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Microsoft_Equation20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Microsoft_Equation21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Microsoft_Equation22.bin" ContentType="application/vnd.openxmlformats-officedocument.oleObject"/>
  <Override PartName="/ppt/embeddings/Microsoft_Equation23.bin" ContentType="application/vnd.openxmlformats-officedocument.oleObject"/>
  <Override PartName="/ppt/embeddings/Microsoft_Equation24.bin" ContentType="application/vnd.openxmlformats-officedocument.oleObject"/>
  <Override PartName="/ppt/embeddings/Microsoft_Equation25.bin" ContentType="application/vnd.openxmlformats-officedocument.oleObject"/>
  <Override PartName="/ppt/embeddings/Microsoft_Equation26.bin" ContentType="application/vnd.openxmlformats-officedocument.oleObject"/>
  <Override PartName="/ppt/notesSlides/notesSlide2.xml" ContentType="application/vnd.openxmlformats-officedocument.presentationml.notesSlide+xml"/>
  <Override PartName="/ppt/embeddings/oleObject19.bin" ContentType="application/vnd.openxmlformats-officedocument.oleObject"/>
  <Override PartName="/ppt/embeddings/Microsoft_Equation27.bin" ContentType="application/vnd.openxmlformats-officedocument.oleObject"/>
  <Override PartName="/ppt/notesSlides/notesSlide3.xml" ContentType="application/vnd.openxmlformats-officedocument.presentationml.notesSlide+xml"/>
  <Override PartName="/ppt/embeddings/Microsoft_Equation28.bin" ContentType="application/vnd.openxmlformats-officedocument.oleObject"/>
  <Override PartName="/ppt/embeddings/Microsoft_Equation2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Microsoft_Equation30.bin" ContentType="application/vnd.openxmlformats-officedocument.oleObject"/>
  <Override PartName="/ppt/embeddings/Microsoft_Equation31.bin" ContentType="application/vnd.openxmlformats-officedocument.oleObject"/>
  <Override PartName="/ppt/embeddings/Microsoft_Equation32.bin" ContentType="application/vnd.openxmlformats-officedocument.oleObject"/>
  <Override PartName="/ppt/embeddings/Microsoft_Equation33.bin" ContentType="application/vnd.openxmlformats-officedocument.oleObject"/>
  <Override PartName="/ppt/embeddings/Microsoft_Equation34.bin" ContentType="application/vnd.openxmlformats-officedocument.oleObject"/>
  <Override PartName="/ppt/embeddings/Microsoft_Equation35.bin" ContentType="application/vnd.openxmlformats-officedocument.oleObject"/>
  <Override PartName="/ppt/embeddings/Microsoft_Equation36.bin" ContentType="application/vnd.openxmlformats-officedocument.oleObject"/>
  <Override PartName="/ppt/embeddings/Microsoft_Equation37.bin" ContentType="application/vnd.openxmlformats-officedocument.oleObject"/>
  <Override PartName="/ppt/embeddings/Microsoft_Equation38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Microsoft_Equation39.bin" ContentType="application/vnd.openxmlformats-officedocument.oleObject"/>
  <Override PartName="/ppt/embeddings/Microsoft_Equation40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Microsoft_Equation41.bin" ContentType="application/vnd.openxmlformats-officedocument.oleObject"/>
  <Override PartName="/ppt/embeddings/Microsoft_Equation42.bin" ContentType="application/vnd.openxmlformats-officedocument.oleObject"/>
  <Override PartName="/ppt/embeddings/Microsoft_Equation43.bin" ContentType="application/vnd.openxmlformats-officedocument.oleObject"/>
  <Override PartName="/ppt/embeddings/Microsoft_Equation44.bin" ContentType="application/vnd.openxmlformats-officedocument.oleObject"/>
  <Override PartName="/ppt/embeddings/Microsoft_Equation45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notesSlides/notesSlide4.xml" ContentType="application/vnd.openxmlformats-officedocument.presentationml.notesSlide+xml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notesSlides/notesSlide5.xml" ContentType="application/vnd.openxmlformats-officedocument.presentationml.notesSlide+xml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notesSlides/notesSlide6.xml" ContentType="application/vnd.openxmlformats-officedocument.presentationml.notesSlide+xml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notesSlides/notesSlide7.xml" ContentType="application/vnd.openxmlformats-officedocument.presentationml.notesSlide+xml"/>
  <Override PartName="/ppt/embeddings/oleObject105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notesSlides/notesSlide8.xml" ContentType="application/vnd.openxmlformats-officedocument.presentationml.notesSlide+xml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embeddings/oleObject113.bin" ContentType="application/vnd.openxmlformats-officedocument.oleObject"/>
  <Override PartName="/ppt/embeddings/oleObject114.bin" ContentType="application/vnd.openxmlformats-officedocument.oleObject"/>
  <Override PartName="/ppt/notesSlides/notesSlide9.xml" ContentType="application/vnd.openxmlformats-officedocument.presentationml.notesSlide+xml"/>
  <Override PartName="/ppt/embeddings/oleObject115.bin" ContentType="application/vnd.openxmlformats-officedocument.oleObject"/>
  <Override PartName="/ppt/embeddings/oleObject116.bin" ContentType="application/vnd.openxmlformats-officedocument.oleObject"/>
  <Override PartName="/ppt/embeddings/oleObject117.bin" ContentType="application/vnd.openxmlformats-officedocument.oleObject"/>
  <Override PartName="/ppt/embeddings/oleObject118.bin" ContentType="application/vnd.openxmlformats-officedocument.oleObject"/>
  <Override PartName="/ppt/embeddings/oleObject119.bin" ContentType="application/vnd.openxmlformats-officedocument.oleObject"/>
  <Override PartName="/ppt/embeddings/oleObject120.bin" ContentType="application/vnd.openxmlformats-officedocument.oleObject"/>
  <Override PartName="/ppt/embeddings/oleObject121.bin" ContentType="application/vnd.openxmlformats-officedocument.oleObject"/>
  <Override PartName="/ppt/embeddings/oleObject122.bin" ContentType="application/vnd.openxmlformats-officedocument.oleObject"/>
  <Override PartName="/ppt/embeddings/oleObject123.bin" ContentType="application/vnd.openxmlformats-officedocument.oleObject"/>
  <Override PartName="/ppt/embeddings/oleObject124.bin" ContentType="application/vnd.openxmlformats-officedocument.oleObject"/>
  <Override PartName="/ppt/embeddings/oleObject125.bin" ContentType="application/vnd.openxmlformats-officedocument.oleObject"/>
  <Override PartName="/ppt/notesSlides/notesSlide10.xml" ContentType="application/vnd.openxmlformats-officedocument.presentationml.notesSlide+xml"/>
  <Override PartName="/ppt/embeddings/oleObject126.bin" ContentType="application/vnd.openxmlformats-officedocument.oleObject"/>
  <Override PartName="/ppt/embeddings/oleObject127.bin" ContentType="application/vnd.openxmlformats-officedocument.oleObject"/>
  <Override PartName="/ppt/embeddings/oleObject128.bin" ContentType="application/vnd.openxmlformats-officedocument.oleObject"/>
  <Override PartName="/ppt/embeddings/oleObject129.bin" ContentType="application/vnd.openxmlformats-officedocument.oleObject"/>
  <Override PartName="/ppt/notesSlides/notesSlide11.xml" ContentType="application/vnd.openxmlformats-officedocument.presentationml.notesSlide+xml"/>
  <Override PartName="/ppt/embeddings/oleObject130.bin" ContentType="application/vnd.openxmlformats-officedocument.oleObject"/>
  <Override PartName="/ppt/embeddings/oleObject131.bin" ContentType="application/vnd.openxmlformats-officedocument.oleObject"/>
  <Override PartName="/ppt/embeddings/oleObject132.bin" ContentType="application/vnd.openxmlformats-officedocument.oleObject"/>
  <Override PartName="/ppt/embeddings/oleObject133.bin" ContentType="application/vnd.openxmlformats-officedocument.oleObject"/>
  <Override PartName="/ppt/embeddings/oleObject134.bin" ContentType="application/vnd.openxmlformats-officedocument.oleObject"/>
  <Override PartName="/ppt/embeddings/oleObject135.bin" ContentType="application/vnd.openxmlformats-officedocument.oleObject"/>
  <Override PartName="/ppt/embeddings/oleObject136.bin" ContentType="application/vnd.openxmlformats-officedocument.oleObject"/>
  <Override PartName="/ppt/embeddings/oleObject137.bin" ContentType="application/vnd.openxmlformats-officedocument.oleObject"/>
  <Override PartName="/ppt/embeddings/oleObject138.bin" ContentType="application/vnd.openxmlformats-officedocument.oleObject"/>
  <Override PartName="/ppt/embeddings/oleObject139.bin" ContentType="application/vnd.openxmlformats-officedocument.oleObject"/>
  <Override PartName="/ppt/embeddings/oleObject140.bin" ContentType="application/vnd.openxmlformats-officedocument.oleObject"/>
  <Override PartName="/ppt/embeddings/oleObject141.bin" ContentType="application/vnd.openxmlformats-officedocument.oleObject"/>
  <Override PartName="/ppt/embeddings/oleObject142.bin" ContentType="application/vnd.openxmlformats-officedocument.oleObject"/>
  <Override PartName="/ppt/embeddings/oleObject14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256" r:id="rId2"/>
    <p:sldId id="258" r:id="rId3"/>
    <p:sldId id="414" r:id="rId4"/>
    <p:sldId id="416" r:id="rId5"/>
    <p:sldId id="417" r:id="rId6"/>
    <p:sldId id="418" r:id="rId7"/>
    <p:sldId id="415" r:id="rId8"/>
    <p:sldId id="428" r:id="rId9"/>
    <p:sldId id="524" r:id="rId10"/>
    <p:sldId id="525" r:id="rId11"/>
    <p:sldId id="523" r:id="rId12"/>
    <p:sldId id="527" r:id="rId13"/>
    <p:sldId id="568" r:id="rId14"/>
    <p:sldId id="571" r:id="rId15"/>
    <p:sldId id="572" r:id="rId16"/>
    <p:sldId id="573" r:id="rId17"/>
    <p:sldId id="574" r:id="rId18"/>
    <p:sldId id="555" r:id="rId19"/>
    <p:sldId id="556" r:id="rId20"/>
    <p:sldId id="557" r:id="rId21"/>
    <p:sldId id="558" r:id="rId22"/>
    <p:sldId id="559" r:id="rId23"/>
    <p:sldId id="560" r:id="rId24"/>
    <p:sldId id="561" r:id="rId25"/>
    <p:sldId id="562" r:id="rId26"/>
    <p:sldId id="563" r:id="rId27"/>
    <p:sldId id="564" r:id="rId28"/>
    <p:sldId id="565" r:id="rId29"/>
    <p:sldId id="545" r:id="rId30"/>
    <p:sldId id="546" r:id="rId31"/>
    <p:sldId id="533" r:id="rId32"/>
    <p:sldId id="547" r:id="rId33"/>
    <p:sldId id="451" r:id="rId34"/>
    <p:sldId id="475" r:id="rId35"/>
    <p:sldId id="548" r:id="rId36"/>
    <p:sldId id="549" r:id="rId37"/>
    <p:sldId id="575" r:id="rId38"/>
    <p:sldId id="551" r:id="rId39"/>
    <p:sldId id="576" r:id="rId40"/>
    <p:sldId id="553" r:id="rId41"/>
    <p:sldId id="452" r:id="rId42"/>
    <p:sldId id="453" r:id="rId43"/>
    <p:sldId id="454" r:id="rId44"/>
    <p:sldId id="480" r:id="rId45"/>
    <p:sldId id="481" r:id="rId46"/>
    <p:sldId id="482" r:id="rId47"/>
    <p:sldId id="483" r:id="rId48"/>
    <p:sldId id="484" r:id="rId49"/>
    <p:sldId id="485" r:id="rId50"/>
    <p:sldId id="486" r:id="rId51"/>
    <p:sldId id="487" r:id="rId52"/>
    <p:sldId id="488" r:id="rId53"/>
    <p:sldId id="489" r:id="rId54"/>
    <p:sldId id="490" r:id="rId55"/>
    <p:sldId id="491" r:id="rId56"/>
    <p:sldId id="492" r:id="rId57"/>
    <p:sldId id="493" r:id="rId58"/>
    <p:sldId id="494" r:id="rId59"/>
    <p:sldId id="495" r:id="rId60"/>
    <p:sldId id="496" r:id="rId61"/>
    <p:sldId id="497" r:id="rId62"/>
    <p:sldId id="498" r:id="rId63"/>
    <p:sldId id="499" r:id="rId64"/>
    <p:sldId id="500" r:id="rId65"/>
    <p:sldId id="501" r:id="rId66"/>
    <p:sldId id="502" r:id="rId67"/>
    <p:sldId id="503" r:id="rId68"/>
    <p:sldId id="504" r:id="rId69"/>
    <p:sldId id="505" r:id="rId70"/>
    <p:sldId id="506" r:id="rId71"/>
    <p:sldId id="507" r:id="rId72"/>
    <p:sldId id="508" r:id="rId73"/>
    <p:sldId id="509" r:id="rId74"/>
    <p:sldId id="510" r:id="rId75"/>
    <p:sldId id="511" r:id="rId76"/>
    <p:sldId id="513" r:id="rId77"/>
    <p:sldId id="512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86" autoAdjust="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04" y="-10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handoutMaster" Target="handoutMasters/handoutMaster1.xml"/><Relationship Id="rId81" Type="http://schemas.openxmlformats.org/officeDocument/2006/relationships/printerSettings" Target="printerSettings/printerSettings1.bin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notesMaster" Target="notesMasters/notes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10.emf"/><Relationship Id="rId3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10.emf"/><Relationship Id="rId3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1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11.emf"/><Relationship Id="rId3" Type="http://schemas.openxmlformats.org/officeDocument/2006/relationships/image" Target="../media/image2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image" Target="../media/image3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1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image" Target="../media/image37.emf"/><Relationship Id="rId2" Type="http://schemas.openxmlformats.org/officeDocument/2006/relationships/image" Target="../media/image38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1" Type="http://schemas.openxmlformats.org/officeDocument/2006/relationships/image" Target="../media/image37.emf"/><Relationship Id="rId2" Type="http://schemas.openxmlformats.org/officeDocument/2006/relationships/image" Target="../media/image38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5" Type="http://schemas.openxmlformats.org/officeDocument/2006/relationships/image" Target="../media/image43.emf"/><Relationship Id="rId1" Type="http://schemas.openxmlformats.org/officeDocument/2006/relationships/image" Target="../media/image39.emf"/><Relationship Id="rId2" Type="http://schemas.openxmlformats.org/officeDocument/2006/relationships/image" Target="../media/image4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44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44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4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4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5" Type="http://schemas.openxmlformats.org/officeDocument/2006/relationships/image" Target="../media/image49.emf"/><Relationship Id="rId1" Type="http://schemas.openxmlformats.org/officeDocument/2006/relationships/image" Target="../media/image33.emf"/><Relationship Id="rId2" Type="http://schemas.openxmlformats.org/officeDocument/2006/relationships/image" Target="../media/image44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1.emf"/><Relationship Id="rId5" Type="http://schemas.openxmlformats.org/officeDocument/2006/relationships/image" Target="../media/image52.emf"/><Relationship Id="rId6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5" Type="http://schemas.openxmlformats.org/officeDocument/2006/relationships/image" Target="../media/image55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5" Type="http://schemas.openxmlformats.org/officeDocument/2006/relationships/image" Target="../media/image55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5" Type="http://schemas.openxmlformats.org/officeDocument/2006/relationships/image" Target="../media/image55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3.emf"/><Relationship Id="rId5" Type="http://schemas.openxmlformats.org/officeDocument/2006/relationships/image" Target="../media/image54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6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Relationship Id="rId2" Type="http://schemas.openxmlformats.org/officeDocument/2006/relationships/image" Target="../media/image57.emf"/><Relationship Id="rId3" Type="http://schemas.openxmlformats.org/officeDocument/2006/relationships/image" Target="../media/image58.e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4" Type="http://schemas.openxmlformats.org/officeDocument/2006/relationships/image" Target="../media/image62.emf"/><Relationship Id="rId1" Type="http://schemas.openxmlformats.org/officeDocument/2006/relationships/image" Target="../media/image59.emf"/><Relationship Id="rId2" Type="http://schemas.openxmlformats.org/officeDocument/2006/relationships/image" Target="../media/image60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7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63.emf"/><Relationship Id="rId5" Type="http://schemas.openxmlformats.org/officeDocument/2006/relationships/image" Target="../media/image64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Relationship Id="rId2" Type="http://schemas.openxmlformats.org/officeDocument/2006/relationships/image" Target="../media/image66.emf"/></Relationships>
</file>

<file path=ppt/drawings/_rels/vmlDrawing5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4" Type="http://schemas.openxmlformats.org/officeDocument/2006/relationships/image" Target="../media/image68.emf"/><Relationship Id="rId1" Type="http://schemas.openxmlformats.org/officeDocument/2006/relationships/image" Target="../media/image65.emf"/><Relationship Id="rId2" Type="http://schemas.openxmlformats.org/officeDocument/2006/relationships/image" Target="../media/image66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Relationship Id="rId2" Type="http://schemas.openxmlformats.org/officeDocument/2006/relationships/image" Target="../media/image7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EA5FD-FF53-A44A-9188-6CFBE49BE893}" type="datetimeFigureOut">
              <a:rPr lang="en-US" smtClean="0"/>
              <a:t>10/4/16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4216-2D05-844B-94FB-5444D446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they are vectors (i.e. points) and they support/define</a:t>
            </a:r>
            <a:r>
              <a:rPr lang="en-US" baseline="0" dirty="0" smtClean="0"/>
              <a:t> the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7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points are classified </a:t>
            </a:r>
            <a:r>
              <a:rPr lang="en-US" dirty="0" smtClean="0"/>
              <a:t>correctly AND they have a prediction &gt;=</a:t>
            </a:r>
            <a:r>
              <a:rPr lang="en-US" baseline="0" dirty="0" smtClean="0"/>
              <a:t>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14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points are classified </a:t>
            </a:r>
            <a:r>
              <a:rPr lang="en-US" dirty="0" smtClean="0"/>
              <a:t>correctly AND they have a prediction &gt;=</a:t>
            </a:r>
            <a:r>
              <a:rPr lang="en-US" baseline="0" dirty="0" smtClean="0"/>
              <a:t>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14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“distance” is the </a:t>
            </a:r>
            <a:r>
              <a:rPr lang="en-US" dirty="0" err="1" smtClean="0"/>
              <a:t>unnormalized</a:t>
            </a:r>
            <a:r>
              <a:rPr lang="en-US" dirty="0" smtClean="0"/>
              <a:t> projection, not to be confused with the true distance which would be with respect to w/||w||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points are incorrectly classified so the prediction (</a:t>
            </a:r>
            <a:r>
              <a:rPr lang="en-US" dirty="0" err="1" smtClean="0"/>
              <a:t>wx+b</a:t>
            </a:r>
            <a:r>
              <a:rPr lang="en-US" dirty="0" smtClean="0"/>
              <a:t>)</a:t>
            </a:r>
            <a:r>
              <a:rPr lang="en-US" baseline="0" dirty="0" smtClean="0"/>
              <a:t> times the label (</a:t>
            </a:r>
            <a:r>
              <a:rPr lang="en-US" baseline="0" dirty="0" err="1" smtClean="0"/>
              <a:t>yi</a:t>
            </a:r>
            <a:r>
              <a:rPr lang="en-US" baseline="0" dirty="0" smtClean="0"/>
              <a:t>) will have different signs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10/4/16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12E44-21C8-A94C-BB3D-BAFA06C52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7876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FEED5137-3D9A-B446-B923-E853444FB1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3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10/4/16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5.emf"/><Relationship Id="rId7" Type="http://schemas.openxmlformats.org/officeDocument/2006/relationships/oleObject" Target="../embeddings/Microsoft_Equation3.bin"/><Relationship Id="rId8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5.emf"/><Relationship Id="rId7" Type="http://schemas.openxmlformats.org/officeDocument/2006/relationships/oleObject" Target="../embeddings/Microsoft_Equation6.bin"/><Relationship Id="rId8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8.bin"/><Relationship Id="rId6" Type="http://schemas.openxmlformats.org/officeDocument/2006/relationships/image" Target="../media/image7.emf"/><Relationship Id="rId7" Type="http://schemas.openxmlformats.org/officeDocument/2006/relationships/oleObject" Target="../embeddings/Microsoft_Equation9.bin"/><Relationship Id="rId8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11.bin"/><Relationship Id="rId6" Type="http://schemas.openxmlformats.org/officeDocument/2006/relationships/image" Target="../media/image9.emf"/><Relationship Id="rId7" Type="http://schemas.openxmlformats.org/officeDocument/2006/relationships/oleObject" Target="../embeddings/Microsoft_Equation12.bin"/><Relationship Id="rId8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14.bin"/><Relationship Id="rId6" Type="http://schemas.openxmlformats.org/officeDocument/2006/relationships/image" Target="../media/image10.emf"/><Relationship Id="rId7" Type="http://schemas.openxmlformats.org/officeDocument/2006/relationships/oleObject" Target="../embeddings/Microsoft_Equation15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6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17.bin"/><Relationship Id="rId6" Type="http://schemas.openxmlformats.org/officeDocument/2006/relationships/image" Target="../media/image10.emf"/><Relationship Id="rId7" Type="http://schemas.openxmlformats.org/officeDocument/2006/relationships/oleObject" Target="../embeddings/Microsoft_Equation18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9.bin"/><Relationship Id="rId4" Type="http://schemas.openxmlformats.org/officeDocument/2006/relationships/image" Target="../media/image11.emf"/><Relationship Id="rId5" Type="http://schemas.openxmlformats.org/officeDocument/2006/relationships/oleObject" Target="../embeddings/Microsoft_Equation20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7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18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20.emf"/><Relationship Id="rId9" Type="http://schemas.openxmlformats.org/officeDocument/2006/relationships/oleObject" Target="../embeddings/oleObject12.bin"/><Relationship Id="rId10" Type="http://schemas.openxmlformats.org/officeDocument/2006/relationships/image" Target="../media/image21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1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24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25.emf"/><Relationship Id="rId9" Type="http://schemas.openxmlformats.org/officeDocument/2006/relationships/oleObject" Target="../embeddings/oleObject16.bin"/><Relationship Id="rId10" Type="http://schemas.openxmlformats.org/officeDocument/2006/relationships/image" Target="../media/image26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2.bin"/><Relationship Id="rId4" Type="http://schemas.openxmlformats.org/officeDocument/2006/relationships/image" Target="../media/image27.emf"/><Relationship Id="rId5" Type="http://schemas.openxmlformats.org/officeDocument/2006/relationships/oleObject" Target="../embeddings/Microsoft_Equation23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4.bin"/><Relationship Id="rId4" Type="http://schemas.openxmlformats.org/officeDocument/2006/relationships/image" Target="../media/image27.emf"/><Relationship Id="rId5" Type="http://schemas.openxmlformats.org/officeDocument/2006/relationships/oleObject" Target="../embeddings/Microsoft_Equation25.bin"/><Relationship Id="rId6" Type="http://schemas.openxmlformats.org/officeDocument/2006/relationships/image" Target="../media/image11.emf"/><Relationship Id="rId7" Type="http://schemas.openxmlformats.org/officeDocument/2006/relationships/oleObject" Target="../embeddings/Microsoft_Equation26.bin"/><Relationship Id="rId8" Type="http://schemas.openxmlformats.org/officeDocument/2006/relationships/image" Target="../media/image2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29.emf"/><Relationship Id="rId6" Type="http://schemas.openxmlformats.org/officeDocument/2006/relationships/oleObject" Target="../embeddings/Microsoft_Equation27.bin"/><Relationship Id="rId7" Type="http://schemas.openxmlformats.org/officeDocument/2006/relationships/image" Target="../media/image30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quation28.bin"/><Relationship Id="rId5" Type="http://schemas.openxmlformats.org/officeDocument/2006/relationships/image" Target="../media/image31.emf"/><Relationship Id="rId6" Type="http://schemas.openxmlformats.org/officeDocument/2006/relationships/oleObject" Target="../embeddings/Microsoft_Equation29.bin"/><Relationship Id="rId7" Type="http://schemas.openxmlformats.org/officeDocument/2006/relationships/image" Target="../media/image30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33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33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0.bin"/><Relationship Id="rId4" Type="http://schemas.openxmlformats.org/officeDocument/2006/relationships/image" Target="../media/image27.emf"/><Relationship Id="rId5" Type="http://schemas.openxmlformats.org/officeDocument/2006/relationships/oleObject" Target="../embeddings/Microsoft_Equation31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2.bin"/><Relationship Id="rId4" Type="http://schemas.openxmlformats.org/officeDocument/2006/relationships/image" Target="../media/image34.emf"/><Relationship Id="rId5" Type="http://schemas.openxmlformats.org/officeDocument/2006/relationships/oleObject" Target="../embeddings/Microsoft_Equation33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4.bin"/><Relationship Id="rId4" Type="http://schemas.openxmlformats.org/officeDocument/2006/relationships/image" Target="../media/image34.emf"/><Relationship Id="rId5" Type="http://schemas.openxmlformats.org/officeDocument/2006/relationships/oleObject" Target="../embeddings/Microsoft_Equation35.bin"/><Relationship Id="rId6" Type="http://schemas.openxmlformats.org/officeDocument/2006/relationships/image" Target="../media/image35.emf"/><Relationship Id="rId7" Type="http://schemas.openxmlformats.org/officeDocument/2006/relationships/oleObject" Target="../embeddings/Microsoft_Equation36.bin"/><Relationship Id="rId8" Type="http://schemas.openxmlformats.org/officeDocument/2006/relationships/image" Target="../media/image36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7.bin"/><Relationship Id="rId4" Type="http://schemas.openxmlformats.org/officeDocument/2006/relationships/image" Target="../media/image37.emf"/><Relationship Id="rId5" Type="http://schemas.openxmlformats.org/officeDocument/2006/relationships/oleObject" Target="../embeddings/Microsoft_Equation38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32.emf"/><Relationship Id="rId9" Type="http://schemas.openxmlformats.org/officeDocument/2006/relationships/oleObject" Target="../embeddings/oleObject25.bin"/><Relationship Id="rId10" Type="http://schemas.openxmlformats.org/officeDocument/2006/relationships/image" Target="../media/image33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9.bin"/><Relationship Id="rId4" Type="http://schemas.openxmlformats.org/officeDocument/2006/relationships/image" Target="../media/image37.emf"/><Relationship Id="rId5" Type="http://schemas.openxmlformats.org/officeDocument/2006/relationships/oleObject" Target="../embeddings/Microsoft_Equation40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32.emf"/><Relationship Id="rId9" Type="http://schemas.openxmlformats.org/officeDocument/2006/relationships/oleObject" Target="../embeddings/oleObject27.bin"/><Relationship Id="rId10" Type="http://schemas.openxmlformats.org/officeDocument/2006/relationships/image" Target="../media/image33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45.bin"/><Relationship Id="rId12" Type="http://schemas.openxmlformats.org/officeDocument/2006/relationships/image" Target="../media/image43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1.bin"/><Relationship Id="rId4" Type="http://schemas.openxmlformats.org/officeDocument/2006/relationships/image" Target="../media/image39.emf"/><Relationship Id="rId5" Type="http://schemas.openxmlformats.org/officeDocument/2006/relationships/oleObject" Target="../embeddings/Microsoft_Equation42.bin"/><Relationship Id="rId6" Type="http://schemas.openxmlformats.org/officeDocument/2006/relationships/image" Target="../media/image40.emf"/><Relationship Id="rId7" Type="http://schemas.openxmlformats.org/officeDocument/2006/relationships/oleObject" Target="../embeddings/Microsoft_Equation43.bin"/><Relationship Id="rId8" Type="http://schemas.openxmlformats.org/officeDocument/2006/relationships/image" Target="../media/image41.emf"/><Relationship Id="rId9" Type="http://schemas.openxmlformats.org/officeDocument/2006/relationships/oleObject" Target="../embeddings/Microsoft_Equation44.bin"/><Relationship Id="rId10" Type="http://schemas.openxmlformats.org/officeDocument/2006/relationships/image" Target="../media/image4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45.emf"/><Relationship Id="rId7" Type="http://schemas.openxmlformats.org/officeDocument/2006/relationships/oleObject" Target="../embeddings/oleObject32.bin"/><Relationship Id="rId8" Type="http://schemas.openxmlformats.org/officeDocument/2006/relationships/oleObject" Target="../embeddings/oleObject33.bin"/><Relationship Id="rId9" Type="http://schemas.openxmlformats.org/officeDocument/2006/relationships/image" Target="../media/image46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7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4.bin"/><Relationship Id="rId12" Type="http://schemas.openxmlformats.org/officeDocument/2006/relationships/image" Target="../media/image49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0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44.e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47.emf"/><Relationship Id="rId9" Type="http://schemas.openxmlformats.org/officeDocument/2006/relationships/oleObject" Target="../embeddings/oleObject43.bin"/><Relationship Id="rId10" Type="http://schemas.openxmlformats.org/officeDocument/2006/relationships/image" Target="../media/image48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46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47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52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53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55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56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59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4.bin"/><Relationship Id="rId12" Type="http://schemas.openxmlformats.org/officeDocument/2006/relationships/image" Target="../media/image52.emf"/><Relationship Id="rId13" Type="http://schemas.openxmlformats.org/officeDocument/2006/relationships/oleObject" Target="../embeddings/oleObject65.bin"/><Relationship Id="rId14" Type="http://schemas.openxmlformats.org/officeDocument/2006/relationships/image" Target="../media/image53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60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61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62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63.bin"/><Relationship Id="rId10" Type="http://schemas.openxmlformats.org/officeDocument/2006/relationships/image" Target="../media/image51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67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68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69.bin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71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72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73.bin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75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76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77.bin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44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2.bin"/><Relationship Id="rId12" Type="http://schemas.openxmlformats.org/officeDocument/2006/relationships/image" Target="../media/image54.emf"/><Relationship Id="rId1" Type="http://schemas.openxmlformats.org/officeDocument/2006/relationships/vmlDrawing" Target="../drawings/vmlDrawing4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78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79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80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81.bin"/><Relationship Id="rId10" Type="http://schemas.openxmlformats.org/officeDocument/2006/relationships/image" Target="../media/image53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84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85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86.bin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46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88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89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90.bin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47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91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92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93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94.bin"/><Relationship Id="rId11" Type="http://schemas.openxmlformats.org/officeDocument/2006/relationships/image" Target="../media/image53.emf"/><Relationship Id="rId1" Type="http://schemas.openxmlformats.org/officeDocument/2006/relationships/vmlDrawing" Target="../drawings/vmlDrawing48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emf"/><Relationship Id="rId12" Type="http://schemas.openxmlformats.org/officeDocument/2006/relationships/oleObject" Target="../embeddings/oleObject99.bin"/><Relationship Id="rId13" Type="http://schemas.openxmlformats.org/officeDocument/2006/relationships/image" Target="../media/image55.emf"/><Relationship Id="rId1" Type="http://schemas.openxmlformats.org/officeDocument/2006/relationships/vmlDrawing" Target="../drawings/vmlDrawing4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95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96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97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98.bin"/></Relationships>
</file>

<file path=ppt/slides/_rels/slide6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emf"/><Relationship Id="rId12" Type="http://schemas.openxmlformats.org/officeDocument/2006/relationships/oleObject" Target="../embeddings/oleObject104.bin"/><Relationship Id="rId13" Type="http://schemas.openxmlformats.org/officeDocument/2006/relationships/image" Target="../media/image55.emf"/><Relationship Id="rId1" Type="http://schemas.openxmlformats.org/officeDocument/2006/relationships/vmlDrawing" Target="../drawings/vmlDrawing5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00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101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102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103.bin"/></Relationships>
</file>

<file path=ppt/slides/_rels/slide6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emf"/><Relationship Id="rId12" Type="http://schemas.openxmlformats.org/officeDocument/2006/relationships/oleObject" Target="../embeddings/oleObject109.bin"/><Relationship Id="rId13" Type="http://schemas.openxmlformats.org/officeDocument/2006/relationships/image" Target="../media/image55.emf"/><Relationship Id="rId1" Type="http://schemas.openxmlformats.org/officeDocument/2006/relationships/vmlDrawing" Target="../drawings/vmlDrawing5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05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106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107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108.bin"/></Relationships>
</file>

<file path=ppt/slides/_rels/slide6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emf"/><Relationship Id="rId12" Type="http://schemas.openxmlformats.org/officeDocument/2006/relationships/oleObject" Target="../embeddings/oleObject114.bin"/><Relationship Id="rId13" Type="http://schemas.openxmlformats.org/officeDocument/2006/relationships/image" Target="../media/image54.emf"/><Relationship Id="rId1" Type="http://schemas.openxmlformats.org/officeDocument/2006/relationships/vmlDrawing" Target="../drawings/vmlDrawing5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10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111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112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113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15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116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117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118.bin"/><Relationship Id="rId11" Type="http://schemas.openxmlformats.org/officeDocument/2006/relationships/image" Target="../media/image56.emf"/><Relationship Id="rId1" Type="http://schemas.openxmlformats.org/officeDocument/2006/relationships/vmlDrawing" Target="../drawings/vmlDrawing53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9.bin"/><Relationship Id="rId4" Type="http://schemas.openxmlformats.org/officeDocument/2006/relationships/image" Target="../media/image56.emf"/><Relationship Id="rId5" Type="http://schemas.openxmlformats.org/officeDocument/2006/relationships/oleObject" Target="../embeddings/oleObject120.bin"/><Relationship Id="rId6" Type="http://schemas.openxmlformats.org/officeDocument/2006/relationships/image" Target="../media/image57.emf"/><Relationship Id="rId7" Type="http://schemas.openxmlformats.org/officeDocument/2006/relationships/oleObject" Target="../embeddings/oleObject121.bin"/><Relationship Id="rId8" Type="http://schemas.openxmlformats.org/officeDocument/2006/relationships/image" Target="../media/image58.emf"/><Relationship Id="rId1" Type="http://schemas.openxmlformats.org/officeDocument/2006/relationships/vmlDrawing" Target="../drawings/vmlDrawing54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4" Type="http://schemas.openxmlformats.org/officeDocument/2006/relationships/image" Target="../media/image59.emf"/><Relationship Id="rId5" Type="http://schemas.openxmlformats.org/officeDocument/2006/relationships/oleObject" Target="../embeddings/oleObject123.bin"/><Relationship Id="rId6" Type="http://schemas.openxmlformats.org/officeDocument/2006/relationships/image" Target="../media/image60.emf"/><Relationship Id="rId7" Type="http://schemas.openxmlformats.org/officeDocument/2006/relationships/oleObject" Target="../embeddings/oleObject124.bin"/><Relationship Id="rId8" Type="http://schemas.openxmlformats.org/officeDocument/2006/relationships/image" Target="../media/image61.emf"/><Relationship Id="rId9" Type="http://schemas.openxmlformats.org/officeDocument/2006/relationships/oleObject" Target="../embeddings/oleObject125.bin"/><Relationship Id="rId10" Type="http://schemas.openxmlformats.org/officeDocument/2006/relationships/image" Target="../media/image62.emf"/><Relationship Id="rId1" Type="http://schemas.openxmlformats.org/officeDocument/2006/relationships/vmlDrawing" Target="../drawings/vmlDrawing55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26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127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128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129.bin"/><Relationship Id="rId11" Type="http://schemas.openxmlformats.org/officeDocument/2006/relationships/image" Target="../media/image57.emf"/><Relationship Id="rId1" Type="http://schemas.openxmlformats.org/officeDocument/2006/relationships/vmlDrawing" Target="../drawings/vmlDrawing56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3.emf"/><Relationship Id="rId12" Type="http://schemas.openxmlformats.org/officeDocument/2006/relationships/oleObject" Target="../embeddings/oleObject134.bin"/><Relationship Id="rId13" Type="http://schemas.openxmlformats.org/officeDocument/2006/relationships/image" Target="../media/image64.emf"/><Relationship Id="rId1" Type="http://schemas.openxmlformats.org/officeDocument/2006/relationships/vmlDrawing" Target="../drawings/vmlDrawing5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30.bin"/><Relationship Id="rId5" Type="http://schemas.openxmlformats.org/officeDocument/2006/relationships/image" Target="../media/image47.emf"/><Relationship Id="rId6" Type="http://schemas.openxmlformats.org/officeDocument/2006/relationships/oleObject" Target="../embeddings/oleObject131.bin"/><Relationship Id="rId7" Type="http://schemas.openxmlformats.org/officeDocument/2006/relationships/image" Target="../media/image48.emf"/><Relationship Id="rId8" Type="http://schemas.openxmlformats.org/officeDocument/2006/relationships/oleObject" Target="../embeddings/oleObject132.bin"/><Relationship Id="rId9" Type="http://schemas.openxmlformats.org/officeDocument/2006/relationships/image" Target="../media/image49.emf"/><Relationship Id="rId10" Type="http://schemas.openxmlformats.org/officeDocument/2006/relationships/oleObject" Target="../embeddings/oleObject133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4" Type="http://schemas.openxmlformats.org/officeDocument/2006/relationships/image" Target="../media/image65.emf"/><Relationship Id="rId5" Type="http://schemas.openxmlformats.org/officeDocument/2006/relationships/oleObject" Target="../embeddings/oleObject136.bin"/><Relationship Id="rId6" Type="http://schemas.openxmlformats.org/officeDocument/2006/relationships/image" Target="../media/image66.emf"/><Relationship Id="rId1" Type="http://schemas.openxmlformats.org/officeDocument/2006/relationships/vmlDrawing" Target="../drawings/vmlDrawing58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4" Type="http://schemas.openxmlformats.org/officeDocument/2006/relationships/image" Target="../media/image65.emf"/><Relationship Id="rId5" Type="http://schemas.openxmlformats.org/officeDocument/2006/relationships/oleObject" Target="../embeddings/oleObject138.bin"/><Relationship Id="rId6" Type="http://schemas.openxmlformats.org/officeDocument/2006/relationships/image" Target="../media/image66.emf"/><Relationship Id="rId7" Type="http://schemas.openxmlformats.org/officeDocument/2006/relationships/oleObject" Target="../embeddings/oleObject139.bin"/><Relationship Id="rId8" Type="http://schemas.openxmlformats.org/officeDocument/2006/relationships/image" Target="../media/image67.emf"/><Relationship Id="rId9" Type="http://schemas.openxmlformats.org/officeDocument/2006/relationships/oleObject" Target="../embeddings/oleObject140.bin"/><Relationship Id="rId10" Type="http://schemas.openxmlformats.org/officeDocument/2006/relationships/image" Target="../media/image68.emf"/><Relationship Id="rId1" Type="http://schemas.openxmlformats.org/officeDocument/2006/relationships/vmlDrawing" Target="../drawings/vmlDrawing59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.bin"/><Relationship Id="rId4" Type="http://schemas.openxmlformats.org/officeDocument/2006/relationships/image" Target="../media/image68.emf"/><Relationship Id="rId1" Type="http://schemas.openxmlformats.org/officeDocument/2006/relationships/vmlDrawing" Target="../drawings/vmlDrawing60.v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4" Type="http://schemas.openxmlformats.org/officeDocument/2006/relationships/image" Target="../media/image69.emf"/><Relationship Id="rId5" Type="http://schemas.openxmlformats.org/officeDocument/2006/relationships/oleObject" Target="../embeddings/oleObject143.bin"/><Relationship Id="rId6" Type="http://schemas.openxmlformats.org/officeDocument/2006/relationships/image" Target="../media/image70.emf"/><Relationship Id="rId1" Type="http://schemas.openxmlformats.org/officeDocument/2006/relationships/vmlDrawing" Target="../drawings/vmlDrawing61.vml"/><Relationship Id="rId2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158 – Fall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Assignment 5</a:t>
            </a:r>
          </a:p>
          <a:p>
            <a:pPr lvl="1"/>
            <a:r>
              <a:rPr lang="en-US" dirty="0" smtClean="0"/>
              <a:t>back soon</a:t>
            </a:r>
          </a:p>
          <a:p>
            <a:pPr lvl="1"/>
            <a:r>
              <a:rPr lang="en-US" dirty="0" smtClean="0"/>
              <a:t>write tests for your code!</a:t>
            </a:r>
          </a:p>
          <a:p>
            <a:pPr lvl="1"/>
            <a:r>
              <a:rPr lang="en-US" dirty="0" smtClean="0"/>
              <a:t>variance scaling uses </a:t>
            </a:r>
            <a:r>
              <a:rPr lang="en-US" b="1" dirty="0" smtClean="0"/>
              <a:t>standard deviation</a:t>
            </a:r>
          </a:p>
          <a:p>
            <a:pPr lvl="1"/>
            <a:r>
              <a:rPr lang="en-US" dirty="0" smtClean="0"/>
              <a:t>for this class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6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Midterm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Course feedback</a:t>
            </a:r>
          </a:p>
          <a:p>
            <a:pPr lvl="1"/>
            <a:r>
              <a:rPr lang="en-US" dirty="0" smtClean="0"/>
              <a:t>Thanks!</a:t>
            </a:r>
          </a:p>
          <a:p>
            <a:pPr lvl="1"/>
            <a:r>
              <a:rPr lang="en-US" dirty="0" smtClean="0"/>
              <a:t>We’ll go over it at the end of class today or the beginning of next class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247840"/>
              </p:ext>
            </p:extLst>
          </p:nvPr>
        </p:nvGraphicFramePr>
        <p:xfrm>
          <a:off x="4664819" y="2606545"/>
          <a:ext cx="4022877" cy="1021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Equation" r:id="rId3" imgW="2400300" imgH="609600" progId="Equation.3">
                  <p:embed/>
                </p:oleObj>
              </mc:Choice>
              <mc:Fallback>
                <p:oleObj name="Equation" r:id="rId3" imgW="2400300" imgH="609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64819" y="2606545"/>
                        <a:ext cx="4022877" cy="1021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</a:t>
            </a:r>
            <a:r>
              <a:rPr lang="en-US" dirty="0" err="1" smtClean="0"/>
              <a:t>hyperplane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313532" y="204029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175420" y="502955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350170" y="28594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775495" y="32166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927895" y="37627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468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080295" y="26197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546895" y="35341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699295" y="36865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461295" y="33055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362995" y="32928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19946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29852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677195" y="47406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299495" y="36103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731170" y="410404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375695" y="44485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061495" y="35341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547020" y="20212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156620" y="20974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223420" y="285944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1350170" y="190764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313531" y="240153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635794" y="211014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6569" y="5376333"/>
            <a:ext cx="859722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Two main variations in linear classifiers: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which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they choose when the data is linearly separable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how they handle data that is not linearly separable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Line 4"/>
          <p:cNvSpPr>
            <a:spLocks noChangeShapeType="1"/>
          </p:cNvSpPr>
          <p:nvPr/>
        </p:nvSpPr>
        <p:spPr bwMode="auto">
          <a:xfrm flipV="1">
            <a:off x="4980444" y="201524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 flipV="1">
            <a:off x="4842332" y="500450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auto">
          <a:xfrm>
            <a:off x="6017082" y="28343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5442407" y="31915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8"/>
          <p:cNvSpPr>
            <a:spLocks noChangeArrowheads="1"/>
          </p:cNvSpPr>
          <p:nvPr/>
        </p:nvSpPr>
        <p:spPr bwMode="auto">
          <a:xfrm>
            <a:off x="5594807" y="37376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9"/>
          <p:cNvSpPr>
            <a:spLocks noChangeArrowheads="1"/>
          </p:cNvSpPr>
          <p:nvPr/>
        </p:nvSpPr>
        <p:spPr bwMode="auto">
          <a:xfrm>
            <a:off x="52138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0"/>
          <p:cNvSpPr>
            <a:spLocks noChangeArrowheads="1"/>
          </p:cNvSpPr>
          <p:nvPr/>
        </p:nvSpPr>
        <p:spPr bwMode="auto">
          <a:xfrm>
            <a:off x="5747207" y="25946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1"/>
          <p:cNvSpPr>
            <a:spLocks noChangeArrowheads="1"/>
          </p:cNvSpPr>
          <p:nvPr/>
        </p:nvSpPr>
        <p:spPr bwMode="auto">
          <a:xfrm>
            <a:off x="5213807" y="35090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5366207" y="36614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3"/>
          <p:cNvSpPr>
            <a:spLocks noChangeArrowheads="1"/>
          </p:cNvSpPr>
          <p:nvPr/>
        </p:nvSpPr>
        <p:spPr bwMode="auto">
          <a:xfrm>
            <a:off x="6128207" y="32804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4"/>
          <p:cNvSpPr>
            <a:spLocks noChangeArrowheads="1"/>
          </p:cNvSpPr>
          <p:nvPr/>
        </p:nvSpPr>
        <p:spPr bwMode="auto">
          <a:xfrm>
            <a:off x="5428047" y="27349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5"/>
          <p:cNvSpPr>
            <a:spLocks noChangeArrowheads="1"/>
          </p:cNvSpPr>
          <p:nvPr/>
        </p:nvSpPr>
        <p:spPr bwMode="auto">
          <a:xfrm>
            <a:off x="66616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>
            <a:off x="76522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7"/>
          <p:cNvSpPr>
            <a:spLocks noChangeArrowheads="1"/>
          </p:cNvSpPr>
          <p:nvPr/>
        </p:nvSpPr>
        <p:spPr bwMode="auto">
          <a:xfrm>
            <a:off x="6344107" y="47155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AutoShape 18"/>
          <p:cNvSpPr>
            <a:spLocks noChangeArrowheads="1"/>
          </p:cNvSpPr>
          <p:nvPr/>
        </p:nvSpPr>
        <p:spPr bwMode="auto">
          <a:xfrm>
            <a:off x="6966407" y="35852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9"/>
          <p:cNvSpPr>
            <a:spLocks noChangeArrowheads="1"/>
          </p:cNvSpPr>
          <p:nvPr/>
        </p:nvSpPr>
        <p:spPr bwMode="auto">
          <a:xfrm>
            <a:off x="6398082" y="407899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20"/>
          <p:cNvSpPr>
            <a:spLocks noChangeArrowheads="1"/>
          </p:cNvSpPr>
          <p:nvPr/>
        </p:nvSpPr>
        <p:spPr bwMode="auto">
          <a:xfrm>
            <a:off x="7042607" y="44234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1"/>
          <p:cNvSpPr>
            <a:spLocks noChangeArrowheads="1"/>
          </p:cNvSpPr>
          <p:nvPr/>
        </p:nvSpPr>
        <p:spPr bwMode="auto">
          <a:xfrm>
            <a:off x="7728407" y="35090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>
            <a:off x="6213932" y="19961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3"/>
          <p:cNvSpPr>
            <a:spLocks noChangeArrowheads="1"/>
          </p:cNvSpPr>
          <p:nvPr/>
        </p:nvSpPr>
        <p:spPr bwMode="auto">
          <a:xfrm>
            <a:off x="6823532" y="20723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4"/>
          <p:cNvSpPr>
            <a:spLocks noChangeArrowheads="1"/>
          </p:cNvSpPr>
          <p:nvPr/>
        </p:nvSpPr>
        <p:spPr bwMode="auto">
          <a:xfrm>
            <a:off x="7890332" y="283439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17"/>
          <p:cNvSpPr>
            <a:spLocks noChangeShapeType="1"/>
          </p:cNvSpPr>
          <p:nvPr/>
        </p:nvSpPr>
        <p:spPr bwMode="auto">
          <a:xfrm flipV="1">
            <a:off x="6017082" y="1882600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16"/>
          <p:cNvSpPr>
            <a:spLocks noChangeShapeType="1"/>
          </p:cNvSpPr>
          <p:nvPr/>
        </p:nvSpPr>
        <p:spPr bwMode="auto">
          <a:xfrm flipV="1">
            <a:off x="5046942" y="1693333"/>
            <a:ext cx="1255889" cy="1904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16"/>
          <p:cNvSpPr>
            <a:spLocks noChangeShapeType="1"/>
          </p:cNvSpPr>
          <p:nvPr/>
        </p:nvSpPr>
        <p:spPr bwMode="auto">
          <a:xfrm flipV="1">
            <a:off x="5302706" y="2085095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739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approaches so far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Perceptron:</a:t>
            </a:r>
          </a:p>
          <a:p>
            <a:pPr marL="777240" lvl="1" indent="-45720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eparable:</a:t>
            </a:r>
          </a:p>
          <a:p>
            <a:pPr marL="777240" lvl="1" indent="-45720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non-separable: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Gradient descent:</a:t>
            </a:r>
          </a:p>
          <a:p>
            <a:pPr marL="777240" lvl="1" indent="-45720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separable:</a:t>
            </a:r>
          </a:p>
          <a:p>
            <a:pPr marL="777240" lvl="1" indent="-45720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non-separable:</a:t>
            </a:r>
          </a:p>
        </p:txBody>
      </p:sp>
    </p:spTree>
    <p:extLst>
      <p:ext uri="{BB962C8B-B14F-4D97-AF65-F5344CB8AC3E}">
        <p14:creationId xmlns:p14="http://schemas.microsoft.com/office/powerpoint/2010/main" val="42934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approaches so far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52777" y="1600200"/>
            <a:ext cx="8932333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Perceptron: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</a:t>
            </a:r>
            <a:r>
              <a:rPr lang="en-US" dirty="0" smtClean="0"/>
              <a:t>eparable: 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finds </a:t>
            </a:r>
            <a:r>
              <a:rPr lang="en-US" b="1" i="1" dirty="0" smtClean="0">
                <a:solidFill>
                  <a:srgbClr val="0000FF"/>
                </a:solidFill>
              </a:rPr>
              <a:t>some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that separates the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non-separable: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will continue to adjust as it iterates through the examples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final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will depend on which examples it saw recently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Gradient descent: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separable and non-separable</a:t>
            </a:r>
          </a:p>
          <a:p>
            <a:pPr marL="1051560" lvl="2" indent="-457200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finds the </a:t>
            </a:r>
            <a:r>
              <a:rPr lang="en-US" dirty="0" err="1" smtClean="0">
                <a:solidFill>
                  <a:srgbClr val="0000FF"/>
                </a:solidFill>
              </a:rPr>
              <a:t>hyperplane</a:t>
            </a:r>
            <a:r>
              <a:rPr lang="en-US" dirty="0" smtClean="0">
                <a:solidFill>
                  <a:srgbClr val="0000FF"/>
                </a:solidFill>
              </a:rPr>
              <a:t> that minimizes the objective function (loss + regularization)</a:t>
            </a:r>
          </a:p>
          <a:p>
            <a:pPr marL="594360" lvl="2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320040" lvl="1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Which </a:t>
            </a:r>
            <a:r>
              <a:rPr lang="en-US" dirty="0" err="1" smtClean="0">
                <a:solidFill>
                  <a:srgbClr val="FF0000"/>
                </a:solidFill>
              </a:rPr>
              <a:t>hyperplane</a:t>
            </a:r>
            <a:r>
              <a:rPr lang="en-US" dirty="0" smtClean="0">
                <a:solidFill>
                  <a:srgbClr val="FF0000"/>
                </a:solidFill>
              </a:rPr>
              <a:t> is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59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</a:t>
            </a:r>
            <a:r>
              <a:rPr lang="en-US" dirty="0" err="1" smtClean="0"/>
              <a:t>hyperplane</a:t>
            </a:r>
            <a:r>
              <a:rPr lang="en-US" dirty="0" smtClean="0"/>
              <a:t> would you choose?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486819" y="193816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48707" y="492742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2345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48782" y="31144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01182" y="3660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201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53582" y="2517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201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872582" y="3584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34582" y="3203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36282" y="31906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679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585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50482" y="46384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72782" y="35081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04457" y="40019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48982" y="43463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347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20307" y="19191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29907" y="1995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39670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3523457" y="180551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2486818" y="229940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2809081" y="200801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82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538956" y="214224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400844" y="513150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57559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000919" y="3318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153319" y="3864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7723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305719" y="2721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7723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924719" y="3788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686719" y="3407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588419" y="33947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2201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2107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902619" y="4842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524919" y="37122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956594" y="42059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601119" y="45504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2869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772444" y="21231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382044" y="2199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44884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281906" y="1837444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977106" y="18374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510506" y="19136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4991894" y="213589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853782" y="512515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02853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453857" y="33122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606257" y="3858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2252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758657" y="2715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2252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377657" y="3782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139657" y="3401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041357" y="33884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6730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6636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355557" y="48362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6977857" y="3705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409532" y="41996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054057" y="45441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7398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225382" y="21168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834982" y="2193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790178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5963444" y="1602494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811044" y="1831094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039644" y="1831094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1774" y="5897223"/>
            <a:ext cx="632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Choose the line where the distance to the nearest point(s) is as large as possible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Right Brace 25"/>
          <p:cNvSpPr/>
          <p:nvPr/>
        </p:nvSpPr>
        <p:spPr>
          <a:xfrm rot="6677477">
            <a:off x="1217104" y="5196864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16439" y="5490638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5" name="Right Brace 54"/>
          <p:cNvSpPr/>
          <p:nvPr/>
        </p:nvSpPr>
        <p:spPr>
          <a:xfrm rot="6677477">
            <a:off x="5820219" y="5198363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377657" y="5350237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405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648494" y="187078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10382" y="486004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68513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110457" y="30471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262857" y="3593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8818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415257" y="2450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8818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034257" y="3517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796257" y="3136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697957" y="31233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3296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3202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012157" y="45711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634457" y="34408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066132" y="3934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710657" y="42790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3964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881982" y="1851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491582" y="1927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55838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391444" y="1565982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1086644" y="15659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620044" y="16421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101432" y="186443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963320" y="485369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13807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563395" y="30407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715795" y="3586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3347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868195" y="2443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3347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487195" y="3510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249195" y="3129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150895" y="31169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7825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7731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465095" y="45647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87395" y="34344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519070" y="39281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163595" y="42726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8493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334920" y="18453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944520" y="1921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801132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6072982" y="1331032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920582" y="1559632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149182" y="1559632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1857" y="5619286"/>
            <a:ext cx="8001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</a:t>
            </a:r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r>
              <a:rPr lang="en-US" sz="2000" dirty="0" smtClean="0">
                <a:solidFill>
                  <a:srgbClr val="0000FF"/>
                </a:solidFill>
              </a:rPr>
              <a:t> of a classifier is the distance to the closest points of either class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6600"/>
                </a:solidFill>
              </a:rPr>
              <a:t>L</a:t>
            </a:r>
            <a:r>
              <a:rPr lang="en-US" sz="2000" dirty="0" smtClean="0">
                <a:solidFill>
                  <a:srgbClr val="FF6600"/>
                </a:solidFill>
              </a:rPr>
              <a:t>arge margin </a:t>
            </a:r>
            <a:r>
              <a:rPr lang="en-US" sz="2000" dirty="0" smtClean="0">
                <a:solidFill>
                  <a:srgbClr val="0000FF"/>
                </a:solidFill>
              </a:rPr>
              <a:t>classifiers attempt to maximize this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5977" y="5219176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87195" y="5078775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7" name="Right Brace 56"/>
          <p:cNvSpPr/>
          <p:nvPr/>
        </p:nvSpPr>
        <p:spPr>
          <a:xfrm rot="6677477">
            <a:off x="1344103" y="4900533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6677477">
            <a:off x="5947218" y="4902032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372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7422" y="361703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9310" y="660629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4060" y="443618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9385" y="47933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31785" y="53394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50785" y="57966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4185" y="41964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50785" y="51108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3185" y="52632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5185" y="48822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6885" y="48695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8585" y="57966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9185" y="57966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81085" y="63173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3385" y="51870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5060" y="568078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9585" y="60252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5385" y="51108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50910" y="359798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60510" y="367418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7310" y="443618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9371" y="3597984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590572" y="4817184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63622" y="5612522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497035" y="4799722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11667" y="1697930"/>
            <a:ext cx="8724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any separating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, there exist some set of “closest points”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These are called the support </a:t>
            </a:r>
            <a:r>
              <a:rPr lang="en-US" sz="2400" dirty="0" smtClean="0">
                <a:solidFill>
                  <a:srgbClr val="0000FF"/>
                </a:solidFill>
              </a:rPr>
              <a:t>vectors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For n dimensions, there will be </a:t>
            </a:r>
            <a:r>
              <a:rPr lang="en-US" sz="2400" i="1" dirty="0" smtClean="0">
                <a:solidFill>
                  <a:srgbClr val="0000FF"/>
                </a:solidFill>
              </a:rPr>
              <a:t>at least</a:t>
            </a:r>
            <a:r>
              <a:rPr lang="en-US" sz="2400" dirty="0" smtClean="0">
                <a:solidFill>
                  <a:srgbClr val="0000FF"/>
                </a:solidFill>
              </a:rPr>
              <a:t> n+1 support vectors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35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33400" y="1603879"/>
            <a:ext cx="7731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margin is the distance to the support vectors, i.e. the “closest points”, on either side of the </a:t>
            </a:r>
            <a:r>
              <a:rPr lang="en-US" sz="2800" dirty="0" err="1" smtClean="0">
                <a:solidFill>
                  <a:srgbClr val="0000FF"/>
                </a:solidFill>
              </a:rPr>
              <a:t>hyperplane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28207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27133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4584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004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3861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4928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547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5346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59824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48521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3458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56903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2630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339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26302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36792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48222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27755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46475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18230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462033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44399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08204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146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303622"/>
              </p:ext>
            </p:extLst>
          </p:nvPr>
        </p:nvGraphicFramePr>
        <p:xfrm>
          <a:off x="5881003" y="263524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56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263524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H="1">
            <a:off x="5119688" y="290671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555823"/>
              </p:ext>
            </p:extLst>
          </p:nvPr>
        </p:nvGraphicFramePr>
        <p:xfrm>
          <a:off x="2900363" y="2456587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57" name="Equation" r:id="rId5" imgW="774700" imgH="215900" progId="Equation.3">
                  <p:embed/>
                </p:oleObj>
              </mc:Choice>
              <mc:Fallback>
                <p:oleObj name="Equation" r:id="rId5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2456587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>
            <a:off x="4010283" y="4755076"/>
            <a:ext cx="263525" cy="24130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973277" y="2133370"/>
            <a:ext cx="191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negative examples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320698"/>
              </p:ext>
            </p:extLst>
          </p:nvPr>
        </p:nvGraphicFramePr>
        <p:xfrm>
          <a:off x="6081529" y="4581525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58" name="Equation" r:id="rId7" imgW="774700" imgH="215900" progId="Equation.3">
                  <p:embed/>
                </p:oleObj>
              </mc:Choice>
              <mc:Fallback>
                <p:oleObj name="Equation" r:id="rId7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81529" y="4581525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154443" y="4258308"/>
            <a:ext cx="181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positive examples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3252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049096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96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041717"/>
              </p:ext>
            </p:extLst>
          </p:nvPr>
        </p:nvGraphicFramePr>
        <p:xfrm>
          <a:off x="2900363" y="2890827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97" name="Equation" r:id="rId5" imgW="774700" imgH="215900" progId="Equation.3">
                  <p:embed/>
                </p:oleObj>
              </mc:Choice>
              <mc:Fallback>
                <p:oleObj name="Equation" r:id="rId5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2890827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2973277" y="2567610"/>
            <a:ext cx="191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negative examples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055986"/>
              </p:ext>
            </p:extLst>
          </p:nvPr>
        </p:nvGraphicFramePr>
        <p:xfrm>
          <a:off x="6081529" y="5015765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98" name="Equation" r:id="rId7" imgW="774700" imgH="215900" progId="Equation.3">
                  <p:embed/>
                </p:oleObj>
              </mc:Choice>
              <mc:Fallback>
                <p:oleObj name="Equation" r:id="rId7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81529" y="5015765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154443" y="4692548"/>
            <a:ext cx="181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positive examples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192" y="1764038"/>
            <a:ext cx="5936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equations for the margin lines?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08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889664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2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557278"/>
              </p:ext>
            </p:extLst>
          </p:nvPr>
        </p:nvGraphicFramePr>
        <p:xfrm>
          <a:off x="1150286" y="2628900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3" name="Equation" r:id="rId5" imgW="850900" imgH="215900" progId="Equation.3">
                  <p:embed/>
                </p:oleObj>
              </mc:Choice>
              <mc:Fallback>
                <p:oleObj name="Equation" r:id="rId5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0286" y="2628900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242014"/>
              </p:ext>
            </p:extLst>
          </p:nvPr>
        </p:nvGraphicFramePr>
        <p:xfrm>
          <a:off x="6762750" y="5131639"/>
          <a:ext cx="19129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4" name="Equation" r:id="rId7" imgW="762000" imgH="215900" progId="Equation.3">
                  <p:embed/>
                </p:oleObj>
              </mc:Choice>
              <mc:Fallback>
                <p:oleObj name="Equation" r:id="rId7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62750" y="5131639"/>
                        <a:ext cx="1912938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1" y="4700458"/>
            <a:ext cx="1925989" cy="59859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3310" y="3555328"/>
            <a:ext cx="1457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c?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327" y="1682612"/>
            <a:ext cx="8024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 know they’re the same distance apart (otherwise, they wouldn’t be support vectors!)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25431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214176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41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054011"/>
              </p:ext>
            </p:extLst>
          </p:nvPr>
        </p:nvGraphicFramePr>
        <p:xfrm>
          <a:off x="1504597" y="2396813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42" name="Equation" r:id="rId5" imgW="850900" imgH="215900" progId="Equation.3">
                  <p:embed/>
                </p:oleObj>
              </mc:Choice>
              <mc:Fallback>
                <p:oleObj name="Equation" r:id="rId5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4597" y="2396813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670561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43" name="Equation" r:id="rId7" imgW="762000" imgH="215900" progId="Equation.3">
                  <p:embed/>
                </p:oleObj>
              </mc:Choice>
              <mc:Fallback>
                <p:oleObj name="Equation" r:id="rId7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78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Depends! If we scale w, we vary the constant without changing the separating </a:t>
            </a:r>
            <a:r>
              <a:rPr lang="en-US" sz="2000" dirty="0" err="1" smtClean="0">
                <a:solidFill>
                  <a:srgbClr val="0000FF"/>
                </a:solidFill>
              </a:rPr>
              <a:t>hyperplane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93688" cy="2174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761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179411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65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594069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66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78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Depends! If we scale w, we vary the constant without changing the separating </a:t>
            </a:r>
            <a:r>
              <a:rPr lang="en-US" sz="2000" dirty="0" err="1" smtClean="0">
                <a:solidFill>
                  <a:srgbClr val="0000FF"/>
                </a:solidFill>
              </a:rPr>
              <a:t>hyperplane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1360488" cy="9921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3681" y="4578463"/>
            <a:ext cx="2205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Larger w result in larger constants</a:t>
            </a:r>
            <a:endParaRPr lang="en-US" sz="2000" dirty="0">
              <a:solidFill>
                <a:srgbClr val="FF6600"/>
              </a:solidFill>
            </a:endParaRPr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219399"/>
              </p:ext>
            </p:extLst>
          </p:nvPr>
        </p:nvGraphicFramePr>
        <p:xfrm>
          <a:off x="1150286" y="2628900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67" name="Equation" r:id="rId7" imgW="850900" imgH="215900" progId="Equation.3">
                  <p:embed/>
                </p:oleObj>
              </mc:Choice>
              <mc:Fallback>
                <p:oleObj name="Equation" r:id="rId7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0286" y="2628900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187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722845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9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258271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90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78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Depends! If we scale w, we vary the constant without changing the separating </a:t>
            </a:r>
            <a:r>
              <a:rPr lang="en-US" sz="2000" dirty="0" err="1" smtClean="0">
                <a:solidFill>
                  <a:srgbClr val="0000FF"/>
                </a:solidFill>
              </a:rPr>
              <a:t>hyperplane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3681" y="4578463"/>
            <a:ext cx="2205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Smaller w result in smaller constants</a:t>
            </a:r>
            <a:endParaRPr lang="en-US" sz="2000" dirty="0">
              <a:solidFill>
                <a:srgbClr val="FF6600"/>
              </a:solidFill>
            </a:endParaRPr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219399"/>
              </p:ext>
            </p:extLst>
          </p:nvPr>
        </p:nvGraphicFramePr>
        <p:xfrm>
          <a:off x="1150286" y="2628900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91" name="Equation" r:id="rId7" imgW="850900" imgH="215900" progId="Equation.3">
                  <p:embed/>
                </p:oleObj>
              </mc:Choice>
              <mc:Fallback>
                <p:oleObj name="Equation" r:id="rId7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0286" y="2628900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82615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867092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897" name="Equation" r:id="rId3" imgW="749300" imgH="215900" progId="Equation.3">
                  <p:embed/>
                </p:oleObj>
              </mc:Choice>
              <mc:Fallback>
                <p:oleObj name="Equation" r:id="rId3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now, let’s assume c = 1.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05802" y="3115422"/>
            <a:ext cx="281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distance?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271317"/>
              </p:ext>
            </p:extLst>
          </p:nvPr>
        </p:nvGraphicFramePr>
        <p:xfrm>
          <a:off x="1166813" y="2628900"/>
          <a:ext cx="210661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898" name="Equation" r:id="rId5" imgW="838200" imgH="215900" progId="Equation.3">
                  <p:embed/>
                </p:oleObj>
              </mc:Choice>
              <mc:Fallback>
                <p:oleObj name="Equation" r:id="rId5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6813" y="2628900"/>
                        <a:ext cx="2106612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88144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50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292547"/>
              </p:ext>
            </p:extLst>
          </p:nvPr>
        </p:nvGraphicFramePr>
        <p:xfrm>
          <a:off x="5390896" y="3903423"/>
          <a:ext cx="2594606" cy="56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52" name="Equation" r:id="rId3" imgW="1104900" imgH="241300" progId="Equation.3">
                  <p:embed/>
                </p:oleObj>
              </mc:Choice>
              <mc:Fallback>
                <p:oleObj name="Equation" r:id="rId3" imgW="1104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0896" y="3903423"/>
                        <a:ext cx="2594606" cy="566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293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091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235693"/>
              </p:ext>
            </p:extLst>
          </p:nvPr>
        </p:nvGraphicFramePr>
        <p:xfrm>
          <a:off x="5661025" y="3894138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76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61025" y="3894138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00118" y="3356111"/>
            <a:ext cx="57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it?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892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5505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that seem right?  What’s the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00759"/>
              </p:ext>
            </p:extLst>
          </p:nvPr>
        </p:nvGraphicFramePr>
        <p:xfrm>
          <a:off x="4983163" y="3792537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7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3163" y="3792537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612103"/>
              </p:ext>
            </p:extLst>
          </p:nvPr>
        </p:nvGraphicFramePr>
        <p:xfrm>
          <a:off x="5678819" y="4552950"/>
          <a:ext cx="22971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8" name="Equation" r:id="rId5" imgW="1041400" imgH="203200" progId="Equation.3">
                  <p:embed/>
                </p:oleObj>
              </mc:Choice>
              <mc:Fallback>
                <p:oleObj name="Equation" r:id="rId5" imgW="1041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8819" y="4552950"/>
                        <a:ext cx="22971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26856"/>
              </p:ext>
            </p:extLst>
          </p:nvPr>
        </p:nvGraphicFramePr>
        <p:xfrm>
          <a:off x="5678819" y="5367627"/>
          <a:ext cx="210185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9" name="Equation" r:id="rId7" imgW="952500" imgH="177800" progId="Equation.3">
                  <p:embed/>
                </p:oleObj>
              </mc:Choice>
              <mc:Fallback>
                <p:oleObj name="Equation" r:id="rId7" imgW="9525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78819" y="5367627"/>
                        <a:ext cx="2101850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622669"/>
              </p:ext>
            </p:extLst>
          </p:nvPr>
        </p:nvGraphicFramePr>
        <p:xfrm>
          <a:off x="5754688" y="6150015"/>
          <a:ext cx="67151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0" name="Equation" r:id="rId9" imgW="304800" imgH="177800" progId="Equation.3">
                  <p:embed/>
                </p:oleObj>
              </mc:Choice>
              <mc:Fallback>
                <p:oleObj name="Equation" r:id="rId9" imgW="3048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54688" y="6150015"/>
                        <a:ext cx="671512" cy="392112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100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605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the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400641"/>
              </p:ext>
            </p:extLst>
          </p:nvPr>
        </p:nvGraphicFramePr>
        <p:xfrm>
          <a:off x="5661025" y="3894138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24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61025" y="3894138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77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605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the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33587"/>
              </p:ext>
            </p:extLst>
          </p:nvPr>
        </p:nvGraphicFramePr>
        <p:xfrm>
          <a:off x="4983163" y="3792537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05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3163" y="3792537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684153"/>
              </p:ext>
            </p:extLst>
          </p:nvPr>
        </p:nvGraphicFramePr>
        <p:xfrm>
          <a:off x="5678819" y="4552950"/>
          <a:ext cx="22971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06" name="Equation" r:id="rId5" imgW="1041400" imgH="203200" progId="Equation.3">
                  <p:embed/>
                </p:oleObj>
              </mc:Choice>
              <mc:Fallback>
                <p:oleObj name="Equation" r:id="rId5" imgW="1041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8819" y="4552950"/>
                        <a:ext cx="22971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595703"/>
              </p:ext>
            </p:extLst>
          </p:nvPr>
        </p:nvGraphicFramePr>
        <p:xfrm>
          <a:off x="5700679" y="5367338"/>
          <a:ext cx="2212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07" name="Equation" r:id="rId7" imgW="1003300" imgH="177800" progId="Equation.3">
                  <p:embed/>
                </p:oleObj>
              </mc:Choice>
              <mc:Fallback>
                <p:oleObj name="Equation" r:id="rId7" imgW="10033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00679" y="5367338"/>
                        <a:ext cx="2212975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360966"/>
              </p:ext>
            </p:extLst>
          </p:nvPr>
        </p:nvGraphicFramePr>
        <p:xfrm>
          <a:off x="5657850" y="6149975"/>
          <a:ext cx="83978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08" name="Equation" r:id="rId9" imgW="381000" imgH="177800" progId="Equation.3">
                  <p:embed/>
                </p:oleObj>
              </mc:Choice>
              <mc:Fallback>
                <p:oleObj name="Equation" r:id="rId9" imgW="381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57850" y="6149975"/>
                        <a:ext cx="839788" cy="392113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3313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093683"/>
              </p:ext>
            </p:extLst>
          </p:nvPr>
        </p:nvGraphicFramePr>
        <p:xfrm>
          <a:off x="5632450" y="364013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72" name="Equation" r:id="rId3" imgW="952500" imgH="444500" progId="Equation.3">
                  <p:embed/>
                </p:oleObj>
              </mc:Choice>
              <mc:Fallback>
                <p:oleObj name="Equation" r:id="rId3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2450" y="364013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length normalized weight vectors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14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960561"/>
              </p:ext>
            </p:extLst>
          </p:nvPr>
        </p:nvGraphicFramePr>
        <p:xfrm>
          <a:off x="5824538" y="4287838"/>
          <a:ext cx="25781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53" name="Equation" r:id="rId3" imgW="1168400" imgH="444500" progId="Equation.3">
                  <p:embed/>
                </p:oleObj>
              </mc:Choice>
              <mc:Fallback>
                <p:oleObj name="Equation" r:id="rId3" imgW="1168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24538" y="4287838"/>
                        <a:ext cx="2578100" cy="979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691223"/>
              </p:ext>
            </p:extLst>
          </p:nvPr>
        </p:nvGraphicFramePr>
        <p:xfrm>
          <a:off x="5851525" y="5160963"/>
          <a:ext cx="2382838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54" name="Equation" r:id="rId5" imgW="1079500" imgH="444500" progId="Equation.3">
                  <p:embed/>
                </p:oleObj>
              </mc:Choice>
              <mc:Fallback>
                <p:oleObj name="Equation" r:id="rId5" imgW="1079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51525" y="5160963"/>
                        <a:ext cx="2382838" cy="979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327518"/>
              </p:ext>
            </p:extLst>
          </p:nvPr>
        </p:nvGraphicFramePr>
        <p:xfrm>
          <a:off x="5885336" y="6242127"/>
          <a:ext cx="9239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55" name="Equation" r:id="rId7" imgW="419100" imgH="165100" progId="Equation.3">
                  <p:embed/>
                </p:oleObj>
              </mc:Choice>
              <mc:Fallback>
                <p:oleObj name="Equation" r:id="rId7" imgW="4191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85336" y="6242127"/>
                        <a:ext cx="9239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409095"/>
              </p:ext>
            </p:extLst>
          </p:nvPr>
        </p:nvGraphicFramePr>
        <p:xfrm>
          <a:off x="4966688" y="319040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56" name="Equation" r:id="rId9" imgW="952500" imgH="444500" progId="Equation.3">
                  <p:embed/>
                </p:oleObj>
              </mc:Choice>
              <mc:Fallback>
                <p:oleObj name="Equation" r:id="rId9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66688" y="319040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0294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magnitude of the weight vector doesn’t matter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length normalized weight vectors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742219"/>
              </p:ext>
            </p:extLst>
          </p:nvPr>
        </p:nvGraphicFramePr>
        <p:xfrm>
          <a:off x="5632450" y="362743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20" name="Equation" r:id="rId3" imgW="952500" imgH="444500" progId="Equation.3">
                  <p:embed/>
                </p:oleObj>
              </mc:Choice>
              <mc:Fallback>
                <p:oleObj name="Equation" r:id="rId3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2450" y="362743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9596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4130515"/>
            <a:ext cx="206735" cy="49727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4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w=(0.5,1)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138560"/>
              </p:ext>
            </p:extLst>
          </p:nvPr>
        </p:nvGraphicFramePr>
        <p:xfrm>
          <a:off x="5632450" y="362743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4" name="Equation" r:id="rId3" imgW="952500" imgH="444500" progId="Equation.3">
                  <p:embed/>
                </p:oleObj>
              </mc:Choice>
              <mc:Fallback>
                <p:oleObj name="Equation" r:id="rId3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2450" y="362743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length normalized weight vectors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8063" y="1805001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magnitude of the weight vector doesn’t matter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395768"/>
              </p:ext>
            </p:extLst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45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676446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46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now, let’s just assume c = 1.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05802" y="3115422"/>
            <a:ext cx="281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distance?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946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291514"/>
              </p:ext>
            </p:extLst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95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332896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96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now, let’s just assume c = 1.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273491"/>
              </p:ext>
            </p:extLst>
          </p:nvPr>
        </p:nvGraphicFramePr>
        <p:xfrm>
          <a:off x="5138855" y="2429188"/>
          <a:ext cx="2363787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97" name="Equation" r:id="rId7" imgW="939800" imgH="444500" progId="Equation.3">
                  <p:embed/>
                </p:oleObj>
              </mc:Choice>
              <mc:Fallback>
                <p:oleObj name="Equation" r:id="rId7" imgW="939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38855" y="2429188"/>
                        <a:ext cx="2363787" cy="1119188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04203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Select the </a:t>
            </a:r>
            <a:r>
              <a:rPr lang="en-US" sz="2800" dirty="0" err="1" smtClean="0"/>
              <a:t>hyperplane</a:t>
            </a:r>
            <a:r>
              <a:rPr lang="en-US" sz="2800" dirty="0" smtClean="0"/>
              <a:t> with the largest margin where the points are classified </a:t>
            </a:r>
            <a:r>
              <a:rPr lang="en-US" sz="2800" dirty="0" smtClean="0"/>
              <a:t>correctly </a:t>
            </a:r>
            <a:r>
              <a:rPr lang="en-US" sz="2800" i="1" dirty="0" smtClean="0"/>
              <a:t>and outside the margin!</a:t>
            </a:r>
            <a:endParaRPr lang="en-US" sz="2800" i="1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Setup as a </a:t>
            </a:r>
            <a:r>
              <a:rPr lang="en-US" sz="2800" dirty="0" smtClean="0">
                <a:solidFill>
                  <a:srgbClr val="FF6600"/>
                </a:solidFill>
              </a:rPr>
              <a:t>constrained optimization problem</a:t>
            </a:r>
            <a:r>
              <a:rPr lang="en-US" sz="2800" dirty="0" smtClean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238148"/>
              </p:ext>
            </p:extLst>
          </p:nvPr>
        </p:nvGraphicFramePr>
        <p:xfrm>
          <a:off x="2556494" y="455884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11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56494" y="455884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278973"/>
              </p:ext>
            </p:extLst>
          </p:nvPr>
        </p:nvGraphicFramePr>
        <p:xfrm>
          <a:off x="2635250" y="553085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12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35250" y="553085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93777" y="497495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105201" y="5528957"/>
            <a:ext cx="253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say?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5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Select the </a:t>
            </a:r>
            <a:r>
              <a:rPr lang="en-US" sz="2800" dirty="0" err="1" smtClean="0"/>
              <a:t>hyperplane</a:t>
            </a:r>
            <a:r>
              <a:rPr lang="en-US" sz="2800" dirty="0" smtClean="0"/>
              <a:t> with the largest margin where the points are classified </a:t>
            </a:r>
            <a:r>
              <a:rPr lang="en-US" sz="2800" dirty="0" smtClean="0"/>
              <a:t>correctly </a:t>
            </a:r>
            <a:r>
              <a:rPr lang="en-US" sz="2800" i="1" dirty="0" smtClean="0"/>
              <a:t>and outside the margin!</a:t>
            </a:r>
            <a:endParaRPr lang="en-US" sz="2800" i="1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Setup as a </a:t>
            </a:r>
            <a:r>
              <a:rPr lang="en-US" sz="2800" dirty="0" smtClean="0">
                <a:solidFill>
                  <a:srgbClr val="FF6600"/>
                </a:solidFill>
              </a:rPr>
              <a:t>constrained optimization problem</a:t>
            </a:r>
            <a:r>
              <a:rPr lang="en-US" sz="2800" dirty="0" smtClean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407820"/>
              </p:ext>
            </p:extLst>
          </p:nvPr>
        </p:nvGraphicFramePr>
        <p:xfrm>
          <a:off x="3197225" y="4278313"/>
          <a:ext cx="19748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1" name="Equation" r:id="rId4" imgW="800100" imgH="444500" progId="Equation.3">
                  <p:embed/>
                </p:oleObj>
              </mc:Choice>
              <mc:Fallback>
                <p:oleObj name="Equation" r:id="rId4" imgW="800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97225" y="4278313"/>
                        <a:ext cx="1974850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94498"/>
              </p:ext>
            </p:extLst>
          </p:nvPr>
        </p:nvGraphicFramePr>
        <p:xfrm>
          <a:off x="2635250" y="553085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2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35250" y="553085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93777" y="497495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185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9778" y="4562944"/>
            <a:ext cx="7867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Maximizing the margin is equivalent to minimizing ||w||!</a:t>
            </a:r>
          </a:p>
          <a:p>
            <a:r>
              <a:rPr lang="en-US" sz="2400" b="1" dirty="0">
                <a:solidFill>
                  <a:srgbClr val="FF6600"/>
                </a:solidFill>
              </a:rPr>
              <a:t> </a:t>
            </a:r>
            <a:r>
              <a:rPr lang="en-US" sz="2400" b="1" dirty="0" smtClean="0">
                <a:solidFill>
                  <a:srgbClr val="FF6600"/>
                </a:solidFill>
              </a:rPr>
              <a:t>              (subject to the separating constraints)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054847"/>
              </p:ext>
            </p:extLst>
          </p:nvPr>
        </p:nvGraphicFramePr>
        <p:xfrm>
          <a:off x="2874080" y="2357306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698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4080" y="2357306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106031"/>
              </p:ext>
            </p:extLst>
          </p:nvPr>
        </p:nvGraphicFramePr>
        <p:xfrm>
          <a:off x="2930525" y="3384474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699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3384474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33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2129" y="35105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979200"/>
              </p:ext>
            </p:extLst>
          </p:nvPr>
        </p:nvGraphicFramePr>
        <p:xfrm>
          <a:off x="1167144" y="2945005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63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7144" y="2945005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099359"/>
              </p:ext>
            </p:extLst>
          </p:nvPr>
        </p:nvGraphicFramePr>
        <p:xfrm>
          <a:off x="1223589" y="3972173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64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3589" y="3972173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86780" y="4559586"/>
            <a:ext cx="61734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constraints: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make sure the data is separable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encourages w to be larger (once the data is separable)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756261" y="2411875"/>
            <a:ext cx="6304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minimization criterion wants w to be as small as possible</a:t>
            </a:r>
          </a:p>
        </p:txBody>
      </p:sp>
    </p:spTree>
    <p:extLst>
      <p:ext uri="{BB962C8B-B14F-4D97-AF65-F5344CB8AC3E}">
        <p14:creationId xmlns:p14="http://schemas.microsoft.com/office/powerpoint/2010/main" val="44001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241249"/>
              </p:ext>
            </p:extLst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15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288442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16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now, let’s just assume c = 1.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42100" y="2046575"/>
            <a:ext cx="323734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Claim: it does not matter what c we choose for the SVM problem. Why?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67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020516"/>
              </p:ext>
            </p:extLst>
          </p:nvPr>
        </p:nvGraphicFramePr>
        <p:xfrm>
          <a:off x="1504950" y="2397125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40" name="Equation" r:id="rId3" imgW="850900" imgH="215900" progId="Equation.3">
                  <p:embed/>
                </p:oleObj>
              </mc:Choice>
              <mc:Fallback>
                <p:oleObj name="Equation" r:id="rId3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4950" y="2397125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3794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41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5405802" y="3115422"/>
            <a:ext cx="281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distance?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257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214199"/>
              </p:ext>
            </p:extLst>
          </p:nvPr>
        </p:nvGraphicFramePr>
        <p:xfrm>
          <a:off x="1504950" y="2397125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25" name="Equation" r:id="rId3" imgW="850900" imgH="215900" progId="Equation.3">
                  <p:embed/>
                </p:oleObj>
              </mc:Choice>
              <mc:Fallback>
                <p:oleObj name="Equation" r:id="rId3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4950" y="2397125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260461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26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866882"/>
              </p:ext>
            </p:extLst>
          </p:nvPr>
        </p:nvGraphicFramePr>
        <p:xfrm>
          <a:off x="5138855" y="2429188"/>
          <a:ext cx="2363787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27" name="Equation" r:id="rId7" imgW="939800" imgH="444500" progId="Equation.3">
                  <p:embed/>
                </p:oleObj>
              </mc:Choice>
              <mc:Fallback>
                <p:oleObj name="Equation" r:id="rId7" imgW="939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38855" y="2429188"/>
                        <a:ext cx="2363787" cy="1119188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027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1071" y="25056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536861"/>
              </p:ext>
            </p:extLst>
          </p:nvPr>
        </p:nvGraphicFramePr>
        <p:xfrm>
          <a:off x="1343631" y="1721162"/>
          <a:ext cx="1912938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03" name="Equation" r:id="rId3" imgW="774700" imgH="419100" progId="Equation.3">
                  <p:embed/>
                </p:oleObj>
              </mc:Choice>
              <mc:Fallback>
                <p:oleObj name="Equation" r:id="rId3" imgW="77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3631" y="1721162"/>
                        <a:ext cx="1912938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249219"/>
              </p:ext>
            </p:extLst>
          </p:nvPr>
        </p:nvGraphicFramePr>
        <p:xfrm>
          <a:off x="1416656" y="2967349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04" name="Equation" r:id="rId5" imgW="1206500" imgH="215900" progId="Equation.3">
                  <p:embed/>
                </p:oleObj>
              </mc:Choice>
              <mc:Fallback>
                <p:oleObj name="Equation" r:id="rId5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6656" y="2967349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53235" y="3818291"/>
            <a:ext cx="486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vs.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221" y="51373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237186"/>
              </p:ext>
            </p:extLst>
          </p:nvPr>
        </p:nvGraphicFramePr>
        <p:xfrm>
          <a:off x="1373236" y="4571840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05" name="Equation" r:id="rId7" imgW="749300" imgH="241300" progId="Equation.3">
                  <p:embed/>
                </p:oleObj>
              </mc:Choice>
              <mc:Fallback>
                <p:oleObj name="Equation" r:id="rId7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3236" y="4571840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081752"/>
              </p:ext>
            </p:extLst>
          </p:nvPr>
        </p:nvGraphicFramePr>
        <p:xfrm>
          <a:off x="1429681" y="559900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06" name="Equation" r:id="rId9" imgW="1193800" imgH="215900" progId="Equation.3">
                  <p:embed/>
                </p:oleObj>
              </mc:Choice>
              <mc:Fallback>
                <p:oleObj name="Equation" r:id="rId9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29681" y="559900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18961" y="3777735"/>
            <a:ext cx="2964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What’s the difference?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91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1071" y="25056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67438"/>
              </p:ext>
            </p:extLst>
          </p:nvPr>
        </p:nvGraphicFramePr>
        <p:xfrm>
          <a:off x="1343631" y="1721162"/>
          <a:ext cx="1912938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7" name="Equation" r:id="rId3" imgW="774700" imgH="419100" progId="Equation.3">
                  <p:embed/>
                </p:oleObj>
              </mc:Choice>
              <mc:Fallback>
                <p:oleObj name="Equation" r:id="rId3" imgW="77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3631" y="1721162"/>
                        <a:ext cx="1912938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461527"/>
              </p:ext>
            </p:extLst>
          </p:nvPr>
        </p:nvGraphicFramePr>
        <p:xfrm>
          <a:off x="1416656" y="2967349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8" name="Equation" r:id="rId5" imgW="1206500" imgH="215900" progId="Equation.3">
                  <p:embed/>
                </p:oleObj>
              </mc:Choice>
              <mc:Fallback>
                <p:oleObj name="Equation" r:id="rId5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6656" y="2967349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53235" y="3818291"/>
            <a:ext cx="486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vs.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221" y="51373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108417"/>
              </p:ext>
            </p:extLst>
          </p:nvPr>
        </p:nvGraphicFramePr>
        <p:xfrm>
          <a:off x="1373236" y="4571840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9" name="Equation" r:id="rId7" imgW="749300" imgH="241300" progId="Equation.3">
                  <p:embed/>
                </p:oleObj>
              </mc:Choice>
              <mc:Fallback>
                <p:oleObj name="Equation" r:id="rId7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3236" y="4571840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156896"/>
              </p:ext>
            </p:extLst>
          </p:nvPr>
        </p:nvGraphicFramePr>
        <p:xfrm>
          <a:off x="1429681" y="559900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60" name="Equation" r:id="rId9" imgW="1193800" imgH="215900" progId="Equation.3">
                  <p:embed/>
                </p:oleObj>
              </mc:Choice>
              <mc:Fallback>
                <p:oleObj name="Equation" r:id="rId9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29681" y="559900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49890" y="3010771"/>
            <a:ext cx="3994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Learn the exact same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just scaled by a constant amount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Because of this, often see it with c = 1</a:t>
            </a:r>
          </a:p>
        </p:txBody>
      </p:sp>
    </p:spTree>
    <p:extLst>
      <p:ext uri="{BB962C8B-B14F-4D97-AF65-F5344CB8AC3E}">
        <p14:creationId xmlns:p14="http://schemas.microsoft.com/office/powerpoint/2010/main" val="95739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those that are curious…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380522"/>
              </p:ext>
            </p:extLst>
          </p:nvPr>
        </p:nvGraphicFramePr>
        <p:xfrm>
          <a:off x="1736382" y="1792621"/>
          <a:ext cx="3067449" cy="764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06" name="Equation" r:id="rId3" imgW="1828800" imgH="457200" progId="Equation.3">
                  <p:embed/>
                </p:oleObj>
              </mc:Choice>
              <mc:Fallback>
                <p:oleObj name="Equation" r:id="rId3" imgW="1828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6382" y="1792621"/>
                        <a:ext cx="3067449" cy="764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462280"/>
              </p:ext>
            </p:extLst>
          </p:nvPr>
        </p:nvGraphicFramePr>
        <p:xfrm>
          <a:off x="2242035" y="2577067"/>
          <a:ext cx="2811462" cy="1112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07" name="Equation" r:id="rId5" imgW="1600200" imgH="635000" progId="Equation.3">
                  <p:embed/>
                </p:oleObj>
              </mc:Choice>
              <mc:Fallback>
                <p:oleObj name="Equation" r:id="rId5" imgW="1600200" imgH="63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2035" y="2577067"/>
                        <a:ext cx="2811462" cy="1112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646526"/>
              </p:ext>
            </p:extLst>
          </p:nvPr>
        </p:nvGraphicFramePr>
        <p:xfrm>
          <a:off x="2242035" y="3765440"/>
          <a:ext cx="2436480" cy="848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08" name="Equation" r:id="rId7" imgW="1308100" imgH="457200" progId="Equation.3">
                  <p:embed/>
                </p:oleObj>
              </mc:Choice>
              <mc:Fallback>
                <p:oleObj name="Equation" r:id="rId7" imgW="1308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42035" y="3765440"/>
                        <a:ext cx="2436480" cy="848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731100"/>
              </p:ext>
            </p:extLst>
          </p:nvPr>
        </p:nvGraphicFramePr>
        <p:xfrm>
          <a:off x="2242036" y="4761346"/>
          <a:ext cx="2561796" cy="867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09" name="Equation" r:id="rId9" imgW="1346200" imgH="457200" progId="Equation.3">
                  <p:embed/>
                </p:oleObj>
              </mc:Choice>
              <mc:Fallback>
                <p:oleObj name="Equation" r:id="rId9" imgW="134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42036" y="4761346"/>
                        <a:ext cx="2561796" cy="8675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680393"/>
              </p:ext>
            </p:extLst>
          </p:nvPr>
        </p:nvGraphicFramePr>
        <p:xfrm>
          <a:off x="2242036" y="5643764"/>
          <a:ext cx="3063947" cy="825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10" name="Equation" r:id="rId11" imgW="1879600" imgH="508000" progId="Equation.3">
                  <p:embed/>
                </p:oleObj>
              </mc:Choice>
              <mc:Fallback>
                <p:oleObj name="Equation" r:id="rId11" imgW="18796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42036" y="5643764"/>
                        <a:ext cx="3063947" cy="825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02828" y="5829436"/>
            <a:ext cx="194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scaled version of w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88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439365"/>
              </p:ext>
            </p:extLst>
          </p:nvPr>
        </p:nvGraphicFramePr>
        <p:xfrm>
          <a:off x="2930525" y="3549529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22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0525" y="3549529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30525" y="4562944"/>
            <a:ext cx="2438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the squared?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883056"/>
              </p:ext>
            </p:extLst>
          </p:nvPr>
        </p:nvGraphicFramePr>
        <p:xfrm>
          <a:off x="2727325" y="2282825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23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27325" y="2282825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34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21402"/>
              </p:ext>
            </p:extLst>
          </p:nvPr>
        </p:nvGraphicFramePr>
        <p:xfrm>
          <a:off x="5532936" y="357128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30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2936" y="357128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91476" y="29445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386562"/>
              </p:ext>
            </p:extLst>
          </p:nvPr>
        </p:nvGraphicFramePr>
        <p:xfrm>
          <a:off x="5182099" y="2259013"/>
          <a:ext cx="33528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31" name="Equation" r:id="rId5" imgW="1358900" imgH="317500" progId="Equation.3">
                  <p:embed/>
                </p:oleObj>
              </mc:Choice>
              <mc:Fallback>
                <p:oleObj name="Equation" r:id="rId5" imgW="1358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82099" y="2259013"/>
                        <a:ext cx="33528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247444" y="1707445"/>
            <a:ext cx="0" cy="25309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348325"/>
              </p:ext>
            </p:extLst>
          </p:nvPr>
        </p:nvGraphicFramePr>
        <p:xfrm>
          <a:off x="658144" y="369545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32" name="Equation" r:id="rId7" imgW="1193800" imgH="215900" progId="Equation.3">
                  <p:embed/>
                </p:oleObj>
              </mc:Choice>
              <mc:Fallback>
                <p:oleObj name="Equation" r:id="rId7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144" y="369545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905" y="30969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747766"/>
              </p:ext>
            </p:extLst>
          </p:nvPr>
        </p:nvGraphicFramePr>
        <p:xfrm>
          <a:off x="534671" y="2304576"/>
          <a:ext cx="34782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33" name="Equation" r:id="rId8" imgW="1409700" imgH="368300" progId="Equation.3">
                  <p:embed/>
                </p:oleObj>
              </mc:Choice>
              <mc:Fallback>
                <p:oleObj name="Equation" r:id="rId8" imgW="14097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4671" y="2304576"/>
                        <a:ext cx="3478213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83532" y="4769556"/>
            <a:ext cx="6727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Minimizing ||w|| is equivalent to minimizing ||w||</a:t>
            </a:r>
            <a:r>
              <a:rPr lang="en-US" sz="2400" baseline="30000" dirty="0" smtClean="0">
                <a:solidFill>
                  <a:srgbClr val="0000FF"/>
                </a:solidFill>
              </a:rPr>
              <a:t>2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2936" y="5693011"/>
            <a:ext cx="653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sum of the squared weights is a convex function!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48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Support vector machine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558691"/>
              </p:ext>
            </p:extLst>
          </p:nvPr>
        </p:nvGraphicFramePr>
        <p:xfrm>
          <a:off x="2953103" y="2637467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760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103" y="2637467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7843" y="2175802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082441"/>
              </p:ext>
            </p:extLst>
          </p:nvPr>
        </p:nvGraphicFramePr>
        <p:xfrm>
          <a:off x="2826103" y="1535818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761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6103" y="1535818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000" y="3265059"/>
            <a:ext cx="83186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a version of a </a:t>
            </a:r>
            <a:r>
              <a:rPr lang="en-US" sz="2400" dirty="0" smtClean="0">
                <a:solidFill>
                  <a:srgbClr val="FF6600"/>
                </a:solidFill>
              </a:rPr>
              <a:t>quadratic optimization problem</a:t>
            </a:r>
          </a:p>
          <a:p>
            <a:endParaRPr lang="en-US" sz="2400" dirty="0"/>
          </a:p>
          <a:p>
            <a:r>
              <a:rPr lang="en-US" sz="2400" dirty="0" smtClean="0"/>
              <a:t>Maximize/minimize a quadratic function</a:t>
            </a:r>
          </a:p>
          <a:p>
            <a:endParaRPr lang="en-US" sz="2400" dirty="0"/>
          </a:p>
          <a:p>
            <a:r>
              <a:rPr lang="en-US" sz="2400" dirty="0" smtClean="0"/>
              <a:t>Subject to a set of linear constraints</a:t>
            </a:r>
          </a:p>
          <a:p>
            <a:endParaRPr lang="en-US" sz="2400" dirty="0"/>
          </a:p>
          <a:p>
            <a:r>
              <a:rPr lang="en-US" sz="2400" dirty="0" smtClean="0"/>
              <a:t>Many, many variants of solving this problem (we’ll see one in a bit)</a:t>
            </a:r>
          </a:p>
        </p:txBody>
      </p:sp>
    </p:spTree>
    <p:extLst>
      <p:ext uri="{BB962C8B-B14F-4D97-AF65-F5344CB8AC3E}">
        <p14:creationId xmlns:p14="http://schemas.microsoft.com/office/powerpoint/2010/main" val="335792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23510" y="3412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823510" y="5619044"/>
            <a:ext cx="662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rgbClr val="FF0000"/>
                </a:solidFill>
              </a:rPr>
              <a:t>What about this problem?</a:t>
            </a:r>
            <a:endParaRPr lang="en-US" sz="3600" b="0" dirty="0">
              <a:solidFill>
                <a:srgbClr val="FF00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693489"/>
              </p:ext>
            </p:extLst>
          </p:nvPr>
        </p:nvGraphicFramePr>
        <p:xfrm>
          <a:off x="5620103" y="345881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42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0103" y="345881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54843" y="294070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398272"/>
              </p:ext>
            </p:extLst>
          </p:nvPr>
        </p:nvGraphicFramePr>
        <p:xfrm>
          <a:off x="5493103" y="2357161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43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3103" y="2357161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26318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23510" y="3412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6959"/>
              </p:ext>
            </p:extLst>
          </p:nvPr>
        </p:nvGraphicFramePr>
        <p:xfrm>
          <a:off x="5620103" y="345881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66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0103" y="345881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54843" y="294070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480860"/>
              </p:ext>
            </p:extLst>
          </p:nvPr>
        </p:nvGraphicFramePr>
        <p:xfrm>
          <a:off x="5493103" y="2357161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767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3103" y="2357161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1036463" y="229358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74613" y="247456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826913" y="211261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62378" y="54864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We’d l</a:t>
            </a:r>
            <a:r>
              <a:rPr lang="en-US" sz="3600" b="0" dirty="0" smtClean="0">
                <a:solidFill>
                  <a:srgbClr val="0000FF"/>
                </a:solidFill>
              </a:rPr>
              <a:t>ike to learn something like this, but our constraints won’t allow it </a:t>
            </a:r>
            <a:r>
              <a:rPr lang="en-US" sz="3600" b="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602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variables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59129"/>
              </p:ext>
            </p:extLst>
          </p:nvPr>
        </p:nvGraphicFramePr>
        <p:xfrm>
          <a:off x="1799471" y="271497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16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9471" y="271497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34211" y="219686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236059"/>
              </p:ext>
            </p:extLst>
          </p:nvPr>
        </p:nvGraphicFramePr>
        <p:xfrm>
          <a:off x="1672471" y="1613329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17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2471" y="1613329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wn Arrow 6"/>
          <p:cNvSpPr/>
          <p:nvPr/>
        </p:nvSpPr>
        <p:spPr>
          <a:xfrm>
            <a:off x="2052838" y="3342569"/>
            <a:ext cx="972047" cy="747889"/>
          </a:xfrm>
          <a:prstGeom prst="downArrow">
            <a:avLst/>
          </a:prstGeom>
          <a:solidFill>
            <a:srgbClr val="3366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62016"/>
              </p:ext>
            </p:extLst>
          </p:nvPr>
        </p:nvGraphicFramePr>
        <p:xfrm>
          <a:off x="1031259" y="5534025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18" name="Equation" r:id="rId7" imgW="1435100" imgH="215900" progId="Equation.3">
                  <p:embed/>
                </p:oleObj>
              </mc:Choice>
              <mc:Fallback>
                <p:oleObj name="Equation" r:id="rId7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31259" y="5534025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0287" y="501626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15769"/>
              </p:ext>
            </p:extLst>
          </p:nvPr>
        </p:nvGraphicFramePr>
        <p:xfrm>
          <a:off x="845793" y="4309302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19" name="Equation" r:id="rId9" imgW="1371600" imgH="304800" progId="Equation.3">
                  <p:embed/>
                </p:oleObj>
              </mc:Choice>
              <mc:Fallback>
                <p:oleObj name="Equation" r:id="rId9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5793" y="4309302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414605"/>
              </p:ext>
            </p:extLst>
          </p:nvPr>
        </p:nvGraphicFramePr>
        <p:xfrm>
          <a:off x="2517238" y="6076950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920" name="Equation" r:id="rId11" imgW="381000" imgH="215900" progId="Equation.3">
                  <p:embed/>
                </p:oleObj>
              </mc:Choice>
              <mc:Fallback>
                <p:oleObj name="Equation" r:id="rId11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17238" y="6076950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48111" y="4689270"/>
            <a:ext cx="3055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slack variables </a:t>
            </a:r>
            <a:br>
              <a:rPr lang="en-US" sz="2400" dirty="0" smtClean="0"/>
            </a:br>
            <a:r>
              <a:rPr lang="en-US" sz="2400" dirty="0" smtClean="0"/>
              <a:t>(one for each example)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231931" y="4713111"/>
            <a:ext cx="890402" cy="30315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866445" y="5287665"/>
            <a:ext cx="1255888" cy="37089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57518" y="5935554"/>
            <a:ext cx="360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this have?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38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826913" y="211261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Slack variables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908176" y="3285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1036463" y="229358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74613" y="247456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804564"/>
              </p:ext>
            </p:extLst>
          </p:nvPr>
        </p:nvGraphicFramePr>
        <p:xfrm>
          <a:off x="5087084" y="3241852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56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7084" y="3241852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86112" y="2724096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98632"/>
              </p:ext>
            </p:extLst>
          </p:nvPr>
        </p:nvGraphicFramePr>
        <p:xfrm>
          <a:off x="4901618" y="2017129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57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1618" y="2017129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320860"/>
              </p:ext>
            </p:extLst>
          </p:nvPr>
        </p:nvGraphicFramePr>
        <p:xfrm>
          <a:off x="6573063" y="3784777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58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73063" y="3784777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/>
          <p:cNvCxnSpPr>
            <a:endCxn id="16412" idx="5"/>
          </p:cNvCxnSpPr>
          <p:nvPr/>
        </p:nvCxnSpPr>
        <p:spPr>
          <a:xfrm>
            <a:off x="1909235" y="3501673"/>
            <a:ext cx="752475" cy="565786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418169" y="3419158"/>
            <a:ext cx="882297" cy="67024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28889" y="5757333"/>
            <a:ext cx="1971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slack penalties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0389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Slack variables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70136"/>
              </p:ext>
            </p:extLst>
          </p:nvPr>
        </p:nvGraphicFramePr>
        <p:xfrm>
          <a:off x="1185440" y="4781782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80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5440" y="4781782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4468" y="4264026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87637"/>
              </p:ext>
            </p:extLst>
          </p:nvPr>
        </p:nvGraphicFramePr>
        <p:xfrm>
          <a:off x="999974" y="3557059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81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9974" y="3557059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783596"/>
              </p:ext>
            </p:extLst>
          </p:nvPr>
        </p:nvGraphicFramePr>
        <p:xfrm>
          <a:off x="2671419" y="5324707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82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71419" y="5324707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71625" y="4591866"/>
            <a:ext cx="3472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allowed to make a mistake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>
            <a:stCxn id="17" idx="1"/>
          </p:cNvCxnSpPr>
          <p:nvPr/>
        </p:nvCxnSpPr>
        <p:spPr>
          <a:xfrm flipH="1" flipV="1">
            <a:off x="4386112" y="3960868"/>
            <a:ext cx="1061742" cy="116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020626" y="4906313"/>
            <a:ext cx="1481666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47854" y="3557059"/>
            <a:ext cx="3318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penalized by how far from “correct”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30269" y="1959681"/>
            <a:ext cx="445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trade-off between margin maximization and penalization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3324370" y="2790678"/>
            <a:ext cx="1289963" cy="9133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889119" y="2643691"/>
            <a:ext cx="656319" cy="9133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9974" y="2147385"/>
            <a:ext cx="127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margin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19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Soft margin SVM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20665" y="4464504"/>
            <a:ext cx="4892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Still a </a:t>
            </a:r>
            <a:r>
              <a:rPr lang="en-US" sz="2400" dirty="0" smtClean="0">
                <a:solidFill>
                  <a:srgbClr val="FF6600"/>
                </a:solidFill>
              </a:rPr>
              <a:t>quadratic optimization problem!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200040"/>
              </p:ext>
            </p:extLst>
          </p:nvPr>
        </p:nvGraphicFramePr>
        <p:xfrm>
          <a:off x="2728616" y="2929237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04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8616" y="2929237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27644" y="24114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995580"/>
              </p:ext>
            </p:extLst>
          </p:nvPr>
        </p:nvGraphicFramePr>
        <p:xfrm>
          <a:off x="2543150" y="1704514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05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150" y="1704514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015720"/>
              </p:ext>
            </p:extLst>
          </p:nvPr>
        </p:nvGraphicFramePr>
        <p:xfrm>
          <a:off x="4214595" y="3472162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06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14595" y="3472162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635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77999" y="2846277"/>
            <a:ext cx="57234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cs.stanford.edu</a:t>
            </a:r>
            <a:r>
              <a:rPr lang="en-US" dirty="0"/>
              <a:t>/people/</a:t>
            </a:r>
            <a:r>
              <a:rPr lang="en-US" dirty="0" err="1"/>
              <a:t>karpathy</a:t>
            </a:r>
            <a:r>
              <a:rPr lang="en-US" dirty="0"/>
              <a:t>/</a:t>
            </a:r>
            <a:r>
              <a:rPr lang="en-US" dirty="0" err="1"/>
              <a:t>svmjs</a:t>
            </a:r>
            <a:r>
              <a:rPr lang="en-US" dirty="0"/>
              <a:t>/demo/</a:t>
            </a:r>
          </a:p>
        </p:txBody>
      </p:sp>
    </p:spTree>
    <p:extLst>
      <p:ext uri="{BB962C8B-B14F-4D97-AF65-F5344CB8AC3E}">
        <p14:creationId xmlns:p14="http://schemas.microsoft.com/office/powerpoint/2010/main" val="612597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SVM problem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33" y="1862666"/>
            <a:ext cx="4035778" cy="42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10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1979879" y="50032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12073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8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66210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8482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0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6468" y="5432476"/>
            <a:ext cx="78925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Given the optimal solution, w, b: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Can we figure out what the slack penalties are for each point?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9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Cross 42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0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1979879" y="50032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427085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52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987123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53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20643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54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H="1">
            <a:off x="2834307" y="2144889"/>
            <a:ext cx="1018026" cy="12312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3487655" y="2268011"/>
            <a:ext cx="364678" cy="3450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78111" y="1806346"/>
            <a:ext cx="3394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the margin lines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represent </a:t>
            </a:r>
            <a:r>
              <a:rPr lang="en-US" sz="2400" dirty="0" err="1" smtClean="0">
                <a:solidFill>
                  <a:srgbClr val="FF0000"/>
                </a:solidFill>
              </a:rPr>
              <a:t>wrt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w,b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Cross 5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526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301085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02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904338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03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814706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04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4" y="2372786"/>
            <a:ext cx="55200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405879"/>
              </p:ext>
            </p:extLst>
          </p:nvPr>
        </p:nvGraphicFramePr>
        <p:xfrm>
          <a:off x="4199664" y="2030885"/>
          <a:ext cx="1646014" cy="474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05" name="Equation" r:id="rId9" imgW="749300" imgH="215900" progId="Equation.3">
                  <p:embed/>
                </p:oleObj>
              </mc:Choice>
              <mc:Fallback>
                <p:oleObj name="Equation" r:id="rId9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99664" y="2030885"/>
                        <a:ext cx="1646014" cy="474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667619"/>
              </p:ext>
            </p:extLst>
          </p:nvPr>
        </p:nvGraphicFramePr>
        <p:xfrm>
          <a:off x="1050925" y="1557338"/>
          <a:ext cx="18415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06" name="Equation" r:id="rId11" imgW="838200" imgH="215900" progId="Equation.3">
                  <p:embed/>
                </p:oleObj>
              </mc:Choice>
              <mc:Fallback>
                <p:oleObj name="Equation" r:id="rId11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925" y="1557338"/>
                        <a:ext cx="184150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Straight Arrow Connector 44"/>
          <p:cNvCxnSpPr/>
          <p:nvPr/>
        </p:nvCxnSpPr>
        <p:spPr>
          <a:xfrm>
            <a:off x="2798061" y="1987908"/>
            <a:ext cx="1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02179" y="5816425"/>
            <a:ext cx="591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Or: 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589530"/>
              </p:ext>
            </p:extLst>
          </p:nvPr>
        </p:nvGraphicFramePr>
        <p:xfrm>
          <a:off x="3270390" y="5816425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07" name="Equation" r:id="rId13" imgW="965200" imgH="215900" progId="Equation.3">
                  <p:embed/>
                </p:oleObj>
              </mc:Choice>
              <mc:Fallback>
                <p:oleObj name="Equation" r:id="rId13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70390" y="5816425"/>
                        <a:ext cx="2120900" cy="474662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Cross 46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83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35824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42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99508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43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947170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44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507588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45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1980" y="5615001"/>
            <a:ext cx="7238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slack values for points outside (or on) the margin AND correctly classified?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10746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52701" y="368336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173416" y="43617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562315" y="460107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188723" y="4386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487617" y="376661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50058" y="344117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12326" y="425961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9160" y="438185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4245" y="41592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117074" y="3931714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94382" y="384352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8684" y="368547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62821" y="33729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538200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736814" y="33210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272206" y="278341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23409" y="2176641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355234" y="225284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ross 6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567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0374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66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920520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67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54790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68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73352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69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615001"/>
            <a:ext cx="8484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0!  The slack variables have to be greater than or equal to zero and if they’re on or beyond the margin then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(</a:t>
            </a:r>
            <a:r>
              <a:rPr lang="en-US" sz="2400" dirty="0" err="1" smtClean="0">
                <a:solidFill>
                  <a:srgbClr val="0000FF"/>
                </a:solidFill>
              </a:rPr>
              <a:t>wx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i</a:t>
            </a:r>
            <a:r>
              <a:rPr lang="en-US" sz="2400" dirty="0" err="1" smtClean="0">
                <a:solidFill>
                  <a:srgbClr val="0000FF"/>
                </a:solidFill>
              </a:rPr>
              <a:t>+b</a:t>
            </a:r>
            <a:r>
              <a:rPr lang="en-US" sz="2400" dirty="0" smtClean="0">
                <a:solidFill>
                  <a:srgbClr val="0000FF"/>
                </a:solidFill>
              </a:rPr>
              <a:t>) ≥ 1 already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10746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52701" y="368336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173416" y="43617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562315" y="460107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188723" y="4386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487617" y="376661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50058" y="344117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12326" y="425961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9160" y="438185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4245" y="41592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117074" y="3931714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94382" y="384352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8684" y="368547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62821" y="33729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538200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736814" y="33210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272206" y="278341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23409" y="2176641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355234" y="225284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ross 6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79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7846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90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28307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91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985151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92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905570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93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001980" y="5615001"/>
            <a:ext cx="7238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slack values for points inside the margin AND classified correctly?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2142156" y="3624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921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20846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56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12272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57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63307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58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831384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59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230579" y="5477420"/>
            <a:ext cx="723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Difference from the point to the margin.</a:t>
            </a:r>
            <a:r>
              <a:rPr lang="en-US" sz="2400" dirty="0" smtClean="0">
                <a:solidFill>
                  <a:srgbClr val="FF0000"/>
                </a:solidFill>
              </a:rPr>
              <a:t>  Which is?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306197" y="3808064"/>
            <a:ext cx="177712" cy="14022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978571"/>
              </p:ext>
            </p:extLst>
          </p:nvPr>
        </p:nvGraphicFramePr>
        <p:xfrm>
          <a:off x="2483909" y="6107113"/>
          <a:ext cx="257333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60" name="Equation" r:id="rId11" imgW="1206500" imgH="215900" progId="Equation.3">
                  <p:embed/>
                </p:oleObj>
              </mc:Choice>
              <mc:Fallback>
                <p:oleObj name="Equation" r:id="rId11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83909" y="6107113"/>
                        <a:ext cx="2573337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57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450103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8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899775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3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402421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0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92422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41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01897" y="5671445"/>
            <a:ext cx="82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slack values for points that are incorrectly classified?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1227756" y="3454056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487617" y="408446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ross 48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521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482841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2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210150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3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456545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4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37395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165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1838768" y="3661452"/>
            <a:ext cx="752475" cy="565786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882297" cy="67024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615004" y="5451507"/>
            <a:ext cx="1317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379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00851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86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348155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87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20539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88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66497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89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6250" y="6066556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03210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23361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2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617063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3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10713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4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78032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5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877862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6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3757975" y="6168862"/>
            <a:ext cx="944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-?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315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383028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76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35632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77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99676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78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418282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79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052226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80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115554" y="6087221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64012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477240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00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095000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01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559025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02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313247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03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73735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04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115554" y="6087221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endParaRPr lang="en-US"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46093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788453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24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499215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25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607328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26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705948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27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i="1" dirty="0" smtClean="0">
                <a:solidFill>
                  <a:srgbClr val="0000FF"/>
                </a:solidFill>
              </a:rPr>
              <a:t>plus</a:t>
            </a:r>
            <a:r>
              <a:rPr lang="en-US" sz="2400" dirty="0" smtClean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504721"/>
              </p:ext>
            </p:extLst>
          </p:nvPr>
        </p:nvGraphicFramePr>
        <p:xfrm>
          <a:off x="2767279" y="6107113"/>
          <a:ext cx="257333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28" name="Equation" r:id="rId12" imgW="1206500" imgH="215900" progId="Equation.3">
                  <p:embed/>
                </p:oleObj>
              </mc:Choice>
              <mc:Fallback>
                <p:oleObj name="Equation" r:id="rId12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67279" y="6107113"/>
                        <a:ext cx="2573337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6924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492743"/>
              </p:ext>
            </p:extLst>
          </p:nvPr>
        </p:nvGraphicFramePr>
        <p:xfrm>
          <a:off x="2863672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06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672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162699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818506"/>
              </p:ext>
            </p:extLst>
          </p:nvPr>
        </p:nvGraphicFramePr>
        <p:xfrm>
          <a:off x="2863672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07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63672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91276"/>
              </p:ext>
            </p:extLst>
          </p:nvPr>
        </p:nvGraphicFramePr>
        <p:xfrm>
          <a:off x="4166205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08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66205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770837"/>
              </p:ext>
            </p:extLst>
          </p:nvPr>
        </p:nvGraphicFramePr>
        <p:xfrm>
          <a:off x="1488547" y="4427009"/>
          <a:ext cx="5689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09" name="Equation" r:id="rId10" imgW="2641600" imgH="571500" progId="Equation.3">
                  <p:embed/>
                </p:oleObj>
              </mc:Choice>
              <mc:Fallback>
                <p:oleObj name="Equation" r:id="rId10" imgW="2641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88547" y="4427009"/>
                        <a:ext cx="5689600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12648" y="3880555"/>
            <a:ext cx="7896352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4361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the Soft Margin SVM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626698"/>
              </p:ext>
            </p:extLst>
          </p:nvPr>
        </p:nvGraphicFramePr>
        <p:xfrm>
          <a:off x="1488547" y="1633009"/>
          <a:ext cx="5689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288" name="Equation" r:id="rId3" imgW="2641600" imgH="571500" progId="Equation.3">
                  <p:embed/>
                </p:oleObj>
              </mc:Choice>
              <mc:Fallback>
                <p:oleObj name="Equation" r:id="rId3" imgW="2641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8547" y="1633009"/>
                        <a:ext cx="5689600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3570111" y="3231444"/>
            <a:ext cx="987778" cy="1072445"/>
          </a:xfrm>
          <a:prstGeom prst="downArrow">
            <a:avLst/>
          </a:prstGeom>
          <a:solidFill>
            <a:srgbClr val="DD8047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14364"/>
              </p:ext>
            </p:extLst>
          </p:nvPr>
        </p:nvGraphicFramePr>
        <p:xfrm>
          <a:off x="2636838" y="4708525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289" name="Equation" r:id="rId5" imgW="1689100" imgH="215900" progId="Equation.3">
                  <p:embed/>
                </p:oleObj>
              </mc:Choice>
              <mc:Fallback>
                <p:oleObj name="Equation" r:id="rId5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36838" y="4708525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713785"/>
              </p:ext>
            </p:extLst>
          </p:nvPr>
        </p:nvGraphicFramePr>
        <p:xfrm>
          <a:off x="2992614" y="5283906"/>
          <a:ext cx="2187575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290" name="Equation" r:id="rId7" imgW="1016000" imgH="203200" progId="Equation.3">
                  <p:embed/>
                </p:oleObj>
              </mc:Choice>
              <mc:Fallback>
                <p:oleObj name="Equation" r:id="rId7" imgW="1016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92614" y="5283906"/>
                        <a:ext cx="2187575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36838" y="6067778"/>
            <a:ext cx="300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familiar?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172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Hinge loss!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048170"/>
              </p:ext>
            </p:extLst>
          </p:nvPr>
        </p:nvGraphicFramePr>
        <p:xfrm>
          <a:off x="4035423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54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5423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4812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893715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Hinge: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553863"/>
              </p:ext>
            </p:extLst>
          </p:nvPr>
        </p:nvGraphicFramePr>
        <p:xfrm>
          <a:off x="4049534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55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49534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24344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Exponential:</a:t>
            </a:r>
            <a:endParaRPr lang="en-US" sz="28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369746"/>
              </p:ext>
            </p:extLst>
          </p:nvPr>
        </p:nvGraphicFramePr>
        <p:xfrm>
          <a:off x="4140687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56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0687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69683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Squared loss:</a:t>
            </a:r>
            <a:endParaRPr lang="en-US" sz="28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830199"/>
              </p:ext>
            </p:extLst>
          </p:nvPr>
        </p:nvGraphicFramePr>
        <p:xfrm>
          <a:off x="4140687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357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40687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665111" y="3080230"/>
            <a:ext cx="5475111" cy="667329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7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303861"/>
              </p:ext>
            </p:extLst>
          </p:nvPr>
        </p:nvGraphicFramePr>
        <p:xfrm>
          <a:off x="944561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78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561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43588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268624"/>
              </p:ext>
            </p:extLst>
          </p:nvPr>
        </p:nvGraphicFramePr>
        <p:xfrm>
          <a:off x="944561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79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4561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006477"/>
              </p:ext>
            </p:extLst>
          </p:nvPr>
        </p:nvGraphicFramePr>
        <p:xfrm>
          <a:off x="2247094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80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7094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763507"/>
              </p:ext>
            </p:extLst>
          </p:nvPr>
        </p:nvGraphicFramePr>
        <p:xfrm>
          <a:off x="5000498" y="2285408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81" name="Equation" r:id="rId10" imgW="1689100" imgH="215900" progId="Equation.3">
                  <p:embed/>
                </p:oleObj>
              </mc:Choice>
              <mc:Fallback>
                <p:oleObj name="Equation" r:id="rId10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0498" y="2285408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60222" y="3852333"/>
            <a:ext cx="468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we need the constraints still?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365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395972"/>
              </p:ext>
            </p:extLst>
          </p:nvPr>
        </p:nvGraphicFramePr>
        <p:xfrm>
          <a:off x="944561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44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561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43588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774535"/>
              </p:ext>
            </p:extLst>
          </p:nvPr>
        </p:nvGraphicFramePr>
        <p:xfrm>
          <a:off x="944561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45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4561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017566"/>
              </p:ext>
            </p:extLst>
          </p:nvPr>
        </p:nvGraphicFramePr>
        <p:xfrm>
          <a:off x="2247094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46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7094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37878"/>
              </p:ext>
            </p:extLst>
          </p:nvPr>
        </p:nvGraphicFramePr>
        <p:xfrm>
          <a:off x="5000498" y="2285408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47" name="Equation" r:id="rId10" imgW="1689100" imgH="215900" progId="Equation.3">
                  <p:embed/>
                </p:oleObj>
              </mc:Choice>
              <mc:Fallback>
                <p:oleObj name="Equation" r:id="rId10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0498" y="2285408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own Arrow 8"/>
          <p:cNvSpPr/>
          <p:nvPr/>
        </p:nvSpPr>
        <p:spPr>
          <a:xfrm>
            <a:off x="3570111" y="3640666"/>
            <a:ext cx="987778" cy="1072445"/>
          </a:xfrm>
          <a:prstGeom prst="downArrow">
            <a:avLst/>
          </a:prstGeom>
          <a:solidFill>
            <a:srgbClr val="DD8047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311246"/>
              </p:ext>
            </p:extLst>
          </p:nvPr>
        </p:nvGraphicFramePr>
        <p:xfrm>
          <a:off x="1338263" y="5081235"/>
          <a:ext cx="5897562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48" name="Equation" r:id="rId12" imgW="2641600" imgH="304800" progId="Equation.3">
                  <p:embed/>
                </p:oleObj>
              </mc:Choice>
              <mc:Fallback>
                <p:oleObj name="Equation" r:id="rId12" imgW="264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38263" y="5081235"/>
                        <a:ext cx="5897562" cy="677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3222" y="6038334"/>
            <a:ext cx="3062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Unconstrained problem!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5737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the Soft Margin SVM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12529"/>
              </p:ext>
            </p:extLst>
          </p:nvPr>
        </p:nvGraphicFramePr>
        <p:xfrm>
          <a:off x="2032000" y="1708150"/>
          <a:ext cx="47069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42" name="Equation" r:id="rId3" imgW="2108200" imgH="304800" progId="Equation.3">
                  <p:embed/>
                </p:oleObj>
              </mc:Choice>
              <mc:Fallback>
                <p:oleObj name="Equation" r:id="rId3" imgW="2108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2000" y="1708150"/>
                        <a:ext cx="4706938" cy="67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28888" y="2822222"/>
            <a:ext cx="6093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like something we’ve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730727"/>
              </p:ext>
            </p:extLst>
          </p:nvPr>
        </p:nvGraphicFramePr>
        <p:xfrm>
          <a:off x="1520119" y="3951993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43" name="Equation" r:id="rId5" imgW="2616200" imgH="457200" progId="Equation.3">
                  <p:embed/>
                </p:oleObj>
              </mc:Choice>
              <mc:Fallback>
                <p:oleObj name="Equation" r:id="rId5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119" y="3951993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96445" y="5136444"/>
            <a:ext cx="3471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Gradient descent problem!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427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 margin SVM as gradient descent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183761"/>
              </p:ext>
            </p:extLst>
          </p:nvPr>
        </p:nvGraphicFramePr>
        <p:xfrm>
          <a:off x="3400778" y="1708150"/>
          <a:ext cx="47069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0" name="Equation" r:id="rId3" imgW="2108200" imgH="304800" progId="Equation.3">
                  <p:embed/>
                </p:oleObj>
              </mc:Choice>
              <mc:Fallback>
                <p:oleObj name="Equation" r:id="rId3" imgW="2108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00778" y="1708150"/>
                        <a:ext cx="4706938" cy="67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14902"/>
              </p:ext>
            </p:extLst>
          </p:nvPr>
        </p:nvGraphicFramePr>
        <p:xfrm>
          <a:off x="3400778" y="5758744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1" name="Equation" r:id="rId5" imgW="2616200" imgH="457200" progId="Equation.3">
                  <p:embed/>
                </p:oleObj>
              </mc:Choice>
              <mc:Fallback>
                <p:oleObj name="Equation" r:id="rId5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00778" y="5758744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428171"/>
              </p:ext>
            </p:extLst>
          </p:nvPr>
        </p:nvGraphicFramePr>
        <p:xfrm>
          <a:off x="3400778" y="2819752"/>
          <a:ext cx="47355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2" name="Equation" r:id="rId7" imgW="2120900" imgH="393700" progId="Equation.3">
                  <p:embed/>
                </p:oleObj>
              </mc:Choice>
              <mc:Fallback>
                <p:oleObj name="Equation" r:id="rId7" imgW="2120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0778" y="2819752"/>
                        <a:ext cx="4735512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1556" y="2862086"/>
            <a:ext cx="2631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multiply through by 1/C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and rearrange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567772"/>
              </p:ext>
            </p:extLst>
          </p:nvPr>
        </p:nvGraphicFramePr>
        <p:xfrm>
          <a:off x="3595688" y="4071938"/>
          <a:ext cx="46497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3" name="Equation" r:id="rId9" imgW="2082800" imgH="304800" progId="Equation.3">
                  <p:embed/>
                </p:oleObj>
              </mc:Choice>
              <mc:Fallback>
                <p:oleObj name="Equation" r:id="rId9" imgW="2082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5688" y="4071938"/>
                        <a:ext cx="4649787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30349" y="4216429"/>
            <a:ext cx="1361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let </a:t>
            </a:r>
            <a:r>
              <a:rPr lang="en-US" sz="2000" dirty="0" err="1" smtClean="0">
                <a:solidFill>
                  <a:srgbClr val="0000FF"/>
                </a:solidFill>
              </a:rPr>
              <a:t>λ</a:t>
            </a:r>
            <a:r>
              <a:rPr lang="en-US" sz="2000" dirty="0" smtClean="0">
                <a:solidFill>
                  <a:srgbClr val="0000FF"/>
                </a:solidFill>
              </a:rPr>
              <a:t>=1/C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67" y="5103166"/>
            <a:ext cx="523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 of gradient descent problem?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19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 margin SVM as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220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way to solve the soft margin SVM problem is using gradient descent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152663"/>
              </p:ext>
            </p:extLst>
          </p:nvPr>
        </p:nvGraphicFramePr>
        <p:xfrm>
          <a:off x="2283355" y="2822222"/>
          <a:ext cx="46497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48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3355" y="2822222"/>
                        <a:ext cx="4649787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8080" y="4501445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hinge loss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681111" y="3498497"/>
            <a:ext cx="1721556" cy="10029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83369" y="4653845"/>
            <a:ext cx="227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276623" y="3368675"/>
            <a:ext cx="129821" cy="113277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124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 SVM solver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758" y="4841701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771752"/>
              </p:ext>
            </p:extLst>
          </p:nvPr>
        </p:nvGraphicFramePr>
        <p:xfrm>
          <a:off x="1765300" y="4841701"/>
          <a:ext cx="52498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14" name="Equation" r:id="rId3" imgW="2578100" imgH="457200" progId="Equation.3">
                  <p:embed/>
                </p:oleObj>
              </mc:Choice>
              <mc:Fallback>
                <p:oleObj name="Equation" r:id="rId3" imgW="2578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5300" y="4841701"/>
                        <a:ext cx="52498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02996"/>
              </p:ext>
            </p:extLst>
          </p:nvPr>
        </p:nvGraphicFramePr>
        <p:xfrm>
          <a:off x="1974496" y="3937000"/>
          <a:ext cx="54737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15" name="Equation" r:id="rId5" imgW="2654300" imgH="431800" progId="Equation.3">
                  <p:embed/>
                </p:oleObj>
              </mc:Choice>
              <mc:Fallback>
                <p:oleObj name="Equation" r:id="rId5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496" y="3937000"/>
                        <a:ext cx="5473700" cy="89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80555" y="5684334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hinge loss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2973" y="5684334"/>
            <a:ext cx="227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L2 regularization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652" y="6266553"/>
            <a:ext cx="85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Finds the largest margin </a:t>
            </a:r>
            <a:r>
              <a:rPr lang="en-US" sz="2400" dirty="0" err="1" smtClean="0">
                <a:solidFill>
                  <a:srgbClr val="FF6600"/>
                </a:solidFill>
              </a:rPr>
              <a:t>hyperplane</a:t>
            </a:r>
            <a:r>
              <a:rPr lang="en-US" sz="2400" dirty="0" smtClean="0">
                <a:solidFill>
                  <a:srgbClr val="FF6600"/>
                </a:solidFill>
              </a:rPr>
              <a:t> while allowing for a soft margin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26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machines: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80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successful (if not the most successful) classification approach: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5799769"/>
            <a:ext cx="2585156" cy="1030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8334" y="3816673"/>
            <a:ext cx="2586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Support vector machine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884" y="3746883"/>
            <a:ext cx="2946400" cy="46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650" y="5003526"/>
            <a:ext cx="2654300" cy="469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81667" y="5238476"/>
            <a:ext cx="2331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perceptron algorithm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050" y="4413630"/>
            <a:ext cx="2628900" cy="444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80067" y="4458020"/>
            <a:ext cx="2094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 nearest neighbor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81667" y="3132667"/>
            <a:ext cx="147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decision tree</a:t>
            </a:r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5650" y="3175000"/>
            <a:ext cx="27813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39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machines: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80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successful (if not the most successful) classification approach: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5799769"/>
            <a:ext cx="2585156" cy="1030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8334" y="3816673"/>
            <a:ext cx="2586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Support vector machine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481667" y="5238476"/>
            <a:ext cx="2331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perceptron algorithm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80067" y="4458020"/>
            <a:ext cx="2094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 nearest neighbor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81667" y="3132667"/>
            <a:ext cx="147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decision tree</a:t>
            </a:r>
            <a:endParaRPr lang="en-US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225026"/>
            <a:ext cx="2667000" cy="330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050" y="3907379"/>
            <a:ext cx="2641600" cy="317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050" y="4514714"/>
            <a:ext cx="2514600" cy="317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132" y="5238476"/>
            <a:ext cx="25527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46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over time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20" y="1727596"/>
            <a:ext cx="8364328" cy="484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66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13411</TotalTime>
  <Words>1835</Words>
  <Application>Microsoft Macintosh PowerPoint</Application>
  <PresentationFormat>On-screen Show (4:3)</PresentationFormat>
  <Paragraphs>353</Paragraphs>
  <Slides>77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Median</vt:lpstr>
      <vt:lpstr>Equation</vt:lpstr>
      <vt:lpstr>Microsoft Equation</vt:lpstr>
      <vt:lpstr>Large Margin classifiers</vt:lpstr>
      <vt:lpstr>Admin</vt:lpstr>
      <vt:lpstr>Which hyperplane?</vt:lpstr>
      <vt:lpstr>Linear approaches so far</vt:lpstr>
      <vt:lpstr>Linear approaches so far</vt:lpstr>
      <vt:lpstr>Which hyperplane would you choose?</vt:lpstr>
      <vt:lpstr>Large margin classifiers</vt:lpstr>
      <vt:lpstr>Large margin classifiers</vt:lpstr>
      <vt:lpstr>Support vectors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Measuring the margin</vt:lpstr>
      <vt:lpstr>Measuring the margin</vt:lpstr>
      <vt:lpstr>Large margin classifier setup</vt:lpstr>
      <vt:lpstr>Large margin classifier setup</vt:lpstr>
      <vt:lpstr>Maximizing the margin</vt:lpstr>
      <vt:lpstr>Maximizing the margin</vt:lpstr>
      <vt:lpstr>Measuring the margin</vt:lpstr>
      <vt:lpstr>Measuring the margin</vt:lpstr>
      <vt:lpstr>Measuring the margin</vt:lpstr>
      <vt:lpstr>Maximizing the margin</vt:lpstr>
      <vt:lpstr>Maximizing the margin</vt:lpstr>
      <vt:lpstr>For those that are curious…</vt:lpstr>
      <vt:lpstr>Maximizing the margin: the real problem</vt:lpstr>
      <vt:lpstr>Maximizing the margin: the real problem</vt:lpstr>
      <vt:lpstr>Support vector machine problem</vt:lpstr>
      <vt:lpstr>Soft Margin Classification  </vt:lpstr>
      <vt:lpstr>Soft Margin Classification  </vt:lpstr>
      <vt:lpstr>Slack variables</vt:lpstr>
      <vt:lpstr>Slack variables</vt:lpstr>
      <vt:lpstr>Slack variables</vt:lpstr>
      <vt:lpstr>Soft margin SVM</vt:lpstr>
      <vt:lpstr>Demo</vt:lpstr>
      <vt:lpstr>Solving the SVM problem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Hinge loss!</vt:lpstr>
      <vt:lpstr>Understanding the Soft Margin SVM</vt:lpstr>
      <vt:lpstr>Understanding the Soft Margin SVM</vt:lpstr>
      <vt:lpstr>Understanding the Soft Margin SVM</vt:lpstr>
      <vt:lpstr>Soft margin SVM as gradient descent</vt:lpstr>
      <vt:lpstr>Soft margin SVM as gradient descent</vt:lpstr>
      <vt:lpstr>Gradient descent SVM solver</vt:lpstr>
      <vt:lpstr>Support vector machines: 2013</vt:lpstr>
      <vt:lpstr>Support vector machines: 2016</vt:lpstr>
      <vt:lpstr>Trends over time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2322</cp:revision>
  <cp:lastPrinted>2013-10-11T17:07:04Z</cp:lastPrinted>
  <dcterms:created xsi:type="dcterms:W3CDTF">2013-09-08T20:10:23Z</dcterms:created>
  <dcterms:modified xsi:type="dcterms:W3CDTF">2016-10-04T23:30:08Z</dcterms:modified>
</cp:coreProperties>
</file>