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embeddings/oleObject2.bin" ContentType="application/vnd.openxmlformats-officedocument.oleObject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embeddings/oleObject3.bin" ContentType="application/vnd.openxmlformats-officedocument.oleObject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4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5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notesSlides/notesSlide9.xml" ContentType="application/vnd.openxmlformats-officedocument.presentationml.notesSlide+xml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1"/>
  </p:notesMasterIdLst>
  <p:handoutMasterIdLst>
    <p:handoutMasterId r:id="rId62"/>
  </p:handoutMasterIdLst>
  <p:sldIdLst>
    <p:sldId id="256" r:id="rId2"/>
    <p:sldId id="358" r:id="rId3"/>
    <p:sldId id="359" r:id="rId4"/>
    <p:sldId id="389" r:id="rId5"/>
    <p:sldId id="391" r:id="rId6"/>
    <p:sldId id="360" r:id="rId7"/>
    <p:sldId id="361" r:id="rId8"/>
    <p:sldId id="362" r:id="rId9"/>
    <p:sldId id="363" r:id="rId10"/>
    <p:sldId id="364" r:id="rId11"/>
    <p:sldId id="365" r:id="rId12"/>
    <p:sldId id="392" r:id="rId13"/>
    <p:sldId id="393" r:id="rId14"/>
    <p:sldId id="366" r:id="rId15"/>
    <p:sldId id="367" r:id="rId16"/>
    <p:sldId id="394" r:id="rId17"/>
    <p:sldId id="368" r:id="rId18"/>
    <p:sldId id="369" r:id="rId19"/>
    <p:sldId id="436" r:id="rId20"/>
    <p:sldId id="370" r:id="rId21"/>
    <p:sldId id="376" r:id="rId22"/>
    <p:sldId id="377" r:id="rId23"/>
    <p:sldId id="378" r:id="rId24"/>
    <p:sldId id="395" r:id="rId25"/>
    <p:sldId id="396" r:id="rId26"/>
    <p:sldId id="413" r:id="rId27"/>
    <p:sldId id="397" r:id="rId28"/>
    <p:sldId id="398" r:id="rId29"/>
    <p:sldId id="399" r:id="rId30"/>
    <p:sldId id="404" r:id="rId31"/>
    <p:sldId id="405" r:id="rId32"/>
    <p:sldId id="406" r:id="rId33"/>
    <p:sldId id="407" r:id="rId34"/>
    <p:sldId id="408" r:id="rId35"/>
    <p:sldId id="432" r:id="rId36"/>
    <p:sldId id="409" r:id="rId37"/>
    <p:sldId id="410" r:id="rId38"/>
    <p:sldId id="434" r:id="rId39"/>
    <p:sldId id="411" r:id="rId40"/>
    <p:sldId id="412" r:id="rId41"/>
    <p:sldId id="437" r:id="rId42"/>
    <p:sldId id="438" r:id="rId43"/>
    <p:sldId id="439" r:id="rId44"/>
    <p:sldId id="440" r:id="rId45"/>
    <p:sldId id="441" r:id="rId46"/>
    <p:sldId id="442" r:id="rId47"/>
    <p:sldId id="443" r:id="rId48"/>
    <p:sldId id="444" r:id="rId49"/>
    <p:sldId id="445" r:id="rId50"/>
    <p:sldId id="446" r:id="rId51"/>
    <p:sldId id="447" r:id="rId52"/>
    <p:sldId id="448" r:id="rId53"/>
    <p:sldId id="449" r:id="rId54"/>
    <p:sldId id="450" r:id="rId55"/>
    <p:sldId id="451" r:id="rId56"/>
    <p:sldId id="452" r:id="rId57"/>
    <p:sldId id="453" r:id="rId58"/>
    <p:sldId id="454" r:id="rId59"/>
    <p:sldId id="455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4660"/>
  </p:normalViewPr>
  <p:slideViewPr>
    <p:cSldViewPr snapToObjects="1">
      <p:cViewPr varScale="1">
        <p:scale>
          <a:sx n="87" d="100"/>
          <a:sy n="87" d="100"/>
        </p:scale>
        <p:origin x="-7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Relationship Id="rId2" Type="http://schemas.openxmlformats.org/officeDocument/2006/relationships/image" Target="../media/image42.emf"/><Relationship Id="rId3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emf"/><Relationship Id="rId5" Type="http://schemas.openxmlformats.org/officeDocument/2006/relationships/image" Target="../media/image45.emf"/><Relationship Id="rId6" Type="http://schemas.openxmlformats.org/officeDocument/2006/relationships/image" Target="../media/image46.emf"/><Relationship Id="rId1" Type="http://schemas.openxmlformats.org/officeDocument/2006/relationships/image" Target="../media/image41.emf"/><Relationship Id="rId2" Type="http://schemas.openxmlformats.org/officeDocument/2006/relationships/image" Target="../media/image4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1C461-7B3B-E741-925E-CE7B76E12C21}" type="datetimeFigureOut">
              <a:rPr lang="en-US" smtClean="0"/>
              <a:t>10/11/16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00B46-C726-C34C-BA48-01F2805D1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80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22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1E0ED-91F4-9A49-815B-FA018103DD67}" type="slidenum">
              <a:rPr lang="en-US"/>
              <a:pPr/>
              <a:t>23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4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chain rule!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r>
              <a:rPr lang="en-US" smtClean="0"/>
              <a:t>chain rule!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tags" Target="../tags/tag15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Relationship Id="rId7" Type="http://schemas.openxmlformats.org/officeDocument/2006/relationships/tags" Target="../tags/tag11.xml"/><Relationship Id="rId8" Type="http://schemas.openxmlformats.org/officeDocument/2006/relationships/tags" Target="../tags/tag12.xml"/><Relationship Id="rId9" Type="http://schemas.openxmlformats.org/officeDocument/2006/relationships/tags" Target="../tags/tag13.xml"/><Relationship Id="rId10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tags" Target="../tags/tag25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3.bin"/><Relationship Id="rId1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Relationship Id="rId8" Type="http://schemas.openxmlformats.org/officeDocument/2006/relationships/tags" Target="../tags/tag22.xml"/><Relationship Id="rId9" Type="http://schemas.openxmlformats.org/officeDocument/2006/relationships/tags" Target="../tags/tag23.xml"/><Relationship Id="rId10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tags" Target="../tags/tag35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4.bin"/><Relationship Id="rId1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tags" Target="../tags/tag26.xml"/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tags" Target="../tags/tag29.xml"/><Relationship Id="rId6" Type="http://schemas.openxmlformats.org/officeDocument/2006/relationships/tags" Target="../tags/tag30.xml"/><Relationship Id="rId7" Type="http://schemas.openxmlformats.org/officeDocument/2006/relationships/tags" Target="../tags/tag31.xml"/><Relationship Id="rId8" Type="http://schemas.openxmlformats.org/officeDocument/2006/relationships/tags" Target="../tags/tag32.xml"/><Relationship Id="rId9" Type="http://schemas.openxmlformats.org/officeDocument/2006/relationships/tags" Target="../tags/tag33.xml"/><Relationship Id="rId10" Type="http://schemas.openxmlformats.org/officeDocument/2006/relationships/tags" Target="../tags/tag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Relationship Id="rId6" Type="http://schemas.openxmlformats.org/officeDocument/2006/relationships/image" Target="../media/image14.png"/><Relationship Id="rId1" Type="http://schemas.openxmlformats.org/officeDocument/2006/relationships/tags" Target="../tags/tag36.xml"/><Relationship Id="rId2" Type="http://schemas.openxmlformats.org/officeDocument/2006/relationships/tags" Target="../tags/tag3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Relationship Id="rId6" Type="http://schemas.openxmlformats.org/officeDocument/2006/relationships/image" Target="../media/image14.png"/><Relationship Id="rId1" Type="http://schemas.openxmlformats.org/officeDocument/2006/relationships/tags" Target="../tags/tag39.xml"/><Relationship Id="rId2" Type="http://schemas.openxmlformats.org/officeDocument/2006/relationships/tags" Target="../tags/tag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Relationship Id="rId6" Type="http://schemas.openxmlformats.org/officeDocument/2006/relationships/oleObject" Target="../embeddings/oleObject12.bin"/><Relationship Id="rId7" Type="http://schemas.openxmlformats.org/officeDocument/2006/relationships/image" Target="../media/image15.emf"/><Relationship Id="rId1" Type="http://schemas.openxmlformats.org/officeDocument/2006/relationships/vmlDrawing" Target="../drawings/vmlDrawing8.vml"/><Relationship Id="rId2" Type="http://schemas.openxmlformats.org/officeDocument/2006/relationships/tags" Target="../tags/tag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9.bin"/><Relationship Id="rId12" Type="http://schemas.openxmlformats.org/officeDocument/2006/relationships/image" Target="../media/image2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9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20.emf"/><Relationship Id="rId9" Type="http://schemas.openxmlformats.org/officeDocument/2006/relationships/oleObject" Target="../embeddings/oleObject18.bin"/><Relationship Id="rId10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2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6.bin"/><Relationship Id="rId12" Type="http://schemas.openxmlformats.org/officeDocument/2006/relationships/image" Target="../media/image29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2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26.emf"/><Relationship Id="rId7" Type="http://schemas.openxmlformats.org/officeDocument/2006/relationships/oleObject" Target="../embeddings/oleObject24.bin"/><Relationship Id="rId8" Type="http://schemas.openxmlformats.org/officeDocument/2006/relationships/image" Target="../media/image27.emf"/><Relationship Id="rId9" Type="http://schemas.openxmlformats.org/officeDocument/2006/relationships/oleObject" Target="../embeddings/oleObject25.bin"/><Relationship Id="rId10" Type="http://schemas.openxmlformats.org/officeDocument/2006/relationships/image" Target="../media/image2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31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35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36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34.bin"/><Relationship Id="rId5" Type="http://schemas.openxmlformats.org/officeDocument/2006/relationships/image" Target="../media/image41.emf"/><Relationship Id="rId6" Type="http://schemas.openxmlformats.org/officeDocument/2006/relationships/oleObject" Target="../embeddings/oleObject35.bin"/><Relationship Id="rId7" Type="http://schemas.openxmlformats.org/officeDocument/2006/relationships/image" Target="../media/image42.emf"/><Relationship Id="rId8" Type="http://schemas.openxmlformats.org/officeDocument/2006/relationships/oleObject" Target="../embeddings/oleObject36.bin"/><Relationship Id="rId9" Type="http://schemas.openxmlformats.org/officeDocument/2006/relationships/image" Target="../media/image4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emf"/><Relationship Id="rId12" Type="http://schemas.openxmlformats.org/officeDocument/2006/relationships/oleObject" Target="../embeddings/oleObject41.bin"/><Relationship Id="rId13" Type="http://schemas.openxmlformats.org/officeDocument/2006/relationships/image" Target="../media/image45.emf"/><Relationship Id="rId14" Type="http://schemas.openxmlformats.org/officeDocument/2006/relationships/oleObject" Target="../embeddings/oleObject42.bin"/><Relationship Id="rId15" Type="http://schemas.openxmlformats.org/officeDocument/2006/relationships/image" Target="../media/image46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37.bin"/><Relationship Id="rId5" Type="http://schemas.openxmlformats.org/officeDocument/2006/relationships/image" Target="../media/image41.emf"/><Relationship Id="rId6" Type="http://schemas.openxmlformats.org/officeDocument/2006/relationships/oleObject" Target="../embeddings/oleObject38.bin"/><Relationship Id="rId7" Type="http://schemas.openxmlformats.org/officeDocument/2006/relationships/image" Target="../media/image42.emf"/><Relationship Id="rId8" Type="http://schemas.openxmlformats.org/officeDocument/2006/relationships/oleObject" Target="../embeddings/oleObject39.bin"/><Relationship Id="rId9" Type="http://schemas.openxmlformats.org/officeDocument/2006/relationships/image" Target="../media/image43.emf"/><Relationship Id="rId10" Type="http://schemas.openxmlformats.org/officeDocument/2006/relationships/oleObject" Target="../embeddings/oleObject40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4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CS158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Midterm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Mean:	 	37 (83%)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Q1: 	 	35 (80%)</a:t>
            </a:r>
            <a:br>
              <a:rPr lang="en-US" dirty="0" smtClean="0"/>
            </a:br>
            <a:r>
              <a:rPr lang="en-US" dirty="0" smtClean="0"/>
              <a:t>	Median:	38 (88%)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Q3:		39.5 (92%)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Assignment 5 grading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6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85806" y="2286000"/>
            <a:ext cx="8235950" cy="3154300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6600"/>
                </a:solidFill>
              </a:rPr>
              <a:t>experiment</a:t>
            </a:r>
            <a:r>
              <a:rPr lang="en-US" sz="2400" dirty="0">
                <a:solidFill>
                  <a:schemeClr val="tx2"/>
                </a:solidFill>
              </a:rPr>
              <a:t> has a set of potential outcomes, e.g., throw a </a:t>
            </a:r>
            <a:r>
              <a:rPr lang="en-US" sz="2400" dirty="0" smtClean="0">
                <a:solidFill>
                  <a:schemeClr val="tx2"/>
                </a:solidFill>
              </a:rPr>
              <a:t>die</a:t>
            </a:r>
            <a:r>
              <a:rPr lang="en-US" sz="2400" dirty="0" smtClean="0">
                <a:solidFill>
                  <a:schemeClr val="tx2"/>
                </a:solidFill>
              </a:rPr>
              <a:t>, “look at” another </a:t>
            </a:r>
            <a:r>
              <a:rPr lang="en-US" sz="2400" dirty="0" smtClean="0">
                <a:solidFill>
                  <a:schemeClr val="tx2"/>
                </a:solidFill>
              </a:rPr>
              <a:t>example</a:t>
            </a: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The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rgbClr val="FF6600"/>
                </a:solidFill>
              </a:rPr>
              <a:t>sample space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of an experiment is the set of all possible outcomes, e.g., {1, 2, 3, 4, 5, 6</a:t>
            </a:r>
            <a:r>
              <a:rPr lang="en-US" sz="2400" dirty="0" smtClean="0">
                <a:solidFill>
                  <a:schemeClr val="tx2"/>
                </a:solidFill>
              </a:rPr>
              <a:t>}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For machine learning the sample spaces </a:t>
            </a:r>
            <a:r>
              <a:rPr lang="en-US" sz="2400" dirty="0" smtClean="0">
                <a:solidFill>
                  <a:schemeClr val="tx2"/>
                </a:solidFill>
              </a:rPr>
              <a:t>can be </a:t>
            </a:r>
            <a:r>
              <a:rPr lang="en-US" sz="2400" b="1" i="1" dirty="0" smtClean="0">
                <a:solidFill>
                  <a:schemeClr val="tx2"/>
                </a:solidFill>
              </a:rPr>
              <a:t>very</a:t>
            </a:r>
            <a:r>
              <a:rPr lang="en-US" sz="2400" dirty="0" smtClean="0">
                <a:solidFill>
                  <a:schemeClr val="tx2"/>
                </a:solidFill>
              </a:rPr>
              <a:t> large</a:t>
            </a:r>
            <a:endParaRPr lang="en-US" sz="1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694549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</a:t>
            </a:r>
            <a:r>
              <a:rPr lang="en-US" dirty="0" smtClean="0"/>
              <a:t>probability </a:t>
            </a:r>
            <a:r>
              <a:rPr lang="en-US" dirty="0"/>
              <a:t>t</a:t>
            </a:r>
            <a:r>
              <a:rPr lang="en-US" dirty="0" smtClean="0"/>
              <a:t>heory</a:t>
            </a:r>
            <a:r>
              <a:rPr lang="en-US" dirty="0" smtClean="0"/>
              <a:t>: </a:t>
            </a:r>
            <a:r>
              <a:rPr lang="en-US" dirty="0"/>
              <a:t>t</a:t>
            </a:r>
            <a:r>
              <a:rPr lang="en-US" dirty="0" smtClean="0"/>
              <a:t>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524000"/>
            <a:ext cx="8235950" cy="4778899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An </a:t>
            </a:r>
            <a:r>
              <a:rPr lang="en-US" sz="2000" b="1" dirty="0">
                <a:solidFill>
                  <a:srgbClr val="FF6600"/>
                </a:solidFill>
              </a:rPr>
              <a:t>event</a:t>
            </a:r>
            <a:r>
              <a:rPr lang="en-US" sz="2000" dirty="0">
                <a:solidFill>
                  <a:schemeClr val="tx2"/>
                </a:solidFill>
              </a:rPr>
              <a:t> is a subset of the sample </a:t>
            </a:r>
            <a:r>
              <a:rPr lang="en-US" sz="2000" dirty="0" smtClean="0">
                <a:solidFill>
                  <a:schemeClr val="tx2"/>
                </a:solidFill>
              </a:rPr>
              <a:t>space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</a:rPr>
              <a:t>Dice rolls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{2}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{3,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even = {2, 4,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  <a:ea typeface="ＭＳ Ｐゴシック" charset="-128"/>
              </a:rPr>
              <a:t>odd = {1, 3, 5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}</a:t>
            </a: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endParaRPr lang="en-US" sz="2000" dirty="0" smtClean="0">
              <a:solidFill>
                <a:schemeClr val="tx2"/>
              </a:solidFill>
              <a:ea typeface="ＭＳ Ｐゴシック" charset="-128"/>
            </a:endParaRPr>
          </a:p>
          <a:p>
            <a:pPr marL="13716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Machine learning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A particular feature has 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particular 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values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An example, i.e. a particular setting of 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feature </a:t>
            </a: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values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  <a:ea typeface="ＭＳ Ｐゴシック" charset="-128"/>
              </a:rPr>
              <a:t>label = Chardonnay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We’re interested in probabilities of events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p({2})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p(label=survived)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p(label=Chardonnay)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p(parasitic</a:t>
            </a:r>
            <a:r>
              <a:rPr lang="en-US" dirty="0" smtClean="0">
                <a:solidFill>
                  <a:schemeClr val="tx2"/>
                </a:solidFill>
              </a:rPr>
              <a:t> gap)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p(“Pinot” occurred)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450850" y="1828800"/>
            <a:ext cx="8235950" cy="4875385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A random variable is a mapping from the sample space to a number (think events)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It represents all the possible values of something we want to measure in an experiment</a:t>
            </a: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For example, random variable, </a:t>
            </a:r>
            <a:r>
              <a:rPr lang="en-US" sz="2400" i="1" dirty="0" smtClean="0">
                <a:solidFill>
                  <a:schemeClr val="tx2"/>
                </a:solidFill>
              </a:rPr>
              <a:t>X</a:t>
            </a:r>
            <a:r>
              <a:rPr lang="en-US" sz="2400" dirty="0" smtClean="0">
                <a:solidFill>
                  <a:schemeClr val="tx2"/>
                </a:solidFill>
              </a:rPr>
              <a:t>, could be the number of heads for a coin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Really for notational convenience, since the event space can sometimes be irregular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474472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5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We’re interested </a:t>
            </a:r>
            <a:r>
              <a:rPr lang="en-US" sz="2400" dirty="0" smtClean="0">
                <a:solidFill>
                  <a:srgbClr val="775F55"/>
                </a:solidFill>
              </a:rPr>
              <a:t>in the </a:t>
            </a:r>
            <a:r>
              <a:rPr lang="en-US" sz="2400" dirty="0" smtClean="0">
                <a:solidFill>
                  <a:srgbClr val="775F55"/>
                </a:solidFill>
              </a:rPr>
              <a:t>probability of the different values of a random variable</a:t>
            </a:r>
            <a:br>
              <a:rPr lang="en-US" sz="2400" dirty="0" smtClean="0">
                <a:solidFill>
                  <a:srgbClr val="775F55"/>
                </a:solidFill>
              </a:rPr>
            </a:br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The definition of probabilities over </a:t>
            </a: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of the possible values of a random variable defines a </a:t>
            </a:r>
            <a:r>
              <a:rPr lang="en-US" sz="2400" b="1" dirty="0" smtClean="0">
                <a:solidFill>
                  <a:srgbClr val="FF6600"/>
                </a:solidFill>
              </a:rPr>
              <a:t>probability distribution  </a:t>
            </a:r>
            <a:endParaRPr lang="en-US" sz="2400" b="1" dirty="0">
              <a:solidFill>
                <a:srgbClr val="FF66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378900"/>
              </p:ext>
            </p:extLst>
          </p:nvPr>
        </p:nvGraphicFramePr>
        <p:xfrm>
          <a:off x="762000" y="3916167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612553"/>
              </p:ext>
            </p:extLst>
          </p:nvPr>
        </p:nvGraphicFramePr>
        <p:xfrm>
          <a:off x="3048000" y="4805167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3/8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3/8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To be explicit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A probability distribution assigns probability values to </a:t>
            </a:r>
            <a:r>
              <a:rPr lang="en-US" sz="2000" i="1" dirty="0" smtClean="0">
                <a:solidFill>
                  <a:schemeClr val="tx2"/>
                </a:solidFill>
              </a:rPr>
              <a:t>all possible values </a:t>
            </a:r>
            <a:r>
              <a:rPr lang="en-US" sz="2000" dirty="0" smtClean="0">
                <a:solidFill>
                  <a:schemeClr val="tx2"/>
                </a:solidFill>
              </a:rPr>
              <a:t>of a random variable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be &gt;= 0 and &lt;= 1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sum to 1 for all possible values of the random variable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4267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05400" y="43434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-1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V="1">
            <a:off x="914400" y="41148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953000" y="41910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Unconditional/prior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Simplest form of probability is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P(X)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Prior probability: without any additional information, what is the probability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</a:t>
            </a:r>
            <a:r>
              <a:rPr lang="en-US" sz="2400" dirty="0" smtClean="0">
                <a:solidFill>
                  <a:srgbClr val="775F55"/>
                </a:solidFill>
              </a:rPr>
              <a:t>of </a:t>
            </a:r>
            <a:r>
              <a:rPr lang="en-US" sz="2400" dirty="0" smtClean="0">
                <a:solidFill>
                  <a:srgbClr val="775F55"/>
                </a:solidFill>
              </a:rPr>
              <a:t>heads?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surviving the titanic?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wine review containing the word “banana”?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passenger on the titanic being under 21 years old?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2819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can also talk about probability distributions over multiple variables</a:t>
            </a:r>
          </a:p>
          <a:p>
            <a:pPr marL="0" indent="0">
              <a:buNone/>
            </a:pPr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P(X,Y)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 probability of X </a:t>
            </a:r>
            <a:r>
              <a:rPr lang="en-US" sz="2000" i="1" dirty="0" smtClean="0">
                <a:solidFill>
                  <a:srgbClr val="775F55"/>
                </a:solidFill>
              </a:rPr>
              <a:t>and</a:t>
            </a:r>
            <a:r>
              <a:rPr lang="en-US" sz="2000" dirty="0" smtClean="0">
                <a:solidFill>
                  <a:srgbClr val="775F55"/>
                </a:solidFill>
              </a:rPr>
              <a:t> Y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 distribution over the cross product of possible values</a:t>
            </a:r>
            <a:endParaRPr lang="en-US" sz="2000" dirty="0">
              <a:solidFill>
                <a:srgbClr val="775F55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667563"/>
              </p:ext>
            </p:extLst>
          </p:nvPr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810298"/>
              </p:ext>
            </p:extLst>
          </p:nvPr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dirty="0" err="1" smtClean="0">
                <a:solidFill>
                  <a:srgbClr val="FF0000"/>
                </a:solidFill>
              </a:rPr>
              <a:t>P(ENGPass</a:t>
            </a:r>
            <a:r>
              <a:rPr lang="en-US" sz="2800" dirty="0" smtClean="0">
                <a:solidFill>
                  <a:srgbClr val="FF0000"/>
                </a:solidFill>
              </a:rPr>
              <a:t>)?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600200"/>
            <a:ext cx="8229600" cy="21336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smtClean="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Font typeface="Wingdings"/>
              <a:buNone/>
            </a:pPr>
            <a:endParaRPr lang="en-US" sz="2400" i="1" smtClean="0">
              <a:solidFill>
                <a:srgbClr val="775F55"/>
              </a:solidFill>
            </a:endParaRPr>
          </a:p>
          <a:p>
            <a:pPr marL="0" indent="0">
              <a:buFont typeface="Wingdings"/>
              <a:buNone/>
            </a:pPr>
            <a:r>
              <a:rPr lang="en-US" sz="2400" i="1" smtClean="0">
                <a:solidFill>
                  <a:srgbClr val="775F55"/>
                </a:solidFill>
              </a:rPr>
              <a:t>All</a:t>
            </a:r>
            <a:r>
              <a:rPr lang="en-US" sz="2400" smtClean="0">
                <a:solidFill>
                  <a:srgbClr val="775F55"/>
                </a:solidFill>
              </a:rPr>
              <a:t> questions/probabilities of the two variables can be calculate from the joint distribution</a:t>
            </a:r>
            <a:endParaRPr lang="en-US" sz="2400" dirty="0" smtClean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1</a:t>
            </a:r>
          </a:p>
          <a:p>
            <a:pPr marL="0" indent="0">
              <a:buNone/>
            </a:pPr>
            <a:endParaRPr lang="en-US" sz="2400" i="1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questions/probabilities of the two variables can be calculate from the 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did you figure that out?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114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0.92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2000" y="2133600"/>
          <a:ext cx="264860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064" name="Equation" r:id="rId3" imgW="1066800" imgH="368300" progId="Equation.3">
                  <p:embed/>
                </p:oleObj>
              </mc:Choice>
              <mc:Fallback>
                <p:oleObj name="Equation" r:id="rId3" imgW="10668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33600"/>
                        <a:ext cx="264860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409151"/>
              </p:ext>
            </p:extLst>
          </p:nvPr>
        </p:nvGraphicFramePr>
        <p:xfrm>
          <a:off x="5820330" y="32004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373114"/>
              </p:ext>
            </p:extLst>
          </p:nvPr>
        </p:nvGraphicFramePr>
        <p:xfrm>
          <a:off x="5820330" y="4800600"/>
          <a:ext cx="2971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/>
                <a:gridCol w="1733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0.92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61248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As we learn more information, we can update our probability distribution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/>
            </a:r>
            <a:br>
              <a:rPr lang="en-US" sz="2400" dirty="0" smtClean="0">
                <a:solidFill>
                  <a:srgbClr val="775F55"/>
                </a:solidFill>
              </a:rPr>
            </a:br>
            <a:r>
              <a:rPr lang="en-US" sz="2400" dirty="0" smtClean="0">
                <a:solidFill>
                  <a:srgbClr val="775F55"/>
                </a:solidFill>
              </a:rPr>
              <a:t>P(X|Y) models this (read “probability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given</a:t>
            </a:r>
            <a:r>
              <a:rPr lang="en-US" sz="2400" dirty="0" smtClean="0">
                <a:solidFill>
                  <a:srgbClr val="775F55"/>
                </a:solidFill>
              </a:rPr>
              <a:t> Y”)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a heads </a:t>
            </a:r>
            <a:r>
              <a:rPr lang="en-US" sz="2000" i="1" dirty="0" smtClean="0">
                <a:solidFill>
                  <a:srgbClr val="775F55"/>
                </a:solidFill>
              </a:rPr>
              <a:t>given</a:t>
            </a:r>
            <a:r>
              <a:rPr lang="en-US" sz="2000" dirty="0" smtClean="0">
                <a:solidFill>
                  <a:srgbClr val="775F55"/>
                </a:solidFill>
              </a:rPr>
              <a:t> that both sides of the coin are heads?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the document is about Chardonnay, given that it contains the word “Pinot”?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the word “noir” given that the sentence also contains the word “pinot”?</a:t>
            </a:r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775F55"/>
                </a:solidFill>
              </a:rPr>
              <a:t>Notice that it is still a distribution over the values of X</a:t>
            </a:r>
          </a:p>
          <a:p>
            <a:pPr lvl="1"/>
            <a:endParaRPr lang="en-US" sz="2000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722438"/>
          <a:ext cx="24415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104" name="Equation" r:id="rId13" imgW="774700" imgH="177800" progId="Equation.3">
                  <p:embed/>
                </p:oleObj>
              </mc:Choice>
              <mc:Fallback>
                <p:oleObj name="Equation" r:id="rId13" imgW="774700" imgH="1778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22438"/>
                        <a:ext cx="2441575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36663" y="4419600"/>
            <a:ext cx="6703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terms of </a:t>
            </a:r>
            <a:r>
              <a:rPr lang="en-US" sz="2400" dirty="0" err="1" smtClean="0">
                <a:solidFill>
                  <a:srgbClr val="FF0000"/>
                </a:solidFill>
              </a:rPr>
              <a:t>pior</a:t>
            </a:r>
            <a:r>
              <a:rPr lang="en-US" sz="2400" dirty="0" smtClean="0">
                <a:solidFill>
                  <a:srgbClr val="FF0000"/>
                </a:solidFill>
              </a:rPr>
              <a:t> and joint distributions, what is the conditional probability distribution?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88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y has happened, in what proportion of those events does x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has happened, what proportion of those events does 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50833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p(</a:t>
            </a:r>
            <a:r>
              <a:rPr lang="en-US" sz="2000" dirty="0" err="1" smtClean="0">
                <a:solidFill>
                  <a:srgbClr val="FF0000"/>
                </a:solidFill>
              </a:rPr>
              <a:t>MLPass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44196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3955" name="Content Placeholder 3"/>
          <p:cNvGraphicFramePr>
            <a:graphicFrameLocks noChangeAspect="1"/>
          </p:cNvGraphicFramePr>
          <p:nvPr/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129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53000" y="255855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p(</a:t>
            </a:r>
            <a:r>
              <a:rPr lang="en-US" sz="2000" dirty="0" err="1" smtClean="0">
                <a:solidFill>
                  <a:srgbClr val="FF0000"/>
                </a:solidFill>
              </a:rPr>
              <a:t>MLPass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45720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490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5720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1905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2435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491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2435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1054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4734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  <p:graphicFrame>
        <p:nvGraphicFramePr>
          <p:cNvPr id="175109" name="Content Placeholder 3"/>
          <p:cNvGraphicFramePr>
            <a:graphicFrameLocks noChangeAspect="1"/>
          </p:cNvGraphicFramePr>
          <p:nvPr/>
        </p:nvGraphicFramePr>
        <p:xfrm>
          <a:off x="5562600" y="1633537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492" name="Equation" r:id="rId7" imgW="1193800" imgH="393700" progId="Equation.3">
                  <p:embed/>
                </p:oleObj>
              </mc:Choice>
              <mc:Fallback>
                <p:oleObj name="Equation" r:id="rId7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33537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2648" y="6091535"/>
            <a:ext cx="715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this is very different than p(</a:t>
            </a:r>
            <a:r>
              <a:rPr lang="en-US" sz="2400" dirty="0" err="1" smtClean="0">
                <a:solidFill>
                  <a:srgbClr val="0000FF"/>
                </a:solidFill>
              </a:rPr>
              <a:t>MLPass</a:t>
            </a:r>
            <a:r>
              <a:rPr lang="en-US" sz="2400" dirty="0" smtClean="0">
                <a:solidFill>
                  <a:srgbClr val="0000FF"/>
                </a:solidFill>
              </a:rPr>
              <a:t>=true) = 0.89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Both are distributions over X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1674810"/>
            <a:ext cx="3027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Conditional probability</a:t>
            </a:r>
            <a:endParaRPr lang="en-US" sz="2400" dirty="0"/>
          </a:p>
        </p:txBody>
      </p:sp>
      <p:graphicFrame>
        <p:nvGraphicFramePr>
          <p:cNvPr id="7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959163"/>
              </p:ext>
            </p:extLst>
          </p:nvPr>
        </p:nvGraphicFramePr>
        <p:xfrm>
          <a:off x="5994400" y="2971800"/>
          <a:ext cx="109061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87" name="Equation" r:id="rId3" imgW="533400" imgH="203200" progId="Equation.3">
                  <p:embed/>
                </p:oleObj>
              </mc:Choice>
              <mc:Fallback>
                <p:oleObj name="Equation" r:id="rId3" imgW="533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400" y="2971800"/>
                        <a:ext cx="1090613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0759" y="1827210"/>
            <a:ext cx="2582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Unconditional/prior</a:t>
            </a:r>
          </a:p>
          <a:p>
            <a:r>
              <a:rPr lang="en-US" sz="2400" dirty="0" smtClean="0"/>
              <a:t>probability</a:t>
            </a:r>
            <a:endParaRPr lang="en-US" sz="2400" dirty="0"/>
          </a:p>
        </p:txBody>
      </p:sp>
      <p:graphicFrame>
        <p:nvGraphicFramePr>
          <p:cNvPr id="9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416372"/>
              </p:ext>
            </p:extLst>
          </p:nvPr>
        </p:nvGraphicFramePr>
        <p:xfrm>
          <a:off x="1408112" y="2971800"/>
          <a:ext cx="7270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88" name="Equation" r:id="rId5" imgW="355600" imgH="203200" progId="Equation.3">
                  <p:embed/>
                </p:oleObj>
              </mc:Choice>
              <mc:Fallback>
                <p:oleObj name="Equation" r:id="rId5" imgW="355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2" y="2971800"/>
                        <a:ext cx="727075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855357"/>
              </p:ext>
            </p:extLst>
          </p:nvPr>
        </p:nvGraphicFramePr>
        <p:xfrm>
          <a:off x="787096" y="41148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726566"/>
              </p:ext>
            </p:extLst>
          </p:nvPr>
        </p:nvGraphicFramePr>
        <p:xfrm>
          <a:off x="5486400" y="4153104"/>
          <a:ext cx="3279648" cy="1656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520"/>
                <a:gridCol w="19131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MLPass|EngPass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=false)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0.125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0.875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16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note about notation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When talking about a particular </a:t>
            </a:r>
            <a:r>
              <a:rPr lang="en-US" sz="2800" dirty="0" smtClean="0">
                <a:solidFill>
                  <a:srgbClr val="775F55"/>
                </a:solidFill>
              </a:rPr>
              <a:t>random variable value, </a:t>
            </a:r>
            <a:r>
              <a:rPr lang="en-US" sz="2800" dirty="0" smtClean="0">
                <a:solidFill>
                  <a:srgbClr val="775F55"/>
                </a:solidFill>
              </a:rPr>
              <a:t>you should technically write p(X=x), etc.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/>
            </a:r>
            <a:br>
              <a:rPr lang="en-US" sz="2800" dirty="0" smtClean="0">
                <a:solidFill>
                  <a:srgbClr val="775F55"/>
                </a:solidFill>
              </a:rPr>
            </a:br>
            <a:r>
              <a:rPr lang="en-US" sz="2800" dirty="0" smtClean="0">
                <a:solidFill>
                  <a:srgbClr val="775F55"/>
                </a:solidFill>
              </a:rPr>
              <a:t>However, when it’s clear , we’ll often shorten it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/>
            </a:r>
            <a:br>
              <a:rPr lang="en-US" sz="2800" dirty="0" smtClean="0">
                <a:solidFill>
                  <a:srgbClr val="775F55"/>
                </a:solidFill>
              </a:rPr>
            </a:br>
            <a:r>
              <a:rPr lang="en-US" sz="2800" dirty="0" smtClean="0">
                <a:solidFill>
                  <a:srgbClr val="775F55"/>
                </a:solidFill>
              </a:rPr>
              <a:t>Also, we may also say P(X) or p(x) to generically mean any particular value, i.e. P(X=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50292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45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0292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7007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46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7007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5626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5191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</a:t>
            </a:r>
            <a:r>
              <a:rPr lang="en-US" dirty="0" smtClean="0">
                <a:ea typeface="ＭＳ Ｐゴシック" charset="-128"/>
              </a:rPr>
              <a:t> ?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4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 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) + P(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- P(</a:t>
            </a:r>
            <a:r>
              <a:rPr lang="en-US" i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,</a:t>
            </a:r>
            <a:r>
              <a:rPr lang="en-US" i="1" dirty="0" smtClean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</a:t>
            </a:r>
          </a:p>
        </p:txBody>
      </p:sp>
      <p:pic>
        <p:nvPicPr>
          <p:cNvPr id="52228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01650" y="336806"/>
            <a:ext cx="5337524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Properties of</a:t>
            </a:r>
            <a:r>
              <a:rPr lang="en-US" dirty="0" smtClean="0"/>
              <a:t> probabilities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9600" y="1676400"/>
            <a:ext cx="8382000" cy="3975755"/>
          </a:xfrm>
          <a:noFill/>
        </p:spPr>
        <p:txBody>
          <a:bodyPr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>
                <a:solidFill>
                  <a:schemeClr val="tx2"/>
                </a:solidFill>
                <a:latin typeface="Symbol" charset="2"/>
              </a:rPr>
              <a:t>Ø</a:t>
            </a:r>
            <a:r>
              <a:rPr lang="en-US" sz="2800" dirty="0">
                <a:solidFill>
                  <a:schemeClr val="tx2"/>
                </a:solidFill>
              </a:rPr>
              <a:t>E) = 1– P(E)</a:t>
            </a: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More generally:</a:t>
            </a: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r>
              <a:rPr lang="en-US" sz="2500" dirty="0" smtClean="0">
                <a:solidFill>
                  <a:schemeClr val="tx2"/>
                </a:solidFill>
              </a:rPr>
              <a:t>Given events E = e</a:t>
            </a:r>
            <a:r>
              <a:rPr lang="en-US" sz="2500" baseline="-25000" dirty="0" smtClean="0">
                <a:solidFill>
                  <a:schemeClr val="tx2"/>
                </a:solidFill>
              </a:rPr>
              <a:t>1</a:t>
            </a:r>
            <a:r>
              <a:rPr lang="en-US" sz="2500" dirty="0" smtClean="0">
                <a:solidFill>
                  <a:schemeClr val="tx2"/>
                </a:solidFill>
              </a:rPr>
              <a:t>, e</a:t>
            </a:r>
            <a:r>
              <a:rPr lang="en-US" sz="2500" baseline="-25000" dirty="0" smtClean="0">
                <a:solidFill>
                  <a:schemeClr val="tx2"/>
                </a:solidFill>
              </a:rPr>
              <a:t>2</a:t>
            </a:r>
            <a:r>
              <a:rPr lang="en-US" sz="2500" dirty="0" smtClean="0">
                <a:solidFill>
                  <a:schemeClr val="tx2"/>
                </a:solidFill>
              </a:rPr>
              <a:t>, …, e</a:t>
            </a:r>
            <a:r>
              <a:rPr lang="en-US" sz="2500" baseline="-25000" dirty="0" smtClean="0">
                <a:solidFill>
                  <a:schemeClr val="tx2"/>
                </a:solidFill>
              </a:rPr>
              <a:t>n</a:t>
            </a:r>
            <a:endParaRPr lang="en-US" sz="2500" dirty="0" smtClean="0">
              <a:solidFill>
                <a:schemeClr val="tx2"/>
              </a:solidFill>
            </a:endParaRP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endParaRPr lang="en-US" sz="25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endParaRPr lang="en-US" sz="2800" dirty="0" smtClean="0">
              <a:solidFill>
                <a:schemeClr val="tx2"/>
              </a:solidFill>
            </a:endParaRP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(E1, E2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ea typeface="Tahoma" charset="0"/>
                <a:cs typeface="Tahoma" charset="0"/>
              </a:rPr>
              <a:t>≤ </a:t>
            </a: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0637268"/>
              </p:ext>
            </p:extLst>
          </p:nvPr>
        </p:nvGraphicFramePr>
        <p:xfrm>
          <a:off x="1715814" y="4038600"/>
          <a:ext cx="262758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536" name="Equation" r:id="rId6" imgW="1270000" imgH="368300" progId="Equation.3">
                  <p:embed/>
                </p:oleObj>
              </mc:Choice>
              <mc:Fallback>
                <p:oleObj name="Equation" r:id="rId6" imgW="12700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5814" y="4038600"/>
                        <a:ext cx="262758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 (aka product rule)</a:t>
            </a:r>
            <a:endParaRPr lang="en-US" dirty="0"/>
          </a:p>
        </p:txBody>
      </p:sp>
      <p:graphicFrame>
        <p:nvGraphicFramePr>
          <p:cNvPr id="177154" name="Content Placeholder 3"/>
          <p:cNvGraphicFramePr>
            <a:graphicFrameLocks noChangeAspect="1"/>
          </p:cNvGraphicFramePr>
          <p:nvPr/>
        </p:nvGraphicFramePr>
        <p:xfrm>
          <a:off x="796925" y="17526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281" name="Equation" r:id="rId3" imgW="1193800" imgH="393700" progId="Equation.3">
                  <p:embed/>
                </p:oleObj>
              </mc:Choice>
              <mc:Fallback>
                <p:oleObj name="Equation" r:id="rId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17526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5064125" y="1828800"/>
          <a:ext cx="30130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282" name="Equation" r:id="rId5" imgW="1473200" imgH="177800" progId="Equation.3">
                  <p:embed/>
                </p:oleObj>
              </mc:Choice>
              <mc:Fallback>
                <p:oleObj name="Equation" r:id="rId5" imgW="14732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1828800"/>
                        <a:ext cx="30130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 bwMode="auto">
          <a:xfrm>
            <a:off x="3692525" y="1828800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14008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We can view calculating the 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AND</a:t>
            </a:r>
            <a:r>
              <a:rPr lang="en-US" sz="2400" dirty="0" smtClean="0">
                <a:solidFill>
                  <a:srgbClr val="775F55"/>
                </a:solidFill>
              </a:rPr>
              <a:t> Y occurring as two steps: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Y occurs with some probability P(Y)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Then, X occurs, given that Y has occurred</a:t>
            </a:r>
          </a:p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 </a:t>
            </a:r>
            <a:endParaRPr lang="en-US" sz="2400" dirty="0">
              <a:solidFill>
                <a:srgbClr val="775F5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7150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 you can just trust the math… </a:t>
            </a:r>
            <a:r>
              <a:rPr lang="en-US" sz="2400" dirty="0" err="1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1707822"/>
            <a:ext cx="3241675" cy="6096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639763" y="1905000"/>
          <a:ext cx="38687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12" name="Equation" r:id="rId3" imgW="1892300" imgH="177800" progId="Equation.3">
                  <p:embed/>
                </p:oleObj>
              </mc:Choice>
              <mc:Fallback>
                <p:oleObj name="Equation" r:id="rId3" imgW="18923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1905000"/>
                        <a:ext cx="38687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4" name="Object 4"/>
          <p:cNvGraphicFramePr>
            <a:graphicFrameLocks noChangeAspect="1"/>
          </p:cNvGraphicFramePr>
          <p:nvPr/>
        </p:nvGraphicFramePr>
        <p:xfrm>
          <a:off x="609600" y="2438400"/>
          <a:ext cx="36099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13" name="Equation" r:id="rId5" imgW="1765300" imgH="177800" progId="Equation.3">
                  <p:embed/>
                </p:oleObj>
              </mc:Choice>
              <mc:Fallback>
                <p:oleObj name="Equation" r:id="rId5" imgW="17653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6099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5" name="Object 5"/>
          <p:cNvGraphicFramePr>
            <a:graphicFrameLocks noChangeAspect="1"/>
          </p:cNvGraphicFramePr>
          <p:nvPr/>
        </p:nvGraphicFramePr>
        <p:xfrm>
          <a:off x="584200" y="3048000"/>
          <a:ext cx="4597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14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048000"/>
                        <a:ext cx="4597400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/>
        </p:nvGraphicFramePr>
        <p:xfrm>
          <a:off x="631825" y="3657600"/>
          <a:ext cx="36353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15" name="Equation" r:id="rId9" imgW="1778000" imgH="177800" progId="Equation.3">
                  <p:embed/>
                </p:oleObj>
              </mc:Choice>
              <mc:Fallback>
                <p:oleObj name="Equation" r:id="rId9" imgW="1778000" imgH="177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3657600"/>
                        <a:ext cx="363537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489277"/>
              </p:ext>
            </p:extLst>
          </p:nvPr>
        </p:nvGraphicFramePr>
        <p:xfrm>
          <a:off x="1676400" y="4724400"/>
          <a:ext cx="5181600" cy="740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16" name="Equation" r:id="rId11" imgW="1244600" imgH="177800" progId="Equation.3">
                  <p:embed/>
                </p:oleObj>
              </mc:Choice>
              <mc:Fallback>
                <p:oleObj name="Equation" r:id="rId11" imgW="12446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5181600" cy="74022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the chain rule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saw that we could calculate the individual prior probabilities using the joint distribution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What if we don’t have the joint distribution, but do have conditional probability information: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P(Y)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P(X|Y) </a:t>
            </a:r>
            <a:endParaRPr lang="en-US" sz="2100" dirty="0">
              <a:solidFill>
                <a:srgbClr val="775F55"/>
              </a:solidFill>
            </a:endParaRPr>
          </a:p>
        </p:txBody>
      </p:sp>
      <p:graphicFrame>
        <p:nvGraphicFramePr>
          <p:cNvPr id="314370" name="Object 2"/>
          <p:cNvGraphicFramePr>
            <a:graphicFrameLocks noChangeAspect="1"/>
          </p:cNvGraphicFramePr>
          <p:nvPr/>
        </p:nvGraphicFramePr>
        <p:xfrm>
          <a:off x="2527300" y="2514600"/>
          <a:ext cx="2108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37" name="Equation" r:id="rId3" imgW="1054100" imgH="368300" progId="Equation.3">
                  <p:embed/>
                </p:oleObj>
              </mc:Choice>
              <mc:Fallback>
                <p:oleObj name="Equation" r:id="rId3" imgW="10541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2514600"/>
                        <a:ext cx="21082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1" name="Object 3"/>
          <p:cNvGraphicFramePr>
            <a:graphicFrameLocks noChangeAspect="1"/>
          </p:cNvGraphicFramePr>
          <p:nvPr/>
        </p:nvGraphicFramePr>
        <p:xfrm>
          <a:off x="2222500" y="5334000"/>
          <a:ext cx="2768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38" name="Equation" r:id="rId5" imgW="1384300" imgH="368300" progId="Equation.3">
                  <p:embed/>
                </p:oleObj>
              </mc:Choice>
              <mc:Fallback>
                <p:oleObj name="Equation" r:id="rId5" imgW="13843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5334000"/>
                        <a:ext cx="27686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6019800"/>
            <a:ext cx="782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This is called “summing over” or “marginalizing out” a variable 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’ rule (theorem)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762000" y="1905000"/>
            <a:ext cx="7342188" cy="2133600"/>
            <a:chOff x="762000" y="1905000"/>
            <a:chExt cx="7342188" cy="2133600"/>
          </a:xfrm>
        </p:grpSpPr>
        <p:graphicFrame>
          <p:nvGraphicFramePr>
            <p:cNvPr id="4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4125975"/>
                </p:ext>
              </p:extLst>
            </p:nvPr>
          </p:nvGraphicFramePr>
          <p:xfrm>
            <a:off x="762000" y="1905000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36" name="Equation" r:id="rId3" imgW="1193800" imgH="393700" progId="Equation.3">
                    <p:embed/>
                  </p:oleObj>
                </mc:Choice>
                <mc:Fallback>
                  <p:oleObj name="Equation" r:id="rId3" imgW="1193800" imgH="393700" progId="Equation.3">
                    <p:embed/>
                    <p:pic>
                      <p:nvPicPr>
                        <p:cNvPr id="0" name="Content Placeholder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1905000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3812891"/>
                </p:ext>
              </p:extLst>
            </p:nvPr>
          </p:nvGraphicFramePr>
          <p:xfrm>
            <a:off x="5029200" y="1981200"/>
            <a:ext cx="3013075" cy="363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37" name="Equation" r:id="rId5" imgW="1473200" imgH="177800" progId="Equation.3">
                    <p:embed/>
                  </p:oleObj>
                </mc:Choice>
                <mc:Fallback>
                  <p:oleObj name="Equation" r:id="rId5" imgW="1473200" imgH="1778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1981200"/>
                          <a:ext cx="3013075" cy="363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ight Arrow 5"/>
            <p:cNvSpPr/>
            <p:nvPr/>
          </p:nvSpPr>
          <p:spPr bwMode="auto">
            <a:xfrm>
              <a:off x="3657600" y="1981200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graphicFrame>
          <p:nvGraphicFramePr>
            <p:cNvPr id="7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6923381"/>
                </p:ext>
              </p:extLst>
            </p:nvPr>
          </p:nvGraphicFramePr>
          <p:xfrm>
            <a:off x="796925" y="3233737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38" name="Equation" r:id="rId7" imgW="1193800" imgH="393700" progId="Equation.3">
                    <p:embed/>
                  </p:oleObj>
                </mc:Choice>
                <mc:Fallback>
                  <p:oleObj name="Equation" r:id="rId7" imgW="1193800" imgH="3937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925" y="3233737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Content Placeholder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6610026"/>
                </p:ext>
              </p:extLst>
            </p:nvPr>
          </p:nvGraphicFramePr>
          <p:xfrm>
            <a:off x="5038725" y="3309938"/>
            <a:ext cx="3065463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839" name="Equation" r:id="rId9" imgW="1498600" imgH="177800" progId="Equation.3">
                    <p:embed/>
                  </p:oleObj>
                </mc:Choice>
                <mc:Fallback>
                  <p:oleObj name="Equation" r:id="rId9" imgW="1498600" imgH="1778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8725" y="3309938"/>
                          <a:ext cx="3065463" cy="363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ight Arrow 8"/>
            <p:cNvSpPr/>
            <p:nvPr/>
          </p:nvSpPr>
          <p:spPr bwMode="auto">
            <a:xfrm>
              <a:off x="3692525" y="3309937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aphicFrame>
        <p:nvGraphicFramePr>
          <p:cNvPr id="250886" name="Content Placeholder 3"/>
          <p:cNvGraphicFramePr>
            <a:graphicFrameLocks noChangeAspect="1"/>
          </p:cNvGraphicFramePr>
          <p:nvPr/>
        </p:nvGraphicFramePr>
        <p:xfrm>
          <a:off x="2133600" y="4876800"/>
          <a:ext cx="4269301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840" name="Equation" r:id="rId11" imgW="1574800" imgH="393700" progId="Equation.3">
                  <p:embed/>
                </p:oleObj>
              </mc:Choice>
              <mc:Fallback>
                <p:oleObj name="Equation" r:id="rId11" imgW="1574800" imgH="3937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876800"/>
                        <a:ext cx="4269301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Bayes’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243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Allows us to talk about P(Y|X) rather than P(X|Y)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Sometimes this can be more intuitive</a:t>
            </a:r>
          </a:p>
          <a:p>
            <a:pPr marL="0" indent="0">
              <a:buNone/>
            </a:pPr>
            <a:endParaRPr lang="en-US" sz="2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51906" name="Content Placeholder 3"/>
          <p:cNvGraphicFramePr>
            <a:graphicFrameLocks noChangeAspect="1"/>
          </p:cNvGraphicFramePr>
          <p:nvPr/>
        </p:nvGraphicFramePr>
        <p:xfrm>
          <a:off x="2133600" y="4343400"/>
          <a:ext cx="4268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84" name="Equation" r:id="rId3" imgW="1574800" imgH="393700" progId="Equation.3">
                  <p:embed/>
                </p:oleObj>
              </mc:Choice>
              <mc:Fallback>
                <p:oleObj name="Equation" r:id="rId3" imgW="1574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343400"/>
                        <a:ext cx="42687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Bayes’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775F55"/>
                </a:solidFill>
              </a:rPr>
              <a:t>p(disease</a:t>
            </a:r>
            <a:r>
              <a:rPr lang="en-US" sz="2400" dirty="0" smtClean="0">
                <a:solidFill>
                  <a:srgbClr val="775F55"/>
                </a:solidFill>
              </a:rPr>
              <a:t> | symptoms)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everyone who had those symptoms, how many had the disease?</a:t>
            </a:r>
          </a:p>
          <a:p>
            <a:pPr lvl="1"/>
            <a:r>
              <a:rPr lang="en-US" sz="2000" dirty="0" err="1" smtClean="0">
                <a:solidFill>
                  <a:srgbClr val="775F55"/>
                </a:solidFill>
              </a:rPr>
              <a:t>p(symptoms|disease</a:t>
            </a:r>
            <a:r>
              <a:rPr lang="en-US" sz="2000" dirty="0" smtClean="0">
                <a:solidFill>
                  <a:srgbClr val="775F55"/>
                </a:solidFill>
              </a:rPr>
              <a:t>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everyone that had the disease, how many had this symptom?</a:t>
            </a:r>
          </a:p>
          <a:p>
            <a:pPr lvl="2"/>
            <a:endParaRPr lang="en-US" sz="18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 label| features 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all examples that had those features, how many had that label?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p(features | label)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all the examples with that label, how many had this feature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err="1" smtClean="0">
                <a:solidFill>
                  <a:srgbClr val="775F55"/>
                </a:solidFill>
              </a:rPr>
              <a:t>p(cause</a:t>
            </a:r>
            <a:r>
              <a:rPr lang="en-US" sz="2400" dirty="0" smtClean="0">
                <a:solidFill>
                  <a:srgbClr val="775F55"/>
                </a:solidFill>
              </a:rPr>
              <a:t> | effect) vs. </a:t>
            </a:r>
            <a:r>
              <a:rPr lang="en-US" sz="2400" dirty="0" err="1" smtClean="0">
                <a:solidFill>
                  <a:srgbClr val="775F55"/>
                </a:solidFill>
              </a:rPr>
              <a:t>p(effect</a:t>
            </a:r>
            <a:r>
              <a:rPr lang="en-US" sz="2400" dirty="0" smtClean="0">
                <a:solidFill>
                  <a:srgbClr val="775F55"/>
                </a:solidFill>
              </a:rPr>
              <a:t> | cause)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261176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just won’t put these away.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935848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These, I just won’t put away.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V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rot="16200000">
            <a:off x="4063423" y="2668728"/>
            <a:ext cx="304801" cy="65924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32766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direct object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8800" y="5435024"/>
            <a:ext cx="5867400" cy="584776"/>
            <a:chOff x="1752600" y="5435024"/>
            <a:chExt cx="5867400" cy="584776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5435024"/>
              <a:ext cx="5867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I just won’t put       away.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191000" y="5867400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267200" y="5943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2590800" y="4520624"/>
            <a:ext cx="1954648" cy="1118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199" y="4876800"/>
            <a:ext cx="83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filler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3500" y="17526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What</a:t>
            </a:r>
            <a:r>
              <a:rPr lang="en-US" sz="3200" dirty="0" smtClean="0"/>
              <a:t> did you put       away?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343400" y="22098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43400" y="2209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5052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socks </a:t>
            </a:r>
            <a:r>
              <a:rPr lang="en-US" sz="3200" dirty="0" smtClean="0">
                <a:solidFill>
                  <a:srgbClr val="0000FF"/>
                </a:solidFill>
              </a:rPr>
              <a:t>that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 </a:t>
            </a:r>
            <a:r>
              <a:rPr lang="en-US" sz="3200" dirty="0" smtClean="0"/>
              <a:t>put       away.</a:t>
            </a: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0" y="3960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0" y="40341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Whose</a:t>
            </a:r>
            <a:r>
              <a:rPr lang="en-US" sz="3200" dirty="0" smtClean="0"/>
              <a:t> socks did you fold      and put       away?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482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82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056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056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9" name="Down Arrow 8"/>
            <p:cNvSpPr/>
            <p:nvPr/>
          </p:nvSpPr>
          <p:spPr>
            <a:xfrm>
              <a:off x="4267200" y="3048000"/>
              <a:ext cx="7620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3400" y="4114800"/>
              <a:ext cx="5410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fold       ?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724400" y="4635788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724400" y="4559588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put        away?</a:t>
              </a:r>
              <a:endParaRPr lang="en-US" sz="32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724400" y="5786735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724400" y="5710535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These</a:t>
            </a:r>
            <a:r>
              <a:rPr lang="en-US" sz="3200" dirty="0" smtClean="0"/>
              <a:t> I’ll put       away without folding       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436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08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81800" y="2433935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23577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13" name="TextBox 12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These</a:t>
              </a:r>
              <a:r>
                <a:rPr lang="en-US" sz="3200" dirty="0" smtClean="0"/>
                <a:t> without folding         .</a:t>
              </a:r>
              <a:endParaRPr lang="en-US" sz="3200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33400" y="3048000"/>
              <a:ext cx="5410200" cy="3124200"/>
              <a:chOff x="533400" y="3048000"/>
              <a:chExt cx="5410200" cy="3124200"/>
            </a:xfrm>
          </p:grpSpPr>
          <p:sp>
            <p:nvSpPr>
              <p:cNvPr id="9" name="Down Arrow 8"/>
              <p:cNvSpPr/>
              <p:nvPr/>
            </p:nvSpPr>
            <p:spPr>
              <a:xfrm>
                <a:off x="4267200" y="3048000"/>
                <a:ext cx="762000" cy="91440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3400" y="4114800"/>
                <a:ext cx="54102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0000FF"/>
                    </a:solidFill>
                  </a:rPr>
                  <a:t>These</a:t>
                </a:r>
                <a:r>
                  <a:rPr lang="en-US" sz="3200" dirty="0" smtClean="0"/>
                  <a:t> I’ll put        away.</a:t>
                </a:r>
                <a:endParaRPr lang="en-US" sz="3200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667000" y="4635788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2667000" y="4559588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114800" y="5786735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114800" y="5710535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       .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960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80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1. Cannot exist by themselves (parasitic)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8576" y="37338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my pants away without folding        .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086600" y="41894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86600" y="4186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876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2. They’re optional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2376" y="55626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them.</a:t>
            </a:r>
            <a:endParaRPr lang="en-US" sz="2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590800" y="60182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0800" y="6015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http://literalminded.wordpress.com/2009/02/10/dougs-parasitic-gap/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of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Parasitic gaps occur on average in 1/100,000 sentences</a:t>
            </a:r>
          </a:p>
          <a:p>
            <a:pPr marL="0" indent="0">
              <a:buNone/>
            </a:pPr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Problem:</a:t>
            </a:r>
          </a:p>
          <a:p>
            <a:pPr marL="365760" lvl="1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Maggie Louise 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 smtClean="0">
                <a:solidFill>
                  <a:srgbClr val="FF0000"/>
                </a:solidFill>
              </a:rPr>
              <a:t>Suppose we run it on a sentence and the algorithm says it is a parasitic gap, what is the probability it actually is?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4582418"/>
            <a:ext cx="609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question do we want to ask?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316340"/>
              </p:ext>
            </p:extLst>
          </p:nvPr>
        </p:nvGraphicFramePr>
        <p:xfrm>
          <a:off x="914400" y="3952875"/>
          <a:ext cx="15192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" name="Equation" r:id="rId3" imgW="660400" imgH="203200" progId="Equation.3">
                  <p:embed/>
                </p:oleObj>
              </mc:Choice>
              <mc:Fallback>
                <p:oleObj name="Equation" r:id="rId3" imgW="660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52875"/>
                        <a:ext cx="1519238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9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14400" y="3743186"/>
          <a:ext cx="3006982" cy="905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34" name="Equation" r:id="rId3" imgW="1308100" imgH="393700" progId="Equation.3">
                  <p:embed/>
                </p:oleObj>
              </mc:Choice>
              <mc:Fallback>
                <p:oleObj name="Equation" r:id="rId3" imgW="1308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43186"/>
                        <a:ext cx="3006982" cy="905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1981200" y="4887912"/>
          <a:ext cx="2424112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35" name="Equation" r:id="rId5" imgW="1054100" imgH="558800" progId="Equation.3">
                  <p:embed/>
                </p:oleObj>
              </mc:Choice>
              <mc:Fallback>
                <p:oleObj name="Equation" r:id="rId5" imgW="1054100" imgH="558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87912"/>
                        <a:ext cx="2424112" cy="128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4648200" y="4913313"/>
          <a:ext cx="39433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36" name="Equation" r:id="rId7" imgW="1714500" imgH="393700" progId="Equation.3">
                  <p:embed/>
                </p:oleObj>
              </mc:Choice>
              <mc:Fallback>
                <p:oleObj name="Equation" r:id="rId7" imgW="17145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913313"/>
                        <a:ext cx="394335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1012825" y="3667125"/>
          <a:ext cx="49657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91" name="Equation" r:id="rId3" imgW="2159000" imgH="393700" progId="Equation.3">
                  <p:embed/>
                </p:oleObj>
              </mc:Choice>
              <mc:Fallback>
                <p:oleObj name="Equation" r:id="rId3" imgW="21590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667125"/>
                        <a:ext cx="49657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313349" name="Object 5"/>
          <p:cNvGraphicFramePr>
            <a:graphicFrameLocks noChangeAspect="1"/>
          </p:cNvGraphicFramePr>
          <p:nvPr/>
        </p:nvGraphicFramePr>
        <p:xfrm>
          <a:off x="1981200" y="4981575"/>
          <a:ext cx="6016625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92" name="Equation" r:id="rId5" imgW="2616200" imgH="368300" progId="Equation.3">
                  <p:embed/>
                </p:oleObj>
              </mc:Choice>
              <mc:Fallback>
                <p:oleObj name="Equation" r:id="rId5" imgW="2616200" imgH="368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981575"/>
                        <a:ext cx="6016625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775F55"/>
                </a:solidFill>
              </a:rPr>
              <a:t>Maggie </a:t>
            </a:r>
            <a:r>
              <a:rPr lang="en-US" dirty="0" smtClean="0">
                <a:solidFill>
                  <a:srgbClr val="775F55"/>
                </a:solidFill>
              </a:rPr>
              <a:t>Louise </a:t>
            </a:r>
            <a:r>
              <a:rPr lang="en-US" dirty="0">
                <a:solidFill>
                  <a:srgbClr val="775F55"/>
                </a:solidFill>
              </a:rPr>
              <a:t>Gal (aka “ML” Gal) has developed a machine learning approach to identify parasitic gaps.  If a sentence has a parasitic gap, it correctly identifies it 95% of the time.  If it doesn’t, it will incorrectly say it does with probability 0.005.  </a:t>
            </a:r>
            <a:r>
              <a:rPr lang="en-US" dirty="0">
                <a:solidFill>
                  <a:srgbClr val="FF0000"/>
                </a:solidFill>
              </a:rPr>
              <a:t>Suppose we run it on a sentence and the algorithm says it is a parasitic gap, what is the probability it actually is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2438400"/>
            <a:ext cx="4604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the data with a probabilistic model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specifically, learn p(</a:t>
            </a:r>
            <a:r>
              <a:rPr lang="en-US" sz="2400" i="1" dirty="0" smtClean="0"/>
              <a:t>features,</a:t>
            </a:r>
            <a:r>
              <a:rPr lang="en-US" sz="2400" i="1" dirty="0"/>
              <a:t> </a:t>
            </a:r>
            <a:r>
              <a:rPr lang="en-US" sz="2400" i="1" dirty="0" smtClean="0"/>
              <a:t>label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p(</a:t>
            </a:r>
            <a:r>
              <a:rPr lang="en-US" sz="2400" i="1" dirty="0" smtClean="0"/>
              <a:t>features, label</a:t>
            </a:r>
            <a:r>
              <a:rPr lang="en-US" sz="2400" dirty="0" smtClean="0"/>
              <a:t>) tells us how likely these features and this example are</a:t>
            </a:r>
          </a:p>
        </p:txBody>
      </p:sp>
    </p:spTree>
    <p:extLst>
      <p:ext uri="{BB962C8B-B14F-4D97-AF65-F5344CB8AC3E}">
        <p14:creationId xmlns:p14="http://schemas.microsoft.com/office/powerpoint/2010/main" val="340421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example: classifying fruit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4245" y="2720087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red, round, leaf, 3oz,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245" y="3563237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round,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245" y="4472927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4oz,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245" y="5497133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green, curved, no leaf, 5oz, …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99266" y="2119217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9266" y="2770772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3698045" y="3591127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3698045" y="455511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3698045" y="5486806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653938" y="2210663"/>
            <a:ext cx="1157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examples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8221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15" name="Right Arrow 14"/>
          <p:cNvSpPr/>
          <p:nvPr/>
        </p:nvSpPr>
        <p:spPr bwMode="auto">
          <a:xfrm>
            <a:off x="4991210" y="35272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16" name="Group 37"/>
          <p:cNvGrpSpPr/>
          <p:nvPr/>
        </p:nvGrpSpPr>
        <p:grpSpPr>
          <a:xfrm>
            <a:off x="5826983" y="3174508"/>
            <a:ext cx="1432277" cy="1371600"/>
            <a:chOff x="7391400" y="3505200"/>
            <a:chExt cx="1432277" cy="1371600"/>
          </a:xfrm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model:</a:t>
              </a:r>
            </a:p>
            <a:p>
              <a:pPr algn="ctr"/>
              <a:endParaRPr lang="en-US" sz="1400" dirty="0" smtClean="0"/>
            </a:p>
            <a:p>
              <a:pPr algn="ctr"/>
              <a:r>
                <a:rPr lang="en-US" sz="1400" dirty="0" smtClean="0"/>
                <a:t>p(</a:t>
              </a:r>
              <a:r>
                <a:rPr lang="en-US" sz="1400" i="1" dirty="0" smtClean="0"/>
                <a:t>features, label</a:t>
              </a:r>
              <a:r>
                <a:rPr lang="en-US" sz="1400" dirty="0" smtClean="0"/>
                <a:t>)</a:t>
              </a:r>
              <a:endParaRPr lang="en-US" sz="1400" dirty="0"/>
            </a:p>
          </p:txBody>
        </p:sp>
      </p:grpSp>
      <p:sp>
        <p:nvSpPr>
          <p:cNvPr id="19" name="TextBox 18"/>
          <p:cNvSpPr txBox="1"/>
          <p:nvPr/>
        </p:nvSpPr>
        <p:spPr>
          <a:xfrm rot="19152411">
            <a:off x="5015746" y="2973514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9680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Probabilistic models define a </a:t>
            </a:r>
            <a:r>
              <a:rPr lang="en-US" i="1" dirty="0" smtClean="0">
                <a:solidFill>
                  <a:srgbClr val="FF6600"/>
                </a:solidFill>
              </a:rPr>
              <a:t>probability distribution</a:t>
            </a:r>
            <a:r>
              <a:rPr lang="en-US" dirty="0" smtClean="0"/>
              <a:t> over features and labels: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05400" y="3785379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4272872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43400" y="41148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05600" y="41148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91400" y="426273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1485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 vs. classifier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273323" y="2209800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2168" y="26972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5113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8735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323" y="2687156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481" y="1768831"/>
            <a:ext cx="2973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Probabilistic model: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54" y="4290234"/>
            <a:ext cx="157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Classifier: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12648" y="50292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grpSp>
        <p:nvGrpSpPr>
          <p:cNvPr id="20" name="Group 37"/>
          <p:cNvGrpSpPr/>
          <p:nvPr/>
        </p:nvGrpSpPr>
        <p:grpSpPr>
          <a:xfrm>
            <a:off x="5273323" y="4551844"/>
            <a:ext cx="1432277" cy="1371600"/>
            <a:chOff x="7391400" y="3505200"/>
            <a:chExt cx="1432277" cy="1371600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23" name="Right Arrow 22"/>
          <p:cNvSpPr/>
          <p:nvPr/>
        </p:nvSpPr>
        <p:spPr bwMode="auto">
          <a:xfrm>
            <a:off x="45113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68735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9323" y="50292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banana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30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models: classification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Probabilistic models define a </a:t>
            </a:r>
            <a:r>
              <a:rPr lang="en-US" i="1" dirty="0" smtClean="0">
                <a:solidFill>
                  <a:srgbClr val="FF6600"/>
                </a:solidFill>
              </a:rPr>
              <a:t>probability distribution</a:t>
            </a:r>
            <a:r>
              <a:rPr lang="en-US" dirty="0" smtClean="0"/>
              <a:t> over features and labels: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24237" y="289113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3082" y="3378628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62237" y="322055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24437" y="322055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0237" y="3368491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66375" y="6193100"/>
            <a:ext cx="819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use a probabilistic model for classification/prediction?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3082" y="44958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126" y="5083489"/>
            <a:ext cx="3820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 an unlabeled example: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51054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5053275"/>
            <a:ext cx="22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redict the label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6265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Probabilistic models define a </a:t>
            </a:r>
            <a:r>
              <a:rPr lang="en-US" i="1" dirty="0" smtClean="0">
                <a:solidFill>
                  <a:srgbClr val="FF6600"/>
                </a:solidFill>
              </a:rPr>
              <a:t>probability distribution</a:t>
            </a:r>
            <a:r>
              <a:rPr lang="en-US" dirty="0" smtClean="0"/>
              <a:t> over features and labels: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2570" y="309717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0.004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5334000"/>
            <a:ext cx="6941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label, ask for the probability under the model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Pick the label with the highest probability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apple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68149" y="3657600"/>
            <a:ext cx="127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0.00002</a:t>
            </a:r>
            <a:endParaRPr lang="en-US" sz="2400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80744" y="323069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80744" y="378888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91400" y="3020975"/>
            <a:ext cx="1451904" cy="636625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09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 vs. classifier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273323" y="2209800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82168" y="26972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5113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6873523" y="253922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9323" y="2687156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60481" y="1768831"/>
            <a:ext cx="2973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Probabilistic model: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1254" y="4290234"/>
            <a:ext cx="1572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Classifier: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12648" y="50292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grpSp>
        <p:nvGrpSpPr>
          <p:cNvPr id="20" name="Group 37"/>
          <p:cNvGrpSpPr/>
          <p:nvPr/>
        </p:nvGrpSpPr>
        <p:grpSpPr>
          <a:xfrm>
            <a:off x="5273323" y="4551844"/>
            <a:ext cx="1432277" cy="1371600"/>
            <a:chOff x="7391400" y="3505200"/>
            <a:chExt cx="1432277" cy="1371600"/>
          </a:xfrm>
        </p:grpSpPr>
        <p:sp>
          <p:nvSpPr>
            <p:cNvPr id="21" name="Rounded Rectangle 2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23" name="Right Arrow 22"/>
          <p:cNvSpPr/>
          <p:nvPr/>
        </p:nvSpPr>
        <p:spPr bwMode="auto">
          <a:xfrm>
            <a:off x="45113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6873523" y="488126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9323" y="50292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banana</a:t>
            </a:r>
            <a:endParaRPr lang="en-US" sz="2400" dirty="0">
              <a:solidFill>
                <a:srgbClr val="008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31842" y="6258941"/>
            <a:ext cx="3958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 probabilistic models?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80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Probabilities are nice to work with</a:t>
            </a:r>
          </a:p>
          <a:p>
            <a:pPr lvl="1"/>
            <a:r>
              <a:rPr lang="en-US" dirty="0" smtClean="0"/>
              <a:t>range between 0 and 1</a:t>
            </a:r>
          </a:p>
          <a:p>
            <a:pPr lvl="1"/>
            <a:r>
              <a:rPr lang="en-US" dirty="0" smtClean="0"/>
              <a:t>can combine them in a well understood way</a:t>
            </a:r>
          </a:p>
          <a:p>
            <a:pPr lvl="1"/>
            <a:r>
              <a:rPr lang="en-US" dirty="0" smtClean="0"/>
              <a:t>lots of mathematical background/theory</a:t>
            </a:r>
          </a:p>
          <a:p>
            <a:pPr lvl="1"/>
            <a:r>
              <a:rPr lang="en-US" dirty="0" smtClean="0"/>
              <a:t>an aside: to get the benefit of probabilistic output you can sometimes </a:t>
            </a:r>
            <a:r>
              <a:rPr lang="en-US" dirty="0" smtClean="0">
                <a:solidFill>
                  <a:srgbClr val="FF6600"/>
                </a:solidFill>
              </a:rPr>
              <a:t>calibrate</a:t>
            </a:r>
            <a:r>
              <a:rPr lang="en-US" dirty="0" smtClean="0"/>
              <a:t> the confidence output of a non-probabilistic classifier</a:t>
            </a:r>
          </a:p>
          <a:p>
            <a:pPr lvl="1"/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Provide a strong, well-founded groundwork</a:t>
            </a:r>
          </a:p>
          <a:p>
            <a:pPr marL="822960" lvl="1" indent="-457200"/>
            <a:r>
              <a:rPr lang="en-US" dirty="0" smtClean="0"/>
              <a:t>Allow us to make clear decisions about things like regularization</a:t>
            </a:r>
          </a:p>
          <a:p>
            <a:pPr marL="822960" lvl="1" indent="-457200"/>
            <a:r>
              <a:rPr lang="en-US" dirty="0" smtClean="0"/>
              <a:t>Tend to be much less “heuristic” than the models we’ve seen</a:t>
            </a:r>
          </a:p>
          <a:p>
            <a:pPr marL="822960" lvl="1" indent="-457200"/>
            <a:r>
              <a:rPr lang="en-US" dirty="0" smtClean="0"/>
              <a:t>Different models have very clear meanings</a:t>
            </a: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875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models: big questions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832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Same problems we’ve been dealing with so far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76989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9232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4632" y="1738595"/>
            <a:ext cx="2133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ML in general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4196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1"/>
          <p:cNvSpPr txBox="1">
            <a:spLocks/>
          </p:cNvSpPr>
          <p:nvPr/>
        </p:nvSpPr>
        <p:spPr>
          <a:xfrm>
            <a:off x="5181600" y="2514600"/>
            <a:ext cx="3461611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/>
              <a:t>Which model do we use (decision tree, linear model, non-parametric)</a:t>
            </a:r>
          </a:p>
          <a:p>
            <a:pPr marL="0" indent="0">
              <a:buFont typeface="Wingdings"/>
              <a:buNone/>
            </a:pPr>
            <a:endParaRPr lang="en-US" sz="2400" dirty="0" smtClean="0"/>
          </a:p>
          <a:p>
            <a:pPr marL="0" indent="0">
              <a:buFont typeface="Wingdings"/>
              <a:buNone/>
            </a:pPr>
            <a:r>
              <a:rPr lang="en-US" sz="2400" dirty="0" smtClean="0"/>
              <a:t>How do train the model?</a:t>
            </a:r>
            <a:endParaRPr lang="en-US" sz="2400" dirty="0"/>
          </a:p>
          <a:p>
            <a:pPr marL="0" indent="0">
              <a:buFont typeface="Wingdings"/>
              <a:buNone/>
            </a:pPr>
            <a:endParaRPr lang="en-US" sz="2400" dirty="0" smtClean="0"/>
          </a:p>
          <a:p>
            <a:pPr marL="0" indent="0">
              <a:buFont typeface="Wingdings"/>
              <a:buNone/>
            </a:pPr>
            <a:endParaRPr lang="en-US" sz="2400" dirty="0" smtClean="0"/>
          </a:p>
          <a:p>
            <a:pPr marL="0" indent="0">
              <a:buFont typeface="Wingdings"/>
              <a:buNone/>
            </a:pPr>
            <a:r>
              <a:rPr lang="en-US" sz="2400" dirty="0" smtClean="0"/>
              <a:t>How do we deal with </a:t>
            </a:r>
            <a:r>
              <a:rPr lang="en-US" sz="2400" dirty="0" err="1" smtClean="0"/>
              <a:t>overfitting</a:t>
            </a:r>
            <a:r>
              <a:rPr lang="en-US" sz="2400" dirty="0" smtClean="0"/>
              <a:t>?</a:t>
            </a:r>
          </a:p>
          <a:p>
            <a:pPr marL="0" indent="0">
              <a:buFont typeface="Wingdings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286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0227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9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89" y="228600"/>
            <a:ext cx="8378952" cy="9906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was the data generating distribution?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56" y="2657004"/>
            <a:ext cx="418573" cy="24621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6715" y="2409941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478" y="2524533"/>
            <a:ext cx="375843" cy="3786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2538" y="2845436"/>
            <a:ext cx="418573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321" y="2104160"/>
            <a:ext cx="428780" cy="4203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3117" y="3224126"/>
            <a:ext cx="431361" cy="24621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518" y="3091655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787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picking a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0" y="2286000"/>
            <a:ext cx="75301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we’re really trying to do is </a:t>
            </a:r>
            <a:r>
              <a:rPr lang="en-US" sz="2800" dirty="0" smtClean="0"/>
              <a:t>model </a:t>
            </a:r>
            <a:r>
              <a:rPr lang="en-US" sz="2800" dirty="0" smtClean="0"/>
              <a:t>the data generating distribution, that is how likely the feature/label combinations are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4491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557737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4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806649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5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969425"/>
              </p:ext>
            </p:extLst>
          </p:nvPr>
        </p:nvGraphicFramePr>
        <p:xfrm>
          <a:off x="3276600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6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76600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95600" y="4490110"/>
            <a:ext cx="1775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rule?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491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00465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34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89501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35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429205"/>
              </p:ext>
            </p:extLst>
          </p:nvPr>
        </p:nvGraphicFramePr>
        <p:xfrm>
          <a:off x="2332038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36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2038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01959"/>
              </p:ext>
            </p:extLst>
          </p:nvPr>
        </p:nvGraphicFramePr>
        <p:xfrm>
          <a:off x="2332038" y="3932237"/>
          <a:ext cx="43529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37" name="Equation" r:id="rId10" imgW="1930400" imgH="215900" progId="Equation.3">
                  <p:embed/>
                </p:oleObj>
              </mc:Choice>
              <mc:Fallback>
                <p:oleObj name="Equation" r:id="rId10" imgW="1930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32038" y="3932237"/>
                        <a:ext cx="435292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103864"/>
              </p:ext>
            </p:extLst>
          </p:nvPr>
        </p:nvGraphicFramePr>
        <p:xfrm>
          <a:off x="2332038" y="5665788"/>
          <a:ext cx="37798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38" name="Equation" r:id="rId12" imgW="1676400" imgH="482600" progId="Equation.3">
                  <p:embed/>
                </p:oleObj>
              </mc:Choice>
              <mc:Fallback>
                <p:oleObj name="Equation" r:id="rId12" imgW="1676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32038" y="5665788"/>
                        <a:ext cx="377983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49194"/>
              </p:ext>
            </p:extLst>
          </p:nvPr>
        </p:nvGraphicFramePr>
        <p:xfrm>
          <a:off x="2332038" y="4953000"/>
          <a:ext cx="62436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39" name="Equation" r:id="rId14" imgW="2768600" imgH="215900" progId="Equation.3">
                  <p:embed/>
                </p:oleObj>
              </mc:Choice>
              <mc:Fallback>
                <p:oleObj name="Equation" r:id="rId14" imgW="2768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32038" y="4953000"/>
                        <a:ext cx="624363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648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 1: pick a model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093349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10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362200"/>
            <a:ext cx="7989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So, far we have made NO assumptions about the data</a:t>
            </a:r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587767"/>
              </p:ext>
            </p:extLst>
          </p:nvPr>
        </p:nvGraphicFramePr>
        <p:xfrm>
          <a:off x="2821896" y="3048000"/>
          <a:ext cx="30638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11" name="Equation" r:id="rId5" imgW="1358900" imgH="215900" progId="Equation.3">
                  <p:embed/>
                </p:oleObj>
              </mc:Choice>
              <mc:Fallback>
                <p:oleObj name="Equation" r:id="rId5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1896" y="3048000"/>
                        <a:ext cx="3063875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0600" y="3733800"/>
            <a:ext cx="74342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entries would the probability distribution table have if we tried to represent all possible values (e.g. for the wine data set)?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12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distribution tables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99448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/>
                <a:gridCol w="725714"/>
                <a:gridCol w="725714"/>
                <a:gridCol w="725714"/>
                <a:gridCol w="725714"/>
                <a:gridCol w="725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p( )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 marL="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Wine </a:t>
            </a:r>
            <a:r>
              <a:rPr lang="en-US" sz="2400" dirty="0">
                <a:solidFill>
                  <a:schemeClr val="tx2"/>
                </a:solidFill>
              </a:rPr>
              <a:t>problem: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</a:rPr>
              <a:t>all </a:t>
            </a:r>
            <a:r>
              <a:rPr lang="en-US" sz="1800" dirty="0">
                <a:solidFill>
                  <a:schemeClr val="tx2"/>
                </a:solidFill>
              </a:rPr>
              <a:t>possible combination of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~7000 binary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Sample space size: 2</a:t>
            </a:r>
            <a:r>
              <a:rPr lang="en-US" sz="1800" baseline="30000" dirty="0">
                <a:solidFill>
                  <a:schemeClr val="tx2"/>
                </a:solidFill>
              </a:rPr>
              <a:t>7000</a:t>
            </a:r>
            <a:r>
              <a:rPr lang="en-US" sz="1800" dirty="0">
                <a:solidFill>
                  <a:schemeClr val="tx2"/>
                </a:solidFill>
              </a:rPr>
              <a:t> = </a:t>
            </a:r>
            <a:r>
              <a:rPr lang="en-US" sz="18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6620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7000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162169675566220202646666508547837709519111243036374325623598208415152702316270235298708023787944600046519960190995309845386525578925465132041070221102535646586474315852270765993733408428427224200122818782600729310826170431944842663920777841250999968601694360066600112098175792966787819625523770065529475725667805580929384462721864021610886260081609713287474920435208740110186269084232750172460523112939552350590545442145547725095090965078894780946835929395741125694734386191215296848474344406741204174020887540371869421701550220735398381224299258743537536161041593435945576665617017909041725970253365266626820218084938928126997095285708906963755754143448760882483699419938024151975145101251270438290872809195384763028578118540240999588959641922776012553604911562403499947144160905730842429313962119953679373012944795600248333570738998392029910322346598038953069042980174009801732521069130797124201696339723021835300758978451952584855371088581956317370007438051674111891346175014845217679842967828422873731274221220225175975359948392570298779077063553347902449354353866605125910795672914312162977887848185522928196541766009803989979916814047493842157435158026038115106828640678973048382922034604277576550737765675475070271446622634876857096212610747627052030494889072089785936890470634285485316686656573271746606581856090664849508012761754614572161769555751992117507514067775104496728590822558547771447242334900764026321760892113552561241194538702680299044001838585057671936968975936612135688883868002384093256738077750189147030496215099698385397520715493963392372028759204151729493707909778536251083200928396048072379548870695466216880446521124930762900919907177423550391351174415329737479300899558305188841353347984641136800049994037372456003542881123263282186611310645507728992299694691560185808398207417046068321243881520260995846965881613758263829210295473438888321636271223029212297953848683554835357106034077891774170263636562027269554375177807413134551018100094688094078112205738033537112463295891623708958047622459509182530163690923624067141164433165615982805837207834398885623908920284409025538293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7806" y="6153090"/>
            <a:ext cx="2548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Any problems with this?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30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4812</TotalTime>
  <Words>2878</Words>
  <Application>Microsoft Macintosh PowerPoint</Application>
  <PresentationFormat>On-screen Show (4:3)</PresentationFormat>
  <Paragraphs>594</Paragraphs>
  <Slides>59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1" baseType="lpstr">
      <vt:lpstr>Median</vt:lpstr>
      <vt:lpstr>Equation</vt:lpstr>
      <vt:lpstr>Probability</vt:lpstr>
      <vt:lpstr>Admin</vt:lpstr>
      <vt:lpstr>Basic Probability Theory: terminology</vt:lpstr>
      <vt:lpstr>Basic probability theory: terminology</vt:lpstr>
      <vt:lpstr>Events</vt:lpstr>
      <vt:lpstr>Random variables</vt:lpstr>
      <vt:lpstr>Random variables</vt:lpstr>
      <vt:lpstr>Probability distribution</vt:lpstr>
      <vt:lpstr>Unconditional/prior probability</vt:lpstr>
      <vt:lpstr>Joint distribution</vt:lpstr>
      <vt:lpstr>Joint distribution</vt:lpstr>
      <vt:lpstr>Joint distribution</vt:lpstr>
      <vt:lpstr>Joint distribution</vt:lpstr>
      <vt:lpstr>Conditional probability</vt:lpstr>
      <vt:lpstr>Conditional probability</vt:lpstr>
      <vt:lpstr>Conditional probability</vt:lpstr>
      <vt:lpstr>Conditional probability</vt:lpstr>
      <vt:lpstr>Conditional probability</vt:lpstr>
      <vt:lpstr>Both are distributions over X</vt:lpstr>
      <vt:lpstr>A note about notation</vt:lpstr>
      <vt:lpstr>Properties of probabilities</vt:lpstr>
      <vt:lpstr>Properties of probabilities</vt:lpstr>
      <vt:lpstr>Properties of probabilities</vt:lpstr>
      <vt:lpstr>Chain rule (aka product rule)</vt:lpstr>
      <vt:lpstr>Chain rule</vt:lpstr>
      <vt:lpstr>Applications of the chain rule</vt:lpstr>
      <vt:lpstr>Bayes’ rule (theorem)</vt:lpstr>
      <vt:lpstr>Bayes’ rule</vt:lpstr>
      <vt:lpstr>Bayes’ rule</vt:lpstr>
      <vt:lpstr>Gaps</vt:lpstr>
      <vt:lpstr>Gaps</vt:lpstr>
      <vt:lpstr>Gaps</vt:lpstr>
      <vt:lpstr>Parasitic gaps</vt:lpstr>
      <vt:lpstr>Parasitic gaps</vt:lpstr>
      <vt:lpstr>Parasitic gaps</vt:lpstr>
      <vt:lpstr>Frequency of parasitic gaps</vt:lpstr>
      <vt:lpstr>Prob of parasitic gaps</vt:lpstr>
      <vt:lpstr>Prob of parasitic gaps</vt:lpstr>
      <vt:lpstr>Prob of parasitic gaps</vt:lpstr>
      <vt:lpstr>Prob of parasitic gaps</vt:lpstr>
      <vt:lpstr>Probabilistic Modeling</vt:lpstr>
      <vt:lpstr>An example: classifying fruit</vt:lpstr>
      <vt:lpstr>Probabilistic models</vt:lpstr>
      <vt:lpstr>Probabilistic model vs. classifier</vt:lpstr>
      <vt:lpstr>Probabilistic models: classification</vt:lpstr>
      <vt:lpstr>Probabilistic models</vt:lpstr>
      <vt:lpstr>Probabilistic model vs. classifier</vt:lpstr>
      <vt:lpstr>Probabilistic models</vt:lpstr>
      <vt:lpstr>Probabilistic models: big questions</vt:lpstr>
      <vt:lpstr>Same problems we’ve been dealing with so far</vt:lpstr>
      <vt:lpstr>Basic steps for probabilistic modeling</vt:lpstr>
      <vt:lpstr>Basic steps for probabilistic modeling</vt:lpstr>
      <vt:lpstr>What was the data generating distribution?</vt:lpstr>
      <vt:lpstr>Step 1: picking a model</vt:lpstr>
      <vt:lpstr>Some maths</vt:lpstr>
      <vt:lpstr>Some maths</vt:lpstr>
      <vt:lpstr>Step  1: pick a model</vt:lpstr>
      <vt:lpstr>Full distribution tables</vt:lpstr>
      <vt:lpstr>27000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352</cp:revision>
  <cp:lastPrinted>2016-10-11T19:09:46Z</cp:lastPrinted>
  <dcterms:created xsi:type="dcterms:W3CDTF">2011-01-25T19:35:23Z</dcterms:created>
  <dcterms:modified xsi:type="dcterms:W3CDTF">2016-10-11T21:01:58Z</dcterms:modified>
</cp:coreProperties>
</file>