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5.xml" ContentType="application/vnd.openxmlformats-officedocument.presentationml.notesSlide+xml"/>
  <Override PartName="/ppt/embeddings/oleObject19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notesSlides/notesSlide8.xml" ContentType="application/vnd.openxmlformats-officedocument.presentationml.notesSlide+xml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notesSlides/notesSlide9.xml" ContentType="application/vnd.openxmlformats-officedocument.presentationml.notesSlide+xml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notesSlides/notesSlide10.xml" ContentType="application/vnd.openxmlformats-officedocument.presentationml.notesSlide+xml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4"/>
  </p:notesMasterIdLst>
  <p:sldIdLst>
    <p:sldId id="256" r:id="rId2"/>
    <p:sldId id="358" r:id="rId3"/>
    <p:sldId id="437" r:id="rId4"/>
    <p:sldId id="442" r:id="rId5"/>
    <p:sldId id="447" r:id="rId6"/>
    <p:sldId id="448" r:id="rId7"/>
    <p:sldId id="452" r:id="rId8"/>
    <p:sldId id="453" r:id="rId9"/>
    <p:sldId id="454" r:id="rId10"/>
    <p:sldId id="455" r:id="rId11"/>
    <p:sldId id="456" r:id="rId12"/>
    <p:sldId id="457" r:id="rId13"/>
    <p:sldId id="458" r:id="rId14"/>
    <p:sldId id="459" r:id="rId15"/>
    <p:sldId id="460" r:id="rId16"/>
    <p:sldId id="461" r:id="rId17"/>
    <p:sldId id="462" r:id="rId18"/>
    <p:sldId id="463" r:id="rId19"/>
    <p:sldId id="464" r:id="rId20"/>
    <p:sldId id="465" r:id="rId21"/>
    <p:sldId id="466" r:id="rId22"/>
    <p:sldId id="467" r:id="rId23"/>
    <p:sldId id="468" r:id="rId24"/>
    <p:sldId id="469" r:id="rId25"/>
    <p:sldId id="470" r:id="rId26"/>
    <p:sldId id="471" r:id="rId27"/>
    <p:sldId id="472" r:id="rId28"/>
    <p:sldId id="473" r:id="rId29"/>
    <p:sldId id="474" r:id="rId30"/>
    <p:sldId id="478" r:id="rId31"/>
    <p:sldId id="479" r:id="rId32"/>
    <p:sldId id="480" r:id="rId33"/>
    <p:sldId id="477" r:id="rId34"/>
    <p:sldId id="481" r:id="rId35"/>
    <p:sldId id="482" r:id="rId36"/>
    <p:sldId id="483" r:id="rId37"/>
    <p:sldId id="484" r:id="rId38"/>
    <p:sldId id="485" r:id="rId39"/>
    <p:sldId id="486" r:id="rId40"/>
    <p:sldId id="487" r:id="rId41"/>
    <p:sldId id="488" r:id="rId42"/>
    <p:sldId id="489" r:id="rId43"/>
    <p:sldId id="491" r:id="rId44"/>
    <p:sldId id="492" r:id="rId45"/>
    <p:sldId id="493" r:id="rId46"/>
    <p:sldId id="494" r:id="rId47"/>
    <p:sldId id="495" r:id="rId48"/>
    <p:sldId id="496" r:id="rId49"/>
    <p:sldId id="497" r:id="rId50"/>
    <p:sldId id="498" r:id="rId51"/>
    <p:sldId id="499" r:id="rId52"/>
    <p:sldId id="500" r:id="rId53"/>
    <p:sldId id="501" r:id="rId54"/>
    <p:sldId id="502" r:id="rId55"/>
    <p:sldId id="503" r:id="rId56"/>
    <p:sldId id="504" r:id="rId57"/>
    <p:sldId id="505" r:id="rId58"/>
    <p:sldId id="506" r:id="rId59"/>
    <p:sldId id="507" r:id="rId60"/>
    <p:sldId id="508" r:id="rId61"/>
    <p:sldId id="509" r:id="rId62"/>
    <p:sldId id="510" r:id="rId6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5" autoAdjust="0"/>
    <p:restoredTop sz="94660"/>
  </p:normalViewPr>
  <p:slideViewPr>
    <p:cSldViewPr snapToObjects="1">
      <p:cViewPr varScale="1">
        <p:scale>
          <a:sx n="133" d="100"/>
          <a:sy n="133" d="100"/>
        </p:scale>
        <p:origin x="-120" y="-7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notesMaster" Target="notesMasters/notesMaster1.xml"/><Relationship Id="rId65" Type="http://schemas.openxmlformats.org/officeDocument/2006/relationships/printerSettings" Target="printerSettings/printerSettings1.bin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26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Sheet1!$A$3:$A$102</c:f>
              <c:numCache>
                <c:formatCode>General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</c:v>
                </c:pt>
                <c:pt idx="3">
                  <c:v>0.04</c:v>
                </c:pt>
                <c:pt idx="4">
                  <c:v>0.05</c:v>
                </c:pt>
                <c:pt idx="5">
                  <c:v>0.06</c:v>
                </c:pt>
                <c:pt idx="6">
                  <c:v>0.07</c:v>
                </c:pt>
                <c:pt idx="7">
                  <c:v>0.08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</c:v>
                </c:pt>
                <c:pt idx="31">
                  <c:v>0.32</c:v>
                </c:pt>
                <c:pt idx="32">
                  <c:v>0.33</c:v>
                </c:pt>
                <c:pt idx="33">
                  <c:v>0.34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</c:v>
                </c:pt>
                <c:pt idx="38">
                  <c:v>0.39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</c:v>
                </c:pt>
                <c:pt idx="57">
                  <c:v>0.58</c:v>
                </c:pt>
                <c:pt idx="58">
                  <c:v>0.59</c:v>
                </c:pt>
                <c:pt idx="59">
                  <c:v>0.6</c:v>
                </c:pt>
                <c:pt idx="60">
                  <c:v>0.61</c:v>
                </c:pt>
                <c:pt idx="61">
                  <c:v>0.62</c:v>
                </c:pt>
                <c:pt idx="62">
                  <c:v>0.63</c:v>
                </c:pt>
                <c:pt idx="63">
                  <c:v>0.64</c:v>
                </c:pt>
                <c:pt idx="64">
                  <c:v>0.65</c:v>
                </c:pt>
                <c:pt idx="65">
                  <c:v>0.66</c:v>
                </c:pt>
                <c:pt idx="66">
                  <c:v>0.67</c:v>
                </c:pt>
                <c:pt idx="67">
                  <c:v>0.68</c:v>
                </c:pt>
                <c:pt idx="68">
                  <c:v>0.69</c:v>
                </c:pt>
                <c:pt idx="69">
                  <c:v>0.7</c:v>
                </c:pt>
                <c:pt idx="70">
                  <c:v>0.71</c:v>
                </c:pt>
                <c:pt idx="71">
                  <c:v>0.72</c:v>
                </c:pt>
                <c:pt idx="72">
                  <c:v>0.73</c:v>
                </c:pt>
                <c:pt idx="73">
                  <c:v>0.74</c:v>
                </c:pt>
                <c:pt idx="74">
                  <c:v>0.75</c:v>
                </c:pt>
                <c:pt idx="75">
                  <c:v>0.76</c:v>
                </c:pt>
                <c:pt idx="76">
                  <c:v>0.77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</c:v>
                </c:pt>
                <c:pt idx="82">
                  <c:v>0.83</c:v>
                </c:pt>
                <c:pt idx="83">
                  <c:v>0.84</c:v>
                </c:pt>
                <c:pt idx="84">
                  <c:v>0.85</c:v>
                </c:pt>
                <c:pt idx="85">
                  <c:v>0.86</c:v>
                </c:pt>
                <c:pt idx="86">
                  <c:v>0.87</c:v>
                </c:pt>
                <c:pt idx="87">
                  <c:v>0.88</c:v>
                </c:pt>
                <c:pt idx="88">
                  <c:v>0.89</c:v>
                </c:pt>
                <c:pt idx="89">
                  <c:v>0.900000000000001</c:v>
                </c:pt>
                <c:pt idx="90">
                  <c:v>0.910000000000001</c:v>
                </c:pt>
                <c:pt idx="91">
                  <c:v>0.920000000000001</c:v>
                </c:pt>
                <c:pt idx="92">
                  <c:v>0.930000000000001</c:v>
                </c:pt>
                <c:pt idx="93">
                  <c:v>0.940000000000001</c:v>
                </c:pt>
                <c:pt idx="94">
                  <c:v>0.950000000000001</c:v>
                </c:pt>
                <c:pt idx="95">
                  <c:v>0.960000000000001</c:v>
                </c:pt>
                <c:pt idx="96">
                  <c:v>0.970000000000001</c:v>
                </c:pt>
                <c:pt idx="97">
                  <c:v>0.980000000000001</c:v>
                </c:pt>
                <c:pt idx="98">
                  <c:v>0.990000000000001</c:v>
                </c:pt>
                <c:pt idx="99">
                  <c:v>1.000000000000001</c:v>
                </c:pt>
              </c:numCache>
            </c:numRef>
          </c:cat>
          <c:val>
            <c:numRef>
              <c:f>Sheet1!$B$3:$B$102</c:f>
              <c:numCache>
                <c:formatCode>General</c:formatCode>
                <c:ptCount val="100"/>
                <c:pt idx="0">
                  <c:v>6.68971758569684E-121</c:v>
                </c:pt>
                <c:pt idx="1">
                  <c:v>5.13857580327012E-103</c:v>
                </c:pt>
                <c:pt idx="2">
                  <c:v>1.25355863790629E-92</c:v>
                </c:pt>
                <c:pt idx="3">
                  <c:v>2.59686158076091E-85</c:v>
                </c:pt>
                <c:pt idx="4">
                  <c:v>1.11466527470947E-79</c:v>
                </c:pt>
                <c:pt idx="5">
                  <c:v>4.11328845883339E-75</c:v>
                </c:pt>
                <c:pt idx="6">
                  <c:v>2.78740672186188E-71</c:v>
                </c:pt>
                <c:pt idx="7">
                  <c:v>5.4564768042863E-68</c:v>
                </c:pt>
                <c:pt idx="8">
                  <c:v>4.13243716969124E-65</c:v>
                </c:pt>
                <c:pt idx="9">
                  <c:v>1.47808829414345E-62</c:v>
                </c:pt>
                <c:pt idx="10">
                  <c:v>2.87846779807737E-60</c:v>
                </c:pt>
                <c:pt idx="11">
                  <c:v>3.38985911405787E-58</c:v>
                </c:pt>
                <c:pt idx="12">
                  <c:v>2.61439523408236E-56</c:v>
                </c:pt>
                <c:pt idx="13">
                  <c:v>1.40481841146658E-54</c:v>
                </c:pt>
                <c:pt idx="14">
                  <c:v>5.52373165100425E-53</c:v>
                </c:pt>
                <c:pt idx="15">
                  <c:v>1.65337132726718E-51</c:v>
                </c:pt>
                <c:pt idx="16">
                  <c:v>3.89097981404092E-50</c:v>
                </c:pt>
                <c:pt idx="17">
                  <c:v>7.39442488419938E-49</c:v>
                </c:pt>
                <c:pt idx="18">
                  <c:v>1.16042429384318E-47</c:v>
                </c:pt>
                <c:pt idx="19">
                  <c:v>1.5324955408659E-46</c:v>
                </c:pt>
                <c:pt idx="20">
                  <c:v>1.73077787816448E-45</c:v>
                </c:pt>
                <c:pt idx="21">
                  <c:v>1.69490342364999E-44</c:v>
                </c:pt>
                <c:pt idx="22">
                  <c:v>1.45646203305559E-43</c:v>
                </c:pt>
                <c:pt idx="23">
                  <c:v>1.1097322158869E-42</c:v>
                </c:pt>
                <c:pt idx="24">
                  <c:v>7.5657337894837E-42</c:v>
                </c:pt>
                <c:pt idx="25">
                  <c:v>4.65232094671735E-41</c:v>
                </c:pt>
                <c:pt idx="26">
                  <c:v>2.59860490793262E-40</c:v>
                </c:pt>
                <c:pt idx="27">
                  <c:v>1.32672752025221E-39</c:v>
                </c:pt>
                <c:pt idx="28">
                  <c:v>6.22606747015976E-39</c:v>
                </c:pt>
                <c:pt idx="29">
                  <c:v>2.69896270718258E-38</c:v>
                </c:pt>
                <c:pt idx="30">
                  <c:v>1.08558856373235E-37</c:v>
                </c:pt>
                <c:pt idx="31">
                  <c:v>4.06775893263075E-37</c:v>
                </c:pt>
                <c:pt idx="32">
                  <c:v>1.42504474411125E-36</c:v>
                </c:pt>
                <c:pt idx="33">
                  <c:v>4.68265804484844E-36</c:v>
                </c:pt>
                <c:pt idx="34">
                  <c:v>1.44749451500989E-35</c:v>
                </c:pt>
                <c:pt idx="35">
                  <c:v>4.2203552110323E-35</c:v>
                </c:pt>
                <c:pt idx="36">
                  <c:v>1.16339025634323E-34</c:v>
                </c:pt>
                <c:pt idx="37">
                  <c:v>3.03866887170607E-34</c:v>
                </c:pt>
                <c:pt idx="38">
                  <c:v>7.5347669130611E-34</c:v>
                </c:pt>
                <c:pt idx="39">
                  <c:v>1.77684479745334E-33</c:v>
                </c:pt>
                <c:pt idx="40">
                  <c:v>3.99127699465036E-33</c:v>
                </c:pt>
                <c:pt idx="41">
                  <c:v>8.55218656503113E-33</c:v>
                </c:pt>
                <c:pt idx="42">
                  <c:v>1.750255945821E-32</c:v>
                </c:pt>
                <c:pt idx="43">
                  <c:v>3.42516635556308E-32</c:v>
                </c:pt>
                <c:pt idx="44">
                  <c:v>6.4159121139398E-32</c:v>
                </c:pt>
                <c:pt idx="45">
                  <c:v>1.15138427505002E-31</c:v>
                </c:pt>
                <c:pt idx="46">
                  <c:v>1.98109937139022E-31</c:v>
                </c:pt>
                <c:pt idx="47">
                  <c:v>3.27045357008017E-31</c:v>
                </c:pt>
                <c:pt idx="48">
                  <c:v>5.18288825784624E-31</c:v>
                </c:pt>
                <c:pt idx="49">
                  <c:v>7.8886090522102E-31</c:v>
                </c:pt>
                <c:pt idx="50">
                  <c:v>1.1535960677861E-30</c:v>
                </c:pt>
                <c:pt idx="51">
                  <c:v>1.62125046297233E-30</c:v>
                </c:pt>
                <c:pt idx="52">
                  <c:v>2.19011285079003E-30</c:v>
                </c:pt>
                <c:pt idx="53">
                  <c:v>2.84406067025297E-30</c:v>
                </c:pt>
                <c:pt idx="54">
                  <c:v>3.55027439821946E-30</c:v>
                </c:pt>
                <c:pt idx="55">
                  <c:v>4.25979480743168E-30</c:v>
                </c:pt>
                <c:pt idx="56">
                  <c:v>4.91167433528824E-30</c:v>
                </c:pt>
                <c:pt idx="57">
                  <c:v>5.44065552829059E-30</c:v>
                </c:pt>
                <c:pt idx="58">
                  <c:v>5.78728629538831E-30</c:v>
                </c:pt>
                <c:pt idx="59">
                  <c:v>5.90846512103864E-30</c:v>
                </c:pt>
                <c:pt idx="60">
                  <c:v>5.78594607497907E-30</c:v>
                </c:pt>
                <c:pt idx="61">
                  <c:v>5.43056772980953E-30</c:v>
                </c:pt>
                <c:pt idx="62">
                  <c:v>4.88092270201204E-30</c:v>
                </c:pt>
                <c:pt idx="63">
                  <c:v>4.19660863324805E-30</c:v>
                </c:pt>
                <c:pt idx="64">
                  <c:v>3.44765001654356E-30</c:v>
                </c:pt>
                <c:pt idx="65">
                  <c:v>2.7026687134579E-30</c:v>
                </c:pt>
                <c:pt idx="66">
                  <c:v>2.01857902949278E-30</c:v>
                </c:pt>
                <c:pt idx="67">
                  <c:v>1.43394962645841E-30</c:v>
                </c:pt>
                <c:pt idx="68">
                  <c:v>9.66970439051496E-31</c:v>
                </c:pt>
                <c:pt idx="69">
                  <c:v>6.17635982875983E-31</c:v>
                </c:pt>
                <c:pt idx="70">
                  <c:v>3.72752735356659E-31</c:v>
                </c:pt>
                <c:pt idx="71">
                  <c:v>2.11968359939592E-31</c:v>
                </c:pt>
                <c:pt idx="72">
                  <c:v>1.13219745307646E-31</c:v>
                </c:pt>
                <c:pt idx="73">
                  <c:v>5.66026941049546E-32</c:v>
                </c:pt>
                <c:pt idx="74">
                  <c:v>2.63800825592891E-32</c:v>
                </c:pt>
                <c:pt idx="75">
                  <c:v>1.14094630262936E-32</c:v>
                </c:pt>
                <c:pt idx="76">
                  <c:v>4.55571923511192E-33</c:v>
                </c:pt>
                <c:pt idx="77">
                  <c:v>1.66948835578043E-33</c:v>
                </c:pt>
                <c:pt idx="78">
                  <c:v>5.57695662526955E-34</c:v>
                </c:pt>
                <c:pt idx="79">
                  <c:v>1.68499666669681E-34</c:v>
                </c:pt>
                <c:pt idx="80">
                  <c:v>4.56294433648995E-35</c:v>
                </c:pt>
                <c:pt idx="81">
                  <c:v>1.09580012882442E-35</c:v>
                </c:pt>
                <c:pt idx="82">
                  <c:v>2.30484857240348E-36</c:v>
                </c:pt>
                <c:pt idx="83">
                  <c:v>4.18366083945198E-37</c:v>
                </c:pt>
                <c:pt idx="84">
                  <c:v>6.43851786518947E-38</c:v>
                </c:pt>
                <c:pt idx="85">
                  <c:v>8.22296613603365E-39</c:v>
                </c:pt>
                <c:pt idx="86">
                  <c:v>8.48963950837917E-40</c:v>
                </c:pt>
                <c:pt idx="87">
                  <c:v>6.85820039449881E-41</c:v>
                </c:pt>
                <c:pt idx="88">
                  <c:v>4.160138648998E-42</c:v>
                </c:pt>
                <c:pt idx="89">
                  <c:v>1.79701029991408E-43</c:v>
                </c:pt>
                <c:pt idx="90">
                  <c:v>5.15446881963813E-45</c:v>
                </c:pt>
                <c:pt idx="91">
                  <c:v>8.93036316510711E-47</c:v>
                </c:pt>
                <c:pt idx="92">
                  <c:v>8.18273551139633E-49</c:v>
                </c:pt>
                <c:pt idx="93">
                  <c:v>3.2637826643546E-51</c:v>
                </c:pt>
                <c:pt idx="94">
                  <c:v>4.19002380903577E-54</c:v>
                </c:pt>
                <c:pt idx="95">
                  <c:v>1.04393542564464E-57</c:v>
                </c:pt>
                <c:pt idx="96">
                  <c:v>1.95503368554805E-62</c:v>
                </c:pt>
                <c:pt idx="97">
                  <c:v>3.27163140270867E-69</c:v>
                </c:pt>
                <c:pt idx="98">
                  <c:v>5.47156642389347E-81</c:v>
                </c:pt>
                <c:pt idx="99">
                  <c:v>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994759992"/>
        <c:axId val="-1994754552"/>
      </c:lineChart>
      <c:catAx>
        <c:axId val="-19947599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p(heads)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1994754552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-19947545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Likelihood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1994759992"/>
        <c:crossesAt val="1.0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25.emf"/><Relationship Id="rId3" Type="http://schemas.openxmlformats.org/officeDocument/2006/relationships/image" Target="../media/image26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6" Type="http://schemas.openxmlformats.org/officeDocument/2006/relationships/image" Target="../media/image37.emf"/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Relationship Id="rId3" Type="http://schemas.openxmlformats.org/officeDocument/2006/relationships/image" Target="../media/image1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Relationship Id="rId2" Type="http://schemas.openxmlformats.org/officeDocument/2006/relationships/image" Target="../media/image43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4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4" Type="http://schemas.openxmlformats.org/officeDocument/2006/relationships/image" Target="../media/image14.emf"/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4" Type="http://schemas.openxmlformats.org/officeDocument/2006/relationships/image" Target="../media/image53.emf"/><Relationship Id="rId1" Type="http://schemas.openxmlformats.org/officeDocument/2006/relationships/image" Target="../media/image50.emf"/><Relationship Id="rId2" Type="http://schemas.openxmlformats.org/officeDocument/2006/relationships/image" Target="../media/image5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Relationship Id="rId2" Type="http://schemas.openxmlformats.org/officeDocument/2006/relationships/image" Target="../media/image55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Relationship Id="rId2" Type="http://schemas.openxmlformats.org/officeDocument/2006/relationships/image" Target="../media/image57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r>
              <a:rPr lang="en-US" smtClean="0"/>
              <a:t>chain rule!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64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E1EF8A-198E-B143-A48D-AD19FA951E3A}" type="slidenum">
              <a:rPr lang="en-US"/>
              <a:pPr/>
              <a:t>13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A3B6B5-A1C1-8749-83CE-36D78FAC562E}" type="slidenum">
              <a:rPr lang="en-US"/>
              <a:pPr/>
              <a:t>14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F8DA3A3-C8D9-5843-B441-DA579E35369B}" type="slidenum">
              <a:rPr lang="en-US"/>
              <a:pPr/>
              <a:t>18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71700" y="1930400"/>
            <a:ext cx="8218488" cy="6164263"/>
          </a:xfrm>
          <a:ln w="12700" cap="flat">
            <a:solidFill>
              <a:schemeClr val="tx1"/>
            </a:solidFill>
          </a:ln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1762" y="2417523"/>
            <a:ext cx="2394065" cy="188505"/>
          </a:xfrm>
          <a:noFill/>
          <a:ln/>
        </p:spPr>
        <p:txBody>
          <a:bodyPr lIns="61904" tIns="25396" rIns="61904" bIns="25396">
            <a:spAutoFit/>
          </a:bodyPr>
          <a:lstStyle/>
          <a:p>
            <a:pPr marL="331266" indent="-331266" defTabSz="881293">
              <a:lnSpc>
                <a:spcPct val="87000"/>
              </a:lnSpc>
              <a:spcBef>
                <a:spcPct val="42000"/>
              </a:spcBef>
            </a:pPr>
            <a:endParaRPr lang="en-US" sz="1000" dirty="0">
              <a:solidFill>
                <a:schemeClr val="tx2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for discrete, we could simply do a much</a:t>
            </a:r>
            <a:r>
              <a:rPr lang="en-US" baseline="0" dirty="0" smtClean="0"/>
              <a:t> larger table, but often that doesn’t capture everything we want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010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26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log is a strictly increasing function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just squishes values but does not change their order, so the max of likelihood is still the max of log-likelihood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9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just involves</a:t>
            </a:r>
            <a:r>
              <a:rPr lang="en-US" baseline="0" dirty="0" smtClean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although</a:t>
            </a:r>
            <a:r>
              <a:rPr lang="en-US" baseline="0" dirty="0" smtClean="0"/>
              <a:t> we don’t generally “generate” a document from a model, it’s often useful to look at the generative story of a model (i.e. how the model says a document was generate) to help us understand why the model assigns certain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05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DBFC2-522B-3B49-866F-2B1D985C9663}" type="slidenum">
              <a:rPr lang="en-US"/>
              <a:pPr/>
              <a:t>59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64968" y="150313"/>
            <a:ext cx="2880360" cy="2170134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2404997"/>
            <a:ext cx="6434051" cy="673900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.emf"/><Relationship Id="rId12" Type="http://schemas.openxmlformats.org/officeDocument/2006/relationships/oleObject" Target="../embeddings/oleObject5.bin"/><Relationship Id="rId13" Type="http://schemas.openxmlformats.org/officeDocument/2006/relationships/image" Target="../media/image7.emf"/><Relationship Id="rId14" Type="http://schemas.openxmlformats.org/officeDocument/2006/relationships/oleObject" Target="../embeddings/oleObject6.bin"/><Relationship Id="rId15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3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4.emf"/><Relationship Id="rId8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0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11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18.bin"/><Relationship Id="rId6" Type="http://schemas.openxmlformats.org/officeDocument/2006/relationships/image" Target="../media/image1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20" Type="http://schemas.openxmlformats.org/officeDocument/2006/relationships/tags" Target="../tags/tag26.xml"/><Relationship Id="rId21" Type="http://schemas.openxmlformats.org/officeDocument/2006/relationships/tags" Target="../tags/tag27.xml"/><Relationship Id="rId22" Type="http://schemas.openxmlformats.org/officeDocument/2006/relationships/slideLayout" Target="../slideLayouts/slideLayout2.xml"/><Relationship Id="rId23" Type="http://schemas.openxmlformats.org/officeDocument/2006/relationships/notesSlide" Target="../notesSlides/notesSlide6.xml"/><Relationship Id="rId24" Type="http://schemas.openxmlformats.org/officeDocument/2006/relationships/image" Target="../media/image15.png"/><Relationship Id="rId25" Type="http://schemas.openxmlformats.org/officeDocument/2006/relationships/image" Target="../media/image16.png"/><Relationship Id="rId10" Type="http://schemas.openxmlformats.org/officeDocument/2006/relationships/tags" Target="../tags/tag16.xml"/><Relationship Id="rId11" Type="http://schemas.openxmlformats.org/officeDocument/2006/relationships/tags" Target="../tags/tag17.xml"/><Relationship Id="rId12" Type="http://schemas.openxmlformats.org/officeDocument/2006/relationships/tags" Target="../tags/tag18.xml"/><Relationship Id="rId13" Type="http://schemas.openxmlformats.org/officeDocument/2006/relationships/tags" Target="../tags/tag19.xml"/><Relationship Id="rId14" Type="http://schemas.openxmlformats.org/officeDocument/2006/relationships/tags" Target="../tags/tag20.xml"/><Relationship Id="rId15" Type="http://schemas.openxmlformats.org/officeDocument/2006/relationships/tags" Target="../tags/tag21.xml"/><Relationship Id="rId16" Type="http://schemas.openxmlformats.org/officeDocument/2006/relationships/tags" Target="../tags/tag22.xml"/><Relationship Id="rId17" Type="http://schemas.openxmlformats.org/officeDocument/2006/relationships/tags" Target="../tags/tag23.xml"/><Relationship Id="rId18" Type="http://schemas.openxmlformats.org/officeDocument/2006/relationships/tags" Target="../tags/tag24.xml"/><Relationship Id="rId19" Type="http://schemas.openxmlformats.org/officeDocument/2006/relationships/tags" Target="../tags/tag25.xml"/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tags" Target="../tags/tag12.xml"/><Relationship Id="rId7" Type="http://schemas.openxmlformats.org/officeDocument/2006/relationships/tags" Target="../tags/tag13.xml"/><Relationship Id="rId8" Type="http://schemas.openxmlformats.org/officeDocument/2006/relationships/tags" Target="../tags/tag14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4.bin"/><Relationship Id="rId12" Type="http://schemas.openxmlformats.org/officeDocument/2006/relationships/image" Target="../media/image21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8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19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22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24.emf"/><Relationship Id="rId6" Type="http://schemas.openxmlformats.org/officeDocument/2006/relationships/oleObject" Target="../embeddings/oleObject33.bin"/><Relationship Id="rId7" Type="http://schemas.openxmlformats.org/officeDocument/2006/relationships/image" Target="../media/image25.emf"/><Relationship Id="rId8" Type="http://schemas.openxmlformats.org/officeDocument/2006/relationships/oleObject" Target="../embeddings/oleObject34.bin"/><Relationship Id="rId9" Type="http://schemas.openxmlformats.org/officeDocument/2006/relationships/image" Target="../media/image26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37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38.bin"/><Relationship Id="rId8" Type="http://schemas.openxmlformats.org/officeDocument/2006/relationships/image" Target="../media/image30.emf"/><Relationship Id="rId9" Type="http://schemas.openxmlformats.org/officeDocument/2006/relationships/oleObject" Target="../embeddings/oleObject39.bin"/><Relationship Id="rId10" Type="http://schemas.openxmlformats.org/officeDocument/2006/relationships/image" Target="../media/image31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4.bin"/><Relationship Id="rId12" Type="http://schemas.openxmlformats.org/officeDocument/2006/relationships/image" Target="../media/image36.emf"/><Relationship Id="rId13" Type="http://schemas.openxmlformats.org/officeDocument/2006/relationships/oleObject" Target="../embeddings/oleObject45.bin"/><Relationship Id="rId14" Type="http://schemas.openxmlformats.org/officeDocument/2006/relationships/image" Target="../media/image37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0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34.emf"/><Relationship Id="rId9" Type="http://schemas.openxmlformats.org/officeDocument/2006/relationships/oleObject" Target="../embeddings/oleObject43.bin"/><Relationship Id="rId10" Type="http://schemas.openxmlformats.org/officeDocument/2006/relationships/image" Target="../media/image35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47.bin"/><Relationship Id="rId6" Type="http://schemas.openxmlformats.org/officeDocument/2006/relationships/image" Target="../media/image39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51.bin"/><Relationship Id="rId5" Type="http://schemas.openxmlformats.org/officeDocument/2006/relationships/image" Target="../media/image42.emf"/><Relationship Id="rId6" Type="http://schemas.openxmlformats.org/officeDocument/2006/relationships/oleObject" Target="../embeddings/oleObject52.bin"/><Relationship Id="rId7" Type="http://schemas.openxmlformats.org/officeDocument/2006/relationships/image" Target="../media/image43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55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oleObject" Target="../embeddings/oleObject56.bin"/><Relationship Id="rId5" Type="http://schemas.openxmlformats.org/officeDocument/2006/relationships/image" Target="../media/image17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oleObject" Target="../embeddings/oleObject57.bin"/><Relationship Id="rId5" Type="http://schemas.openxmlformats.org/officeDocument/2006/relationships/image" Target="../media/image17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58.bin"/><Relationship Id="rId5" Type="http://schemas.openxmlformats.org/officeDocument/2006/relationships/image" Target="../media/image46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60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61.bin"/><Relationship Id="rId8" Type="http://schemas.openxmlformats.org/officeDocument/2006/relationships/image" Target="../media/image49.emf"/><Relationship Id="rId9" Type="http://schemas.openxmlformats.org/officeDocument/2006/relationships/oleObject" Target="../embeddings/oleObject62.bin"/><Relationship Id="rId10" Type="http://schemas.openxmlformats.org/officeDocument/2006/relationships/image" Target="../media/image14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4" Type="http://schemas.openxmlformats.org/officeDocument/2006/relationships/image" Target="../media/image50.emf"/><Relationship Id="rId5" Type="http://schemas.openxmlformats.org/officeDocument/2006/relationships/oleObject" Target="../embeddings/oleObject64.bin"/><Relationship Id="rId6" Type="http://schemas.openxmlformats.org/officeDocument/2006/relationships/image" Target="../media/image51.emf"/><Relationship Id="rId7" Type="http://schemas.openxmlformats.org/officeDocument/2006/relationships/oleObject" Target="../embeddings/oleObject65.bin"/><Relationship Id="rId8" Type="http://schemas.openxmlformats.org/officeDocument/2006/relationships/image" Target="../media/image52.emf"/><Relationship Id="rId9" Type="http://schemas.openxmlformats.org/officeDocument/2006/relationships/oleObject" Target="../embeddings/Microsoft_Equation1.bin"/><Relationship Id="rId10" Type="http://schemas.openxmlformats.org/officeDocument/2006/relationships/image" Target="../media/image53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54.emf"/><Relationship Id="rId5" Type="http://schemas.openxmlformats.org/officeDocument/2006/relationships/oleObject" Target="../embeddings/Microsoft_Equation3.bin"/><Relationship Id="rId6" Type="http://schemas.openxmlformats.org/officeDocument/2006/relationships/image" Target="../media/image55.e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56.emf"/><Relationship Id="rId5" Type="http://schemas.openxmlformats.org/officeDocument/2006/relationships/oleObject" Target="../embeddings/Microsoft_Equation5.bin"/><Relationship Id="rId6" Type="http://schemas.openxmlformats.org/officeDocument/2006/relationships/image" Target="../media/image57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58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CS158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Office hours today:</a:t>
            </a:r>
          </a:p>
          <a:p>
            <a:pPr lvl="1"/>
            <a:r>
              <a:rPr lang="en-US" dirty="0" smtClean="0"/>
              <a:t>2:30-3:15</a:t>
            </a:r>
          </a:p>
          <a:p>
            <a:pPr lvl="1"/>
            <a:r>
              <a:rPr lang="en-US" dirty="0" smtClean="0"/>
              <a:t>4-4:45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the data with a probabilistic model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specifically, learn p(</a:t>
            </a:r>
            <a:r>
              <a:rPr lang="en-US" sz="2400" i="1" dirty="0" smtClean="0"/>
              <a:t>features,</a:t>
            </a:r>
            <a:r>
              <a:rPr lang="en-US" sz="2400" i="1" dirty="0"/>
              <a:t> </a:t>
            </a:r>
            <a:r>
              <a:rPr lang="en-US" sz="2400" i="1" dirty="0" smtClean="0"/>
              <a:t>label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p(</a:t>
            </a:r>
            <a:r>
              <a:rPr lang="en-US" sz="2400" i="1" dirty="0" smtClean="0"/>
              <a:t>features, label</a:t>
            </a:r>
            <a:r>
              <a:rPr lang="en-US" sz="2400" dirty="0" smtClean="0"/>
              <a:t>) tells us how likely these features and this example are</a:t>
            </a:r>
          </a:p>
        </p:txBody>
      </p:sp>
      <p:grpSp>
        <p:nvGrpSpPr>
          <p:cNvPr id="12" name="Group 37"/>
          <p:cNvGrpSpPr/>
          <p:nvPr/>
        </p:nvGrpSpPr>
        <p:grpSpPr>
          <a:xfrm>
            <a:off x="2586653" y="3276600"/>
            <a:ext cx="1432277" cy="1371600"/>
            <a:chOff x="7391400" y="3505200"/>
            <a:chExt cx="1432277" cy="13716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4218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Probabilistic models define a </a:t>
            </a:r>
            <a:r>
              <a:rPr lang="en-US" i="1" dirty="0" smtClean="0">
                <a:solidFill>
                  <a:srgbClr val="FF6600"/>
                </a:solidFill>
              </a:rPr>
              <a:t>probability distribution</a:t>
            </a:r>
            <a:r>
              <a:rPr lang="en-US" dirty="0" smtClean="0"/>
              <a:t> over features and labels: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0.004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5334000"/>
            <a:ext cx="69416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label, ask for the probability under the model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Pick the label with the highest probability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0.00002</a:t>
            </a:r>
            <a:endParaRPr lang="en-US" sz="2400" dirty="0"/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9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3: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0227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8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00465"/>
              </p:ext>
            </p:extLst>
          </p:nvPr>
        </p:nvGraphicFramePr>
        <p:xfrm>
          <a:off x="304800" y="2014319"/>
          <a:ext cx="2846624" cy="517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3" name="Equation" r:id="rId4" imgW="1117600" imgH="203200" progId="Equation.3">
                  <p:embed/>
                </p:oleObj>
              </mc:Choice>
              <mc:Fallback>
                <p:oleObj name="Equation" r:id="rId4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2014319"/>
                        <a:ext cx="2846624" cy="517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89501"/>
              </p:ext>
            </p:extLst>
          </p:nvPr>
        </p:nvGraphicFramePr>
        <p:xfrm>
          <a:off x="3276600" y="2027237"/>
          <a:ext cx="260508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4" name="Equation" r:id="rId6" imgW="1155700" imgH="215900" progId="Equation.3">
                  <p:embed/>
                </p:oleObj>
              </mc:Choice>
              <mc:Fallback>
                <p:oleObj name="Equation" r:id="rId6" imgW="1155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76600" y="2027237"/>
                        <a:ext cx="260508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429205"/>
              </p:ext>
            </p:extLst>
          </p:nvPr>
        </p:nvGraphicFramePr>
        <p:xfrm>
          <a:off x="2332038" y="2971800"/>
          <a:ext cx="32924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5" name="Equation" r:id="rId8" imgW="1460500" imgH="215900" progId="Equation.3">
                  <p:embed/>
                </p:oleObj>
              </mc:Choice>
              <mc:Fallback>
                <p:oleObj name="Equation" r:id="rId8" imgW="1460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32038" y="2971800"/>
                        <a:ext cx="329247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01959"/>
              </p:ext>
            </p:extLst>
          </p:nvPr>
        </p:nvGraphicFramePr>
        <p:xfrm>
          <a:off x="2332038" y="3932237"/>
          <a:ext cx="435292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6" name="Equation" r:id="rId10" imgW="1930400" imgH="215900" progId="Equation.3">
                  <p:embed/>
                </p:oleObj>
              </mc:Choice>
              <mc:Fallback>
                <p:oleObj name="Equation" r:id="rId10" imgW="1930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332038" y="3932237"/>
                        <a:ext cx="4352925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8103864"/>
              </p:ext>
            </p:extLst>
          </p:nvPr>
        </p:nvGraphicFramePr>
        <p:xfrm>
          <a:off x="2332038" y="5665788"/>
          <a:ext cx="377983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7" name="Equation" r:id="rId12" imgW="1676400" imgH="482600" progId="Equation.3">
                  <p:embed/>
                </p:oleObj>
              </mc:Choice>
              <mc:Fallback>
                <p:oleObj name="Equation" r:id="rId12" imgW="1676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332038" y="5665788"/>
                        <a:ext cx="377983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7949194"/>
              </p:ext>
            </p:extLst>
          </p:nvPr>
        </p:nvGraphicFramePr>
        <p:xfrm>
          <a:off x="2332038" y="4953000"/>
          <a:ext cx="6243637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08" name="Equation" r:id="rId14" imgW="2768600" imgH="215900" progId="Equation.3">
                  <p:embed/>
                </p:oleObj>
              </mc:Choice>
              <mc:Fallback>
                <p:oleObj name="Equation" r:id="rId14" imgW="2768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2038" y="4953000"/>
                        <a:ext cx="6243637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3648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0933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35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362200"/>
            <a:ext cx="79897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So, far we have made NO assumptions about the data</a:t>
            </a:r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7587767"/>
              </p:ext>
            </p:extLst>
          </p:nvPr>
        </p:nvGraphicFramePr>
        <p:xfrm>
          <a:off x="2821896" y="3048000"/>
          <a:ext cx="3063875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36" name="Equation" r:id="rId5" imgW="1358900" imgH="215900" progId="Equation.3">
                  <p:embed/>
                </p:oleObj>
              </mc:Choice>
              <mc:Fallback>
                <p:oleObj name="Equation" r:id="rId5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1896" y="3048000"/>
                        <a:ext cx="3063875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90600" y="3733800"/>
            <a:ext cx="743420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many entries would the probability distribution table have if we tried to represent all possible values (e.g. for the wine data set)?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12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distribution tables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1099448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725714"/>
                <a:gridCol w="725714"/>
                <a:gridCol w="725714"/>
                <a:gridCol w="725714"/>
                <a:gridCol w="725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p( 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 marL="0" indent="0">
              <a:lnSpc>
                <a:spcPct val="93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chemeClr val="tx2"/>
                </a:solidFill>
              </a:rPr>
              <a:t>Wine </a:t>
            </a:r>
            <a:r>
              <a:rPr lang="en-US" sz="2400" dirty="0">
                <a:solidFill>
                  <a:schemeClr val="tx2"/>
                </a:solidFill>
              </a:rPr>
              <a:t>problem: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 smtClean="0">
                <a:solidFill>
                  <a:schemeClr val="tx2"/>
                </a:solidFill>
              </a:rPr>
              <a:t>all </a:t>
            </a:r>
            <a:r>
              <a:rPr lang="en-US" sz="1800" dirty="0">
                <a:solidFill>
                  <a:schemeClr val="tx2"/>
                </a:solidFill>
              </a:rPr>
              <a:t>possible combination of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~7000 binary features</a:t>
            </a:r>
          </a:p>
          <a:p>
            <a:pPr lvl="2">
              <a:lnSpc>
                <a:spcPct val="93000"/>
              </a:lnSpc>
              <a:spcBef>
                <a:spcPct val="47000"/>
              </a:spcBef>
            </a:pPr>
            <a:r>
              <a:rPr lang="en-US" sz="1800" dirty="0">
                <a:solidFill>
                  <a:schemeClr val="tx2"/>
                </a:solidFill>
              </a:rPr>
              <a:t>Sample space size: 2</a:t>
            </a:r>
            <a:r>
              <a:rPr lang="en-US" sz="1800" baseline="30000" dirty="0">
                <a:solidFill>
                  <a:schemeClr val="tx2"/>
                </a:solidFill>
              </a:rPr>
              <a:t>7000</a:t>
            </a:r>
            <a:r>
              <a:rPr lang="en-US" sz="1800" dirty="0">
                <a:solidFill>
                  <a:schemeClr val="tx2"/>
                </a:solidFill>
              </a:rPr>
              <a:t> = </a:t>
            </a:r>
            <a:r>
              <a:rPr lang="en-US" sz="1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06620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7000</a:t>
            </a:r>
            <a:endParaRPr lang="en-US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343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dirty="0"/>
              <a:t>1621696755662202026466665085478377095191112430363743256235982084151527023162702352987080237879446000465199601909953098453865255789254651320410702211025356465864743158522707659937334084284272242001228187826007293108261704319448426639207778412509999686016943600666001120981757929667878196255237700655294757256678055809293844627218640216108862600816097132874749204352087401101862690842327501724605231129395523505905454421455477250950909650788947809468359293957411256947343861912152968484743444067412041740208875403718694217015502207353983812242992587435375361610415934359455766656170179090417259702533652666268202180849389281269970952857089069637557541434487608824836994199380241519751451012512704382908728091953847630285781185402409995889596419227760125536049115624034999471441609057308424293139621199536793730129447956002483335707389983920299103223465980389530690429801740098017325210691307971242016963397230218353007589784519525848553710885819563173700074380516741118913461750148452176798429678284228737312742212202251759753599483925702987790770635533479024493543538666051259107956729143121629778878481855229281965417660098039899799168140474938421574351580260381151068286406789730483829220346042775765507377656754750702714466226348768570962126107476270520304948890720897859368904706342854853166866565732717466065818560906648495080127617546145721617695557519921175075140677751044967285908225585477714472423349007640263217608921135525612411945387026802990440018385850576719369689759366121356888838680023840932567380777501891470304962150996983853975207154939633923720287592041517294937079097785362510832009283960480723795488706954662168804465211249307629009199071774235503913511744153297374793008995583051888413533479846411368000499940373724560035428811232632821866113106455077289922996946915601858083982074170460683212438815202609958469658816137582638292102954734388883216362712230292122979538486835548353571060340778917741702636365620272695543751778074131345510181000946880940781122057380335371124632958916237089580476224595091825301636909236240671411644331656159828058372078343988856239089202844090255382937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37806" y="6153090"/>
            <a:ext cx="2548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Any problems with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30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distribution tables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27726"/>
              </p:ext>
            </p:extLst>
          </p:nvPr>
        </p:nvGraphicFramePr>
        <p:xfrm>
          <a:off x="2071008" y="1600200"/>
          <a:ext cx="435428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5714"/>
                <a:gridCol w="725714"/>
                <a:gridCol w="725714"/>
                <a:gridCol w="725714"/>
                <a:gridCol w="725714"/>
                <a:gridCol w="72571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1</a:t>
                      </a:r>
                      <a:endParaRPr lang="en-US" sz="20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x</a:t>
                      </a:r>
                      <a:r>
                        <a:rPr lang="en-US" sz="2000" baseline="-25000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p( )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*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*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…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609780" y="4876800"/>
            <a:ext cx="8156267" cy="1600200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Storing a table of that size is impossible</a:t>
            </a:r>
          </a:p>
          <a:p>
            <a:pPr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How are we supposed to learn/estimate each entry in the table?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383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338249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36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895600"/>
            <a:ext cx="83022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So, far we have made NO assumptions about the data</a:t>
            </a:r>
          </a:p>
          <a:p>
            <a:endParaRPr lang="en-US" sz="2400" dirty="0"/>
          </a:p>
          <a:p>
            <a:r>
              <a:rPr lang="en-US" sz="2400" dirty="0"/>
              <a:t>M</a:t>
            </a:r>
            <a:r>
              <a:rPr lang="en-US" sz="2400" dirty="0" smtClean="0"/>
              <a:t>odel selection involves making assumptions about the data</a:t>
            </a:r>
          </a:p>
          <a:p>
            <a:endParaRPr lang="en-US" sz="2400" dirty="0"/>
          </a:p>
          <a:p>
            <a:r>
              <a:rPr lang="en-US" sz="2400" dirty="0" smtClean="0"/>
              <a:t>We did this before, e.g. assume the data is linearly separable</a:t>
            </a:r>
          </a:p>
          <a:p>
            <a:endParaRPr lang="en-US" sz="2400" dirty="0"/>
          </a:p>
          <a:p>
            <a:r>
              <a:rPr lang="en-US" sz="2400" dirty="0" smtClean="0"/>
              <a:t>These assumptions allow us to represent the data more compactly and to estimate the parameters of the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38547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An aside: independence</a:t>
            </a:r>
            <a:endParaRPr lang="en-US" dirty="0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0352" y="1676400"/>
            <a:ext cx="8537448" cy="4495800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Two variables </a:t>
            </a:r>
            <a:r>
              <a:rPr lang="en-US" sz="2800" dirty="0"/>
              <a:t>are </a:t>
            </a:r>
            <a:r>
              <a:rPr lang="en-US" sz="2800" dirty="0">
                <a:solidFill>
                  <a:srgbClr val="FF6600"/>
                </a:solidFill>
              </a:rPr>
              <a:t>independent</a:t>
            </a:r>
            <a:r>
              <a:rPr lang="en-US" sz="2800" dirty="0"/>
              <a:t> if one has </a:t>
            </a:r>
            <a:r>
              <a:rPr lang="en-US" sz="2800" dirty="0" smtClean="0"/>
              <a:t>nothing </a:t>
            </a:r>
            <a:r>
              <a:rPr lang="en-US" sz="2800" dirty="0"/>
              <a:t>to do with</a:t>
            </a:r>
            <a:r>
              <a:rPr lang="en-US" sz="2800" dirty="0" smtClean="0"/>
              <a:t> the other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For </a:t>
            </a:r>
            <a:r>
              <a:rPr lang="en-US" sz="2800" dirty="0"/>
              <a:t>two independent</a:t>
            </a:r>
            <a:r>
              <a:rPr lang="en-US" sz="2800" dirty="0" smtClean="0"/>
              <a:t> variables, </a:t>
            </a:r>
            <a:r>
              <a:rPr lang="en-US" sz="2800" dirty="0"/>
              <a:t>knowing</a:t>
            </a:r>
            <a:r>
              <a:rPr lang="en-US" sz="2800" dirty="0" smtClean="0"/>
              <a:t> the value of one </a:t>
            </a:r>
            <a:r>
              <a:rPr lang="en-US" sz="2800" dirty="0"/>
              <a:t>does not change the </a:t>
            </a:r>
            <a:r>
              <a:rPr lang="en-US" sz="2800" dirty="0" smtClean="0"/>
              <a:t>probability distribution of the other variable (or the probability of any individual event)</a:t>
            </a:r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the result of the toss of a coin is independent of a roll of a die</a:t>
            </a:r>
          </a:p>
          <a:p>
            <a:pPr lvl="1" eaLnBrk="1" hangingPunct="1"/>
            <a:r>
              <a:rPr lang="en-US" sz="2400" dirty="0" smtClean="0">
                <a:ea typeface="ＭＳ Ｐゴシック" charset="-128"/>
              </a:rPr>
              <a:t>the price </a:t>
            </a:r>
            <a:r>
              <a:rPr lang="en-US" sz="2400" dirty="0">
                <a:ea typeface="ＭＳ Ｐゴシック" charset="-128"/>
              </a:rPr>
              <a:t>of tea in England is independent of the </a:t>
            </a:r>
            <a:r>
              <a:rPr lang="en-US" sz="2400" dirty="0" smtClean="0">
                <a:ea typeface="ＭＳ Ｐゴシック" charset="-128"/>
              </a:rPr>
              <a:t>whether or not you pass ML</a:t>
            </a:r>
          </a:p>
          <a:p>
            <a:pPr lvl="1" eaLnBrk="1" hangingPunct="1"/>
            <a:endParaRPr lang="en-US" sz="24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53461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61963" y="203200"/>
            <a:ext cx="6352701" cy="694549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i</a:t>
            </a:r>
            <a:r>
              <a:rPr lang="en-US" dirty="0" smtClean="0"/>
              <a:t>ndependent </a:t>
            </a:r>
            <a:r>
              <a:rPr lang="en-US" dirty="0"/>
              <a:t>or </a:t>
            </a:r>
            <a:r>
              <a:rPr lang="en-US" dirty="0" smtClean="0"/>
              <a:t>dependent</a:t>
            </a:r>
            <a:r>
              <a:rPr lang="en-US" dirty="0"/>
              <a:t>?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33400" y="1752600"/>
            <a:ext cx="8229600" cy="3013825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Catching a </a:t>
            </a:r>
            <a:r>
              <a:rPr lang="en-US" dirty="0"/>
              <a:t>cold and</a:t>
            </a:r>
            <a:r>
              <a:rPr lang="en-US" dirty="0" smtClean="0"/>
              <a:t> having a </a:t>
            </a:r>
            <a:r>
              <a:rPr lang="en-US" dirty="0"/>
              <a:t>cat-allergy</a:t>
            </a: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Miles per gallon and driving habits</a:t>
            </a:r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endParaRPr lang="en-US" dirty="0" smtClean="0"/>
          </a:p>
          <a:p>
            <a:pPr marL="0" indent="0" eaLnBrk="1" hangingPunct="1">
              <a:lnSpc>
                <a:spcPct val="95000"/>
              </a:lnSpc>
              <a:spcBef>
                <a:spcPct val="47000"/>
              </a:spcBef>
              <a:buNone/>
            </a:pPr>
            <a:r>
              <a:rPr lang="en-US" dirty="0" smtClean="0"/>
              <a:t>Height and longevity of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120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If A and B are independent (written …)</a:t>
            </a:r>
          </a:p>
          <a:p>
            <a:pPr lvl="1"/>
            <a:r>
              <a:rPr lang="en-US" sz="2400" dirty="0" smtClean="0"/>
              <a:t>P(A,B)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 smtClean="0"/>
              <a:t>P(A|B)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</a:p>
          <a:p>
            <a:pPr lvl="1"/>
            <a:r>
              <a:rPr lang="en-US" sz="2400" dirty="0" smtClean="0"/>
              <a:t>P(B|A) = 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2743200"/>
            <a:ext cx="4114800" cy="1828800"/>
            <a:chOff x="1600200" y="2286000"/>
            <a:chExt cx="4114800" cy="1828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600200" y="2286000"/>
              <a:ext cx="4114800" cy="182880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05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69293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bg1"/>
                </a:solidFill>
              </a:rPr>
              <a:t>How does independence affect our probability equations/properties?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If A and B are independent (written …)</a:t>
            </a:r>
          </a:p>
          <a:p>
            <a:pPr lvl="1"/>
            <a:r>
              <a:rPr lang="en-US" sz="2400" dirty="0" smtClean="0"/>
              <a:t>P(A,B) = </a:t>
            </a:r>
            <a:r>
              <a:rPr lang="en-US" sz="2400" dirty="0" smtClean="0">
                <a:solidFill>
                  <a:srgbClr val="0000FF"/>
                </a:solidFill>
              </a:rPr>
              <a:t>P(A)P(B)</a:t>
            </a:r>
          </a:p>
          <a:p>
            <a:pPr lvl="1"/>
            <a:r>
              <a:rPr lang="en-US" sz="2400" dirty="0" smtClean="0"/>
              <a:t>P(A|B) = </a:t>
            </a:r>
            <a:r>
              <a:rPr lang="en-US" sz="2400" dirty="0" smtClean="0">
                <a:solidFill>
                  <a:srgbClr val="0000FF"/>
                </a:solidFill>
              </a:rPr>
              <a:t>P(A)</a:t>
            </a:r>
          </a:p>
          <a:p>
            <a:pPr lvl="1"/>
            <a:r>
              <a:rPr lang="en-US" sz="2400" dirty="0" smtClean="0"/>
              <a:t>P(B|A) = </a:t>
            </a:r>
            <a:r>
              <a:rPr lang="en-US" sz="2400" dirty="0" smtClean="0">
                <a:solidFill>
                  <a:srgbClr val="0000FF"/>
                </a:solidFill>
              </a:rPr>
              <a:t>P(B)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600200" y="2743200"/>
            <a:ext cx="4114800" cy="1828800"/>
            <a:chOff x="1600200" y="2286000"/>
            <a:chExt cx="4114800" cy="1828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1600200" y="2286000"/>
              <a:ext cx="4114800" cy="1828800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5" name="Oval 4"/>
            <p:cNvSpPr/>
            <p:nvPr/>
          </p:nvSpPr>
          <p:spPr bwMode="auto">
            <a:xfrm>
              <a:off x="1905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6" name="Oval 5"/>
            <p:cNvSpPr/>
            <p:nvPr/>
          </p:nvSpPr>
          <p:spPr bwMode="auto">
            <a:xfrm>
              <a:off x="3810000" y="2590800"/>
              <a:ext cx="1676400" cy="12192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14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A</a:t>
              </a:r>
              <a:endParaRPr lang="en-US" sz="24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419600" y="2895600"/>
              <a:ext cx="533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B</a:t>
              </a:r>
              <a:endParaRPr lang="en-US" sz="2400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19600" y="5791200"/>
            <a:ext cx="4237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independence help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745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Independent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If A and B are independent</a:t>
            </a:r>
          </a:p>
          <a:p>
            <a:pPr lvl="1"/>
            <a:r>
              <a:rPr lang="en-US" sz="2400" dirty="0" smtClean="0"/>
              <a:t>P(A,B) = P(A)P(B)</a:t>
            </a:r>
          </a:p>
          <a:p>
            <a:pPr lvl="1"/>
            <a:r>
              <a:rPr lang="en-US" sz="2400" dirty="0" smtClean="0"/>
              <a:t>P(A|B) = P(A)</a:t>
            </a:r>
          </a:p>
          <a:p>
            <a:pPr lvl="1"/>
            <a:r>
              <a:rPr lang="en-US" sz="2400" dirty="0" smtClean="0"/>
              <a:t>P(B|A) = P(B)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81000" y="4063143"/>
            <a:ext cx="85374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storage requirement for the distributions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complexity of the distribution</a:t>
            </a:r>
          </a:p>
          <a:p>
            <a:pPr algn="l"/>
            <a:endParaRPr lang="en-US" sz="2800" dirty="0">
              <a:solidFill>
                <a:srgbClr val="0000FF"/>
              </a:solidFill>
            </a:endParaRPr>
          </a:p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Reduces the number of probabilities we need to estimate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522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65100"/>
            <a:ext cx="5435600" cy="600075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/>
            <a:r>
              <a:rPr lang="en-US"/>
              <a:t>Conditional Independence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228600" y="1679584"/>
            <a:ext cx="8839200" cy="4797416"/>
          </a:xfrm>
          <a:noFill/>
        </p:spPr>
        <p:txBody>
          <a:bodyPr wrap="square" lIns="63500" tIns="25400" rIns="63500" bIns="25400">
            <a:spAutoFit/>
          </a:bodyPr>
          <a:lstStyle/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/>
              <a:t>Dependent events can become independent given certain other </a:t>
            </a:r>
            <a:r>
              <a:rPr lang="en-US" sz="2400" dirty="0" smtClean="0"/>
              <a:t>events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Examples,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height and length of life</a:t>
            </a:r>
          </a:p>
          <a:p>
            <a:pPr marL="800100" lvl="1" indent="-342900" eaLnBrk="1" hangingPunct="1"/>
            <a:r>
              <a:rPr lang="en-US" sz="2000" dirty="0" smtClean="0">
                <a:ea typeface="ＭＳ Ｐゴシック" charset="-128"/>
              </a:rPr>
              <a:t>“correlation” studies</a:t>
            </a:r>
          </a:p>
          <a:p>
            <a:pPr marL="1200150" lvl="2" indent="-342900" eaLnBrk="1" hangingPunct="1"/>
            <a:r>
              <a:rPr lang="en-US" sz="1800" dirty="0" smtClean="0">
                <a:ea typeface="ＭＳ Ｐゴシック" charset="-128"/>
              </a:rPr>
              <a:t>size of your lawn and length of life</a:t>
            </a:r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endParaRPr lang="en-US" sz="2400" dirty="0" smtClean="0"/>
          </a:p>
          <a:p>
            <a:pPr marL="0" indent="0" eaLnBrk="1" hangingPunct="1">
              <a:lnSpc>
                <a:spcPct val="94000"/>
              </a:lnSpc>
              <a:spcBef>
                <a:spcPct val="47000"/>
              </a:spcBef>
              <a:buNone/>
            </a:pPr>
            <a:r>
              <a:rPr lang="en-US" sz="2400" dirty="0" smtClean="0"/>
              <a:t>If </a:t>
            </a:r>
            <a:r>
              <a:rPr lang="en-US" sz="2400" dirty="0"/>
              <a:t>A, B are </a:t>
            </a:r>
            <a:r>
              <a:rPr lang="en-US" sz="2400" dirty="0">
                <a:solidFill>
                  <a:srgbClr val="FF6600"/>
                </a:solidFill>
              </a:rPr>
              <a:t>conditionally independent</a:t>
            </a:r>
            <a:r>
              <a:rPr lang="en-US" sz="2400" dirty="0" smtClean="0"/>
              <a:t> given C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P(A,B|C) = P(A|C)P(B|C)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</a:t>
            </a:r>
            <a:r>
              <a:rPr lang="en-US" sz="2000" dirty="0">
                <a:ea typeface="ＭＳ Ｐゴシック" charset="-128"/>
              </a:rPr>
              <a:t>(A|B</a:t>
            </a:r>
            <a:r>
              <a:rPr lang="en-US" sz="2000" dirty="0" smtClean="0">
                <a:ea typeface="ＭＳ Ｐゴシック" charset="-128"/>
              </a:rPr>
              <a:t>,C</a:t>
            </a:r>
            <a:r>
              <a:rPr lang="en-US" sz="2000" dirty="0">
                <a:ea typeface="ＭＳ Ｐゴシック" charset="-128"/>
              </a:rPr>
              <a:t>) = P(A|C</a:t>
            </a:r>
            <a:r>
              <a:rPr lang="en-US" sz="2000" dirty="0" smtClean="0">
                <a:ea typeface="ＭＳ Ｐゴシック" charset="-128"/>
              </a:rPr>
              <a:t>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P(B|A,C) = P(B|C)</a:t>
            </a:r>
          </a:p>
          <a:p>
            <a:pPr lvl="1"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000" dirty="0" smtClean="0">
                <a:ea typeface="ＭＳ Ｐゴシック" charset="-128"/>
              </a:rPr>
              <a:t>but P(A,B) ≠ P(A)P(B)</a:t>
            </a:r>
            <a:endParaRPr lang="en-US" sz="20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0282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414794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83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79998" y="4459874"/>
            <a:ext cx="3574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assume?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255186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84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951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207206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07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9823944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08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648" y="4198264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 </a:t>
            </a:r>
            <a:r>
              <a:rPr lang="en-US" sz="2800" dirty="0" smtClean="0">
                <a:solidFill>
                  <a:srgbClr val="0000FF"/>
                </a:solidFill>
              </a:rPr>
              <a:t>(i.e. are conditionally independent given the label)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5075" y="5862830"/>
            <a:ext cx="33479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the wine problem?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94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478700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8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2648" y="25908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00"/>
                </a:solidFill>
              </a:rPr>
              <a:t>i</a:t>
            </a:r>
            <a:r>
              <a:rPr lang="en-US" sz="2800" dirty="0" smtClean="0">
                <a:solidFill>
                  <a:srgbClr val="000000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00"/>
                </a:solidFill>
              </a:rPr>
              <a:t>given the label</a:t>
            </a:r>
            <a:endParaRPr lang="en-US" sz="2800" baseline="-250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2648" y="36576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the probability of a word occurring in a review is independent of the other words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468" y="4795249"/>
            <a:ext cx="8153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For example, the probability of “pinot” occurring is independent of whether or not “wine” occurs given that the review is about “chardonnay”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31538" y="6195924"/>
            <a:ext cx="2920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Is this assumption true?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506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134556"/>
              </p:ext>
            </p:extLst>
          </p:nvPr>
        </p:nvGraphicFramePr>
        <p:xfrm>
          <a:off x="2505075" y="19050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55" name="Equation" r:id="rId3" imgW="1879600" imgH="215900" progId="Equation.3">
                  <p:embed/>
                </p:oleObj>
              </mc:Choice>
              <mc:Fallback>
                <p:oleObj name="Equation" r:id="rId3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05075" y="19050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12648" y="2590800"/>
            <a:ext cx="8153400" cy="2821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For most applications, this is not true!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For example, the fact that “pinot” occurs will probably make it </a:t>
            </a:r>
            <a:r>
              <a:rPr lang="en-US" sz="2800" i="1" dirty="0" smtClean="0">
                <a:solidFill>
                  <a:srgbClr val="000000"/>
                </a:solidFill>
              </a:rPr>
              <a:t>more likely</a:t>
            </a:r>
            <a:r>
              <a:rPr lang="en-US" sz="2800" dirty="0" smtClean="0">
                <a:solidFill>
                  <a:srgbClr val="000000"/>
                </a:solidFill>
              </a:rPr>
              <a:t> that “noir” occurs (or take a compound phrase like “San Francisco”)</a:t>
            </a:r>
          </a:p>
          <a:p>
            <a:endParaRPr lang="en-US" sz="2800" baseline="-25000" dirty="0">
              <a:solidFill>
                <a:srgbClr val="000000"/>
              </a:solidFill>
            </a:endParaRPr>
          </a:p>
          <a:p>
            <a:r>
              <a:rPr lang="en-US" sz="2800" dirty="0" smtClean="0">
                <a:solidFill>
                  <a:srgbClr val="000000"/>
                </a:solidFill>
              </a:rPr>
              <a:t>However, this is often a reasonable approximation: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809823"/>
              </p:ext>
            </p:extLst>
          </p:nvPr>
        </p:nvGraphicFramePr>
        <p:xfrm>
          <a:off x="2498318" y="5715000"/>
          <a:ext cx="42656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56" name="Equation" r:id="rId5" imgW="1892300" imgH="215900" progId="Equation.3">
                  <p:embed/>
                </p:oleObj>
              </mc:Choice>
              <mc:Fallback>
                <p:oleObj name="Equation" r:id="rId5" imgW="18923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98318" y="5715000"/>
                        <a:ext cx="4265613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23286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2566540"/>
              </p:ext>
            </p:extLst>
          </p:nvPr>
        </p:nvGraphicFramePr>
        <p:xfrm>
          <a:off x="612648" y="1828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79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2648" y="1828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876750"/>
              </p:ext>
            </p:extLst>
          </p:nvPr>
        </p:nvGraphicFramePr>
        <p:xfrm>
          <a:off x="3071813" y="3048000"/>
          <a:ext cx="2490787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80" name="Equation" r:id="rId5" imgW="1104900" imgH="482600" progId="Equation.3">
                  <p:embed/>
                </p:oleObj>
              </mc:Choice>
              <mc:Fallback>
                <p:oleObj name="Equation" r:id="rId5" imgW="1104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1813" y="3048000"/>
                        <a:ext cx="2490787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08804" y="3352800"/>
            <a:ext cx="234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naïve </a:t>
            </a:r>
            <a:r>
              <a:rPr lang="en-US" dirty="0" err="1" smtClean="0">
                <a:solidFill>
                  <a:srgbClr val="FF6600"/>
                </a:solidFill>
              </a:rPr>
              <a:t>bayes</a:t>
            </a:r>
            <a:r>
              <a:rPr lang="en-US" dirty="0" smtClean="0">
                <a:solidFill>
                  <a:srgbClr val="FF6600"/>
                </a:solidFill>
              </a:rPr>
              <a:t> assumption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5029200"/>
            <a:ext cx="43140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model this?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binary features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discrete features, i.e. counts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FF0000"/>
                </a:solidFill>
              </a:rPr>
              <a:t>for real valued features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222" y="4343400"/>
            <a:ext cx="865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p(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i</a:t>
            </a:r>
            <a:r>
              <a:rPr lang="en-US" sz="2400" dirty="0" err="1" smtClean="0"/>
              <a:t>|y</a:t>
            </a:r>
            <a:r>
              <a:rPr lang="en-US" sz="2400" dirty="0" smtClean="0"/>
              <a:t>) is the probability of a particular feature value given the label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94110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</a:t>
            </a:r>
            <a:r>
              <a:rPr lang="en-US" dirty="0" err="1" smtClean="0"/>
              <a:t>x|y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2892552" cy="58578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Binary features: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8616"/>
              </p:ext>
            </p:extLst>
          </p:nvPr>
        </p:nvGraphicFramePr>
        <p:xfrm>
          <a:off x="1774825" y="2185988"/>
          <a:ext cx="4321175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80" name="Equation" r:id="rId4" imgW="1917700" imgH="571500" progId="Equation.3">
                  <p:embed/>
                </p:oleObj>
              </mc:Choice>
              <mc:Fallback>
                <p:oleObj name="Equation" r:id="rId4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4825" y="2185988"/>
                        <a:ext cx="4321175" cy="1290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610068" y="3810000"/>
            <a:ext cx="2892552" cy="58578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/>
              <a:t>Other features: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4458507"/>
            <a:ext cx="7394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Could use a lookup table for each value, but doesn’t generalize well</a:t>
            </a:r>
          </a:p>
          <a:p>
            <a:endParaRPr lang="en-US" sz="2000" dirty="0" smtClean="0"/>
          </a:p>
          <a:p>
            <a:r>
              <a:rPr lang="en-US" sz="2000" dirty="0" smtClean="0"/>
              <a:t>Better, model as a distribution: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gaussian</a:t>
            </a:r>
            <a:r>
              <a:rPr lang="en-US" sz="2000" dirty="0" smtClean="0"/>
              <a:t> (i.e. normal) distribution</a:t>
            </a:r>
          </a:p>
          <a:p>
            <a:pPr marL="342900" indent="-342900">
              <a:buFontTx/>
              <a:buChar char="-"/>
            </a:pPr>
            <a:r>
              <a:rPr lang="en-US" sz="2000" dirty="0" err="1" smtClean="0"/>
              <a:t>poisson</a:t>
            </a:r>
            <a:r>
              <a:rPr lang="en-US" sz="2000" dirty="0" smtClean="0"/>
              <a:t> distribution 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multinomial distribution (more on this later)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6884728" y="2571690"/>
            <a:ext cx="1840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biased coin toss!</a:t>
            </a:r>
            <a:endParaRPr lang="en-US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332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3657600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89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We’ve talked a lot about probabilities, but not where they come from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How do we calculate p(</a:t>
            </a:r>
            <a:r>
              <a:rPr lang="en-US" sz="2500" dirty="0" err="1" smtClean="0">
                <a:solidFill>
                  <a:srgbClr val="775F55"/>
                </a:solidFill>
              </a:rPr>
              <a:t>x</a:t>
            </a:r>
            <a:r>
              <a:rPr lang="en-US" sz="2500" baseline="-25000" dirty="0" err="1" smtClean="0">
                <a:solidFill>
                  <a:srgbClr val="775F55"/>
                </a:solidFill>
              </a:rPr>
              <a:t>i</a:t>
            </a:r>
            <a:r>
              <a:rPr lang="en-US" sz="2500" dirty="0" err="1" smtClean="0">
                <a:solidFill>
                  <a:srgbClr val="775F55"/>
                </a:solidFill>
              </a:rPr>
              <a:t>|y</a:t>
            </a:r>
            <a:r>
              <a:rPr lang="en-US" sz="2500" dirty="0" smtClean="0">
                <a:solidFill>
                  <a:srgbClr val="775F55"/>
                </a:solidFill>
              </a:rPr>
              <a:t>) from training data?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that any review is about Pinot Noir?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that a particular review is about Pinot Noir?</a:t>
            </a:r>
          </a:p>
          <a:p>
            <a:pPr lvl="1"/>
            <a:endParaRPr lang="en-US" sz="2500" dirty="0" smtClean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653362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1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54" name="TextBox 53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929634" y="1998400"/>
            <a:ext cx="2623566" cy="1278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879846" y="4684817"/>
            <a:ext cx="2623566" cy="16397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654126"/>
              </p:ext>
            </p:extLst>
          </p:nvPr>
        </p:nvGraphicFramePr>
        <p:xfrm>
          <a:off x="4495800" y="3514125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6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3514125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Connector 58"/>
          <p:cNvCxnSpPr/>
          <p:nvPr/>
        </p:nvCxnSpPr>
        <p:spPr>
          <a:xfrm flipV="1">
            <a:off x="6553200" y="1998400"/>
            <a:ext cx="0" cy="432620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6675596"/>
              </p:ext>
            </p:extLst>
          </p:nvPr>
        </p:nvGraphicFramePr>
        <p:xfrm>
          <a:off x="6705600" y="1988535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7" name="Equation" r:id="rId5" imgW="317500" imgH="203200" progId="Equation.3">
                  <p:embed/>
                </p:oleObj>
              </mc:Choice>
              <mc:Fallback>
                <p:oleObj name="Equation" r:id="rId5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988535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445703"/>
              </p:ext>
            </p:extLst>
          </p:nvPr>
        </p:nvGraphicFramePr>
        <p:xfrm>
          <a:off x="6704012" y="2759075"/>
          <a:ext cx="132021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8" name="Equation" r:id="rId7" imgW="520700" imgH="203200" progId="Equation.3">
                  <p:embed/>
                </p:oleObj>
              </mc:Choice>
              <mc:Fallback>
                <p:oleObj name="Equation" r:id="rId7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2" y="2759075"/>
                        <a:ext cx="132021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541960"/>
              </p:ext>
            </p:extLst>
          </p:nvPr>
        </p:nvGraphicFramePr>
        <p:xfrm>
          <a:off x="6680200" y="3514125"/>
          <a:ext cx="1405828" cy="53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99" name="Equation" r:id="rId9" imgW="533400" imgH="203200" progId="Equation.3">
                  <p:embed/>
                </p:oleObj>
              </mc:Choice>
              <mc:Fallback>
                <p:oleObj name="Equation" r:id="rId9" imgW="533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0200" y="3514125"/>
                        <a:ext cx="1405828" cy="53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274531"/>
              </p:ext>
            </p:extLst>
          </p:nvPr>
        </p:nvGraphicFramePr>
        <p:xfrm>
          <a:off x="6748138" y="5638800"/>
          <a:ext cx="1405262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00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48138" y="5638800"/>
                        <a:ext cx="1405262" cy="5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 rot="5400000">
            <a:off x="6995132" y="4606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804623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probability of a pinot noir review?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don’t know!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</a:t>
            </a:r>
            <a:r>
              <a:rPr lang="en-US" sz="2800" b="1" i="1" dirty="0" smtClean="0">
                <a:solidFill>
                  <a:srgbClr val="0000FF"/>
                </a:solidFill>
              </a:rPr>
              <a:t>estimate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t based on data, though: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46482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number of reviews labeled pinot noir</a:t>
            </a:r>
          </a:p>
          <a:p>
            <a:endParaRPr lang="en-US" sz="2000" dirty="0" smtClean="0"/>
          </a:p>
          <a:p>
            <a:r>
              <a:rPr lang="en-US" sz="2000" dirty="0" smtClean="0"/>
              <a:t>         total number of reviews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438400" y="5181600"/>
            <a:ext cx="38862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58263" y="6113058"/>
            <a:ext cx="6903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is called the </a:t>
            </a:r>
            <a:r>
              <a:rPr lang="en-US" sz="2400" dirty="0" smtClean="0">
                <a:solidFill>
                  <a:srgbClr val="FF6600"/>
                </a:solidFill>
              </a:rPr>
              <a:t>maximum likelihood estimation</a:t>
            </a:r>
            <a:r>
              <a:rPr lang="en-US" sz="2400" dirty="0" smtClean="0"/>
              <a:t>.  </a:t>
            </a:r>
            <a:r>
              <a:rPr lang="en-US" sz="2400" dirty="0" smtClean="0">
                <a:solidFill>
                  <a:srgbClr val="FF0000"/>
                </a:solidFill>
              </a:rPr>
              <a:t>Why?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820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6600"/>
                </a:solidFill>
              </a:rPr>
              <a:t>Maximum likelihood </a:t>
            </a:r>
            <a:r>
              <a:rPr lang="en-US" dirty="0"/>
              <a:t>estimation picks the values for the model parameters that </a:t>
            </a:r>
            <a:r>
              <a:rPr lang="en-US" i="1" dirty="0"/>
              <a:t>maximize the likelihood </a:t>
            </a:r>
            <a:r>
              <a:rPr lang="en-US" dirty="0"/>
              <a:t>of the training data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You flip a coin 100 times.  60 times you get heads and 40 times you get tails.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</a:t>
            </a:r>
            <a:r>
              <a:rPr lang="en-US" dirty="0" smtClean="0">
                <a:solidFill>
                  <a:srgbClr val="FF0000"/>
                </a:solidFill>
              </a:rPr>
              <a:t>MLE estimate </a:t>
            </a:r>
            <a:r>
              <a:rPr lang="en-US" dirty="0">
                <a:solidFill>
                  <a:srgbClr val="FF0000"/>
                </a:solidFill>
              </a:rPr>
              <a:t>for heads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5879149"/>
            <a:ext cx="2421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p(head) = 0.60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5800" y="5879149"/>
            <a:ext cx="891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24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i="1" dirty="0" smtClean="0">
                <a:solidFill>
                  <a:srgbClr val="FF6600"/>
                </a:solidFill>
              </a:rPr>
              <a:t>likelihood</a:t>
            </a:r>
            <a:r>
              <a:rPr lang="en-US" sz="2800" dirty="0" smtClean="0"/>
              <a:t> of a data set is the probability that a particular model (i.e. a model and estimated probabilities) assigns to the data</a:t>
            </a:r>
            <a:endParaRPr lang="en-US" sz="2800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172526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probable is it under the model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model parameters (e.g. probability of heads)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5862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7738629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56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probable is it under the model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model parameters (e.g. probability of heads)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 smtClean="0">
                <a:solidFill>
                  <a:srgbClr val="FF0000"/>
                </a:solidFill>
              </a:rPr>
              <a:t>Θ</a:t>
            </a:r>
            <a:r>
              <a:rPr lang="en-US" sz="2400" dirty="0" smtClean="0">
                <a:solidFill>
                  <a:srgbClr val="FF0000"/>
                </a:solidFill>
              </a:rPr>
              <a:t>=p(head) = 0.6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34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03358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80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 smtClean="0">
                <a:solidFill>
                  <a:srgbClr val="FF0000"/>
                </a:solidFill>
              </a:rPr>
              <a:t>Θ</a:t>
            </a:r>
            <a:r>
              <a:rPr lang="en-US" sz="2400" dirty="0" smtClean="0">
                <a:solidFill>
                  <a:srgbClr val="FF0000"/>
                </a:solidFill>
              </a:rPr>
              <a:t>=p(head) = 0.6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473" y="49485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8600" y="5885205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14800" y="5885205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295400" y="5410200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3429000" y="5410201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4419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337446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53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95991" y="5019020"/>
            <a:ext cx="420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about p(head) = 0.5?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539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1473090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03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5118" y="4038600"/>
            <a:ext cx="8035482" cy="0"/>
          </a:xfrm>
          <a:prstGeom prst="line">
            <a:avLst/>
          </a:prstGeom>
          <a:ln>
            <a:solidFill>
              <a:srgbClr val="94B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19300" y="4800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0.50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0.50</a:t>
            </a:r>
            <a:r>
              <a:rPr lang="en-US" sz="2400" baseline="30000" dirty="0" smtClean="0">
                <a:solidFill>
                  <a:srgbClr val="0000FF"/>
                </a:solidFill>
              </a:rPr>
              <a:t>40 </a:t>
            </a:r>
            <a:r>
              <a:rPr lang="en-US" sz="2400" baseline="30000" dirty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7.888609052210118e-31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427" y="5737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84627" y="5737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0.5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465227" y="5262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0"/>
          </p:cNvCxnSpPr>
          <p:nvPr/>
        </p:nvCxnSpPr>
        <p:spPr>
          <a:xfrm flipH="1" flipV="1">
            <a:off x="3598827" y="5262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03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7131342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27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195991" y="5019020"/>
            <a:ext cx="42014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about p(head) = 0.7?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19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61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we do any better?</a:t>
            </a: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5211230"/>
              </p:ext>
            </p:extLst>
          </p:nvPr>
        </p:nvGraphicFramePr>
        <p:xfrm>
          <a:off x="4953000" y="1744986"/>
          <a:ext cx="3208337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51" name="Equation" r:id="rId3" imgW="1727200" imgH="292100" progId="Equation.3">
                  <p:embed/>
                </p:oleObj>
              </mc:Choice>
              <mc:Fallback>
                <p:oleObj name="Equation" r:id="rId3" imgW="1727200" imgH="292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4986"/>
                        <a:ext cx="3208337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991" y="2514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5118" y="3451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61318" y="3451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41918" y="2976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8" idx="0"/>
          </p:cNvCxnSpPr>
          <p:nvPr/>
        </p:nvCxnSpPr>
        <p:spPr>
          <a:xfrm flipH="1" flipV="1">
            <a:off x="3775518" y="2976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75118" y="4038600"/>
            <a:ext cx="8035482" cy="0"/>
          </a:xfrm>
          <a:prstGeom prst="line">
            <a:avLst/>
          </a:prstGeom>
          <a:ln>
            <a:solidFill>
              <a:srgbClr val="94B6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19300" y="48006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0.70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0.30</a:t>
            </a:r>
            <a:r>
              <a:rPr lang="en-US" sz="2400" baseline="30000" dirty="0" smtClean="0">
                <a:solidFill>
                  <a:srgbClr val="0000FF"/>
                </a:solidFill>
              </a:rPr>
              <a:t>40 </a:t>
            </a:r>
            <a:r>
              <a:rPr lang="en-US" sz="2400" baseline="30000" dirty="0">
                <a:solidFill>
                  <a:srgbClr val="0000FF"/>
                </a:solidFill>
              </a:rPr>
              <a:t>= </a:t>
            </a:r>
            <a:r>
              <a:rPr lang="en-US" sz="2400" dirty="0">
                <a:solidFill>
                  <a:srgbClr val="0000FF"/>
                </a:solidFill>
              </a:rPr>
              <a:t>6.176359828759916e-31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8427" y="5737270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0.7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84627" y="5737270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0.3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465227" y="5262265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0"/>
          </p:cNvCxnSpPr>
          <p:nvPr/>
        </p:nvCxnSpPr>
        <p:spPr>
          <a:xfrm flipH="1" flipV="1">
            <a:off x="3598827" y="5262266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5691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Example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9752697"/>
              </p:ext>
            </p:extLst>
          </p:nvPr>
        </p:nvGraphicFramePr>
        <p:xfrm>
          <a:off x="381000" y="1966174"/>
          <a:ext cx="8001000" cy="435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575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 smtClean="0">
                <a:solidFill>
                  <a:srgbClr val="FF6600"/>
                </a:solidFill>
              </a:rPr>
              <a:t>maximum </a:t>
            </a:r>
            <a:r>
              <a:rPr lang="en-US" i="1" dirty="0">
                <a:solidFill>
                  <a:srgbClr val="FF6600"/>
                </a:solidFill>
              </a:rPr>
              <a:t>likelihood</a:t>
            </a:r>
            <a:r>
              <a:rPr lang="en-US" dirty="0"/>
              <a:t> </a:t>
            </a:r>
            <a:r>
              <a:rPr lang="en-US" dirty="0" smtClean="0"/>
              <a:t>estimate for a model parameter is the one </a:t>
            </a:r>
            <a:r>
              <a:rPr lang="en-US" dirty="0"/>
              <a:t>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50991"/>
              </p:ext>
            </p:extLst>
          </p:nvPr>
        </p:nvGraphicFramePr>
        <p:xfrm>
          <a:off x="2480730" y="3276600"/>
          <a:ext cx="315595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82" name="Equation" r:id="rId4" imgW="1625600" imgH="457200" progId="Equation.3">
                  <p:embed/>
                </p:oleObj>
              </mc:Choice>
              <mc:Fallback>
                <p:oleObj name="Equation" r:id="rId4" imgW="1625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730" y="3276600"/>
                        <a:ext cx="3155950" cy="8874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62000" y="4466708"/>
            <a:ext cx="5641975" cy="2184917"/>
            <a:chOff x="762000" y="4466708"/>
            <a:chExt cx="5641975" cy="2184917"/>
          </a:xfrm>
        </p:grpSpPr>
        <p:sp>
          <p:nvSpPr>
            <p:cNvPr id="6" name="TextBox 5"/>
            <p:cNvSpPr txBox="1"/>
            <p:nvPr/>
          </p:nvSpPr>
          <p:spPr>
            <a:xfrm>
              <a:off x="762000" y="4466708"/>
              <a:ext cx="42989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Often easier to work with log-likelihood:</a:t>
              </a:r>
              <a:endParaRPr lang="en-US" sz="2000" dirty="0"/>
            </a:p>
          </p:txBody>
        </p:sp>
        <p:graphicFrame>
          <p:nvGraphicFramePr>
            <p:cNvPr id="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10402180"/>
                </p:ext>
              </p:extLst>
            </p:nvPr>
          </p:nvGraphicFramePr>
          <p:xfrm>
            <a:off x="2727325" y="4876800"/>
            <a:ext cx="3676650" cy="887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983" name="Equation" r:id="rId6" imgW="1892300" imgH="457200" progId="Equation.3">
                    <p:embed/>
                  </p:oleObj>
                </mc:Choice>
                <mc:Fallback>
                  <p:oleObj name="Equation" r:id="rId6" imgW="18923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7325" y="4876800"/>
                          <a:ext cx="3676650" cy="88741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5055248"/>
                </p:ext>
              </p:extLst>
            </p:nvPr>
          </p:nvGraphicFramePr>
          <p:xfrm>
            <a:off x="3386137" y="5764213"/>
            <a:ext cx="2862263" cy="887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984" name="Equation" r:id="rId8" imgW="1473200" imgH="457200" progId="Equation.3">
                    <p:embed/>
                  </p:oleObj>
                </mc:Choice>
                <mc:Fallback>
                  <p:oleObj name="Equation" r:id="rId8" imgW="14732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137" y="5764213"/>
                          <a:ext cx="2862263" cy="88741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6858000" y="5424417"/>
            <a:ext cx="170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is this ok?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87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 smtClean="0">
                <a:solidFill>
                  <a:srgbClr val="FF6600"/>
                </a:solidFill>
              </a:rPr>
              <a:t>maximum </a:t>
            </a:r>
            <a:r>
              <a:rPr lang="en-US" i="1" dirty="0">
                <a:solidFill>
                  <a:srgbClr val="FF6600"/>
                </a:solidFill>
              </a:rPr>
              <a:t>likelihood</a:t>
            </a:r>
            <a:r>
              <a:rPr lang="en-US" dirty="0"/>
              <a:t> </a:t>
            </a:r>
            <a:r>
              <a:rPr lang="en-US" dirty="0" smtClean="0"/>
              <a:t>estimate for a model parameter is the one </a:t>
            </a:r>
            <a:r>
              <a:rPr lang="en-US" dirty="0"/>
              <a:t>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311503"/>
              </p:ext>
            </p:extLst>
          </p:nvPr>
        </p:nvGraphicFramePr>
        <p:xfrm>
          <a:off x="2514600" y="3352800"/>
          <a:ext cx="3529013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998" name="Equation" r:id="rId3" imgW="1816100" imgH="457200" progId="Equation.3">
                  <p:embed/>
                </p:oleObj>
              </mc:Choice>
              <mc:Fallback>
                <p:oleObj name="Equation" r:id="rId3" imgW="1816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352800"/>
                        <a:ext cx="3529013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8200" y="4724400"/>
            <a:ext cx="7100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Given some training data, how do we calculate the MLE?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11098" y="5410200"/>
            <a:ext cx="8180502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42172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995958"/>
              </p:ext>
            </p:extLst>
          </p:nvPr>
        </p:nvGraphicFramePr>
        <p:xfrm>
          <a:off x="762000" y="2235200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34" name="Equation" r:id="rId3" imgW="1879600" imgH="457200" progId="Equation.3">
                  <p:embed/>
                </p:oleObj>
              </mc:Choice>
              <mc:Fallback>
                <p:oleObj name="Equation" r:id="rId3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35200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916472"/>
              </p:ext>
            </p:extLst>
          </p:nvPr>
        </p:nvGraphicFramePr>
        <p:xfrm>
          <a:off x="2599475" y="4191000"/>
          <a:ext cx="30591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35" name="Equation" r:id="rId5" imgW="1574800" imgH="203200" progId="Equation.3">
                  <p:embed/>
                </p:oleObj>
              </mc:Choice>
              <mc:Fallback>
                <p:oleObj name="Equation" r:id="rId5" imgW="1574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9475" y="4191000"/>
                        <a:ext cx="3059112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516027"/>
              </p:ext>
            </p:extLst>
          </p:nvPr>
        </p:nvGraphicFramePr>
        <p:xfrm>
          <a:off x="2590800" y="3429000"/>
          <a:ext cx="43418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36" name="Equation" r:id="rId7" imgW="2235200" imgH="203200" progId="Equation.3">
                  <p:embed/>
                </p:oleObj>
              </mc:Choice>
              <mc:Fallback>
                <p:oleObj name="Equation" r:id="rId7" imgW="2235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9000"/>
                        <a:ext cx="4341813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793715"/>
              </p:ext>
            </p:extLst>
          </p:nvPr>
        </p:nvGraphicFramePr>
        <p:xfrm>
          <a:off x="1676400" y="5405301"/>
          <a:ext cx="48117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037" name="Equation" r:id="rId9" imgW="2476500" imgH="215900" progId="Equation.3">
                  <p:embed/>
                </p:oleObj>
              </mc:Choice>
              <mc:Fallback>
                <p:oleObj name="Equation" r:id="rId9" imgW="2476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405301"/>
                        <a:ext cx="4811712" cy="419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762000" y="5035969"/>
            <a:ext cx="7315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01656" y="6180444"/>
            <a:ext cx="331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find the max?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534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5393580"/>
              </p:ext>
            </p:extLst>
          </p:nvPr>
        </p:nvGraphicFramePr>
        <p:xfrm>
          <a:off x="1049973" y="2209800"/>
          <a:ext cx="36528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66" name="Equation" r:id="rId3" imgW="1879600" imgH="393700" progId="Equation.3">
                  <p:embed/>
                </p:oleObj>
              </mc:Choice>
              <mc:Fallback>
                <p:oleObj name="Equation" r:id="rId3" imgW="1879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973" y="2209800"/>
                        <a:ext cx="3652837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406538"/>
              </p:ext>
            </p:extLst>
          </p:nvPr>
        </p:nvGraphicFramePr>
        <p:xfrm>
          <a:off x="3048000" y="2895600"/>
          <a:ext cx="16764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67" name="Equation" r:id="rId5" imgW="863600" imgH="393700" progId="Equation.3">
                  <p:embed/>
                </p:oleObj>
              </mc:Choice>
              <mc:Fallback>
                <p:oleObj name="Equation" r:id="rId5" imgW="863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5600"/>
                        <a:ext cx="16764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628612"/>
              </p:ext>
            </p:extLst>
          </p:nvPr>
        </p:nvGraphicFramePr>
        <p:xfrm>
          <a:off x="3670300" y="3730625"/>
          <a:ext cx="12827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68" name="Equation" r:id="rId7" imgW="660400" imgH="393700" progId="Equation.3">
                  <p:embed/>
                </p:oleObj>
              </mc:Choice>
              <mc:Fallback>
                <p:oleObj name="Equation" r:id="rId7" imgW="660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3730625"/>
                        <a:ext cx="12827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3988341"/>
              </p:ext>
            </p:extLst>
          </p:nvPr>
        </p:nvGraphicFramePr>
        <p:xfrm>
          <a:off x="3799681" y="4724400"/>
          <a:ext cx="18494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69" name="Equation" r:id="rId9" imgW="952500" imgH="177800" progId="Equation.3">
                  <p:embed/>
                </p:oleObj>
              </mc:Choice>
              <mc:Fallback>
                <p:oleObj name="Equation" r:id="rId9" imgW="9525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9681" y="4724400"/>
                        <a:ext cx="184943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2838169"/>
              </p:ext>
            </p:extLst>
          </p:nvPr>
        </p:nvGraphicFramePr>
        <p:xfrm>
          <a:off x="3694112" y="5334000"/>
          <a:ext cx="125888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70" name="Equation" r:id="rId11" imgW="647700" imgH="177800" progId="Equation.3">
                  <p:embed/>
                </p:oleObj>
              </mc:Choice>
              <mc:Fallback>
                <p:oleObj name="Equation" r:id="rId11" imgW="647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2" y="5334000"/>
                        <a:ext cx="125888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199626"/>
              </p:ext>
            </p:extLst>
          </p:nvPr>
        </p:nvGraphicFramePr>
        <p:xfrm>
          <a:off x="3959225" y="5867400"/>
          <a:ext cx="987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71" name="Equation" r:id="rId13" imgW="508000" imgH="393700" progId="Equation.3">
                  <p:embed/>
                </p:oleObj>
              </mc:Choice>
              <mc:Fallback>
                <p:oleObj name="Equation" r:id="rId13" imgW="508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9225" y="5867400"/>
                        <a:ext cx="9874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0200" y="6019800"/>
            <a:ext cx="711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Yay!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854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06034"/>
              </p:ext>
            </p:extLst>
          </p:nvPr>
        </p:nvGraphicFramePr>
        <p:xfrm>
          <a:off x="1196975" y="2209800"/>
          <a:ext cx="335756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74" name="Equation" r:id="rId3" imgW="1727200" imgH="393700" progId="Equation.3">
                  <p:embed/>
                </p:oleObj>
              </mc:Choice>
              <mc:Fallback>
                <p:oleObj name="Equation" r:id="rId3" imgW="172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2209800"/>
                        <a:ext cx="3357563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n times.  </a:t>
            </a:r>
            <a:r>
              <a:rPr lang="en-US" sz="2000" b="1" dirty="0" smtClean="0">
                <a:solidFill>
                  <a:srgbClr val="FF6600"/>
                </a:solidFill>
              </a:rPr>
              <a:t>a</a:t>
            </a:r>
            <a:r>
              <a:rPr lang="en-US" sz="2000" dirty="0" smtClean="0"/>
              <a:t> times you get heads and </a:t>
            </a:r>
            <a:r>
              <a:rPr lang="en-US" sz="2000" b="1" dirty="0" smtClean="0">
                <a:solidFill>
                  <a:srgbClr val="FF6600"/>
                </a:solidFill>
              </a:rPr>
              <a:t>b</a:t>
            </a:r>
            <a:r>
              <a:rPr lang="en-US" sz="2000" dirty="0" smtClean="0"/>
              <a:t> times you get tails.</a:t>
            </a:r>
            <a:endParaRPr lang="en-US" sz="2000" dirty="0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54603"/>
              </p:ext>
            </p:extLst>
          </p:nvPr>
        </p:nvGraphicFramePr>
        <p:xfrm>
          <a:off x="3390900" y="4343400"/>
          <a:ext cx="11366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75" name="Equation" r:id="rId5" imgW="584200" imgH="393700" progId="Equation.3">
                  <p:embed/>
                </p:oleObj>
              </mc:Choice>
              <mc:Fallback>
                <p:oleObj name="Equation" r:id="rId5" imgW="584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4343400"/>
                        <a:ext cx="1136650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51476" y="3367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332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estimation for NB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8428"/>
              </p:ext>
            </p:extLst>
          </p:nvPr>
        </p:nvGraphicFramePr>
        <p:xfrm>
          <a:off x="5046285" y="3553578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26" name="Equation" r:id="rId3" imgW="317500" imgH="203200" progId="Equation.3">
                  <p:embed/>
                </p:oleObj>
              </mc:Choice>
              <mc:Fallback>
                <p:oleObj name="Equation" r:id="rId3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6285" y="3553578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699613"/>
              </p:ext>
            </p:extLst>
          </p:nvPr>
        </p:nvGraphicFramePr>
        <p:xfrm>
          <a:off x="7133575" y="3581400"/>
          <a:ext cx="131921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27" name="Equation" r:id="rId5" imgW="520700" imgH="215900" progId="Equation.3">
                  <p:embed/>
                </p:oleObj>
              </mc:Choice>
              <mc:Fallback>
                <p:oleObj name="Equation" r:id="rId5" imgW="520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33575" y="3581400"/>
                        <a:ext cx="1319213" cy="550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1" name="TextBox 10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134075"/>
              </p:ext>
            </p:extLst>
          </p:nvPr>
        </p:nvGraphicFramePr>
        <p:xfrm>
          <a:off x="5872876" y="173847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28" name="Equation" r:id="rId7" imgW="990600" imgH="482600" progId="Equation.3">
                  <p:embed/>
                </p:oleObj>
              </mc:Choice>
              <mc:Fallback>
                <p:oleObj name="Equation" r:id="rId7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72876" y="173847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4267200" y="1738478"/>
            <a:ext cx="0" cy="481472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86400" y="2514600"/>
            <a:ext cx="533400" cy="10389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315200" y="2515618"/>
            <a:ext cx="448388" cy="11057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0600" y="4873518"/>
            <a:ext cx="3734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MLE estimates for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60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126776"/>
              </p:ext>
            </p:extLst>
          </p:nvPr>
        </p:nvGraphicFramePr>
        <p:xfrm>
          <a:off x="406400" y="3745468"/>
          <a:ext cx="37084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46" name="Equation" r:id="rId4" imgW="1371600" imgH="431800" progId="Equation.3">
                  <p:embed/>
                </p:oleObj>
              </mc:Choice>
              <mc:Fallback>
                <p:oleObj name="Equation" r:id="rId4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3745468"/>
                        <a:ext cx="3708400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3945023"/>
              </p:ext>
            </p:extLst>
          </p:nvPr>
        </p:nvGraphicFramePr>
        <p:xfrm>
          <a:off x="969963" y="193992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47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93992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160236" y="19928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168909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419668" y="2526268"/>
            <a:ext cx="254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examples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35509" y="3745468"/>
            <a:ext cx="4543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940309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160236" y="43550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2871" y="5685771"/>
            <a:ext cx="5721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training a NB model then involve?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difficult is this to calculate?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3023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classification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24237" y="170571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NB Model</a:t>
              </a:r>
              <a:endParaRPr lang="en-US" sz="2000" dirty="0"/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2193204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2183067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6375" y="5962267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use a probabilistic model for classification/prediction?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191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an unlabeled example: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redict the label</a:t>
            </a:r>
            <a:endParaRPr lang="en-US" sz="24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829972"/>
              </p:ext>
            </p:extLst>
          </p:nvPr>
        </p:nvGraphicFramePr>
        <p:xfrm>
          <a:off x="4967288" y="32004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66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288" y="32004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044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044723" y="175336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3568" y="2000249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251411" y="2097564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9879" y="2604177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51411" y="265575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20067" y="2000249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20067" y="255844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561062"/>
              </p:ext>
            </p:extLst>
          </p:nvPr>
        </p:nvGraphicFramePr>
        <p:xfrm>
          <a:off x="4829355" y="33528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194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9355" y="33528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382115" y="2155849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4572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133600" y="5181600"/>
            <a:ext cx="4649898" cy="922338"/>
            <a:chOff x="1335063" y="5181600"/>
            <a:chExt cx="4649898" cy="922338"/>
          </a:xfrm>
        </p:grpSpPr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5455367"/>
                </p:ext>
              </p:extLst>
            </p:nvPr>
          </p:nvGraphicFramePr>
          <p:xfrm>
            <a:off x="2517861" y="5181600"/>
            <a:ext cx="3467100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195" name="Equation" r:id="rId5" imgW="1816100" imgH="482600" progId="Equation.3">
                    <p:embed/>
                  </p:oleObj>
                </mc:Choice>
                <mc:Fallback>
                  <p:oleObj name="Equation" r:id="rId5" imgW="18161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17861" y="5181600"/>
                          <a:ext cx="3467100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1335063" y="5405735"/>
              <a:ext cx="1103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label =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25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Generative Story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385048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To classify with </a:t>
            </a:r>
            <a:r>
              <a:rPr lang="en-US" sz="2400" dirty="0"/>
              <a:t>a model, we’re given </a:t>
            </a:r>
            <a:r>
              <a:rPr lang="en-US" sz="2400" dirty="0" smtClean="0"/>
              <a:t>an example and </a:t>
            </a:r>
            <a:r>
              <a:rPr lang="en-US" sz="2400" dirty="0"/>
              <a:t>we</a:t>
            </a:r>
            <a:r>
              <a:rPr lang="en-US" sz="2400" dirty="0" smtClean="0"/>
              <a:t> obtain the probability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We can also ask </a:t>
            </a:r>
            <a:r>
              <a:rPr lang="en-US" sz="2400" dirty="0"/>
              <a:t>how a given model would </a:t>
            </a:r>
            <a:r>
              <a:rPr lang="en-US" sz="2400" i="1" dirty="0">
                <a:solidFill>
                  <a:srgbClr val="FF6600"/>
                </a:solidFill>
              </a:rPr>
              <a:t>generate</a:t>
            </a:r>
            <a:r>
              <a:rPr lang="en-US" sz="2400" dirty="0"/>
              <a:t> a document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is the “generative story” for a </a:t>
            </a:r>
            <a:r>
              <a:rPr lang="en-US" sz="2400" dirty="0" smtClean="0"/>
              <a:t>model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Looking at the generative story can help understand the model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We also can use generative stories to help develop a model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79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generative 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786509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14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3276600"/>
            <a:ext cx="595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generative story for the NB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34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generative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67000"/>
            <a:ext cx="8153400" cy="2895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roll </a:t>
            </a:r>
            <a:r>
              <a:rPr lang="en-US" dirty="0"/>
              <a:t>a </a:t>
            </a:r>
            <a:r>
              <a:rPr lang="en-US" dirty="0" smtClean="0"/>
              <a:t>biased, </a:t>
            </a:r>
            <a:r>
              <a:rPr lang="en-US" dirty="0" err="1" smtClean="0"/>
              <a:t>num_labels</a:t>
            </a:r>
            <a:r>
              <a:rPr lang="en-US" dirty="0"/>
              <a:t>-sided </a:t>
            </a:r>
            <a:r>
              <a:rPr lang="en-US" dirty="0" smtClean="0"/>
              <a:t>die</a:t>
            </a:r>
          </a:p>
          <a:p>
            <a:pPr marL="514350" indent="-514350">
              <a:buAutoNum type="arabicPeriod"/>
            </a:pPr>
            <a:r>
              <a:rPr lang="en-US" dirty="0" smtClean="0"/>
              <a:t>For each feature: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Flip a biased coin: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heads, include the feature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tails, don’t include the feature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347353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238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3052" y="5809376"/>
            <a:ext cx="5085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for modeling wine reviews?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036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decision boundary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34857" y="1752600"/>
            <a:ext cx="4404068" cy="922338"/>
            <a:chOff x="1664920" y="5181600"/>
            <a:chExt cx="4404068" cy="922338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29360488"/>
                </p:ext>
              </p:extLst>
            </p:nvPr>
          </p:nvGraphicFramePr>
          <p:xfrm>
            <a:off x="2432026" y="5181600"/>
            <a:ext cx="3636962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262" name="Equation" r:id="rId4" imgW="1905000" imgH="482600" progId="Equation.3">
                    <p:embed/>
                  </p:oleObj>
                </mc:Choice>
                <mc:Fallback>
                  <p:oleObj name="Equation" r:id="rId4" imgW="19050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32026" y="5181600"/>
                          <a:ext cx="3636962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1664920" y="5405735"/>
              <a:ext cx="8131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label 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52600" y="3429000"/>
            <a:ext cx="5864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decision boundary for NB look like if the features are binary?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796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748145"/>
              </p:ext>
            </p:extLst>
          </p:nvPr>
        </p:nvGraphicFramePr>
        <p:xfrm>
          <a:off x="152400" y="1938789"/>
          <a:ext cx="48498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298" name="Equation" r:id="rId3" imgW="2540000" imgH="482600" progId="Equation.3">
                  <p:embed/>
                </p:oleObj>
              </mc:Choice>
              <mc:Fallback>
                <p:oleObj name="Equation" r:id="rId3" imgW="2540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938789"/>
                        <a:ext cx="48498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1057905"/>
              </p:ext>
            </p:extLst>
          </p:nvPr>
        </p:nvGraphicFramePr>
        <p:xfrm>
          <a:off x="838200" y="3005589"/>
          <a:ext cx="497046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299" name="Equation" r:id="rId5" imgW="2603500" imgH="457200" progId="Equation.3">
                  <p:embed/>
                </p:oleObj>
              </mc:Choice>
              <mc:Fallback>
                <p:oleObj name="Equation" r:id="rId5" imgW="260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3005589"/>
                        <a:ext cx="497046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011151"/>
              </p:ext>
            </p:extLst>
          </p:nvPr>
        </p:nvGraphicFramePr>
        <p:xfrm>
          <a:off x="839787" y="4267200"/>
          <a:ext cx="74660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00" name="Equation" r:id="rId7" imgW="3911600" imgH="457200" progId="Equation.3">
                  <p:embed/>
                </p:oleObj>
              </mc:Choice>
              <mc:Fallback>
                <p:oleObj name="Equation" r:id="rId7" imgW="391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9787" y="4267200"/>
                        <a:ext cx="746601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2943347"/>
              </p:ext>
            </p:extLst>
          </p:nvPr>
        </p:nvGraphicFramePr>
        <p:xfrm>
          <a:off x="4371975" y="5257800"/>
          <a:ext cx="2873375" cy="85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01" name="Equation" r:id="rId9" imgW="1917700" imgH="571500" progId="Equation.3">
                  <p:embed/>
                </p:oleObj>
              </mc:Choice>
              <mc:Fallback>
                <p:oleObj name="Equation" r:id="rId9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71975" y="5257800"/>
                        <a:ext cx="2873375" cy="858212"/>
                      </a:xfrm>
                      <a:prstGeom prst="rect">
                        <a:avLst/>
                      </a:prstGeom>
                      <a:ln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739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662806"/>
              </p:ext>
            </p:extLst>
          </p:nvPr>
        </p:nvGraphicFramePr>
        <p:xfrm>
          <a:off x="209550" y="1676400"/>
          <a:ext cx="82169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22" name="Equation" r:id="rId3" imgW="4305300" imgH="457200" progId="Equation.3">
                  <p:embed/>
                </p:oleObj>
              </mc:Choice>
              <mc:Fallback>
                <p:oleObj name="Equation" r:id="rId3" imgW="4305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550" y="1676400"/>
                        <a:ext cx="8216900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81794"/>
              </p:ext>
            </p:extLst>
          </p:nvPr>
        </p:nvGraphicFramePr>
        <p:xfrm>
          <a:off x="933450" y="4267200"/>
          <a:ext cx="7981950" cy="74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23" name="Equation" r:id="rId5" imgW="4889500" imgH="457200" progId="Equation.3">
                  <p:embed/>
                </p:oleObj>
              </mc:Choice>
              <mc:Fallback>
                <p:oleObj name="Equation" r:id="rId5" imgW="488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3450" y="4267200"/>
                        <a:ext cx="7981950" cy="74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14400" y="2701925"/>
            <a:ext cx="7999412" cy="1108075"/>
            <a:chOff x="914400" y="2701925"/>
            <a:chExt cx="7999412" cy="1108075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9133981"/>
                </p:ext>
              </p:extLst>
            </p:nvPr>
          </p:nvGraphicFramePr>
          <p:xfrm>
            <a:off x="914400" y="2701925"/>
            <a:ext cx="7999412" cy="87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324" name="Equation" r:id="rId7" imgW="4191000" imgH="457200" progId="Equation.3">
                    <p:embed/>
                  </p:oleObj>
                </mc:Choice>
                <mc:Fallback>
                  <p:oleObj name="Equation" r:id="rId7" imgW="4191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14400" y="2701925"/>
                          <a:ext cx="7999412" cy="873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739966" y="3409890"/>
              <a:ext cx="2558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(because x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i</a:t>
              </a:r>
              <a:r>
                <a:rPr lang="en-US" sz="2000" dirty="0" smtClean="0">
                  <a:solidFill>
                    <a:srgbClr val="FF6600"/>
                  </a:solidFill>
                </a:rPr>
                <a:t> are binary)</a:t>
              </a:r>
              <a:endParaRPr lang="en-US" sz="2000" dirty="0">
                <a:solidFill>
                  <a:srgbClr val="FF6600"/>
                </a:solidFill>
              </a:endParaRP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511765"/>
              </p:ext>
            </p:extLst>
          </p:nvPr>
        </p:nvGraphicFramePr>
        <p:xfrm>
          <a:off x="911225" y="5235575"/>
          <a:ext cx="7265988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325" name="Equation" r:id="rId9" imgW="3962400" imgH="482600" progId="Equation.3">
                  <p:embed/>
                </p:oleObj>
              </mc:Choice>
              <mc:Fallback>
                <p:oleObj name="Equation" r:id="rId9" imgW="39624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1225" y="5235575"/>
                        <a:ext cx="7265988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903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76055" y="4740604"/>
            <a:ext cx="323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look like?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02965"/>
              </p:ext>
            </p:extLst>
          </p:nvPr>
        </p:nvGraphicFramePr>
        <p:xfrm>
          <a:off x="833438" y="3178175"/>
          <a:ext cx="768508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38" name="Equation" r:id="rId3" imgW="4191000" imgH="482600" progId="Equation.3">
                  <p:embed/>
                </p:oleObj>
              </mc:Choice>
              <mc:Fallback>
                <p:oleObj name="Equation" r:id="rId3" imgW="4191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438" y="3178175"/>
                        <a:ext cx="7685087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476152"/>
              </p:ext>
            </p:extLst>
          </p:nvPr>
        </p:nvGraphicFramePr>
        <p:xfrm>
          <a:off x="130175" y="1806575"/>
          <a:ext cx="79883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39" name="Equation" r:id="rId5" imgW="4356100" imgH="482600" progId="Equation.3">
                  <p:embed/>
                </p:oleObj>
              </mc:Choice>
              <mc:Fallback>
                <p:oleObj name="Equation" r:id="rId5" imgW="4356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0175" y="1806575"/>
                        <a:ext cx="7988300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8893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1573"/>
            <a:ext cx="8153400" cy="990600"/>
          </a:xfrm>
        </p:spPr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046939"/>
              </p:ext>
            </p:extLst>
          </p:nvPr>
        </p:nvGraphicFramePr>
        <p:xfrm>
          <a:off x="130175" y="1806575"/>
          <a:ext cx="79883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62" name="Equation" r:id="rId3" imgW="4356100" imgH="482600" progId="Equation.3">
                  <p:embed/>
                </p:oleObj>
              </mc:Choice>
              <mc:Fallback>
                <p:oleObj name="Equation" r:id="rId3" imgW="43561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175" y="1806575"/>
                        <a:ext cx="7988300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5123053"/>
              </p:ext>
            </p:extLst>
          </p:nvPr>
        </p:nvGraphicFramePr>
        <p:xfrm>
          <a:off x="833438" y="3178175"/>
          <a:ext cx="7685087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63" name="Equation" r:id="rId5" imgW="4191000" imgH="482600" progId="Equation.3">
                  <p:embed/>
                </p:oleObj>
              </mc:Choice>
              <mc:Fallback>
                <p:oleObj name="Equation" r:id="rId5" imgW="4191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3438" y="3178175"/>
                        <a:ext cx="7685087" cy="88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019800"/>
            <a:ext cx="2365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 !!!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4038601" y="2438399"/>
            <a:ext cx="381000" cy="32766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800" y="43389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338935"/>
            <a:ext cx="960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x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 *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43389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5494652"/>
            <a:ext cx="1338502" cy="52322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w x + b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5710535"/>
            <a:ext cx="296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15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134369"/>
              </p:ext>
            </p:extLst>
          </p:nvPr>
        </p:nvGraphicFramePr>
        <p:xfrm>
          <a:off x="266700" y="3049588"/>
          <a:ext cx="2667000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382" name="Equation" r:id="rId3" imgW="1333500" imgH="482600" progId="Equation.3">
                  <p:embed/>
                </p:oleObj>
              </mc:Choice>
              <mc:Fallback>
                <p:oleObj name="Equation" r:id="rId3" imgW="1333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0" y="3049588"/>
                        <a:ext cx="2667000" cy="963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2819400" y="2590800"/>
            <a:ext cx="20574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1" y="220980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likely this feature is to be </a:t>
            </a:r>
            <a:r>
              <a:rPr lang="en-US" sz="2400" dirty="0"/>
              <a:t>1</a:t>
            </a:r>
            <a:r>
              <a:rPr lang="en-US" sz="2400" dirty="0" smtClean="0"/>
              <a:t> given the label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438400" y="4040028"/>
            <a:ext cx="2133600" cy="5319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10" y="411148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likely this feature is to be </a:t>
            </a:r>
            <a:r>
              <a:rPr lang="en-US" sz="2400" dirty="0"/>
              <a:t>0</a:t>
            </a:r>
            <a:r>
              <a:rPr lang="en-US" sz="2400" dirty="0" smtClean="0"/>
              <a:t> given the label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7050" y="5562600"/>
            <a:ext cx="8430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low weights indicate there isn’t much difference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larger weights (positive or negative) indicate feature is important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454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Intuitive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Problems?</a:t>
            </a:r>
            <a:endParaRPr lang="en-US" dirty="0" smtClean="0">
              <a:solidFill>
                <a:srgbClr val="775F55"/>
              </a:solidFill>
            </a:endParaRPr>
          </a:p>
          <a:p>
            <a:pPr lvl="1"/>
            <a:r>
              <a:rPr lang="en-US" dirty="0" err="1" smtClean="0">
                <a:solidFill>
                  <a:srgbClr val="775F55"/>
                </a:solidFill>
              </a:rPr>
              <a:t>Overfitting</a:t>
            </a:r>
            <a:r>
              <a:rPr lang="en-US" dirty="0" smtClean="0">
                <a:solidFill>
                  <a:srgbClr val="775F55"/>
                </a:solidFill>
              </a:rPr>
              <a:t>!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Amount of data</a:t>
            </a:r>
          </a:p>
          <a:p>
            <a:pPr lvl="2"/>
            <a:r>
              <a:rPr lang="en-US" dirty="0" smtClean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222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5343845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612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Coin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5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"/>
            <a:ext cx="8763000" cy="52387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929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Say the actual probability is 1/100,000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don’t know this, though, so we’re estimating it from a small data set of 10K sentences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is the probability that we have a parasitic gap sentence in our sample?</a:t>
            </a:r>
          </a:p>
        </p:txBody>
      </p:sp>
    </p:spTree>
    <p:extLst>
      <p:ext uri="{BB962C8B-B14F-4D97-AF65-F5344CB8AC3E}">
        <p14:creationId xmlns:p14="http://schemas.microsoft.com/office/powerpoint/2010/main" val="668945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14477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775F55"/>
                </a:solidFill>
              </a:rPr>
              <a:t>p(not_parasitic</a:t>
            </a:r>
            <a:r>
              <a:rPr lang="en-US" sz="2400" dirty="0" smtClean="0">
                <a:solidFill>
                  <a:srgbClr val="775F55"/>
                </a:solidFill>
              </a:rPr>
              <a:t>) = 0.99999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p(not_parasitic)</a:t>
            </a:r>
            <a:r>
              <a:rPr lang="en-US" sz="2400" baseline="30000" dirty="0" smtClean="0">
                <a:solidFill>
                  <a:srgbClr val="775F55"/>
                </a:solidFill>
              </a:rPr>
              <a:t>10000</a:t>
            </a:r>
            <a:r>
              <a:rPr lang="en-US" sz="2400" dirty="0" smtClean="0">
                <a:solidFill>
                  <a:srgbClr val="775F55"/>
                </a:solidFill>
              </a:rPr>
              <a:t> ≈ 0.905 is the probability of us NOT finding one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Then probability of us finding one is ~10%</a:t>
            </a:r>
            <a:endParaRPr lang="en-US" sz="2400" dirty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90% of the time we won’t find one and won’t know anything (or assume p(parasitic) = 0)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10% of the time we would find one and incorrectly assume the probability is 1/10,000 (10 times too large!)</a:t>
            </a:r>
          </a:p>
          <a:p>
            <a:pPr marL="0" indent="0">
              <a:buNone/>
            </a:pP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5744970"/>
            <a:ext cx="1550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Solutions?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51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Coin1 data: 3 Heads and 1 Tail</a:t>
            </a:r>
          </a:p>
          <a:p>
            <a:pPr marL="0" indent="0">
              <a:buNone/>
            </a:pPr>
            <a:r>
              <a:rPr lang="en-US" dirty="0" smtClean="0"/>
              <a:t>Coin2 data: 30 Heads and 10 tails</a:t>
            </a:r>
          </a:p>
          <a:p>
            <a:pPr marL="0" indent="0">
              <a:buNone/>
            </a:pPr>
            <a:r>
              <a:rPr lang="en-US" dirty="0" smtClean="0"/>
              <a:t>Coin3 data: 2 Tails</a:t>
            </a:r>
          </a:p>
          <a:p>
            <a:pPr marL="0" indent="0">
              <a:buNone/>
            </a:pPr>
            <a:r>
              <a:rPr lang="en-US" dirty="0" smtClean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085954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4962</TotalTime>
  <Words>2785</Words>
  <Application>Microsoft Macintosh PowerPoint</Application>
  <PresentationFormat>On-screen Show (4:3)</PresentationFormat>
  <Paragraphs>513</Paragraphs>
  <Slides>62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62</vt:i4>
      </vt:variant>
    </vt:vector>
  </HeadingPairs>
  <TitlesOfParts>
    <vt:vector size="65" baseType="lpstr">
      <vt:lpstr>Median</vt:lpstr>
      <vt:lpstr>Equation</vt:lpstr>
      <vt:lpstr>Microsoft Equation</vt:lpstr>
      <vt:lpstr>Probabilistic models</vt:lpstr>
      <vt:lpstr>Admin</vt:lpstr>
      <vt:lpstr>Probabilistic Modeling</vt:lpstr>
      <vt:lpstr>Probabilistic models</vt:lpstr>
      <vt:lpstr>Basic steps for probabilistic modeling</vt:lpstr>
      <vt:lpstr>Basic steps for probabilistic modeling</vt:lpstr>
      <vt:lpstr>Some maths</vt:lpstr>
      <vt:lpstr>Step  1: pick a model</vt:lpstr>
      <vt:lpstr>Full distribution tables</vt:lpstr>
      <vt:lpstr>27000</vt:lpstr>
      <vt:lpstr>Full distribution tables</vt:lpstr>
      <vt:lpstr>Step  1: pick a model</vt:lpstr>
      <vt:lpstr>An aside: independence</vt:lpstr>
      <vt:lpstr>independent or dependent?</vt:lpstr>
      <vt:lpstr>Independent variables</vt:lpstr>
      <vt:lpstr>Independent variables</vt:lpstr>
      <vt:lpstr>Independent variables</vt:lpstr>
      <vt:lpstr>Conditional Independence</vt:lpstr>
      <vt:lpstr>Naïve Bayes assumption</vt:lpstr>
      <vt:lpstr>Naïve Bayes assumption</vt:lpstr>
      <vt:lpstr>Naïve Bayes assumption</vt:lpstr>
      <vt:lpstr>Naïve Bayes assumption</vt:lpstr>
      <vt:lpstr>Naïve Bayes model</vt:lpstr>
      <vt:lpstr>p(x|y)</vt:lpstr>
      <vt:lpstr>Basic steps for probabilistic modeling</vt:lpstr>
      <vt:lpstr>Obtaining probabilities</vt:lpstr>
      <vt:lpstr>Obtaining probabilities</vt:lpstr>
      <vt:lpstr>Estimating probabilities</vt:lpstr>
      <vt:lpstr>Maximum Likelihood Estimation (MLE)</vt:lpstr>
      <vt:lpstr>Likelihood</vt:lpstr>
      <vt:lpstr>Likelihood</vt:lpstr>
      <vt:lpstr>Likelihood</vt:lpstr>
      <vt:lpstr>MLE example</vt:lpstr>
      <vt:lpstr>MLE example</vt:lpstr>
      <vt:lpstr>MLE example</vt:lpstr>
      <vt:lpstr>MLE example</vt:lpstr>
      <vt:lpstr>MLE Example</vt:lpstr>
      <vt:lpstr>Maximum Likelihood Estimation (MLE)</vt:lpstr>
      <vt:lpstr>Calculating MLE</vt:lpstr>
      <vt:lpstr>Calculating MLE</vt:lpstr>
      <vt:lpstr>Calculating MLE</vt:lpstr>
      <vt:lpstr>Calculating MLE</vt:lpstr>
      <vt:lpstr>MLE estimation for NB</vt:lpstr>
      <vt:lpstr>Maximum likelihood estimates</vt:lpstr>
      <vt:lpstr>Naïve Bayes classification</vt:lpstr>
      <vt:lpstr>Probabilistic models</vt:lpstr>
      <vt:lpstr>Generative Story</vt:lpstr>
      <vt:lpstr>NB generative story</vt:lpstr>
      <vt:lpstr>NB generative story</vt:lpstr>
      <vt:lpstr>NB decision boundary</vt:lpstr>
      <vt:lpstr>Some maths</vt:lpstr>
      <vt:lpstr>Some more maths</vt:lpstr>
      <vt:lpstr>And…</vt:lpstr>
      <vt:lpstr>And…</vt:lpstr>
      <vt:lpstr>NB as a linear model</vt:lpstr>
      <vt:lpstr>Maximum likelihood estimation</vt:lpstr>
      <vt:lpstr>Basic steps for probabilistic modeling</vt:lpstr>
      <vt:lpstr>Coin experiment</vt:lpstr>
      <vt:lpstr>PowerPoint Presentation</vt:lpstr>
      <vt:lpstr>Back to parasitic gaps</vt:lpstr>
      <vt:lpstr>Back to parasitic gaps</vt:lpstr>
      <vt:lpstr>Priors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365</cp:revision>
  <dcterms:created xsi:type="dcterms:W3CDTF">2011-01-25T19:35:23Z</dcterms:created>
  <dcterms:modified xsi:type="dcterms:W3CDTF">2016-10-30T19:08:29Z</dcterms:modified>
</cp:coreProperties>
</file>