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Microsoft_Equation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1.xml" ContentType="application/vnd.openxmlformats-officedocument.presentationml.notesSlide+xml"/>
  <Override PartName="/ppt/embeddings/oleObject5.bin" ContentType="application/vnd.openxmlformats-officedocument.oleObject"/>
  <Override PartName="/ppt/notesSlides/notesSlide2.xml" ContentType="application/vnd.openxmlformats-officedocument.presentationml.notesSlide+xml"/>
  <Override PartName="/ppt/embeddings/oleObject6.bin" ContentType="application/vnd.openxmlformats-officedocument.oleObject"/>
  <Override PartName="/ppt/notesSlides/notesSlide3.xml" ContentType="application/vnd.openxmlformats-officedocument.presentationml.notesSlid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Microsoft_Equation2.bin" ContentType="application/vnd.openxmlformats-officedocument.oleObject"/>
  <Override PartName="/ppt/notesSlides/notesSlide4.xml" ContentType="application/vnd.openxmlformats-officedocument.presentationml.notesSlide+xml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5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6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notesSlides/notesSlide7.xml" ContentType="application/vnd.openxmlformats-officedocument.presentationml.notesSlide+xml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Microsoft_Equation3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notesSlides/notesSlide8.xml" ContentType="application/vnd.openxmlformats-officedocument.presentationml.notesSlide+xml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Microsoft_Equation6.bin" ContentType="application/vnd.openxmlformats-officedocument.oleObject"/>
  <Override PartName="/ppt/embeddings/oleObject64.bin" ContentType="application/vnd.openxmlformats-officedocument.oleObject"/>
  <Override PartName="/ppt/embeddings/Microsoft_Equation7.bin" ContentType="application/vnd.openxmlformats-officedocument.oleObject"/>
  <Override PartName="/ppt/notesSlides/notesSlide9.xml" ContentType="application/vnd.openxmlformats-officedocument.presentationml.notesSlide+xml"/>
  <Override PartName="/ppt/embeddings/oleObject65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notesSlides/notesSlide10.xml" ContentType="application/vnd.openxmlformats-officedocument.presentationml.notesSlide+xml"/>
  <Override PartName="/ppt/embeddings/oleObject66.bin" ContentType="application/vnd.openxmlformats-officedocument.oleObject"/>
  <Override PartName="/ppt/embeddings/Microsoft_Equation10.bin" ContentType="application/vnd.openxmlformats-officedocument.oleObject"/>
  <Override PartName="/ppt/notesSlides/notesSlide11.xml" ContentType="application/vnd.openxmlformats-officedocument.presentationml.notesSlide+xml"/>
  <Override PartName="/ppt/embeddings/oleObject67.bin" ContentType="application/vnd.openxmlformats-officedocument.oleObject"/>
  <Override PartName="/ppt/embeddings/Microsoft_Equation11.bin" ContentType="application/vnd.openxmlformats-officedocument.oleObject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oleObject68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9"/>
  </p:notesMasterIdLst>
  <p:handoutMasterIdLst>
    <p:handoutMasterId r:id="rId60"/>
  </p:handoutMasterIdLst>
  <p:sldIdLst>
    <p:sldId id="256" r:id="rId2"/>
    <p:sldId id="358" r:id="rId3"/>
    <p:sldId id="525" r:id="rId4"/>
    <p:sldId id="614" r:id="rId5"/>
    <p:sldId id="540" r:id="rId6"/>
    <p:sldId id="538" r:id="rId7"/>
    <p:sldId id="539" r:id="rId8"/>
    <p:sldId id="541" r:id="rId9"/>
    <p:sldId id="542" r:id="rId10"/>
    <p:sldId id="543" r:id="rId11"/>
    <p:sldId id="544" r:id="rId12"/>
    <p:sldId id="547" r:id="rId13"/>
    <p:sldId id="548" r:id="rId14"/>
    <p:sldId id="549" r:id="rId15"/>
    <p:sldId id="545" r:id="rId16"/>
    <p:sldId id="551" r:id="rId17"/>
    <p:sldId id="550" r:id="rId18"/>
    <p:sldId id="552" r:id="rId19"/>
    <p:sldId id="575" r:id="rId20"/>
    <p:sldId id="576" r:id="rId21"/>
    <p:sldId id="565" r:id="rId22"/>
    <p:sldId id="566" r:id="rId23"/>
    <p:sldId id="567" r:id="rId24"/>
    <p:sldId id="568" r:id="rId25"/>
    <p:sldId id="569" r:id="rId26"/>
    <p:sldId id="616" r:id="rId27"/>
    <p:sldId id="570" r:id="rId28"/>
    <p:sldId id="571" r:id="rId29"/>
    <p:sldId id="572" r:id="rId30"/>
    <p:sldId id="574" r:id="rId31"/>
    <p:sldId id="577" r:id="rId32"/>
    <p:sldId id="578" r:id="rId33"/>
    <p:sldId id="579" r:id="rId34"/>
    <p:sldId id="580" r:id="rId35"/>
    <p:sldId id="581" r:id="rId36"/>
    <p:sldId id="582" r:id="rId37"/>
    <p:sldId id="583" r:id="rId38"/>
    <p:sldId id="584" r:id="rId39"/>
    <p:sldId id="586" r:id="rId40"/>
    <p:sldId id="585" r:id="rId41"/>
    <p:sldId id="588" r:id="rId42"/>
    <p:sldId id="587" r:id="rId43"/>
    <p:sldId id="589" r:id="rId44"/>
    <p:sldId id="617" r:id="rId45"/>
    <p:sldId id="618" r:id="rId46"/>
    <p:sldId id="619" r:id="rId47"/>
    <p:sldId id="620" r:id="rId48"/>
    <p:sldId id="621" r:id="rId49"/>
    <p:sldId id="622" r:id="rId50"/>
    <p:sldId id="623" r:id="rId51"/>
    <p:sldId id="624" r:id="rId52"/>
    <p:sldId id="625" r:id="rId53"/>
    <p:sldId id="626" r:id="rId54"/>
    <p:sldId id="627" r:id="rId55"/>
    <p:sldId id="628" r:id="rId56"/>
    <p:sldId id="630" r:id="rId57"/>
    <p:sldId id="629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69" autoAdjust="0"/>
    <p:restoredTop sz="94660"/>
  </p:normalViewPr>
  <p:slideViewPr>
    <p:cSldViewPr snapToObjects="1">
      <p:cViewPr varScale="1">
        <p:scale>
          <a:sx n="95" d="100"/>
          <a:sy n="95" d="100"/>
        </p:scale>
        <p:origin x="-96" y="-2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handoutMaster" Target="handoutMasters/handout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30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1" Type="http://schemas.openxmlformats.org/officeDocument/2006/relationships/image" Target="../media/image31.emf"/><Relationship Id="rId2" Type="http://schemas.openxmlformats.org/officeDocument/2006/relationships/image" Target="../media/image3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Relationship Id="rId2" Type="http://schemas.openxmlformats.org/officeDocument/2006/relationships/image" Target="../media/image3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Relationship Id="rId2" Type="http://schemas.openxmlformats.org/officeDocument/2006/relationships/image" Target="../media/image41.emf"/><Relationship Id="rId3" Type="http://schemas.openxmlformats.org/officeDocument/2006/relationships/image" Target="../media/image42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4" Type="http://schemas.openxmlformats.org/officeDocument/2006/relationships/image" Target="../media/image46.emf"/><Relationship Id="rId1" Type="http://schemas.openxmlformats.org/officeDocument/2006/relationships/image" Target="../media/image43.emf"/><Relationship Id="rId2" Type="http://schemas.openxmlformats.org/officeDocument/2006/relationships/image" Target="../media/image44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Relationship Id="rId2" Type="http://schemas.openxmlformats.org/officeDocument/2006/relationships/image" Target="../media/image50.emf"/><Relationship Id="rId3" Type="http://schemas.openxmlformats.org/officeDocument/2006/relationships/image" Target="../media/image47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Relationship Id="rId2" Type="http://schemas.openxmlformats.org/officeDocument/2006/relationships/image" Target="../media/image5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Relationship Id="rId2" Type="http://schemas.openxmlformats.org/officeDocument/2006/relationships/image" Target="../media/image55.emf"/><Relationship Id="rId3" Type="http://schemas.openxmlformats.org/officeDocument/2006/relationships/image" Target="../media/image56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Relationship Id="rId2" Type="http://schemas.openxmlformats.org/officeDocument/2006/relationships/image" Target="../media/image55.emf"/><Relationship Id="rId3" Type="http://schemas.openxmlformats.org/officeDocument/2006/relationships/image" Target="../media/image56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Relationship Id="rId2" Type="http://schemas.openxmlformats.org/officeDocument/2006/relationships/image" Target="../media/image59.emf"/><Relationship Id="rId3" Type="http://schemas.openxmlformats.org/officeDocument/2006/relationships/image" Target="../media/image56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Relationship Id="rId2" Type="http://schemas.openxmlformats.org/officeDocument/2006/relationships/image" Target="../media/image62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Relationship Id="rId2" Type="http://schemas.openxmlformats.org/officeDocument/2006/relationships/image" Target="../media/image65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Relationship Id="rId2" Type="http://schemas.openxmlformats.org/officeDocument/2006/relationships/image" Target="../media/image68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Relationship Id="rId2" Type="http://schemas.openxmlformats.org/officeDocument/2006/relationships/image" Target="../media/image72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5D11C-A000-9242-84A9-48B920106DCB}" type="datetimeFigureOut">
              <a:rPr lang="en-US" smtClean="0"/>
              <a:t>10/20/16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F50B9-50D7-A24E-BE4E-8246FE27A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01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no,</a:t>
            </a:r>
            <a:r>
              <a:rPr lang="en-US" baseline="0" dirty="0" smtClean="0"/>
              <a:t> it doesn’t very as theta changes.  It’s a constant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8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8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8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42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as lambda gets larger we bias more and more towards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31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Goes to 0!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80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let’s try a different route this time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rather than deriving</a:t>
            </a:r>
            <a:r>
              <a:rPr lang="en-US" baseline="0" dirty="0" smtClean="0"/>
              <a:t> a model (the book does it that way)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let’s start with a type of model and see if we can work our way towards a working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30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Yes! 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 As the variance gets higher, the</a:t>
            </a:r>
            <a:r>
              <a:rPr lang="en-US" baseline="0" dirty="0" smtClean="0"/>
              <a:t> prior is weaker (more distributed probabilities).  Higher variance = lower lambda.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As the variance gets lower, the prior is stronger (more peaked distribution).</a:t>
            </a:r>
            <a:r>
              <a:rPr lang="en-US" baseline="0" dirty="0" smtClean="0"/>
              <a:t>  Lower variance = higher lambda.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48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Microsoft_Equation1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9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0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12.bin"/><Relationship Id="rId7" Type="http://schemas.openxmlformats.org/officeDocument/2006/relationships/image" Target="../media/image1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5.bin"/><Relationship Id="rId12" Type="http://schemas.openxmlformats.org/officeDocument/2006/relationships/image" Target="../media/image1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14.bin"/><Relationship Id="rId7" Type="http://schemas.openxmlformats.org/officeDocument/2006/relationships/image" Target="../media/image13.emf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6.bin"/><Relationship Id="rId5" Type="http://schemas.openxmlformats.org/officeDocument/2006/relationships/image" Target="../media/image18.emf"/><Relationship Id="rId6" Type="http://schemas.openxmlformats.org/officeDocument/2006/relationships/oleObject" Target="../embeddings/oleObject17.bin"/><Relationship Id="rId7" Type="http://schemas.openxmlformats.org/officeDocument/2006/relationships/image" Target="../media/image13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4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20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24.bin"/><Relationship Id="rId5" Type="http://schemas.openxmlformats.org/officeDocument/2006/relationships/image" Target="../media/image21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26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24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29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26.emf"/><Relationship Id="rId5" Type="http://schemas.openxmlformats.org/officeDocument/2006/relationships/oleObject" Target="../embeddings/oleObject31.bin"/><Relationship Id="rId6" Type="http://schemas.openxmlformats.org/officeDocument/2006/relationships/image" Target="../media/image27.emf"/><Relationship Id="rId7" Type="http://schemas.openxmlformats.org/officeDocument/2006/relationships/oleObject" Target="../embeddings/oleObject32.bin"/><Relationship Id="rId8" Type="http://schemas.openxmlformats.org/officeDocument/2006/relationships/image" Target="../media/image28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34.bin"/><Relationship Id="rId6" Type="http://schemas.openxmlformats.org/officeDocument/2006/relationships/image" Target="../media/image30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36.bin"/><Relationship Id="rId6" Type="http://schemas.openxmlformats.org/officeDocument/2006/relationships/image" Target="../media/image32.emf"/><Relationship Id="rId7" Type="http://schemas.openxmlformats.org/officeDocument/2006/relationships/oleObject" Target="../embeddings/oleObject37.bin"/><Relationship Id="rId8" Type="http://schemas.openxmlformats.org/officeDocument/2006/relationships/image" Target="../media/image33.emf"/><Relationship Id="rId9" Type="http://schemas.openxmlformats.org/officeDocument/2006/relationships/oleObject" Target="../embeddings/oleObject38.bin"/><Relationship Id="rId10" Type="http://schemas.openxmlformats.org/officeDocument/2006/relationships/image" Target="../media/image34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oleObject" Target="../embeddings/oleObject39.bin"/><Relationship Id="rId5" Type="http://schemas.openxmlformats.org/officeDocument/2006/relationships/image" Target="../media/image35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4" Type="http://schemas.openxmlformats.org/officeDocument/2006/relationships/image" Target="../media/image37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4" Type="http://schemas.openxmlformats.org/officeDocument/2006/relationships/image" Target="../media/image38.emf"/><Relationship Id="rId5" Type="http://schemas.openxmlformats.org/officeDocument/2006/relationships/oleObject" Target="../embeddings/oleObject42.bin"/><Relationship Id="rId6" Type="http://schemas.openxmlformats.org/officeDocument/2006/relationships/image" Target="../media/image39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40.emf"/><Relationship Id="rId5" Type="http://schemas.openxmlformats.org/officeDocument/2006/relationships/oleObject" Target="../embeddings/oleObject43.bin"/><Relationship Id="rId6" Type="http://schemas.openxmlformats.org/officeDocument/2006/relationships/image" Target="../media/image41.emf"/><Relationship Id="rId7" Type="http://schemas.openxmlformats.org/officeDocument/2006/relationships/oleObject" Target="../embeddings/oleObject44.bin"/><Relationship Id="rId8" Type="http://schemas.openxmlformats.org/officeDocument/2006/relationships/image" Target="../media/image42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43.emf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44.emf"/><Relationship Id="rId7" Type="http://schemas.openxmlformats.org/officeDocument/2006/relationships/oleObject" Target="../embeddings/oleObject45.bin"/><Relationship Id="rId8" Type="http://schemas.openxmlformats.org/officeDocument/2006/relationships/image" Target="../media/image45.emf"/><Relationship Id="rId9" Type="http://schemas.openxmlformats.org/officeDocument/2006/relationships/oleObject" Target="../embeddings/oleObject46.bin"/><Relationship Id="rId10" Type="http://schemas.openxmlformats.org/officeDocument/2006/relationships/image" Target="../media/image46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oleObject" Target="../embeddings/oleObject47.bin"/><Relationship Id="rId5" Type="http://schemas.openxmlformats.org/officeDocument/2006/relationships/image" Target="../media/image47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49.emf"/><Relationship Id="rId5" Type="http://schemas.openxmlformats.org/officeDocument/2006/relationships/oleObject" Target="../embeddings/oleObject49.bin"/><Relationship Id="rId6" Type="http://schemas.openxmlformats.org/officeDocument/2006/relationships/image" Target="../media/image50.emf"/><Relationship Id="rId7" Type="http://schemas.openxmlformats.org/officeDocument/2006/relationships/oleObject" Target="../embeddings/oleObject50.bin"/><Relationship Id="rId8" Type="http://schemas.openxmlformats.org/officeDocument/2006/relationships/image" Target="../media/image47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4" Type="http://schemas.openxmlformats.org/officeDocument/2006/relationships/image" Target="../media/image47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4" Type="http://schemas.openxmlformats.org/officeDocument/2006/relationships/image" Target="../media/image51.emf"/><Relationship Id="rId5" Type="http://schemas.openxmlformats.org/officeDocument/2006/relationships/oleObject" Target="../embeddings/oleObject53.bin"/><Relationship Id="rId6" Type="http://schemas.openxmlformats.org/officeDocument/2006/relationships/image" Target="../media/image52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4" Type="http://schemas.openxmlformats.org/officeDocument/2006/relationships/image" Target="../media/image53.emf"/><Relationship Id="rId5" Type="http://schemas.openxmlformats.org/officeDocument/2006/relationships/image" Target="../media/image54.png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4" Type="http://schemas.openxmlformats.org/officeDocument/2006/relationships/image" Target="../media/image53.emf"/><Relationship Id="rId5" Type="http://schemas.openxmlformats.org/officeDocument/2006/relationships/oleObject" Target="../embeddings/oleObject56.bin"/><Relationship Id="rId6" Type="http://schemas.openxmlformats.org/officeDocument/2006/relationships/image" Target="../media/image55.emf"/><Relationship Id="rId7" Type="http://schemas.openxmlformats.org/officeDocument/2006/relationships/oleObject" Target="../embeddings/oleObject57.bin"/><Relationship Id="rId8" Type="http://schemas.openxmlformats.org/officeDocument/2006/relationships/image" Target="../media/image56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58.bin"/><Relationship Id="rId5" Type="http://schemas.openxmlformats.org/officeDocument/2006/relationships/image" Target="../media/image53.emf"/><Relationship Id="rId6" Type="http://schemas.openxmlformats.org/officeDocument/2006/relationships/oleObject" Target="../embeddings/oleObject59.bin"/><Relationship Id="rId7" Type="http://schemas.openxmlformats.org/officeDocument/2006/relationships/image" Target="../media/image55.emf"/><Relationship Id="rId8" Type="http://schemas.openxmlformats.org/officeDocument/2006/relationships/oleObject" Target="../embeddings/oleObject60.bin"/><Relationship Id="rId9" Type="http://schemas.openxmlformats.org/officeDocument/2006/relationships/image" Target="../media/image56.emf"/><Relationship Id="rId10" Type="http://schemas.openxmlformats.org/officeDocument/2006/relationships/image" Target="../media/image54.png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4" Type="http://schemas.openxmlformats.org/officeDocument/2006/relationships/image" Target="../media/image57.emf"/><Relationship Id="rId5" Type="http://schemas.openxmlformats.org/officeDocument/2006/relationships/image" Target="../media/image58.png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4" Type="http://schemas.openxmlformats.org/officeDocument/2006/relationships/image" Target="../media/image57.emf"/><Relationship Id="rId5" Type="http://schemas.openxmlformats.org/officeDocument/2006/relationships/oleObject" Target="../embeddings/oleObject63.bin"/><Relationship Id="rId6" Type="http://schemas.openxmlformats.org/officeDocument/2006/relationships/image" Target="../media/image59.emf"/><Relationship Id="rId7" Type="http://schemas.openxmlformats.org/officeDocument/2006/relationships/oleObject" Target="../embeddings/Microsoft_Equation6.bin"/><Relationship Id="rId8" Type="http://schemas.openxmlformats.org/officeDocument/2006/relationships/image" Target="../media/image56.e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60.emf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65.bin"/><Relationship Id="rId5" Type="http://schemas.openxmlformats.org/officeDocument/2006/relationships/image" Target="../media/image61.emf"/><Relationship Id="rId6" Type="http://schemas.openxmlformats.org/officeDocument/2006/relationships/oleObject" Target="../embeddings/Microsoft_Equation8.bin"/><Relationship Id="rId7" Type="http://schemas.openxmlformats.org/officeDocument/2006/relationships/image" Target="../media/image62.emf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9.bin"/><Relationship Id="rId4" Type="http://schemas.openxmlformats.org/officeDocument/2006/relationships/image" Target="../media/image63.emf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66.bin"/><Relationship Id="rId5" Type="http://schemas.openxmlformats.org/officeDocument/2006/relationships/image" Target="../media/image64.emf"/><Relationship Id="rId6" Type="http://schemas.openxmlformats.org/officeDocument/2006/relationships/oleObject" Target="../embeddings/Microsoft_Equation10.bin"/><Relationship Id="rId7" Type="http://schemas.openxmlformats.org/officeDocument/2006/relationships/image" Target="../media/image65.emf"/><Relationship Id="rId8" Type="http://schemas.openxmlformats.org/officeDocument/2006/relationships/image" Target="../media/image66.png"/><Relationship Id="rId1" Type="http://schemas.openxmlformats.org/officeDocument/2006/relationships/vmlDrawing" Target="../drawings/vmlDrawing41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67.bin"/><Relationship Id="rId5" Type="http://schemas.openxmlformats.org/officeDocument/2006/relationships/image" Target="../media/image67.emf"/><Relationship Id="rId6" Type="http://schemas.openxmlformats.org/officeDocument/2006/relationships/oleObject" Target="../embeddings/Microsoft_Equation11.bin"/><Relationship Id="rId7" Type="http://schemas.openxmlformats.org/officeDocument/2006/relationships/image" Target="../media/image68.emf"/><Relationship Id="rId1" Type="http://schemas.openxmlformats.org/officeDocument/2006/relationships/vmlDrawing" Target="../drawings/vmlDrawing42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2.bin"/><Relationship Id="rId4" Type="http://schemas.openxmlformats.org/officeDocument/2006/relationships/image" Target="../media/image69.emf"/><Relationship Id="rId1" Type="http://schemas.openxmlformats.org/officeDocument/2006/relationships/vmlDrawing" Target="../drawings/vmlDrawing43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3.bin"/><Relationship Id="rId4" Type="http://schemas.openxmlformats.org/officeDocument/2006/relationships/image" Target="../media/image70.emf"/><Relationship Id="rId1" Type="http://schemas.openxmlformats.org/officeDocument/2006/relationships/vmlDrawing" Target="../drawings/vmlDrawing44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4" Type="http://schemas.openxmlformats.org/officeDocument/2006/relationships/image" Target="../media/image71.emf"/><Relationship Id="rId5" Type="http://schemas.openxmlformats.org/officeDocument/2006/relationships/oleObject" Target="../embeddings/Microsoft_Equation14.bin"/><Relationship Id="rId6" Type="http://schemas.openxmlformats.org/officeDocument/2006/relationships/image" Target="../media/image72.emf"/><Relationship Id="rId1" Type="http://schemas.openxmlformats.org/officeDocument/2006/relationships/vmlDrawing" Target="../drawings/vmlDrawing45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oleObject" Target="../embeddings/Microsoft_Equation15.bin"/><Relationship Id="rId5" Type="http://schemas.openxmlformats.org/officeDocument/2006/relationships/image" Target="../media/image35.emf"/><Relationship Id="rId1" Type="http://schemas.openxmlformats.org/officeDocument/2006/relationships/vmlDrawing" Target="../drawings/vmlDrawing46.vml"/><Relationship Id="rId2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CS158 </a:t>
            </a:r>
            <a:r>
              <a:rPr lang="en-US" dirty="0" smtClean="0"/>
              <a:t>– Fall </a:t>
            </a:r>
            <a:r>
              <a:rPr lang="en-US" dirty="0" smtClean="0"/>
              <a:t>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</a:t>
            </a:r>
            <a:r>
              <a:rPr lang="en-US" dirty="0" smtClean="0"/>
              <a:t>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Earthquake drill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Coin1 data: 3 Heads and 1 Tail</a:t>
            </a:r>
          </a:p>
          <a:p>
            <a:pPr marL="0" indent="0">
              <a:buNone/>
            </a:pPr>
            <a:r>
              <a:rPr lang="en-US" dirty="0" smtClean="0"/>
              <a:t>Coin2 data: 30 Heads and 10 tails</a:t>
            </a:r>
          </a:p>
          <a:p>
            <a:pPr marL="0" indent="0">
              <a:buNone/>
            </a:pPr>
            <a:r>
              <a:rPr lang="en-US" dirty="0" smtClean="0"/>
              <a:t>Coin3 data: 2 Tails</a:t>
            </a:r>
          </a:p>
          <a:p>
            <a:pPr marL="0" indent="0">
              <a:buNone/>
            </a:pPr>
            <a:r>
              <a:rPr lang="en-US" dirty="0" smtClean="0"/>
              <a:t>Coin4 data:  497 Heads and 503 tails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If someone asked you what the probability of heads was for each of these coins, what would you say?</a:t>
            </a:r>
          </a:p>
        </p:txBody>
      </p:sp>
    </p:spTree>
    <p:extLst>
      <p:ext uri="{BB962C8B-B14F-4D97-AF65-F5344CB8AC3E}">
        <p14:creationId xmlns:p14="http://schemas.microsoft.com/office/powerpoint/2010/main" val="359101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5343845"/>
            <a:ext cx="43434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504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</a:t>
            </a:r>
            <a:r>
              <a:rPr lang="en-US" dirty="0" smtClean="0"/>
              <a:t>hat </a:t>
            </a:r>
            <a:r>
              <a:rPr lang="en-US" dirty="0" smtClean="0"/>
              <a:t>we’re really doing </a:t>
            </a:r>
            <a:r>
              <a:rPr lang="en-US" dirty="0" smtClean="0"/>
              <a:t>during training is </a:t>
            </a:r>
            <a:r>
              <a:rPr lang="en-US" dirty="0" smtClean="0"/>
              <a:t>selecting the </a:t>
            </a:r>
            <a:r>
              <a:rPr lang="en-US" dirty="0" err="1" smtClean="0"/>
              <a:t>Θ</a:t>
            </a:r>
            <a:r>
              <a:rPr lang="en-US" dirty="0" smtClean="0"/>
              <a:t> that maximizes: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521816"/>
              </p:ext>
            </p:extLst>
          </p:nvPr>
        </p:nvGraphicFramePr>
        <p:xfrm>
          <a:off x="3252788" y="3290888"/>
          <a:ext cx="15700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25" name="Equation" r:id="rId3" imgW="673100" imgH="203200" progId="Equation.3">
                  <p:embed/>
                </p:oleObj>
              </mc:Choice>
              <mc:Fallback>
                <p:oleObj name="Equation" r:id="rId3" imgW="673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2788" y="3290888"/>
                        <a:ext cx="1570037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4859" y="5257800"/>
            <a:ext cx="7997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That </a:t>
            </a:r>
            <a:r>
              <a:rPr lang="en-US" sz="2400" dirty="0" smtClean="0"/>
              <a:t>is we </a:t>
            </a:r>
            <a:r>
              <a:rPr lang="en-US" sz="2400" dirty="0" smtClean="0"/>
              <a:t>pick the most likely model parameters given the data</a:t>
            </a:r>
            <a:endParaRPr lang="en-US" sz="2400" dirty="0"/>
          </a:p>
        </p:txBody>
      </p:sp>
      <p:graphicFrame>
        <p:nvGraphicFramePr>
          <p:cNvPr id="6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760592"/>
              </p:ext>
            </p:extLst>
          </p:nvPr>
        </p:nvGraphicFramePr>
        <p:xfrm>
          <a:off x="2346325" y="4449763"/>
          <a:ext cx="3348038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826" name="Equation" r:id="rId5" imgW="1435100" imgH="215900" progId="Equation.3">
                  <p:embed/>
                </p:oleObj>
              </mc:Choice>
              <mc:Fallback>
                <p:oleObj name="Equation" r:id="rId5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46325" y="4449763"/>
                        <a:ext cx="3348038" cy="50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3886200"/>
            <a:ext cx="537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i.e.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2528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revisited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84084"/>
              </p:ext>
            </p:extLst>
          </p:nvPr>
        </p:nvGraphicFramePr>
        <p:xfrm>
          <a:off x="3152775" y="3962400"/>
          <a:ext cx="20748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641" name="Equation" r:id="rId3" imgW="889000" imgH="203200" progId="Equation.3">
                  <p:embed/>
                </p:oleObj>
              </mc:Choice>
              <mc:Fallback>
                <p:oleObj name="Equation" r:id="rId3" imgW="889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52775" y="3962400"/>
                        <a:ext cx="2074863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 smtClean="0"/>
              <a:t>want to incorporate </a:t>
            </a:r>
            <a:r>
              <a:rPr lang="en-US" dirty="0" smtClean="0"/>
              <a:t>a prior belief </a:t>
            </a:r>
            <a:r>
              <a:rPr lang="en-US" dirty="0" smtClean="0"/>
              <a:t>of</a:t>
            </a:r>
            <a:r>
              <a:rPr lang="en-US" dirty="0" smtClean="0"/>
              <a:t> </a:t>
            </a:r>
            <a:r>
              <a:rPr lang="en-US" dirty="0" smtClean="0"/>
              <a:t>what the probabilities might be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do this, we need to break down our probability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55166" y="4788128"/>
            <a:ext cx="171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(Hint: Bayes rule)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543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revisited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362200"/>
            <a:ext cx="4872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each of these probabilities?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9455975"/>
              </p:ext>
            </p:extLst>
          </p:nvPr>
        </p:nvGraphicFramePr>
        <p:xfrm>
          <a:off x="2246463" y="3645932"/>
          <a:ext cx="40894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64" name="Equation" r:id="rId3" imgW="1752600" imgH="431800" progId="Equation.3">
                  <p:embed/>
                </p:oleObj>
              </mc:Choice>
              <mc:Fallback>
                <p:oleObj name="Equation" r:id="rId3" imgW="17526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6463" y="3645932"/>
                        <a:ext cx="408940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607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1397923"/>
              </p:ext>
            </p:extLst>
          </p:nvPr>
        </p:nvGraphicFramePr>
        <p:xfrm>
          <a:off x="2246463" y="3645932"/>
          <a:ext cx="40894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07" name="Equation" r:id="rId3" imgW="1752600" imgH="431800" progId="Equation.3">
                  <p:embed/>
                </p:oleObj>
              </mc:Choice>
              <mc:Fallback>
                <p:oleObj name="Equation" r:id="rId3" imgW="17526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6463" y="3645932"/>
                        <a:ext cx="408940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07899" y="1846335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likelihood of the data under the model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084299" y="2643664"/>
            <a:ext cx="1600200" cy="8498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0562" y="1846335"/>
            <a:ext cx="3877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probability of different parameters,</a:t>
            </a:r>
          </a:p>
          <a:p>
            <a:r>
              <a:rPr lang="en-US" sz="2000" dirty="0" smtClean="0"/>
              <a:t>call the </a:t>
            </a:r>
            <a:r>
              <a:rPr lang="en-US" sz="2000" dirty="0" smtClean="0">
                <a:solidFill>
                  <a:srgbClr val="FF6600"/>
                </a:solidFill>
              </a:rPr>
              <a:t>prior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056099" y="2489776"/>
            <a:ext cx="762000" cy="11561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67760" y="5819745"/>
            <a:ext cx="3999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probability of seeing the data (regardless of model)</a:t>
            </a:r>
            <a:endParaRPr lang="en-US" sz="20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684499" y="4652407"/>
            <a:ext cx="419100" cy="116733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762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658038"/>
              </p:ext>
            </p:extLst>
          </p:nvPr>
        </p:nvGraphicFramePr>
        <p:xfrm>
          <a:off x="1828800" y="1905000"/>
          <a:ext cx="406082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728" name="Equation" r:id="rId4" imgW="1739900" imgH="431800" progId="Equation.3">
                  <p:embed/>
                </p:oleObj>
              </mc:Choice>
              <mc:Fallback>
                <p:oleObj name="Equation" r:id="rId4" imgW="17399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8800" y="1905000"/>
                        <a:ext cx="4060825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4265399" y="2921833"/>
            <a:ext cx="419100" cy="116733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362200" y="4415135"/>
            <a:ext cx="4747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p(data) matter for the </a:t>
            </a:r>
            <a:r>
              <a:rPr lang="en-US" sz="2400" dirty="0" err="1" smtClean="0">
                <a:solidFill>
                  <a:srgbClr val="FF0000"/>
                </a:solidFill>
              </a:rPr>
              <a:t>argmax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035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552563"/>
              </p:ext>
            </p:extLst>
          </p:nvPr>
        </p:nvGraphicFramePr>
        <p:xfrm>
          <a:off x="2302455" y="3694124"/>
          <a:ext cx="40020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7749" name="Equation" r:id="rId4" imgW="1714500" imgH="215900" progId="Equation.3">
                  <p:embed/>
                </p:oleObj>
              </mc:Choice>
              <mc:Fallback>
                <p:oleObj name="Equation" r:id="rId4" imgW="1714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02455" y="3694124"/>
                        <a:ext cx="4002088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7899" y="1846335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likelihood of the data under the model</a:t>
            </a:r>
            <a:endParaRPr lang="en-US" sz="2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084299" y="2643664"/>
            <a:ext cx="1411501" cy="10022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0562" y="1846335"/>
            <a:ext cx="3877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probability of different parameters,</a:t>
            </a:r>
          </a:p>
          <a:p>
            <a:r>
              <a:rPr lang="en-US" sz="2000" dirty="0" smtClean="0"/>
              <a:t>call the </a:t>
            </a:r>
            <a:r>
              <a:rPr lang="en-US" sz="2000" dirty="0" smtClean="0">
                <a:solidFill>
                  <a:srgbClr val="FF6600"/>
                </a:solidFill>
              </a:rPr>
              <a:t>prior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056099" y="2489776"/>
            <a:ext cx="762000" cy="11561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07899" y="4917824"/>
            <a:ext cx="6582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MLE assume for a prior on the model parameters?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34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1947434"/>
              </p:ext>
            </p:extLst>
          </p:nvPr>
        </p:nvGraphicFramePr>
        <p:xfrm>
          <a:off x="2302455" y="3694124"/>
          <a:ext cx="40020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73" name="Equation" r:id="rId4" imgW="1714500" imgH="215900" progId="Equation.3">
                  <p:embed/>
                </p:oleObj>
              </mc:Choice>
              <mc:Fallback>
                <p:oleObj name="Equation" r:id="rId4" imgW="1714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02455" y="3694124"/>
                        <a:ext cx="4002088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7899" y="1846335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likelihood of the data under the model</a:t>
            </a:r>
            <a:endParaRPr lang="en-US" sz="2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084299" y="2643664"/>
            <a:ext cx="1411501" cy="10022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0562" y="1846335"/>
            <a:ext cx="3877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probability of different parameters,</a:t>
            </a:r>
          </a:p>
          <a:p>
            <a:r>
              <a:rPr lang="en-US" sz="2000" dirty="0" smtClean="0"/>
              <a:t>call the </a:t>
            </a:r>
            <a:r>
              <a:rPr lang="en-US" sz="2000" dirty="0" smtClean="0">
                <a:solidFill>
                  <a:srgbClr val="FF6600"/>
                </a:solidFill>
              </a:rPr>
              <a:t>prior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056099" y="2489776"/>
            <a:ext cx="762000" cy="11561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3298" y="4917824"/>
            <a:ext cx="83920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Assumes a </a:t>
            </a:r>
            <a:r>
              <a:rPr lang="en-US" sz="2800" dirty="0" smtClean="0">
                <a:solidFill>
                  <a:srgbClr val="FF6600"/>
                </a:solidFill>
              </a:rPr>
              <a:t>uniform prior</a:t>
            </a:r>
            <a:r>
              <a:rPr lang="en-US" sz="2800" dirty="0" smtClean="0">
                <a:solidFill>
                  <a:srgbClr val="0000FF"/>
                </a:solidFill>
              </a:rPr>
              <a:t>, i.e. all </a:t>
            </a:r>
            <a:r>
              <a:rPr lang="en-US" sz="2800" dirty="0" err="1" smtClean="0">
                <a:solidFill>
                  <a:srgbClr val="0000FF"/>
                </a:solidFill>
              </a:rPr>
              <a:t>Θ</a:t>
            </a:r>
            <a:r>
              <a:rPr lang="en-US" sz="2800" dirty="0" smtClean="0">
                <a:solidFill>
                  <a:srgbClr val="0000FF"/>
                </a:solidFill>
              </a:rPr>
              <a:t> are equally likely!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Relies solely on the likelihood</a:t>
            </a:r>
          </a:p>
        </p:txBody>
      </p:sp>
    </p:spTree>
    <p:extLst>
      <p:ext uri="{BB962C8B-B14F-4D97-AF65-F5344CB8AC3E}">
        <p14:creationId xmlns:p14="http://schemas.microsoft.com/office/powerpoint/2010/main" val="2247907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approach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216449"/>
              </p:ext>
            </p:extLst>
          </p:nvPr>
        </p:nvGraphicFramePr>
        <p:xfrm>
          <a:off x="2057400" y="2057400"/>
          <a:ext cx="40020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" name="Equation" r:id="rId3" imgW="1714500" imgH="215900" progId="Equation.3">
                  <p:embed/>
                </p:oleObj>
              </mc:Choice>
              <mc:Fallback>
                <p:oleObj name="Equation" r:id="rId3" imgW="1714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7400" y="2057400"/>
                        <a:ext cx="4002088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3663242"/>
              </p:ext>
            </p:extLst>
          </p:nvPr>
        </p:nvGraphicFramePr>
        <p:xfrm>
          <a:off x="304800" y="37338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" name="Equation" r:id="rId5" imgW="1752600" imgH="457200" progId="Equation.3">
                  <p:embed/>
                </p:oleObj>
              </mc:Choice>
              <mc:Fallback>
                <p:oleObj name="Equation" r:id="rId5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7338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2286000" y="2560638"/>
            <a:ext cx="2209800" cy="11731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5600700" y="2560638"/>
            <a:ext cx="190500" cy="11731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56437" y="4071840"/>
            <a:ext cx="3777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can use any distribution we’d </a:t>
            </a:r>
            <a:r>
              <a:rPr lang="en-US" dirty="0" smtClean="0"/>
              <a:t>like.</a:t>
            </a:r>
          </a:p>
          <a:p>
            <a:endParaRPr lang="en-US" dirty="0" smtClean="0"/>
          </a:p>
          <a:p>
            <a:r>
              <a:rPr lang="en-US" dirty="0" smtClean="0"/>
              <a:t>This allows us to impart addition </a:t>
            </a:r>
            <a:r>
              <a:rPr lang="en-US" dirty="0" smtClean="0">
                <a:solidFill>
                  <a:srgbClr val="FF6600"/>
                </a:solidFill>
              </a:rPr>
              <a:t>bias</a:t>
            </a:r>
            <a:r>
              <a:rPr lang="en-US" dirty="0" smtClean="0"/>
              <a:t> into the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184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 on the prior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610073"/>
              </p:ext>
            </p:extLst>
          </p:nvPr>
        </p:nvGraphicFramePr>
        <p:xfrm>
          <a:off x="1295400" y="2560638"/>
          <a:ext cx="56927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36" name="Equation" r:id="rId3" imgW="2438400" imgH="215900" progId="Equation.3">
                  <p:embed/>
                </p:oleObj>
              </mc:Choice>
              <mc:Fallback>
                <p:oleObj name="Equation" r:id="rId3" imgW="2438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2560638"/>
                        <a:ext cx="5692775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2959" y="1780652"/>
            <a:ext cx="6342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Remember, the max is the same if we take the log:</a:t>
            </a:r>
            <a:endParaRPr lang="en-US" sz="2400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942016"/>
              </p:ext>
            </p:extLst>
          </p:nvPr>
        </p:nvGraphicFramePr>
        <p:xfrm>
          <a:off x="646113" y="4051300"/>
          <a:ext cx="3602037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37" name="Equation" r:id="rId5" imgW="1854200" imgH="457200" progId="Equation.3">
                  <p:embed/>
                </p:oleObj>
              </mc:Choice>
              <mc:Fallback>
                <p:oleObj name="Equation" r:id="rId5" imgW="1854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3" y="4051300"/>
                        <a:ext cx="3602037" cy="8874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2895600" y="3147220"/>
            <a:ext cx="1278609" cy="8151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258528" y="3147220"/>
            <a:ext cx="370872" cy="8151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88084" y="4052093"/>
            <a:ext cx="3777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can use any distribution we’d </a:t>
            </a:r>
            <a:r>
              <a:rPr lang="en-US" dirty="0" smtClean="0"/>
              <a:t>like.</a:t>
            </a:r>
          </a:p>
          <a:p>
            <a:endParaRPr lang="en-US" dirty="0" smtClean="0"/>
          </a:p>
          <a:p>
            <a:r>
              <a:rPr lang="en-US" dirty="0" smtClean="0"/>
              <a:t>This allows us to impart addition </a:t>
            </a:r>
            <a:r>
              <a:rPr lang="en-US" dirty="0" smtClean="0">
                <a:solidFill>
                  <a:srgbClr val="FF6600"/>
                </a:solidFill>
              </a:rPr>
              <a:t>bias</a:t>
            </a:r>
            <a:r>
              <a:rPr lang="en-US" dirty="0" smtClean="0"/>
              <a:t> into the model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905000" y="5715000"/>
            <a:ext cx="51087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Does this look like something we’ve seen before?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79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 </a:t>
            </a:r>
            <a:r>
              <a:rPr lang="en-US" dirty="0" err="1" smtClean="0"/>
              <a:t>vs</a:t>
            </a:r>
            <a:r>
              <a:rPr lang="en-US" dirty="0" smtClean="0"/>
              <a:t> prior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761647"/>
              </p:ext>
            </p:extLst>
          </p:nvPr>
        </p:nvGraphicFramePr>
        <p:xfrm>
          <a:off x="1295400" y="2362200"/>
          <a:ext cx="56927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153" name="Equation" r:id="rId4" imgW="2438400" imgH="215900" progId="Equation.3">
                  <p:embed/>
                </p:oleObj>
              </mc:Choice>
              <mc:Fallback>
                <p:oleObj name="Equation" r:id="rId4" imgW="2438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95400" y="2362200"/>
                        <a:ext cx="5692775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127561"/>
              </p:ext>
            </p:extLst>
          </p:nvPr>
        </p:nvGraphicFramePr>
        <p:xfrm>
          <a:off x="1600200" y="4800600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154" name="Equation" r:id="rId6" imgW="2451100" imgH="457200" progId="Equation.3">
                  <p:embed/>
                </p:oleObj>
              </mc:Choice>
              <mc:Fallback>
                <p:oleObj name="Equation" r:id="rId6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00200" y="4800600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0" y="4038600"/>
            <a:ext cx="3351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loss function based on the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3505200"/>
            <a:ext cx="3121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likelihood based on the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8556" y="4038600"/>
            <a:ext cx="1317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FF"/>
                </a:solidFill>
              </a:rPr>
              <a:t>regularizer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14590" y="3505200"/>
            <a:ext cx="681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prior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2" name="Straight Arrow Connector 11"/>
          <p:cNvCxnSpPr>
            <a:endCxn id="5" idx="2"/>
          </p:cNvCxnSpPr>
          <p:nvPr/>
        </p:nvCxnSpPr>
        <p:spPr>
          <a:xfrm flipV="1">
            <a:off x="3276600" y="2865438"/>
            <a:ext cx="865187" cy="6397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124200" y="4545072"/>
            <a:ext cx="533400" cy="40792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019800" y="2865438"/>
            <a:ext cx="143668" cy="61506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5791200" y="4483227"/>
            <a:ext cx="327498" cy="469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ight Brace 24"/>
          <p:cNvSpPr/>
          <p:nvPr/>
        </p:nvSpPr>
        <p:spPr>
          <a:xfrm>
            <a:off x="6886094" y="3505200"/>
            <a:ext cx="276706" cy="93351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23389" y="3714690"/>
            <a:ext cx="395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fit 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8" name="Right Brace 27"/>
          <p:cNvSpPr/>
          <p:nvPr/>
        </p:nvSpPr>
        <p:spPr>
          <a:xfrm flipH="1">
            <a:off x="1295400" y="3505200"/>
            <a:ext cx="276706" cy="93351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315200" y="3705255"/>
            <a:ext cx="130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model bias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75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for NB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469707"/>
              </p:ext>
            </p:extLst>
          </p:nvPr>
        </p:nvGraphicFramePr>
        <p:xfrm>
          <a:off x="2057400" y="1660249"/>
          <a:ext cx="4495800" cy="397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269" name="Equation" r:id="rId4" imgW="2438400" imgH="215900" progId="Equation.3">
                  <p:embed/>
                </p:oleObj>
              </mc:Choice>
              <mc:Fallback>
                <p:oleObj name="Equation" r:id="rId4" imgW="2438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7400" y="1660249"/>
                        <a:ext cx="4495800" cy="3974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2319412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Uniform prior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32490" y="2347786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Dirichlet</a:t>
            </a:r>
            <a:r>
              <a:rPr lang="en-US" dirty="0" smtClean="0"/>
              <a:t> prior</a:t>
            </a:r>
            <a:endParaRPr lang="en-US" dirty="0"/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307848"/>
              </p:ext>
            </p:extLst>
          </p:nvPr>
        </p:nvGraphicFramePr>
        <p:xfrm>
          <a:off x="533400" y="5620794"/>
          <a:ext cx="2489200" cy="780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270" name="Equation" r:id="rId6" imgW="1371600" imgH="431800" progId="Equation.3">
                  <p:embed/>
                </p:oleObj>
              </mc:Choice>
              <mc:Fallback>
                <p:oleObj name="Equation" r:id="rId6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620794"/>
                        <a:ext cx="2489200" cy="78000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3352800" y="2209800"/>
            <a:ext cx="0" cy="44196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800" y="3057835"/>
            <a:ext cx="1558910" cy="13139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9747" y="3057835"/>
            <a:ext cx="1582698" cy="13139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3800" y="3057836"/>
            <a:ext cx="1548569" cy="13139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75436" y="4520819"/>
            <a:ext cx="760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= 0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835943" y="4736068"/>
            <a:ext cx="3774657" cy="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29200" y="4659868"/>
            <a:ext cx="1100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increasing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6593" y="3029462"/>
            <a:ext cx="1548569" cy="1313938"/>
          </a:xfrm>
          <a:prstGeom prst="rect">
            <a:avLst/>
          </a:prstGeom>
        </p:spPr>
      </p:pic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6002718"/>
              </p:ext>
            </p:extLst>
          </p:nvPr>
        </p:nvGraphicFramePr>
        <p:xfrm>
          <a:off x="3513138" y="5573898"/>
          <a:ext cx="5554662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271" name="Equation" r:id="rId11" imgW="3060700" imgH="431800" progId="Equation.3">
                  <p:embed/>
                </p:oleObj>
              </mc:Choice>
              <mc:Fallback>
                <p:oleObj name="Equation" r:id="rId11" imgW="3060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138" y="5573898"/>
                        <a:ext cx="5554662" cy="7794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2547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Prior: another view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2051056"/>
              </p:ext>
            </p:extLst>
          </p:nvPr>
        </p:nvGraphicFramePr>
        <p:xfrm>
          <a:off x="2133600" y="2014855"/>
          <a:ext cx="4049713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01" name="Equation" r:id="rId4" imgW="2120900" imgH="482600" progId="Equation.3">
                  <p:embed/>
                </p:oleObj>
              </mc:Choice>
              <mc:Fallback>
                <p:oleObj name="Equation" r:id="rId4" imgW="2120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33600" y="2014855"/>
                        <a:ext cx="4049713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43250" y="4731603"/>
            <a:ext cx="6710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happens to our likelihood if, for one of the labels, we never saw a particular feature?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500930"/>
              </p:ext>
            </p:extLst>
          </p:nvPr>
        </p:nvGraphicFramePr>
        <p:xfrm>
          <a:off x="3022600" y="3352800"/>
          <a:ext cx="2489200" cy="780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202" name="Equation" r:id="rId6" imgW="1371600" imgH="431800" progId="Equation.3">
                  <p:embed/>
                </p:oleObj>
              </mc:Choice>
              <mc:Fallback>
                <p:oleObj name="Equation" r:id="rId6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0" y="3352800"/>
                        <a:ext cx="2489200" cy="78000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000539" y="3500735"/>
            <a:ext cx="74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MLE: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352800" y="5927205"/>
            <a:ext cx="1476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Goes to 0!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354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Prior: another view</a:t>
            </a:r>
            <a:endParaRPr lang="en-US" dirty="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469332"/>
              </p:ext>
            </p:extLst>
          </p:nvPr>
        </p:nvGraphicFramePr>
        <p:xfrm>
          <a:off x="1604963" y="4468813"/>
          <a:ext cx="5554662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182" name="Equation" r:id="rId3" imgW="3060700" imgH="431800" progId="Equation.3">
                  <p:embed/>
                </p:oleObj>
              </mc:Choice>
              <mc:Fallback>
                <p:oleObj name="Equation" r:id="rId3" imgW="3060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4963" y="4468813"/>
                        <a:ext cx="5554662" cy="7794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745492"/>
              </p:ext>
            </p:extLst>
          </p:nvPr>
        </p:nvGraphicFramePr>
        <p:xfrm>
          <a:off x="2819400" y="2236807"/>
          <a:ext cx="2489200" cy="780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183" name="Equation" r:id="rId5" imgW="1371600" imgH="431800" progId="Equation.3">
                  <p:embed/>
                </p:oleObj>
              </mc:Choice>
              <mc:Fallback>
                <p:oleObj name="Equation" r:id="rId5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236807"/>
                        <a:ext cx="2489200" cy="78000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Down Arrow 16"/>
          <p:cNvSpPr/>
          <p:nvPr/>
        </p:nvSpPr>
        <p:spPr>
          <a:xfrm>
            <a:off x="3962400" y="3352800"/>
            <a:ext cx="685800" cy="6858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032325" y="5848290"/>
            <a:ext cx="2893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Adding a prior avoids this!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113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1705463"/>
            <a:ext cx="1143000" cy="2455863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277232" y="277211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4372463"/>
            <a:ext cx="1143000" cy="9599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5279" y="5638800"/>
            <a:ext cx="3167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each label, pretend like we’ve seen each feature value occur </a:t>
            </a:r>
            <a:r>
              <a:rPr lang="en-US" dirty="0" smtClean="0"/>
              <a:t>in </a:t>
            </a:r>
            <a:r>
              <a:rPr lang="en-US" dirty="0" err="1" smtClean="0"/>
              <a:t>λ</a:t>
            </a:r>
            <a:r>
              <a:rPr lang="en-US" dirty="0" smtClean="0"/>
              <a:t> additional </a:t>
            </a:r>
            <a:r>
              <a:rPr lang="en-US" dirty="0" smtClean="0"/>
              <a:t>examples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1066800" y="4953000"/>
            <a:ext cx="381000" cy="685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884754"/>
              </p:ext>
            </p:extLst>
          </p:nvPr>
        </p:nvGraphicFramePr>
        <p:xfrm>
          <a:off x="3581400" y="2236807"/>
          <a:ext cx="2489200" cy="7800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207" name="Equation" r:id="rId3" imgW="1371600" imgH="431800" progId="Equation.3">
                  <p:embed/>
                </p:oleObj>
              </mc:Choice>
              <mc:Fallback>
                <p:oleObj name="Equation" r:id="rId3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236807"/>
                        <a:ext cx="2489200" cy="78000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Down Arrow 16"/>
          <p:cNvSpPr/>
          <p:nvPr/>
        </p:nvSpPr>
        <p:spPr>
          <a:xfrm>
            <a:off x="4724400" y="3352800"/>
            <a:ext cx="685800" cy="6858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505200" y="5562600"/>
            <a:ext cx="495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Sometimes this is also called </a:t>
            </a:r>
            <a:r>
              <a:rPr lang="en-US" sz="2000" dirty="0" smtClean="0">
                <a:solidFill>
                  <a:srgbClr val="FF6600"/>
                </a:solidFill>
              </a:rPr>
              <a:t>smoothing </a:t>
            </a:r>
            <a:r>
              <a:rPr lang="en-US" sz="2000" dirty="0" smtClean="0">
                <a:solidFill>
                  <a:srgbClr val="0000FF"/>
                </a:solidFill>
              </a:rPr>
              <a:t>because it is seen as smoothing or interpolating between the MLE and some other distribution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227625"/>
              </p:ext>
            </p:extLst>
          </p:nvPr>
        </p:nvGraphicFramePr>
        <p:xfrm>
          <a:off x="2632869" y="4372463"/>
          <a:ext cx="5554662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208" name="Equation" r:id="rId5" imgW="3060700" imgH="431800" progId="Equation.3">
                  <p:embed/>
                </p:oleObj>
              </mc:Choice>
              <mc:Fallback>
                <p:oleObj name="Equation" r:id="rId5" imgW="30607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869" y="4372463"/>
                        <a:ext cx="5554662" cy="7794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7960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2362200"/>
            <a:ext cx="4343400" cy="8382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959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models </a:t>
            </a:r>
            <a:r>
              <a:rPr lang="en-US" dirty="0" err="1" smtClean="0"/>
              <a:t>vs</a:t>
            </a:r>
            <a:r>
              <a:rPr lang="en-US" dirty="0" smtClean="0"/>
              <a:t> conditional models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232169"/>
              </p:ext>
            </p:extLst>
          </p:nvPr>
        </p:nvGraphicFramePr>
        <p:xfrm>
          <a:off x="1676400" y="2978295"/>
          <a:ext cx="2538412" cy="526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602" name="Equation" r:id="rId3" imgW="1041400" imgH="215900" progId="Equation.3">
                  <p:embed/>
                </p:oleObj>
              </mc:Choice>
              <mc:Fallback>
                <p:oleObj name="Equation" r:id="rId3" imgW="1041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2978295"/>
                        <a:ext cx="2538412" cy="526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1817" y="1892719"/>
            <a:ext cx="7105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We’ve been trying to model the joint distribution (i.e. the data generating distribution):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99690" y="3810000"/>
            <a:ext cx="7105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However, if all we’re interested in is classification, why not directly model the conditional distribution:</a:t>
            </a:r>
            <a:endParaRPr lang="en-US" sz="20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441828"/>
              </p:ext>
            </p:extLst>
          </p:nvPr>
        </p:nvGraphicFramePr>
        <p:xfrm>
          <a:off x="1662113" y="4654550"/>
          <a:ext cx="260032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603" name="Equation" r:id="rId5" imgW="1066800" imgH="215900" progId="Equation.3">
                  <p:embed/>
                </p:oleObj>
              </mc:Choice>
              <mc:Fallback>
                <p:oleObj name="Equation" r:id="rId5" imgW="1066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2113" y="4654550"/>
                        <a:ext cx="2600325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084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first try: linear</a:t>
            </a:r>
            <a:endParaRPr lang="en-US" dirty="0"/>
          </a:p>
        </p:txBody>
      </p:sp>
      <p:graphicFrame>
        <p:nvGraphicFramePr>
          <p:cNvPr id="808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372711"/>
              </p:ext>
            </p:extLst>
          </p:nvPr>
        </p:nvGraphicFramePr>
        <p:xfrm>
          <a:off x="1171575" y="1938338"/>
          <a:ext cx="62579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325" name="Equation" r:id="rId4" imgW="2781300" imgH="215900" progId="Equation.3">
                  <p:embed/>
                </p:oleObj>
              </mc:Choice>
              <mc:Fallback>
                <p:oleObj name="Equation" r:id="rId4" imgW="27813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1575" y="1938338"/>
                        <a:ext cx="625792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4038600"/>
            <a:ext cx="649963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 Nothing constrains it to be a probability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- Could still have combination of features and weight that exceeds 1 or is below 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2743200"/>
            <a:ext cx="3021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problems with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445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4290" y="224971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model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428" y="3338275"/>
            <a:ext cx="689429" cy="3035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33713" y="28334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33713" y="637418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550783" y="3265705"/>
            <a:ext cx="689429" cy="3035905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08018" y="277293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08018" y="63137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76686" y="220133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probability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901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8538189"/>
              </p:ext>
            </p:extLst>
          </p:nvPr>
        </p:nvGraphicFramePr>
        <p:xfrm>
          <a:off x="5594350" y="1662113"/>
          <a:ext cx="24003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429" name="Equation" r:id="rId3" imgW="1066800" imgH="215900" progId="Equation.3">
                  <p:embed/>
                </p:oleObj>
              </mc:Choice>
              <mc:Fallback>
                <p:oleObj name="Equation" r:id="rId3" imgW="10668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4350" y="1662113"/>
                        <a:ext cx="2400300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5594350" y="1638000"/>
            <a:ext cx="2505075" cy="495600"/>
          </a:xfrm>
          <a:prstGeom prst="rect">
            <a:avLst/>
          </a:prstGeom>
          <a:solidFill>
            <a:srgbClr val="FF0000">
              <a:alpha val="2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 rot="10800000">
            <a:off x="3581400" y="4038600"/>
            <a:ext cx="990600" cy="1143000"/>
          </a:xfrm>
          <a:prstGeom prst="rightArrow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489868" y="5253789"/>
            <a:ext cx="36061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like linear </a:t>
            </a:r>
            <a:r>
              <a:rPr lang="en-US" dirty="0" smtClean="0"/>
              <a:t>models! </a:t>
            </a:r>
            <a:endParaRPr lang="en-US" dirty="0" smtClean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</a:t>
            </a:r>
            <a:r>
              <a:rPr lang="en-US" dirty="0" smtClean="0"/>
              <a:t>an </a:t>
            </a:r>
            <a:r>
              <a:rPr lang="en-US" dirty="0" smtClean="0"/>
              <a:t>we transform the probability into a function that ranges over all values? </a:t>
            </a:r>
            <a:endParaRPr lang="en-US" dirty="0"/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06173"/>
              </p:ext>
            </p:extLst>
          </p:nvPr>
        </p:nvGraphicFramePr>
        <p:xfrm>
          <a:off x="458788" y="1662113"/>
          <a:ext cx="36290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430" name="Equation" r:id="rId5" imgW="1612900" imgH="215900" progId="Equation.3">
                  <p:embed/>
                </p:oleObj>
              </mc:Choice>
              <mc:Fallback>
                <p:oleObj name="Equation" r:id="rId5" imgW="1612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1662113"/>
                        <a:ext cx="362902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9478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 smtClean="0"/>
              <a:t>Rather than predict the probability, we can predict the ratio of 1/0 (positive/negative)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Predict the </a:t>
            </a:r>
            <a:r>
              <a:rPr lang="en-US" sz="2400" b="1" dirty="0" smtClean="0"/>
              <a:t>odds</a:t>
            </a:r>
            <a:r>
              <a:rPr lang="en-US" sz="2400" dirty="0" smtClean="0"/>
              <a:t> that it is 1 (true): </a:t>
            </a:r>
            <a:r>
              <a:rPr lang="en-US" sz="2400" dirty="0" smtClean="0">
                <a:solidFill>
                  <a:srgbClr val="FF6600"/>
                </a:solidFill>
              </a:rPr>
              <a:t>How much more likely is 1 than 0.</a:t>
            </a:r>
          </a:p>
          <a:p>
            <a:pPr marL="0" indent="0"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Does this help us?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8601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525877"/>
              </p:ext>
            </p:extLst>
          </p:nvPr>
        </p:nvGraphicFramePr>
        <p:xfrm>
          <a:off x="922338" y="5146675"/>
          <a:ext cx="7653337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73" name="Equation" r:id="rId3" imgW="4178300" imgH="431800" progId="Equation.3">
                  <p:embed/>
                </p:oleObj>
              </mc:Choice>
              <mc:Fallback>
                <p:oleObj name="Equation" r:id="rId3" imgW="4178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8" y="5146675"/>
                        <a:ext cx="7653337" cy="788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483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290" y="228600"/>
            <a:ext cx="8153400" cy="990600"/>
          </a:xfrm>
        </p:spPr>
        <p:txBody>
          <a:bodyPr/>
          <a:lstStyle/>
          <a:p>
            <a:r>
              <a:rPr lang="en-US" dirty="0" smtClean="0"/>
              <a:t>Odds ratio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4290" y="224971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model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428" y="3338275"/>
            <a:ext cx="689429" cy="3035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33713" y="28334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33713" y="637418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550783" y="3265705"/>
            <a:ext cx="689429" cy="3035905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562878" y="2785025"/>
            <a:ext cx="108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08018" y="63137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76686" y="220133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odds ratio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961" y="3896714"/>
            <a:ext cx="345923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is the dividing line between class 1 and </a:t>
            </a: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class </a:t>
            </a:r>
            <a:r>
              <a:rPr lang="en-US" sz="2400" dirty="0" smtClean="0">
                <a:solidFill>
                  <a:srgbClr val="FF0000"/>
                </a:solidFill>
              </a:rPr>
              <a:t>0 being selected?</a:t>
            </a:r>
          </a:p>
        </p:txBody>
      </p:sp>
      <p:graphicFrame>
        <p:nvGraphicFramePr>
          <p:cNvPr id="91140" name="Object 4"/>
          <p:cNvGraphicFramePr>
            <a:graphicFrameLocks noChangeAspect="1"/>
          </p:cNvGraphicFramePr>
          <p:nvPr/>
        </p:nvGraphicFramePr>
        <p:xfrm>
          <a:off x="5681663" y="1543050"/>
          <a:ext cx="23272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477" name="Equation" r:id="rId3" imgW="1270000" imgH="393700" progId="Equation.3">
                  <p:embed/>
                </p:oleObj>
              </mc:Choice>
              <mc:Fallback>
                <p:oleObj name="Equation" r:id="rId3" imgW="1270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663" y="1543050"/>
                        <a:ext cx="23272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06173"/>
              </p:ext>
            </p:extLst>
          </p:nvPr>
        </p:nvGraphicFramePr>
        <p:xfrm>
          <a:off x="458788" y="1662113"/>
          <a:ext cx="36290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478" name="Equation" r:id="rId5" imgW="1612900" imgH="215900" progId="Equation.3">
                  <p:embed/>
                </p:oleObj>
              </mc:Choice>
              <mc:Fallback>
                <p:oleObj name="Equation" r:id="rId5" imgW="1612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1662113"/>
                        <a:ext cx="362902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9064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33791" y="3039309"/>
            <a:ext cx="3971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Does this suggest another transformation?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38242" name="Object 4"/>
          <p:cNvGraphicFramePr>
            <a:graphicFrameLocks noChangeAspect="1"/>
          </p:cNvGraphicFramePr>
          <p:nvPr/>
        </p:nvGraphicFramePr>
        <p:xfrm>
          <a:off x="5681663" y="1543050"/>
          <a:ext cx="23272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581" name="Equation" r:id="rId3" imgW="1270000" imgH="393700" progId="Equation.3">
                  <p:embed/>
                </p:oleObj>
              </mc:Choice>
              <mc:Fallback>
                <p:oleObj name="Equation" r:id="rId3" imgW="1270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663" y="1543050"/>
                        <a:ext cx="23272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3" name="Object 4"/>
          <p:cNvGraphicFramePr>
            <a:graphicFrameLocks noChangeAspect="1"/>
          </p:cNvGraphicFramePr>
          <p:nvPr/>
        </p:nvGraphicFramePr>
        <p:xfrm>
          <a:off x="800100" y="2067540"/>
          <a:ext cx="4421187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582" name="Equation" r:id="rId5" imgW="2413000" imgH="177800" progId="Equation.3">
                  <p:embed/>
                </p:oleObj>
              </mc:Choice>
              <mc:Fallback>
                <p:oleObj name="Equation" r:id="rId5" imgW="24130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2067540"/>
                        <a:ext cx="4421187" cy="325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4" name="Object 4"/>
          <p:cNvGraphicFramePr>
            <a:graphicFrameLocks noChangeAspect="1"/>
          </p:cNvGraphicFramePr>
          <p:nvPr/>
        </p:nvGraphicFramePr>
        <p:xfrm>
          <a:off x="800100" y="1579335"/>
          <a:ext cx="4117975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583" name="Equation" r:id="rId7" imgW="2247900" imgH="177800" progId="Equation.3">
                  <p:embed/>
                </p:oleObj>
              </mc:Choice>
              <mc:Fallback>
                <p:oleObj name="Equation" r:id="rId7" imgW="22479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1579335"/>
                        <a:ext cx="4117975" cy="32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1757666" y="3614587"/>
            <a:ext cx="5346095" cy="278190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682822" y="6403752"/>
            <a:ext cx="4884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0    1     2    3    4    5    6     7     8    9   ….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57666" y="3626682"/>
            <a:ext cx="460806" cy="2760124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36397" y="4765513"/>
            <a:ext cx="1346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odds ratio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20059" y="3621847"/>
            <a:ext cx="4883701" cy="2760124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16200000" flipH="1">
            <a:off x="2081110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2487505" y="626480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2877607" y="625028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3284002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3653291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4059686" y="626480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4059686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6200000" flipH="1">
            <a:off x="4466081" y="625028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6200000" flipH="1">
            <a:off x="4856183" y="623576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5262578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6200000" flipH="1">
            <a:off x="5631867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 flipH="1">
            <a:off x="6038262" y="625028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924175" y="1543050"/>
            <a:ext cx="1981805" cy="361722"/>
          </a:xfrm>
          <a:prstGeom prst="rect">
            <a:avLst/>
          </a:prstGeom>
          <a:solidFill>
            <a:srgbClr val="FF0000">
              <a:alpha val="3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24290" y="1543050"/>
            <a:ext cx="1862641" cy="361722"/>
          </a:xfrm>
          <a:prstGeom prst="rect">
            <a:avLst/>
          </a:prstGeom>
          <a:solidFill>
            <a:srgbClr val="008000">
              <a:alpha val="5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682822" y="2392978"/>
            <a:ext cx="561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We’re trying to find some transformation that transforms the odds ratio to a number that is -∞ to +∞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225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7666" y="3614587"/>
            <a:ext cx="5346095" cy="278190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82822" y="6403752"/>
            <a:ext cx="4884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0    1     2    3    4    5    6     7     8    9   ….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7666" y="3626682"/>
            <a:ext cx="460806" cy="2760124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20059" y="3621847"/>
            <a:ext cx="4883701" cy="2760124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6200000" flipH="1">
            <a:off x="2081110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2487505" y="626480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2877607" y="625028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3284002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3653291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6200000" flipH="1">
            <a:off x="4059686" y="626480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4059686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4466081" y="625028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4856183" y="623576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5262578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5631867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6038262" y="625028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0" y="152400"/>
            <a:ext cx="7162800" cy="315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471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290" y="228600"/>
            <a:ext cx="8153400" cy="990600"/>
          </a:xfrm>
        </p:spPr>
        <p:txBody>
          <a:bodyPr/>
          <a:lstStyle/>
          <a:p>
            <a:r>
              <a:rPr lang="en-US" dirty="0" smtClean="0"/>
              <a:t>Log odds (</a:t>
            </a:r>
            <a:r>
              <a:rPr lang="en-US" dirty="0" err="1" smtClean="0"/>
              <a:t>logit</a:t>
            </a:r>
            <a:r>
              <a:rPr lang="en-US" dirty="0" smtClean="0"/>
              <a:t> function)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4290" y="224971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regression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428" y="3338275"/>
            <a:ext cx="689429" cy="3035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33713" y="28334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33713" y="637418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graphicFrame>
        <p:nvGraphicFramePr>
          <p:cNvPr id="901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28346"/>
              </p:ext>
            </p:extLst>
          </p:nvPr>
        </p:nvGraphicFramePr>
        <p:xfrm>
          <a:off x="458788" y="1662113"/>
          <a:ext cx="36290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25" name="Equation" r:id="rId3" imgW="1612900" imgH="215900" progId="Equation.3">
                  <p:embed/>
                </p:oleObj>
              </mc:Choice>
              <mc:Fallback>
                <p:oleObj name="Equation" r:id="rId3" imgW="1612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1662113"/>
                        <a:ext cx="3629025" cy="485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550783" y="3265705"/>
            <a:ext cx="689429" cy="3035905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562878" y="2785025"/>
            <a:ext cx="108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95923" y="63137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76686" y="220133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odds ratio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91140" name="Object 4"/>
          <p:cNvGraphicFramePr>
            <a:graphicFrameLocks noChangeAspect="1"/>
          </p:cNvGraphicFramePr>
          <p:nvPr/>
        </p:nvGraphicFramePr>
        <p:xfrm>
          <a:off x="5497513" y="1543050"/>
          <a:ext cx="2697162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26" name="Equation" r:id="rId5" imgW="1473200" imgH="393700" progId="Equation.3">
                  <p:embed/>
                </p:oleObj>
              </mc:Choice>
              <mc:Fallback>
                <p:oleObj name="Equation" r:id="rId5" imgW="1473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3" y="1543050"/>
                        <a:ext cx="2697162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473703" y="4267200"/>
            <a:ext cx="3694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do we get the probability of an example?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95800" y="1600200"/>
            <a:ext cx="616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6600"/>
                </a:solidFill>
              </a:rPr>
              <a:t>=</a:t>
            </a:r>
            <a:endParaRPr lang="en-US" sz="40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936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odds (</a:t>
            </a:r>
            <a:r>
              <a:rPr lang="en-US" dirty="0" err="1" smtClean="0"/>
              <a:t>logit</a:t>
            </a:r>
            <a:r>
              <a:rPr lang="en-US" dirty="0" smtClean="0"/>
              <a:t> function)</a:t>
            </a:r>
            <a:endParaRPr lang="en-US" dirty="0"/>
          </a:p>
        </p:txBody>
      </p:sp>
      <p:graphicFrame>
        <p:nvGraphicFramePr>
          <p:cNvPr id="931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125553"/>
              </p:ext>
            </p:extLst>
          </p:nvPr>
        </p:nvGraphicFramePr>
        <p:xfrm>
          <a:off x="1400175" y="1716088"/>
          <a:ext cx="58610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09" name="Equation" r:id="rId3" imgW="3200400" imgH="431800" progId="Equation.3">
                  <p:embed/>
                </p:oleObj>
              </mc:Choice>
              <mc:Fallback>
                <p:oleObj name="Equation" r:id="rId3" imgW="3200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0175" y="1716088"/>
                        <a:ext cx="586105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3533088"/>
              </p:ext>
            </p:extLst>
          </p:nvPr>
        </p:nvGraphicFramePr>
        <p:xfrm>
          <a:off x="1836738" y="2949575"/>
          <a:ext cx="425767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10" name="Equation" r:id="rId5" imgW="2324100" imgH="431800" progId="Equation.3">
                  <p:embed/>
                </p:oleObj>
              </mc:Choice>
              <mc:Fallback>
                <p:oleObj name="Equation" r:id="rId5" imgW="2324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6738" y="2949575"/>
                        <a:ext cx="4257675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772277"/>
              </p:ext>
            </p:extLst>
          </p:nvPr>
        </p:nvGraphicFramePr>
        <p:xfrm>
          <a:off x="1365250" y="4133850"/>
          <a:ext cx="6256338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11" name="Equation" r:id="rId7" imgW="3416300" imgH="241300" progId="Equation.3">
                  <p:embed/>
                </p:oleObj>
              </mc:Choice>
              <mc:Fallback>
                <p:oleObj name="Equation" r:id="rId7" imgW="3416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4133850"/>
                        <a:ext cx="6256338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169868"/>
              </p:ext>
            </p:extLst>
          </p:nvPr>
        </p:nvGraphicFramePr>
        <p:xfrm>
          <a:off x="2244725" y="5581650"/>
          <a:ext cx="45116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12" name="Equation" r:id="rId9" imgW="2463800" imgH="393700" progId="Equation.3">
                  <p:embed/>
                </p:oleObj>
              </mc:Choice>
              <mc:Fallback>
                <p:oleObj name="Equation" r:id="rId9" imgW="2463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5" y="5581650"/>
                        <a:ext cx="451167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193143" y="4777619"/>
            <a:ext cx="2237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393692" y="5345708"/>
            <a:ext cx="1372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anyone recognize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791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function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250" y="3090333"/>
            <a:ext cx="3251200" cy="2159000"/>
          </a:xfrm>
          <a:prstGeom prst="rect">
            <a:avLst/>
          </a:prstGeom>
        </p:spPr>
      </p:pic>
      <p:graphicFrame>
        <p:nvGraphicFramePr>
          <p:cNvPr id="942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33256"/>
              </p:ext>
            </p:extLst>
          </p:nvPr>
        </p:nvGraphicFramePr>
        <p:xfrm>
          <a:off x="3178175" y="1889125"/>
          <a:ext cx="18827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93" name="Equation" r:id="rId4" imgW="1028700" imgH="393700" progId="Equation.3">
                  <p:embed/>
                </p:oleObj>
              </mc:Choice>
              <mc:Fallback>
                <p:oleObj name="Equation" r:id="rId4" imgW="1028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175" y="1889125"/>
                        <a:ext cx="188277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571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135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would we classify examples once we had a trained model?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If the sum &gt; 0 then p(1)/p(0) &gt; 1, so positive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the sum &lt; 0 then p(1)/p(0) &lt; 1, so negative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Still a </a:t>
            </a:r>
            <a:r>
              <a:rPr lang="en-US" i="1" dirty="0" smtClean="0"/>
              <a:t>linear</a:t>
            </a:r>
            <a:r>
              <a:rPr lang="en-US" dirty="0" smtClean="0"/>
              <a:t> classifier (decision boundary is a line)</a:t>
            </a:r>
            <a:endParaRPr lang="en-US" dirty="0"/>
          </a:p>
        </p:txBody>
      </p:sp>
      <p:graphicFrame>
        <p:nvGraphicFramePr>
          <p:cNvPr id="952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59567"/>
              </p:ext>
            </p:extLst>
          </p:nvPr>
        </p:nvGraphicFramePr>
        <p:xfrm>
          <a:off x="1508125" y="2732088"/>
          <a:ext cx="58610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517" name="Equation" r:id="rId3" imgW="3200400" imgH="431800" progId="Equation.3">
                  <p:embed/>
                </p:oleObj>
              </mc:Choice>
              <mc:Fallback>
                <p:oleObj name="Equation" r:id="rId3" imgW="3200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8125" y="2732088"/>
                        <a:ext cx="586105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0367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logistic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should we learn the parameters for logistic regression (i.e. the </a:t>
            </a:r>
            <a:r>
              <a:rPr lang="en-US" dirty="0" smtClean="0">
                <a:solidFill>
                  <a:srgbClr val="FF0000"/>
                </a:solidFill>
              </a:rPr>
              <a:t>w’s and b)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endParaRPr lang="en-US" dirty="0" smtClean="0"/>
          </a:p>
          <a:p>
            <a:pPr lvl="1"/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1413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872802"/>
              </p:ext>
            </p:extLst>
          </p:nvPr>
        </p:nvGraphicFramePr>
        <p:xfrm>
          <a:off x="1774825" y="2982913"/>
          <a:ext cx="585946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625" name="Equation" r:id="rId3" imgW="3200400" imgH="431800" progId="Equation.3">
                  <p:embed/>
                </p:oleObj>
              </mc:Choice>
              <mc:Fallback>
                <p:oleObj name="Equation" r:id="rId3" imgW="3200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2982913"/>
                        <a:ext cx="5859463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36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214944"/>
              </p:ext>
            </p:extLst>
          </p:nvPr>
        </p:nvGraphicFramePr>
        <p:xfrm>
          <a:off x="2163763" y="4724400"/>
          <a:ext cx="4465637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626" name="Equation" r:id="rId5" imgW="2438400" imgH="393700" progId="Equation.3">
                  <p:embed/>
                </p:oleObj>
              </mc:Choice>
              <mc:Fallback>
                <p:oleObj name="Equation" r:id="rId5" imgW="2438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3763" y="4724400"/>
                        <a:ext cx="4465637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36571" y="4003524"/>
            <a:ext cx="2189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parameters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4741334" y="3580191"/>
            <a:ext cx="495905" cy="3507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4526859" y="4659901"/>
            <a:ext cx="767619" cy="19352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542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logistic regression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58898"/>
              </p:ext>
            </p:extLst>
          </p:nvPr>
        </p:nvGraphicFramePr>
        <p:xfrm>
          <a:off x="576263" y="2590800"/>
          <a:ext cx="346233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700" name="Equation" r:id="rId3" imgW="1892300" imgH="457200" progId="Equation.3">
                  <p:embed/>
                </p:oleObj>
              </mc:Choice>
              <mc:Fallback>
                <p:oleObj name="Equation" r:id="rId3" imgW="1892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2590800"/>
                        <a:ext cx="3462337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836564"/>
              </p:ext>
            </p:extLst>
          </p:nvPr>
        </p:nvGraphicFramePr>
        <p:xfrm>
          <a:off x="2241213" y="3584575"/>
          <a:ext cx="3649662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701" name="Equation" r:id="rId5" imgW="1993900" imgH="457200" progId="Equation.3">
                  <p:embed/>
                </p:oleObj>
              </mc:Choice>
              <mc:Fallback>
                <p:oleObj name="Equation" r:id="rId5" imgW="1993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213" y="3584575"/>
                        <a:ext cx="3649662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4813526"/>
              </p:ext>
            </p:extLst>
          </p:nvPr>
        </p:nvGraphicFramePr>
        <p:xfrm>
          <a:off x="2245975" y="4721225"/>
          <a:ext cx="37211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702" name="Equation" r:id="rId7" imgW="2032000" imgH="457200" progId="Equation.3">
                  <p:embed/>
                </p:oleObj>
              </mc:Choice>
              <mc:Fallback>
                <p:oleObj name="Equation" r:id="rId7" imgW="2032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5975" y="4721225"/>
                        <a:ext cx="3721100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48400" y="3821668"/>
            <a:ext cx="1957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assume labels 1, -1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1752600"/>
            <a:ext cx="8325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Find the parameters that maximize the likelihood (or log-likelihood) of the data: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33830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</a:t>
            </a:r>
            <a:r>
              <a:rPr lang="en-US" dirty="0"/>
              <a:t>l</a:t>
            </a:r>
            <a:r>
              <a:rPr lang="en-US" dirty="0" smtClean="0"/>
              <a:t>ogistic regression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65826"/>
              </p:ext>
            </p:extLst>
          </p:nvPr>
        </p:nvGraphicFramePr>
        <p:xfrm>
          <a:off x="411163" y="1828800"/>
          <a:ext cx="544353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766" name="Equation" r:id="rId3" imgW="2971800" imgH="457200" progId="Equation.3">
                  <p:embed/>
                </p:oleObj>
              </mc:Choice>
              <mc:Fallback>
                <p:oleObj name="Equation" r:id="rId3" imgW="2971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63" y="1828800"/>
                        <a:ext cx="5443537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2814935"/>
            <a:ext cx="3345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We want to maximize, i.e.</a:t>
            </a:r>
            <a:endParaRPr lang="en-US" sz="2400" dirty="0">
              <a:solidFill>
                <a:srgbClr val="FF66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699142"/>
              </p:ext>
            </p:extLst>
          </p:nvPr>
        </p:nvGraphicFramePr>
        <p:xfrm>
          <a:off x="1066800" y="3505200"/>
          <a:ext cx="5116513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767" name="Equation" r:id="rId5" imgW="2794000" imgH="215900" progId="Equation.3">
                  <p:embed/>
                </p:oleObj>
              </mc:Choice>
              <mc:Fallback>
                <p:oleObj name="Equation" r:id="rId5" imgW="27940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505200"/>
                        <a:ext cx="5116513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795742"/>
              </p:ext>
            </p:extLst>
          </p:nvPr>
        </p:nvGraphicFramePr>
        <p:xfrm>
          <a:off x="2413000" y="4014788"/>
          <a:ext cx="481488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768" name="Equation" r:id="rId7" imgW="2628900" imgH="457200" progId="Equation.3">
                  <p:embed/>
                </p:oleObj>
              </mc:Choice>
              <mc:Fallback>
                <p:oleObj name="Equation" r:id="rId7" imgW="2628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0" y="4014788"/>
                        <a:ext cx="4814888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406103"/>
              </p:ext>
            </p:extLst>
          </p:nvPr>
        </p:nvGraphicFramePr>
        <p:xfrm>
          <a:off x="2438400" y="4852988"/>
          <a:ext cx="462915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769" name="Equation" r:id="rId9" imgW="2527300" imgH="457200" progId="Equation.3">
                  <p:embed/>
                </p:oleObj>
              </mc:Choice>
              <mc:Fallback>
                <p:oleObj name="Equation" r:id="rId9" imgW="2527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852988"/>
                        <a:ext cx="4629150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47800" y="5967040"/>
            <a:ext cx="5736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Look familiar?  Hint: anybody read the book?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93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505200"/>
            <a:ext cx="7188200" cy="2628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logistic regression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4211" y="2941053"/>
            <a:ext cx="2608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Surrogate loss functions: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610267"/>
              </p:ext>
            </p:extLst>
          </p:nvPr>
        </p:nvGraphicFramePr>
        <p:xfrm>
          <a:off x="1752600" y="1752600"/>
          <a:ext cx="439737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630" name="Equation" r:id="rId4" imgW="2400300" imgH="457200" progId="Equation.3">
                  <p:embed/>
                </p:oleObj>
              </mc:Choice>
              <mc:Fallback>
                <p:oleObj name="Equation" r:id="rId4" imgW="2400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752600"/>
                        <a:ext cx="4397375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1447800" y="4419600"/>
            <a:ext cx="6858000" cy="6858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4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regression: three views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64659" y="1751806"/>
          <a:ext cx="61626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49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659" y="1751806"/>
                        <a:ext cx="61626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707430"/>
              </p:ext>
            </p:extLst>
          </p:nvPr>
        </p:nvGraphicFramePr>
        <p:xfrm>
          <a:off x="376691" y="3636823"/>
          <a:ext cx="4814887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0" name="Equation" r:id="rId5" imgW="2628900" imgH="355600" progId="Equation.3">
                  <p:embed/>
                </p:oleObj>
              </mc:Choice>
              <mc:Fallback>
                <p:oleObj name="Equation" r:id="rId5" imgW="26289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691" y="3636823"/>
                        <a:ext cx="4814887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78950" y="1751806"/>
            <a:ext cx="216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linear classifier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16558" y="3486006"/>
            <a:ext cx="2165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conditional model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logistic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270010"/>
              </p:ext>
            </p:extLst>
          </p:nvPr>
        </p:nvGraphicFramePr>
        <p:xfrm>
          <a:off x="630027" y="5334000"/>
          <a:ext cx="439737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1" name="Equation" r:id="rId7" imgW="2400300" imgH="457200" progId="Equation.3">
                  <p:embed/>
                </p:oleObj>
              </mc:Choice>
              <mc:Fallback>
                <p:oleObj name="Equation" r:id="rId7" imgW="2400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27" y="5334000"/>
                        <a:ext cx="4397375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53200" y="5334000"/>
            <a:ext cx="2403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linear model minimizing logistic loss</a:t>
            </a:r>
          </a:p>
        </p:txBody>
      </p:sp>
    </p:spTree>
    <p:extLst>
      <p:ext uri="{BB962C8B-B14F-4D97-AF65-F5344CB8AC3E}">
        <p14:creationId xmlns:p14="http://schemas.microsoft.com/office/powerpoint/2010/main" val="3083698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540110"/>
              </p:ext>
            </p:extLst>
          </p:nvPr>
        </p:nvGraphicFramePr>
        <p:xfrm>
          <a:off x="1981200" y="1828800"/>
          <a:ext cx="439737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73" name="Equation" r:id="rId3" imgW="2400300" imgH="457200" progId="Equation.3">
                  <p:embed/>
                </p:oleObj>
              </mc:Choice>
              <mc:Fallback>
                <p:oleObj name="Equation" r:id="rId3" imgW="2400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828800"/>
                        <a:ext cx="4397375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2421" y="3124200"/>
            <a:ext cx="692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we minimize this loss function, in practice, the results aren’t great and we tend to </a:t>
            </a:r>
            <a:r>
              <a:rPr lang="en-US" sz="2400" dirty="0" err="1" smtClean="0"/>
              <a:t>overfit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505200" y="5229545"/>
            <a:ext cx="1252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Solution?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83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211732"/>
              </p:ext>
            </p:extLst>
          </p:nvPr>
        </p:nvGraphicFramePr>
        <p:xfrm>
          <a:off x="609600" y="2057400"/>
          <a:ext cx="786125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34" name="Equation" r:id="rId3" imgW="3644900" imgH="457200" progId="Equation.3">
                  <p:embed/>
                </p:oleObj>
              </mc:Choice>
              <mc:Fallback>
                <p:oleObj name="Equation" r:id="rId3" imgW="3644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057400"/>
                        <a:ext cx="7861252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0" y="3634770"/>
            <a:ext cx="483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or</a:t>
            </a:r>
            <a:endParaRPr lang="en-US" sz="2800" dirty="0">
              <a:solidFill>
                <a:srgbClr val="FF66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079154"/>
              </p:ext>
            </p:extLst>
          </p:nvPr>
        </p:nvGraphicFramePr>
        <p:xfrm>
          <a:off x="955675" y="4760913"/>
          <a:ext cx="7292975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35" name="Equation" r:id="rId5" imgW="3251200" imgH="457200" progId="Equation.3">
                  <p:embed/>
                </p:oleObj>
              </mc:Choice>
              <mc:Fallback>
                <p:oleObj name="Equation" r:id="rId5" imgW="3251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675" y="4760913"/>
                        <a:ext cx="7292975" cy="10302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07344" y="6212822"/>
            <a:ext cx="4339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are some of the </a:t>
            </a:r>
            <a:r>
              <a:rPr lang="en-US" dirty="0" err="1" smtClean="0">
                <a:solidFill>
                  <a:srgbClr val="FF0000"/>
                </a:solidFill>
              </a:rPr>
              <a:t>regularizers</a:t>
            </a:r>
            <a:r>
              <a:rPr lang="en-US" dirty="0" smtClean="0">
                <a:solidFill>
                  <a:srgbClr val="FF0000"/>
                </a:solidFill>
              </a:rPr>
              <a:t> we know?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634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911177"/>
              </p:ext>
            </p:extLst>
          </p:nvPr>
        </p:nvGraphicFramePr>
        <p:xfrm>
          <a:off x="1295400" y="2286000"/>
          <a:ext cx="62166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15" name="Equation" r:id="rId3" imgW="2882900" imgH="457200" progId="Equation.3">
                  <p:embed/>
                </p:oleObj>
              </mc:Choice>
              <mc:Fallback>
                <p:oleObj name="Equation" r:id="rId3" imgW="2882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86000"/>
                        <a:ext cx="6216650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831" y="1720474"/>
            <a:ext cx="2337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L2 regularization:</a:t>
            </a: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57231" y="4038600"/>
            <a:ext cx="7491369" cy="2601357"/>
            <a:chOff x="357231" y="4038600"/>
            <a:chExt cx="7491369" cy="2601357"/>
          </a:xfrm>
        </p:grpSpPr>
        <p:sp>
          <p:nvSpPr>
            <p:cNvPr id="6" name="TextBox 5"/>
            <p:cNvSpPr txBox="1"/>
            <p:nvPr/>
          </p:nvSpPr>
          <p:spPr>
            <a:xfrm>
              <a:off x="357231" y="4038600"/>
              <a:ext cx="2052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Gaussian prior: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0000" y="4117938"/>
              <a:ext cx="4038600" cy="252201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133600" y="5161422"/>
              <a:ext cx="1222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p(</a:t>
              </a:r>
              <a:r>
                <a:rPr lang="en-US" sz="2400" dirty="0" err="1" smtClean="0"/>
                <a:t>w,b</a:t>
              </a:r>
              <a:r>
                <a:rPr lang="en-US" sz="2400" dirty="0" smtClean="0"/>
                <a:t>) ~  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1715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12905"/>
              </p:ext>
            </p:extLst>
          </p:nvPr>
        </p:nvGraphicFramePr>
        <p:xfrm>
          <a:off x="1295400" y="2286000"/>
          <a:ext cx="62166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33" name="Equation" r:id="rId3" imgW="2882900" imgH="457200" progId="Equation.3">
                  <p:embed/>
                </p:oleObj>
              </mc:Choice>
              <mc:Fallback>
                <p:oleObj name="Equation" r:id="rId3" imgW="2882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86000"/>
                        <a:ext cx="6216650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831" y="1720474"/>
            <a:ext cx="2337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L2 regularization: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231" y="4038600"/>
            <a:ext cx="2052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Gaussian prior: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202064"/>
              </p:ext>
            </p:extLst>
          </p:nvPr>
        </p:nvGraphicFramePr>
        <p:xfrm>
          <a:off x="1295400" y="4648200"/>
          <a:ext cx="662781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34" name="Equation" r:id="rId5" imgW="3073400" imgH="457200" progId="Equation.3">
                  <p:embed/>
                </p:oleObj>
              </mc:Choice>
              <mc:Fallback>
                <p:oleObj name="Equation" r:id="rId5" imgW="3073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648200"/>
                        <a:ext cx="6627812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10735"/>
              </p:ext>
            </p:extLst>
          </p:nvPr>
        </p:nvGraphicFramePr>
        <p:xfrm>
          <a:off x="6716712" y="5791200"/>
          <a:ext cx="120650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35" name="Equation" r:id="rId7" imgW="558800" imgH="393700" progId="Equation.3">
                  <p:embed/>
                </p:oleObj>
              </mc:Choice>
              <mc:Fallback>
                <p:oleObj name="Equation" r:id="rId7" imgW="558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6712" y="5791200"/>
                        <a:ext cx="1206500" cy="8524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57600" y="6103585"/>
            <a:ext cx="2575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Does </a:t>
            </a:r>
            <a:r>
              <a:rPr lang="en-US" sz="2000" dirty="0" err="1" smtClean="0">
                <a:solidFill>
                  <a:srgbClr val="FF0000"/>
                </a:solidFill>
              </a:rPr>
              <a:t>theλmake</a:t>
            </a:r>
            <a:r>
              <a:rPr lang="en-US" sz="2000" dirty="0" smtClean="0">
                <a:solidFill>
                  <a:srgbClr val="FF0000"/>
                </a:solidFill>
              </a:rPr>
              <a:t> sense?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63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736106"/>
              </p:ext>
            </p:extLst>
          </p:nvPr>
        </p:nvGraphicFramePr>
        <p:xfrm>
          <a:off x="1295400" y="2286000"/>
          <a:ext cx="62166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09" name="Equation" r:id="rId4" imgW="2882900" imgH="457200" progId="Equation.3">
                  <p:embed/>
                </p:oleObj>
              </mc:Choice>
              <mc:Fallback>
                <p:oleObj name="Equation" r:id="rId4" imgW="2882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286000"/>
                        <a:ext cx="6216650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831" y="1720474"/>
            <a:ext cx="2337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L2 regularization: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231" y="4038600"/>
            <a:ext cx="2052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Gaussian prior: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4340945"/>
              </p:ext>
            </p:extLst>
          </p:nvPr>
        </p:nvGraphicFramePr>
        <p:xfrm>
          <a:off x="347772" y="4644597"/>
          <a:ext cx="5122424" cy="765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10" name="Equation" r:id="rId6" imgW="3073400" imgH="457200" progId="Equation.3">
                  <p:embed/>
                </p:oleObj>
              </mc:Choice>
              <mc:Fallback>
                <p:oleObj name="Equation" r:id="rId6" imgW="3073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772" y="4644597"/>
                        <a:ext cx="5122424" cy="76560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7053854"/>
              </p:ext>
            </p:extLst>
          </p:nvPr>
        </p:nvGraphicFramePr>
        <p:xfrm>
          <a:off x="3975100" y="5545175"/>
          <a:ext cx="120650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11" name="Equation" r:id="rId8" imgW="558800" imgH="393700" progId="Equation.3">
                  <p:embed/>
                </p:oleObj>
              </mc:Choice>
              <mc:Fallback>
                <p:oleObj name="Equation" r:id="rId8" imgW="558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5545175"/>
                        <a:ext cx="1206500" cy="8524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9243" y="4496391"/>
            <a:ext cx="3358910" cy="209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32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052749"/>
              </p:ext>
            </p:extLst>
          </p:nvPr>
        </p:nvGraphicFramePr>
        <p:xfrm>
          <a:off x="1349375" y="2286000"/>
          <a:ext cx="61071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807" name="Equation" r:id="rId3" imgW="2832100" imgH="457200" progId="Equation.3">
                  <p:embed/>
                </p:oleObj>
              </mc:Choice>
              <mc:Fallback>
                <p:oleObj name="Equation" r:id="rId3" imgW="2832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2286000"/>
                        <a:ext cx="6107113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831" y="1720474"/>
            <a:ext cx="2337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L1 regularization:</a:t>
            </a: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57231" y="3810000"/>
            <a:ext cx="8634369" cy="2910726"/>
            <a:chOff x="357231" y="3810000"/>
            <a:chExt cx="8634369" cy="2910726"/>
          </a:xfrm>
        </p:grpSpPr>
        <p:sp>
          <p:nvSpPr>
            <p:cNvPr id="6" name="TextBox 5"/>
            <p:cNvSpPr txBox="1"/>
            <p:nvPr/>
          </p:nvSpPr>
          <p:spPr>
            <a:xfrm>
              <a:off x="357231" y="4038600"/>
              <a:ext cx="21190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Laplacian</a:t>
              </a:r>
              <a:r>
                <a:rPr lang="en-US" sz="2400" dirty="0" smtClean="0">
                  <a:solidFill>
                    <a:srgbClr val="0000FF"/>
                  </a:solidFill>
                </a:rPr>
                <a:t> prior: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33600" y="5161422"/>
              <a:ext cx="12229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p(</a:t>
              </a:r>
              <a:r>
                <a:rPr lang="en-US" sz="2400" dirty="0" err="1" smtClean="0"/>
                <a:t>w,b</a:t>
              </a:r>
              <a:r>
                <a:rPr lang="en-US" sz="2400" dirty="0" smtClean="0"/>
                <a:t>) ~  </a:t>
              </a:r>
              <a:endParaRPr lang="en-US" sz="24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79800" y="3810000"/>
              <a:ext cx="5511800" cy="2910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2361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Regularization/prior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034900"/>
              </p:ext>
            </p:extLst>
          </p:nvPr>
        </p:nvGraphicFramePr>
        <p:xfrm>
          <a:off x="1349375" y="2286000"/>
          <a:ext cx="61071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855" name="Equation" r:id="rId3" imgW="2832100" imgH="457200" progId="Equation.3">
                  <p:embed/>
                </p:oleObj>
              </mc:Choice>
              <mc:Fallback>
                <p:oleObj name="Equation" r:id="rId3" imgW="2832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2286000"/>
                        <a:ext cx="6107113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831" y="1720474"/>
            <a:ext cx="2337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L1 regularization: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231" y="4038600"/>
            <a:ext cx="2119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Laplacian</a:t>
            </a:r>
            <a:r>
              <a:rPr lang="en-US" sz="2400" dirty="0" smtClean="0">
                <a:solidFill>
                  <a:srgbClr val="0000FF"/>
                </a:solidFill>
              </a:rPr>
              <a:t> prior: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664592"/>
              </p:ext>
            </p:extLst>
          </p:nvPr>
        </p:nvGraphicFramePr>
        <p:xfrm>
          <a:off x="1506538" y="4648200"/>
          <a:ext cx="618966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856" name="Equation" r:id="rId5" imgW="2870200" imgH="457200" progId="Equation.3">
                  <p:embed/>
                </p:oleObj>
              </mc:Choice>
              <mc:Fallback>
                <p:oleObj name="Equation" r:id="rId5" imgW="2870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6538" y="4648200"/>
                        <a:ext cx="6189662" cy="990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266007"/>
              </p:ext>
            </p:extLst>
          </p:nvPr>
        </p:nvGraphicFramePr>
        <p:xfrm>
          <a:off x="6716713" y="5791200"/>
          <a:ext cx="1206500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857" name="Equation" r:id="rId7" imgW="558800" imgH="393700" progId="Equation.3">
                  <p:embed/>
                </p:oleObj>
              </mc:Choice>
              <mc:Fallback>
                <p:oleObj name="Equation" r:id="rId7" imgW="558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6713" y="5791200"/>
                        <a:ext cx="1206500" cy="8524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6617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L1 vs. L2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0"/>
            <a:ext cx="4328808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1223" y="1752600"/>
            <a:ext cx="2714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L1 = </a:t>
            </a:r>
            <a:r>
              <a:rPr lang="en-US" sz="2400" dirty="0" err="1" smtClean="0"/>
              <a:t>Laplacian</a:t>
            </a:r>
            <a:r>
              <a:rPr lang="en-US" sz="2400" dirty="0" smtClean="0"/>
              <a:t> prior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1752600"/>
            <a:ext cx="2648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L2 = Gaussian prior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926122"/>
            <a:ext cx="3733800" cy="233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53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05000" y="2895600"/>
            <a:ext cx="58674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is it called logistic regression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It is a classifier??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0" y="3048000"/>
            <a:ext cx="1524000" cy="381000"/>
          </a:xfrm>
          <a:prstGeom prst="rect">
            <a:avLst/>
          </a:prstGeom>
          <a:solidFill>
            <a:srgbClr val="FF6600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339602"/>
              </p:ext>
            </p:extLst>
          </p:nvPr>
        </p:nvGraphicFramePr>
        <p:xfrm>
          <a:off x="1183704" y="5105400"/>
          <a:ext cx="58610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46" name="Equation" r:id="rId3" imgW="3200400" imgH="431800" progId="Equation.3">
                  <p:embed/>
                </p:oleObj>
              </mc:Choice>
              <mc:Fallback>
                <p:oleObj name="Equation" r:id="rId3" imgW="3200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3704" y="5105400"/>
                        <a:ext cx="5861050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5660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digression: </a:t>
            </a:r>
            <a:br>
              <a:rPr lang="en-US" dirty="0" smtClean="0"/>
            </a:br>
            <a:r>
              <a:rPr lang="en-US" dirty="0" smtClean="0"/>
              <a:t>regression vs. classification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4384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838200" y="3124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38200" y="3733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38200" y="4343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38200" y="4953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5562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837044" y="3135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37044" y="3733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837044" y="4343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37044" y="4964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828800" y="5562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 bwMode="auto">
          <a:xfrm>
            <a:off x="2667000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8400" y="47244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0" y="2918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0" y="3452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0" y="39857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4595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3431" y="51932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40783" y="24384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5436183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30" name="Rectangle 29"/>
          <p:cNvSpPr/>
          <p:nvPr/>
        </p:nvSpPr>
        <p:spPr>
          <a:xfrm>
            <a:off x="5508753" y="2838510"/>
            <a:ext cx="611436" cy="2797874"/>
          </a:xfrm>
          <a:prstGeom prst="rect">
            <a:avLst/>
          </a:prstGeom>
          <a:solidFill>
            <a:srgbClr val="FF0000">
              <a:alpha val="49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74191" y="3066074"/>
            <a:ext cx="2685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classification: discrete (some finite set of labels)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regression: real value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537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3971475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685975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714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095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28665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476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5523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3857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0857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238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542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7715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4923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2287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304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05400" y="1850912"/>
            <a:ext cx="32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Given some points, find the </a:t>
            </a:r>
            <a:r>
              <a:rPr lang="en-US" b="1" i="1" dirty="0" smtClean="0">
                <a:solidFill>
                  <a:srgbClr val="FF0000"/>
                </a:solidFill>
              </a:rPr>
              <a:t>line</a:t>
            </a:r>
            <a:r>
              <a:rPr lang="en-US" dirty="0" smtClean="0"/>
              <a:t> that best fits/explains the data</a:t>
            </a:r>
          </a:p>
          <a:p>
            <a:endParaRPr lang="en-US" dirty="0" smtClean="0"/>
          </a:p>
          <a:p>
            <a:r>
              <a:rPr lang="en-US" dirty="0" smtClean="0"/>
              <a:t>Our model is a line, i.e. we’re assuming a linear relationship between the feature and the label value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742875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419100" y="6221607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can we find this line?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60285" y="5731325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90708" y="3716443"/>
            <a:ext cx="2116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y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906816"/>
              </p:ext>
            </p:extLst>
          </p:nvPr>
        </p:nvGraphicFramePr>
        <p:xfrm>
          <a:off x="5308600" y="4511675"/>
          <a:ext cx="2278063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31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8600" y="4511675"/>
                        <a:ext cx="2278063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7623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218198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 a line </a:t>
            </a:r>
            <a:r>
              <a:rPr lang="en-US" i="1" dirty="0" smtClean="0"/>
              <a:t>h</a:t>
            </a:r>
            <a:r>
              <a:rPr lang="en-US" dirty="0" smtClean="0"/>
              <a:t> that minimizes some loss/error function: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5272088" y="2938463"/>
          <a:ext cx="17145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261" name="Equation" r:id="rId4" imgW="762000" imgH="165100" progId="Equation.3">
                  <p:embed/>
                </p:oleObj>
              </mc:Choice>
              <mc:Fallback>
                <p:oleObj name="Equation" r:id="rId4" imgW="7620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2938463"/>
                        <a:ext cx="1714500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 (</a:t>
            </a:r>
            <a:r>
              <a:rPr lang="en-US" dirty="0" err="1" smtClean="0"/>
              <a:t>x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 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y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3822095" y="3564859"/>
            <a:ext cx="5273525" cy="2123911"/>
            <a:chOff x="3822095" y="3564859"/>
            <a:chExt cx="5273525" cy="2123911"/>
          </a:xfrm>
        </p:grpSpPr>
        <p:sp>
          <p:nvSpPr>
            <p:cNvPr id="29" name="TextBox 28"/>
            <p:cNvSpPr txBox="1"/>
            <p:nvPr/>
          </p:nvSpPr>
          <p:spPr>
            <a:xfrm>
              <a:off x="3822095" y="3564859"/>
              <a:ext cx="3401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Sum of the individual errors:</a:t>
              </a:r>
              <a:endParaRPr lang="en-US" dirty="0"/>
            </a:p>
          </p:txBody>
        </p:sp>
        <p:graphicFrame>
          <p:nvGraphicFramePr>
            <p:cNvPr id="33796" name="Object 4"/>
            <p:cNvGraphicFramePr>
              <a:graphicFrameLocks noChangeAspect="1"/>
            </p:cNvGraphicFramePr>
            <p:nvPr/>
          </p:nvGraphicFramePr>
          <p:xfrm>
            <a:off x="4740275" y="4202113"/>
            <a:ext cx="3600450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7262" name="Equation" r:id="rId6" imgW="1600200" imgH="304800" progId="Equation.3">
                    <p:embed/>
                  </p:oleObj>
                </mc:Choice>
                <mc:Fallback>
                  <p:oleObj name="Equation" r:id="rId6" imgW="1600200" imgH="304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0275" y="4202113"/>
                          <a:ext cx="3600450" cy="685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Left Brace 29"/>
            <p:cNvSpPr/>
            <p:nvPr/>
          </p:nvSpPr>
          <p:spPr bwMode="auto">
            <a:xfrm rot="16200000">
              <a:off x="7385360" y="4449845"/>
              <a:ext cx="457200" cy="1371600"/>
            </a:xfrm>
            <a:prstGeom prst="leftBrac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289525" y="5319438"/>
              <a:ext cx="28060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0/1 loss!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1401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minimization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do we find the minimum of an equation?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Take the derivative, set to 0 and solve (going to be a min or a max)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Any problems here?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Ideas?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0558174"/>
              </p:ext>
            </p:extLst>
          </p:nvPr>
        </p:nvGraphicFramePr>
        <p:xfrm>
          <a:off x="2303711" y="2362200"/>
          <a:ext cx="3600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279" name="Equation" r:id="rId3" imgW="1600200" imgH="304800" progId="Equation.3">
                  <p:embed/>
                </p:oleObj>
              </mc:Choice>
              <mc:Fallback>
                <p:oleObj name="Equation" r:id="rId3" imgW="1600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711" y="2362200"/>
                        <a:ext cx="36004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2917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4343400" y="4229100"/>
          <a:ext cx="3886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09" name="Equation" r:id="rId4" imgW="1727200" imgH="304800" progId="Equation.3">
                  <p:embed/>
                </p:oleObj>
              </mc:Choice>
              <mc:Fallback>
                <p:oleObj name="Equation" r:id="rId4" imgW="1727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229100"/>
                        <a:ext cx="3886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</a:t>
            </a:r>
            <a:endParaRPr lang="en-US" dirty="0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4321175" y="2095500"/>
          <a:ext cx="3600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10" name="Equation" r:id="rId6" imgW="1600200" imgH="304800" progId="Equation.3">
                  <p:embed/>
                </p:oleObj>
              </mc:Choice>
              <mc:Fallback>
                <p:oleObj name="Equation" r:id="rId6" imgW="1600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1175" y="2095500"/>
                        <a:ext cx="36004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Down Arrow 28"/>
          <p:cNvSpPr/>
          <p:nvPr/>
        </p:nvSpPr>
        <p:spPr>
          <a:xfrm>
            <a:off x="5721052" y="3115735"/>
            <a:ext cx="653143" cy="8382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52572" y="5309810"/>
            <a:ext cx="3386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squared error is convex!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4800" y="6083300"/>
            <a:ext cx="47752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88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21336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 a line </a:t>
            </a:r>
            <a:r>
              <a:rPr lang="en-US" i="1" dirty="0" err="1" smtClean="0"/>
              <a:t>h</a:t>
            </a:r>
            <a:r>
              <a:rPr lang="en-US" dirty="0" smtClean="0"/>
              <a:t> that minimizes an error function: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4343400" y="3048000"/>
          <a:ext cx="3886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3" name="Equation" r:id="rId4" imgW="1727200" imgH="304800" progId="Equation.3">
                  <p:embed/>
                </p:oleObj>
              </mc:Choice>
              <mc:Fallback>
                <p:oleObj name="Equation" r:id="rId4" imgW="1727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048000"/>
                        <a:ext cx="3886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582841"/>
              </p:ext>
            </p:extLst>
          </p:nvPr>
        </p:nvGraphicFramePr>
        <p:xfrm>
          <a:off x="4362450" y="4633913"/>
          <a:ext cx="45720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34" name="Equation" r:id="rId6" imgW="2032000" imgH="317500" progId="Equation.3">
                  <p:embed/>
                </p:oleObj>
              </mc:Choice>
              <mc:Fallback>
                <p:oleObj name="Equation" r:id="rId6" imgW="20320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2450" y="4633913"/>
                        <a:ext cx="45720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810000" y="3957935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 the case of a 2d line:</a:t>
            </a:r>
            <a:endParaRPr lang="en-US" dirty="0"/>
          </a:p>
        </p:txBody>
      </p:sp>
      <p:sp>
        <p:nvSpPr>
          <p:cNvPr id="24" name="Left Brace 23"/>
          <p:cNvSpPr/>
          <p:nvPr/>
        </p:nvSpPr>
        <p:spPr bwMode="auto">
          <a:xfrm rot="16200000">
            <a:off x="7772400" y="4800600"/>
            <a:ext cx="457200" cy="1371600"/>
          </a:xfrm>
          <a:prstGeom prst="leftBrac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9000" y="5646003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function for a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997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426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We’d like to </a:t>
            </a:r>
            <a:r>
              <a:rPr lang="en-US" i="1" dirty="0" smtClean="0"/>
              <a:t>minimize</a:t>
            </a:r>
            <a:r>
              <a:rPr lang="en-US" dirty="0" smtClean="0"/>
              <a:t> the error</a:t>
            </a:r>
          </a:p>
          <a:p>
            <a:pPr marL="365760" lvl="1" indent="0">
              <a:buNone/>
            </a:pPr>
            <a:r>
              <a:rPr lang="en-US" dirty="0" smtClean="0"/>
              <a:t>Find w</a:t>
            </a:r>
            <a:r>
              <a:rPr lang="en-US" baseline="-25000" dirty="0" smtClean="0"/>
              <a:t>1</a:t>
            </a:r>
            <a:r>
              <a:rPr lang="en-US" dirty="0" smtClean="0"/>
              <a:t> and w</a:t>
            </a:r>
            <a:r>
              <a:rPr lang="en-US" baseline="-25000" dirty="0" smtClean="0"/>
              <a:t>0</a:t>
            </a:r>
            <a:r>
              <a:rPr lang="en-US" dirty="0" smtClean="0"/>
              <a:t> such that the error is minimized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We can solve this in closed form</a:t>
            </a: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186370" name="Object 2"/>
          <p:cNvGraphicFramePr>
            <a:graphicFrameLocks noChangeAspect="1"/>
          </p:cNvGraphicFramePr>
          <p:nvPr/>
        </p:nvGraphicFramePr>
        <p:xfrm>
          <a:off x="1676400" y="3352800"/>
          <a:ext cx="4686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51" name="Equation" r:id="rId3" imgW="2082800" imgH="304800" progId="Equation.3">
                  <p:embed/>
                </p:oleObj>
              </mc:Choice>
              <mc:Fallback>
                <p:oleObj name="Equation" r:id="rId3" imgW="20828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352800"/>
                        <a:ext cx="46863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8903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572381"/>
            <a:ext cx="8153400" cy="637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If we have </a:t>
            </a:r>
            <a:r>
              <a:rPr lang="en-US" sz="2400" i="1" dirty="0" smtClean="0"/>
              <a:t>m</a:t>
            </a:r>
            <a:r>
              <a:rPr lang="en-US" sz="2400" dirty="0" smtClean="0"/>
              <a:t> features, then we have a line in </a:t>
            </a:r>
            <a:r>
              <a:rPr lang="en-US" sz="2400" i="1" dirty="0" smtClean="0"/>
              <a:t>m</a:t>
            </a:r>
            <a:r>
              <a:rPr lang="en-US" sz="2400" dirty="0" smtClean="0"/>
              <a:t> dimensions</a:t>
            </a:r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57991"/>
              </p:ext>
            </p:extLst>
          </p:nvPr>
        </p:nvGraphicFramePr>
        <p:xfrm>
          <a:off x="1802471" y="2946640"/>
          <a:ext cx="4914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75" name="Equation" r:id="rId3" imgW="2184400" imgH="203200" progId="Equation.3">
                  <p:embed/>
                </p:oleObj>
              </mc:Choice>
              <mc:Fallback>
                <p:oleObj name="Equation" r:id="rId3" imgW="218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2471" y="2946640"/>
                        <a:ext cx="4914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93133" y="4101068"/>
            <a:ext cx="101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weights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3621248" y="3647755"/>
            <a:ext cx="725198" cy="18142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999829" y="3646547"/>
            <a:ext cx="725199" cy="27093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183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2208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can still calculate the squared error like before</a:t>
            </a:r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758065" y="4237038"/>
          <a:ext cx="72866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5" name="Equation" r:id="rId3" imgW="3238500" imgH="304800" progId="Equation.3">
                  <p:embed/>
                </p:oleObj>
              </mc:Choice>
              <mc:Fallback>
                <p:oleObj name="Equation" r:id="rId3" imgW="32385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065" y="4237038"/>
                        <a:ext cx="728662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31991" y="5479144"/>
            <a:ext cx="472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Still can solve this exactly!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62470" name="Object 6"/>
          <p:cNvGraphicFramePr>
            <a:graphicFrameLocks noChangeAspect="1"/>
          </p:cNvGraphicFramePr>
          <p:nvPr/>
        </p:nvGraphicFramePr>
        <p:xfrm>
          <a:off x="1562100" y="2779486"/>
          <a:ext cx="4914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6" name="Equation" r:id="rId5" imgW="2184400" imgH="203200" progId="Equation.3">
                  <p:embed/>
                </p:oleObj>
              </mc:Choice>
              <mc:Fallback>
                <p:oleObj name="Equation" r:id="rId5" imgW="218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2779486"/>
                        <a:ext cx="4914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3803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function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250" y="3090333"/>
            <a:ext cx="3251200" cy="2159000"/>
          </a:xfrm>
          <a:prstGeom prst="rect">
            <a:avLst/>
          </a:prstGeom>
        </p:spPr>
      </p:pic>
      <p:graphicFrame>
        <p:nvGraphicFramePr>
          <p:cNvPr id="942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125301"/>
              </p:ext>
            </p:extLst>
          </p:nvPr>
        </p:nvGraphicFramePr>
        <p:xfrm>
          <a:off x="3178175" y="1889125"/>
          <a:ext cx="18827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23" name="Equation" r:id="rId4" imgW="1028700" imgH="393700" progId="Equation.3">
                  <p:embed/>
                </p:oleObj>
              </mc:Choice>
              <mc:Fallback>
                <p:oleObj name="Equation" r:id="rId4" imgW="1028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175" y="1889125"/>
                        <a:ext cx="188277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3197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24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Find the best fit of the data based on a logistic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3856710"/>
            <a:ext cx="3479800" cy="233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709" y="3374567"/>
            <a:ext cx="3763434" cy="28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34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2777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 summarized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Two classification models:</a:t>
            </a:r>
          </a:p>
          <a:p>
            <a:pPr lvl="1"/>
            <a:r>
              <a:rPr lang="en-US" dirty="0" smtClean="0"/>
              <a:t>Naïve Bayes (models </a:t>
            </a:r>
            <a:r>
              <a:rPr lang="en-US" dirty="0" smtClean="0">
                <a:solidFill>
                  <a:srgbClr val="FF6600"/>
                </a:solidFill>
              </a:rPr>
              <a:t>joint</a:t>
            </a:r>
            <a:r>
              <a:rPr lang="en-US" dirty="0" smtClean="0"/>
              <a:t> distribution)</a:t>
            </a:r>
          </a:p>
          <a:p>
            <a:pPr lvl="1"/>
            <a:r>
              <a:rPr lang="en-US" dirty="0" smtClean="0"/>
              <a:t>Logistic Regression (models </a:t>
            </a:r>
            <a:r>
              <a:rPr lang="en-US" dirty="0" smtClean="0">
                <a:solidFill>
                  <a:srgbClr val="FF6600"/>
                </a:solidFill>
              </a:rPr>
              <a:t>conditional</a:t>
            </a:r>
            <a:r>
              <a:rPr lang="en-US" dirty="0" smtClean="0"/>
              <a:t> distribution)</a:t>
            </a:r>
          </a:p>
          <a:p>
            <a:pPr lvl="2"/>
            <a:r>
              <a:rPr lang="en-US" dirty="0" smtClean="0"/>
              <a:t>In practice this tends to work better if all you want to do is classify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 smtClean="0"/>
              <a:t>Priors/smoothing/regularization</a:t>
            </a:r>
          </a:p>
          <a:p>
            <a:pPr marL="822960" lvl="1" indent="-457200"/>
            <a:r>
              <a:rPr lang="en-US" dirty="0" smtClean="0"/>
              <a:t>Important for both models</a:t>
            </a:r>
          </a:p>
          <a:p>
            <a:pPr marL="822960" lvl="1" indent="-457200"/>
            <a:r>
              <a:rPr lang="en-US" dirty="0" smtClean="0"/>
              <a:t>In theory: allow us to impart some prior knowledge</a:t>
            </a:r>
          </a:p>
          <a:p>
            <a:pPr marL="822960" lvl="1" indent="-457200"/>
            <a:r>
              <a:rPr lang="en-US" dirty="0" smtClean="0"/>
              <a:t>In practice: avoids </a:t>
            </a:r>
            <a:r>
              <a:rPr lang="en-US" dirty="0" err="1" smtClean="0"/>
              <a:t>overfitting</a:t>
            </a:r>
            <a:r>
              <a:rPr lang="en-US" dirty="0" smtClean="0"/>
              <a:t> and often tune on development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359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9152</TotalTime>
  <Words>1737</Words>
  <Application>Microsoft Macintosh PowerPoint</Application>
  <PresentationFormat>On-screen Show (4:3)</PresentationFormat>
  <Paragraphs>325</Paragraphs>
  <Slides>57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0" baseType="lpstr">
      <vt:lpstr>Median</vt:lpstr>
      <vt:lpstr>Equation</vt:lpstr>
      <vt:lpstr>Microsoft Equation</vt:lpstr>
      <vt:lpstr>Logistic regression</vt:lpstr>
      <vt:lpstr>Admin</vt:lpstr>
      <vt:lpstr>Priors</vt:lpstr>
      <vt:lpstr>Basic steps for probabilistic modeling</vt:lpstr>
      <vt:lpstr>Training revisited</vt:lpstr>
      <vt:lpstr>Estimating revisited</vt:lpstr>
      <vt:lpstr>Estimating revisited</vt:lpstr>
      <vt:lpstr>Priors</vt:lpstr>
      <vt:lpstr>Priors</vt:lpstr>
      <vt:lpstr>Priors</vt:lpstr>
      <vt:lpstr>Priors</vt:lpstr>
      <vt:lpstr>A better approach</vt:lpstr>
      <vt:lpstr>Another view on the prior</vt:lpstr>
      <vt:lpstr>Regularization vs prior</vt:lpstr>
      <vt:lpstr>Prior for NB</vt:lpstr>
      <vt:lpstr>Prior: another view</vt:lpstr>
      <vt:lpstr>Prior: another view</vt:lpstr>
      <vt:lpstr>Smoothing</vt:lpstr>
      <vt:lpstr>Basic steps for probabilistic modeling</vt:lpstr>
      <vt:lpstr>Joint models vs conditional models</vt:lpstr>
      <vt:lpstr>A first try: linear</vt:lpstr>
      <vt:lpstr>The challenge</vt:lpstr>
      <vt:lpstr>Odds ratio</vt:lpstr>
      <vt:lpstr>Odds ratio</vt:lpstr>
      <vt:lpstr>Odds ratio</vt:lpstr>
      <vt:lpstr>PowerPoint Presentation</vt:lpstr>
      <vt:lpstr>Log odds (logit function)</vt:lpstr>
      <vt:lpstr>Log odds (logit function)</vt:lpstr>
      <vt:lpstr>Logistic function</vt:lpstr>
      <vt:lpstr>Logistic regression</vt:lpstr>
      <vt:lpstr>Training logistic regression models</vt:lpstr>
      <vt:lpstr>MLE logistic regression</vt:lpstr>
      <vt:lpstr>MLE logistic regression</vt:lpstr>
      <vt:lpstr>MLE logistic regression</vt:lpstr>
      <vt:lpstr>logistic regression: three views</vt:lpstr>
      <vt:lpstr>Overfitting</vt:lpstr>
      <vt:lpstr>Regularization/prior</vt:lpstr>
      <vt:lpstr>Regularization/prior</vt:lpstr>
      <vt:lpstr>Regularization/prior</vt:lpstr>
      <vt:lpstr>Regularization/prior</vt:lpstr>
      <vt:lpstr>Regularization/prior</vt:lpstr>
      <vt:lpstr>Regularization/prior</vt:lpstr>
      <vt:lpstr>L1 vs. L2</vt:lpstr>
      <vt:lpstr>Logistic regression</vt:lpstr>
      <vt:lpstr>A digression:  regression vs. classification</vt:lpstr>
      <vt:lpstr>linear regression</vt:lpstr>
      <vt:lpstr>Linear regression</vt:lpstr>
      <vt:lpstr>Error minimization</vt:lpstr>
      <vt:lpstr>Linear regression</vt:lpstr>
      <vt:lpstr>Linear regression</vt:lpstr>
      <vt:lpstr>Linear regression</vt:lpstr>
      <vt:lpstr>Multiple linear regression</vt:lpstr>
      <vt:lpstr>Multiple linear regression</vt:lpstr>
      <vt:lpstr>Logistic function</vt:lpstr>
      <vt:lpstr>Logistic regression</vt:lpstr>
      <vt:lpstr>Basic steps for probabilistic modeling</vt:lpstr>
      <vt:lpstr>Probabilistic models summarized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747</cp:revision>
  <cp:lastPrinted>2016-10-20T21:34:05Z</cp:lastPrinted>
  <dcterms:created xsi:type="dcterms:W3CDTF">2011-01-25T19:35:23Z</dcterms:created>
  <dcterms:modified xsi:type="dcterms:W3CDTF">2016-10-20T21:34:16Z</dcterms:modified>
</cp:coreProperties>
</file>