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sldIdLst>
    <p:sldId id="256" r:id="rId2"/>
    <p:sldId id="258" r:id="rId3"/>
    <p:sldId id="327" r:id="rId4"/>
    <p:sldId id="328" r:id="rId5"/>
    <p:sldId id="329" r:id="rId6"/>
    <p:sldId id="330" r:id="rId7"/>
    <p:sldId id="331" r:id="rId8"/>
    <p:sldId id="332" r:id="rId9"/>
    <p:sldId id="334" r:id="rId10"/>
    <p:sldId id="335" r:id="rId11"/>
    <p:sldId id="333" r:id="rId12"/>
    <p:sldId id="396" r:id="rId13"/>
    <p:sldId id="399" r:id="rId14"/>
    <p:sldId id="395" r:id="rId15"/>
    <p:sldId id="397" r:id="rId16"/>
    <p:sldId id="394" r:id="rId17"/>
    <p:sldId id="401" r:id="rId18"/>
    <p:sldId id="400" r:id="rId19"/>
    <p:sldId id="336" r:id="rId20"/>
    <p:sldId id="338" r:id="rId21"/>
    <p:sldId id="340" r:id="rId22"/>
    <p:sldId id="341" r:id="rId23"/>
    <p:sldId id="342" r:id="rId24"/>
    <p:sldId id="347" r:id="rId25"/>
    <p:sldId id="337" r:id="rId26"/>
    <p:sldId id="402" r:id="rId27"/>
    <p:sldId id="403" r:id="rId28"/>
    <p:sldId id="404" r:id="rId29"/>
    <p:sldId id="343" r:id="rId30"/>
    <p:sldId id="405" r:id="rId31"/>
    <p:sldId id="406" r:id="rId32"/>
    <p:sldId id="407" r:id="rId33"/>
    <p:sldId id="408" r:id="rId34"/>
    <p:sldId id="344" r:id="rId35"/>
    <p:sldId id="345" r:id="rId36"/>
    <p:sldId id="346" r:id="rId37"/>
    <p:sldId id="348" r:id="rId38"/>
    <p:sldId id="349" r:id="rId39"/>
    <p:sldId id="350" r:id="rId40"/>
    <p:sldId id="351" r:id="rId41"/>
    <p:sldId id="352" r:id="rId42"/>
    <p:sldId id="353" r:id="rId43"/>
    <p:sldId id="409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410" r:id="rId52"/>
    <p:sldId id="362" r:id="rId53"/>
    <p:sldId id="363" r:id="rId54"/>
    <p:sldId id="364" r:id="rId55"/>
    <p:sldId id="365" r:id="rId56"/>
    <p:sldId id="366" r:id="rId57"/>
    <p:sldId id="367" r:id="rId58"/>
    <p:sldId id="368" r:id="rId59"/>
    <p:sldId id="369" r:id="rId60"/>
    <p:sldId id="370" r:id="rId61"/>
    <p:sldId id="371" r:id="rId62"/>
    <p:sldId id="372" r:id="rId63"/>
    <p:sldId id="373" r:id="rId64"/>
    <p:sldId id="374" r:id="rId65"/>
    <p:sldId id="375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8" autoAdjust="0"/>
    <p:restoredTop sz="94660"/>
  </p:normalViewPr>
  <p:slideViewPr>
    <p:cSldViewPr snapToGrid="0" snapToObjects="1">
      <p:cViewPr varScale="1">
        <p:scale>
          <a:sx n="155" d="100"/>
          <a:sy n="155" d="100"/>
        </p:scale>
        <p:origin x="-3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Error/noise</a:t>
            </a:r>
            <a:r>
              <a:rPr lang="en-US" baseline="0" dirty="0" smtClean="0"/>
              <a:t> in the data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Missing discriminating preference, e.g. maybe we also need to know whether the person has a good jacket or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30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an</a:t>
            </a:r>
            <a:r>
              <a:rPr lang="en-US" baseline="0" dirty="0" smtClean="0"/>
              <a:t> aside, how did we decide to pick the label for normal-&gt;road-&gt;rainy?  There were no examples in the training data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48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an</a:t>
            </a:r>
            <a:r>
              <a:rPr lang="en-US" baseline="0" dirty="0" smtClean="0"/>
              <a:t> aside, how did we decide to pick the label for normal-&gt;road-&gt;rainy?  There were no examples in the training data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4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many of the same things we used to “pre-prune”, i.e.</a:t>
            </a:r>
            <a:r>
              <a:rPr lang="en-US" baseline="0" dirty="0" smtClean="0"/>
              <a:t> stop building early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28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tend to perform roughly</a:t>
            </a:r>
            <a:r>
              <a:rPr lang="en-US" baseline="0" dirty="0" smtClean="0"/>
              <a:t> the same, so we often won’t worry too much about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99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this is also</a:t>
            </a:r>
            <a:r>
              <a:rPr lang="en-US" baseline="0" dirty="0" smtClean="0"/>
              <a:t> why many decision tree learning algorithms always use binary splits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9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6119C8-9BF8-8B48-8701-D6A2B07AFA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Sheet1.xlsx"/><Relationship Id="rId4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Decision 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158 – Fall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7772400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Assignment 1 due </a:t>
            </a:r>
            <a:r>
              <a:rPr lang="en-US" sz="3200" dirty="0" smtClean="0"/>
              <a:t>tomorrow (</a:t>
            </a:r>
            <a:r>
              <a:rPr lang="en-US" sz="3200" dirty="0" smtClean="0"/>
              <a:t>Friday)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2 out soon: start ASAP!</a:t>
            </a: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Lecture notes posted</a:t>
            </a: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Keep up with the reading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Videos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16000"/>
            <a:ext cx="9144000" cy="648369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58" y="-130425"/>
            <a:ext cx="6447505" cy="1146425"/>
          </a:xfrm>
        </p:spPr>
        <p:txBody>
          <a:bodyPr/>
          <a:lstStyle/>
          <a:p>
            <a:r>
              <a:rPr lang="en-US" dirty="0" smtClean="0"/>
              <a:t>A sample data set</a:t>
            </a:r>
            <a:endParaRPr lang="en-US" dirty="0"/>
          </a:p>
        </p:txBody>
      </p:sp>
      <p:graphicFrame>
        <p:nvGraphicFramePr>
          <p:cNvPr id="2457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70763"/>
              </p:ext>
            </p:extLst>
          </p:nvPr>
        </p:nvGraphicFramePr>
        <p:xfrm>
          <a:off x="1248609" y="1016000"/>
          <a:ext cx="6424612" cy="3991610"/>
        </p:xfrm>
        <a:graphic>
          <a:graphicData uri="http://schemas.openxmlformats.org/drawingml/2006/table">
            <a:tbl>
              <a:tblPr/>
              <a:tblGrid>
                <a:gridCol w="1173162"/>
                <a:gridCol w="1416050"/>
                <a:gridCol w="1427163"/>
                <a:gridCol w="922337"/>
                <a:gridCol w="1485900"/>
              </a:tblGrid>
              <a:tr h="425450">
                <a:tc gridSpan="4"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Features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Label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Hour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Weather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Accident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Stall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Commute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Rainy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Rainy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Rainy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Short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1684" y="5256282"/>
            <a:ext cx="2954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8 AM, Rainy, Yes, No?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10 AM, Rainy, No, No?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3681" y="5256282"/>
            <a:ext cx="4892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you describe a “model” that could be used to make decisions in general?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540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8740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8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9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Yes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79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38100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8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9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Yes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408989" y="3923631"/>
            <a:ext cx="1006562" cy="533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16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10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51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No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40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10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51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No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308643" y="4761831"/>
            <a:ext cx="1006562" cy="533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51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47" y="141710"/>
            <a:ext cx="920549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 ride or not to ride, that is the question…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73159" y="6058385"/>
            <a:ext cx="3077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Build a decision tree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672435"/>
              </p:ext>
            </p:extLst>
          </p:nvPr>
        </p:nvGraphicFramePr>
        <p:xfrm>
          <a:off x="1751264" y="1667123"/>
          <a:ext cx="55077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947"/>
                <a:gridCol w="1376947"/>
                <a:gridCol w="1219893"/>
                <a:gridCol w="1534001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Terrain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Unicycle-type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Weather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Go-For-Ride?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Road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Sunny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Snowy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5292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 case: If all data belong to the same class, create a leaf node with that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Otherwise:</a:t>
            </a:r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data value and call recursively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7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50665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00889" y="255336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71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811019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00889" y="255336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02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73084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YES: 4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NO: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9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85002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65174" y="2644817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891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427333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YES: 2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NO: 3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10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644822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148482" y="434175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72556" y="434175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92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30826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75584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YES: 4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NO: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64208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YES: 2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NO: 4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09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6897850" y="5571650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092940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75584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464208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4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34294" y="5105337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22" idx="2"/>
          </p:cNvCxnSpPr>
          <p:nvPr/>
        </p:nvCxnSpPr>
        <p:spPr>
          <a:xfrm flipH="1">
            <a:off x="6466929" y="5474669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2"/>
          </p:cNvCxnSpPr>
          <p:nvPr/>
        </p:nvCxnSpPr>
        <p:spPr>
          <a:xfrm>
            <a:off x="7238574" y="5474669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070944" y="5474669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637055" y="5442403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8070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8091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2" idx="2"/>
            <a:endCxn id="32" idx="0"/>
          </p:cNvCxnSpPr>
          <p:nvPr/>
        </p:nvCxnSpPr>
        <p:spPr>
          <a:xfrm flipH="1">
            <a:off x="7203550" y="5474669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18450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450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72300" cy="1555384"/>
            <a:chOff x="5807063" y="5105337"/>
            <a:chExt cx="2772300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2</a:t>
              </a:r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850391" y="3747519"/>
            <a:ext cx="57485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calculate the “</a:t>
            </a:r>
            <a:r>
              <a:rPr lang="en-US" sz="2800" dirty="0">
                <a:solidFill>
                  <a:srgbClr val="FF0000"/>
                </a:solidFill>
              </a:rPr>
              <a:t>score</a:t>
            </a:r>
            <a:r>
              <a:rPr lang="en-US" sz="2800" dirty="0"/>
              <a:t>” for each feature if we used it to split the data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440" y="4906209"/>
            <a:ext cx="8359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score should we use?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If we just stopped here, which tree would be best?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How could we make these into decision trees?</a:t>
            </a:r>
          </a:p>
        </p:txBody>
      </p:sp>
    </p:spTree>
    <p:extLst>
      <p:ext uri="{BB962C8B-B14F-4D97-AF65-F5344CB8AC3E}">
        <p14:creationId xmlns:p14="http://schemas.microsoft.com/office/powerpoint/2010/main" val="370058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72300" cy="1555384"/>
            <a:chOff x="5807063" y="5105337"/>
            <a:chExt cx="2772300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2</a:t>
              </a:r>
              <a:endParaRPr lang="en-US"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1446310" y="4236241"/>
            <a:ext cx="6643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could we make these into </a:t>
            </a:r>
            <a:r>
              <a:rPr lang="en-US" sz="2800" dirty="0" smtClean="0">
                <a:solidFill>
                  <a:srgbClr val="FF0000"/>
                </a:solidFill>
              </a:rPr>
              <a:t>decision trees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74702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903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97062" y="3822122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31864" y="4745789"/>
            <a:ext cx="6460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classification, the most common “error” is the number of mistakes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804737" y="5844492"/>
            <a:ext cx="4794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Training error for each of these?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64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63704" y="5145595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3</a:t>
            </a:r>
            <a:r>
              <a:rPr lang="en-US" sz="2000" dirty="0" smtClean="0">
                <a:solidFill>
                  <a:srgbClr val="008000"/>
                </a:solidFill>
              </a:rPr>
              <a:t>/10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</a:t>
            </a:r>
            <a:r>
              <a:rPr lang="en-US" sz="2000" dirty="0" smtClean="0">
                <a:solidFill>
                  <a:srgbClr val="008000"/>
                </a:solidFill>
              </a:rPr>
              <a:t>/10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4</a:t>
            </a:r>
            <a:r>
              <a:rPr lang="en-US" sz="2000" dirty="0" smtClean="0">
                <a:solidFill>
                  <a:srgbClr val="008000"/>
                </a:solidFill>
              </a:rPr>
              <a:t>/10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2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error vs. accuracy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912937" y="5705893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3</a:t>
            </a:r>
            <a:r>
              <a:rPr lang="en-US" sz="2000" dirty="0" smtClean="0">
                <a:solidFill>
                  <a:srgbClr val="FF6600"/>
                </a:solidFill>
              </a:rPr>
              <a:t>/10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/10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4</a:t>
            </a:r>
            <a:r>
              <a:rPr lang="en-US" sz="2000" dirty="0" smtClean="0">
                <a:solidFill>
                  <a:srgbClr val="FF6600"/>
                </a:solidFill>
              </a:rPr>
              <a:t>/10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8216" y="6168501"/>
            <a:ext cx="8337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Training </a:t>
            </a:r>
            <a:r>
              <a:rPr lang="en-US" sz="2400" dirty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ccuracy</a:t>
            </a:r>
            <a:r>
              <a:rPr lang="en-US" sz="2400" dirty="0" smtClean="0"/>
              <a:t>: the average percent correct over the training set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38216" y="3613651"/>
            <a:ext cx="9872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Training </a:t>
            </a:r>
          </a:p>
          <a:p>
            <a:r>
              <a:rPr lang="en-US" sz="2000" dirty="0" smtClean="0">
                <a:solidFill>
                  <a:srgbClr val="FF6600"/>
                </a:solidFill>
              </a:rPr>
              <a:t>error: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6744" y="4204261"/>
            <a:ext cx="11459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accuracy: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39356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7/10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58031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8</a:t>
            </a:r>
            <a:r>
              <a:rPr lang="en-US" sz="2000" dirty="0" smtClean="0">
                <a:solidFill>
                  <a:srgbClr val="0000FF"/>
                </a:solidFill>
              </a:rPr>
              <a:t>/10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01197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6/10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8024" y="5143500"/>
            <a:ext cx="5821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error = 1-accuracy    (and vice versa)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524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928698" y="2557314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927186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11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306007"/>
              </p:ext>
            </p:extLst>
          </p:nvPr>
        </p:nvGraphicFramePr>
        <p:xfrm>
          <a:off x="4858508" y="3518405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2943"/>
              </p:ext>
            </p:extLst>
          </p:nvPr>
        </p:nvGraphicFramePr>
        <p:xfrm>
          <a:off x="140541" y="3603609"/>
          <a:ext cx="4170948" cy="1737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485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</p:grp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68018"/>
              </p:ext>
            </p:extLst>
          </p:nvPr>
        </p:nvGraphicFramePr>
        <p:xfrm>
          <a:off x="140541" y="3603609"/>
          <a:ext cx="4170948" cy="1737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24994" y="4174162"/>
            <a:ext cx="2693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we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58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228342"/>
              </p:ext>
            </p:extLst>
          </p:nvPr>
        </p:nvGraphicFramePr>
        <p:xfrm>
          <a:off x="140541" y="3603609"/>
          <a:ext cx="4170948" cy="1737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06871" y="3943329"/>
            <a:ext cx="388056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 need to examine other features since all examples have the same label.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8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99135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07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33623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Terrain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Weather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6706" y="2748731"/>
            <a:ext cx="3881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Still two features left we can split on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668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928807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3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718820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YES: 2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NO: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YES: 0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NO: 3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19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301982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dirty="0" smtClean="0"/>
              <a:t>NO: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28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rgbClr val="BFBFBF"/>
                  </a:solidFill>
                </a:rPr>
                <a:t>NO: 0</a:t>
              </a:r>
              <a:endParaRPr lang="en-US" dirty="0">
                <a:solidFill>
                  <a:srgbClr val="BFBFB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772290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25142" y="3322862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1</a:t>
            </a:r>
            <a:r>
              <a:rPr lang="en-US" sz="2000" dirty="0" smtClean="0">
                <a:solidFill>
                  <a:srgbClr val="008000"/>
                </a:solidFill>
              </a:rPr>
              <a:t>/6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34808" y="5639043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</a:t>
            </a:r>
            <a:r>
              <a:rPr lang="en-US" sz="2000" dirty="0" smtClean="0">
                <a:solidFill>
                  <a:srgbClr val="008000"/>
                </a:solidFill>
              </a:rPr>
              <a:t>/6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7862" y="6259576"/>
            <a:ext cx="2268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should we pick?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4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45362"/>
              </p:ext>
            </p:extLst>
          </p:nvPr>
        </p:nvGraphicFramePr>
        <p:xfrm>
          <a:off x="753479" y="4667792"/>
          <a:ext cx="4170948" cy="143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89733" y="3588811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6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1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NO: 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62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NO: 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1</a:t>
            </a:r>
            <a:endParaRPr lang="en-US" dirty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705354"/>
              </p:ext>
            </p:extLst>
          </p:nvPr>
        </p:nvGraphicFramePr>
        <p:xfrm>
          <a:off x="4798427" y="1903836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9982" y="6084500"/>
            <a:ext cx="196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Training error?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81627" y="5715168"/>
            <a:ext cx="4517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Are we always guaranteed to get a training error of 0?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04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Problematic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041557"/>
              </p:ext>
            </p:extLst>
          </p:nvPr>
        </p:nvGraphicFramePr>
        <p:xfrm>
          <a:off x="2205000" y="1729875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Snowy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94525" y="5734913"/>
            <a:ext cx="3033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can this happen?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7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86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Base case: If all data belong to the same class, create a leaf node with that label </a:t>
            </a:r>
            <a:r>
              <a:rPr lang="en-US" b="1" i="1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all the data has the same feature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980" y="3866412"/>
            <a:ext cx="7632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we always want to go all the way to the bottom?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209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853144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268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156710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2326" y="5337536"/>
            <a:ext cx="3987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that what you would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56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801842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4182" y="54970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6086820" y="58664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819307" y="58664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5640" y="58664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56943" y="58341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68953" y="6342524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3535" y="634252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8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4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4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42" name="Straight Arrow Connector 41"/>
          <p:cNvCxnSpPr>
            <a:stCxn id="41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1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48" name="Straight Arrow Connector 47"/>
          <p:cNvCxnSpPr>
            <a:stCxn id="41" idx="2"/>
            <a:endCxn id="49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77259" y="5032507"/>
            <a:ext cx="1370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Maybe…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71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101349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482" y="6020967"/>
            <a:ext cx="761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</a:t>
            </a:r>
            <a:r>
              <a:rPr lang="en-US" sz="2000" dirty="0" smtClean="0">
                <a:solidFill>
                  <a:srgbClr val="FF0000"/>
                </a:solidFill>
              </a:rPr>
              <a:t>n </a:t>
            </a:r>
            <a:r>
              <a:rPr lang="en-US" sz="2000" dirty="0">
                <a:solidFill>
                  <a:srgbClr val="FF0000"/>
                </a:solidFill>
              </a:rPr>
              <a:t>aside, how did we decide to pick the label for normal-&gt;road-&gt;</a:t>
            </a:r>
            <a:r>
              <a:rPr lang="en-US" sz="2000" dirty="0" smtClean="0">
                <a:solidFill>
                  <a:srgbClr val="FF0000"/>
                </a:solidFill>
              </a:rPr>
              <a:t>rainy?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57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the tree look like for…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86447"/>
              </p:ext>
            </p:extLst>
          </p:nvPr>
        </p:nvGraphicFramePr>
        <p:xfrm>
          <a:off x="569430" y="1682286"/>
          <a:ext cx="8196618" cy="4455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/>
                <a:gridCol w="1366103"/>
                <a:gridCol w="1366103"/>
                <a:gridCol w="1366103"/>
                <a:gridCol w="1366103"/>
                <a:gridCol w="1366103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Jacket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ML</a:t>
                      </a:r>
                      <a:r>
                        <a:rPr lang="en-US" sz="1400" baseline="0" dirty="0" smtClean="0"/>
                        <a:t> grade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Heavy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79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31216"/>
              </p:ext>
            </p:extLst>
          </p:nvPr>
        </p:nvGraphicFramePr>
        <p:xfrm>
          <a:off x="256079" y="1931712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01871" y="3412241"/>
            <a:ext cx="44106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Overfitting</a:t>
            </a:r>
            <a:r>
              <a:rPr lang="en-US" sz="2400" dirty="0" smtClean="0"/>
              <a:t> occurs when we bias our model too much towards the training data</a:t>
            </a:r>
          </a:p>
          <a:p>
            <a:endParaRPr lang="en-US" sz="2400" dirty="0"/>
          </a:p>
          <a:p>
            <a:r>
              <a:rPr lang="en-US" sz="2400" dirty="0" smtClean="0"/>
              <a:t>Our goal is to learn a </a:t>
            </a:r>
            <a:r>
              <a:rPr lang="en-US" sz="2400" b="1" dirty="0" smtClean="0"/>
              <a:t>general</a:t>
            </a:r>
            <a:r>
              <a:rPr lang="en-US" sz="2400" dirty="0" smtClean="0"/>
              <a:t> model that will work on the training data as well as other data (i.e. test data)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889889" y="2777147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06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973" y="5841860"/>
            <a:ext cx="8674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Our decision tree learning procedure always decreases training error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1609655"/>
            <a:ext cx="6616700" cy="421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9750" y="6319400"/>
            <a:ext cx="2811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that what we want?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258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set error!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Machine </a:t>
            </a:r>
            <a:r>
              <a:rPr lang="en-US" sz="2400" dirty="0"/>
              <a:t>learning is about predicting the future based on the past</a:t>
            </a:r>
            <a:r>
              <a:rPr lang="en-US" sz="2400" dirty="0" smtClean="0"/>
              <a:t>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</a:t>
            </a:r>
            <a:r>
              <a:rPr lang="tr-TR" sz="2400" dirty="0" smtClean="0">
                <a:solidFill>
                  <a:schemeClr val="tx2"/>
                </a:solidFill>
              </a:rPr>
              <a:t>Hal </a:t>
            </a:r>
            <a:r>
              <a:rPr lang="tr-TR" sz="2400" dirty="0" err="1" smtClean="0">
                <a:solidFill>
                  <a:schemeClr val="tx2"/>
                </a:solidFill>
              </a:rPr>
              <a:t>Daume</a:t>
            </a:r>
            <a:r>
              <a:rPr lang="tr-TR" sz="2400" dirty="0" smtClean="0">
                <a:solidFill>
                  <a:schemeClr val="tx2"/>
                </a:solidFill>
              </a:rPr>
              <a:t> III</a:t>
            </a:r>
            <a:endParaRPr lang="tr-TR" sz="24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561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3854" y="4655446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 rot="19287826">
            <a:off x="1648475" y="4111748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2511793" y="4473223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23459" y="4706779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269" y="3541889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77801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176891" y="3541889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287826">
            <a:off x="7931673" y="3974257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predict</a:t>
            </a:r>
            <a:endParaRPr lang="en-US" sz="2800" dirty="0"/>
          </a:p>
        </p:txBody>
      </p:sp>
      <p:sp>
        <p:nvSpPr>
          <p:cNvPr id="25" name="Oval 24"/>
          <p:cNvSpPr/>
          <p:nvPr/>
        </p:nvSpPr>
        <p:spPr>
          <a:xfrm>
            <a:off x="6485952" y="448100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97618" y="4714558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86994" y="3541889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future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4934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66543" y="4655446"/>
            <a:ext cx="11437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2" name="Right Arrow 31"/>
          <p:cNvSpPr/>
          <p:nvPr/>
        </p:nvSpPr>
        <p:spPr>
          <a:xfrm>
            <a:off x="5777251" y="486695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815927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038939" y="3270250"/>
            <a:ext cx="1993562" cy="347662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3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pic>
        <p:nvPicPr>
          <p:cNvPr id="12" name="Picture 11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005" y="1608652"/>
            <a:ext cx="6592642" cy="4201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973" y="5857805"/>
            <a:ext cx="8945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Even though the training error is decreasing, the testing error can go up!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9093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95332"/>
              </p:ext>
            </p:extLst>
          </p:nvPr>
        </p:nvGraphicFramePr>
        <p:xfrm>
          <a:off x="256079" y="2173849"/>
          <a:ext cx="4170948" cy="3355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40790" y="5337536"/>
            <a:ext cx="467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prevent </a:t>
            </a:r>
            <a:r>
              <a:rPr lang="en-US" sz="2800" dirty="0" err="1" smtClean="0">
                <a:solidFill>
                  <a:srgbClr val="FF0000"/>
                </a:solidFill>
              </a:rPr>
              <a:t>overfitting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387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Base case: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If </a:t>
            </a:r>
            <a:r>
              <a:rPr lang="en-US" sz="2800" dirty="0"/>
              <a:t>all data belong to the same class, create a leaf node with that label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b="1" i="1" dirty="0" smtClean="0">
                <a:solidFill>
                  <a:srgbClr val="FF0000"/>
                </a:solidFill>
              </a:rPr>
              <a:t>OR</a:t>
            </a:r>
            <a:r>
              <a:rPr lang="en-US" sz="2800" dirty="0" smtClean="0"/>
              <a:t> </a:t>
            </a:r>
            <a:r>
              <a:rPr lang="en-US" sz="2800" dirty="0"/>
              <a:t>all the data has the same feature </a:t>
            </a:r>
            <a:r>
              <a:rPr lang="en-US" sz="2800" dirty="0" smtClean="0"/>
              <a:t>values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b="1" i="1" dirty="0" smtClean="0">
                <a:solidFill>
                  <a:srgbClr val="FF0000"/>
                </a:solidFill>
              </a:rPr>
              <a:t>OR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We’ve </a:t>
            </a:r>
            <a:r>
              <a:rPr lang="en-US" sz="2800" dirty="0" smtClean="0"/>
              <a:t>reached a particular depth in the tree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FF0000"/>
                </a:solidFill>
              </a:rPr>
              <a:t>?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8125" y="4996418"/>
            <a:ext cx="5638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One idea: stop building the tree early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420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7785" y="1600200"/>
            <a:ext cx="8153400" cy="5018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Base case: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If </a:t>
            </a:r>
            <a:r>
              <a:rPr lang="en-US" sz="2800" dirty="0"/>
              <a:t>all data belong to the same class, create a leaf node with that label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b="1" i="1" dirty="0" smtClean="0">
                <a:solidFill>
                  <a:srgbClr val="FF0000"/>
                </a:solidFill>
              </a:rPr>
              <a:t>OR</a:t>
            </a:r>
            <a:r>
              <a:rPr lang="en-US" sz="2800" dirty="0" smtClean="0"/>
              <a:t> </a:t>
            </a:r>
            <a:r>
              <a:rPr lang="en-US" sz="2800" dirty="0"/>
              <a:t>all the data has the same feature </a:t>
            </a:r>
            <a:r>
              <a:rPr lang="en-US" sz="2800" dirty="0" smtClean="0"/>
              <a:t>values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b="1" i="1" dirty="0" smtClean="0">
                <a:solidFill>
                  <a:srgbClr val="FF0000"/>
                </a:solidFill>
              </a:rPr>
              <a:t>OR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We’ve </a:t>
            </a:r>
            <a:r>
              <a:rPr lang="en-US" sz="2800" dirty="0" smtClean="0"/>
              <a:t>reached a particular depth in the tree</a:t>
            </a:r>
          </a:p>
          <a:p>
            <a:pPr>
              <a:buFontTx/>
              <a:buChar char="-"/>
            </a:pPr>
            <a:r>
              <a:rPr lang="en-US" sz="2800" dirty="0"/>
              <a:t>We only have a certain number/fraction of examples remaining</a:t>
            </a:r>
          </a:p>
          <a:p>
            <a:pPr>
              <a:buFontTx/>
              <a:buChar char="-"/>
            </a:pPr>
            <a:r>
              <a:rPr lang="en-US" sz="2800" dirty="0"/>
              <a:t>We’ve reached a particular training error</a:t>
            </a:r>
          </a:p>
          <a:p>
            <a:pPr>
              <a:buFontTx/>
              <a:buChar char="-"/>
            </a:pPr>
            <a:r>
              <a:rPr lang="en-US" sz="2800" dirty="0"/>
              <a:t>Use development data (more on this later)</a:t>
            </a:r>
          </a:p>
          <a:p>
            <a:pPr>
              <a:buFontTx/>
              <a:buChar char="-"/>
            </a:pPr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4057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5109" y="2228324"/>
            <a:ext cx="42877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Pruning: after the tree is built, go back and “prune” the tree, i.e. remove some lower parts of the tree</a:t>
            </a:r>
          </a:p>
          <a:p>
            <a:endParaRPr lang="en-US" sz="2400" dirty="0"/>
          </a:p>
          <a:p>
            <a:r>
              <a:rPr lang="en-US" sz="2400" dirty="0" smtClean="0"/>
              <a:t>Similar to stopping early, but done after the entire tree is built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181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0401" y="5816840"/>
            <a:ext cx="1923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Build the full tree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72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0401" y="5816840"/>
            <a:ext cx="1923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Build the full tree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4340725" y="346695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91929" y="325002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6224567" y="361935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2"/>
          </p:cNvCxnSpPr>
          <p:nvPr/>
        </p:nvCxnSpPr>
        <p:spPr>
          <a:xfrm>
            <a:off x="6957054" y="361935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53387" y="361935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94690" y="358708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906700" y="409545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2390" y="409545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37736" y="2822776"/>
            <a:ext cx="2630819" cy="2543464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81527" y="5803185"/>
            <a:ext cx="4151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Prune back leaves that are too specific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551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pruning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4340725" y="346695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91929" y="325002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6224567" y="361935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2"/>
          </p:cNvCxnSpPr>
          <p:nvPr/>
        </p:nvCxnSpPr>
        <p:spPr>
          <a:xfrm>
            <a:off x="6957054" y="361935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53387" y="361935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94690" y="358708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906700" y="409545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2390" y="409545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37736" y="2822776"/>
            <a:ext cx="2630819" cy="2543464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88940" y="5603130"/>
            <a:ext cx="297389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Pruning criterion?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005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Handling non-binary attributes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717514"/>
              </p:ext>
            </p:extLst>
          </p:nvPr>
        </p:nvGraphicFramePr>
        <p:xfrm>
          <a:off x="430071" y="1723132"/>
          <a:ext cx="8267700" cy="420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Worksheet" r:id="rId3" imgW="8267700" imgH="4203700" progId="Excel.Sheet.12">
                  <p:embed/>
                </p:oleObj>
              </mc:Choice>
              <mc:Fallback>
                <p:oleObj name="Worksheet" r:id="rId3" imgW="8267700" imgH="4203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071" y="1723132"/>
                        <a:ext cx="8267700" cy="420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772047" y="1723132"/>
            <a:ext cx="5107121" cy="195108"/>
          </a:xfrm>
          <a:prstGeom prst="rect">
            <a:avLst/>
          </a:prstGeom>
          <a:solidFill>
            <a:srgbClr val="FFFF00">
              <a:alpha val="1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0071" y="1680424"/>
            <a:ext cx="1276855" cy="237816"/>
          </a:xfrm>
          <a:prstGeom prst="rect">
            <a:avLst/>
          </a:prstGeom>
          <a:solidFill>
            <a:srgbClr val="FFFF00">
              <a:alpha val="1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2261" y="6089273"/>
            <a:ext cx="8628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do with features that have multiple values? Real-values?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61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with multiple values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38358" y="3333602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74802" y="2867289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 flipH="1">
            <a:off x="1507437" y="3236621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2"/>
          </p:cNvCxnSpPr>
          <p:nvPr/>
        </p:nvCxnSpPr>
        <p:spPr>
          <a:xfrm>
            <a:off x="2279082" y="3236621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1452" y="3236621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77563" y="3204355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25687" y="376878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9671" y="3694671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5" idx="2"/>
            <a:endCxn id="13" idx="0"/>
          </p:cNvCxnSpPr>
          <p:nvPr/>
        </p:nvCxnSpPr>
        <p:spPr>
          <a:xfrm flipH="1">
            <a:off x="2208211" y="3236621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38358" y="376732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7601" y="4587931"/>
            <a:ext cx="2884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Treat as an n-</a:t>
            </a:r>
            <a:r>
              <a:rPr lang="en-US" sz="2400" dirty="0" err="1" smtClean="0">
                <a:solidFill>
                  <a:srgbClr val="0000FF"/>
                </a:solidFill>
              </a:rPr>
              <a:t>ary</a:t>
            </a:r>
            <a:r>
              <a:rPr lang="en-US" sz="2400" dirty="0" smtClean="0">
                <a:solidFill>
                  <a:srgbClr val="0000FF"/>
                </a:solidFill>
              </a:rPr>
              <a:t> split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93110" y="4587931"/>
            <a:ext cx="3772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Treat as multiple binary splits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7189" y="2217206"/>
            <a:ext cx="76727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Rainy?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909828" y="2586538"/>
            <a:ext cx="650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2"/>
          </p:cNvCxnSpPr>
          <p:nvPr/>
        </p:nvCxnSpPr>
        <p:spPr>
          <a:xfrm>
            <a:off x="5560824" y="2586538"/>
            <a:ext cx="83289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13839" y="258653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41047" y="2513307"/>
            <a:ext cx="102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 Rainy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628074" y="311870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96000" y="406400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71194" y="406400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56278" y="3051955"/>
            <a:ext cx="8679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Snowy?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7" idx="2"/>
            <a:endCxn id="26" idx="0"/>
          </p:cNvCxnSpPr>
          <p:nvPr/>
        </p:nvCxnSpPr>
        <p:spPr>
          <a:xfrm flipH="1">
            <a:off x="6041047" y="3421287"/>
            <a:ext cx="449192" cy="6427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2"/>
            <a:endCxn id="24" idx="0"/>
          </p:cNvCxnSpPr>
          <p:nvPr/>
        </p:nvCxnSpPr>
        <p:spPr>
          <a:xfrm>
            <a:off x="6490239" y="3421287"/>
            <a:ext cx="562934" cy="6427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531796" y="3518268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887938" y="351826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561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Real-valued features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1754" y="4292221"/>
            <a:ext cx="126658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Fare &lt; $20</a:t>
            </a:r>
            <a:endParaRPr lang="en-US" dirty="0"/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 flipH="1">
            <a:off x="1174396" y="4661553"/>
            <a:ext cx="90064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2075044" y="4661553"/>
            <a:ext cx="58323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1481" y="4652589"/>
            <a:ext cx="48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44515" y="4629287"/>
            <a:ext cx="45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5980" y="1897983"/>
            <a:ext cx="8460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Use any comparison test (&gt;, &lt;, ≤, ≥) to split the data into two parts</a:t>
            </a:r>
          </a:p>
          <a:p>
            <a:endParaRPr lang="en-US" sz="2800" dirty="0"/>
          </a:p>
          <a:p>
            <a:r>
              <a:rPr lang="en-US" sz="2800" dirty="0" smtClean="0"/>
              <a:t>Select a range filter, i.e. min &lt; value &lt; max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406336" y="4259955"/>
            <a:ext cx="60316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Fare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 flipH="1">
            <a:off x="4505688" y="4629287"/>
            <a:ext cx="1202229" cy="599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2"/>
          </p:cNvCxnSpPr>
          <p:nvPr/>
        </p:nvCxnSpPr>
        <p:spPr>
          <a:xfrm flipH="1">
            <a:off x="5406336" y="4629287"/>
            <a:ext cx="301581" cy="7514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2"/>
          </p:cNvCxnSpPr>
          <p:nvPr/>
        </p:nvCxnSpPr>
        <p:spPr>
          <a:xfrm>
            <a:off x="5707917" y="4629287"/>
            <a:ext cx="751089" cy="7514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>
            <a:off x="5707917" y="4629287"/>
            <a:ext cx="1529447" cy="599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404383" y="4620323"/>
            <a:ext cx="64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0-10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088974" y="4946495"/>
            <a:ext cx="77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10-20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832653" y="4914229"/>
            <a:ext cx="77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0-50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639035" y="4652589"/>
            <a:ext cx="59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77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splitting criterion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4636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Otherwise: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calculate the </a:t>
            </a:r>
            <a:r>
              <a:rPr lang="en-US" dirty="0">
                <a:solidFill>
                  <a:srgbClr val="FF0000"/>
                </a:solidFill>
              </a:rPr>
              <a:t>“score”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for each feature if we used it to split the data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pick the feature with the highest score, partition the data based on that data value and call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recursively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4690009"/>
            <a:ext cx="7977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We used training error for the score.  Any other 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48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splitting criterion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201" y="1485900"/>
            <a:ext cx="4737100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763" y="5516440"/>
            <a:ext cx="86581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- Entropy: how much uncertainty there is in the distribution over labels after the split</a:t>
            </a:r>
          </a:p>
          <a:p>
            <a:r>
              <a:rPr lang="en-US" sz="2000" dirty="0" smtClean="0"/>
              <a:t>- </a:t>
            </a:r>
            <a:r>
              <a:rPr lang="en-US" sz="2000" dirty="0" err="1" smtClean="0"/>
              <a:t>Gini</a:t>
            </a:r>
            <a:r>
              <a:rPr lang="en-US" sz="2000" dirty="0" smtClean="0"/>
              <a:t>: sum of the square of the label proportions after split</a:t>
            </a:r>
          </a:p>
          <a:p>
            <a:r>
              <a:rPr lang="en-US" sz="2000" dirty="0" smtClean="0"/>
              <a:t>- Training error = misclassification error</a:t>
            </a:r>
          </a:p>
        </p:txBody>
      </p:sp>
    </p:spTree>
    <p:extLst>
      <p:ext uri="{BB962C8B-B14F-4D97-AF65-F5344CB8AC3E}">
        <p14:creationId xmlns:p14="http://schemas.microsoft.com/office/powerpoint/2010/main" val="632358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03398" y="1612900"/>
            <a:ext cx="2800477" cy="955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Good?   Bad?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3028950"/>
            <a:ext cx="32385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4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trees: the good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Very intuitive and easy to interpret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Fast to run and fairly easy to implement (Assignment 2 </a:t>
            </a:r>
            <a:r>
              <a:rPr lang="en-US" dirty="0" smtClean="0">
                <a:sym typeface="Wingdings"/>
              </a:rPr>
              <a:t>)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 smtClean="0"/>
              <a:t>Historically, perform fairly well (especially with a few more tricks we’ll see later 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prior assumptions about the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0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trees: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 careful with features with lots of values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966286"/>
              </p:ext>
            </p:extLst>
          </p:nvPr>
        </p:nvGraphicFramePr>
        <p:xfrm>
          <a:off x="2956048" y="2276057"/>
          <a:ext cx="4170950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190"/>
                <a:gridCol w="834190"/>
                <a:gridCol w="834190"/>
                <a:gridCol w="834190"/>
                <a:gridCol w="834190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67218" y="6108996"/>
            <a:ext cx="5200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feature would be at the top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183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trees: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Can be problematic (slow, bad performance) with </a:t>
            </a:r>
            <a:r>
              <a:rPr lang="en-US" dirty="0" smtClean="0"/>
              <a:t>large </a:t>
            </a:r>
            <a:r>
              <a:rPr lang="en-US" dirty="0" smtClean="0"/>
              <a:t>numbers of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Can’t learn some very simple data sets (e.g. some types of linearly separable data)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Pruning/tuning can be tricky to get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971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DT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303794"/>
            <a:ext cx="8153400" cy="438282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Base cases: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data belong to the same class, pick that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the data have the same feature values,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we’re out of features to examine,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the we don’t have any data left, pick majority label of </a:t>
            </a:r>
            <a:r>
              <a:rPr lang="en-US" i="1" dirty="0" smtClean="0"/>
              <a:t>parent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i="1" dirty="0" smtClean="0">
                <a:solidFill>
                  <a:srgbClr val="FF6600"/>
                </a:solidFill>
              </a:rPr>
              <a:t>If some other stopping criteria </a:t>
            </a:r>
            <a:r>
              <a:rPr lang="en-US" dirty="0" smtClean="0"/>
              <a:t>exists to avoid </a:t>
            </a:r>
            <a:r>
              <a:rPr lang="en-US" dirty="0" err="1" smtClean="0"/>
              <a:t>overfitting</a:t>
            </a:r>
            <a:r>
              <a:rPr lang="en-US" dirty="0" smtClean="0"/>
              <a:t>, pick majority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 (i.e. if none of the base cases apply):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</a:t>
            </a:r>
            <a:r>
              <a:rPr lang="en-US" dirty="0" smtClean="0"/>
              <a:t>data, e.g. </a:t>
            </a:r>
            <a:r>
              <a:rPr lang="en-US" dirty="0" err="1" smtClean="0"/>
              <a:t>data_left</a:t>
            </a:r>
            <a:r>
              <a:rPr lang="en-US" dirty="0" smtClean="0"/>
              <a:t> and </a:t>
            </a:r>
            <a:r>
              <a:rPr lang="en-US" dirty="0" err="1" smtClean="0"/>
              <a:t>data_right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Recurse</a:t>
            </a:r>
            <a:r>
              <a:rPr lang="en-US" dirty="0" smtClean="0"/>
              <a:t>, i.e. </a:t>
            </a:r>
            <a:r>
              <a:rPr lang="en-US" dirty="0" err="1" smtClean="0"/>
              <a:t>DT_train</a:t>
            </a:r>
            <a:r>
              <a:rPr lang="en-US" dirty="0" smtClean="0"/>
              <a:t>(</a:t>
            </a:r>
            <a:r>
              <a:rPr lang="en-US" dirty="0" err="1" smtClean="0"/>
              <a:t>data_left</a:t>
            </a:r>
            <a:r>
              <a:rPr lang="en-US" dirty="0" smtClean="0"/>
              <a:t>) and </a:t>
            </a:r>
            <a:r>
              <a:rPr lang="en-US" dirty="0" err="1" smtClean="0"/>
              <a:t>DT_train</a:t>
            </a:r>
            <a:r>
              <a:rPr lang="en-US" dirty="0" smtClean="0"/>
              <a:t>(</a:t>
            </a:r>
            <a:r>
              <a:rPr lang="en-US" dirty="0" err="1" smtClean="0"/>
              <a:t>data_right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Make tree with feature as the splitting criterion with the decision trees returned from the recursive calls as the children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874" y="1775607"/>
            <a:ext cx="157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DT_train</a:t>
            </a:r>
            <a:r>
              <a:rPr lang="en-US" dirty="0" smtClean="0"/>
              <a:t>(data):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74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2891</TotalTime>
  <Words>4118</Words>
  <Application>Microsoft Macintosh PowerPoint</Application>
  <PresentationFormat>On-screen Show (4:3)</PresentationFormat>
  <Paragraphs>2126</Paragraphs>
  <Slides>65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Median</vt:lpstr>
      <vt:lpstr>Worksheet</vt:lpstr>
      <vt:lpstr>Decision trees</vt:lpstr>
      <vt:lpstr>Admin</vt:lpstr>
      <vt:lpstr>A sample data set</vt:lpstr>
      <vt:lpstr>Decision trees</vt:lpstr>
      <vt:lpstr>Decision trees</vt:lpstr>
      <vt:lpstr>Decision trees</vt:lpstr>
      <vt:lpstr>Decision trees</vt:lpstr>
      <vt:lpstr>Decision trees</vt:lpstr>
      <vt:lpstr>To ride or not to ride, that is the question…</vt:lpstr>
      <vt:lpstr>Recursive approach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Decision trees</vt:lpstr>
      <vt:lpstr>Decision trees</vt:lpstr>
      <vt:lpstr>Decision trees</vt:lpstr>
      <vt:lpstr>Decision trees</vt:lpstr>
      <vt:lpstr>Training error vs. accuracy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Problematic data</vt:lpstr>
      <vt:lpstr>Recursive approach</vt:lpstr>
      <vt:lpstr>What would the tree look like for…</vt:lpstr>
      <vt:lpstr>What would the tree look like for…</vt:lpstr>
      <vt:lpstr>What would the tree look like for…</vt:lpstr>
      <vt:lpstr>What would the tree look like for…</vt:lpstr>
      <vt:lpstr>What would the tree look like for…</vt:lpstr>
      <vt:lpstr>Overfitting</vt:lpstr>
      <vt:lpstr>Overfitting</vt:lpstr>
      <vt:lpstr>Test set error!</vt:lpstr>
      <vt:lpstr>Overfitting</vt:lpstr>
      <vt:lpstr>Overfitting</vt:lpstr>
      <vt:lpstr>Preventing overfitting</vt:lpstr>
      <vt:lpstr>Preventing overfitting</vt:lpstr>
      <vt:lpstr>Preventing overfitting: pruning</vt:lpstr>
      <vt:lpstr>Preventing overfitting: pruning</vt:lpstr>
      <vt:lpstr>Preventing overfitting: pruning</vt:lpstr>
      <vt:lpstr>Preventing overfitting: pruning</vt:lpstr>
      <vt:lpstr>Handling non-binary attributes</vt:lpstr>
      <vt:lpstr>Features with multiple values</vt:lpstr>
      <vt:lpstr>Real-valued features</vt:lpstr>
      <vt:lpstr>Other splitting criterion</vt:lpstr>
      <vt:lpstr>Other splitting criterion</vt:lpstr>
      <vt:lpstr>Decision trees</vt:lpstr>
      <vt:lpstr>Decision trees: the good</vt:lpstr>
      <vt:lpstr>Decision trees: the bad</vt:lpstr>
      <vt:lpstr>Decision trees: the bad</vt:lpstr>
      <vt:lpstr>Final DT algorithm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327</cp:revision>
  <dcterms:created xsi:type="dcterms:W3CDTF">2013-09-08T20:10:23Z</dcterms:created>
  <dcterms:modified xsi:type="dcterms:W3CDTF">2016-09-01T22:46:54Z</dcterms:modified>
</cp:coreProperties>
</file>