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charts/chart1.xml" ContentType="application/vnd.openxmlformats-officedocument.drawingml.chart+xml"/>
  <Override PartName="/ppt/embeddings/oleObject4.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charts/chart2.xml" ContentType="application/vnd.openxmlformats-officedocument.drawingml.chart+xml"/>
  <Override PartName="/ppt/embeddings/oleObject7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embeddings/oleObject8.bin" ContentType="application/vnd.openxmlformats-officedocument.oleObject"/>
  <Override PartName="/ppt/embeddings/Microsoft_Equation1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Microsoft_Equation6.bin" ContentType="application/vnd.openxmlformats-officedocument.oleObject"/>
  <Override PartName="/ppt/embeddings/Microsoft_Equation7.bin" ContentType="application/vnd.openxmlformats-officedocument.oleObject"/>
  <Override PartName="/ppt/charts/chart3.xml" ContentType="application/vnd.openxmlformats-officedocument.drawingml.chart+xml"/>
  <Override PartName="/ppt/embeddings/Microsoft_Equation8.bin" ContentType="application/vnd.openxmlformats-officedocument.oleObject"/>
  <Override PartName="/ppt/embeddings/Microsoft_Equation9.bin" ContentType="application/vnd.openxmlformats-officedocument.oleObject"/>
  <Override PartName="/ppt/embeddings/Microsoft_Equation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Microsoft_Equation11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Microsoft_Equation12.bin" ContentType="application/vnd.openxmlformats-officedocument.oleObject"/>
  <Override PartName="/ppt/embeddings/Microsoft_Equation13.bin" ContentType="application/vnd.openxmlformats-officedocument.oleObject"/>
  <Override PartName="/ppt/embeddings/Microsoft_Equation14.bin" ContentType="application/vnd.openxmlformats-officedocument.oleObject"/>
  <Override PartName="/ppt/embeddings/Microsoft_Equation15.bin" ContentType="application/vnd.openxmlformats-officedocument.oleObject"/>
  <Override PartName="/ppt/embeddings/Microsoft_Equation16.bin" ContentType="application/vnd.openxmlformats-officedocument.oleObject"/>
  <Override PartName="/ppt/embeddings/Microsoft_Equation17.bin" ContentType="application/vnd.openxmlformats-officedocument.oleObject"/>
  <Override PartName="/ppt/embeddings/Microsoft_Equation18.bin" ContentType="application/vnd.openxmlformats-officedocument.oleObject"/>
  <Override PartName="/ppt/embeddings/Microsoft_Equation19.bin" ContentType="application/vnd.openxmlformats-officedocument.oleObject"/>
  <Override PartName="/ppt/embeddings/oleObject16.bin" ContentType="application/vnd.openxmlformats-officedocument.oleObject"/>
  <Override PartName="/ppt/embeddings/Microsoft_Equation20.bin" ContentType="application/vnd.openxmlformats-officedocument.oleObject"/>
  <Override PartName="/ppt/notesSlides/notesSlide5.xml" ContentType="application/vnd.openxmlformats-officedocument.presentationml.notesSlide+xml"/>
  <Override PartName="/ppt/embeddings/Microsoft_Equation21.bin" ContentType="application/vnd.openxmlformats-officedocument.oleObjec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embeddings/oleObject17.bin" ContentType="application/vnd.openxmlformats-officedocument.oleObject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01"/>
  </p:notesMasterIdLst>
  <p:handoutMasterIdLst>
    <p:handoutMasterId r:id="rId102"/>
  </p:handoutMasterIdLst>
  <p:sldIdLst>
    <p:sldId id="256" r:id="rId2"/>
    <p:sldId id="358" r:id="rId3"/>
    <p:sldId id="397" r:id="rId4"/>
    <p:sldId id="359" r:id="rId5"/>
    <p:sldId id="360" r:id="rId6"/>
    <p:sldId id="361" r:id="rId7"/>
    <p:sldId id="363" r:id="rId8"/>
    <p:sldId id="362" r:id="rId9"/>
    <p:sldId id="364" r:id="rId10"/>
    <p:sldId id="365" r:id="rId11"/>
    <p:sldId id="366" r:id="rId12"/>
    <p:sldId id="367" r:id="rId13"/>
    <p:sldId id="369" r:id="rId14"/>
    <p:sldId id="368" r:id="rId15"/>
    <p:sldId id="370" r:id="rId16"/>
    <p:sldId id="371" r:id="rId17"/>
    <p:sldId id="372" r:id="rId18"/>
    <p:sldId id="373" r:id="rId19"/>
    <p:sldId id="374" r:id="rId20"/>
    <p:sldId id="375" r:id="rId21"/>
    <p:sldId id="378" r:id="rId22"/>
    <p:sldId id="379" r:id="rId23"/>
    <p:sldId id="380" r:id="rId24"/>
    <p:sldId id="381" r:id="rId25"/>
    <p:sldId id="382" r:id="rId26"/>
    <p:sldId id="383" r:id="rId27"/>
    <p:sldId id="384" r:id="rId28"/>
    <p:sldId id="385" r:id="rId29"/>
    <p:sldId id="386" r:id="rId30"/>
    <p:sldId id="387" r:id="rId31"/>
    <p:sldId id="388" r:id="rId32"/>
    <p:sldId id="389" r:id="rId33"/>
    <p:sldId id="390" r:id="rId34"/>
    <p:sldId id="391" r:id="rId35"/>
    <p:sldId id="392" r:id="rId36"/>
    <p:sldId id="393" r:id="rId37"/>
    <p:sldId id="394" r:id="rId38"/>
    <p:sldId id="395" r:id="rId39"/>
    <p:sldId id="396" r:id="rId40"/>
    <p:sldId id="398" r:id="rId41"/>
    <p:sldId id="399" r:id="rId42"/>
    <p:sldId id="400" r:id="rId43"/>
    <p:sldId id="401" r:id="rId44"/>
    <p:sldId id="402" r:id="rId45"/>
    <p:sldId id="403" r:id="rId46"/>
    <p:sldId id="404" r:id="rId47"/>
    <p:sldId id="405" r:id="rId48"/>
    <p:sldId id="406" r:id="rId49"/>
    <p:sldId id="407" r:id="rId50"/>
    <p:sldId id="408" r:id="rId51"/>
    <p:sldId id="409" r:id="rId52"/>
    <p:sldId id="410" r:id="rId53"/>
    <p:sldId id="411" r:id="rId54"/>
    <p:sldId id="412" r:id="rId55"/>
    <p:sldId id="413" r:id="rId56"/>
    <p:sldId id="414" r:id="rId57"/>
    <p:sldId id="415" r:id="rId58"/>
    <p:sldId id="416" r:id="rId59"/>
    <p:sldId id="417" r:id="rId60"/>
    <p:sldId id="418" r:id="rId61"/>
    <p:sldId id="419" r:id="rId62"/>
    <p:sldId id="420" r:id="rId63"/>
    <p:sldId id="421" r:id="rId64"/>
    <p:sldId id="422" r:id="rId65"/>
    <p:sldId id="423" r:id="rId66"/>
    <p:sldId id="424" r:id="rId67"/>
    <p:sldId id="425" r:id="rId68"/>
    <p:sldId id="426" r:id="rId69"/>
    <p:sldId id="427" r:id="rId70"/>
    <p:sldId id="428" r:id="rId71"/>
    <p:sldId id="429" r:id="rId72"/>
    <p:sldId id="430" r:id="rId73"/>
    <p:sldId id="431" r:id="rId74"/>
    <p:sldId id="432" r:id="rId75"/>
    <p:sldId id="433" r:id="rId76"/>
    <p:sldId id="434" r:id="rId77"/>
    <p:sldId id="435" r:id="rId78"/>
    <p:sldId id="436" r:id="rId79"/>
    <p:sldId id="437" r:id="rId80"/>
    <p:sldId id="438" r:id="rId81"/>
    <p:sldId id="439" r:id="rId82"/>
    <p:sldId id="440" r:id="rId83"/>
    <p:sldId id="441" r:id="rId84"/>
    <p:sldId id="442" r:id="rId85"/>
    <p:sldId id="443" r:id="rId86"/>
    <p:sldId id="444" r:id="rId87"/>
    <p:sldId id="445" r:id="rId88"/>
    <p:sldId id="446" r:id="rId89"/>
    <p:sldId id="447" r:id="rId90"/>
    <p:sldId id="448" r:id="rId91"/>
    <p:sldId id="449" r:id="rId92"/>
    <p:sldId id="450" r:id="rId93"/>
    <p:sldId id="451" r:id="rId94"/>
    <p:sldId id="452" r:id="rId95"/>
    <p:sldId id="453" r:id="rId96"/>
    <p:sldId id="454" r:id="rId97"/>
    <p:sldId id="455" r:id="rId98"/>
    <p:sldId id="456" r:id="rId99"/>
    <p:sldId id="457" r:id="rId10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clrMru>
    <a:srgbClr val="F76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69" autoAdjust="0"/>
    <p:restoredTop sz="94660"/>
  </p:normalViewPr>
  <p:slideViewPr>
    <p:cSldViewPr snapToObjects="1">
      <p:cViewPr varScale="1">
        <p:scale>
          <a:sx n="97" d="100"/>
          <a:sy n="97" d="100"/>
        </p:scale>
        <p:origin x="-1088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01" Type="http://schemas.openxmlformats.org/officeDocument/2006/relationships/notesMaster" Target="notesMasters/notesMaster1.xml"/><Relationship Id="rId102" Type="http://schemas.openxmlformats.org/officeDocument/2006/relationships/handoutMaster" Target="handoutMasters/handoutMaster1.xml"/><Relationship Id="rId103" Type="http://schemas.openxmlformats.org/officeDocument/2006/relationships/printerSettings" Target="printerSettings/printerSettings1.bin"/><Relationship Id="rId104" Type="http://schemas.openxmlformats.org/officeDocument/2006/relationships/presProps" Target="presProps.xml"/><Relationship Id="rId105" Type="http://schemas.openxmlformats.org/officeDocument/2006/relationships/viewProps" Target="viewProps.xml"/><Relationship Id="rId106" Type="http://schemas.openxmlformats.org/officeDocument/2006/relationships/theme" Target="theme/theme1.xml"/><Relationship Id="rId10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00" Type="http://schemas.openxmlformats.org/officeDocument/2006/relationships/slide" Target="slides/slide99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737023878112797"/>
          <c:y val="0.06070826306914"/>
          <c:w val="0.904396805582229"/>
          <c:h val="0.857484032877003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Sheet1!$C$3:$C$102</c:f>
              <c:numCache>
                <c:formatCode>General</c:formatCode>
                <c:ptCount val="100"/>
                <c:pt idx="0">
                  <c:v>1.0</c:v>
                </c:pt>
                <c:pt idx="1">
                  <c:v>3.0</c:v>
                </c:pt>
                <c:pt idx="2">
                  <c:v>5.0</c:v>
                </c:pt>
                <c:pt idx="3">
                  <c:v>7.0</c:v>
                </c:pt>
                <c:pt idx="4">
                  <c:v>9.0</c:v>
                </c:pt>
                <c:pt idx="5">
                  <c:v>11.0</c:v>
                </c:pt>
                <c:pt idx="6">
                  <c:v>13.0</c:v>
                </c:pt>
                <c:pt idx="7">
                  <c:v>15.0</c:v>
                </c:pt>
                <c:pt idx="8">
                  <c:v>17.0</c:v>
                </c:pt>
                <c:pt idx="9">
                  <c:v>19.0</c:v>
                </c:pt>
                <c:pt idx="10">
                  <c:v>21.0</c:v>
                </c:pt>
                <c:pt idx="11">
                  <c:v>23.0</c:v>
                </c:pt>
                <c:pt idx="12">
                  <c:v>25.0</c:v>
                </c:pt>
                <c:pt idx="13">
                  <c:v>27.0</c:v>
                </c:pt>
                <c:pt idx="14">
                  <c:v>29.0</c:v>
                </c:pt>
                <c:pt idx="15">
                  <c:v>31.0</c:v>
                </c:pt>
                <c:pt idx="16">
                  <c:v>33.0</c:v>
                </c:pt>
                <c:pt idx="17">
                  <c:v>35.0</c:v>
                </c:pt>
                <c:pt idx="18">
                  <c:v>37.0</c:v>
                </c:pt>
                <c:pt idx="19">
                  <c:v>39.0</c:v>
                </c:pt>
                <c:pt idx="20">
                  <c:v>41.0</c:v>
                </c:pt>
                <c:pt idx="21">
                  <c:v>43.0</c:v>
                </c:pt>
                <c:pt idx="22">
                  <c:v>45.0</c:v>
                </c:pt>
                <c:pt idx="23">
                  <c:v>47.0</c:v>
                </c:pt>
                <c:pt idx="24">
                  <c:v>49.0</c:v>
                </c:pt>
                <c:pt idx="25">
                  <c:v>51.0</c:v>
                </c:pt>
                <c:pt idx="26">
                  <c:v>53.0</c:v>
                </c:pt>
                <c:pt idx="27">
                  <c:v>55.0</c:v>
                </c:pt>
                <c:pt idx="28">
                  <c:v>57.0</c:v>
                </c:pt>
                <c:pt idx="29">
                  <c:v>59.0</c:v>
                </c:pt>
                <c:pt idx="30">
                  <c:v>61.0</c:v>
                </c:pt>
                <c:pt idx="31">
                  <c:v>63.0</c:v>
                </c:pt>
                <c:pt idx="32">
                  <c:v>65.0</c:v>
                </c:pt>
                <c:pt idx="33">
                  <c:v>67.0</c:v>
                </c:pt>
                <c:pt idx="34">
                  <c:v>69.0</c:v>
                </c:pt>
                <c:pt idx="35">
                  <c:v>71.0</c:v>
                </c:pt>
                <c:pt idx="36">
                  <c:v>73.0</c:v>
                </c:pt>
                <c:pt idx="37">
                  <c:v>75.0</c:v>
                </c:pt>
                <c:pt idx="38">
                  <c:v>77.0</c:v>
                </c:pt>
                <c:pt idx="39">
                  <c:v>79.0</c:v>
                </c:pt>
                <c:pt idx="40">
                  <c:v>81.0</c:v>
                </c:pt>
                <c:pt idx="41">
                  <c:v>83.0</c:v>
                </c:pt>
                <c:pt idx="42">
                  <c:v>85.0</c:v>
                </c:pt>
                <c:pt idx="43">
                  <c:v>87.0</c:v>
                </c:pt>
                <c:pt idx="44">
                  <c:v>89.0</c:v>
                </c:pt>
                <c:pt idx="45">
                  <c:v>91.0</c:v>
                </c:pt>
                <c:pt idx="46">
                  <c:v>93.0</c:v>
                </c:pt>
                <c:pt idx="47">
                  <c:v>95.0</c:v>
                </c:pt>
                <c:pt idx="48">
                  <c:v>97.0</c:v>
                </c:pt>
                <c:pt idx="49">
                  <c:v>99.0</c:v>
                </c:pt>
                <c:pt idx="50">
                  <c:v>101.0</c:v>
                </c:pt>
                <c:pt idx="51">
                  <c:v>103.0</c:v>
                </c:pt>
                <c:pt idx="52">
                  <c:v>105.0</c:v>
                </c:pt>
                <c:pt idx="53">
                  <c:v>107.0</c:v>
                </c:pt>
                <c:pt idx="54">
                  <c:v>109.0</c:v>
                </c:pt>
                <c:pt idx="55">
                  <c:v>111.0</c:v>
                </c:pt>
                <c:pt idx="56">
                  <c:v>113.0</c:v>
                </c:pt>
                <c:pt idx="57">
                  <c:v>115.0</c:v>
                </c:pt>
                <c:pt idx="58">
                  <c:v>117.0</c:v>
                </c:pt>
                <c:pt idx="59">
                  <c:v>119.0</c:v>
                </c:pt>
                <c:pt idx="60">
                  <c:v>121.0</c:v>
                </c:pt>
                <c:pt idx="61">
                  <c:v>123.0</c:v>
                </c:pt>
                <c:pt idx="62">
                  <c:v>125.0</c:v>
                </c:pt>
                <c:pt idx="63">
                  <c:v>127.0</c:v>
                </c:pt>
                <c:pt idx="64">
                  <c:v>129.0</c:v>
                </c:pt>
                <c:pt idx="65">
                  <c:v>131.0</c:v>
                </c:pt>
                <c:pt idx="66">
                  <c:v>133.0</c:v>
                </c:pt>
                <c:pt idx="67">
                  <c:v>135.0</c:v>
                </c:pt>
                <c:pt idx="68">
                  <c:v>137.0</c:v>
                </c:pt>
                <c:pt idx="69">
                  <c:v>139.0</c:v>
                </c:pt>
                <c:pt idx="70">
                  <c:v>141.0</c:v>
                </c:pt>
                <c:pt idx="71">
                  <c:v>143.0</c:v>
                </c:pt>
                <c:pt idx="72">
                  <c:v>145.0</c:v>
                </c:pt>
                <c:pt idx="73">
                  <c:v>147.0</c:v>
                </c:pt>
                <c:pt idx="74">
                  <c:v>149.0</c:v>
                </c:pt>
                <c:pt idx="75">
                  <c:v>151.0</c:v>
                </c:pt>
                <c:pt idx="76">
                  <c:v>153.0</c:v>
                </c:pt>
                <c:pt idx="77">
                  <c:v>155.0</c:v>
                </c:pt>
                <c:pt idx="78">
                  <c:v>157.0</c:v>
                </c:pt>
                <c:pt idx="79">
                  <c:v>159.0</c:v>
                </c:pt>
                <c:pt idx="80">
                  <c:v>161.0</c:v>
                </c:pt>
                <c:pt idx="81">
                  <c:v>163.0</c:v>
                </c:pt>
                <c:pt idx="82">
                  <c:v>165.0</c:v>
                </c:pt>
                <c:pt idx="83">
                  <c:v>167.0</c:v>
                </c:pt>
                <c:pt idx="84">
                  <c:v>169.0</c:v>
                </c:pt>
                <c:pt idx="85">
                  <c:v>171.0</c:v>
                </c:pt>
                <c:pt idx="86">
                  <c:v>173.0</c:v>
                </c:pt>
                <c:pt idx="87">
                  <c:v>175.0</c:v>
                </c:pt>
                <c:pt idx="88">
                  <c:v>177.0</c:v>
                </c:pt>
                <c:pt idx="89">
                  <c:v>179.0</c:v>
                </c:pt>
                <c:pt idx="90">
                  <c:v>181.0</c:v>
                </c:pt>
                <c:pt idx="91">
                  <c:v>183.0</c:v>
                </c:pt>
                <c:pt idx="92">
                  <c:v>185.0</c:v>
                </c:pt>
                <c:pt idx="93">
                  <c:v>187.0</c:v>
                </c:pt>
                <c:pt idx="94">
                  <c:v>189.0</c:v>
                </c:pt>
                <c:pt idx="95">
                  <c:v>191.0</c:v>
                </c:pt>
                <c:pt idx="96">
                  <c:v>193.0</c:v>
                </c:pt>
                <c:pt idx="97">
                  <c:v>195.0</c:v>
                </c:pt>
                <c:pt idx="98">
                  <c:v>197.0</c:v>
                </c:pt>
                <c:pt idx="99">
                  <c:v>199.0</c:v>
                </c:pt>
              </c:numCache>
            </c:numRef>
          </c:cat>
          <c:val>
            <c:numRef>
              <c:f>Sheet1!$D$3:$D$102</c:f>
              <c:numCache>
                <c:formatCode>General</c:formatCode>
                <c:ptCount val="100"/>
                <c:pt idx="0">
                  <c:v>0.4</c:v>
                </c:pt>
                <c:pt idx="1">
                  <c:v>0.352</c:v>
                </c:pt>
                <c:pt idx="2">
                  <c:v>0.31744</c:v>
                </c:pt>
                <c:pt idx="3">
                  <c:v>0.289792</c:v>
                </c:pt>
                <c:pt idx="4">
                  <c:v>0.26656768</c:v>
                </c:pt>
                <c:pt idx="5">
                  <c:v>0.24650186752</c:v>
                </c:pt>
                <c:pt idx="6">
                  <c:v>0.228843952538</c:v>
                </c:pt>
                <c:pt idx="7">
                  <c:v>0.21310318261</c:v>
                </c:pt>
                <c:pt idx="8">
                  <c:v>0.198936489676</c:v>
                </c:pt>
                <c:pt idx="9">
                  <c:v>0.186092021415</c:v>
                </c:pt>
                <c:pt idx="10">
                  <c:v>0.174377866362</c:v>
                </c:pt>
                <c:pt idx="11">
                  <c:v>0.16364344064</c:v>
                </c:pt>
                <c:pt idx="12">
                  <c:v>0.153767768976</c:v>
                </c:pt>
                <c:pt idx="13">
                  <c:v>0.144651764363</c:v>
                </c:pt>
                <c:pt idx="14">
                  <c:v>0.136212948664</c:v>
                </c:pt>
                <c:pt idx="15">
                  <c:v>0.128381727695</c:v>
                </c:pt>
                <c:pt idx="16">
                  <c:v>0.121098692194</c:v>
                </c:pt>
                <c:pt idx="17">
                  <c:v>0.114312616763</c:v>
                </c:pt>
                <c:pt idx="18">
                  <c:v>0.10797894636</c:v>
                </c:pt>
                <c:pt idx="19">
                  <c:v>0.102058631289</c:v>
                </c:pt>
                <c:pt idx="20">
                  <c:v>0.0965172163829</c:v>
                </c:pt>
                <c:pt idx="21">
                  <c:v>0.0913241189848</c:v>
                </c:pt>
                <c:pt idx="22">
                  <c:v>0.0864520494259</c:v>
                </c:pt>
                <c:pt idx="23">
                  <c:v>0.0818765406227</c:v>
                </c:pt>
                <c:pt idx="24">
                  <c:v>0.0775755623477</c:v>
                </c:pt>
                <c:pt idx="25">
                  <c:v>0.0735292019866</c:v>
                </c:pt>
                <c:pt idx="26">
                  <c:v>0.0697193980774</c:v>
                </c:pt>
                <c:pt idx="27">
                  <c:v>0.0661297161718</c:v>
                </c:pt>
                <c:pt idx="28">
                  <c:v>0.0627451589466</c:v>
                </c:pt>
                <c:pt idx="29">
                  <c:v>0.0595520042678</c:v>
                </c:pt>
                <c:pt idx="30">
                  <c:v>0.0565376662511</c:v>
                </c:pt>
                <c:pt idx="31">
                  <c:v>0.053690575376</c:v>
                </c:pt>
                <c:pt idx="32">
                  <c:v>0.0510000744989</c:v>
                </c:pt>
                <c:pt idx="33">
                  <c:v>0.0484563282152</c:v>
                </c:pt>
                <c:pt idx="34">
                  <c:v>0.0460502434951</c:v>
                </c:pt>
                <c:pt idx="35">
                  <c:v>0.0437733998971</c:v>
                </c:pt>
                <c:pt idx="36">
                  <c:v>0.0416179879576</c:v>
                </c:pt>
                <c:pt idx="37">
                  <c:v>0.0395767545965</c:v>
                </c:pt>
                <c:pt idx="38">
                  <c:v>0.0376429545703</c:v>
                </c:pt>
                <c:pt idx="39">
                  <c:v>0.0358103071608</c:v>
                </c:pt>
                <c:pt idx="40">
                  <c:v>0.0340729574166</c:v>
                </c:pt>
                <c:pt idx="41">
                  <c:v>0.0324254413665</c:v>
                </c:pt>
                <c:pt idx="42">
                  <c:v>0.0308626547132</c:v>
                </c:pt>
                <c:pt idx="43">
                  <c:v>0.0293798245864</c:v>
                </c:pt>
                <c:pt idx="44">
                  <c:v>0.0279724839933</c:v>
                </c:pt>
                <c:pt idx="45">
                  <c:v>0.026636448657</c:v>
                </c:pt>
                <c:pt idx="46">
                  <c:v>0.0253677959724</c:v>
                </c:pt>
                <c:pt idx="47">
                  <c:v>0.0241628458481</c:v>
                </c:pt>
                <c:pt idx="48">
                  <c:v>0.02301814323</c:v>
                </c:pt>
                <c:pt idx="49">
                  <c:v>0.0219304421301</c:v>
                </c:pt>
                <c:pt idx="50">
                  <c:v>0.0208966910047</c:v>
                </c:pt>
                <c:pt idx="51">
                  <c:v>0.0199140193467</c:v>
                </c:pt>
                <c:pt idx="52">
                  <c:v>0.0189797253703</c:v>
                </c:pt>
                <c:pt idx="53">
                  <c:v>0.0180912646833</c:v>
                </c:pt>
                <c:pt idx="54">
                  <c:v>0.0172462398521</c:v>
                </c:pt>
                <c:pt idx="55">
                  <c:v>0.0164423907764</c:v>
                </c:pt>
                <c:pt idx="56">
                  <c:v>0.0156775857986</c:v>
                </c:pt>
                <c:pt idx="57">
                  <c:v>0.0149498134829</c:v>
                </c:pt>
                <c:pt idx="58">
                  <c:v>0.0142571750031</c:v>
                </c:pt>
                <c:pt idx="59">
                  <c:v>0.0135978770874</c:v>
                </c:pt>
                <c:pt idx="60">
                  <c:v>0.0129702254717</c:v>
                </c:pt>
                <c:pt idx="61">
                  <c:v>0.0123726188186</c:v>
                </c:pt>
                <c:pt idx="62">
                  <c:v>0.0118035430637</c:v>
                </c:pt>
                <c:pt idx="63">
                  <c:v>0.0112615661543</c:v>
                </c:pt>
                <c:pt idx="64">
                  <c:v>0.0107453331482</c:v>
                </c:pt>
                <c:pt idx="65">
                  <c:v>0.0102535616444</c:v>
                </c:pt>
                <c:pt idx="66">
                  <c:v>0.00978503752085</c:v>
                </c:pt>
                <c:pt idx="67">
                  <c:v>0.00933861095296</c:v>
                </c:pt>
                <c:pt idx="68">
                  <c:v>0.00891319269415</c:v>
                </c:pt>
                <c:pt idx="69">
                  <c:v>0.00850775059706</c:v>
                </c:pt>
                <c:pt idx="70">
                  <c:v>0.00812130635824</c:v>
                </c:pt>
                <c:pt idx="71">
                  <c:v>0.00775293246973</c:v>
                </c:pt>
                <c:pt idx="72">
                  <c:v>0.00740174936269</c:v>
                </c:pt>
                <c:pt idx="73">
                  <c:v>0.00706692272913</c:v>
                </c:pt>
                <c:pt idx="74">
                  <c:v>0.00674766100935</c:v>
                </c:pt>
                <c:pt idx="75">
                  <c:v>0.00644321303336</c:v>
                </c:pt>
                <c:pt idx="76">
                  <c:v>0.00615286580573</c:v>
                </c:pt>
                <c:pt idx="77">
                  <c:v>0.00587594242396</c:v>
                </c:pt>
                <c:pt idx="78">
                  <c:v>0.00561180012134</c:v>
                </c:pt>
                <c:pt idx="79">
                  <c:v>0.00535982842608</c:v>
                </c:pt>
                <c:pt idx="80">
                  <c:v>0.00511944742881</c:v>
                </c:pt>
                <c:pt idx="81">
                  <c:v>0.00489010615141</c:v>
                </c:pt>
                <c:pt idx="82">
                  <c:v>0.00467128101063</c:v>
                </c:pt>
                <c:pt idx="83">
                  <c:v>0.00446247437027</c:v>
                </c:pt>
                <c:pt idx="84">
                  <c:v>0.00426321317633</c:v>
                </c:pt>
                <c:pt idx="85">
                  <c:v>0.00407304766983</c:v>
                </c:pt>
                <c:pt idx="86">
                  <c:v>0.00389155017247</c:v>
                </c:pt>
                <c:pt idx="87">
                  <c:v>0.0037183139405</c:v>
                </c:pt>
                <c:pt idx="88">
                  <c:v>0.00355295208271</c:v>
                </c:pt>
                <c:pt idx="89">
                  <c:v>0.00339509653847</c:v>
                </c:pt>
                <c:pt idx="90">
                  <c:v>0.00324439711223</c:v>
                </c:pt>
                <c:pt idx="91">
                  <c:v>0.00310052056111</c:v>
                </c:pt>
                <c:pt idx="92">
                  <c:v>0.00296314973231</c:v>
                </c:pt>
                <c:pt idx="93">
                  <c:v>0.00283198274738</c:v>
                </c:pt>
                <c:pt idx="94">
                  <c:v>0.00270673223072</c:v>
                </c:pt>
                <c:pt idx="95">
                  <c:v>0.00258712457943</c:v>
                </c:pt>
                <c:pt idx="96">
                  <c:v>0.00247289927246</c:v>
                </c:pt>
                <c:pt idx="97">
                  <c:v>0.00236380821639</c:v>
                </c:pt>
                <c:pt idx="98">
                  <c:v>0.00225961512611</c:v>
                </c:pt>
                <c:pt idx="99">
                  <c:v>0.00216009493806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95509240"/>
        <c:axId val="2144489976"/>
      </c:lineChart>
      <c:catAx>
        <c:axId val="2095509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144489976"/>
        <c:crosses val="autoZero"/>
        <c:auto val="1"/>
        <c:lblAlgn val="ctr"/>
        <c:lblOffset val="100"/>
        <c:noMultiLvlLbl val="0"/>
      </c:catAx>
      <c:valAx>
        <c:axId val="2144489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0955092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val>
            <c:numRef>
              <c:f>Sheet1!$B$1:$B$100</c:f>
              <c:numCache>
                <c:formatCode>General</c:formatCode>
                <c:ptCount val="100"/>
                <c:pt idx="0">
                  <c:v>0.0</c:v>
                </c:pt>
                <c:pt idx="1">
                  <c:v>0.25</c:v>
                </c:pt>
                <c:pt idx="2">
                  <c:v>0.296296296296296</c:v>
                </c:pt>
                <c:pt idx="3">
                  <c:v>0.31640625</c:v>
                </c:pt>
                <c:pt idx="4">
                  <c:v>0.32768</c:v>
                </c:pt>
                <c:pt idx="5">
                  <c:v>0.334897976680384</c:v>
                </c:pt>
                <c:pt idx="6">
                  <c:v>0.339916677089114</c:v>
                </c:pt>
                <c:pt idx="7">
                  <c:v>0.343608915805817</c:v>
                </c:pt>
                <c:pt idx="8">
                  <c:v>0.346439416114618</c:v>
                </c:pt>
                <c:pt idx="9">
                  <c:v>0.3486784401</c:v>
                </c:pt>
                <c:pt idx="10">
                  <c:v>0.350493899481392</c:v>
                </c:pt>
                <c:pt idx="11">
                  <c:v>0.351995628014137</c:v>
                </c:pt>
                <c:pt idx="12">
                  <c:v>0.353258498471161</c:v>
                </c:pt>
                <c:pt idx="13">
                  <c:v>0.354335310219859</c:v>
                </c:pt>
                <c:pt idx="14">
                  <c:v>0.355264366494144</c:v>
                </c:pt>
                <c:pt idx="15">
                  <c:v>0.356074130451793</c:v>
                </c:pt>
                <c:pt idx="16">
                  <c:v>0.356786194746293</c:v>
                </c:pt>
                <c:pt idx="17">
                  <c:v>0.357417236794663</c:v>
                </c:pt>
                <c:pt idx="18">
                  <c:v>0.357980342203464</c:v>
                </c:pt>
                <c:pt idx="19">
                  <c:v>0.358485922408542</c:v>
                </c:pt>
                <c:pt idx="20">
                  <c:v>0.358942364640953</c:v>
                </c:pt>
                <c:pt idx="21">
                  <c:v>0.359356501095607</c:v>
                </c:pt>
                <c:pt idx="22">
                  <c:v>0.359733953380142</c:v>
                </c:pt>
                <c:pt idx="23">
                  <c:v>0.360079389285523</c:v>
                </c:pt>
                <c:pt idx="24">
                  <c:v>0.360396716858018</c:v>
                </c:pt>
                <c:pt idx="25">
                  <c:v>0.360689232936504</c:v>
                </c:pt>
                <c:pt idx="26">
                  <c:v>0.360959738150914</c:v>
                </c:pt>
                <c:pt idx="27">
                  <c:v>0.361210626896843</c:v>
                </c:pt>
                <c:pt idx="28">
                  <c:v>0.361443958416996</c:v>
                </c:pt>
                <c:pt idx="29">
                  <c:v>0.36166151346161</c:v>
                </c:pt>
                <c:pt idx="30">
                  <c:v>0.361864839829703</c:v>
                </c:pt>
                <c:pt idx="31">
                  <c:v>0.362055289256316</c:v>
                </c:pt>
                <c:pt idx="32">
                  <c:v>0.362234047505515</c:v>
                </c:pt>
                <c:pt idx="33">
                  <c:v>0.362402159085664</c:v>
                </c:pt>
                <c:pt idx="34">
                  <c:v>0.362560547675814</c:v>
                </c:pt>
                <c:pt idx="35">
                  <c:v>0.362710033107072</c:v>
                </c:pt>
                <c:pt idx="36">
                  <c:v>0.362851345558336</c:v>
                </c:pt>
                <c:pt idx="37">
                  <c:v>0.362985137485313</c:v>
                </c:pt>
                <c:pt idx="38">
                  <c:v>0.363111993694152</c:v>
                </c:pt>
                <c:pt idx="39">
                  <c:v>0.36323243988788</c:v>
                </c:pt>
                <c:pt idx="40">
                  <c:v>0.363346949949077</c:v>
                </c:pt>
                <c:pt idx="41">
                  <c:v>0.363455952171602</c:v>
                </c:pt>
                <c:pt idx="42">
                  <c:v>0.363559834614128</c:v>
                </c:pt>
                <c:pt idx="43">
                  <c:v>0.363658949716578</c:v>
                </c:pt>
                <c:pt idx="44">
                  <c:v>0.36375361829519</c:v>
                </c:pt>
                <c:pt idx="45">
                  <c:v>0.363844133011672</c:v>
                </c:pt>
                <c:pt idx="46">
                  <c:v>0.363930761395458</c:v>
                </c:pt>
                <c:pt idx="47">
                  <c:v>0.364013748484834</c:v>
                </c:pt>
                <c:pt idx="48">
                  <c:v>0.364093319141859</c:v>
                </c:pt>
                <c:pt idx="49">
                  <c:v>0.364169680087116</c:v>
                </c:pt>
                <c:pt idx="50">
                  <c:v>0.364243021693099</c:v>
                </c:pt>
                <c:pt idx="51">
                  <c:v>0.36431351956897</c:v>
                </c:pt>
                <c:pt idx="52">
                  <c:v>0.364381335964476</c:v>
                </c:pt>
                <c:pt idx="53">
                  <c:v>0.364446621016643</c:v>
                </c:pt>
                <c:pt idx="54">
                  <c:v>0.364509513859422</c:v>
                </c:pt>
                <c:pt idx="55">
                  <c:v>0.364570143613542</c:v>
                </c:pt>
                <c:pt idx="56">
                  <c:v>0.364628630271388</c:v>
                </c:pt>
                <c:pt idx="57">
                  <c:v>0.364685085489678</c:v>
                </c:pt>
                <c:pt idx="58">
                  <c:v>0.364739613300941</c:v>
                </c:pt>
                <c:pt idx="59">
                  <c:v>0.364792310753344</c:v>
                </c:pt>
                <c:pt idx="60">
                  <c:v>0.364843268487169</c:v>
                </c:pt>
                <c:pt idx="61">
                  <c:v>0.364892571255087</c:v>
                </c:pt>
                <c:pt idx="62">
                  <c:v>0.364940298392569</c:v>
                </c:pt>
                <c:pt idx="63">
                  <c:v>0.364986524243907</c:v>
                </c:pt>
                <c:pt idx="64">
                  <c:v>0.365031318548652</c:v>
                </c:pt>
                <c:pt idx="65">
                  <c:v>0.36507474679267</c:v>
                </c:pt>
                <c:pt idx="66">
                  <c:v>0.365116870527613</c:v>
                </c:pt>
                <c:pt idx="67">
                  <c:v>0.36515774766198</c:v>
                </c:pt>
                <c:pt idx="68">
                  <c:v>0.365197432726718</c:v>
                </c:pt>
                <c:pt idx="69">
                  <c:v>0.365235977117961</c:v>
                </c:pt>
                <c:pt idx="70">
                  <c:v>0.365273429319081</c:v>
                </c:pt>
                <c:pt idx="71">
                  <c:v>0.365309835104161</c:v>
                </c:pt>
                <c:pt idx="72">
                  <c:v>0.365345237724621</c:v>
                </c:pt>
                <c:pt idx="73">
                  <c:v>0.365379678080667</c:v>
                </c:pt>
                <c:pt idx="74">
                  <c:v>0.365413194878889</c:v>
                </c:pt>
                <c:pt idx="75">
                  <c:v>0.365445824777396</c:v>
                </c:pt>
                <c:pt idx="76">
                  <c:v>0.365477602519571</c:v>
                </c:pt>
                <c:pt idx="77">
                  <c:v>0.365508561057451</c:v>
                </c:pt>
                <c:pt idx="78">
                  <c:v>0.365538731665726</c:v>
                </c:pt>
                <c:pt idx="79">
                  <c:v>0.365568144047118</c:v>
                </c:pt>
                <c:pt idx="80">
                  <c:v>0.365596826429924</c:v>
                </c:pt>
                <c:pt idx="81">
                  <c:v>0.365624805658385</c:v>
                </c:pt>
                <c:pt idx="82">
                  <c:v>0.365652107276477</c:v>
                </c:pt>
                <c:pt idx="83">
                  <c:v>0.365678755605705</c:v>
                </c:pt>
                <c:pt idx="84">
                  <c:v>0.365704773817361</c:v>
                </c:pt>
                <c:pt idx="85">
                  <c:v>0.365730183999731</c:v>
                </c:pt>
                <c:pt idx="86">
                  <c:v>0.365755007220642</c:v>
                </c:pt>
                <c:pt idx="87">
                  <c:v>0.365779263585709</c:v>
                </c:pt>
                <c:pt idx="88">
                  <c:v>0.36580297229265</c:v>
                </c:pt>
                <c:pt idx="89">
                  <c:v>0.365826151681974</c:v>
                </c:pt>
                <c:pt idx="90">
                  <c:v>0.365848819284274</c:v>
                </c:pt>
                <c:pt idx="91">
                  <c:v>0.365870991864467</c:v>
                </c:pt>
                <c:pt idx="92">
                  <c:v>0.365892685463147</c:v>
                </c:pt>
                <c:pt idx="93">
                  <c:v>0.36591391543526</c:v>
                </c:pt>
                <c:pt idx="94">
                  <c:v>0.365934696486372</c:v>
                </c:pt>
                <c:pt idx="95">
                  <c:v>0.365955042706642</c:v>
                </c:pt>
                <c:pt idx="96">
                  <c:v>0.365974967602666</c:v>
                </c:pt>
                <c:pt idx="97">
                  <c:v>0.365994484127388</c:v>
                </c:pt>
                <c:pt idx="98">
                  <c:v>0.366013604708182</c:v>
                </c:pt>
                <c:pt idx="99">
                  <c:v>0.366032341273229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3978536"/>
        <c:axId val="2143981496"/>
      </c:lineChart>
      <c:catAx>
        <c:axId val="2143978536"/>
        <c:scaling>
          <c:orientation val="minMax"/>
        </c:scaling>
        <c:delete val="0"/>
        <c:axPos val="b"/>
        <c:majorTickMark val="out"/>
        <c:minorTickMark val="none"/>
        <c:tickLblPos val="nextTo"/>
        <c:crossAx val="2143981496"/>
        <c:crosses val="autoZero"/>
        <c:auto val="1"/>
        <c:lblAlgn val="ctr"/>
        <c:lblOffset val="100"/>
        <c:noMultiLvlLbl val="0"/>
      </c:catAx>
      <c:valAx>
        <c:axId val="21439814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14397853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numRef>
              <c:f>Sheet1!$A$2:$A$10001</c:f>
              <c:numCache>
                <c:formatCode>General</c:formatCode>
                <c:ptCount val="10000"/>
                <c:pt idx="0">
                  <c:v>0.0</c:v>
                </c:pt>
                <c:pt idx="1">
                  <c:v>0.01</c:v>
                </c:pt>
                <c:pt idx="2">
                  <c:v>0.02</c:v>
                </c:pt>
                <c:pt idx="3">
                  <c:v>0.03</c:v>
                </c:pt>
                <c:pt idx="4">
                  <c:v>0.04</c:v>
                </c:pt>
                <c:pt idx="5">
                  <c:v>0.05</c:v>
                </c:pt>
                <c:pt idx="6">
                  <c:v>0.06</c:v>
                </c:pt>
                <c:pt idx="7">
                  <c:v>0.07</c:v>
                </c:pt>
                <c:pt idx="8">
                  <c:v>0.08</c:v>
                </c:pt>
                <c:pt idx="9">
                  <c:v>0.09</c:v>
                </c:pt>
                <c:pt idx="10">
                  <c:v>0.1</c:v>
                </c:pt>
                <c:pt idx="11">
                  <c:v>0.11</c:v>
                </c:pt>
                <c:pt idx="12">
                  <c:v>0.12</c:v>
                </c:pt>
                <c:pt idx="13">
                  <c:v>0.13</c:v>
                </c:pt>
                <c:pt idx="14">
                  <c:v>0.14</c:v>
                </c:pt>
                <c:pt idx="15">
                  <c:v>0.15</c:v>
                </c:pt>
                <c:pt idx="16">
                  <c:v>0.16</c:v>
                </c:pt>
                <c:pt idx="17">
                  <c:v>0.17</c:v>
                </c:pt>
                <c:pt idx="18">
                  <c:v>0.18</c:v>
                </c:pt>
                <c:pt idx="19">
                  <c:v>0.19</c:v>
                </c:pt>
                <c:pt idx="20">
                  <c:v>0.2</c:v>
                </c:pt>
                <c:pt idx="21">
                  <c:v>0.21</c:v>
                </c:pt>
                <c:pt idx="22">
                  <c:v>0.22</c:v>
                </c:pt>
                <c:pt idx="23">
                  <c:v>0.23</c:v>
                </c:pt>
                <c:pt idx="24">
                  <c:v>0.24</c:v>
                </c:pt>
                <c:pt idx="25">
                  <c:v>0.25</c:v>
                </c:pt>
                <c:pt idx="26">
                  <c:v>0.26</c:v>
                </c:pt>
                <c:pt idx="27">
                  <c:v>0.27</c:v>
                </c:pt>
                <c:pt idx="28">
                  <c:v>0.28</c:v>
                </c:pt>
                <c:pt idx="29">
                  <c:v>0.29</c:v>
                </c:pt>
                <c:pt idx="30">
                  <c:v>0.3</c:v>
                </c:pt>
                <c:pt idx="31">
                  <c:v>0.31</c:v>
                </c:pt>
                <c:pt idx="32">
                  <c:v>0.32</c:v>
                </c:pt>
                <c:pt idx="33">
                  <c:v>0.33</c:v>
                </c:pt>
                <c:pt idx="34">
                  <c:v>0.34</c:v>
                </c:pt>
                <c:pt idx="35">
                  <c:v>0.35</c:v>
                </c:pt>
                <c:pt idx="36">
                  <c:v>0.36</c:v>
                </c:pt>
                <c:pt idx="37">
                  <c:v>0.37</c:v>
                </c:pt>
                <c:pt idx="38">
                  <c:v>0.38</c:v>
                </c:pt>
                <c:pt idx="39">
                  <c:v>0.39</c:v>
                </c:pt>
                <c:pt idx="40">
                  <c:v>0.4</c:v>
                </c:pt>
                <c:pt idx="41">
                  <c:v>0.41</c:v>
                </c:pt>
                <c:pt idx="42">
                  <c:v>0.42</c:v>
                </c:pt>
                <c:pt idx="43">
                  <c:v>0.43</c:v>
                </c:pt>
                <c:pt idx="44">
                  <c:v>0.44</c:v>
                </c:pt>
                <c:pt idx="45">
                  <c:v>0.45</c:v>
                </c:pt>
                <c:pt idx="46">
                  <c:v>0.46</c:v>
                </c:pt>
                <c:pt idx="47">
                  <c:v>0.47</c:v>
                </c:pt>
                <c:pt idx="48">
                  <c:v>0.48</c:v>
                </c:pt>
                <c:pt idx="49">
                  <c:v>0.49</c:v>
                </c:pt>
                <c:pt idx="50">
                  <c:v>0.5</c:v>
                </c:pt>
                <c:pt idx="51">
                  <c:v>0.51</c:v>
                </c:pt>
                <c:pt idx="52">
                  <c:v>0.52</c:v>
                </c:pt>
                <c:pt idx="53">
                  <c:v>0.53</c:v>
                </c:pt>
                <c:pt idx="54">
                  <c:v>0.54</c:v>
                </c:pt>
                <c:pt idx="55">
                  <c:v>0.55</c:v>
                </c:pt>
                <c:pt idx="56">
                  <c:v>0.56</c:v>
                </c:pt>
                <c:pt idx="57">
                  <c:v>0.57</c:v>
                </c:pt>
                <c:pt idx="58">
                  <c:v>0.58</c:v>
                </c:pt>
                <c:pt idx="59">
                  <c:v>0.59</c:v>
                </c:pt>
                <c:pt idx="60">
                  <c:v>0.6</c:v>
                </c:pt>
                <c:pt idx="61">
                  <c:v>0.61</c:v>
                </c:pt>
                <c:pt idx="62">
                  <c:v>0.62</c:v>
                </c:pt>
                <c:pt idx="63">
                  <c:v>0.63</c:v>
                </c:pt>
                <c:pt idx="64">
                  <c:v>0.64</c:v>
                </c:pt>
                <c:pt idx="65">
                  <c:v>0.65</c:v>
                </c:pt>
                <c:pt idx="66">
                  <c:v>0.66</c:v>
                </c:pt>
                <c:pt idx="67">
                  <c:v>0.67</c:v>
                </c:pt>
                <c:pt idx="68">
                  <c:v>0.68</c:v>
                </c:pt>
                <c:pt idx="69">
                  <c:v>0.69</c:v>
                </c:pt>
                <c:pt idx="70">
                  <c:v>0.7</c:v>
                </c:pt>
                <c:pt idx="71">
                  <c:v>0.71</c:v>
                </c:pt>
                <c:pt idx="72">
                  <c:v>0.72</c:v>
                </c:pt>
                <c:pt idx="73">
                  <c:v>0.73</c:v>
                </c:pt>
                <c:pt idx="74">
                  <c:v>0.74</c:v>
                </c:pt>
                <c:pt idx="75">
                  <c:v>0.75</c:v>
                </c:pt>
                <c:pt idx="76">
                  <c:v>0.76</c:v>
                </c:pt>
                <c:pt idx="77">
                  <c:v>0.77</c:v>
                </c:pt>
                <c:pt idx="78">
                  <c:v>0.78</c:v>
                </c:pt>
                <c:pt idx="79">
                  <c:v>0.79</c:v>
                </c:pt>
                <c:pt idx="80">
                  <c:v>0.8</c:v>
                </c:pt>
                <c:pt idx="81">
                  <c:v>0.81</c:v>
                </c:pt>
                <c:pt idx="82">
                  <c:v>0.82</c:v>
                </c:pt>
                <c:pt idx="83">
                  <c:v>0.83</c:v>
                </c:pt>
                <c:pt idx="84">
                  <c:v>0.84</c:v>
                </c:pt>
                <c:pt idx="85">
                  <c:v>0.85</c:v>
                </c:pt>
                <c:pt idx="86">
                  <c:v>0.86</c:v>
                </c:pt>
                <c:pt idx="87">
                  <c:v>0.87</c:v>
                </c:pt>
                <c:pt idx="88">
                  <c:v>0.88</c:v>
                </c:pt>
                <c:pt idx="89">
                  <c:v>0.89</c:v>
                </c:pt>
                <c:pt idx="90">
                  <c:v>0.900000000000001</c:v>
                </c:pt>
                <c:pt idx="91">
                  <c:v>0.910000000000001</c:v>
                </c:pt>
                <c:pt idx="92">
                  <c:v>0.920000000000001</c:v>
                </c:pt>
                <c:pt idx="93">
                  <c:v>0.930000000000001</c:v>
                </c:pt>
                <c:pt idx="94">
                  <c:v>0.940000000000001</c:v>
                </c:pt>
                <c:pt idx="95">
                  <c:v>0.950000000000001</c:v>
                </c:pt>
                <c:pt idx="96">
                  <c:v>0.960000000000001</c:v>
                </c:pt>
                <c:pt idx="97">
                  <c:v>0.970000000000001</c:v>
                </c:pt>
                <c:pt idx="98">
                  <c:v>0.980000000000001</c:v>
                </c:pt>
                <c:pt idx="99">
                  <c:v>0.990000000000001</c:v>
                </c:pt>
                <c:pt idx="100">
                  <c:v>1.000000000000001</c:v>
                </c:pt>
              </c:numCache>
            </c:numRef>
          </c:cat>
          <c:val>
            <c:numRef>
              <c:f>Sheet1!$B$2:$B$100</c:f>
              <c:numCache>
                <c:formatCode>General</c:formatCode>
                <c:ptCount val="99"/>
                <c:pt idx="0">
                  <c:v>0.997817597298775</c:v>
                </c:pt>
                <c:pt idx="1">
                  <c:v>0.845098040014257</c:v>
                </c:pt>
                <c:pt idx="2">
                  <c:v>0.754825239773291</c:v>
                </c:pt>
                <c:pt idx="3">
                  <c:v>0.690105620855803</c:v>
                </c:pt>
                <c:pt idx="4">
                  <c:v>0.639376800476414</c:v>
                </c:pt>
                <c:pt idx="5">
                  <c:v>0.597488301608027</c:v>
                </c:pt>
                <c:pt idx="6">
                  <c:v>0.561692454269839</c:v>
                </c:pt>
                <c:pt idx="7">
                  <c:v>0.530348920176806</c:v>
                </c:pt>
                <c:pt idx="8">
                  <c:v>0.502399441440884</c:v>
                </c:pt>
                <c:pt idx="9">
                  <c:v>0.477121254719662</c:v>
                </c:pt>
                <c:pt idx="10">
                  <c:v>0.453998660743344</c:v>
                </c:pt>
                <c:pt idx="11">
                  <c:v>0.432650713051272</c:v>
                </c:pt>
                <c:pt idx="12">
                  <c:v>0.412787950155891</c:v>
                </c:pt>
                <c:pt idx="13">
                  <c:v>0.394185207782665</c:v>
                </c:pt>
                <c:pt idx="14">
                  <c:v>0.376663833329306</c:v>
                </c:pt>
                <c:pt idx="15">
                  <c:v>0.360079651702978</c:v>
                </c:pt>
                <c:pt idx="16">
                  <c:v>0.3443145854989</c:v>
                </c:pt>
                <c:pt idx="17">
                  <c:v>0.329270673640205</c:v>
                </c:pt>
                <c:pt idx="18">
                  <c:v>0.31486570896291</c:v>
                </c:pt>
                <c:pt idx="19">
                  <c:v>0.301029995663981</c:v>
                </c:pt>
                <c:pt idx="20">
                  <c:v>0.287703898278261</c:v>
                </c:pt>
                <c:pt idx="21">
                  <c:v>0.274835960934137</c:v>
                </c:pt>
                <c:pt idx="22">
                  <c:v>0.262381444577444</c:v>
                </c:pt>
                <c:pt idx="23">
                  <c:v>0.250301175284593</c:v>
                </c:pt>
                <c:pt idx="24">
                  <c:v>0.238560627359831</c:v>
                </c:pt>
                <c:pt idx="25">
                  <c:v>0.227129185880079</c:v>
                </c:pt>
                <c:pt idx="26">
                  <c:v>0.215979547980734</c:v>
                </c:pt>
                <c:pt idx="27">
                  <c:v>0.205087232544525</c:v>
                </c:pt>
                <c:pt idx="28">
                  <c:v>0.194430175410059</c:v>
                </c:pt>
                <c:pt idx="29">
                  <c:v>0.183988392647297</c:v>
                </c:pt>
                <c:pt idx="30">
                  <c:v>0.173743698451491</c:v>
                </c:pt>
                <c:pt idx="31">
                  <c:v>0.163679467193165</c:v>
                </c:pt>
                <c:pt idx="32">
                  <c:v>0.153780431411469</c:v>
                </c:pt>
                <c:pt idx="33">
                  <c:v>0.144032509249807</c:v>
                </c:pt>
                <c:pt idx="34">
                  <c:v>0.13442265614629</c:v>
                </c:pt>
                <c:pt idx="35">
                  <c:v>0.1249387366083</c:v>
                </c:pt>
                <c:pt idx="36">
                  <c:v>0.115569412693293</c:v>
                </c:pt>
                <c:pt idx="37">
                  <c:v>0.106304046440722</c:v>
                </c:pt>
                <c:pt idx="38">
                  <c:v>0.0971326139921337</c:v>
                </c:pt>
                <c:pt idx="39">
                  <c:v>0.0880456295278404</c:v>
                </c:pt>
                <c:pt idx="40">
                  <c:v>0.0790340774612042</c:v>
                </c:pt>
                <c:pt idx="41">
                  <c:v>0.0700893515825182</c:v>
                </c:pt>
                <c:pt idx="42">
                  <c:v>0.0612032000464523</c:v>
                </c:pt>
                <c:pt idx="43">
                  <c:v>0.0523676752600063</c:v>
                </c:pt>
                <c:pt idx="44">
                  <c:v>0.0435750878594499</c:v>
                </c:pt>
                <c:pt idx="45">
                  <c:v>0.034817964070697</c:v>
                </c:pt>
                <c:pt idx="46">
                  <c:v>0.0260890058325356</c:v>
                </c:pt>
                <c:pt idx="47">
                  <c:v>0.0173810531296058</c:v>
                </c:pt>
                <c:pt idx="48">
                  <c:v>0.00868704803471113</c:v>
                </c:pt>
                <c:pt idx="49">
                  <c:v>-1.92865493310657E-16</c:v>
                </c:pt>
                <c:pt idx="50">
                  <c:v>-0.00868704803471155</c:v>
                </c:pt>
                <c:pt idx="51">
                  <c:v>-0.0173810531296062</c:v>
                </c:pt>
                <c:pt idx="52">
                  <c:v>-0.026089005832536</c:v>
                </c:pt>
                <c:pt idx="53">
                  <c:v>-0.0348179640706974</c:v>
                </c:pt>
                <c:pt idx="54">
                  <c:v>-0.0435750878594503</c:v>
                </c:pt>
                <c:pt idx="55">
                  <c:v>-0.0523676752600067</c:v>
                </c:pt>
                <c:pt idx="56">
                  <c:v>-0.0612032000464527</c:v>
                </c:pt>
                <c:pt idx="57">
                  <c:v>-0.0700893515825187</c:v>
                </c:pt>
                <c:pt idx="58">
                  <c:v>-0.0790340774612046</c:v>
                </c:pt>
                <c:pt idx="59">
                  <c:v>-0.0880456295278409</c:v>
                </c:pt>
                <c:pt idx="60">
                  <c:v>-0.0971326139921342</c:v>
                </c:pt>
                <c:pt idx="61">
                  <c:v>-0.106304046440722</c:v>
                </c:pt>
                <c:pt idx="62">
                  <c:v>-0.115569412693294</c:v>
                </c:pt>
                <c:pt idx="63">
                  <c:v>-0.1249387366083</c:v>
                </c:pt>
                <c:pt idx="64">
                  <c:v>-0.13442265614629</c:v>
                </c:pt>
                <c:pt idx="65">
                  <c:v>-0.144032509249807</c:v>
                </c:pt>
                <c:pt idx="66">
                  <c:v>-0.15378043141147</c:v>
                </c:pt>
                <c:pt idx="67">
                  <c:v>-0.163679467193166</c:v>
                </c:pt>
                <c:pt idx="68">
                  <c:v>-0.173743698451492</c:v>
                </c:pt>
                <c:pt idx="69">
                  <c:v>-0.183988392647298</c:v>
                </c:pt>
                <c:pt idx="70">
                  <c:v>-0.19443017541006</c:v>
                </c:pt>
                <c:pt idx="71">
                  <c:v>-0.205087232544525</c:v>
                </c:pt>
                <c:pt idx="72">
                  <c:v>-0.215979547980735</c:v>
                </c:pt>
                <c:pt idx="73">
                  <c:v>-0.22712918588008</c:v>
                </c:pt>
                <c:pt idx="74">
                  <c:v>-0.238560627359832</c:v>
                </c:pt>
                <c:pt idx="75">
                  <c:v>-0.250301175284593</c:v>
                </c:pt>
                <c:pt idx="76">
                  <c:v>-0.262381444577445</c:v>
                </c:pt>
                <c:pt idx="77">
                  <c:v>-0.274835960934138</c:v>
                </c:pt>
                <c:pt idx="78">
                  <c:v>-0.287703898278262</c:v>
                </c:pt>
                <c:pt idx="79">
                  <c:v>-0.301029995663982</c:v>
                </c:pt>
                <c:pt idx="80">
                  <c:v>-0.314865708962911</c:v>
                </c:pt>
                <c:pt idx="81">
                  <c:v>-0.329270673640206</c:v>
                </c:pt>
                <c:pt idx="82">
                  <c:v>-0.344314585498901</c:v>
                </c:pt>
                <c:pt idx="83">
                  <c:v>-0.360079651702979</c:v>
                </c:pt>
                <c:pt idx="84">
                  <c:v>-0.376663833329307</c:v>
                </c:pt>
                <c:pt idx="85">
                  <c:v>-0.394185207782666</c:v>
                </c:pt>
                <c:pt idx="86">
                  <c:v>-0.412787950155892</c:v>
                </c:pt>
                <c:pt idx="87">
                  <c:v>-0.432650713051273</c:v>
                </c:pt>
                <c:pt idx="88">
                  <c:v>-0.453998660743345</c:v>
                </c:pt>
                <c:pt idx="89">
                  <c:v>-0.477121254719664</c:v>
                </c:pt>
                <c:pt idx="90">
                  <c:v>-0.502399441440886</c:v>
                </c:pt>
                <c:pt idx="91">
                  <c:v>-0.530348920176808</c:v>
                </c:pt>
                <c:pt idx="92">
                  <c:v>-0.561692454269841</c:v>
                </c:pt>
                <c:pt idx="93">
                  <c:v>-0.59748830160803</c:v>
                </c:pt>
                <c:pt idx="94">
                  <c:v>-0.639376800476417</c:v>
                </c:pt>
                <c:pt idx="95">
                  <c:v>-0.690105620855806</c:v>
                </c:pt>
                <c:pt idx="96">
                  <c:v>-0.754825239773296</c:v>
                </c:pt>
                <c:pt idx="97">
                  <c:v>-0.845098040014264</c:v>
                </c:pt>
                <c:pt idx="98">
                  <c:v>-0.997817597298789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45268760"/>
        <c:axId val="-2045265816"/>
      </c:lineChart>
      <c:catAx>
        <c:axId val="-20452687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45265816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-20452658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4526876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Relationship Id="rId2" Type="http://schemas.openxmlformats.org/officeDocument/2006/relationships/image" Target="../media/image18.emf"/><Relationship Id="rId3" Type="http://schemas.openxmlformats.org/officeDocument/2006/relationships/image" Target="../media/image1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Relationship Id="rId2" Type="http://schemas.openxmlformats.org/officeDocument/2006/relationships/image" Target="../media/image16.emf"/><Relationship Id="rId3" Type="http://schemas.openxmlformats.org/officeDocument/2006/relationships/image" Target="../media/image15.e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4" Type="http://schemas.openxmlformats.org/officeDocument/2006/relationships/image" Target="../media/image26.emf"/><Relationship Id="rId1" Type="http://schemas.openxmlformats.org/officeDocument/2006/relationships/image" Target="../media/image25.emf"/><Relationship Id="rId2" Type="http://schemas.openxmlformats.org/officeDocument/2006/relationships/image" Target="../media/image16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Relationship Id="rId2" Type="http://schemas.openxmlformats.org/officeDocument/2006/relationships/image" Target="../media/image35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6AB8A2-4CDC-C644-955E-E61285109A67}" type="datetimeFigureOut">
              <a:rPr lang="en-US" smtClean="0"/>
              <a:t>11/17/16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3D43B-3BE5-D943-AF8B-60202E0F54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7026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00213A-4496-8E41-939D-6D779164903A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E9A50-EED1-FA4E-868B-D30F9FDBA6F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1971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but</a:t>
            </a:r>
            <a:r>
              <a:rPr lang="en-US" baseline="0" dirty="0" smtClean="0"/>
              <a:t> we can’t do this </a:t>
            </a:r>
            <a:r>
              <a:rPr lang="en-US" baseline="0" dirty="0" smtClean="0">
                <a:sym typeface="Wingdings"/>
              </a:rPr>
              <a:t>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33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pretend like the training data defines out data generating distribution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sample with replacement to generate new “training” data sets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133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which methods</a:t>
            </a:r>
            <a:r>
              <a:rPr lang="en-US" baseline="0" dirty="0" smtClean="0"/>
              <a:t> that we’ve seen so far are more unstable?</a:t>
            </a:r>
          </a:p>
          <a:p>
            <a:pPr marL="628650" lvl="1" indent="-171450">
              <a:buFontTx/>
              <a:buChar char="-"/>
            </a:pPr>
            <a:r>
              <a:rPr lang="en-US" baseline="0" dirty="0" smtClean="0"/>
              <a:t>decision trees</a:t>
            </a:r>
          </a:p>
          <a:p>
            <a:pPr marL="628650" lvl="1" indent="-171450">
              <a:buFontTx/>
              <a:buChar char="-"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577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9692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many other “boosting” variants besides </a:t>
            </a:r>
            <a:r>
              <a:rPr lang="en-US" dirty="0" err="1" smtClean="0"/>
              <a:t>AdaBoost</a:t>
            </a:r>
            <a:r>
              <a:rPr lang="en-US" baseline="0" dirty="0" smtClean="0"/>
              <a:t> that can all be equated to different surrogate loss functions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296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325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ts val="450"/>
              </a:spcBef>
              <a:buFont typeface="Arial" charset="0"/>
              <a:buNone/>
            </a:pPr>
            <a:endParaRPr lang="en-GB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427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529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632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7346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837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939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041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what can we use as a classifier?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8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what can we use as </a:t>
            </a:r>
            <a:r>
              <a:rPr lang="en-US" smtClean="0"/>
              <a:t>a classifier?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83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what can we use as </a:t>
            </a:r>
            <a:r>
              <a:rPr lang="en-US" smtClean="0"/>
              <a:t>a classifier?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8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9634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6082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F7ED6B1A-65B0-2E4D-A8F7-BB57105FABB1}" type="slidenum">
              <a:rPr lang="en-US" sz="1200">
                <a:latin typeface="Arial" charset="0"/>
              </a:rPr>
              <a:pPr eaLnBrk="1" hangingPunct="1"/>
              <a:t>98</a:t>
            </a:fld>
            <a:endParaRPr lang="en-US" sz="1200">
              <a:latin typeface="Arial" charset="0"/>
            </a:endParaRPr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fld id="{8A5EFB16-9A67-8649-B3AA-1DE914B6CD88}" type="slidenum">
              <a:rPr lang="en-US" sz="1200">
                <a:latin typeface="Arial" charset="0"/>
              </a:rPr>
              <a:pPr eaLnBrk="1" hangingPunct="1"/>
              <a:t>99</a:t>
            </a:fld>
            <a:endParaRPr lang="en-US" sz="1200">
              <a:latin typeface="Arial" charset="0"/>
            </a:endParaRPr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B6FE768-D535-DB4F-A86D-18423950C428}" type="datetimeFigureOut">
              <a:rPr lang="en-US" smtClean="0"/>
              <a:pPr/>
              <a:t>11/17/16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A0076733-97FC-644E-9C9E-BE83813A8A2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oleObject" Target="../embeddings/oleObject4.bin"/><Relationship Id="rId5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7" Type="http://schemas.openxmlformats.org/officeDocument/2006/relationships/oleObject" Target="../embeddings/oleObject5.bin"/><Relationship Id="rId8" Type="http://schemas.openxmlformats.org/officeDocument/2006/relationships/image" Target="../media/image1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7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7" Type="http://schemas.openxmlformats.org/officeDocument/2006/relationships/oleObject" Target="../embeddings/oleObject6.bin"/><Relationship Id="rId8" Type="http://schemas.openxmlformats.org/officeDocument/2006/relationships/image" Target="../media/image12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12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5.emf"/><Relationship Id="rId5" Type="http://schemas.openxmlformats.org/officeDocument/2006/relationships/oleObject" Target="../embeddings/Microsoft_Equation1.bin"/><Relationship Id="rId6" Type="http://schemas.openxmlformats.org/officeDocument/2006/relationships/image" Target="../media/image16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17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18.emf"/><Relationship Id="rId7" Type="http://schemas.openxmlformats.org/officeDocument/2006/relationships/oleObject" Target="../embeddings/Microsoft_Equation2.bin"/><Relationship Id="rId8" Type="http://schemas.openxmlformats.org/officeDocument/2006/relationships/image" Target="../media/image19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5.bin"/><Relationship Id="rId4" Type="http://schemas.openxmlformats.org/officeDocument/2006/relationships/image" Target="../media/image20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6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7.bin"/><Relationship Id="rId4" Type="http://schemas.openxmlformats.org/officeDocument/2006/relationships/image" Target="../media/image22.emf"/><Relationship Id="rId5" Type="http://schemas.openxmlformats.org/officeDocument/2006/relationships/chart" Target="../charts/chart3.xml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8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9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0.bin"/><Relationship Id="rId4" Type="http://schemas.openxmlformats.org/officeDocument/2006/relationships/image" Target="../media/image23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24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6.emf"/><Relationship Id="rId7" Type="http://schemas.openxmlformats.org/officeDocument/2006/relationships/oleObject" Target="../embeddings/Microsoft_Equation11.bin"/><Relationship Id="rId8" Type="http://schemas.openxmlformats.org/officeDocument/2006/relationships/image" Target="../media/image15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14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15.bin"/><Relationship Id="rId8" Type="http://schemas.openxmlformats.org/officeDocument/2006/relationships/image" Target="../media/image15.emf"/><Relationship Id="rId9" Type="http://schemas.openxmlformats.org/officeDocument/2006/relationships/oleObject" Target="../embeddings/Microsoft_Equation12.bin"/><Relationship Id="rId10" Type="http://schemas.openxmlformats.org/officeDocument/2006/relationships/image" Target="../media/image26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3.bin"/><Relationship Id="rId4" Type="http://schemas.openxmlformats.org/officeDocument/2006/relationships/image" Target="../media/image27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4.bin"/><Relationship Id="rId4" Type="http://schemas.openxmlformats.org/officeDocument/2006/relationships/image" Target="../media/image28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5.bin"/><Relationship Id="rId4" Type="http://schemas.openxmlformats.org/officeDocument/2006/relationships/image" Target="../media/image29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6.bin"/><Relationship Id="rId4" Type="http://schemas.openxmlformats.org/officeDocument/2006/relationships/image" Target="../media/image30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7.bin"/><Relationship Id="rId4" Type="http://schemas.openxmlformats.org/officeDocument/2006/relationships/image" Target="../media/image31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8.bin"/><Relationship Id="rId4" Type="http://schemas.openxmlformats.org/officeDocument/2006/relationships/image" Target="../media/image32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9.bin"/><Relationship Id="rId4" Type="http://schemas.openxmlformats.org/officeDocument/2006/relationships/image" Target="../media/image33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34.emf"/><Relationship Id="rId5" Type="http://schemas.openxmlformats.org/officeDocument/2006/relationships/oleObject" Target="../embeddings/Microsoft_Equation20.bin"/><Relationship Id="rId6" Type="http://schemas.openxmlformats.org/officeDocument/2006/relationships/image" Target="../media/image35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Microsoft_Equation21.bin"/><Relationship Id="rId5" Type="http://schemas.openxmlformats.org/officeDocument/2006/relationships/image" Target="../media/image36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e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4" Type="http://schemas.openxmlformats.org/officeDocument/2006/relationships/image" Target="../media/image42.png"/><Relationship Id="rId5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45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oleObject" Target="../embeddings/oleObject17.bin"/><Relationship Id="rId5" Type="http://schemas.openxmlformats.org/officeDocument/2006/relationships/image" Target="../media/image46.w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png"/><Relationship Id="rId3" Type="http://schemas.openxmlformats.org/officeDocument/2006/relationships/hyperlink" Target="http://arxiv.org/pdf/1106.0257.pdf" TargetMode="Externa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9.jpe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David Kauchak</a:t>
            </a:r>
          </a:p>
          <a:p>
            <a:r>
              <a:rPr lang="en-US" dirty="0" smtClean="0"/>
              <a:t>CS158 – Fall 2016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Assignment grading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Assignment </a:t>
            </a:r>
            <a:r>
              <a:rPr lang="en-US" dirty="0" smtClean="0"/>
              <a:t>9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Midterm 2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Final </a:t>
            </a:r>
            <a:r>
              <a:rPr lang="en-US" dirty="0" smtClean="0"/>
              <a:t>project</a:t>
            </a:r>
          </a:p>
          <a:p>
            <a:pPr lvl="1"/>
            <a:r>
              <a:rPr lang="en-US" dirty="0" smtClean="0"/>
              <a:t>No formal class Tuesday: figure out project ideas</a:t>
            </a:r>
          </a:p>
          <a:p>
            <a:pPr lvl="1"/>
            <a:r>
              <a:rPr lang="en-US" dirty="0" smtClean="0"/>
              <a:t>11/23 (Wed) submit project proposal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Quick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Write down on the paper (don’t write your name):</a:t>
            </a:r>
          </a:p>
          <a:p>
            <a:pPr marL="514350" indent="-514350">
              <a:buAutoNum type="arabicParenR"/>
            </a:pPr>
            <a:r>
              <a:rPr lang="en-US" dirty="0" smtClean="0"/>
              <a:t>Something you’re happy about right now</a:t>
            </a:r>
          </a:p>
          <a:p>
            <a:pPr marL="514350" indent="-514350">
              <a:buAutoNum type="arabicParenR"/>
            </a:pPr>
            <a:r>
              <a:rPr lang="en-US" dirty="0" smtClean="0"/>
              <a:t>Something you’re worried about right now</a:t>
            </a:r>
          </a:p>
          <a:p>
            <a:pPr marL="514350" indent="-514350">
              <a:buAutoNum type="arabicParenR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Fold the piece of paper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I’ll collect them, redistribute them and we’ll read them out loud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you don’t want to participate, just leave the paper blank</a:t>
            </a:r>
          </a:p>
        </p:txBody>
      </p:sp>
    </p:spTree>
    <p:extLst>
      <p:ext uri="{BB962C8B-B14F-4D97-AF65-F5344CB8AC3E}">
        <p14:creationId xmlns:p14="http://schemas.microsoft.com/office/powerpoint/2010/main" val="1478777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807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158549" y="4439285"/>
            <a:ext cx="1476980" cy="1232785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7842" y="457975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6" name="Group 37"/>
          <p:cNvGrpSpPr/>
          <p:nvPr/>
        </p:nvGrpSpPr>
        <p:grpSpPr>
          <a:xfrm>
            <a:off x="5988165" y="3410692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3581400" y="3486090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3576580" y="2667000"/>
            <a:ext cx="11478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Training</a:t>
            </a:r>
            <a:endParaRPr lang="en-US" sz="2400" dirty="0">
              <a:solidFill>
                <a:srgbClr val="8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3535697" y="4239230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 rot="5400000">
            <a:off x="5067429" y="4929162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2635529" y="3828308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635529" y="4439285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635529" y="5533857"/>
            <a:ext cx="868431" cy="6512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12" idx="3"/>
            <a:endCxn id="7" idx="1"/>
          </p:cNvCxnSpPr>
          <p:nvPr/>
        </p:nvCxnSpPr>
        <p:spPr>
          <a:xfrm>
            <a:off x="5015031" y="3686145"/>
            <a:ext cx="973135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37"/>
          <p:cNvGrpSpPr/>
          <p:nvPr/>
        </p:nvGrpSpPr>
        <p:grpSpPr>
          <a:xfrm>
            <a:off x="5981902" y="4127693"/>
            <a:ext cx="1022235" cy="551708"/>
            <a:chOff x="7391399" y="3505200"/>
            <a:chExt cx="1398809" cy="1371600"/>
          </a:xfrm>
          <a:effectLst/>
        </p:grpSpPr>
        <p:sp>
          <p:nvSpPr>
            <p:cNvPr id="29" name="Rounded Rectangle 2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cxnSp>
        <p:nvCxnSpPr>
          <p:cNvPr id="36" name="Straight Arrow Connector 35"/>
          <p:cNvCxnSpPr/>
          <p:nvPr/>
        </p:nvCxnSpPr>
        <p:spPr>
          <a:xfrm>
            <a:off x="5221039" y="4457103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588603" y="5884429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grpSp>
        <p:nvGrpSpPr>
          <p:cNvPr id="38" name="Group 37"/>
          <p:cNvGrpSpPr/>
          <p:nvPr/>
        </p:nvGrpSpPr>
        <p:grpSpPr>
          <a:xfrm>
            <a:off x="6034810" y="5772892"/>
            <a:ext cx="1051790" cy="551708"/>
            <a:chOff x="7391399" y="3505200"/>
            <a:chExt cx="1439251" cy="1371600"/>
          </a:xfrm>
          <a:effectLst/>
        </p:grpSpPr>
        <p:sp>
          <p:nvSpPr>
            <p:cNvPr id="39" name="Rounded Rectangle 3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cxnSp>
        <p:nvCxnSpPr>
          <p:cNvPr id="41" name="Straight Arrow Connector 40"/>
          <p:cNvCxnSpPr/>
          <p:nvPr/>
        </p:nvCxnSpPr>
        <p:spPr>
          <a:xfrm>
            <a:off x="5273945" y="6102302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454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  <p:grpSp>
        <p:nvGrpSpPr>
          <p:cNvPr id="6" name="Group 37"/>
          <p:cNvGrpSpPr/>
          <p:nvPr/>
        </p:nvGrpSpPr>
        <p:grpSpPr>
          <a:xfrm>
            <a:off x="2426307" y="3581400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3576580" y="2667000"/>
            <a:ext cx="100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Testing</a:t>
            </a:r>
            <a:endParaRPr lang="en-US" sz="2400" dirty="0">
              <a:solidFill>
                <a:srgbClr val="8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8" name="Group 37"/>
          <p:cNvGrpSpPr/>
          <p:nvPr/>
        </p:nvGrpSpPr>
        <p:grpSpPr>
          <a:xfrm>
            <a:off x="2420044" y="4203893"/>
            <a:ext cx="1022235" cy="551708"/>
            <a:chOff x="7391399" y="3505200"/>
            <a:chExt cx="1398809" cy="1371600"/>
          </a:xfrm>
          <a:effectLst/>
        </p:grpSpPr>
        <p:sp>
          <p:nvSpPr>
            <p:cNvPr id="29" name="Rounded Rectangle 2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grpSp>
        <p:nvGrpSpPr>
          <p:cNvPr id="32" name="Group 37"/>
          <p:cNvGrpSpPr/>
          <p:nvPr/>
        </p:nvGrpSpPr>
        <p:grpSpPr>
          <a:xfrm>
            <a:off x="2467933" y="5957295"/>
            <a:ext cx="1051790" cy="551708"/>
            <a:chOff x="7391399" y="3505200"/>
            <a:chExt cx="1439251" cy="1371600"/>
          </a:xfrm>
          <a:effectLst/>
        </p:grpSpPr>
        <p:sp>
          <p:nvSpPr>
            <p:cNvPr id="33" name="Rounded Rectangle 3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sp>
        <p:nvSpPr>
          <p:cNvPr id="27" name="Rectangle 26"/>
          <p:cNvSpPr/>
          <p:nvPr/>
        </p:nvSpPr>
        <p:spPr bwMode="auto">
          <a:xfrm>
            <a:off x="569305" y="4876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" y="3940314"/>
            <a:ext cx="17342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example to label</a:t>
            </a:r>
            <a:endParaRPr lang="en-US" sz="2000" dirty="0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1277044" y="3856192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1277044" y="4467169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1277044" y="5299672"/>
            <a:ext cx="868431" cy="1041287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5400000">
            <a:off x="3387558" y="497650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3614789" y="3828308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3608530" y="4450801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3656417" y="6204203"/>
            <a:ext cx="838200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553644" y="3581400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553644" y="4203893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553644" y="5957295"/>
            <a:ext cx="131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m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715000" y="4724400"/>
            <a:ext cx="3402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 we decide on the final prediction?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31579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066800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/>
              <a:t>Basic idea: </a:t>
            </a:r>
            <a:r>
              <a:rPr lang="en-US" dirty="0" smtClean="0"/>
              <a:t>if one classifier works well, why not use multiple classifiers!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576580" y="2667000"/>
            <a:ext cx="10067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800000"/>
                </a:solidFill>
              </a:rPr>
              <a:t>Testing</a:t>
            </a:r>
            <a:endParaRPr lang="en-US" sz="2400" dirty="0">
              <a:solidFill>
                <a:srgbClr val="800000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304800" y="2667000"/>
            <a:ext cx="8461248" cy="0"/>
          </a:xfrm>
          <a:prstGeom prst="line">
            <a:avLst/>
          </a:prstGeom>
          <a:ln w="28575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6284" y="3581400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76284" y="4203893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2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76284" y="5957295"/>
            <a:ext cx="1318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m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 rot="5400000">
            <a:off x="838200" y="4976506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3124200" y="3946442"/>
            <a:ext cx="4419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take majority vote</a:t>
            </a:r>
          </a:p>
          <a:p>
            <a:pPr marL="285750" indent="-28575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if they output probabilities, take a weighted vote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29000" y="5654689"/>
            <a:ext cx="381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How does having multiple classifiers help us?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706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grpSp>
        <p:nvGrpSpPr>
          <p:cNvPr id="5" name="Group 37"/>
          <p:cNvGrpSpPr/>
          <p:nvPr/>
        </p:nvGrpSpPr>
        <p:grpSpPr>
          <a:xfrm>
            <a:off x="612648" y="3409803"/>
            <a:ext cx="1022235" cy="551708"/>
            <a:chOff x="7391399" y="3505200"/>
            <a:chExt cx="1398808" cy="1371600"/>
          </a:xfrm>
          <a:effectLst/>
        </p:grpSpPr>
        <p:sp>
          <p:nvSpPr>
            <p:cNvPr id="6" name="Rounded Rectangle 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grpSp>
        <p:nvGrpSpPr>
          <p:cNvPr id="8" name="Group 37"/>
          <p:cNvGrpSpPr/>
          <p:nvPr/>
        </p:nvGrpSpPr>
        <p:grpSpPr>
          <a:xfrm>
            <a:off x="606385" y="4495800"/>
            <a:ext cx="1022235" cy="551708"/>
            <a:chOff x="7391399" y="3505200"/>
            <a:chExt cx="1398809" cy="1371600"/>
          </a:xfrm>
          <a:effectLst/>
        </p:grpSpPr>
        <p:sp>
          <p:nvSpPr>
            <p:cNvPr id="9" name="Rounded Rectangle 8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Assume each classifier makes a mistake with some probability (e.g. 0.4, that is a 40% error rate)</a:t>
            </a:r>
          </a:p>
        </p:txBody>
      </p:sp>
      <p:grpSp>
        <p:nvGrpSpPr>
          <p:cNvPr id="16" name="Group 37"/>
          <p:cNvGrpSpPr/>
          <p:nvPr/>
        </p:nvGrpSpPr>
        <p:grpSpPr>
          <a:xfrm>
            <a:off x="651449" y="5638800"/>
            <a:ext cx="1022235" cy="551708"/>
            <a:chOff x="7391399" y="3505200"/>
            <a:chExt cx="1398809" cy="1371600"/>
          </a:xfrm>
          <a:effectLst/>
        </p:grpSpPr>
        <p:sp>
          <p:nvSpPr>
            <p:cNvPr id="17" name="Rounded Rectangle 1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3</a:t>
              </a:r>
              <a:endParaRPr lang="en-US" sz="2000" dirty="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2133601" y="3647613"/>
            <a:ext cx="663244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Assuming the decisions made between classifiers are independent, what will be the probability that we make a mistake (i.e. error rate) with three classifiers for a binary classification problem?</a:t>
            </a:r>
          </a:p>
        </p:txBody>
      </p:sp>
    </p:spTree>
    <p:extLst>
      <p:ext uri="{BB962C8B-B14F-4D97-AF65-F5344CB8AC3E}">
        <p14:creationId xmlns:p14="http://schemas.microsoft.com/office/powerpoint/2010/main" val="9114911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Assume each classifier makes a mistake with some probability (e.g. 0.4, that is a 40% error rate)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438534"/>
              </p:ext>
            </p:extLst>
          </p:nvPr>
        </p:nvGraphicFramePr>
        <p:xfrm>
          <a:off x="381000" y="2987040"/>
          <a:ext cx="6096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371600"/>
                <a:gridCol w="13716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prob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.6*.6*.6=0.216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.6*.6*.4=0.144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  <a:endParaRPr lang="en-US" sz="2000" dirty="0">
                        <a:solidFill>
                          <a:srgbClr val="FF0000"/>
                        </a:solidFill>
                        <a:latin typeface="Times"/>
                        <a:cs typeface="Time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.6*.4*.6=0.144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.6*.4*.4=0.096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.4*.6*.6=0.144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.4*.6*.4=0.096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.4*.4*.6=0.096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.4*.4*.4=0.064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6535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51449" y="1752600"/>
            <a:ext cx="78829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Assume each classifier makes a mistake with some probability (e.g. 0.4, that is a 40% error rate)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720426"/>
              </p:ext>
            </p:extLst>
          </p:nvPr>
        </p:nvGraphicFramePr>
        <p:xfrm>
          <a:off x="381000" y="2987040"/>
          <a:ext cx="609600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/>
                <a:gridCol w="1371600"/>
                <a:gridCol w="1371600"/>
                <a:gridCol w="20574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2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model 3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 smtClean="0"/>
                        <a:t>prob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.6*.6*.6=0.216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.6*.6*.4=0.144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  <a:endParaRPr lang="en-US" sz="2000" dirty="0">
                        <a:solidFill>
                          <a:srgbClr val="FF0000"/>
                        </a:solidFill>
                        <a:latin typeface="Times"/>
                        <a:cs typeface="Time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.6*.4*.6=0.144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.6*.4*.4=0.096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.4*.6*.6=0.144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.4*.6*.4=0.096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 smtClean="0">
                          <a:solidFill>
                            <a:srgbClr val="008000"/>
                          </a:solidFill>
                        </a:rPr>
                        <a:t>C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.4*.4*.6=0.096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>
                          <a:solidFill>
                            <a:srgbClr val="FF0000"/>
                          </a:solidFill>
                          <a:latin typeface="Times"/>
                          <a:cs typeface="Times"/>
                        </a:rPr>
                        <a:t>I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.4*.4*.4=0.064</a:t>
                      </a:r>
                    </a:p>
                  </a:txBody>
                  <a:tcPr>
                    <a:solidFill>
                      <a:srgbClr val="F76961"/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02977" y="4604342"/>
            <a:ext cx="155808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0.096+</a:t>
            </a:r>
          </a:p>
          <a:p>
            <a:r>
              <a:rPr lang="en-US" dirty="0" smtClean="0"/>
              <a:t>0.096+</a:t>
            </a:r>
          </a:p>
          <a:p>
            <a:r>
              <a:rPr lang="en-US" dirty="0" smtClean="0"/>
              <a:t>0.096+</a:t>
            </a:r>
          </a:p>
          <a:p>
            <a:r>
              <a:rPr lang="en-US" dirty="0" smtClean="0"/>
              <a:t>0.064 = 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35% error! </a:t>
            </a:r>
          </a:p>
        </p:txBody>
      </p:sp>
    </p:spTree>
    <p:extLst>
      <p:ext uri="{BB962C8B-B14F-4D97-AF65-F5344CB8AC3E}">
        <p14:creationId xmlns:p14="http://schemas.microsoft.com/office/powerpoint/2010/main" val="637972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3 classifiers in general, for r = probability of mistake for individual classifier: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6491710"/>
              </p:ext>
            </p:extLst>
          </p:nvPr>
        </p:nvGraphicFramePr>
        <p:xfrm>
          <a:off x="1985963" y="2819400"/>
          <a:ext cx="4246562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3" name="Equation" r:id="rId3" imgW="1498600" imgH="228600" progId="Equation.3">
                  <p:embed/>
                </p:oleObj>
              </mc:Choice>
              <mc:Fallback>
                <p:oleObj name="Equation" r:id="rId3" imgW="1498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5963" y="2819400"/>
                        <a:ext cx="4246562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638073"/>
              </p:ext>
            </p:extLst>
          </p:nvPr>
        </p:nvGraphicFramePr>
        <p:xfrm>
          <a:off x="2010214" y="3810000"/>
          <a:ext cx="4238186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9093"/>
                <a:gridCol w="211909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p(error)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0.4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0.35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0.3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0.22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0.10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0.1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0.028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0.05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0.0073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934200" y="3000999"/>
            <a:ext cx="20283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binomial distribution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329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5</a:t>
            </a:r>
            <a:r>
              <a:rPr lang="en-US" dirty="0" smtClean="0"/>
              <a:t> classifiers in general, for r = probability of mistake for individual classifier: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6001336"/>
              </p:ext>
            </p:extLst>
          </p:nvPr>
        </p:nvGraphicFramePr>
        <p:xfrm>
          <a:off x="835025" y="2667000"/>
          <a:ext cx="654685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6491" name="Equation" r:id="rId3" imgW="2311400" imgH="228600" progId="Equation.3">
                  <p:embed/>
                </p:oleObj>
              </mc:Choice>
              <mc:Fallback>
                <p:oleObj name="Equation" r:id="rId3" imgW="23114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35025" y="2667000"/>
                        <a:ext cx="6546850" cy="647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0465747"/>
              </p:ext>
            </p:extLst>
          </p:nvPr>
        </p:nvGraphicFramePr>
        <p:xfrm>
          <a:off x="1363662" y="3537175"/>
          <a:ext cx="5646738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82246"/>
                <a:gridCol w="1882246"/>
                <a:gridCol w="188224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r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p(error)</a:t>
                      </a:r>
                      <a:br>
                        <a:rPr lang="en-US" sz="2400" dirty="0" smtClean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</a:rPr>
                        <a:t> classifiers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p(error)</a:t>
                      </a:r>
                      <a:br>
                        <a:rPr lang="en-US" sz="2400" dirty="0" smtClean="0">
                          <a:solidFill>
                            <a:srgbClr val="000000"/>
                          </a:solidFill>
                        </a:rPr>
                      </a:br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r>
                        <a:rPr lang="en-US" sz="2400" baseline="0" dirty="0" smtClean="0">
                          <a:solidFill>
                            <a:srgbClr val="000000"/>
                          </a:solidFill>
                        </a:rPr>
                        <a:t> classifiers</a:t>
                      </a:r>
                      <a:endParaRPr lang="en-US" sz="2400" dirty="0" smtClean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0.4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0.35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0.32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0.3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0.22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0.16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0.10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0.06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0.1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0.028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0.0086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0.05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0.0073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rgbClr val="000000"/>
                          </a:solidFill>
                        </a:rPr>
                        <a:t>0.0012</a:t>
                      </a:r>
                      <a:endParaRPr lang="en-US" sz="240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2063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 of ensemble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7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m classifiers in general, for r = probability of mistake for individual classifier: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9476796"/>
              </p:ext>
            </p:extLst>
          </p:nvPr>
        </p:nvGraphicFramePr>
        <p:xfrm>
          <a:off x="1497013" y="3141663"/>
          <a:ext cx="5973762" cy="1401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512" name="Equation" r:id="rId3" imgW="2108200" imgH="495300" progId="Equation.3">
                  <p:embed/>
                </p:oleObj>
              </mc:Choice>
              <mc:Fallback>
                <p:oleObj name="Equation" r:id="rId3" imgW="21082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97013" y="3141663"/>
                        <a:ext cx="5973762" cy="1401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38400" y="5181600"/>
            <a:ext cx="480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(cumulative probability distribution for the binomial distribution)</a:t>
            </a:r>
            <a:endParaRPr lang="en-US" sz="24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615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Given enough classifiers…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2793007"/>
              </p:ext>
            </p:extLst>
          </p:nvPr>
        </p:nvGraphicFramePr>
        <p:xfrm>
          <a:off x="1143000" y="2286000"/>
          <a:ext cx="7197820" cy="4038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057884" y="6324600"/>
            <a:ext cx="1069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r = 0.4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5679644"/>
              </p:ext>
            </p:extLst>
          </p:nvPr>
        </p:nvGraphicFramePr>
        <p:xfrm>
          <a:off x="2546350" y="1503363"/>
          <a:ext cx="3670300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8534" name="Equation" r:id="rId4" imgW="2108200" imgH="495300" progId="Equation.3">
                  <p:embed/>
                </p:oleObj>
              </mc:Choice>
              <mc:Fallback>
                <p:oleObj name="Equation" r:id="rId4" imgW="2108200" imgH="495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46350" y="1503363"/>
                        <a:ext cx="3670300" cy="8620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055677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Obtaining independent classifiers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990600" y="5892147"/>
            <a:ext cx="7447071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Where </a:t>
            </a:r>
            <a:r>
              <a:rPr lang="en-US" sz="3200" dirty="0" smtClean="0">
                <a:solidFill>
                  <a:srgbClr val="FF0000"/>
                </a:solidFill>
              </a:rPr>
              <a:t>do </a:t>
            </a:r>
            <a:r>
              <a:rPr lang="en-US" sz="3200" dirty="0" smtClean="0">
                <a:solidFill>
                  <a:srgbClr val="FF0000"/>
                </a:solidFill>
              </a:rPr>
              <a:t>we get</a:t>
            </a:r>
            <a:r>
              <a:rPr lang="en-US" sz="3200" i="1" dirty="0" smtClean="0">
                <a:solidFill>
                  <a:srgbClr val="FF0000"/>
                </a:solidFill>
              </a:rPr>
              <a:t> m </a:t>
            </a:r>
            <a:r>
              <a:rPr lang="en-US" sz="3200" dirty="0" smtClean="0">
                <a:solidFill>
                  <a:srgbClr val="FF0000"/>
                </a:solidFill>
              </a:rPr>
              <a:t>independent classifiers?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2286000" y="1600200"/>
            <a:ext cx="4086631" cy="3581400"/>
          </a:xfrm>
          <a:prstGeom prst="rect">
            <a:avLst/>
          </a:prstGeom>
          <a:solidFill>
            <a:srgbClr val="FF0000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163107" y="2781193"/>
            <a:ext cx="1476980" cy="1232785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152400" y="2921658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52" name="Group 37"/>
          <p:cNvGrpSpPr/>
          <p:nvPr/>
        </p:nvGrpSpPr>
        <p:grpSpPr>
          <a:xfrm>
            <a:off x="4992723" y="1752600"/>
            <a:ext cx="1022235" cy="551708"/>
            <a:chOff x="7391399" y="3505200"/>
            <a:chExt cx="1398808" cy="1371600"/>
          </a:xfrm>
          <a:effectLst/>
        </p:grpSpPr>
        <p:sp>
          <p:nvSpPr>
            <p:cNvPr id="53" name="Rounded Rectangle 5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2585958" y="182799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56" name="TextBox 55"/>
          <p:cNvSpPr txBox="1"/>
          <p:nvPr/>
        </p:nvSpPr>
        <p:spPr>
          <a:xfrm>
            <a:off x="2540255" y="258113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57" name="TextBox 56"/>
          <p:cNvSpPr txBox="1"/>
          <p:nvPr/>
        </p:nvSpPr>
        <p:spPr>
          <a:xfrm rot="5400000">
            <a:off x="4071987" y="327107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1640087" y="2170216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V="1">
            <a:off x="1640087" y="2781193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/>
          <p:cNvCxnSpPr/>
          <p:nvPr/>
        </p:nvCxnSpPr>
        <p:spPr>
          <a:xfrm>
            <a:off x="1640087" y="3875765"/>
            <a:ext cx="868431" cy="6512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>
            <a:stCxn id="55" idx="3"/>
            <a:endCxn id="53" idx="1"/>
          </p:cNvCxnSpPr>
          <p:nvPr/>
        </p:nvCxnSpPr>
        <p:spPr>
          <a:xfrm>
            <a:off x="4019589" y="2028053"/>
            <a:ext cx="973135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" name="Group 37"/>
          <p:cNvGrpSpPr/>
          <p:nvPr/>
        </p:nvGrpSpPr>
        <p:grpSpPr>
          <a:xfrm>
            <a:off x="4986460" y="2469601"/>
            <a:ext cx="1022235" cy="551708"/>
            <a:chOff x="7391399" y="3505200"/>
            <a:chExt cx="1398809" cy="1371600"/>
          </a:xfrm>
          <a:effectLst/>
        </p:grpSpPr>
        <p:sp>
          <p:nvSpPr>
            <p:cNvPr id="63" name="Rounded Rectangle 6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cxnSp>
        <p:nvCxnSpPr>
          <p:cNvPr id="65" name="Straight Arrow Connector 64"/>
          <p:cNvCxnSpPr/>
          <p:nvPr/>
        </p:nvCxnSpPr>
        <p:spPr>
          <a:xfrm>
            <a:off x="4225597" y="2799011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593161" y="4226337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grpSp>
        <p:nvGrpSpPr>
          <p:cNvPr id="67" name="Group 66"/>
          <p:cNvGrpSpPr/>
          <p:nvPr/>
        </p:nvGrpSpPr>
        <p:grpSpPr>
          <a:xfrm>
            <a:off x="5039368" y="4114800"/>
            <a:ext cx="1051790" cy="551708"/>
            <a:chOff x="7391399" y="3505200"/>
            <a:chExt cx="1439251" cy="1371600"/>
          </a:xfrm>
          <a:effectLst/>
        </p:grpSpPr>
        <p:sp>
          <p:nvSpPr>
            <p:cNvPr id="68" name="Rounded Rectangle 6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cxnSp>
        <p:nvCxnSpPr>
          <p:cNvPr id="70" name="Straight Arrow Connector 69"/>
          <p:cNvCxnSpPr/>
          <p:nvPr/>
        </p:nvCxnSpPr>
        <p:spPr>
          <a:xfrm>
            <a:off x="4278503" y="4444210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062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1: different learning methods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400799" y="1676400"/>
            <a:ext cx="1736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decision tree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00799" y="2281535"/>
            <a:ext cx="6915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k-</a:t>
            </a:r>
            <a:r>
              <a:rPr lang="en-US" sz="2400" dirty="0" err="1" smtClean="0">
                <a:solidFill>
                  <a:srgbClr val="0000FF"/>
                </a:solidFill>
              </a:rPr>
              <a:t>nn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00799" y="2819400"/>
            <a:ext cx="1521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perceptron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00799" y="3429000"/>
            <a:ext cx="16617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naïve </a:t>
            </a:r>
            <a:r>
              <a:rPr lang="en-US" sz="2400" dirty="0" err="1" smtClean="0">
                <a:solidFill>
                  <a:srgbClr val="0000FF"/>
                </a:solidFill>
              </a:rPr>
              <a:t>bayes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00800" y="40386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gradient descent variant 1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00799" y="4876800"/>
            <a:ext cx="2514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gradient descent variant 2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 rot="5400000">
            <a:off x="6821268" y="586291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33" name="TextBox 32"/>
          <p:cNvSpPr txBox="1"/>
          <p:nvPr/>
        </p:nvSpPr>
        <p:spPr>
          <a:xfrm>
            <a:off x="2573477" y="5803941"/>
            <a:ext cx="1687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Pros/cons?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63107" y="2781193"/>
            <a:ext cx="1476980" cy="1232785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52400" y="2921658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37" name="Group 37"/>
          <p:cNvGrpSpPr/>
          <p:nvPr/>
        </p:nvGrpSpPr>
        <p:grpSpPr>
          <a:xfrm>
            <a:off x="4992723" y="1752600"/>
            <a:ext cx="1022235" cy="551708"/>
            <a:chOff x="7391399" y="3505200"/>
            <a:chExt cx="1398808" cy="1371600"/>
          </a:xfrm>
          <a:effectLst/>
        </p:grpSpPr>
        <p:sp>
          <p:nvSpPr>
            <p:cNvPr id="38" name="Rounded Rectangle 3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585958" y="182799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41" name="TextBox 40"/>
          <p:cNvSpPr txBox="1"/>
          <p:nvPr/>
        </p:nvSpPr>
        <p:spPr>
          <a:xfrm>
            <a:off x="2540255" y="2581138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 rot="5400000">
            <a:off x="4071987" y="327107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1640087" y="2170216"/>
            <a:ext cx="868431" cy="98518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V="1">
            <a:off x="1640087" y="2781193"/>
            <a:ext cx="868431" cy="69264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1640087" y="3875765"/>
            <a:ext cx="868431" cy="65123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0" idx="3"/>
            <a:endCxn id="38" idx="1"/>
          </p:cNvCxnSpPr>
          <p:nvPr/>
        </p:nvCxnSpPr>
        <p:spPr>
          <a:xfrm>
            <a:off x="4019589" y="2028053"/>
            <a:ext cx="973135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7" name="Group 37"/>
          <p:cNvGrpSpPr/>
          <p:nvPr/>
        </p:nvGrpSpPr>
        <p:grpSpPr>
          <a:xfrm>
            <a:off x="4986460" y="2469601"/>
            <a:ext cx="1022235" cy="551708"/>
            <a:chOff x="7391399" y="3505200"/>
            <a:chExt cx="1398809" cy="1371600"/>
          </a:xfrm>
          <a:effectLst/>
        </p:grpSpPr>
        <p:sp>
          <p:nvSpPr>
            <p:cNvPr id="48" name="Rounded Rectangle 4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cxnSp>
        <p:nvCxnSpPr>
          <p:cNvPr id="50" name="Straight Arrow Connector 49"/>
          <p:cNvCxnSpPr/>
          <p:nvPr/>
        </p:nvCxnSpPr>
        <p:spPr>
          <a:xfrm>
            <a:off x="4225597" y="2799011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593161" y="4226337"/>
            <a:ext cx="1433631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grpSp>
        <p:nvGrpSpPr>
          <p:cNvPr id="52" name="Group 51"/>
          <p:cNvGrpSpPr/>
          <p:nvPr/>
        </p:nvGrpSpPr>
        <p:grpSpPr>
          <a:xfrm>
            <a:off x="5039368" y="4114800"/>
            <a:ext cx="1051790" cy="551708"/>
            <a:chOff x="7391399" y="3505200"/>
            <a:chExt cx="1439251" cy="1371600"/>
          </a:xfrm>
          <a:effectLst/>
        </p:grpSpPr>
        <p:sp>
          <p:nvSpPr>
            <p:cNvPr id="53" name="Rounded Rectangle 5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cxnSp>
        <p:nvCxnSpPr>
          <p:cNvPr id="55" name="Straight Arrow Connector 54"/>
          <p:cNvCxnSpPr/>
          <p:nvPr/>
        </p:nvCxnSpPr>
        <p:spPr>
          <a:xfrm>
            <a:off x="4278503" y="4444210"/>
            <a:ext cx="760863" cy="40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6688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1: different learning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Lots of existing classifiers already</a:t>
            </a:r>
          </a:p>
          <a:p>
            <a:pPr lvl="1"/>
            <a:r>
              <a:rPr lang="en-US" dirty="0" smtClean="0"/>
              <a:t>Can work well for some problems</a:t>
            </a:r>
          </a:p>
          <a:p>
            <a:pPr marL="32004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Cons/concerns:</a:t>
            </a:r>
          </a:p>
          <a:p>
            <a:pPr lvl="1"/>
            <a:r>
              <a:rPr lang="en-US" dirty="0" smtClean="0"/>
              <a:t>Often, classifiers are not independent, that is, </a:t>
            </a:r>
            <a:r>
              <a:rPr lang="en-US" b="1" dirty="0" smtClean="0">
                <a:solidFill>
                  <a:srgbClr val="FF6600"/>
                </a:solidFill>
              </a:rPr>
              <a:t>they make the same mistakes!</a:t>
            </a:r>
          </a:p>
          <a:p>
            <a:pPr lvl="2"/>
            <a:r>
              <a:rPr lang="en-US" dirty="0" smtClean="0"/>
              <a:t>e.g. many of these classifiers are linear models</a:t>
            </a:r>
          </a:p>
          <a:p>
            <a:pPr lvl="2"/>
            <a:r>
              <a:rPr lang="en-US" dirty="0" smtClean="0"/>
              <a:t>voting won’t help us if they’re making the same mistakes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62609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2: split up training data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11153" y="1905000"/>
            <a:ext cx="1476980" cy="2827803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0446" y="2827803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6" name="Group 37"/>
          <p:cNvGrpSpPr/>
          <p:nvPr/>
        </p:nvGrpSpPr>
        <p:grpSpPr>
          <a:xfrm>
            <a:off x="6718716" y="1835017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267200" y="1905000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6021561" y="325897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021561" y="2158125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743200" y="1905000"/>
            <a:ext cx="840019" cy="400110"/>
          </a:xfrm>
          <a:prstGeom prst="rect">
            <a:avLst/>
          </a:prstGeom>
          <a:solidFill>
            <a:srgbClr val="FFFF00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part 1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 rot="5400000">
            <a:off x="3855728" y="325897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3663859" y="2158126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7" name="Group 37"/>
          <p:cNvGrpSpPr/>
          <p:nvPr/>
        </p:nvGrpSpPr>
        <p:grpSpPr>
          <a:xfrm>
            <a:off x="6718712" y="2438400"/>
            <a:ext cx="1022235" cy="551708"/>
            <a:chOff x="7391399" y="3505200"/>
            <a:chExt cx="1398809" cy="1371600"/>
          </a:xfrm>
          <a:effectLst/>
        </p:grpSpPr>
        <p:sp>
          <p:nvSpPr>
            <p:cNvPr id="38" name="Rounded Rectangle 37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391399" y="3653754"/>
              <a:ext cx="1398809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2</a:t>
              </a:r>
              <a:endParaRPr lang="en-US" sz="2000" dirty="0"/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267200" y="2508383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6021561" y="2761508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743200" y="2508383"/>
            <a:ext cx="840019" cy="400110"/>
          </a:xfrm>
          <a:prstGeom prst="rect">
            <a:avLst/>
          </a:prstGeom>
          <a:solidFill>
            <a:srgbClr val="FFFF00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part 2</a:t>
            </a:r>
            <a:endParaRPr lang="en-US" sz="2000" dirty="0"/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3663859" y="2761509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4" name="Group 37"/>
          <p:cNvGrpSpPr/>
          <p:nvPr/>
        </p:nvGrpSpPr>
        <p:grpSpPr>
          <a:xfrm>
            <a:off x="6718714" y="4248892"/>
            <a:ext cx="1051790" cy="551708"/>
            <a:chOff x="7391399" y="3505200"/>
            <a:chExt cx="1439251" cy="1371600"/>
          </a:xfrm>
          <a:effectLst/>
        </p:grpSpPr>
        <p:sp>
          <p:nvSpPr>
            <p:cNvPr id="45" name="Rounded Rectangle 44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4267200" y="4318875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cxnSp>
        <p:nvCxnSpPr>
          <p:cNvPr id="48" name="Straight Arrow Connector 47"/>
          <p:cNvCxnSpPr/>
          <p:nvPr/>
        </p:nvCxnSpPr>
        <p:spPr>
          <a:xfrm>
            <a:off x="6021561" y="4572000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743200" y="4318875"/>
            <a:ext cx="869574" cy="400110"/>
          </a:xfrm>
          <a:prstGeom prst="rect">
            <a:avLst/>
          </a:prstGeom>
          <a:solidFill>
            <a:srgbClr val="FFFF00"/>
          </a:solidFill>
          <a:ln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part m</a:t>
            </a:r>
            <a:endParaRPr lang="en-US" sz="2000" dirty="0"/>
          </a:p>
        </p:txBody>
      </p:sp>
      <p:cxnSp>
        <p:nvCxnSpPr>
          <p:cNvPr id="50" name="Straight Arrow Connector 49"/>
          <p:cNvCxnSpPr/>
          <p:nvPr/>
        </p:nvCxnSpPr>
        <p:spPr>
          <a:xfrm flipV="1">
            <a:off x="3663859" y="4572001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529046" y="4953000"/>
            <a:ext cx="8157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Use the same learning algorithm, but train on different parts of the training data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291299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</a:t>
            </a:r>
            <a:r>
              <a:rPr lang="en-US" dirty="0"/>
              <a:t>2</a:t>
            </a:r>
            <a:r>
              <a:rPr lang="en-US" dirty="0" smtClean="0"/>
              <a:t>: split up training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Learning from different data, so can’t </a:t>
            </a:r>
            <a:r>
              <a:rPr lang="en-US" dirty="0" err="1" smtClean="0"/>
              <a:t>overfit</a:t>
            </a:r>
            <a:r>
              <a:rPr lang="en-US" dirty="0"/>
              <a:t> </a:t>
            </a:r>
            <a:r>
              <a:rPr lang="en-US" dirty="0" smtClean="0"/>
              <a:t>to same examples</a:t>
            </a:r>
          </a:p>
          <a:p>
            <a:pPr lvl="1"/>
            <a:r>
              <a:rPr lang="en-US" dirty="0" smtClean="0"/>
              <a:t>Easy to implement</a:t>
            </a:r>
          </a:p>
          <a:p>
            <a:pPr lvl="1"/>
            <a:r>
              <a:rPr lang="en-US" dirty="0" smtClean="0"/>
              <a:t>fast</a:t>
            </a:r>
          </a:p>
          <a:p>
            <a:pPr marL="320040" lvl="1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Cons/concerns:</a:t>
            </a:r>
          </a:p>
          <a:p>
            <a:pPr lvl="1"/>
            <a:r>
              <a:rPr lang="en-US" dirty="0" smtClean="0"/>
              <a:t>Each classifier is only training on a small amount of data</a:t>
            </a:r>
          </a:p>
          <a:p>
            <a:pPr lvl="1"/>
            <a:r>
              <a:rPr lang="en-US" dirty="0" smtClean="0"/>
              <a:t>Not clear why this would do any better than training on full data and using good regularization</a:t>
            </a:r>
          </a:p>
        </p:txBody>
      </p:sp>
    </p:spTree>
    <p:extLst>
      <p:ext uri="{BB962C8B-B14F-4D97-AF65-F5344CB8AC3E}">
        <p14:creationId xmlns:p14="http://schemas.microsoft.com/office/powerpoint/2010/main" val="3648542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3: bagging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94093" y="3276600"/>
            <a:ext cx="1476980" cy="1806939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83386" y="371917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grpSp>
        <p:nvGrpSpPr>
          <p:cNvPr id="6" name="Group 37"/>
          <p:cNvGrpSpPr/>
          <p:nvPr/>
        </p:nvGrpSpPr>
        <p:grpSpPr>
          <a:xfrm>
            <a:off x="7721064" y="2346556"/>
            <a:ext cx="1022235" cy="551708"/>
            <a:chOff x="7391399" y="3505200"/>
            <a:chExt cx="1398808" cy="1371600"/>
          </a:xfrm>
          <a:effectLst/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91399" y="3653754"/>
              <a:ext cx="1398808" cy="6547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1</a:t>
              </a:r>
              <a:endParaRPr lang="en-US" sz="2000" dirty="0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269548" y="2416539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sp>
        <p:nvSpPr>
          <p:cNvPr id="10" name="TextBox 9"/>
          <p:cNvSpPr txBox="1"/>
          <p:nvPr/>
        </p:nvSpPr>
        <p:spPr>
          <a:xfrm rot="5400000">
            <a:off x="5715000" y="348342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7023909" y="2669664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 rot="5400000">
            <a:off x="2565400" y="38862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666207" y="2669665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2" name="Group 37"/>
          <p:cNvGrpSpPr/>
          <p:nvPr/>
        </p:nvGrpSpPr>
        <p:grpSpPr>
          <a:xfrm>
            <a:off x="7721062" y="4760431"/>
            <a:ext cx="1051790" cy="551708"/>
            <a:chOff x="7391399" y="3505200"/>
            <a:chExt cx="1439251" cy="1371600"/>
          </a:xfrm>
          <a:effectLst/>
        </p:grpSpPr>
        <p:sp>
          <p:nvSpPr>
            <p:cNvPr id="23" name="Rounded Rectangle 22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7391399" y="3653754"/>
              <a:ext cx="1439251" cy="9947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model m</a:t>
              </a:r>
              <a:endParaRPr lang="en-US" sz="20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5269548" y="4830414"/>
            <a:ext cx="1433631" cy="400110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/>
              <a:t>learning </a:t>
            </a:r>
            <a:r>
              <a:rPr lang="en-US" sz="2000" dirty="0" err="1" smtClean="0"/>
              <a:t>alg</a:t>
            </a:r>
            <a:endParaRPr lang="en-US" sz="2000" dirty="0"/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7023909" y="5083539"/>
            <a:ext cx="64633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4666207" y="5083540"/>
            <a:ext cx="603341" cy="1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1771073" y="2898264"/>
            <a:ext cx="819727" cy="82090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771073" y="4830414"/>
            <a:ext cx="819727" cy="4889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2743200" y="1752599"/>
            <a:ext cx="1476980" cy="1828801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2732493" y="2167049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1</a:t>
            </a:r>
            <a:endParaRPr lang="en-US" sz="2800" dirty="0"/>
          </a:p>
        </p:txBody>
      </p:sp>
      <p:sp>
        <p:nvSpPr>
          <p:cNvPr id="41" name="Rectangle 40"/>
          <p:cNvSpPr/>
          <p:nvPr/>
        </p:nvSpPr>
        <p:spPr>
          <a:xfrm>
            <a:off x="2790220" y="4820185"/>
            <a:ext cx="1476980" cy="1733016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TextBox 41"/>
          <p:cNvSpPr txBox="1"/>
          <p:nvPr/>
        </p:nvSpPr>
        <p:spPr>
          <a:xfrm>
            <a:off x="2779513" y="518160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m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7231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generating distribution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655086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876" y="5696769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707995" y="1620518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181491" y="1620518"/>
            <a:ext cx="1059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Test set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3862" y="5788790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4252" y="5788790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8482" y="5408867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5365965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6975" y="4983628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0192" y="4627063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0336" y="5155778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774157" y="6229689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sp>
        <p:nvSpPr>
          <p:cNvPr id="24" name="Oval 23"/>
          <p:cNvSpPr/>
          <p:nvPr/>
        </p:nvSpPr>
        <p:spPr>
          <a:xfrm>
            <a:off x="1684417" y="4491788"/>
            <a:ext cx="5347368" cy="1753755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1411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2487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2631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2995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1270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9033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7093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742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46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9984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87672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5073" y="3526306"/>
            <a:ext cx="375843" cy="37869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856" y="2657004"/>
            <a:ext cx="418573" cy="246219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6715" y="2409941"/>
            <a:ext cx="431361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478" y="2524533"/>
            <a:ext cx="375843" cy="378690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2538" y="2845436"/>
            <a:ext cx="418573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0321" y="2104160"/>
            <a:ext cx="428780" cy="42037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93117" y="3224126"/>
            <a:ext cx="431361" cy="246219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0518" y="3091655"/>
            <a:ext cx="375843" cy="378690"/>
          </a:xfrm>
          <a:prstGeom prst="rect">
            <a:avLst/>
          </a:prstGeom>
        </p:spPr>
      </p:pic>
      <p:cxnSp>
        <p:nvCxnSpPr>
          <p:cNvPr id="46" name="Straight Arrow Connector 45"/>
          <p:cNvCxnSpPr/>
          <p:nvPr/>
        </p:nvCxnSpPr>
        <p:spPr>
          <a:xfrm flipV="1">
            <a:off x="5792538" y="3658777"/>
            <a:ext cx="597363" cy="110038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2774158" y="3904997"/>
            <a:ext cx="476758" cy="854161"/>
          </a:xfrm>
          <a:prstGeom prst="straightConnector1">
            <a:avLst/>
          </a:prstGeom>
          <a:ln w="57150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8650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 situation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719" y="5821732"/>
            <a:ext cx="428780" cy="4203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8259" y="5863415"/>
            <a:ext cx="375843" cy="3786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26053" y="1620518"/>
            <a:ext cx="2080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 1</a:t>
            </a:r>
            <a:endParaRPr lang="en-US" sz="2400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7245" y="5955436"/>
            <a:ext cx="418573" cy="2462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7635" y="5955436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1865" y="5575513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358" y="5532611"/>
            <a:ext cx="418573" cy="2462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0358" y="5150274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3575" y="4793709"/>
            <a:ext cx="418573" cy="2462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719" y="5322424"/>
            <a:ext cx="428780" cy="42037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537540" y="6396335"/>
            <a:ext cx="3615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data generating distribution</a:t>
            </a:r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9469" y="3091655"/>
            <a:ext cx="418573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545" y="2333042"/>
            <a:ext cx="418573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0689" y="2333042"/>
            <a:ext cx="428780" cy="42037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1053" y="2712965"/>
            <a:ext cx="431361" cy="246219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9328" y="2844592"/>
            <a:ext cx="431361" cy="24621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091" y="2959184"/>
            <a:ext cx="375843" cy="37869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151" y="3280087"/>
            <a:ext cx="418573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3033868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4004" y="3033868"/>
            <a:ext cx="428780" cy="42037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8042" y="2309092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5730" y="3658777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3131" y="3526306"/>
            <a:ext cx="375843" cy="37869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736480" y="1676400"/>
            <a:ext cx="20803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 2</a:t>
            </a:r>
            <a:endParaRPr lang="en-US" sz="24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575" y="2364974"/>
            <a:ext cx="418573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0972" y="3295398"/>
            <a:ext cx="418573" cy="246219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1480" y="2768847"/>
            <a:ext cx="431361" cy="246219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9755" y="2900474"/>
            <a:ext cx="431361" cy="24621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3800" y="2550954"/>
            <a:ext cx="418573" cy="24621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168" y="3069900"/>
            <a:ext cx="428780" cy="42037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8469" y="2364974"/>
            <a:ext cx="431361" cy="24621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6157" y="3714659"/>
            <a:ext cx="431361" cy="246219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0951" y="3146693"/>
            <a:ext cx="375843" cy="37869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28040" y="2535132"/>
            <a:ext cx="10912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7101" y="3570907"/>
            <a:ext cx="418573" cy="246219"/>
          </a:xfrm>
          <a:prstGeom prst="rect">
            <a:avLst/>
          </a:prstGeom>
        </p:spPr>
      </p:pic>
      <p:sp>
        <p:nvSpPr>
          <p:cNvPr id="9" name="Up Arrow 8"/>
          <p:cNvSpPr/>
          <p:nvPr/>
        </p:nvSpPr>
        <p:spPr>
          <a:xfrm>
            <a:off x="3383719" y="4111427"/>
            <a:ext cx="1644500" cy="682282"/>
          </a:xfrm>
          <a:prstGeom prst="upArrow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633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bagging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sp>
        <p:nvSpPr>
          <p:cNvPr id="29" name="Up Arrow 28"/>
          <p:cNvSpPr/>
          <p:nvPr/>
        </p:nvSpPr>
        <p:spPr>
          <a:xfrm>
            <a:off x="3383719" y="4114800"/>
            <a:ext cx="1644500" cy="682282"/>
          </a:xfrm>
          <a:prstGeom prst="upArrow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2126" y="2364974"/>
            <a:ext cx="418573" cy="246219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523" y="3295398"/>
            <a:ext cx="418573" cy="24621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0031" y="2768847"/>
            <a:ext cx="431361" cy="24621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306" y="2900474"/>
            <a:ext cx="431361" cy="246219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719" y="3069900"/>
            <a:ext cx="428780" cy="42037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7020" y="2364974"/>
            <a:ext cx="431361" cy="246219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708" y="3714659"/>
            <a:ext cx="431361" cy="24621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6934200" y="2606325"/>
            <a:ext cx="109128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pic>
        <p:nvPicPr>
          <p:cNvPr id="42" name="Picture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52" y="3570907"/>
            <a:ext cx="418573" cy="246219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162467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2</a:t>
            </a:r>
            <a:endParaRPr lang="en-US" sz="2400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932" y="3309437"/>
            <a:ext cx="418573" cy="246219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959" y="3295398"/>
            <a:ext cx="418573" cy="246219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787" y="2550954"/>
            <a:ext cx="418573" cy="246219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5155" y="3069900"/>
            <a:ext cx="428780" cy="42037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456" y="2364974"/>
            <a:ext cx="431361" cy="246219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42144" y="3714659"/>
            <a:ext cx="431361" cy="246219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5360" y="2797173"/>
            <a:ext cx="375843" cy="37869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3088" y="3570907"/>
            <a:ext cx="418573" cy="246219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7020" y="2340767"/>
            <a:ext cx="428780" cy="420373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9646" y="2823681"/>
            <a:ext cx="418573" cy="2462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5200472"/>
            <a:ext cx="36576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Use training data as a proxy for the data generating distribution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2478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0166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pick a random example from the real training data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5442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add it to the new “training” data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33120" y="23622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734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put it back (i.e. leave it) in the original training data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2472192" y="5503539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13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pick another random example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3974224" y="6149686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7699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pick another random example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4526290" y="4863124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020" y="2364974"/>
            <a:ext cx="431361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170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sampling with replacements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55031" y="1676400"/>
            <a:ext cx="2317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“Training” data 1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657600" y="2667000"/>
            <a:ext cx="490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keep going until you’ve created a new “training” data set </a:t>
            </a:r>
            <a:endParaRPr lang="en-US" sz="2800" dirty="0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126" y="2364974"/>
            <a:ext cx="418573" cy="24621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23" y="3295398"/>
            <a:ext cx="418573" cy="24621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0031" y="2768847"/>
            <a:ext cx="431361" cy="246219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306" y="2900474"/>
            <a:ext cx="431361" cy="2462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51" y="2550954"/>
            <a:ext cx="418573" cy="246219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719" y="3069900"/>
            <a:ext cx="428780" cy="42037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7020" y="2364974"/>
            <a:ext cx="431361" cy="24621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708" y="3714659"/>
            <a:ext cx="431361" cy="246219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9502" y="3146693"/>
            <a:ext cx="375843" cy="37869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652" y="3570907"/>
            <a:ext cx="418573" cy="246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445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create m “new” training data sets by sampling with replacement from the original training data set (called </a:t>
            </a:r>
            <a:r>
              <a:rPr lang="en-US" i="1" dirty="0" smtClean="0"/>
              <a:t>m</a:t>
            </a:r>
            <a:r>
              <a:rPr lang="en-US" dirty="0" smtClean="0"/>
              <a:t> “</a:t>
            </a:r>
            <a:r>
              <a:rPr lang="en-US" dirty="0" smtClean="0">
                <a:solidFill>
                  <a:srgbClr val="FF6600"/>
                </a:solidFill>
              </a:rPr>
              <a:t>bootstrap</a:t>
            </a:r>
            <a:r>
              <a:rPr lang="en-US" dirty="0" smtClean="0"/>
              <a:t>” samples)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train a classifier on each of these data sets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classify, take the majority vote from the </a:t>
            </a:r>
            <a:r>
              <a:rPr lang="en-US" i="1" dirty="0" smtClean="0"/>
              <a:t>m</a:t>
            </a:r>
            <a:r>
              <a:rPr lang="en-US" dirty="0" smtClean="0"/>
              <a:t> classifiers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42200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concerns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5400000">
            <a:off x="2565400" y="38862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743200" y="1752599"/>
            <a:ext cx="1476980" cy="1828801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32493" y="2167049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1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790220" y="4820185"/>
            <a:ext cx="1476980" cy="1733016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79513" y="518160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m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294093" y="3276600"/>
            <a:ext cx="1476980" cy="1806939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3386" y="371917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5105400" y="3409146"/>
            <a:ext cx="3900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Won’t these all be basically the same?</a:t>
            </a:r>
          </a:p>
        </p:txBody>
      </p:sp>
    </p:spTree>
    <p:extLst>
      <p:ext uri="{BB962C8B-B14F-4D97-AF65-F5344CB8AC3E}">
        <p14:creationId xmlns:p14="http://schemas.microsoft.com/office/powerpoint/2010/main" val="2269775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concerns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127665" y="2286000"/>
            <a:ext cx="72841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For a data set of size n, what is the probability that a given example will </a:t>
            </a:r>
            <a:r>
              <a:rPr lang="en-US" sz="2800" b="1" dirty="0" smtClean="0">
                <a:solidFill>
                  <a:srgbClr val="FF0000"/>
                </a:solidFill>
              </a:rPr>
              <a:t>NOT</a:t>
            </a:r>
            <a:r>
              <a:rPr lang="en-US" sz="2800" dirty="0" smtClean="0">
                <a:solidFill>
                  <a:srgbClr val="FF0000"/>
                </a:solidFill>
              </a:rPr>
              <a:t> be select in a “new” training set sampled from the original?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258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concerns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1057900" y="1905000"/>
            <a:ext cx="77081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probability it isn’t chosen the first time?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3423299"/>
              </p:ext>
            </p:extLst>
          </p:nvPr>
        </p:nvGraphicFramePr>
        <p:xfrm>
          <a:off x="3581400" y="2984500"/>
          <a:ext cx="16002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9485" name="Equation" r:id="rId7" imgW="457200" imgH="177800" progId="Equation.3">
                  <p:embed/>
                </p:oleObj>
              </mc:Choice>
              <mc:Fallback>
                <p:oleObj name="Equation" r:id="rId7" imgW="457200" imgH="177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581400" y="2984500"/>
                        <a:ext cx="16002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72412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concerns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0359" y="4897962"/>
            <a:ext cx="18255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Training data</a:t>
            </a:r>
            <a:endParaRPr lang="en-US" sz="2400" dirty="0">
              <a:solidFill>
                <a:srgbClr val="FF66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6785" y="5787100"/>
            <a:ext cx="418573" cy="24621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861" y="5028487"/>
            <a:ext cx="418573" cy="24621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005" y="5028487"/>
            <a:ext cx="428780" cy="4203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369" y="5408410"/>
            <a:ext cx="431361" cy="24621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6644" y="5540037"/>
            <a:ext cx="431361" cy="2462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4407" y="5654629"/>
            <a:ext cx="375843" cy="37869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467" y="5975532"/>
            <a:ext cx="418573" cy="24621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2116" y="5729313"/>
            <a:ext cx="418573" cy="24621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20" y="5729313"/>
            <a:ext cx="428780" cy="420373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85358" y="5004537"/>
            <a:ext cx="431361" cy="24621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3046" y="6354222"/>
            <a:ext cx="431361" cy="24621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0447" y="6221751"/>
            <a:ext cx="375843" cy="378690"/>
          </a:xfrm>
          <a:prstGeom prst="rect">
            <a:avLst/>
          </a:prstGeom>
        </p:spPr>
      </p:pic>
      <p:cxnSp>
        <p:nvCxnSpPr>
          <p:cNvPr id="20" name="Straight Connector 19"/>
          <p:cNvCxnSpPr/>
          <p:nvPr/>
        </p:nvCxnSpPr>
        <p:spPr>
          <a:xfrm flipV="1">
            <a:off x="152400" y="4800600"/>
            <a:ext cx="8763000" cy="762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2446157" y="5486400"/>
            <a:ext cx="652680" cy="567122"/>
          </a:xfrm>
          <a:prstGeom prst="ellipse">
            <a:avLst/>
          </a:prstGeom>
          <a:noFill/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96304" y="1783546"/>
            <a:ext cx="74570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is the probability it isn’t chosen the </a:t>
            </a:r>
            <a:r>
              <a:rPr lang="en-US" sz="2800" b="1" i="1" dirty="0" smtClean="0">
                <a:solidFill>
                  <a:srgbClr val="FF0000"/>
                </a:solidFill>
              </a:rPr>
              <a:t>any</a:t>
            </a:r>
            <a:r>
              <a:rPr lang="en-US" sz="2800" dirty="0" smtClean="0">
                <a:solidFill>
                  <a:srgbClr val="FF0000"/>
                </a:solidFill>
              </a:rPr>
              <a:t> of the n times?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4324342"/>
              </p:ext>
            </p:extLst>
          </p:nvPr>
        </p:nvGraphicFramePr>
        <p:xfrm>
          <a:off x="2980689" y="2895146"/>
          <a:ext cx="2133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509" name="Equation" r:id="rId7" imgW="609600" imgH="228600" progId="Equation.3">
                  <p:embed/>
                </p:oleObj>
              </mc:Choice>
              <mc:Fallback>
                <p:oleObj name="Equation" r:id="rId7" imgW="609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80689" y="2895146"/>
                        <a:ext cx="213360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030549" y="3810000"/>
            <a:ext cx="487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Each draw is independent and has the same probability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345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probability of overlap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988471"/>
              </p:ext>
            </p:extLst>
          </p:nvPr>
        </p:nvGraphicFramePr>
        <p:xfrm>
          <a:off x="1219200" y="2514600"/>
          <a:ext cx="6400800" cy="3667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52600" y="6182380"/>
            <a:ext cx="5660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Converges very quickly to 1/e ≈ 63%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294968"/>
              </p:ext>
            </p:extLst>
          </p:nvPr>
        </p:nvGraphicFramePr>
        <p:xfrm>
          <a:off x="3200400" y="1638300"/>
          <a:ext cx="21336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1525" name="Equation" r:id="rId4" imgW="609600" imgH="228600" progId="Equation.3">
                  <p:embed/>
                </p:oleObj>
              </mc:Choice>
              <mc:Fallback>
                <p:oleObj name="Equation" r:id="rId4" imgW="6096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00400" y="1638300"/>
                        <a:ext cx="2133600" cy="800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 rot="16200000">
            <a:off x="100338" y="4090663"/>
            <a:ext cx="1387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p(not chosen)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871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overlap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5400000">
            <a:off x="2565400" y="3886200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…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743200" y="1752599"/>
            <a:ext cx="1476980" cy="1828801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732493" y="2167049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1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2790220" y="4820185"/>
            <a:ext cx="1476980" cy="1733016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779513" y="518160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 m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294093" y="3276600"/>
            <a:ext cx="1476980" cy="1806939"/>
          </a:xfrm>
          <a:prstGeom prst="rect">
            <a:avLst/>
          </a:prstGeom>
          <a:solidFill>
            <a:srgbClr val="FFFF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283386" y="3719170"/>
            <a:ext cx="148768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Training</a:t>
            </a:r>
          </a:p>
          <a:p>
            <a:pPr algn="ctr"/>
            <a:r>
              <a:rPr lang="en-US" sz="2800" dirty="0" smtClean="0"/>
              <a:t>Data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865335" y="2375210"/>
            <a:ext cx="39007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Won’t these all be basically the same?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65335" y="3886200"/>
            <a:ext cx="390071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On average, a randomly sampled data set will only contain 63% of the examples in the original</a:t>
            </a:r>
          </a:p>
        </p:txBody>
      </p:sp>
    </p:spTree>
    <p:extLst>
      <p:ext uri="{BB962C8B-B14F-4D97-AF65-F5344CB8AC3E}">
        <p14:creationId xmlns:p14="http://schemas.microsoft.com/office/powerpoint/2010/main" val="289611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does bagging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Let’s say 10% of our examples are noisy (i.e. don’t provide good information)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For each of the “new” data set, what proportion of noisy examples will they have?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They’ll still have ~10% of the examples as noisy</a:t>
            </a:r>
          </a:p>
          <a:p>
            <a:pPr lvl="1"/>
            <a:r>
              <a:rPr lang="en-US" dirty="0" smtClean="0">
                <a:solidFill>
                  <a:srgbClr val="0000FF"/>
                </a:solidFill>
              </a:rPr>
              <a:t>However, these examples will only represent about a third of the original noisy examples</a:t>
            </a:r>
          </a:p>
          <a:p>
            <a:pPr marL="45720" indent="0">
              <a:buNone/>
            </a:pPr>
            <a:endParaRPr lang="en-US" dirty="0" smtClean="0">
              <a:solidFill>
                <a:srgbClr val="0000FF"/>
              </a:solidFill>
            </a:endParaRPr>
          </a:p>
          <a:p>
            <a:pPr marL="4572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For some classifiers that have trouble with noisy classifiers, this can help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7239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does bagging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Bagging tends to reduce the </a:t>
            </a:r>
            <a:r>
              <a:rPr lang="en-US" i="1" dirty="0" smtClean="0">
                <a:solidFill>
                  <a:srgbClr val="FF6600"/>
                </a:solidFill>
              </a:rPr>
              <a:t>variance</a:t>
            </a:r>
            <a:r>
              <a:rPr lang="en-US" dirty="0" smtClean="0"/>
              <a:t> of the classifier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By voting, the classifiers are more robust to noisy examples</a:t>
            </a:r>
          </a:p>
          <a:p>
            <a:pPr marL="0" indent="0">
              <a:buNone/>
            </a:pPr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Bagging is most useful for classifiers that are: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Unstable: small changes in the training set produce very different models</a:t>
            </a:r>
          </a:p>
          <a:p>
            <a:pPr lvl="1"/>
            <a:r>
              <a:rPr lang="en-US" dirty="0" smtClean="0">
                <a:solidFill>
                  <a:srgbClr val="000000"/>
                </a:solidFill>
              </a:rPr>
              <a:t>Prone to </a:t>
            </a:r>
            <a:r>
              <a:rPr lang="en-US" dirty="0" err="1" smtClean="0">
                <a:solidFill>
                  <a:srgbClr val="000000"/>
                </a:solidFill>
              </a:rPr>
              <a:t>overfitting</a:t>
            </a:r>
            <a:endParaRPr lang="en-US" dirty="0" smtClean="0">
              <a:solidFill>
                <a:srgbClr val="000000"/>
              </a:solidFill>
            </a:endParaRPr>
          </a:p>
          <a:p>
            <a:pPr lvl="1"/>
            <a:endParaRPr lang="en-US" dirty="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000000"/>
                </a:solidFill>
              </a:rPr>
              <a:t>Often has similar effect to regularization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54317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4: boosting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228600" y="2884714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27" name="Rectangle 26"/>
          <p:cNvSpPr/>
          <p:nvPr/>
        </p:nvSpPr>
        <p:spPr bwMode="auto">
          <a:xfrm>
            <a:off x="304800" y="35705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8" name="Rectangle 27"/>
          <p:cNvSpPr/>
          <p:nvPr/>
        </p:nvSpPr>
        <p:spPr bwMode="auto">
          <a:xfrm>
            <a:off x="304800" y="41801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9" name="Rectangle 28"/>
          <p:cNvSpPr/>
          <p:nvPr/>
        </p:nvSpPr>
        <p:spPr bwMode="auto">
          <a:xfrm>
            <a:off x="304800" y="47897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0" name="Rectangle 29"/>
          <p:cNvSpPr/>
          <p:nvPr/>
        </p:nvSpPr>
        <p:spPr bwMode="auto">
          <a:xfrm>
            <a:off x="304800" y="53993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1" name="Rectangle 30"/>
          <p:cNvSpPr/>
          <p:nvPr/>
        </p:nvSpPr>
        <p:spPr bwMode="auto">
          <a:xfrm>
            <a:off x="304800" y="60089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90600" y="2884714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33" name="TextBox 32"/>
          <p:cNvSpPr txBox="1"/>
          <p:nvPr/>
        </p:nvSpPr>
        <p:spPr>
          <a:xfrm>
            <a:off x="1227444" y="358218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1227444" y="418011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1227444" y="478971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227444" y="5410982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219200" y="600891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44" name="TextBox 43"/>
          <p:cNvSpPr txBox="1"/>
          <p:nvPr/>
        </p:nvSpPr>
        <p:spPr>
          <a:xfrm>
            <a:off x="457200" y="2067580"/>
            <a:ext cx="2056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training data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5" name="Up Arrow 44"/>
          <p:cNvSpPr/>
          <p:nvPr/>
        </p:nvSpPr>
        <p:spPr>
          <a:xfrm rot="5400000">
            <a:off x="2185891" y="4219973"/>
            <a:ext cx="1644500" cy="682282"/>
          </a:xfrm>
          <a:prstGeom prst="upArrow">
            <a:avLst/>
          </a:prstGeom>
          <a:solidFill>
            <a:srgbClr val="0080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801917" y="2895600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Weight</a:t>
            </a:r>
            <a:endParaRPr lang="en-US" sz="2000" dirty="0"/>
          </a:p>
        </p:txBody>
      </p:sp>
      <p:sp>
        <p:nvSpPr>
          <p:cNvPr id="47" name="TextBox 46"/>
          <p:cNvSpPr txBox="1"/>
          <p:nvPr/>
        </p:nvSpPr>
        <p:spPr>
          <a:xfrm>
            <a:off x="2093248" y="358218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48" name="TextBox 47"/>
          <p:cNvSpPr txBox="1"/>
          <p:nvPr/>
        </p:nvSpPr>
        <p:spPr>
          <a:xfrm>
            <a:off x="2093248" y="4180114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49" name="TextBox 48"/>
          <p:cNvSpPr txBox="1"/>
          <p:nvPr/>
        </p:nvSpPr>
        <p:spPr>
          <a:xfrm>
            <a:off x="2093248" y="4789714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2093248" y="5410982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51" name="TextBox 50"/>
          <p:cNvSpPr txBox="1"/>
          <p:nvPr/>
        </p:nvSpPr>
        <p:spPr>
          <a:xfrm>
            <a:off x="2085004" y="6008914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71" name="TextBox 70"/>
          <p:cNvSpPr txBox="1"/>
          <p:nvPr/>
        </p:nvSpPr>
        <p:spPr>
          <a:xfrm>
            <a:off x="3581400" y="298198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72" name="Rectangle 71"/>
          <p:cNvSpPr/>
          <p:nvPr/>
        </p:nvSpPr>
        <p:spPr bwMode="auto">
          <a:xfrm>
            <a:off x="3657600" y="36677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3" name="Rectangle 72"/>
          <p:cNvSpPr/>
          <p:nvPr/>
        </p:nvSpPr>
        <p:spPr bwMode="auto">
          <a:xfrm>
            <a:off x="3657600" y="42773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4" name="Rectangle 73"/>
          <p:cNvSpPr/>
          <p:nvPr/>
        </p:nvSpPr>
        <p:spPr bwMode="auto">
          <a:xfrm>
            <a:off x="3657600" y="48869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5" name="Rectangle 74"/>
          <p:cNvSpPr/>
          <p:nvPr/>
        </p:nvSpPr>
        <p:spPr bwMode="auto">
          <a:xfrm>
            <a:off x="3657600" y="54965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6" name="Rectangle 75"/>
          <p:cNvSpPr/>
          <p:nvPr/>
        </p:nvSpPr>
        <p:spPr bwMode="auto">
          <a:xfrm>
            <a:off x="3657600" y="610618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267200" y="298198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78" name="TextBox 77"/>
          <p:cNvSpPr txBox="1"/>
          <p:nvPr/>
        </p:nvSpPr>
        <p:spPr>
          <a:xfrm>
            <a:off x="4504044" y="367944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79" name="TextBox 78"/>
          <p:cNvSpPr txBox="1"/>
          <p:nvPr/>
        </p:nvSpPr>
        <p:spPr>
          <a:xfrm>
            <a:off x="4504044" y="427738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80" name="TextBox 79"/>
          <p:cNvSpPr txBox="1"/>
          <p:nvPr/>
        </p:nvSpPr>
        <p:spPr>
          <a:xfrm>
            <a:off x="4504044" y="488698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1" name="TextBox 80"/>
          <p:cNvSpPr txBox="1"/>
          <p:nvPr/>
        </p:nvSpPr>
        <p:spPr>
          <a:xfrm>
            <a:off x="4504044" y="550824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82" name="TextBox 81"/>
          <p:cNvSpPr txBox="1"/>
          <p:nvPr/>
        </p:nvSpPr>
        <p:spPr>
          <a:xfrm>
            <a:off x="4495800" y="610618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83" name="TextBox 82"/>
          <p:cNvSpPr txBox="1"/>
          <p:nvPr/>
        </p:nvSpPr>
        <p:spPr>
          <a:xfrm>
            <a:off x="3349282" y="2164846"/>
            <a:ext cx="2630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“training” data 2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369848" y="367944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</a:t>
            </a:r>
            <a:endParaRPr lang="en-US" dirty="0"/>
          </a:p>
        </p:txBody>
      </p:sp>
      <p:sp>
        <p:nvSpPr>
          <p:cNvPr id="85" name="TextBox 84"/>
          <p:cNvSpPr txBox="1"/>
          <p:nvPr/>
        </p:nvSpPr>
        <p:spPr>
          <a:xfrm>
            <a:off x="5369848" y="427738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</a:t>
            </a:r>
            <a:endParaRPr lang="en-US" dirty="0"/>
          </a:p>
        </p:txBody>
      </p:sp>
      <p:sp>
        <p:nvSpPr>
          <p:cNvPr id="86" name="TextBox 85"/>
          <p:cNvSpPr txBox="1"/>
          <p:nvPr/>
        </p:nvSpPr>
        <p:spPr>
          <a:xfrm>
            <a:off x="5369848" y="488698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0.4</a:t>
            </a:r>
            <a:endParaRPr lang="en-US" dirty="0"/>
          </a:p>
        </p:txBody>
      </p:sp>
      <p:sp>
        <p:nvSpPr>
          <p:cNvPr id="87" name="TextBox 86"/>
          <p:cNvSpPr txBox="1"/>
          <p:nvPr/>
        </p:nvSpPr>
        <p:spPr>
          <a:xfrm>
            <a:off x="5369848" y="550824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</a:t>
            </a:r>
            <a:endParaRPr lang="en-US" dirty="0"/>
          </a:p>
        </p:txBody>
      </p:sp>
      <p:sp>
        <p:nvSpPr>
          <p:cNvPr id="88" name="TextBox 87"/>
          <p:cNvSpPr txBox="1"/>
          <p:nvPr/>
        </p:nvSpPr>
        <p:spPr>
          <a:xfrm>
            <a:off x="5361604" y="610618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0.3</a:t>
            </a:r>
            <a:endParaRPr lang="en-US" dirty="0"/>
          </a:p>
        </p:txBody>
      </p:sp>
      <p:sp>
        <p:nvSpPr>
          <p:cNvPr id="89" name="TextBox 88"/>
          <p:cNvSpPr txBox="1"/>
          <p:nvPr/>
        </p:nvSpPr>
        <p:spPr>
          <a:xfrm>
            <a:off x="6577488" y="2972506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90" name="Rectangle 89"/>
          <p:cNvSpPr/>
          <p:nvPr/>
        </p:nvSpPr>
        <p:spPr bwMode="auto">
          <a:xfrm>
            <a:off x="6653688" y="36583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6653688" y="42679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2" name="Rectangle 91"/>
          <p:cNvSpPr/>
          <p:nvPr/>
        </p:nvSpPr>
        <p:spPr bwMode="auto">
          <a:xfrm>
            <a:off x="6653688" y="48775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3" name="Rectangle 92"/>
          <p:cNvSpPr/>
          <p:nvPr/>
        </p:nvSpPr>
        <p:spPr bwMode="auto">
          <a:xfrm>
            <a:off x="6653688" y="54871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4" name="Rectangle 93"/>
          <p:cNvSpPr/>
          <p:nvPr/>
        </p:nvSpPr>
        <p:spPr bwMode="auto">
          <a:xfrm>
            <a:off x="6653688" y="6096706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5" name="TextBox 94"/>
          <p:cNvSpPr txBox="1"/>
          <p:nvPr/>
        </p:nvSpPr>
        <p:spPr>
          <a:xfrm>
            <a:off x="7339488" y="2972506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96" name="TextBox 95"/>
          <p:cNvSpPr txBox="1"/>
          <p:nvPr/>
        </p:nvSpPr>
        <p:spPr>
          <a:xfrm>
            <a:off x="7576332" y="36699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7576332" y="426790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98" name="TextBox 97"/>
          <p:cNvSpPr txBox="1"/>
          <p:nvPr/>
        </p:nvSpPr>
        <p:spPr>
          <a:xfrm>
            <a:off x="7576332" y="487750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99" name="TextBox 98"/>
          <p:cNvSpPr txBox="1"/>
          <p:nvPr/>
        </p:nvSpPr>
        <p:spPr>
          <a:xfrm>
            <a:off x="7576332" y="5498774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00" name="TextBox 99"/>
          <p:cNvSpPr txBox="1"/>
          <p:nvPr/>
        </p:nvSpPr>
        <p:spPr>
          <a:xfrm>
            <a:off x="7568088" y="6096706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01" name="TextBox 100"/>
          <p:cNvSpPr txBox="1"/>
          <p:nvPr/>
        </p:nvSpPr>
        <p:spPr>
          <a:xfrm>
            <a:off x="6373917" y="2152549"/>
            <a:ext cx="2630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“training” data 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442136" y="3669974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0.05</a:t>
            </a:r>
            <a:endParaRPr 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8442136" y="4267906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104" name="TextBox 103"/>
          <p:cNvSpPr txBox="1"/>
          <p:nvPr/>
        </p:nvSpPr>
        <p:spPr>
          <a:xfrm>
            <a:off x="8442136" y="4877506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105" name="TextBox 104"/>
          <p:cNvSpPr txBox="1"/>
          <p:nvPr/>
        </p:nvSpPr>
        <p:spPr>
          <a:xfrm>
            <a:off x="8442136" y="5498774"/>
            <a:ext cx="61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0.05</a:t>
            </a:r>
            <a:endParaRPr lang="en-US" dirty="0"/>
          </a:p>
        </p:txBody>
      </p:sp>
      <p:sp>
        <p:nvSpPr>
          <p:cNvPr id="106" name="TextBox 105"/>
          <p:cNvSpPr txBox="1"/>
          <p:nvPr/>
        </p:nvSpPr>
        <p:spPr>
          <a:xfrm>
            <a:off x="8433892" y="6096706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0.5</a:t>
            </a:r>
            <a:endParaRPr lang="en-US" dirty="0"/>
          </a:p>
        </p:txBody>
      </p:sp>
      <p:sp>
        <p:nvSpPr>
          <p:cNvPr id="107" name="TextBox 106"/>
          <p:cNvSpPr txBox="1"/>
          <p:nvPr/>
        </p:nvSpPr>
        <p:spPr>
          <a:xfrm>
            <a:off x="5029200" y="2979057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Weight</a:t>
            </a:r>
            <a:endParaRPr lang="en-US" sz="2000" dirty="0"/>
          </a:p>
        </p:txBody>
      </p:sp>
      <p:sp>
        <p:nvSpPr>
          <p:cNvPr id="108" name="TextBox 107"/>
          <p:cNvSpPr txBox="1"/>
          <p:nvPr/>
        </p:nvSpPr>
        <p:spPr>
          <a:xfrm>
            <a:off x="8126517" y="2971800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Weight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800773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“Strong” learner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76400"/>
            <a:ext cx="8153400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Given</a:t>
            </a:r>
          </a:p>
          <a:p>
            <a:r>
              <a:rPr lang="en-US" dirty="0" smtClean="0"/>
              <a:t>a reasonable amount of training data</a:t>
            </a:r>
          </a:p>
          <a:p>
            <a:r>
              <a:rPr lang="en-US" dirty="0"/>
              <a:t>a</a:t>
            </a:r>
            <a:r>
              <a:rPr lang="en-US" dirty="0" smtClean="0"/>
              <a:t> target error rate </a:t>
            </a:r>
            <a:r>
              <a:rPr lang="en-US" dirty="0" err="1" smtClean="0"/>
              <a:t>ε</a:t>
            </a:r>
            <a:endParaRPr lang="en-US" dirty="0" smtClean="0"/>
          </a:p>
          <a:p>
            <a:r>
              <a:rPr lang="en-US" dirty="0" smtClean="0"/>
              <a:t>a failure probability </a:t>
            </a:r>
            <a:r>
              <a:rPr lang="en-US" i="1" dirty="0" smtClean="0"/>
              <a:t>p</a:t>
            </a:r>
            <a:endParaRPr lang="en-US" dirty="0" smtClean="0"/>
          </a:p>
          <a:p>
            <a:endParaRPr lang="en-US" i="1" dirty="0"/>
          </a:p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>
                <a:solidFill>
                  <a:srgbClr val="FF6600"/>
                </a:solidFill>
              </a:rPr>
              <a:t>strong learning algorithm</a:t>
            </a:r>
            <a:r>
              <a:rPr lang="en-US" dirty="0" smtClean="0"/>
              <a:t> will produce a classifier with error rate &lt;</a:t>
            </a:r>
            <a:r>
              <a:rPr lang="en-US" dirty="0" err="1" smtClean="0"/>
              <a:t>ε</a:t>
            </a:r>
            <a:r>
              <a:rPr lang="en-US" dirty="0" smtClean="0"/>
              <a:t> with probability 1-p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48" y="0"/>
            <a:ext cx="2308352" cy="2734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8456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“Weak” learner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32766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Given</a:t>
            </a:r>
          </a:p>
          <a:p>
            <a:r>
              <a:rPr lang="en-US" dirty="0"/>
              <a:t>a reasonable amount of training </a:t>
            </a:r>
            <a:r>
              <a:rPr lang="en-US" dirty="0" smtClean="0"/>
              <a:t>data</a:t>
            </a:r>
          </a:p>
          <a:p>
            <a:r>
              <a:rPr lang="en-US" dirty="0"/>
              <a:t>a failure probability </a:t>
            </a:r>
            <a:r>
              <a:rPr lang="en-US" i="1" dirty="0" smtClean="0"/>
              <a:t>p</a:t>
            </a:r>
            <a:endParaRPr lang="en-US" dirty="0"/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A </a:t>
            </a:r>
            <a:r>
              <a:rPr lang="en-US" b="1" dirty="0" smtClean="0">
                <a:solidFill>
                  <a:srgbClr val="FF6600"/>
                </a:solidFill>
              </a:rPr>
              <a:t>weak </a:t>
            </a:r>
            <a:r>
              <a:rPr lang="en-US" b="1" dirty="0">
                <a:solidFill>
                  <a:srgbClr val="FF6600"/>
                </a:solidFill>
              </a:rPr>
              <a:t>learning algorithm</a:t>
            </a:r>
            <a:r>
              <a:rPr lang="en-US" dirty="0"/>
              <a:t> will produce a classifier with error rate &lt;</a:t>
            </a:r>
            <a:r>
              <a:rPr lang="en-US" dirty="0" smtClean="0"/>
              <a:t> 0.5 with probability 1-p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5744"/>
          <a:stretch/>
        </p:blipFill>
        <p:spPr>
          <a:xfrm>
            <a:off x="6821714" y="0"/>
            <a:ext cx="2322286" cy="211965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95400" y="5624286"/>
            <a:ext cx="61572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Weak learners are much easier to create!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226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weak learners for boosting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7602" y="1752600"/>
            <a:ext cx="7264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533802" y="2438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33802" y="3048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33802" y="3657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33802" y="4267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33802" y="4876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9602" y="1752600"/>
            <a:ext cx="8122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Label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456446" y="24500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456446" y="30480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456446" y="36576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456446" y="4278868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448202" y="4876800"/>
            <a:ext cx="3130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030919" y="1763486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Weight</a:t>
            </a:r>
            <a:endParaRPr lang="en-US" sz="2000" dirty="0"/>
          </a:p>
        </p:txBody>
      </p:sp>
      <p:sp>
        <p:nvSpPr>
          <p:cNvPr id="18" name="TextBox 17"/>
          <p:cNvSpPr txBox="1"/>
          <p:nvPr/>
        </p:nvSpPr>
        <p:spPr>
          <a:xfrm>
            <a:off x="2322250" y="245006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2322250" y="304800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322250" y="365760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2322250" y="4278868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2314006" y="4876800"/>
            <a:ext cx="4900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0.2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3962400" y="2951933"/>
            <a:ext cx="1752600" cy="707886"/>
          </a:xfrm>
          <a:prstGeom prst="rect">
            <a:avLst/>
          </a:prstGeom>
          <a:solidFill>
            <a:srgbClr val="F1CCB5"/>
          </a:solidFill>
          <a:ln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weak learning algorithm</a:t>
            </a:r>
            <a:endParaRPr lang="en-US" sz="2000" dirty="0"/>
          </a:p>
        </p:txBody>
      </p:sp>
      <p:sp>
        <p:nvSpPr>
          <p:cNvPr id="25" name="Right Arrow 24"/>
          <p:cNvSpPr/>
          <p:nvPr/>
        </p:nvSpPr>
        <p:spPr bwMode="auto">
          <a:xfrm>
            <a:off x="3238500" y="293949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6" name="Right Arrow 25"/>
          <p:cNvSpPr/>
          <p:nvPr/>
        </p:nvSpPr>
        <p:spPr bwMode="auto">
          <a:xfrm>
            <a:off x="5943600" y="2860866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29400" y="2951933"/>
            <a:ext cx="22812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weak classifier</a:t>
            </a:r>
            <a:endParaRPr lang="en-US" sz="28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76400" y="5522893"/>
            <a:ext cx="6019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Need a weak learning algorithm that can handle </a:t>
            </a:r>
            <a:r>
              <a:rPr lang="en-US" sz="2800" b="1" dirty="0" smtClean="0">
                <a:solidFill>
                  <a:srgbClr val="0000FF"/>
                </a:solidFill>
              </a:rPr>
              <a:t>weighted</a:t>
            </a:r>
            <a:r>
              <a:rPr lang="en-US" sz="2800" dirty="0" smtClean="0">
                <a:solidFill>
                  <a:srgbClr val="0000FF"/>
                </a:solidFill>
              </a:rPr>
              <a:t> examples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9600" y="4232701"/>
            <a:ext cx="38593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Which of our algorithms can handle weights?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2747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boosting: basic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Training:</a:t>
            </a:r>
          </a:p>
          <a:p>
            <a:pPr marL="0" indent="0">
              <a:buNone/>
            </a:pPr>
            <a:r>
              <a:rPr lang="en-US" dirty="0" smtClean="0"/>
              <a:t>start with equal example weights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for some number of iterations: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learn a weak classifier and save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change the example weights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Classify:</a:t>
            </a:r>
            <a:endParaRPr lang="en-US" dirty="0">
              <a:solidFill>
                <a:srgbClr val="0000FF"/>
              </a:solidFill>
            </a:endParaRPr>
          </a:p>
          <a:p>
            <a:pPr>
              <a:buFontTx/>
              <a:buChar char="-"/>
            </a:pPr>
            <a:r>
              <a:rPr lang="en-US" dirty="0" smtClean="0"/>
              <a:t>get prediction from all learned weak classifiers</a:t>
            </a:r>
          </a:p>
          <a:p>
            <a:pPr>
              <a:buFontTx/>
              <a:buChar char="-"/>
            </a:pPr>
            <a:r>
              <a:rPr lang="en-US" dirty="0" smtClean="0"/>
              <a:t>weighted vote based on how well the weak classifier did when it was </a:t>
            </a:r>
            <a:r>
              <a:rPr lang="en-US" dirty="0" smtClean="0"/>
              <a:t>trained (i.e. in relation to training error)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174229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 basics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2900" y="1676400"/>
            <a:ext cx="708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0" dirty="0" smtClean="0"/>
              <a:t>Start with equal weighted examples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5429" y="5536809"/>
            <a:ext cx="35560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Learn a weak classifier:</a:t>
            </a:r>
            <a:endParaRPr lang="en-US" sz="2800" dirty="0">
              <a:solidFill>
                <a:srgbClr val="FF6600"/>
              </a:solidFill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4114800" y="5109865"/>
            <a:ext cx="1502723" cy="1371600"/>
            <a:chOff x="5359400" y="4934857"/>
            <a:chExt cx="1502723" cy="13716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1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9134826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590800"/>
            <a:ext cx="533400" cy="10668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057400" y="2362200"/>
            <a:ext cx="3124200" cy="24384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334000" y="2362200"/>
            <a:ext cx="1905000" cy="2438400"/>
          </a:xfrm>
          <a:prstGeom prst="rect">
            <a:avLst/>
          </a:prstGeom>
          <a:solidFill>
            <a:srgbClr val="FF00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83277" y="5109865"/>
            <a:ext cx="1502723" cy="1371600"/>
            <a:chOff x="5359400" y="4934857"/>
            <a:chExt cx="1502723" cy="13716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1</a:t>
              </a:r>
              <a:endParaRPr lang="en-US" sz="2400" b="1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2768019" y="5109865"/>
            <a:ext cx="59980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 want to reweight the examples and then learn another weak classifier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FF0000"/>
                </a:solidFill>
              </a:rPr>
              <a:t>How should we change the example weights?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32535" y="1733490"/>
            <a:ext cx="1884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8000"/>
                </a:solidFill>
              </a:rPr>
              <a:t>classified correct</a:t>
            </a:r>
            <a:endParaRPr lang="en-US" sz="2000" dirty="0">
              <a:solidFill>
                <a:srgbClr val="008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257800" y="1750666"/>
            <a:ext cx="20530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classified incorrect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9368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" y="5257800"/>
            <a:ext cx="82822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decrease the weight for those we’re getting correct</a:t>
            </a:r>
          </a:p>
          <a:p>
            <a:pPr marL="342900" indent="-342900"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increase the weight for those we’re getting incorrect</a:t>
            </a:r>
            <a:endParaRPr lang="en-US" sz="2800" b="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923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5429" y="5536809"/>
            <a:ext cx="44465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Learn another weak classifier:</a:t>
            </a:r>
            <a:endParaRPr lang="en-US" sz="2800" dirty="0">
              <a:solidFill>
                <a:srgbClr val="FF660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5486400" y="5109865"/>
            <a:ext cx="1502723" cy="1371600"/>
            <a:chOff x="5359400" y="4934857"/>
            <a:chExt cx="1502723" cy="1371600"/>
          </a:xfrm>
        </p:grpSpPr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22" name="TextBox 21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2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2521802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3528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048000"/>
            <a:ext cx="533400" cy="6096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133600"/>
            <a:ext cx="533400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6324600" y="2057400"/>
            <a:ext cx="1066800" cy="26670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5334000" y="2057400"/>
            <a:ext cx="838200" cy="2667000"/>
          </a:xfrm>
          <a:prstGeom prst="rect">
            <a:avLst/>
          </a:prstGeom>
          <a:solidFill>
            <a:srgbClr val="FF00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133599" y="2057400"/>
            <a:ext cx="3048001" cy="2667000"/>
          </a:xfrm>
          <a:prstGeom prst="rect">
            <a:avLst/>
          </a:prstGeom>
          <a:solidFill>
            <a:srgbClr val="009900">
              <a:alpha val="27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3592038" y="5109865"/>
            <a:ext cx="1502723" cy="1371600"/>
            <a:chOff x="5359400" y="4934857"/>
            <a:chExt cx="1502723" cy="13716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2</a:t>
              </a:r>
              <a:endParaRPr lang="en-US" sz="2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02479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286000" y="3276600"/>
            <a:ext cx="5334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419600" y="3270806"/>
            <a:ext cx="533400" cy="38679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5486400" y="1752600"/>
            <a:ext cx="533400" cy="1905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553200" y="2743200"/>
            <a:ext cx="533400" cy="9144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62200" y="4196794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E1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4290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E2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4958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E3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5626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629400" y="4191000"/>
            <a:ext cx="990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E5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52400" y="4114800"/>
            <a:ext cx="18288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solidFill>
                  <a:srgbClr val="008000"/>
                </a:solidFill>
              </a:rPr>
              <a:t>Examples:</a:t>
            </a:r>
            <a:endParaRPr lang="en-US" b="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2819400"/>
            <a:ext cx="175260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</a:rPr>
              <a:t>Weights:</a:t>
            </a:r>
            <a:endParaRPr lang="en-US" dirty="0">
              <a:solidFill>
                <a:srgbClr val="00009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800" y="5257800"/>
            <a:ext cx="82822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decrease the weight for those we’re getting correct</a:t>
            </a:r>
          </a:p>
          <a:p>
            <a:pPr marL="342900" indent="-342900" algn="l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increase the weight for those we’re getting incorrect</a:t>
            </a:r>
            <a:endParaRPr lang="en-US" sz="2800" b="0" dirty="0">
              <a:solidFill>
                <a:srgbClr val="0000FF"/>
              </a:solidFill>
            </a:endParaRPr>
          </a:p>
        </p:txBody>
      </p:sp>
      <p:sp>
        <p:nvSpPr>
          <p:cNvPr id="21" name="Rectangle 20"/>
          <p:cNvSpPr/>
          <p:nvPr/>
        </p:nvSpPr>
        <p:spPr bwMode="auto">
          <a:xfrm>
            <a:off x="3388659" y="3270806"/>
            <a:ext cx="533400" cy="38679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342900" marR="0" indent="-34290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Sylfaen" pitchFamily="18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2278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080529" y="3370943"/>
            <a:ext cx="1502723" cy="1371600"/>
            <a:chOff x="5359400" y="4934857"/>
            <a:chExt cx="1502723" cy="1371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2</a:t>
              </a:r>
              <a:endParaRPr lang="en-US" sz="2400" b="1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080529" y="1654202"/>
            <a:ext cx="1502723" cy="1371600"/>
            <a:chOff x="5359400" y="4934857"/>
            <a:chExt cx="1502723" cy="13716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l="5744"/>
            <a:stretch/>
          </p:blipFill>
          <p:spPr>
            <a:xfrm>
              <a:off x="5359400" y="4934857"/>
              <a:ext cx="1502723" cy="13716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5483897" y="5334000"/>
              <a:ext cx="11309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weak 1</a:t>
              </a:r>
              <a:endParaRPr lang="en-US" sz="2400" b="1" dirty="0"/>
            </a:p>
          </p:txBody>
        </p:sp>
      </p:grpSp>
      <p:sp>
        <p:nvSpPr>
          <p:cNvPr id="11" name="Rectangle 10"/>
          <p:cNvSpPr/>
          <p:nvPr/>
        </p:nvSpPr>
        <p:spPr bwMode="auto">
          <a:xfrm>
            <a:off x="304800" y="3570514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1066800" y="2515010"/>
            <a:ext cx="838200" cy="105550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066800" y="3839029"/>
            <a:ext cx="8382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066800" y="4160528"/>
            <a:ext cx="990600" cy="185927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4459486" y="2177534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1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459486" y="3975862"/>
            <a:ext cx="1291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prediction 2</a:t>
            </a:r>
            <a:endParaRPr lang="en-US" dirty="0">
              <a:solidFill>
                <a:srgbClr val="FF6600"/>
              </a:solidFill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3810000" y="2362200"/>
            <a:ext cx="531377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3810000" y="4160528"/>
            <a:ext cx="531377" cy="34365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5400000">
            <a:off x="3143102" y="5187929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…</a:t>
            </a:r>
            <a:endParaRPr lang="en-US" sz="4000" dirty="0"/>
          </a:p>
        </p:txBody>
      </p:sp>
      <p:sp>
        <p:nvSpPr>
          <p:cNvPr id="25" name="TextBox 24"/>
          <p:cNvSpPr txBox="1"/>
          <p:nvPr/>
        </p:nvSpPr>
        <p:spPr>
          <a:xfrm>
            <a:off x="5635752" y="2685872"/>
            <a:ext cx="3279648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weighted vote based on how well they classify the training data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635752" y="4648200"/>
            <a:ext cx="3279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weak_2_vote &gt; weak_1_vote since it got more right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0008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531352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i="1" dirty="0" smtClean="0"/>
              <a:t>x</a:t>
            </a:r>
            <a:r>
              <a:rPr lang="en-US" sz="2400" i="1" baseline="-25000" dirty="0" smtClean="0"/>
              <a:t>i </a:t>
            </a:r>
            <a:r>
              <a:rPr lang="en-US" sz="2400" dirty="0"/>
              <a:t>	</a:t>
            </a:r>
            <a:r>
              <a:rPr lang="en-US" sz="2400" dirty="0" smtClean="0"/>
              <a:t>	example </a:t>
            </a:r>
            <a:r>
              <a:rPr lang="en-US" sz="2400" dirty="0" err="1" smtClean="0"/>
              <a:t>i</a:t>
            </a:r>
            <a:r>
              <a:rPr lang="en-US" sz="2400" dirty="0" smtClean="0"/>
              <a:t> in the training data</a:t>
            </a:r>
            <a:endParaRPr lang="en-US" sz="2400" i="1" dirty="0"/>
          </a:p>
          <a:p>
            <a:pPr marL="0" indent="0">
              <a:buNone/>
            </a:pPr>
            <a:r>
              <a:rPr lang="en-US" sz="2400" dirty="0" smtClean="0"/>
              <a:t> </a:t>
            </a:r>
          </a:p>
          <a:p>
            <a:pPr marL="0" indent="0">
              <a:buNone/>
            </a:pPr>
            <a:r>
              <a:rPr lang="en-US" sz="2400" dirty="0" err="1" smtClean="0"/>
              <a:t>w</a:t>
            </a:r>
            <a:r>
              <a:rPr lang="en-US" sz="2400" baseline="-25000" dirty="0" err="1" smtClean="0"/>
              <a:t>i</a:t>
            </a:r>
            <a:r>
              <a:rPr lang="en-US" sz="2400" dirty="0"/>
              <a:t>	</a:t>
            </a:r>
            <a:r>
              <a:rPr lang="en-US" sz="2400" dirty="0" smtClean="0"/>
              <a:t>	weight for example </a:t>
            </a:r>
            <a:r>
              <a:rPr lang="en-US" sz="2400" i="1" dirty="0" err="1" smtClean="0"/>
              <a:t>i</a:t>
            </a:r>
            <a:r>
              <a:rPr lang="en-US" sz="2400" dirty="0" smtClean="0"/>
              <a:t>, we will enforce: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 smtClean="0"/>
              <a:t>classifier</a:t>
            </a:r>
            <a:r>
              <a:rPr lang="en-US" sz="2400" baseline="-25000" dirty="0" err="1" smtClean="0"/>
              <a:t>k</a:t>
            </a:r>
            <a:r>
              <a:rPr lang="en-US" sz="2400" dirty="0" smtClean="0"/>
              <a:t>(</a:t>
            </a:r>
            <a:r>
              <a:rPr lang="en-US" sz="2400" i="1" dirty="0" smtClean="0"/>
              <a:t>x</a:t>
            </a:r>
            <a:r>
              <a:rPr lang="en-US" sz="2400" i="1" baseline="-25000" dirty="0" smtClean="0"/>
              <a:t>i</a:t>
            </a:r>
            <a:r>
              <a:rPr lang="en-US" sz="2400" dirty="0" smtClean="0"/>
              <a:t>)	 +1/-1 prediction of classifier </a:t>
            </a:r>
            <a:r>
              <a:rPr lang="en-US" sz="2400" i="1" dirty="0" smtClean="0"/>
              <a:t>k</a:t>
            </a:r>
            <a:r>
              <a:rPr lang="en-US" sz="2400" dirty="0" smtClean="0"/>
              <a:t> example </a:t>
            </a:r>
            <a:r>
              <a:rPr lang="en-US" sz="2400" i="1" dirty="0" err="1" smtClean="0"/>
              <a:t>i</a:t>
            </a:r>
            <a:endParaRPr lang="en-US" sz="2400" i="1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240820"/>
              </p:ext>
            </p:extLst>
          </p:nvPr>
        </p:nvGraphicFramePr>
        <p:xfrm>
          <a:off x="2947988" y="2895600"/>
          <a:ext cx="858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79" name="Equation" r:id="rId3" imgW="406400" imgH="215900" progId="Equation.3">
                  <p:embed/>
                </p:oleObj>
              </mc:Choice>
              <mc:Fallback>
                <p:oleObj name="Equation" r:id="rId3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47988" y="2895600"/>
                        <a:ext cx="85883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61648"/>
              </p:ext>
            </p:extLst>
          </p:nvPr>
        </p:nvGraphicFramePr>
        <p:xfrm>
          <a:off x="2871788" y="3429000"/>
          <a:ext cx="13954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2380" name="Equation" r:id="rId5" imgW="660400" imgH="317500" progId="Equation.3">
                  <p:embed/>
                </p:oleObj>
              </mc:Choice>
              <mc:Fallback>
                <p:oleObj name="Equation" r:id="rId5" imgW="660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71788" y="3429000"/>
                        <a:ext cx="1395412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0915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dirty="0" smtClean="0"/>
              <a:t>k = 1 to </a:t>
            </a:r>
            <a:r>
              <a:rPr lang="en-US" i="1" dirty="0" smtClean="0"/>
              <a:t>iterations</a:t>
            </a:r>
            <a:r>
              <a:rPr lang="en-US" dirty="0" smtClean="0"/>
              <a:t>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 err="1" smtClean="0"/>
              <a:t>classifier</a:t>
            </a:r>
            <a:r>
              <a:rPr lang="en-US" baseline="-25000" dirty="0" err="1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calculate weighted error for this classifier</a:t>
            </a:r>
          </a:p>
          <a:p>
            <a:pPr marL="777240" lvl="1" indent="-457200">
              <a:buFontTx/>
              <a:buChar char="-"/>
            </a:pPr>
            <a:endParaRPr lang="en-US" dirty="0"/>
          </a:p>
          <a:p>
            <a:pPr marL="777240" lvl="1" indent="-457200">
              <a:buFontTx/>
              <a:buChar char="-"/>
            </a:pPr>
            <a:endParaRPr lang="en-US" dirty="0" smtClean="0"/>
          </a:p>
          <a:p>
            <a:pPr marL="777240" lvl="1" indent="-457200">
              <a:buFontTx/>
              <a:buChar char="-"/>
            </a:pPr>
            <a:r>
              <a:rPr lang="en-US" dirty="0" smtClean="0"/>
              <a:t>calculate “score” for this classifier:</a:t>
            </a:r>
          </a:p>
          <a:p>
            <a:pPr marL="594360" lvl="2" indent="0">
              <a:buNone/>
            </a:pPr>
            <a:endParaRPr lang="en-US" dirty="0" smtClean="0"/>
          </a:p>
          <a:p>
            <a:pPr marL="594360" lvl="2" indent="0">
              <a:buNone/>
            </a:pP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982114"/>
              </p:ext>
            </p:extLst>
          </p:nvPr>
        </p:nvGraphicFramePr>
        <p:xfrm>
          <a:off x="2024063" y="4419600"/>
          <a:ext cx="23050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8" name="Equation" r:id="rId3" imgW="1092200" imgH="482600" progId="Equation.3">
                  <p:embed/>
                </p:oleObj>
              </mc:Choice>
              <mc:Fallback>
                <p:oleObj name="Equation" r:id="rId3" imgW="1092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24063" y="4419600"/>
                        <a:ext cx="230505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0436195"/>
              </p:ext>
            </p:extLst>
          </p:nvPr>
        </p:nvGraphicFramePr>
        <p:xfrm>
          <a:off x="2109788" y="3138488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09" name="Equation" r:id="rId5" imgW="2286000" imgH="317500" progId="Equation.3">
                  <p:embed/>
                </p:oleObj>
              </mc:Choice>
              <mc:Fallback>
                <p:oleObj name="Equation" r:id="rId5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09788" y="3138488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5692502"/>
              </p:ext>
            </p:extLst>
          </p:nvPr>
        </p:nvGraphicFramePr>
        <p:xfrm>
          <a:off x="2074863" y="5786438"/>
          <a:ext cx="5443537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3410" name="Equation" r:id="rId7" imgW="2578100" imgH="393700" progId="Equation.3">
                  <p:embed/>
                </p:oleObj>
              </mc:Choice>
              <mc:Fallback>
                <p:oleObj name="Equation" r:id="rId7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74863" y="5786438"/>
                        <a:ext cx="5443537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96023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0735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classifier</a:t>
            </a:r>
            <a:r>
              <a:rPr lang="en-US" baseline="-25000" dirty="0" err="1" smtClean="0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weighted error for this classifier is: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811221"/>
              </p:ext>
            </p:extLst>
          </p:nvPr>
        </p:nvGraphicFramePr>
        <p:xfrm>
          <a:off x="3036888" y="3643313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4422" name="Equation" r:id="rId3" imgW="2286000" imgH="317500" progId="Equation.3">
                  <p:embed/>
                </p:oleObj>
              </mc:Choice>
              <mc:Fallback>
                <p:oleObj name="Equation" r:id="rId3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6888" y="3643313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963988" y="4876800"/>
            <a:ext cx="30514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say?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3789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0735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classifier</a:t>
            </a:r>
            <a:r>
              <a:rPr lang="en-US" baseline="-25000" dirty="0" err="1" smtClean="0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weighted error for this classifier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9757" y="4338935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prediction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Left Brace 5"/>
          <p:cNvSpPr/>
          <p:nvPr/>
        </p:nvSpPr>
        <p:spPr>
          <a:xfrm rot="16200000">
            <a:off x="6646761" y="3429000"/>
            <a:ext cx="266700" cy="16764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6188767" y="3372644"/>
            <a:ext cx="266700" cy="304641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66998" y="5053123"/>
            <a:ext cx="396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did we get the example wrong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 rot="16200000">
            <a:off x="5496314" y="3440603"/>
            <a:ext cx="434788" cy="457120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03511" y="6019800"/>
            <a:ext cx="461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weighted sum of the errors/mistakes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5036" y="4400550"/>
            <a:ext cx="255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range of possible values?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787335"/>
              </p:ext>
            </p:extLst>
          </p:nvPr>
        </p:nvGraphicFramePr>
        <p:xfrm>
          <a:off x="3036888" y="3643313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5446" name="Equation" r:id="rId3" imgW="2286000" imgH="317500" progId="Equation.3">
                  <p:embed/>
                </p:oleObj>
              </mc:Choice>
              <mc:Fallback>
                <p:oleObj name="Equation" r:id="rId3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6888" y="3643313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296844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707356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classifier</a:t>
            </a:r>
            <a:r>
              <a:rPr lang="en-US" baseline="-25000" dirty="0" err="1" smtClean="0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weighted error for this classifier is: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59757" y="4338935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prediction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6" name="Left Brace 5"/>
          <p:cNvSpPr/>
          <p:nvPr/>
        </p:nvSpPr>
        <p:spPr>
          <a:xfrm rot="16200000">
            <a:off x="6646761" y="3429000"/>
            <a:ext cx="266700" cy="1676400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Brace 7"/>
          <p:cNvSpPr/>
          <p:nvPr/>
        </p:nvSpPr>
        <p:spPr>
          <a:xfrm rot="16200000">
            <a:off x="6188767" y="3372644"/>
            <a:ext cx="266700" cy="304641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70311" y="5053123"/>
            <a:ext cx="39674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did we get the example wrong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0" name="Left Brace 9"/>
          <p:cNvSpPr/>
          <p:nvPr/>
        </p:nvSpPr>
        <p:spPr>
          <a:xfrm rot="16200000">
            <a:off x="5496314" y="3440603"/>
            <a:ext cx="434788" cy="4571206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503511" y="6019800"/>
            <a:ext cx="46157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weighted sum of the errors/mistakes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5036" y="4400550"/>
            <a:ext cx="25564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Between </a:t>
            </a:r>
            <a:r>
              <a:rPr lang="en-US" sz="2400" dirty="0" smtClean="0">
                <a:solidFill>
                  <a:srgbClr val="0000FF"/>
                </a:solidFill>
              </a:rPr>
              <a:t>0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  <a:r>
              <a:rPr lang="en-US" sz="2400" dirty="0" smtClean="0">
                <a:solidFill>
                  <a:srgbClr val="0000FF"/>
                </a:solidFill>
              </a:rPr>
              <a:t>(</a:t>
            </a:r>
            <a:r>
              <a:rPr lang="en-US" sz="2400" dirty="0" smtClean="0">
                <a:solidFill>
                  <a:srgbClr val="0000FF"/>
                </a:solidFill>
              </a:rPr>
              <a:t>if </a:t>
            </a:r>
            <a:r>
              <a:rPr lang="en-US" sz="2400" dirty="0" smtClean="0">
                <a:solidFill>
                  <a:srgbClr val="0000FF"/>
                </a:solidFill>
              </a:rPr>
              <a:t>we get all examples </a:t>
            </a:r>
            <a:r>
              <a:rPr lang="en-US" sz="2400" dirty="0" smtClean="0">
                <a:solidFill>
                  <a:srgbClr val="0000FF"/>
                </a:solidFill>
              </a:rPr>
              <a:t>right) </a:t>
            </a:r>
            <a:r>
              <a:rPr lang="en-US" sz="2400" dirty="0" smtClean="0">
                <a:solidFill>
                  <a:srgbClr val="0000FF"/>
                </a:solidFill>
              </a:rPr>
              <a:t>and </a:t>
            </a:r>
            <a:r>
              <a:rPr lang="en-US" sz="2400" dirty="0" smtClean="0">
                <a:solidFill>
                  <a:srgbClr val="0000FF"/>
                </a:solidFill>
              </a:rPr>
              <a:t>1 (if </a:t>
            </a:r>
            <a:r>
              <a:rPr lang="en-US" sz="2400" dirty="0" smtClean="0">
                <a:solidFill>
                  <a:srgbClr val="0000FF"/>
                </a:solidFill>
              </a:rPr>
              <a:t>we get them all </a:t>
            </a:r>
            <a:r>
              <a:rPr lang="en-US" sz="2400" dirty="0" smtClean="0">
                <a:solidFill>
                  <a:srgbClr val="0000FF"/>
                </a:solidFill>
              </a:rPr>
              <a:t>wrong)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968028"/>
              </p:ext>
            </p:extLst>
          </p:nvPr>
        </p:nvGraphicFramePr>
        <p:xfrm>
          <a:off x="3036888" y="3643313"/>
          <a:ext cx="4826000" cy="671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6470" name="Equation" r:id="rId3" imgW="2286000" imgH="317500" progId="Equation.3">
                  <p:embed/>
                </p:oleObj>
              </mc:Choice>
              <mc:Fallback>
                <p:oleObj name="Equation" r:id="rId3" imgW="22860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36888" y="3643313"/>
                        <a:ext cx="4826000" cy="671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525021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classifier</a:t>
            </a:r>
            <a:r>
              <a:rPr lang="en-US" baseline="-25000" dirty="0" err="1" smtClean="0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“score” or weight for this classifier is: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81315114"/>
              </p:ext>
            </p:extLst>
          </p:nvPr>
        </p:nvGraphicFramePr>
        <p:xfrm>
          <a:off x="2909888" y="3362325"/>
          <a:ext cx="230505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7494" name="Equation" r:id="rId3" imgW="1092200" imgH="482600" progId="Equation.3">
                  <p:embed/>
                </p:oleObj>
              </mc:Choice>
              <mc:Fallback>
                <p:oleObj name="Equation" r:id="rId3" imgW="1092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09888" y="3362325"/>
                        <a:ext cx="230505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243107" y="5013689"/>
            <a:ext cx="6858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look like (specifically for errors between 0 and 1)?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9656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5828824"/>
              </p:ext>
            </p:extLst>
          </p:nvPr>
        </p:nvGraphicFramePr>
        <p:xfrm>
          <a:off x="6705600" y="2847975"/>
          <a:ext cx="2306637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18" name="Equation" r:id="rId3" imgW="1092200" imgH="482600" progId="Equation.3">
                  <p:embed/>
                </p:oleObj>
              </mc:Choice>
              <mc:Fallback>
                <p:oleObj name="Equation" r:id="rId3" imgW="10922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705600" y="2847975"/>
                        <a:ext cx="2306637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9200" y="5535924"/>
            <a:ext cx="664797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ranges from +∞ </a:t>
            </a:r>
            <a:r>
              <a:rPr lang="en-US" sz="2400" dirty="0">
                <a:solidFill>
                  <a:srgbClr val="0000FF"/>
                </a:solidFill>
              </a:rPr>
              <a:t>to -∞</a:t>
            </a:r>
            <a:endParaRPr lang="en-US" sz="2400" dirty="0" smtClean="0">
              <a:solidFill>
                <a:srgbClr val="0000FF"/>
              </a:solidFill>
            </a:endParaRP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for most reasonable values: ranges </a:t>
            </a:r>
            <a:r>
              <a:rPr lang="en-US" sz="2400" dirty="0" smtClean="0">
                <a:solidFill>
                  <a:srgbClr val="0000FF"/>
                </a:solidFill>
              </a:rPr>
              <a:t>from </a:t>
            </a:r>
            <a:r>
              <a:rPr lang="en-US" sz="2400" dirty="0" smtClean="0">
                <a:solidFill>
                  <a:srgbClr val="0000FF"/>
                </a:solidFill>
              </a:rPr>
              <a:t>~1 to -</a:t>
            </a:r>
            <a:r>
              <a:rPr lang="en-US" sz="2400" dirty="0" smtClean="0">
                <a:solidFill>
                  <a:srgbClr val="0000FF"/>
                </a:solidFill>
              </a:rPr>
              <a:t>1</a:t>
            </a:r>
          </a:p>
          <a:p>
            <a:pPr marL="285750" indent="-28575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errors of 50% = 0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470859"/>
              </p:ext>
            </p:extLst>
          </p:nvPr>
        </p:nvGraphicFramePr>
        <p:xfrm>
          <a:off x="612648" y="1838324"/>
          <a:ext cx="5940552" cy="3648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9690693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classify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8783894"/>
              </p:ext>
            </p:extLst>
          </p:nvPr>
        </p:nvGraphicFramePr>
        <p:xfrm>
          <a:off x="1447800" y="2590800"/>
          <a:ext cx="55499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9542" name="Equation" r:id="rId3" imgW="2628900" imgH="482600" progId="Equation.3">
                  <p:embed/>
                </p:oleObj>
              </mc:Choice>
              <mc:Fallback>
                <p:oleObj name="Equation" r:id="rId3" imgW="2628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90800"/>
                        <a:ext cx="5549900" cy="102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43200" y="4232082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237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classify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20029929"/>
              </p:ext>
            </p:extLst>
          </p:nvPr>
        </p:nvGraphicFramePr>
        <p:xfrm>
          <a:off x="1447800" y="2590800"/>
          <a:ext cx="55499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66" name="Equation" r:id="rId3" imgW="2628900" imgH="482600" progId="Equation.3">
                  <p:embed/>
                </p:oleObj>
              </mc:Choice>
              <mc:Fallback>
                <p:oleObj name="Equation" r:id="rId3" imgW="2628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90800"/>
                        <a:ext cx="5549900" cy="102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4243291"/>
            <a:ext cx="7089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weighted vote of the learned classifiers weighted by α(</a:t>
            </a:r>
            <a:r>
              <a:rPr lang="en-US" sz="2800" dirty="0">
                <a:solidFill>
                  <a:srgbClr val="0000FF"/>
                </a:solidFill>
              </a:rPr>
              <a:t>remember </a:t>
            </a:r>
            <a:r>
              <a:rPr lang="en-US" sz="2800" dirty="0" smtClean="0">
                <a:solidFill>
                  <a:srgbClr val="0000FF"/>
                </a:solidFill>
              </a:rPr>
              <a:t>αgenerally varies </a:t>
            </a:r>
            <a:r>
              <a:rPr lang="en-US" sz="2800" dirty="0" smtClean="0">
                <a:solidFill>
                  <a:srgbClr val="0000FF"/>
                </a:solidFill>
              </a:rPr>
              <a:t>from </a:t>
            </a:r>
            <a:r>
              <a:rPr lang="en-US" sz="2800" dirty="0" smtClean="0">
                <a:solidFill>
                  <a:srgbClr val="0000FF"/>
                </a:solidFill>
              </a:rPr>
              <a:t>~1 </a:t>
            </a:r>
            <a:r>
              <a:rPr lang="en-US" sz="2800" dirty="0" smtClean="0">
                <a:solidFill>
                  <a:srgbClr val="0000FF"/>
                </a:solidFill>
              </a:rPr>
              <a:t>to -1 training error)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What happens if a classifier has error &gt;50%</a:t>
            </a:r>
          </a:p>
        </p:txBody>
      </p:sp>
    </p:spTree>
    <p:extLst>
      <p:ext uri="{BB962C8B-B14F-4D97-AF65-F5344CB8AC3E}">
        <p14:creationId xmlns:p14="http://schemas.microsoft.com/office/powerpoint/2010/main" val="14182250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classify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015342"/>
              </p:ext>
            </p:extLst>
          </p:nvPr>
        </p:nvGraphicFramePr>
        <p:xfrm>
          <a:off x="1447800" y="2590800"/>
          <a:ext cx="55499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590" name="Equation" r:id="rId3" imgW="2628900" imgH="482600" progId="Equation.3">
                  <p:embed/>
                </p:oleObj>
              </mc:Choice>
              <mc:Fallback>
                <p:oleObj name="Equation" r:id="rId3" imgW="26289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7800" y="2590800"/>
                        <a:ext cx="5549900" cy="1020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676400" y="4243291"/>
            <a:ext cx="70896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The weighted vote of the learned classifiers weighted by α(</a:t>
            </a:r>
            <a:r>
              <a:rPr lang="en-US" sz="2800" dirty="0">
                <a:solidFill>
                  <a:srgbClr val="0000FF"/>
                </a:solidFill>
              </a:rPr>
              <a:t>remember </a:t>
            </a:r>
            <a:r>
              <a:rPr lang="en-US" sz="2800" dirty="0" smtClean="0">
                <a:solidFill>
                  <a:srgbClr val="0000FF"/>
                </a:solidFill>
              </a:rPr>
              <a:t>αgenerally varies </a:t>
            </a:r>
            <a:r>
              <a:rPr lang="en-US" sz="2800" dirty="0" smtClean="0">
                <a:solidFill>
                  <a:srgbClr val="0000FF"/>
                </a:solidFill>
              </a:rPr>
              <a:t>from </a:t>
            </a:r>
            <a:r>
              <a:rPr lang="en-US" sz="2800" dirty="0" smtClean="0">
                <a:solidFill>
                  <a:srgbClr val="0000FF"/>
                </a:solidFill>
              </a:rPr>
              <a:t>~1 </a:t>
            </a:r>
            <a:r>
              <a:rPr lang="en-US" sz="2800" dirty="0" smtClean="0">
                <a:solidFill>
                  <a:srgbClr val="0000FF"/>
                </a:solidFill>
              </a:rPr>
              <a:t>to -1 training error)</a:t>
            </a:r>
          </a:p>
          <a:p>
            <a:endParaRPr lang="en-US" sz="2800" dirty="0">
              <a:solidFill>
                <a:srgbClr val="0000FF"/>
              </a:solidFill>
            </a:endParaRPr>
          </a:p>
          <a:p>
            <a:r>
              <a:rPr lang="en-US" sz="2800" dirty="0" smtClean="0">
                <a:solidFill>
                  <a:srgbClr val="0000FF"/>
                </a:solidFill>
              </a:rPr>
              <a:t>We actually vote the opposite!</a:t>
            </a:r>
          </a:p>
        </p:txBody>
      </p:sp>
    </p:spTree>
    <p:extLst>
      <p:ext uri="{BB962C8B-B14F-4D97-AF65-F5344CB8AC3E}">
        <p14:creationId xmlns:p14="http://schemas.microsoft.com/office/powerpoint/2010/main" val="2294908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train, updating the weights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2751412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24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3276600"/>
            <a:ext cx="4012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Remember, we want to enforce:</a:t>
            </a:r>
            <a:endParaRPr lang="en-US" sz="24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972334"/>
              </p:ext>
            </p:extLst>
          </p:nvPr>
        </p:nvGraphicFramePr>
        <p:xfrm>
          <a:off x="1450882" y="4343400"/>
          <a:ext cx="13954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25" name="Equation" r:id="rId5" imgW="660400" imgH="317500" progId="Equation.3">
                  <p:embed/>
                </p:oleObj>
              </mc:Choice>
              <mc:Fallback>
                <p:oleObj name="Equation" r:id="rId5" imgW="660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50882" y="4343400"/>
                        <a:ext cx="1395412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2398707"/>
              </p:ext>
            </p:extLst>
          </p:nvPr>
        </p:nvGraphicFramePr>
        <p:xfrm>
          <a:off x="1503363" y="3886200"/>
          <a:ext cx="858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2626" name="Equation" r:id="rId7" imgW="406400" imgH="215900" progId="Equation.3">
                  <p:embed/>
                </p:oleObj>
              </mc:Choice>
              <mc:Fallback>
                <p:oleObj name="Equation" r:id="rId7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03363" y="3886200"/>
                        <a:ext cx="85883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536186" y="5181600"/>
            <a:ext cx="66655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Z is called </a:t>
            </a:r>
            <a:r>
              <a:rPr lang="en-US" sz="2800" dirty="0">
                <a:solidFill>
                  <a:srgbClr val="0000FF"/>
                </a:solidFill>
              </a:rPr>
              <a:t>the </a:t>
            </a:r>
            <a:r>
              <a:rPr lang="en-US" sz="2800" dirty="0">
                <a:solidFill>
                  <a:srgbClr val="FF6600"/>
                </a:solidFill>
              </a:rPr>
              <a:t>normalizing </a:t>
            </a:r>
            <a:r>
              <a:rPr lang="en-US" sz="2800" dirty="0" smtClean="0">
                <a:solidFill>
                  <a:srgbClr val="FF6600"/>
                </a:solidFill>
              </a:rPr>
              <a:t>constant</a:t>
            </a:r>
            <a:r>
              <a:rPr lang="en-US" sz="2800" dirty="0">
                <a:solidFill>
                  <a:srgbClr val="FF6600"/>
                </a:solidFill>
              </a:rPr>
              <a:t>.</a:t>
            </a:r>
            <a:r>
              <a:rPr lang="en-US" sz="2800" dirty="0" smtClean="0">
                <a:solidFill>
                  <a:srgbClr val="FF6600"/>
                </a:solidFill>
              </a:rPr>
              <a:t> </a:t>
            </a:r>
            <a:r>
              <a:rPr lang="en-US" sz="2800" dirty="0" smtClean="0">
                <a:solidFill>
                  <a:srgbClr val="0000FF"/>
                </a:solidFill>
              </a:rPr>
              <a:t>It is used to make sure that the weights sum to 1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7000" y="6221321"/>
            <a:ext cx="2491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should it be?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1766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5761127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53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3276600"/>
            <a:ext cx="40120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Remember, we want to enforce:</a:t>
            </a:r>
            <a:endParaRPr lang="en-US" sz="2400" dirty="0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1737400"/>
              </p:ext>
            </p:extLst>
          </p:nvPr>
        </p:nvGraphicFramePr>
        <p:xfrm>
          <a:off x="1450882" y="4343400"/>
          <a:ext cx="1395412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54" name="Equation" r:id="rId5" imgW="660400" imgH="317500" progId="Equation.3">
                  <p:embed/>
                </p:oleObj>
              </mc:Choice>
              <mc:Fallback>
                <p:oleObj name="Equation" r:id="rId5" imgW="660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50882" y="4343400"/>
                        <a:ext cx="1395412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680694"/>
              </p:ext>
            </p:extLst>
          </p:nvPr>
        </p:nvGraphicFramePr>
        <p:xfrm>
          <a:off x="1503363" y="3886200"/>
          <a:ext cx="8588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55" name="Equation" r:id="rId7" imgW="406400" imgH="215900" progId="Equation.3">
                  <p:embed/>
                </p:oleObj>
              </mc:Choice>
              <mc:Fallback>
                <p:oleObj name="Equation" r:id="rId7" imgW="406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03363" y="3886200"/>
                        <a:ext cx="858837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914400" y="5184309"/>
            <a:ext cx="73152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6600"/>
                </a:solidFill>
              </a:rPr>
              <a:t>normalizing constant (i.e. the sum of the “new” </a:t>
            </a:r>
            <a:r>
              <a:rPr lang="en-US" sz="2800" dirty="0" err="1" smtClean="0">
                <a:solidFill>
                  <a:srgbClr val="FF6600"/>
                </a:solidFill>
              </a:rPr>
              <a:t>w</a:t>
            </a:r>
            <a:r>
              <a:rPr lang="en-US" sz="2800" baseline="-25000" dirty="0" err="1" smtClean="0">
                <a:solidFill>
                  <a:srgbClr val="FF6600"/>
                </a:solidFill>
              </a:rPr>
              <a:t>i</a:t>
            </a:r>
            <a:r>
              <a:rPr lang="en-US" sz="2800" dirty="0" smtClean="0">
                <a:solidFill>
                  <a:srgbClr val="FF6600"/>
                </a:solidFill>
              </a:rPr>
              <a:t>):</a:t>
            </a:r>
            <a:endParaRPr lang="en-US" sz="2800" dirty="0">
              <a:solidFill>
                <a:srgbClr val="FF660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5976863"/>
              </p:ext>
            </p:extLst>
          </p:nvPr>
        </p:nvGraphicFramePr>
        <p:xfrm>
          <a:off x="1263650" y="5737225"/>
          <a:ext cx="5414963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3656" name="Equation" r:id="rId9" imgW="2565400" imgH="457200" progId="Equation.3">
                  <p:embed/>
                </p:oleObj>
              </mc:Choice>
              <mc:Fallback>
                <p:oleObj name="Equation" r:id="rId9" imgW="2565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63650" y="5737225"/>
                        <a:ext cx="5414963" cy="968375"/>
                      </a:xfrm>
                      <a:prstGeom prst="rect">
                        <a:avLst/>
                      </a:prstGeom>
                      <a:ln>
                        <a:solidFill>
                          <a:srgbClr val="0000FF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0334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93062653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4662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514600" y="4142903"/>
            <a:ext cx="29390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this do?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962400" y="2438400"/>
            <a:ext cx="2895600" cy="457200"/>
          </a:xfrm>
          <a:prstGeom prst="rect">
            <a:avLst/>
          </a:prstGeom>
          <a:solidFill>
            <a:srgbClr val="FF0000">
              <a:alpha val="26000"/>
            </a:srgb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786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5013752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5686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49007" y="3200400"/>
            <a:ext cx="2700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correct      </a:t>
            </a:r>
            <a:r>
              <a:rPr lang="en-US" sz="2400" dirty="0" smtClean="0">
                <a:solidFill>
                  <a:srgbClr val="0000FF"/>
                </a:solidFill>
              </a:rPr>
              <a:t>  positive</a:t>
            </a: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incorrect   </a:t>
            </a:r>
            <a:r>
              <a:rPr lang="en-US" sz="2400" dirty="0" smtClean="0">
                <a:solidFill>
                  <a:srgbClr val="0000FF"/>
                </a:solidFill>
              </a:rPr>
              <a:t>  negative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 rot="16200000">
            <a:off x="5193357" y="1893244"/>
            <a:ext cx="205088" cy="251459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16200000">
            <a:off x="4542055" y="2308742"/>
            <a:ext cx="288491" cy="373380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738371" y="4495800"/>
            <a:ext cx="12199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correct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incorrect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8164" y="4495800"/>
            <a:ext cx="3820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5562600" y="35052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5562600" y="38100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03700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262030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6710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eft Brace 7"/>
          <p:cNvSpPr/>
          <p:nvPr/>
        </p:nvSpPr>
        <p:spPr>
          <a:xfrm rot="16200000">
            <a:off x="5193357" y="1893244"/>
            <a:ext cx="205088" cy="251459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248272" y="4502056"/>
            <a:ext cx="3000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correct		small value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incorrect	large value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95672" y="5562600"/>
            <a:ext cx="65815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Note: only change weights based on current classifier (not all previous classifiers)</a:t>
            </a:r>
            <a:endParaRPr lang="en-US" sz="2800" dirty="0"/>
          </a:p>
        </p:txBody>
      </p:sp>
      <p:sp>
        <p:nvSpPr>
          <p:cNvPr id="10" name="Left Brace 9"/>
          <p:cNvSpPr/>
          <p:nvPr/>
        </p:nvSpPr>
        <p:spPr>
          <a:xfrm rot="16200000">
            <a:off x="4542055" y="2308742"/>
            <a:ext cx="288491" cy="373380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349007" y="3200400"/>
            <a:ext cx="27000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correct      </a:t>
            </a:r>
            <a:r>
              <a:rPr lang="en-US" sz="2400" dirty="0" smtClean="0">
                <a:solidFill>
                  <a:srgbClr val="0000FF"/>
                </a:solidFill>
              </a:rPr>
              <a:t>  positive</a:t>
            </a:r>
            <a:endParaRPr lang="en-US" sz="2400" dirty="0" smtClean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incorrect   </a:t>
            </a:r>
            <a:r>
              <a:rPr lang="en-US" sz="2400" dirty="0" smtClean="0">
                <a:solidFill>
                  <a:srgbClr val="0000FF"/>
                </a:solidFill>
              </a:rPr>
              <a:t>  negative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562600" y="35052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562600" y="38100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4419600" y="48006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4419600" y="5105400"/>
            <a:ext cx="228600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01454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4791435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7734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3733800" y="2895602"/>
            <a:ext cx="914400" cy="6095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276600" y="3505200"/>
            <a:ext cx="3279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the αdo?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607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0259774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8758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276600" y="3505200"/>
            <a:ext cx="32793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the αdo? 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7448" y="4028420"/>
            <a:ext cx="7848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the classifier was good (&lt;50% error)αis positive:</a:t>
            </a:r>
          </a:p>
          <a:p>
            <a:r>
              <a:rPr lang="en-US" sz="2800" dirty="0">
                <a:solidFill>
                  <a:srgbClr val="0000FF"/>
                </a:solidFill>
              </a:rPr>
              <a:t>	</a:t>
            </a:r>
            <a:r>
              <a:rPr lang="en-US" sz="2800" dirty="0" smtClean="0">
                <a:solidFill>
                  <a:srgbClr val="0000FF"/>
                </a:solidFill>
              </a:rPr>
              <a:t>trust classifier output and move as normal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If the classifier was back (&gt;50% error)αis negative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	classifier is so bad, consider opposite prediction of 	classifier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3733800" y="2895602"/>
            <a:ext cx="914400" cy="60959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942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3339192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9782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349007" y="3200400"/>
            <a:ext cx="2531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correct      positive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incorrect   negative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8" name="Left Brace 7"/>
          <p:cNvSpPr/>
          <p:nvPr/>
        </p:nvSpPr>
        <p:spPr>
          <a:xfrm rot="16200000">
            <a:off x="5193357" y="1893244"/>
            <a:ext cx="205088" cy="2514597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e 10"/>
          <p:cNvSpPr/>
          <p:nvPr/>
        </p:nvSpPr>
        <p:spPr>
          <a:xfrm rot="16200000">
            <a:off x="4465856" y="2232542"/>
            <a:ext cx="288490" cy="3886202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248272" y="4502056"/>
            <a:ext cx="30001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correct		small value</a:t>
            </a:r>
          </a:p>
          <a:p>
            <a:r>
              <a:rPr lang="en-US" sz="2400" dirty="0" smtClean="0">
                <a:solidFill>
                  <a:srgbClr val="0000FF"/>
                </a:solidFill>
              </a:rPr>
              <a:t>incorrect	large value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819400" y="2895600"/>
            <a:ext cx="838200" cy="2437454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88427" y="5638800"/>
            <a:ext cx="77211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If the classifier was good (&lt;50% error)αis positive</a:t>
            </a:r>
          </a:p>
          <a:p>
            <a:r>
              <a:rPr lang="en-US" sz="2800" dirty="0" smtClean="0">
                <a:solidFill>
                  <a:srgbClr val="0000FF"/>
                </a:solidFill>
              </a:rPr>
              <a:t>If the classifier was back (&gt;50% error)αis negative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0891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/>
              <a:t> </a:t>
            </a:r>
            <a:r>
              <a:rPr lang="en-US" dirty="0" smtClean="0"/>
              <a:t>justification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6265466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06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eft Brace 7"/>
          <p:cNvSpPr/>
          <p:nvPr/>
        </p:nvSpPr>
        <p:spPr>
          <a:xfrm rot="16200000">
            <a:off x="4457701" y="1333500"/>
            <a:ext cx="381001" cy="3809998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752600" y="3733800"/>
            <a:ext cx="59273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this look like anything we’ve seen before?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6563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/>
              <a:t> </a:t>
            </a:r>
            <a:r>
              <a:rPr lang="en-US" dirty="0" smtClean="0"/>
              <a:t>justification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update </a:t>
            </a:r>
            <a:r>
              <a:rPr lang="en-US" dirty="0"/>
              <a:t>the example </a:t>
            </a:r>
            <a:r>
              <a:rPr lang="en-US" dirty="0" smtClean="0"/>
              <a:t>weights</a:t>
            </a:r>
          </a:p>
          <a:p>
            <a:pPr marL="32004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0193930"/>
              </p:ext>
            </p:extLst>
          </p:nvPr>
        </p:nvGraphicFramePr>
        <p:xfrm>
          <a:off x="1554163" y="2214563"/>
          <a:ext cx="5440362" cy="833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35" name="Equation" r:id="rId3" imgW="2578100" imgH="393700" progId="Equation.3">
                  <p:embed/>
                </p:oleObj>
              </mc:Choice>
              <mc:Fallback>
                <p:oleObj name="Equation" r:id="rId3" imgW="25781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54163" y="2214563"/>
                        <a:ext cx="5440362" cy="833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eft Brace 7"/>
          <p:cNvSpPr/>
          <p:nvPr/>
        </p:nvSpPr>
        <p:spPr>
          <a:xfrm rot="16200000">
            <a:off x="4457701" y="1333500"/>
            <a:ext cx="381001" cy="3809998"/>
          </a:xfrm>
          <a:prstGeom prst="lef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733800" y="3502967"/>
            <a:ext cx="2187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Exponential loss!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062113"/>
              </p:ext>
            </p:extLst>
          </p:nvPr>
        </p:nvGraphicFramePr>
        <p:xfrm>
          <a:off x="3657600" y="4159250"/>
          <a:ext cx="2354263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836" name="Equation" r:id="rId5" imgW="1155700" imgH="203200" progId="Equation.3">
                  <p:embed/>
                </p:oleObj>
              </mc:Choice>
              <mc:Fallback>
                <p:oleObj name="Equation" r:id="rId5" imgW="1155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7600" y="4159250"/>
                        <a:ext cx="2354263" cy="412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14400" y="5257800"/>
            <a:ext cx="754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</a:rPr>
              <a:t>AdaBoost</a:t>
            </a:r>
            <a:r>
              <a:rPr lang="en-US" sz="2800" dirty="0" smtClean="0">
                <a:solidFill>
                  <a:srgbClr val="0000FF"/>
                </a:solidFill>
              </a:rPr>
              <a:t> turns out to be another approach for minimizing the exponential loss!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4933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604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+mj-cs"/>
              </a:rPr>
              <a:t>Other boosting variants</a:t>
            </a:r>
          </a:p>
        </p:txBody>
      </p:sp>
      <p:sp>
        <p:nvSpPr>
          <p:cNvPr id="17416" name="Text Box 8"/>
          <p:cNvSpPr txBox="1">
            <a:spLocks noChangeArrowheads="1"/>
          </p:cNvSpPr>
          <p:nvPr/>
        </p:nvSpPr>
        <p:spPr bwMode="auto">
          <a:xfrm>
            <a:off x="4343400" y="2438400"/>
            <a:ext cx="760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Loss</a:t>
            </a:r>
          </a:p>
        </p:txBody>
      </p:sp>
      <p:grpSp>
        <p:nvGrpSpPr>
          <p:cNvPr id="20483" name="Group 45"/>
          <p:cNvGrpSpPr>
            <a:grpSpLocks/>
          </p:cNvGrpSpPr>
          <p:nvPr/>
        </p:nvGrpSpPr>
        <p:grpSpPr bwMode="auto">
          <a:xfrm>
            <a:off x="1968500" y="2133600"/>
            <a:ext cx="5257801" cy="4724400"/>
            <a:chOff x="1240" y="1344"/>
            <a:chExt cx="3312" cy="2976"/>
          </a:xfrm>
        </p:grpSpPr>
        <p:sp>
          <p:nvSpPr>
            <p:cNvPr id="17430" name="Text Box 22"/>
            <p:cNvSpPr txBox="1">
              <a:spLocks noChangeArrowheads="1"/>
            </p:cNvSpPr>
            <p:nvPr/>
          </p:nvSpPr>
          <p:spPr bwMode="auto">
            <a:xfrm>
              <a:off x="3360" y="4032"/>
              <a:ext cx="69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cs typeface="+mn-cs"/>
                </a:rPr>
                <a:t>Correct</a:t>
              </a:r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flipH="1" flipV="1">
              <a:off x="2664" y="1344"/>
              <a:ext cx="0" cy="21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3" name="Text Box 5"/>
            <p:cNvSpPr txBox="1">
              <a:spLocks noChangeArrowheads="1"/>
            </p:cNvSpPr>
            <p:nvPr/>
          </p:nvSpPr>
          <p:spPr bwMode="auto">
            <a:xfrm>
              <a:off x="4167" y="3561"/>
              <a:ext cx="385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 dirty="0" smtClean="0">
                  <a:cs typeface="+mn-cs"/>
                </a:rPr>
                <a:t>loss</a:t>
              </a:r>
              <a:endParaRPr lang="en-US" sz="2400" dirty="0">
                <a:cs typeface="+mn-cs"/>
              </a:endParaRPr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1240" y="3526"/>
              <a:ext cx="320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7" name="Rectangle 9"/>
            <p:cNvSpPr>
              <a:spLocks noChangeArrowheads="1"/>
            </p:cNvSpPr>
            <p:nvPr/>
          </p:nvSpPr>
          <p:spPr bwMode="auto">
            <a:xfrm>
              <a:off x="1784" y="3455"/>
              <a:ext cx="136" cy="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8" name="Rectangle 10"/>
            <p:cNvSpPr>
              <a:spLocks noChangeArrowheads="1"/>
            </p:cNvSpPr>
            <p:nvPr/>
          </p:nvSpPr>
          <p:spPr bwMode="auto">
            <a:xfrm>
              <a:off x="2329" y="3455"/>
              <a:ext cx="136" cy="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19" name="Rectangle 11"/>
            <p:cNvSpPr>
              <a:spLocks noChangeArrowheads="1"/>
            </p:cNvSpPr>
            <p:nvPr/>
          </p:nvSpPr>
          <p:spPr bwMode="auto">
            <a:xfrm>
              <a:off x="2670" y="3350"/>
              <a:ext cx="136" cy="1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0" name="Rectangle 12"/>
            <p:cNvSpPr>
              <a:spLocks noChangeArrowheads="1"/>
            </p:cNvSpPr>
            <p:nvPr/>
          </p:nvSpPr>
          <p:spPr bwMode="auto">
            <a:xfrm>
              <a:off x="2806" y="3103"/>
              <a:ext cx="137" cy="423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1" name="Rectangle 13"/>
            <p:cNvSpPr>
              <a:spLocks noChangeArrowheads="1"/>
            </p:cNvSpPr>
            <p:nvPr/>
          </p:nvSpPr>
          <p:spPr bwMode="auto">
            <a:xfrm>
              <a:off x="3623" y="3455"/>
              <a:ext cx="137" cy="7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2" name="Rectangle 14"/>
            <p:cNvSpPr>
              <a:spLocks noChangeArrowheads="1"/>
            </p:cNvSpPr>
            <p:nvPr/>
          </p:nvSpPr>
          <p:spPr bwMode="auto">
            <a:xfrm>
              <a:off x="2943" y="3244"/>
              <a:ext cx="135" cy="2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3" name="Rectangle 15"/>
            <p:cNvSpPr>
              <a:spLocks noChangeArrowheads="1"/>
            </p:cNvSpPr>
            <p:nvPr/>
          </p:nvSpPr>
          <p:spPr bwMode="auto">
            <a:xfrm>
              <a:off x="3078" y="2997"/>
              <a:ext cx="137" cy="529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4" name="Rectangle 16"/>
            <p:cNvSpPr>
              <a:spLocks noChangeArrowheads="1"/>
            </p:cNvSpPr>
            <p:nvPr/>
          </p:nvSpPr>
          <p:spPr bwMode="auto">
            <a:xfrm>
              <a:off x="3351" y="3350"/>
              <a:ext cx="136" cy="1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5" name="Rectangle 17"/>
            <p:cNvSpPr>
              <a:spLocks noChangeArrowheads="1"/>
            </p:cNvSpPr>
            <p:nvPr/>
          </p:nvSpPr>
          <p:spPr bwMode="auto">
            <a:xfrm>
              <a:off x="3215" y="3244"/>
              <a:ext cx="136" cy="282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6" name="Rectangle 18"/>
            <p:cNvSpPr>
              <a:spLocks noChangeArrowheads="1"/>
            </p:cNvSpPr>
            <p:nvPr/>
          </p:nvSpPr>
          <p:spPr bwMode="auto">
            <a:xfrm>
              <a:off x="3760" y="3350"/>
              <a:ext cx="136" cy="17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7" name="AutoShape 19"/>
            <p:cNvSpPr>
              <a:spLocks/>
            </p:cNvSpPr>
            <p:nvPr/>
          </p:nvSpPr>
          <p:spPr bwMode="auto">
            <a:xfrm rot="16199711" flipV="1">
              <a:off x="3316" y="3074"/>
              <a:ext cx="176" cy="1362"/>
            </a:xfrm>
            <a:prstGeom prst="leftBrace">
              <a:avLst>
                <a:gd name="adj1" fmla="val 64489"/>
                <a:gd name="adj2" fmla="val 50000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8" name="AutoShape 20"/>
            <p:cNvSpPr>
              <a:spLocks/>
            </p:cNvSpPr>
            <p:nvPr/>
          </p:nvSpPr>
          <p:spPr bwMode="auto">
            <a:xfrm rot="16199711" flipV="1">
              <a:off x="1872" y="2968"/>
              <a:ext cx="176" cy="1362"/>
            </a:xfrm>
            <a:prstGeom prst="leftBrace">
              <a:avLst>
                <a:gd name="adj1" fmla="val 64489"/>
                <a:gd name="adj2" fmla="val 50000"/>
              </a:avLst>
            </a:prstGeom>
            <a:noFill/>
            <a:ln w="952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29" name="Text Box 21"/>
            <p:cNvSpPr txBox="1">
              <a:spLocks noChangeArrowheads="1"/>
            </p:cNvSpPr>
            <p:nvPr/>
          </p:nvSpPr>
          <p:spPr bwMode="auto">
            <a:xfrm>
              <a:off x="1669" y="3773"/>
              <a:ext cx="80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0066"/>
                  </a:solidFill>
                  <a:cs typeface="+mn-cs"/>
                </a:rPr>
                <a:t>Mistakes</a:t>
              </a:r>
            </a:p>
          </p:txBody>
        </p:sp>
      </p:grpSp>
      <p:grpSp>
        <p:nvGrpSpPr>
          <p:cNvPr id="17454" name="Group 46"/>
          <p:cNvGrpSpPr>
            <a:grpSpLocks/>
          </p:cNvGrpSpPr>
          <p:nvPr/>
        </p:nvGrpSpPr>
        <p:grpSpPr bwMode="auto">
          <a:xfrm>
            <a:off x="304800" y="3124200"/>
            <a:ext cx="7467600" cy="2474913"/>
            <a:chOff x="192" y="1968"/>
            <a:chExt cx="4704" cy="1559"/>
          </a:xfrm>
        </p:grpSpPr>
        <p:sp>
          <p:nvSpPr>
            <p:cNvPr id="17437" name="Freeform 29"/>
            <p:cNvSpPr>
              <a:spLocks/>
            </p:cNvSpPr>
            <p:nvPr/>
          </p:nvSpPr>
          <p:spPr bwMode="auto">
            <a:xfrm flipH="1">
              <a:off x="576" y="1968"/>
              <a:ext cx="4320" cy="1559"/>
            </a:xfrm>
            <a:custGeom>
              <a:avLst/>
              <a:gdLst>
                <a:gd name="T0" fmla="*/ 0 w 5312"/>
                <a:gd name="T1" fmla="*/ 2124 h 2124"/>
                <a:gd name="T2" fmla="*/ 1528 w 5312"/>
                <a:gd name="T3" fmla="*/ 1908 h 2124"/>
                <a:gd name="T4" fmla="*/ 2624 w 5312"/>
                <a:gd name="T5" fmla="*/ 1156 h 2124"/>
                <a:gd name="T6" fmla="*/ 3744 w 5312"/>
                <a:gd name="T7" fmla="*/ 180 h 2124"/>
                <a:gd name="T8" fmla="*/ 5312 w 5312"/>
                <a:gd name="T9" fmla="*/ 76 h 2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12" h="2124">
                  <a:moveTo>
                    <a:pt x="0" y="2124"/>
                  </a:moveTo>
                  <a:cubicBezTo>
                    <a:pt x="253" y="2088"/>
                    <a:pt x="1091" y="2069"/>
                    <a:pt x="1528" y="1908"/>
                  </a:cubicBezTo>
                  <a:cubicBezTo>
                    <a:pt x="1965" y="1747"/>
                    <a:pt x="2255" y="1444"/>
                    <a:pt x="2624" y="1156"/>
                  </a:cubicBezTo>
                  <a:cubicBezTo>
                    <a:pt x="2993" y="868"/>
                    <a:pt x="3296" y="360"/>
                    <a:pt x="3744" y="180"/>
                  </a:cubicBezTo>
                  <a:cubicBezTo>
                    <a:pt x="4192" y="0"/>
                    <a:pt x="4985" y="98"/>
                    <a:pt x="5312" y="76"/>
                  </a:cubicBezTo>
                </a:path>
              </a:pathLst>
            </a:custGeom>
            <a:noFill/>
            <a:ln w="28575" cap="flat" cmpd="sng">
              <a:solidFill>
                <a:srgbClr val="FF99FF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40" name="Text Box 32"/>
            <p:cNvSpPr txBox="1">
              <a:spLocks noChangeArrowheads="1"/>
            </p:cNvSpPr>
            <p:nvPr/>
          </p:nvSpPr>
          <p:spPr bwMode="auto">
            <a:xfrm>
              <a:off x="192" y="2016"/>
              <a:ext cx="10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99FF"/>
                  </a:solidFill>
                  <a:cs typeface="+mn-cs"/>
                </a:rPr>
                <a:t>Brownboost</a:t>
              </a:r>
            </a:p>
          </p:txBody>
        </p:sp>
      </p:grpSp>
      <p:grpSp>
        <p:nvGrpSpPr>
          <p:cNvPr id="17455" name="Group 47"/>
          <p:cNvGrpSpPr>
            <a:grpSpLocks/>
          </p:cNvGrpSpPr>
          <p:nvPr/>
        </p:nvGrpSpPr>
        <p:grpSpPr bwMode="auto">
          <a:xfrm>
            <a:off x="609600" y="1828800"/>
            <a:ext cx="7105650" cy="3743325"/>
            <a:chOff x="384" y="1152"/>
            <a:chExt cx="4476" cy="2358"/>
          </a:xfrm>
        </p:grpSpPr>
        <p:sp>
          <p:nvSpPr>
            <p:cNvPr id="17436" name="Freeform 28"/>
            <p:cNvSpPr>
              <a:spLocks/>
            </p:cNvSpPr>
            <p:nvPr/>
          </p:nvSpPr>
          <p:spPr bwMode="auto">
            <a:xfrm flipH="1">
              <a:off x="1392" y="1296"/>
              <a:ext cx="3468" cy="2214"/>
            </a:xfrm>
            <a:custGeom>
              <a:avLst/>
              <a:gdLst>
                <a:gd name="T0" fmla="*/ 0 w 4264"/>
                <a:gd name="T1" fmla="*/ 3016 h 3016"/>
                <a:gd name="T2" fmla="*/ 1528 w 4264"/>
                <a:gd name="T3" fmla="*/ 2800 h 3016"/>
                <a:gd name="T4" fmla="*/ 2624 w 4264"/>
                <a:gd name="T5" fmla="*/ 2048 h 3016"/>
                <a:gd name="T6" fmla="*/ 3544 w 4264"/>
                <a:gd name="T7" fmla="*/ 1024 h 3016"/>
                <a:gd name="T8" fmla="*/ 4264 w 4264"/>
                <a:gd name="T9" fmla="*/ 0 h 30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64" h="3016">
                  <a:moveTo>
                    <a:pt x="0" y="3016"/>
                  </a:moveTo>
                  <a:cubicBezTo>
                    <a:pt x="253" y="2980"/>
                    <a:pt x="1091" y="2961"/>
                    <a:pt x="1528" y="2800"/>
                  </a:cubicBezTo>
                  <a:cubicBezTo>
                    <a:pt x="1965" y="2639"/>
                    <a:pt x="2288" y="2344"/>
                    <a:pt x="2624" y="2048"/>
                  </a:cubicBezTo>
                  <a:cubicBezTo>
                    <a:pt x="2960" y="1752"/>
                    <a:pt x="3271" y="1365"/>
                    <a:pt x="3544" y="1024"/>
                  </a:cubicBezTo>
                  <a:cubicBezTo>
                    <a:pt x="3817" y="683"/>
                    <a:pt x="4114" y="213"/>
                    <a:pt x="4264" y="0"/>
                  </a:cubicBezTo>
                </a:path>
              </a:pathLst>
            </a:custGeom>
            <a:noFill/>
            <a:ln w="28575" cap="flat" cmpd="sng">
              <a:solidFill>
                <a:schemeClr val="accent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41" name="Text Box 33"/>
            <p:cNvSpPr txBox="1">
              <a:spLocks noChangeArrowheads="1"/>
            </p:cNvSpPr>
            <p:nvPr/>
          </p:nvSpPr>
          <p:spPr bwMode="auto">
            <a:xfrm>
              <a:off x="384" y="1152"/>
              <a:ext cx="94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chemeClr val="accent1"/>
                  </a:solidFill>
                  <a:cs typeface="+mn-cs"/>
                </a:rPr>
                <a:t>Logitboost</a:t>
              </a:r>
            </a:p>
          </p:txBody>
        </p:sp>
      </p:grpSp>
      <p:grpSp>
        <p:nvGrpSpPr>
          <p:cNvPr id="17456" name="Group 48"/>
          <p:cNvGrpSpPr>
            <a:grpSpLocks/>
          </p:cNvGrpSpPr>
          <p:nvPr/>
        </p:nvGrpSpPr>
        <p:grpSpPr bwMode="auto">
          <a:xfrm>
            <a:off x="3251200" y="1517650"/>
            <a:ext cx="4494213" cy="4076700"/>
            <a:chOff x="2064" y="960"/>
            <a:chExt cx="2831" cy="2568"/>
          </a:xfrm>
        </p:grpSpPr>
        <p:sp>
          <p:nvSpPr>
            <p:cNvPr id="17435" name="Freeform 27"/>
            <p:cNvSpPr>
              <a:spLocks/>
            </p:cNvSpPr>
            <p:nvPr/>
          </p:nvSpPr>
          <p:spPr bwMode="auto">
            <a:xfrm flipH="1">
              <a:off x="2208" y="1296"/>
              <a:ext cx="2687" cy="2232"/>
            </a:xfrm>
            <a:custGeom>
              <a:avLst/>
              <a:gdLst>
                <a:gd name="T0" fmla="*/ 0 w 3304"/>
                <a:gd name="T1" fmla="*/ 3040 h 3040"/>
                <a:gd name="T2" fmla="*/ 1528 w 3304"/>
                <a:gd name="T3" fmla="*/ 2824 h 3040"/>
                <a:gd name="T4" fmla="*/ 2624 w 3304"/>
                <a:gd name="T5" fmla="*/ 2072 h 3040"/>
                <a:gd name="T6" fmla="*/ 3152 w 3304"/>
                <a:gd name="T7" fmla="*/ 1120 h 3040"/>
                <a:gd name="T8" fmla="*/ 3304 w 3304"/>
                <a:gd name="T9" fmla="*/ 0 h 30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04" h="3040">
                  <a:moveTo>
                    <a:pt x="0" y="3040"/>
                  </a:moveTo>
                  <a:cubicBezTo>
                    <a:pt x="253" y="3004"/>
                    <a:pt x="1091" y="2985"/>
                    <a:pt x="1528" y="2824"/>
                  </a:cubicBezTo>
                  <a:cubicBezTo>
                    <a:pt x="1965" y="2663"/>
                    <a:pt x="2353" y="2356"/>
                    <a:pt x="2624" y="2072"/>
                  </a:cubicBezTo>
                  <a:cubicBezTo>
                    <a:pt x="2895" y="1788"/>
                    <a:pt x="3039" y="1465"/>
                    <a:pt x="3152" y="1120"/>
                  </a:cubicBezTo>
                  <a:cubicBezTo>
                    <a:pt x="3265" y="775"/>
                    <a:pt x="3272" y="233"/>
                    <a:pt x="3304" y="0"/>
                  </a:cubicBezTo>
                </a:path>
              </a:pathLst>
            </a:custGeom>
            <a:noFill/>
            <a:ln w="28575" cap="flat" cmpd="sng">
              <a:solidFill>
                <a:schemeClr val="accent2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42" name="Text Box 34"/>
            <p:cNvSpPr txBox="1">
              <a:spLocks noChangeArrowheads="1"/>
            </p:cNvSpPr>
            <p:nvPr/>
          </p:nvSpPr>
          <p:spPr bwMode="auto">
            <a:xfrm>
              <a:off x="2064" y="1008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cs typeface="+mn-cs"/>
                </a:rPr>
                <a:t>Adaboost =</a:t>
              </a:r>
            </a:p>
          </p:txBody>
        </p:sp>
        <p:graphicFrame>
          <p:nvGraphicFramePr>
            <p:cNvPr id="20494" name="Object 39"/>
            <p:cNvGraphicFramePr>
              <a:graphicFrameLocks noChangeAspect="1"/>
            </p:cNvGraphicFramePr>
            <p:nvPr/>
          </p:nvGraphicFramePr>
          <p:xfrm>
            <a:off x="3024" y="960"/>
            <a:ext cx="816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2854" name="Equation" r:id="rId4" imgW="457200" imgH="203200" progId="Equation.3">
                    <p:embed/>
                  </p:oleObj>
                </mc:Choice>
                <mc:Fallback>
                  <p:oleObj name="Equation" r:id="rId4" imgW="457200" imgH="203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24" y="960"/>
                          <a:ext cx="816" cy="36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accent2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7458" name="Group 50"/>
          <p:cNvGrpSpPr>
            <a:grpSpLocks/>
          </p:cNvGrpSpPr>
          <p:nvPr/>
        </p:nvGrpSpPr>
        <p:grpSpPr bwMode="auto">
          <a:xfrm>
            <a:off x="450850" y="4108450"/>
            <a:ext cx="6235700" cy="1498600"/>
            <a:chOff x="284" y="2588"/>
            <a:chExt cx="3928" cy="944"/>
          </a:xfrm>
        </p:grpSpPr>
        <p:sp>
          <p:nvSpPr>
            <p:cNvPr id="17431" name="Line 23"/>
            <p:cNvSpPr>
              <a:spLocks noChangeShapeType="1"/>
            </p:cNvSpPr>
            <p:nvPr/>
          </p:nvSpPr>
          <p:spPr bwMode="auto">
            <a:xfrm>
              <a:off x="2672" y="3532"/>
              <a:ext cx="1540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33" name="Line 25"/>
            <p:cNvSpPr>
              <a:spLocks noChangeShapeType="1"/>
            </p:cNvSpPr>
            <p:nvPr/>
          </p:nvSpPr>
          <p:spPr bwMode="auto">
            <a:xfrm flipV="1">
              <a:off x="2664" y="2755"/>
              <a:ext cx="0" cy="775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34" name="Line 26"/>
            <p:cNvSpPr>
              <a:spLocks noChangeShapeType="1"/>
            </p:cNvSpPr>
            <p:nvPr/>
          </p:nvSpPr>
          <p:spPr bwMode="auto">
            <a:xfrm>
              <a:off x="1036" y="2752"/>
              <a:ext cx="1632" cy="0"/>
            </a:xfrm>
            <a:prstGeom prst="line">
              <a:avLst/>
            </a:prstGeom>
            <a:noFill/>
            <a:ln w="28575">
              <a:solidFill>
                <a:srgbClr val="FF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439" name="Text Box 31"/>
            <p:cNvSpPr txBox="1">
              <a:spLocks noChangeArrowheads="1"/>
            </p:cNvSpPr>
            <p:nvPr/>
          </p:nvSpPr>
          <p:spPr bwMode="auto">
            <a:xfrm>
              <a:off x="284" y="2588"/>
              <a:ext cx="71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400">
                  <a:solidFill>
                    <a:srgbClr val="FF0000"/>
                  </a:solidFill>
                  <a:cs typeface="+mn-cs"/>
                </a:rPr>
                <a:t>0-1 loss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9800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Oval 1"/>
          <p:cNvSpPr>
            <a:spLocks noChangeArrowheads="1"/>
          </p:cNvSpPr>
          <p:nvPr/>
        </p:nvSpPr>
        <p:spPr bwMode="auto">
          <a:xfrm>
            <a:off x="30480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8" name="Oval 2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28194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33528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37338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259080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30480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3352800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3429000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28956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Oval 12"/>
          <p:cNvSpPr>
            <a:spLocks noChangeArrowheads="1"/>
          </p:cNvSpPr>
          <p:nvPr/>
        </p:nvSpPr>
        <p:spPr bwMode="auto">
          <a:xfrm>
            <a:off x="25146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Oval 13"/>
          <p:cNvSpPr>
            <a:spLocks noChangeArrowheads="1"/>
          </p:cNvSpPr>
          <p:nvPr/>
        </p:nvSpPr>
        <p:spPr bwMode="auto">
          <a:xfrm>
            <a:off x="25908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0" name="Oval 14"/>
          <p:cNvSpPr>
            <a:spLocks noChangeArrowheads="1"/>
          </p:cNvSpPr>
          <p:nvPr/>
        </p:nvSpPr>
        <p:spPr bwMode="auto">
          <a:xfrm>
            <a:off x="312420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1" name="Oval 15"/>
          <p:cNvSpPr>
            <a:spLocks noChangeArrowheads="1"/>
          </p:cNvSpPr>
          <p:nvPr/>
        </p:nvSpPr>
        <p:spPr bwMode="auto">
          <a:xfrm>
            <a:off x="274320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3505200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3" name="Oval 17"/>
          <p:cNvSpPr>
            <a:spLocks noChangeArrowheads="1"/>
          </p:cNvSpPr>
          <p:nvPr/>
        </p:nvSpPr>
        <p:spPr bwMode="auto">
          <a:xfrm>
            <a:off x="2286000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Oval 18"/>
          <p:cNvSpPr>
            <a:spLocks noChangeArrowheads="1"/>
          </p:cNvSpPr>
          <p:nvPr/>
        </p:nvSpPr>
        <p:spPr bwMode="auto">
          <a:xfrm>
            <a:off x="281940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Oval 19"/>
          <p:cNvSpPr>
            <a:spLocks noChangeArrowheads="1"/>
          </p:cNvSpPr>
          <p:nvPr/>
        </p:nvSpPr>
        <p:spPr bwMode="auto">
          <a:xfrm>
            <a:off x="4419600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Oval 20"/>
          <p:cNvSpPr>
            <a:spLocks noChangeArrowheads="1"/>
          </p:cNvSpPr>
          <p:nvPr/>
        </p:nvSpPr>
        <p:spPr bwMode="auto">
          <a:xfrm>
            <a:off x="43434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Oval 21"/>
          <p:cNvSpPr>
            <a:spLocks noChangeArrowheads="1"/>
          </p:cNvSpPr>
          <p:nvPr/>
        </p:nvSpPr>
        <p:spPr bwMode="auto">
          <a:xfrm>
            <a:off x="4114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Oval 22"/>
          <p:cNvSpPr>
            <a:spLocks noChangeArrowheads="1"/>
          </p:cNvSpPr>
          <p:nvPr/>
        </p:nvSpPr>
        <p:spPr bwMode="auto">
          <a:xfrm>
            <a:off x="4343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4876800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46482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1143000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10668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1066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Oval 28"/>
          <p:cNvSpPr>
            <a:spLocks noChangeArrowheads="1"/>
          </p:cNvSpPr>
          <p:nvPr/>
        </p:nvSpPr>
        <p:spPr bwMode="auto">
          <a:xfrm>
            <a:off x="16002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1371600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6" name="Oval 30"/>
          <p:cNvSpPr>
            <a:spLocks noChangeArrowheads="1"/>
          </p:cNvSpPr>
          <p:nvPr/>
        </p:nvSpPr>
        <p:spPr bwMode="auto">
          <a:xfrm>
            <a:off x="20574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7" name="Oval 31"/>
          <p:cNvSpPr>
            <a:spLocks noChangeArrowheads="1"/>
          </p:cNvSpPr>
          <p:nvPr/>
        </p:nvSpPr>
        <p:spPr bwMode="auto">
          <a:xfrm>
            <a:off x="19812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198120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25146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22860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1" name="Oval 35"/>
          <p:cNvSpPr>
            <a:spLocks noChangeArrowheads="1"/>
          </p:cNvSpPr>
          <p:nvPr/>
        </p:nvSpPr>
        <p:spPr bwMode="auto">
          <a:xfrm>
            <a:off x="3276600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2" name="Oval 36"/>
          <p:cNvSpPr>
            <a:spLocks noChangeArrowheads="1"/>
          </p:cNvSpPr>
          <p:nvPr/>
        </p:nvSpPr>
        <p:spPr bwMode="auto">
          <a:xfrm>
            <a:off x="3124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3" name="Oval 37"/>
          <p:cNvSpPr>
            <a:spLocks noChangeArrowheads="1"/>
          </p:cNvSpPr>
          <p:nvPr/>
        </p:nvSpPr>
        <p:spPr bwMode="auto">
          <a:xfrm>
            <a:off x="2819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4" name="Oval 38"/>
          <p:cNvSpPr>
            <a:spLocks noChangeArrowheads="1"/>
          </p:cNvSpPr>
          <p:nvPr/>
        </p:nvSpPr>
        <p:spPr bwMode="auto">
          <a:xfrm>
            <a:off x="3733800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5" name="Oval 39"/>
          <p:cNvSpPr>
            <a:spLocks noChangeArrowheads="1"/>
          </p:cNvSpPr>
          <p:nvPr/>
        </p:nvSpPr>
        <p:spPr bwMode="auto">
          <a:xfrm>
            <a:off x="3505200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6" name="Oval 40"/>
          <p:cNvSpPr>
            <a:spLocks noChangeArrowheads="1"/>
          </p:cNvSpPr>
          <p:nvPr/>
        </p:nvSpPr>
        <p:spPr bwMode="auto">
          <a:xfrm>
            <a:off x="2057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7" name="Oval 41"/>
          <p:cNvSpPr>
            <a:spLocks noChangeArrowheads="1"/>
          </p:cNvSpPr>
          <p:nvPr/>
        </p:nvSpPr>
        <p:spPr bwMode="auto">
          <a:xfrm>
            <a:off x="2819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8" name="Oval 42"/>
          <p:cNvSpPr>
            <a:spLocks noChangeArrowheads="1"/>
          </p:cNvSpPr>
          <p:nvPr/>
        </p:nvSpPr>
        <p:spPr bwMode="auto">
          <a:xfrm>
            <a:off x="19812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9" name="Oval 43"/>
          <p:cNvSpPr>
            <a:spLocks noChangeArrowheads="1"/>
          </p:cNvSpPr>
          <p:nvPr/>
        </p:nvSpPr>
        <p:spPr bwMode="auto">
          <a:xfrm>
            <a:off x="25146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22860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1" name="Oval 45"/>
          <p:cNvSpPr>
            <a:spLocks noChangeArrowheads="1"/>
          </p:cNvSpPr>
          <p:nvPr/>
        </p:nvSpPr>
        <p:spPr bwMode="auto">
          <a:xfrm>
            <a:off x="38100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2" name="Oval 46"/>
          <p:cNvSpPr>
            <a:spLocks noChangeArrowheads="1"/>
          </p:cNvSpPr>
          <p:nvPr/>
        </p:nvSpPr>
        <p:spPr bwMode="auto">
          <a:xfrm>
            <a:off x="3200400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3" name="Oval 47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4" name="Oval 48"/>
          <p:cNvSpPr>
            <a:spLocks noChangeArrowheads="1"/>
          </p:cNvSpPr>
          <p:nvPr/>
        </p:nvSpPr>
        <p:spPr bwMode="auto">
          <a:xfrm>
            <a:off x="4267200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5" name="Oval 49"/>
          <p:cNvSpPr>
            <a:spLocks noChangeArrowheads="1"/>
          </p:cNvSpPr>
          <p:nvPr/>
        </p:nvSpPr>
        <p:spPr bwMode="auto">
          <a:xfrm>
            <a:off x="4038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6" name="Oval 50"/>
          <p:cNvSpPr>
            <a:spLocks noChangeArrowheads="1"/>
          </p:cNvSpPr>
          <p:nvPr/>
        </p:nvSpPr>
        <p:spPr bwMode="auto">
          <a:xfrm>
            <a:off x="14478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7" name="Oval 51"/>
          <p:cNvSpPr>
            <a:spLocks noChangeArrowheads="1"/>
          </p:cNvSpPr>
          <p:nvPr/>
        </p:nvSpPr>
        <p:spPr bwMode="auto">
          <a:xfrm>
            <a:off x="13716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8" name="Oval 52"/>
          <p:cNvSpPr>
            <a:spLocks noChangeArrowheads="1"/>
          </p:cNvSpPr>
          <p:nvPr/>
        </p:nvSpPr>
        <p:spPr bwMode="auto">
          <a:xfrm>
            <a:off x="190500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9" name="Oval 53"/>
          <p:cNvSpPr>
            <a:spLocks noChangeArrowheads="1"/>
          </p:cNvSpPr>
          <p:nvPr/>
        </p:nvSpPr>
        <p:spPr bwMode="auto">
          <a:xfrm>
            <a:off x="1676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0" name="Oval 54"/>
          <p:cNvSpPr>
            <a:spLocks noChangeArrowheads="1"/>
          </p:cNvSpPr>
          <p:nvPr/>
        </p:nvSpPr>
        <p:spPr bwMode="auto">
          <a:xfrm>
            <a:off x="3429000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1" name="Oval 55"/>
          <p:cNvSpPr>
            <a:spLocks noChangeArrowheads="1"/>
          </p:cNvSpPr>
          <p:nvPr/>
        </p:nvSpPr>
        <p:spPr bwMode="auto">
          <a:xfrm>
            <a:off x="4419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2" name="Oval 56"/>
          <p:cNvSpPr>
            <a:spLocks noChangeArrowheads="1"/>
          </p:cNvSpPr>
          <p:nvPr/>
        </p:nvSpPr>
        <p:spPr bwMode="auto">
          <a:xfrm>
            <a:off x="41910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3" name="Oval 57"/>
          <p:cNvSpPr>
            <a:spLocks noChangeArrowheads="1"/>
          </p:cNvSpPr>
          <p:nvPr/>
        </p:nvSpPr>
        <p:spPr bwMode="auto">
          <a:xfrm>
            <a:off x="3657600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4" name="Oval 58"/>
          <p:cNvSpPr>
            <a:spLocks noChangeArrowheads="1"/>
          </p:cNvSpPr>
          <p:nvPr/>
        </p:nvSpPr>
        <p:spPr bwMode="auto">
          <a:xfrm>
            <a:off x="3886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5" name="Oval 59"/>
          <p:cNvSpPr>
            <a:spLocks noChangeArrowheads="1"/>
          </p:cNvSpPr>
          <p:nvPr/>
        </p:nvSpPr>
        <p:spPr bwMode="auto">
          <a:xfrm>
            <a:off x="3962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27" name="Rectangle 71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chemeClr val="tx2">
                    <a:lumMod val="75000"/>
                  </a:schemeClr>
                </a:solidFill>
              </a:rPr>
              <a:t>Boosting example</a:t>
            </a:r>
            <a:endParaRPr lang="en-GB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70022" y="5900888"/>
            <a:ext cx="374746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Start with equal weighted data set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8593824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0482" name="Oval 2"/>
          <p:cNvSpPr>
            <a:spLocks noChangeArrowheads="1"/>
          </p:cNvSpPr>
          <p:nvPr/>
        </p:nvSpPr>
        <p:spPr bwMode="auto">
          <a:xfrm>
            <a:off x="30480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Oval 3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28194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33528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37338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259080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304800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3352800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3429000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Oval 12"/>
          <p:cNvSpPr>
            <a:spLocks noChangeArrowheads="1"/>
          </p:cNvSpPr>
          <p:nvPr/>
        </p:nvSpPr>
        <p:spPr bwMode="auto">
          <a:xfrm>
            <a:off x="289560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3" name="Oval 13"/>
          <p:cNvSpPr>
            <a:spLocks noChangeArrowheads="1"/>
          </p:cNvSpPr>
          <p:nvPr/>
        </p:nvSpPr>
        <p:spPr bwMode="auto">
          <a:xfrm>
            <a:off x="251460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Oval 14"/>
          <p:cNvSpPr>
            <a:spLocks noChangeArrowheads="1"/>
          </p:cNvSpPr>
          <p:nvPr/>
        </p:nvSpPr>
        <p:spPr bwMode="auto">
          <a:xfrm>
            <a:off x="259080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5" name="Oval 15"/>
          <p:cNvSpPr>
            <a:spLocks noChangeArrowheads="1"/>
          </p:cNvSpPr>
          <p:nvPr/>
        </p:nvSpPr>
        <p:spPr bwMode="auto">
          <a:xfrm>
            <a:off x="312420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6" name="Oval 16"/>
          <p:cNvSpPr>
            <a:spLocks noChangeArrowheads="1"/>
          </p:cNvSpPr>
          <p:nvPr/>
        </p:nvSpPr>
        <p:spPr bwMode="auto">
          <a:xfrm>
            <a:off x="274320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3505200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2286000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Oval 19"/>
          <p:cNvSpPr>
            <a:spLocks noChangeArrowheads="1"/>
          </p:cNvSpPr>
          <p:nvPr/>
        </p:nvSpPr>
        <p:spPr bwMode="auto">
          <a:xfrm>
            <a:off x="281940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Oval 20"/>
          <p:cNvSpPr>
            <a:spLocks noChangeArrowheads="1"/>
          </p:cNvSpPr>
          <p:nvPr/>
        </p:nvSpPr>
        <p:spPr bwMode="auto">
          <a:xfrm>
            <a:off x="4419600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Oval 21"/>
          <p:cNvSpPr>
            <a:spLocks noChangeArrowheads="1"/>
          </p:cNvSpPr>
          <p:nvPr/>
        </p:nvSpPr>
        <p:spPr bwMode="auto">
          <a:xfrm>
            <a:off x="43434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Oval 22"/>
          <p:cNvSpPr>
            <a:spLocks noChangeArrowheads="1"/>
          </p:cNvSpPr>
          <p:nvPr/>
        </p:nvSpPr>
        <p:spPr bwMode="auto">
          <a:xfrm>
            <a:off x="4114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4343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Oval 24"/>
          <p:cNvSpPr>
            <a:spLocks noChangeArrowheads="1"/>
          </p:cNvSpPr>
          <p:nvPr/>
        </p:nvSpPr>
        <p:spPr bwMode="auto">
          <a:xfrm>
            <a:off x="4876800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Oval 25"/>
          <p:cNvSpPr>
            <a:spLocks noChangeArrowheads="1"/>
          </p:cNvSpPr>
          <p:nvPr/>
        </p:nvSpPr>
        <p:spPr bwMode="auto">
          <a:xfrm>
            <a:off x="46482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1143000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7" name="Oval 27"/>
          <p:cNvSpPr>
            <a:spLocks noChangeArrowheads="1"/>
          </p:cNvSpPr>
          <p:nvPr/>
        </p:nvSpPr>
        <p:spPr bwMode="auto">
          <a:xfrm>
            <a:off x="10668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8" name="Oval 28"/>
          <p:cNvSpPr>
            <a:spLocks noChangeArrowheads="1"/>
          </p:cNvSpPr>
          <p:nvPr/>
        </p:nvSpPr>
        <p:spPr bwMode="auto">
          <a:xfrm>
            <a:off x="1066800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Oval 29"/>
          <p:cNvSpPr>
            <a:spLocks noChangeArrowheads="1"/>
          </p:cNvSpPr>
          <p:nvPr/>
        </p:nvSpPr>
        <p:spPr bwMode="auto">
          <a:xfrm>
            <a:off x="16002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0" name="Oval 30"/>
          <p:cNvSpPr>
            <a:spLocks noChangeArrowheads="1"/>
          </p:cNvSpPr>
          <p:nvPr/>
        </p:nvSpPr>
        <p:spPr bwMode="auto">
          <a:xfrm>
            <a:off x="1371600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1" name="Oval 31"/>
          <p:cNvSpPr>
            <a:spLocks noChangeArrowheads="1"/>
          </p:cNvSpPr>
          <p:nvPr/>
        </p:nvSpPr>
        <p:spPr bwMode="auto">
          <a:xfrm>
            <a:off x="20574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2" name="Oval 32"/>
          <p:cNvSpPr>
            <a:spLocks noChangeArrowheads="1"/>
          </p:cNvSpPr>
          <p:nvPr/>
        </p:nvSpPr>
        <p:spPr bwMode="auto">
          <a:xfrm>
            <a:off x="19812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198120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Oval 34"/>
          <p:cNvSpPr>
            <a:spLocks noChangeArrowheads="1"/>
          </p:cNvSpPr>
          <p:nvPr/>
        </p:nvSpPr>
        <p:spPr bwMode="auto">
          <a:xfrm>
            <a:off x="25146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5" name="Oval 35"/>
          <p:cNvSpPr>
            <a:spLocks noChangeArrowheads="1"/>
          </p:cNvSpPr>
          <p:nvPr/>
        </p:nvSpPr>
        <p:spPr bwMode="auto">
          <a:xfrm>
            <a:off x="22860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Oval 36"/>
          <p:cNvSpPr>
            <a:spLocks noChangeArrowheads="1"/>
          </p:cNvSpPr>
          <p:nvPr/>
        </p:nvSpPr>
        <p:spPr bwMode="auto">
          <a:xfrm>
            <a:off x="3276600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7" name="Oval 37"/>
          <p:cNvSpPr>
            <a:spLocks noChangeArrowheads="1"/>
          </p:cNvSpPr>
          <p:nvPr/>
        </p:nvSpPr>
        <p:spPr bwMode="auto">
          <a:xfrm>
            <a:off x="3124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8" name="Oval 38"/>
          <p:cNvSpPr>
            <a:spLocks noChangeArrowheads="1"/>
          </p:cNvSpPr>
          <p:nvPr/>
        </p:nvSpPr>
        <p:spPr bwMode="auto">
          <a:xfrm>
            <a:off x="2819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9" name="Oval 39"/>
          <p:cNvSpPr>
            <a:spLocks noChangeArrowheads="1"/>
          </p:cNvSpPr>
          <p:nvPr/>
        </p:nvSpPr>
        <p:spPr bwMode="auto">
          <a:xfrm>
            <a:off x="3733800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0" name="Oval 40"/>
          <p:cNvSpPr>
            <a:spLocks noChangeArrowheads="1"/>
          </p:cNvSpPr>
          <p:nvPr/>
        </p:nvSpPr>
        <p:spPr bwMode="auto">
          <a:xfrm>
            <a:off x="3505200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1" name="Oval 41"/>
          <p:cNvSpPr>
            <a:spLocks noChangeArrowheads="1"/>
          </p:cNvSpPr>
          <p:nvPr/>
        </p:nvSpPr>
        <p:spPr bwMode="auto">
          <a:xfrm>
            <a:off x="2057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2" name="Oval 42"/>
          <p:cNvSpPr>
            <a:spLocks noChangeArrowheads="1"/>
          </p:cNvSpPr>
          <p:nvPr/>
        </p:nvSpPr>
        <p:spPr bwMode="auto">
          <a:xfrm>
            <a:off x="281940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3" name="Oval 43"/>
          <p:cNvSpPr>
            <a:spLocks noChangeArrowheads="1"/>
          </p:cNvSpPr>
          <p:nvPr/>
        </p:nvSpPr>
        <p:spPr bwMode="auto">
          <a:xfrm>
            <a:off x="198120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4" name="Oval 44"/>
          <p:cNvSpPr>
            <a:spLocks noChangeArrowheads="1"/>
          </p:cNvSpPr>
          <p:nvPr/>
        </p:nvSpPr>
        <p:spPr bwMode="auto">
          <a:xfrm>
            <a:off x="25146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5" name="Oval 45"/>
          <p:cNvSpPr>
            <a:spLocks noChangeArrowheads="1"/>
          </p:cNvSpPr>
          <p:nvPr/>
        </p:nvSpPr>
        <p:spPr bwMode="auto">
          <a:xfrm>
            <a:off x="228600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6" name="Oval 46"/>
          <p:cNvSpPr>
            <a:spLocks noChangeArrowheads="1"/>
          </p:cNvSpPr>
          <p:nvPr/>
        </p:nvSpPr>
        <p:spPr bwMode="auto">
          <a:xfrm>
            <a:off x="3810000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7" name="Oval 47"/>
          <p:cNvSpPr>
            <a:spLocks noChangeArrowheads="1"/>
          </p:cNvSpPr>
          <p:nvPr/>
        </p:nvSpPr>
        <p:spPr bwMode="auto">
          <a:xfrm>
            <a:off x="3200400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8" name="Oval 48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9" name="Oval 49"/>
          <p:cNvSpPr>
            <a:spLocks noChangeArrowheads="1"/>
          </p:cNvSpPr>
          <p:nvPr/>
        </p:nvSpPr>
        <p:spPr bwMode="auto">
          <a:xfrm>
            <a:off x="4267200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0" name="Oval 50"/>
          <p:cNvSpPr>
            <a:spLocks noChangeArrowheads="1"/>
          </p:cNvSpPr>
          <p:nvPr/>
        </p:nvSpPr>
        <p:spPr bwMode="auto">
          <a:xfrm>
            <a:off x="4038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1" name="Oval 51"/>
          <p:cNvSpPr>
            <a:spLocks noChangeArrowheads="1"/>
          </p:cNvSpPr>
          <p:nvPr/>
        </p:nvSpPr>
        <p:spPr bwMode="auto">
          <a:xfrm>
            <a:off x="144780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2" name="Oval 52"/>
          <p:cNvSpPr>
            <a:spLocks noChangeArrowheads="1"/>
          </p:cNvSpPr>
          <p:nvPr/>
        </p:nvSpPr>
        <p:spPr bwMode="auto">
          <a:xfrm>
            <a:off x="137160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3" name="Oval 53"/>
          <p:cNvSpPr>
            <a:spLocks noChangeArrowheads="1"/>
          </p:cNvSpPr>
          <p:nvPr/>
        </p:nvSpPr>
        <p:spPr bwMode="auto">
          <a:xfrm>
            <a:off x="190500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4" name="Oval 54"/>
          <p:cNvSpPr>
            <a:spLocks noChangeArrowheads="1"/>
          </p:cNvSpPr>
          <p:nvPr/>
        </p:nvSpPr>
        <p:spPr bwMode="auto">
          <a:xfrm>
            <a:off x="167640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5" name="Oval 55"/>
          <p:cNvSpPr>
            <a:spLocks noChangeArrowheads="1"/>
          </p:cNvSpPr>
          <p:nvPr/>
        </p:nvSpPr>
        <p:spPr bwMode="auto">
          <a:xfrm>
            <a:off x="3429000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6" name="Oval 56"/>
          <p:cNvSpPr>
            <a:spLocks noChangeArrowheads="1"/>
          </p:cNvSpPr>
          <p:nvPr/>
        </p:nvSpPr>
        <p:spPr bwMode="auto">
          <a:xfrm>
            <a:off x="4419600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7" name="Oval 57"/>
          <p:cNvSpPr>
            <a:spLocks noChangeArrowheads="1"/>
          </p:cNvSpPr>
          <p:nvPr/>
        </p:nvSpPr>
        <p:spPr bwMode="auto">
          <a:xfrm>
            <a:off x="419100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8" name="Oval 58"/>
          <p:cNvSpPr>
            <a:spLocks noChangeArrowheads="1"/>
          </p:cNvSpPr>
          <p:nvPr/>
        </p:nvSpPr>
        <p:spPr bwMode="auto">
          <a:xfrm>
            <a:off x="3657600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9" name="Oval 59"/>
          <p:cNvSpPr>
            <a:spLocks noChangeArrowheads="1"/>
          </p:cNvSpPr>
          <p:nvPr/>
        </p:nvSpPr>
        <p:spPr bwMode="auto">
          <a:xfrm>
            <a:off x="3886200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0" name="Oval 60"/>
          <p:cNvSpPr>
            <a:spLocks noChangeArrowheads="1"/>
          </p:cNvSpPr>
          <p:nvPr/>
        </p:nvSpPr>
        <p:spPr bwMode="auto">
          <a:xfrm>
            <a:off x="3962400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2" name="Line 62"/>
          <p:cNvSpPr>
            <a:spLocks noChangeShapeType="1"/>
          </p:cNvSpPr>
          <p:nvPr/>
        </p:nvSpPr>
        <p:spPr bwMode="auto">
          <a:xfrm>
            <a:off x="3048000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43" name="AutoShape 63"/>
          <p:cNvSpPr>
            <a:spLocks noChangeArrowheads="1"/>
          </p:cNvSpPr>
          <p:nvPr/>
        </p:nvSpPr>
        <p:spPr bwMode="auto">
          <a:xfrm>
            <a:off x="1981200" y="6096000"/>
            <a:ext cx="3568700" cy="366713"/>
          </a:xfrm>
          <a:prstGeom prst="roundRect">
            <a:avLst>
              <a:gd name="adj" fmla="val 43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h =&gt; p(error) = 0.5  it is at chance</a:t>
            </a:r>
          </a:p>
        </p:txBody>
      </p:sp>
      <p:sp>
        <p:nvSpPr>
          <p:cNvPr id="20555" name="Line 75"/>
          <p:cNvSpPr>
            <a:spLocks noChangeShapeType="1"/>
          </p:cNvSpPr>
          <p:nvPr/>
        </p:nvSpPr>
        <p:spPr bwMode="auto">
          <a:xfrm flipH="1" flipV="1">
            <a:off x="2613025" y="5749925"/>
            <a:ext cx="423863" cy="12700"/>
          </a:xfrm>
          <a:prstGeom prst="line">
            <a:avLst/>
          </a:prstGeom>
          <a:noFill/>
          <a:ln w="76320">
            <a:solidFill>
              <a:srgbClr val="FE060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56" name="Line 76"/>
          <p:cNvSpPr>
            <a:spLocks noChangeShapeType="1"/>
          </p:cNvSpPr>
          <p:nvPr/>
        </p:nvSpPr>
        <p:spPr bwMode="auto">
          <a:xfrm>
            <a:off x="3055938" y="5759450"/>
            <a:ext cx="450850" cy="1588"/>
          </a:xfrm>
          <a:prstGeom prst="line">
            <a:avLst/>
          </a:prstGeom>
          <a:noFill/>
          <a:ln w="76320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TextBox 79"/>
          <p:cNvSpPr txBox="1"/>
          <p:nvPr/>
        </p:nvSpPr>
        <p:spPr>
          <a:xfrm>
            <a:off x="5410200" y="2102555"/>
            <a:ext cx="2621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weak learner = line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would be the best line learned on this data set?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009457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3057525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Oval 3"/>
          <p:cNvSpPr>
            <a:spLocks noChangeArrowheads="1"/>
          </p:cNvSpPr>
          <p:nvPr/>
        </p:nvSpPr>
        <p:spPr bwMode="auto">
          <a:xfrm>
            <a:off x="3362325" y="2843213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3590925" y="3071813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2828925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3362325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3743325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2600325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3057525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3362325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3438525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Oval 12"/>
          <p:cNvSpPr>
            <a:spLocks noChangeArrowheads="1"/>
          </p:cNvSpPr>
          <p:nvPr/>
        </p:nvSpPr>
        <p:spPr bwMode="auto">
          <a:xfrm>
            <a:off x="2905125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7" name="Oval 13"/>
          <p:cNvSpPr>
            <a:spLocks noChangeArrowheads="1"/>
          </p:cNvSpPr>
          <p:nvPr/>
        </p:nvSpPr>
        <p:spPr bwMode="auto">
          <a:xfrm>
            <a:off x="2524125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8" name="Oval 14"/>
          <p:cNvSpPr>
            <a:spLocks noChangeArrowheads="1"/>
          </p:cNvSpPr>
          <p:nvPr/>
        </p:nvSpPr>
        <p:spPr bwMode="auto">
          <a:xfrm>
            <a:off x="2600325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9" name="Oval 15"/>
          <p:cNvSpPr>
            <a:spLocks noChangeArrowheads="1"/>
          </p:cNvSpPr>
          <p:nvPr/>
        </p:nvSpPr>
        <p:spPr bwMode="auto">
          <a:xfrm>
            <a:off x="3133725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0" name="Oval 16"/>
          <p:cNvSpPr>
            <a:spLocks noChangeArrowheads="1"/>
          </p:cNvSpPr>
          <p:nvPr/>
        </p:nvSpPr>
        <p:spPr bwMode="auto">
          <a:xfrm>
            <a:off x="2752725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1" name="Oval 17"/>
          <p:cNvSpPr>
            <a:spLocks noChangeArrowheads="1"/>
          </p:cNvSpPr>
          <p:nvPr/>
        </p:nvSpPr>
        <p:spPr bwMode="auto">
          <a:xfrm>
            <a:off x="3514725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Oval 18"/>
          <p:cNvSpPr>
            <a:spLocks noChangeArrowheads="1"/>
          </p:cNvSpPr>
          <p:nvPr/>
        </p:nvSpPr>
        <p:spPr bwMode="auto">
          <a:xfrm>
            <a:off x="2295525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Oval 19"/>
          <p:cNvSpPr>
            <a:spLocks noChangeArrowheads="1"/>
          </p:cNvSpPr>
          <p:nvPr/>
        </p:nvSpPr>
        <p:spPr bwMode="auto">
          <a:xfrm>
            <a:off x="2828925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Oval 20"/>
          <p:cNvSpPr>
            <a:spLocks noChangeArrowheads="1"/>
          </p:cNvSpPr>
          <p:nvPr/>
        </p:nvSpPr>
        <p:spPr bwMode="auto">
          <a:xfrm>
            <a:off x="4429125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5" name="Oval 21"/>
          <p:cNvSpPr>
            <a:spLocks noChangeArrowheads="1"/>
          </p:cNvSpPr>
          <p:nvPr/>
        </p:nvSpPr>
        <p:spPr bwMode="auto">
          <a:xfrm>
            <a:off x="4352925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Oval 22"/>
          <p:cNvSpPr>
            <a:spLocks noChangeArrowheads="1"/>
          </p:cNvSpPr>
          <p:nvPr/>
        </p:nvSpPr>
        <p:spPr bwMode="auto">
          <a:xfrm>
            <a:off x="4124325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7" name="Oval 23"/>
          <p:cNvSpPr>
            <a:spLocks noChangeArrowheads="1"/>
          </p:cNvSpPr>
          <p:nvPr/>
        </p:nvSpPr>
        <p:spPr bwMode="auto">
          <a:xfrm>
            <a:off x="4352925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Oval 24"/>
          <p:cNvSpPr>
            <a:spLocks noChangeArrowheads="1"/>
          </p:cNvSpPr>
          <p:nvPr/>
        </p:nvSpPr>
        <p:spPr bwMode="auto">
          <a:xfrm>
            <a:off x="4886325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Oval 25"/>
          <p:cNvSpPr>
            <a:spLocks noChangeArrowheads="1"/>
          </p:cNvSpPr>
          <p:nvPr/>
        </p:nvSpPr>
        <p:spPr bwMode="auto">
          <a:xfrm>
            <a:off x="4657725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Oval 26"/>
          <p:cNvSpPr>
            <a:spLocks noChangeArrowheads="1"/>
          </p:cNvSpPr>
          <p:nvPr/>
        </p:nvSpPr>
        <p:spPr bwMode="auto">
          <a:xfrm>
            <a:off x="1152525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Oval 27"/>
          <p:cNvSpPr>
            <a:spLocks noChangeArrowheads="1"/>
          </p:cNvSpPr>
          <p:nvPr/>
        </p:nvSpPr>
        <p:spPr bwMode="auto">
          <a:xfrm>
            <a:off x="1076325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Oval 28"/>
          <p:cNvSpPr>
            <a:spLocks noChangeArrowheads="1"/>
          </p:cNvSpPr>
          <p:nvPr/>
        </p:nvSpPr>
        <p:spPr bwMode="auto">
          <a:xfrm>
            <a:off x="1076325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3" name="Oval 29"/>
          <p:cNvSpPr>
            <a:spLocks noChangeArrowheads="1"/>
          </p:cNvSpPr>
          <p:nvPr/>
        </p:nvSpPr>
        <p:spPr bwMode="auto">
          <a:xfrm>
            <a:off x="1609725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4" name="Oval 30"/>
          <p:cNvSpPr>
            <a:spLocks noChangeArrowheads="1"/>
          </p:cNvSpPr>
          <p:nvPr/>
        </p:nvSpPr>
        <p:spPr bwMode="auto">
          <a:xfrm>
            <a:off x="1381125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5" name="Oval 31"/>
          <p:cNvSpPr>
            <a:spLocks noChangeArrowheads="1"/>
          </p:cNvSpPr>
          <p:nvPr/>
        </p:nvSpPr>
        <p:spPr bwMode="auto">
          <a:xfrm>
            <a:off x="2066925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6" name="Oval 32"/>
          <p:cNvSpPr>
            <a:spLocks noChangeArrowheads="1"/>
          </p:cNvSpPr>
          <p:nvPr/>
        </p:nvSpPr>
        <p:spPr bwMode="auto">
          <a:xfrm>
            <a:off x="1990725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7" name="Oval 33"/>
          <p:cNvSpPr>
            <a:spLocks noChangeArrowheads="1"/>
          </p:cNvSpPr>
          <p:nvPr/>
        </p:nvSpPr>
        <p:spPr bwMode="auto">
          <a:xfrm>
            <a:off x="1990725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8" name="Oval 34"/>
          <p:cNvSpPr>
            <a:spLocks noChangeArrowheads="1"/>
          </p:cNvSpPr>
          <p:nvPr/>
        </p:nvSpPr>
        <p:spPr bwMode="auto">
          <a:xfrm>
            <a:off x="2524125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9" name="Oval 35"/>
          <p:cNvSpPr>
            <a:spLocks noChangeArrowheads="1"/>
          </p:cNvSpPr>
          <p:nvPr/>
        </p:nvSpPr>
        <p:spPr bwMode="auto">
          <a:xfrm>
            <a:off x="2295525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0" name="Oval 36"/>
          <p:cNvSpPr>
            <a:spLocks noChangeArrowheads="1"/>
          </p:cNvSpPr>
          <p:nvPr/>
        </p:nvSpPr>
        <p:spPr bwMode="auto">
          <a:xfrm>
            <a:off x="3286125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1" name="Oval 37"/>
          <p:cNvSpPr>
            <a:spLocks noChangeArrowheads="1"/>
          </p:cNvSpPr>
          <p:nvPr/>
        </p:nvSpPr>
        <p:spPr bwMode="auto">
          <a:xfrm>
            <a:off x="3133725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2" name="Oval 38"/>
          <p:cNvSpPr>
            <a:spLocks noChangeArrowheads="1"/>
          </p:cNvSpPr>
          <p:nvPr/>
        </p:nvSpPr>
        <p:spPr bwMode="auto">
          <a:xfrm>
            <a:off x="2828925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3" name="Oval 39"/>
          <p:cNvSpPr>
            <a:spLocks noChangeArrowheads="1"/>
          </p:cNvSpPr>
          <p:nvPr/>
        </p:nvSpPr>
        <p:spPr bwMode="auto">
          <a:xfrm>
            <a:off x="3743325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4" name="Oval 40"/>
          <p:cNvSpPr>
            <a:spLocks noChangeArrowheads="1"/>
          </p:cNvSpPr>
          <p:nvPr/>
        </p:nvSpPr>
        <p:spPr bwMode="auto">
          <a:xfrm>
            <a:off x="3514725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5" name="Oval 41"/>
          <p:cNvSpPr>
            <a:spLocks noChangeArrowheads="1"/>
          </p:cNvSpPr>
          <p:nvPr/>
        </p:nvSpPr>
        <p:spPr bwMode="auto">
          <a:xfrm>
            <a:off x="2066925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6" name="Oval 42"/>
          <p:cNvSpPr>
            <a:spLocks noChangeArrowheads="1"/>
          </p:cNvSpPr>
          <p:nvPr/>
        </p:nvSpPr>
        <p:spPr bwMode="auto">
          <a:xfrm>
            <a:off x="2828925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7" name="Oval 43"/>
          <p:cNvSpPr>
            <a:spLocks noChangeArrowheads="1"/>
          </p:cNvSpPr>
          <p:nvPr/>
        </p:nvSpPr>
        <p:spPr bwMode="auto">
          <a:xfrm>
            <a:off x="1990725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8" name="Oval 44"/>
          <p:cNvSpPr>
            <a:spLocks noChangeArrowheads="1"/>
          </p:cNvSpPr>
          <p:nvPr/>
        </p:nvSpPr>
        <p:spPr bwMode="auto">
          <a:xfrm>
            <a:off x="2524125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9" name="Oval 45"/>
          <p:cNvSpPr>
            <a:spLocks noChangeArrowheads="1"/>
          </p:cNvSpPr>
          <p:nvPr/>
        </p:nvSpPr>
        <p:spPr bwMode="auto">
          <a:xfrm>
            <a:off x="2295525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0" name="Oval 46"/>
          <p:cNvSpPr>
            <a:spLocks noChangeArrowheads="1"/>
          </p:cNvSpPr>
          <p:nvPr/>
        </p:nvSpPr>
        <p:spPr bwMode="auto">
          <a:xfrm>
            <a:off x="3819525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1" name="Oval 47"/>
          <p:cNvSpPr>
            <a:spLocks noChangeArrowheads="1"/>
          </p:cNvSpPr>
          <p:nvPr/>
        </p:nvSpPr>
        <p:spPr bwMode="auto">
          <a:xfrm>
            <a:off x="3209925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2" name="Oval 48"/>
          <p:cNvSpPr>
            <a:spLocks noChangeArrowheads="1"/>
          </p:cNvSpPr>
          <p:nvPr/>
        </p:nvSpPr>
        <p:spPr bwMode="auto">
          <a:xfrm>
            <a:off x="3743325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3" name="Oval 49"/>
          <p:cNvSpPr>
            <a:spLocks noChangeArrowheads="1"/>
          </p:cNvSpPr>
          <p:nvPr/>
        </p:nvSpPr>
        <p:spPr bwMode="auto">
          <a:xfrm>
            <a:off x="4276725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4" name="Oval 50"/>
          <p:cNvSpPr>
            <a:spLocks noChangeArrowheads="1"/>
          </p:cNvSpPr>
          <p:nvPr/>
        </p:nvSpPr>
        <p:spPr bwMode="auto">
          <a:xfrm>
            <a:off x="4048125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5" name="Oval 51"/>
          <p:cNvSpPr>
            <a:spLocks noChangeArrowheads="1"/>
          </p:cNvSpPr>
          <p:nvPr/>
        </p:nvSpPr>
        <p:spPr bwMode="auto">
          <a:xfrm>
            <a:off x="1457325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6" name="Oval 52"/>
          <p:cNvSpPr>
            <a:spLocks noChangeArrowheads="1"/>
          </p:cNvSpPr>
          <p:nvPr/>
        </p:nvSpPr>
        <p:spPr bwMode="auto">
          <a:xfrm>
            <a:off x="1381125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7" name="Oval 53"/>
          <p:cNvSpPr>
            <a:spLocks noChangeArrowheads="1"/>
          </p:cNvSpPr>
          <p:nvPr/>
        </p:nvSpPr>
        <p:spPr bwMode="auto">
          <a:xfrm>
            <a:off x="1914525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8" name="Oval 54"/>
          <p:cNvSpPr>
            <a:spLocks noChangeArrowheads="1"/>
          </p:cNvSpPr>
          <p:nvPr/>
        </p:nvSpPr>
        <p:spPr bwMode="auto">
          <a:xfrm>
            <a:off x="1685925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9" name="Oval 55"/>
          <p:cNvSpPr>
            <a:spLocks noChangeArrowheads="1"/>
          </p:cNvSpPr>
          <p:nvPr/>
        </p:nvSpPr>
        <p:spPr bwMode="auto">
          <a:xfrm>
            <a:off x="3438525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0" name="Oval 56"/>
          <p:cNvSpPr>
            <a:spLocks noChangeArrowheads="1"/>
          </p:cNvSpPr>
          <p:nvPr/>
        </p:nvSpPr>
        <p:spPr bwMode="auto">
          <a:xfrm>
            <a:off x="4429125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1" name="Oval 57"/>
          <p:cNvSpPr>
            <a:spLocks noChangeArrowheads="1"/>
          </p:cNvSpPr>
          <p:nvPr/>
        </p:nvSpPr>
        <p:spPr bwMode="auto">
          <a:xfrm>
            <a:off x="4200525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2" name="Oval 58"/>
          <p:cNvSpPr>
            <a:spLocks noChangeArrowheads="1"/>
          </p:cNvSpPr>
          <p:nvPr/>
        </p:nvSpPr>
        <p:spPr bwMode="auto">
          <a:xfrm>
            <a:off x="3667125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3" name="Oval 59"/>
          <p:cNvSpPr>
            <a:spLocks noChangeArrowheads="1"/>
          </p:cNvSpPr>
          <p:nvPr/>
        </p:nvSpPr>
        <p:spPr bwMode="auto">
          <a:xfrm>
            <a:off x="3895725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4" name="Oval 60"/>
          <p:cNvSpPr>
            <a:spLocks noChangeArrowheads="1"/>
          </p:cNvSpPr>
          <p:nvPr/>
        </p:nvSpPr>
        <p:spPr bwMode="auto">
          <a:xfrm>
            <a:off x="3971925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65" name="Line 61"/>
          <p:cNvSpPr>
            <a:spLocks noChangeShapeType="1"/>
          </p:cNvSpPr>
          <p:nvPr/>
        </p:nvSpPr>
        <p:spPr bwMode="auto">
          <a:xfrm>
            <a:off x="3057525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6" name="AutoShape 62"/>
          <p:cNvSpPr>
            <a:spLocks noChangeArrowheads="1"/>
          </p:cNvSpPr>
          <p:nvPr/>
        </p:nvSpPr>
        <p:spPr bwMode="auto">
          <a:xfrm>
            <a:off x="1778000" y="5994400"/>
            <a:ext cx="3244850" cy="366713"/>
          </a:xfrm>
          <a:prstGeom prst="roundRect">
            <a:avLst>
              <a:gd name="adj" fmla="val 43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This one seems to be the best</a:t>
            </a:r>
          </a:p>
        </p:txBody>
      </p:sp>
      <p:sp>
        <p:nvSpPr>
          <p:cNvPr id="21567" name="Line 63"/>
          <p:cNvSpPr>
            <a:spLocks noChangeShapeType="1"/>
          </p:cNvSpPr>
          <p:nvPr/>
        </p:nvSpPr>
        <p:spPr bwMode="auto">
          <a:xfrm>
            <a:off x="2752725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8" name="Line 64"/>
          <p:cNvSpPr>
            <a:spLocks noChangeShapeType="1"/>
          </p:cNvSpPr>
          <p:nvPr/>
        </p:nvSpPr>
        <p:spPr bwMode="auto">
          <a:xfrm>
            <a:off x="2524125" y="1447800"/>
            <a:ext cx="1588" cy="4572000"/>
          </a:xfrm>
          <a:prstGeom prst="line">
            <a:avLst/>
          </a:prstGeom>
          <a:noFill/>
          <a:ln w="3816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69" name="Line 65"/>
          <p:cNvSpPr>
            <a:spLocks noChangeShapeType="1"/>
          </p:cNvSpPr>
          <p:nvPr/>
        </p:nvSpPr>
        <p:spPr bwMode="auto">
          <a:xfrm>
            <a:off x="1990725" y="1447800"/>
            <a:ext cx="1588" cy="4572000"/>
          </a:xfrm>
          <a:prstGeom prst="line">
            <a:avLst/>
          </a:prstGeom>
          <a:noFill/>
          <a:ln w="93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1" name="Line 77"/>
          <p:cNvSpPr>
            <a:spLocks noChangeShapeType="1"/>
          </p:cNvSpPr>
          <p:nvPr/>
        </p:nvSpPr>
        <p:spPr bwMode="auto">
          <a:xfrm flipH="1" flipV="1">
            <a:off x="2081213" y="5937250"/>
            <a:ext cx="423862" cy="12700"/>
          </a:xfrm>
          <a:prstGeom prst="line">
            <a:avLst/>
          </a:prstGeom>
          <a:noFill/>
          <a:ln w="76320">
            <a:solidFill>
              <a:srgbClr val="FE0606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2" name="Line 78"/>
          <p:cNvSpPr>
            <a:spLocks noChangeShapeType="1"/>
          </p:cNvSpPr>
          <p:nvPr/>
        </p:nvSpPr>
        <p:spPr bwMode="auto">
          <a:xfrm>
            <a:off x="2524125" y="5946775"/>
            <a:ext cx="450850" cy="1588"/>
          </a:xfrm>
          <a:prstGeom prst="line">
            <a:avLst/>
          </a:prstGeom>
          <a:noFill/>
          <a:ln w="76320">
            <a:solidFill>
              <a:srgbClr val="3333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83" name="AutoShape 79"/>
          <p:cNvSpPr>
            <a:spLocks noChangeArrowheads="1"/>
          </p:cNvSpPr>
          <p:nvPr/>
        </p:nvSpPr>
        <p:spPr bwMode="auto">
          <a:xfrm>
            <a:off x="76200" y="6380163"/>
            <a:ext cx="6813550" cy="366712"/>
          </a:xfrm>
          <a:prstGeom prst="roundRect">
            <a:avLst>
              <a:gd name="adj" fmla="val 431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This is a </a:t>
            </a:r>
            <a:r>
              <a:rPr lang="ja-JP" altLang="en-GB" sz="2400">
                <a:solidFill>
                  <a:schemeClr val="tx1"/>
                </a:solidFill>
                <a:latin typeface="Arial"/>
              </a:rPr>
              <a:t>‘</a:t>
            </a:r>
            <a:r>
              <a:rPr lang="en-GB" sz="2400" b="1">
                <a:solidFill>
                  <a:schemeClr val="tx1"/>
                </a:solidFill>
              </a:rPr>
              <a:t>weak classifier</a:t>
            </a:r>
            <a:r>
              <a:rPr lang="ja-JP" altLang="en-GB" sz="2400">
                <a:solidFill>
                  <a:schemeClr val="tx1"/>
                </a:solidFill>
                <a:latin typeface="Arial"/>
              </a:rPr>
              <a:t>’</a:t>
            </a:r>
            <a:r>
              <a:rPr lang="en-GB" sz="2400">
                <a:solidFill>
                  <a:schemeClr val="tx1"/>
                </a:solidFill>
              </a:rPr>
              <a:t>: It performs slightly better than chance.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reweight examples?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3291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Oval 3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3600450" y="3098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3752850" y="34290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Oval 12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1" name="Oval 13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2" name="Oval 14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3" name="Oval 15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4" name="Oval 16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2152650" y="3200400"/>
            <a:ext cx="304800" cy="3048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4438650" y="3565525"/>
            <a:ext cx="385763" cy="4016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4362450" y="2989263"/>
            <a:ext cx="366713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Oval 22"/>
          <p:cNvSpPr>
            <a:spLocks noChangeArrowheads="1"/>
          </p:cNvSpPr>
          <p:nvPr/>
        </p:nvSpPr>
        <p:spPr bwMode="auto">
          <a:xfrm>
            <a:off x="4133850" y="3886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Oval 23"/>
          <p:cNvSpPr>
            <a:spLocks noChangeArrowheads="1"/>
          </p:cNvSpPr>
          <p:nvPr/>
        </p:nvSpPr>
        <p:spPr bwMode="auto">
          <a:xfrm>
            <a:off x="4362450" y="41656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Oval 24"/>
          <p:cNvSpPr>
            <a:spLocks noChangeArrowheads="1"/>
          </p:cNvSpPr>
          <p:nvPr/>
        </p:nvSpPr>
        <p:spPr bwMode="auto">
          <a:xfrm>
            <a:off x="4775200" y="3417888"/>
            <a:ext cx="387350" cy="3810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Oval 25"/>
          <p:cNvSpPr>
            <a:spLocks noChangeArrowheads="1"/>
          </p:cNvSpPr>
          <p:nvPr/>
        </p:nvSpPr>
        <p:spPr bwMode="auto">
          <a:xfrm>
            <a:off x="4667250" y="4021138"/>
            <a:ext cx="350838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Oval 26"/>
          <p:cNvSpPr>
            <a:spLocks noChangeArrowheads="1"/>
          </p:cNvSpPr>
          <p:nvPr/>
        </p:nvSpPr>
        <p:spPr bwMode="auto">
          <a:xfrm>
            <a:off x="1162050" y="3217863"/>
            <a:ext cx="134938" cy="1349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5" name="Oval 27"/>
          <p:cNvSpPr>
            <a:spLocks noChangeArrowheads="1"/>
          </p:cNvSpPr>
          <p:nvPr/>
        </p:nvSpPr>
        <p:spPr bwMode="auto">
          <a:xfrm>
            <a:off x="1085850" y="2671763"/>
            <a:ext cx="147638" cy="1476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6" name="Oval 28"/>
          <p:cNvSpPr>
            <a:spLocks noChangeArrowheads="1"/>
          </p:cNvSpPr>
          <p:nvPr/>
        </p:nvSpPr>
        <p:spPr bwMode="auto">
          <a:xfrm>
            <a:off x="1085850" y="39163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7" name="Oval 29"/>
          <p:cNvSpPr>
            <a:spLocks noChangeArrowheads="1"/>
          </p:cNvSpPr>
          <p:nvPr/>
        </p:nvSpPr>
        <p:spPr bwMode="auto">
          <a:xfrm>
            <a:off x="161925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8" name="Oval 30"/>
          <p:cNvSpPr>
            <a:spLocks noChangeArrowheads="1"/>
          </p:cNvSpPr>
          <p:nvPr/>
        </p:nvSpPr>
        <p:spPr bwMode="auto">
          <a:xfrm>
            <a:off x="1390650" y="3673475"/>
            <a:ext cx="136525" cy="1365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9" name="Oval 31"/>
          <p:cNvSpPr>
            <a:spLocks noChangeArrowheads="1"/>
          </p:cNvSpPr>
          <p:nvPr/>
        </p:nvSpPr>
        <p:spPr bwMode="auto">
          <a:xfrm>
            <a:off x="20764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0" name="Oval 32"/>
          <p:cNvSpPr>
            <a:spLocks noChangeArrowheads="1"/>
          </p:cNvSpPr>
          <p:nvPr/>
        </p:nvSpPr>
        <p:spPr bwMode="auto">
          <a:xfrm>
            <a:off x="200025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Oval 33"/>
          <p:cNvSpPr>
            <a:spLocks noChangeArrowheads="1"/>
          </p:cNvSpPr>
          <p:nvPr/>
        </p:nvSpPr>
        <p:spPr bwMode="auto">
          <a:xfrm>
            <a:off x="200025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2" name="Oval 34"/>
          <p:cNvSpPr>
            <a:spLocks noChangeArrowheads="1"/>
          </p:cNvSpPr>
          <p:nvPr/>
        </p:nvSpPr>
        <p:spPr bwMode="auto">
          <a:xfrm>
            <a:off x="2533650" y="44672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3" name="Oval 35"/>
          <p:cNvSpPr>
            <a:spLocks noChangeArrowheads="1"/>
          </p:cNvSpPr>
          <p:nvPr/>
        </p:nvSpPr>
        <p:spPr bwMode="auto">
          <a:xfrm>
            <a:off x="23050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4" name="Oval 36"/>
          <p:cNvSpPr>
            <a:spLocks noChangeArrowheads="1"/>
          </p:cNvSpPr>
          <p:nvPr/>
        </p:nvSpPr>
        <p:spPr bwMode="auto">
          <a:xfrm>
            <a:off x="3295650" y="4811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5" name="Oval 37"/>
          <p:cNvSpPr>
            <a:spLocks noChangeArrowheads="1"/>
          </p:cNvSpPr>
          <p:nvPr/>
        </p:nvSpPr>
        <p:spPr bwMode="auto">
          <a:xfrm>
            <a:off x="3143250" y="4430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6" name="Oval 38"/>
          <p:cNvSpPr>
            <a:spLocks noChangeArrowheads="1"/>
          </p:cNvSpPr>
          <p:nvPr/>
        </p:nvSpPr>
        <p:spPr bwMode="auto">
          <a:xfrm>
            <a:off x="2838450" y="4964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7" name="Oval 39"/>
          <p:cNvSpPr>
            <a:spLocks noChangeArrowheads="1"/>
          </p:cNvSpPr>
          <p:nvPr/>
        </p:nvSpPr>
        <p:spPr bwMode="auto">
          <a:xfrm>
            <a:off x="3752850" y="4800600"/>
            <a:ext cx="334963" cy="34448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8" name="Oval 40"/>
          <p:cNvSpPr>
            <a:spLocks noChangeArrowheads="1"/>
          </p:cNvSpPr>
          <p:nvPr/>
        </p:nvSpPr>
        <p:spPr bwMode="auto">
          <a:xfrm>
            <a:off x="3524250" y="52689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9" name="Oval 41"/>
          <p:cNvSpPr>
            <a:spLocks noChangeArrowheads="1"/>
          </p:cNvSpPr>
          <p:nvPr/>
        </p:nvSpPr>
        <p:spPr bwMode="auto">
          <a:xfrm>
            <a:off x="207645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0" name="Oval 42"/>
          <p:cNvSpPr>
            <a:spLocks noChangeArrowheads="1"/>
          </p:cNvSpPr>
          <p:nvPr/>
        </p:nvSpPr>
        <p:spPr bwMode="auto">
          <a:xfrm>
            <a:off x="2838450" y="2144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1" name="Oval 43"/>
          <p:cNvSpPr>
            <a:spLocks noChangeArrowheads="1"/>
          </p:cNvSpPr>
          <p:nvPr/>
        </p:nvSpPr>
        <p:spPr bwMode="auto">
          <a:xfrm>
            <a:off x="200025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2" name="Oval 44"/>
          <p:cNvSpPr>
            <a:spLocks noChangeArrowheads="1"/>
          </p:cNvSpPr>
          <p:nvPr/>
        </p:nvSpPr>
        <p:spPr bwMode="auto">
          <a:xfrm>
            <a:off x="2533650" y="21050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3" name="Oval 45"/>
          <p:cNvSpPr>
            <a:spLocks noChangeArrowheads="1"/>
          </p:cNvSpPr>
          <p:nvPr/>
        </p:nvSpPr>
        <p:spPr bwMode="auto">
          <a:xfrm>
            <a:off x="230505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4" name="Oval 46"/>
          <p:cNvSpPr>
            <a:spLocks noChangeArrowheads="1"/>
          </p:cNvSpPr>
          <p:nvPr/>
        </p:nvSpPr>
        <p:spPr bwMode="auto">
          <a:xfrm>
            <a:off x="3829050" y="2133600"/>
            <a:ext cx="384175" cy="3651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5" name="Oval 47"/>
          <p:cNvSpPr>
            <a:spLocks noChangeArrowheads="1"/>
          </p:cNvSpPr>
          <p:nvPr/>
        </p:nvSpPr>
        <p:spPr bwMode="auto">
          <a:xfrm>
            <a:off x="3219450" y="2297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6" name="Oval 48"/>
          <p:cNvSpPr>
            <a:spLocks noChangeArrowheads="1"/>
          </p:cNvSpPr>
          <p:nvPr/>
        </p:nvSpPr>
        <p:spPr bwMode="auto">
          <a:xfrm>
            <a:off x="3752850" y="27543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7" name="Oval 49"/>
          <p:cNvSpPr>
            <a:spLocks noChangeArrowheads="1"/>
          </p:cNvSpPr>
          <p:nvPr/>
        </p:nvSpPr>
        <p:spPr bwMode="auto">
          <a:xfrm>
            <a:off x="4286250" y="20574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8" name="Oval 50"/>
          <p:cNvSpPr>
            <a:spLocks noChangeArrowheads="1"/>
          </p:cNvSpPr>
          <p:nvPr/>
        </p:nvSpPr>
        <p:spPr bwMode="auto">
          <a:xfrm>
            <a:off x="4057650" y="2590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9" name="Oval 51"/>
          <p:cNvSpPr>
            <a:spLocks noChangeArrowheads="1"/>
          </p:cNvSpPr>
          <p:nvPr/>
        </p:nvSpPr>
        <p:spPr bwMode="auto">
          <a:xfrm>
            <a:off x="14668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0" name="Oval 52"/>
          <p:cNvSpPr>
            <a:spLocks noChangeArrowheads="1"/>
          </p:cNvSpPr>
          <p:nvPr/>
        </p:nvSpPr>
        <p:spPr bwMode="auto">
          <a:xfrm>
            <a:off x="1390650" y="40687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1" name="Oval 53"/>
          <p:cNvSpPr>
            <a:spLocks noChangeArrowheads="1"/>
          </p:cNvSpPr>
          <p:nvPr/>
        </p:nvSpPr>
        <p:spPr bwMode="auto">
          <a:xfrm>
            <a:off x="192405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2" name="Oval 54"/>
          <p:cNvSpPr>
            <a:spLocks noChangeArrowheads="1"/>
          </p:cNvSpPr>
          <p:nvPr/>
        </p:nvSpPr>
        <p:spPr bwMode="auto">
          <a:xfrm>
            <a:off x="16954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3" name="Oval 55"/>
          <p:cNvSpPr>
            <a:spLocks noChangeArrowheads="1"/>
          </p:cNvSpPr>
          <p:nvPr/>
        </p:nvSpPr>
        <p:spPr bwMode="auto">
          <a:xfrm>
            <a:off x="3448050" y="1916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4" name="Oval 56"/>
          <p:cNvSpPr>
            <a:spLocks noChangeArrowheads="1"/>
          </p:cNvSpPr>
          <p:nvPr/>
        </p:nvSpPr>
        <p:spPr bwMode="auto">
          <a:xfrm>
            <a:off x="4438650" y="2727325"/>
            <a:ext cx="373063" cy="3508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5" name="Oval 57"/>
          <p:cNvSpPr>
            <a:spLocks noChangeArrowheads="1"/>
          </p:cNvSpPr>
          <p:nvPr/>
        </p:nvSpPr>
        <p:spPr bwMode="auto">
          <a:xfrm>
            <a:off x="4210050" y="3124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6" name="Oval 58"/>
          <p:cNvSpPr>
            <a:spLocks noChangeArrowheads="1"/>
          </p:cNvSpPr>
          <p:nvPr/>
        </p:nvSpPr>
        <p:spPr bwMode="auto">
          <a:xfrm>
            <a:off x="3676650" y="4202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7" name="Oval 59"/>
          <p:cNvSpPr>
            <a:spLocks noChangeArrowheads="1"/>
          </p:cNvSpPr>
          <p:nvPr/>
        </p:nvSpPr>
        <p:spPr bwMode="auto">
          <a:xfrm>
            <a:off x="3905250" y="4495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8" name="Oval 60"/>
          <p:cNvSpPr>
            <a:spLocks noChangeArrowheads="1"/>
          </p:cNvSpPr>
          <p:nvPr/>
        </p:nvSpPr>
        <p:spPr bwMode="auto">
          <a:xfrm>
            <a:off x="3981450" y="4114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90" name="Line 62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981450" y="5997714"/>
            <a:ext cx="355738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reds on this side get more weight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blues on this side get less weight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0" y="5997714"/>
            <a:ext cx="362924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reds on this side get less weight</a:t>
            </a:r>
          </a:p>
          <a:p>
            <a:r>
              <a:rPr lang="en-US" sz="2000" dirty="0" smtClean="0">
                <a:solidFill>
                  <a:srgbClr val="0000FF"/>
                </a:solidFill>
              </a:rPr>
              <a:t>blues on this side get more weight 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be the best line learned on this data set?</a:t>
            </a:r>
          </a:p>
        </p:txBody>
      </p:sp>
    </p:spTree>
    <p:extLst>
      <p:ext uri="{BB962C8B-B14F-4D97-AF65-F5344CB8AC3E}">
        <p14:creationId xmlns:p14="http://schemas.microsoft.com/office/powerpoint/2010/main" val="2469560855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3363913" y="1438275"/>
            <a:ext cx="523875" cy="4572000"/>
          </a:xfrm>
          <a:prstGeom prst="line">
            <a:avLst/>
          </a:prstGeom>
          <a:noFill/>
          <a:ln w="3816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3600450" y="3098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4" name="Oval 22"/>
          <p:cNvSpPr>
            <a:spLocks noChangeArrowheads="1"/>
          </p:cNvSpPr>
          <p:nvPr/>
        </p:nvSpPr>
        <p:spPr bwMode="auto">
          <a:xfrm>
            <a:off x="3752850" y="34290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6" name="Oval 24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Oval 25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8" name="Oval 26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9" name="Oval 27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0" name="Oval 28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1" name="Oval 29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2" name="Oval 30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3" name="Oval 31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4" name="Oval 32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5" name="Oval 33"/>
          <p:cNvSpPr>
            <a:spLocks noChangeArrowheads="1"/>
          </p:cNvSpPr>
          <p:nvPr/>
        </p:nvSpPr>
        <p:spPr bwMode="auto">
          <a:xfrm>
            <a:off x="2152650" y="3200400"/>
            <a:ext cx="304800" cy="3048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6" name="Oval 34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7" name="Oval 35"/>
          <p:cNvSpPr>
            <a:spLocks noChangeArrowheads="1"/>
          </p:cNvSpPr>
          <p:nvPr/>
        </p:nvSpPr>
        <p:spPr bwMode="auto">
          <a:xfrm>
            <a:off x="4438650" y="3565525"/>
            <a:ext cx="385763" cy="4016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8" name="Oval 36"/>
          <p:cNvSpPr>
            <a:spLocks noChangeArrowheads="1"/>
          </p:cNvSpPr>
          <p:nvPr/>
        </p:nvSpPr>
        <p:spPr bwMode="auto">
          <a:xfrm>
            <a:off x="4362450" y="2989263"/>
            <a:ext cx="366713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9" name="Oval 37"/>
          <p:cNvSpPr>
            <a:spLocks noChangeArrowheads="1"/>
          </p:cNvSpPr>
          <p:nvPr/>
        </p:nvSpPr>
        <p:spPr bwMode="auto">
          <a:xfrm>
            <a:off x="4133850" y="3886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0" name="Oval 38"/>
          <p:cNvSpPr>
            <a:spLocks noChangeArrowheads="1"/>
          </p:cNvSpPr>
          <p:nvPr/>
        </p:nvSpPr>
        <p:spPr bwMode="auto">
          <a:xfrm>
            <a:off x="4362450" y="41656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1" name="Oval 39"/>
          <p:cNvSpPr>
            <a:spLocks noChangeArrowheads="1"/>
          </p:cNvSpPr>
          <p:nvPr/>
        </p:nvSpPr>
        <p:spPr bwMode="auto">
          <a:xfrm>
            <a:off x="4775200" y="3417888"/>
            <a:ext cx="387350" cy="3810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2" name="Oval 40"/>
          <p:cNvSpPr>
            <a:spLocks noChangeArrowheads="1"/>
          </p:cNvSpPr>
          <p:nvPr/>
        </p:nvSpPr>
        <p:spPr bwMode="auto">
          <a:xfrm>
            <a:off x="4667250" y="4021138"/>
            <a:ext cx="350838" cy="3524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3" name="Oval 41"/>
          <p:cNvSpPr>
            <a:spLocks noChangeArrowheads="1"/>
          </p:cNvSpPr>
          <p:nvPr/>
        </p:nvSpPr>
        <p:spPr bwMode="auto">
          <a:xfrm>
            <a:off x="1162050" y="3217863"/>
            <a:ext cx="134938" cy="1349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4" name="Oval 42"/>
          <p:cNvSpPr>
            <a:spLocks noChangeArrowheads="1"/>
          </p:cNvSpPr>
          <p:nvPr/>
        </p:nvSpPr>
        <p:spPr bwMode="auto">
          <a:xfrm>
            <a:off x="1085850" y="2671763"/>
            <a:ext cx="147638" cy="1476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5" name="Oval 43"/>
          <p:cNvSpPr>
            <a:spLocks noChangeArrowheads="1"/>
          </p:cNvSpPr>
          <p:nvPr/>
        </p:nvSpPr>
        <p:spPr bwMode="auto">
          <a:xfrm>
            <a:off x="1085850" y="39163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6" name="Oval 44"/>
          <p:cNvSpPr>
            <a:spLocks noChangeArrowheads="1"/>
          </p:cNvSpPr>
          <p:nvPr/>
        </p:nvSpPr>
        <p:spPr bwMode="auto">
          <a:xfrm>
            <a:off x="1619250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7" name="Oval 45"/>
          <p:cNvSpPr>
            <a:spLocks noChangeArrowheads="1"/>
          </p:cNvSpPr>
          <p:nvPr/>
        </p:nvSpPr>
        <p:spPr bwMode="auto">
          <a:xfrm>
            <a:off x="1390650" y="3673475"/>
            <a:ext cx="136525" cy="1365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8" name="Oval 46"/>
          <p:cNvSpPr>
            <a:spLocks noChangeArrowheads="1"/>
          </p:cNvSpPr>
          <p:nvPr/>
        </p:nvSpPr>
        <p:spPr bwMode="auto">
          <a:xfrm>
            <a:off x="20764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9" name="Oval 47"/>
          <p:cNvSpPr>
            <a:spLocks noChangeArrowheads="1"/>
          </p:cNvSpPr>
          <p:nvPr/>
        </p:nvSpPr>
        <p:spPr bwMode="auto">
          <a:xfrm>
            <a:off x="2000250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0" name="Oval 48"/>
          <p:cNvSpPr>
            <a:spLocks noChangeArrowheads="1"/>
          </p:cNvSpPr>
          <p:nvPr/>
        </p:nvSpPr>
        <p:spPr bwMode="auto">
          <a:xfrm>
            <a:off x="2000250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1" name="Oval 49"/>
          <p:cNvSpPr>
            <a:spLocks noChangeArrowheads="1"/>
          </p:cNvSpPr>
          <p:nvPr/>
        </p:nvSpPr>
        <p:spPr bwMode="auto">
          <a:xfrm>
            <a:off x="2533650" y="44672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2" name="Oval 50"/>
          <p:cNvSpPr>
            <a:spLocks noChangeArrowheads="1"/>
          </p:cNvSpPr>
          <p:nvPr/>
        </p:nvSpPr>
        <p:spPr bwMode="auto">
          <a:xfrm>
            <a:off x="23050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3" name="Oval 51"/>
          <p:cNvSpPr>
            <a:spLocks noChangeArrowheads="1"/>
          </p:cNvSpPr>
          <p:nvPr/>
        </p:nvSpPr>
        <p:spPr bwMode="auto">
          <a:xfrm>
            <a:off x="3295650" y="4811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4" name="Oval 52"/>
          <p:cNvSpPr>
            <a:spLocks noChangeArrowheads="1"/>
          </p:cNvSpPr>
          <p:nvPr/>
        </p:nvSpPr>
        <p:spPr bwMode="auto">
          <a:xfrm>
            <a:off x="3143250" y="4430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5" name="Oval 53"/>
          <p:cNvSpPr>
            <a:spLocks noChangeArrowheads="1"/>
          </p:cNvSpPr>
          <p:nvPr/>
        </p:nvSpPr>
        <p:spPr bwMode="auto">
          <a:xfrm>
            <a:off x="2838450" y="4964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6" name="Oval 54"/>
          <p:cNvSpPr>
            <a:spLocks noChangeArrowheads="1"/>
          </p:cNvSpPr>
          <p:nvPr/>
        </p:nvSpPr>
        <p:spPr bwMode="auto">
          <a:xfrm>
            <a:off x="3752850" y="4800600"/>
            <a:ext cx="334963" cy="34448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7" name="Oval 55"/>
          <p:cNvSpPr>
            <a:spLocks noChangeArrowheads="1"/>
          </p:cNvSpPr>
          <p:nvPr/>
        </p:nvSpPr>
        <p:spPr bwMode="auto">
          <a:xfrm>
            <a:off x="3524250" y="52689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8" name="Oval 56"/>
          <p:cNvSpPr>
            <a:spLocks noChangeArrowheads="1"/>
          </p:cNvSpPr>
          <p:nvPr/>
        </p:nvSpPr>
        <p:spPr bwMode="auto">
          <a:xfrm>
            <a:off x="2076450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9" name="Oval 57"/>
          <p:cNvSpPr>
            <a:spLocks noChangeArrowheads="1"/>
          </p:cNvSpPr>
          <p:nvPr/>
        </p:nvSpPr>
        <p:spPr bwMode="auto">
          <a:xfrm>
            <a:off x="2838450" y="21447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0" name="Oval 58"/>
          <p:cNvSpPr>
            <a:spLocks noChangeArrowheads="1"/>
          </p:cNvSpPr>
          <p:nvPr/>
        </p:nvSpPr>
        <p:spPr bwMode="auto">
          <a:xfrm>
            <a:off x="2000250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1" name="Oval 59"/>
          <p:cNvSpPr>
            <a:spLocks noChangeArrowheads="1"/>
          </p:cNvSpPr>
          <p:nvPr/>
        </p:nvSpPr>
        <p:spPr bwMode="auto">
          <a:xfrm>
            <a:off x="2533650" y="2105025"/>
            <a:ext cx="333375" cy="3333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2" name="Oval 60"/>
          <p:cNvSpPr>
            <a:spLocks noChangeArrowheads="1"/>
          </p:cNvSpPr>
          <p:nvPr/>
        </p:nvSpPr>
        <p:spPr bwMode="auto">
          <a:xfrm>
            <a:off x="2305050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3" name="Oval 61"/>
          <p:cNvSpPr>
            <a:spLocks noChangeArrowheads="1"/>
          </p:cNvSpPr>
          <p:nvPr/>
        </p:nvSpPr>
        <p:spPr bwMode="auto">
          <a:xfrm>
            <a:off x="3829050" y="2133600"/>
            <a:ext cx="384175" cy="3651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4" name="Oval 62"/>
          <p:cNvSpPr>
            <a:spLocks noChangeArrowheads="1"/>
          </p:cNvSpPr>
          <p:nvPr/>
        </p:nvSpPr>
        <p:spPr bwMode="auto">
          <a:xfrm>
            <a:off x="3219450" y="2297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5" name="Oval 63"/>
          <p:cNvSpPr>
            <a:spLocks noChangeArrowheads="1"/>
          </p:cNvSpPr>
          <p:nvPr/>
        </p:nvSpPr>
        <p:spPr bwMode="auto">
          <a:xfrm>
            <a:off x="3752850" y="27543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6" name="Oval 64"/>
          <p:cNvSpPr>
            <a:spLocks noChangeArrowheads="1"/>
          </p:cNvSpPr>
          <p:nvPr/>
        </p:nvSpPr>
        <p:spPr bwMode="auto">
          <a:xfrm>
            <a:off x="4286250" y="20574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7" name="Oval 65"/>
          <p:cNvSpPr>
            <a:spLocks noChangeArrowheads="1"/>
          </p:cNvSpPr>
          <p:nvPr/>
        </p:nvSpPr>
        <p:spPr bwMode="auto">
          <a:xfrm>
            <a:off x="4057650" y="2590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8" name="Oval 66"/>
          <p:cNvSpPr>
            <a:spLocks noChangeArrowheads="1"/>
          </p:cNvSpPr>
          <p:nvPr/>
        </p:nvSpPr>
        <p:spPr bwMode="auto">
          <a:xfrm>
            <a:off x="1466850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19" name="Oval 67"/>
          <p:cNvSpPr>
            <a:spLocks noChangeArrowheads="1"/>
          </p:cNvSpPr>
          <p:nvPr/>
        </p:nvSpPr>
        <p:spPr bwMode="auto">
          <a:xfrm>
            <a:off x="1390650" y="4068763"/>
            <a:ext cx="122238" cy="1222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0" name="Oval 68"/>
          <p:cNvSpPr>
            <a:spLocks noChangeArrowheads="1"/>
          </p:cNvSpPr>
          <p:nvPr/>
        </p:nvSpPr>
        <p:spPr bwMode="auto">
          <a:xfrm>
            <a:off x="1924050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1" name="Oval 69"/>
          <p:cNvSpPr>
            <a:spLocks noChangeArrowheads="1"/>
          </p:cNvSpPr>
          <p:nvPr/>
        </p:nvSpPr>
        <p:spPr bwMode="auto">
          <a:xfrm>
            <a:off x="1695450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2" name="Oval 70"/>
          <p:cNvSpPr>
            <a:spLocks noChangeArrowheads="1"/>
          </p:cNvSpPr>
          <p:nvPr/>
        </p:nvSpPr>
        <p:spPr bwMode="auto">
          <a:xfrm>
            <a:off x="3448050" y="1916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3" name="Oval 71"/>
          <p:cNvSpPr>
            <a:spLocks noChangeArrowheads="1"/>
          </p:cNvSpPr>
          <p:nvPr/>
        </p:nvSpPr>
        <p:spPr bwMode="auto">
          <a:xfrm>
            <a:off x="4438650" y="2727325"/>
            <a:ext cx="373063" cy="3508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4" name="Oval 72"/>
          <p:cNvSpPr>
            <a:spLocks noChangeArrowheads="1"/>
          </p:cNvSpPr>
          <p:nvPr/>
        </p:nvSpPr>
        <p:spPr bwMode="auto">
          <a:xfrm>
            <a:off x="4210050" y="31242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5" name="Oval 73"/>
          <p:cNvSpPr>
            <a:spLocks noChangeArrowheads="1"/>
          </p:cNvSpPr>
          <p:nvPr/>
        </p:nvSpPr>
        <p:spPr bwMode="auto">
          <a:xfrm>
            <a:off x="3676650" y="4202113"/>
            <a:ext cx="369888" cy="36988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6" name="Oval 74"/>
          <p:cNvSpPr>
            <a:spLocks noChangeArrowheads="1"/>
          </p:cNvSpPr>
          <p:nvPr/>
        </p:nvSpPr>
        <p:spPr bwMode="auto">
          <a:xfrm>
            <a:off x="3905250" y="4495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27" name="Oval 75"/>
          <p:cNvSpPr>
            <a:spLocks noChangeArrowheads="1"/>
          </p:cNvSpPr>
          <p:nvPr/>
        </p:nvSpPr>
        <p:spPr bwMode="auto">
          <a:xfrm>
            <a:off x="3981450" y="4114800"/>
            <a:ext cx="385763" cy="3857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5029200" y="4731603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reweight examples?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4966220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3363913" y="1438275"/>
            <a:ext cx="523875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93" name="Oval 17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Oval 18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5" name="Oval 19"/>
          <p:cNvSpPr>
            <a:spLocks noChangeArrowheads="1"/>
          </p:cNvSpPr>
          <p:nvPr/>
        </p:nvSpPr>
        <p:spPr bwMode="auto">
          <a:xfrm>
            <a:off x="3600450" y="3098800"/>
            <a:ext cx="269875" cy="284163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6" name="Oval 20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Oval 21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Oval 22"/>
          <p:cNvSpPr>
            <a:spLocks noChangeArrowheads="1"/>
          </p:cNvSpPr>
          <p:nvPr/>
        </p:nvSpPr>
        <p:spPr bwMode="auto">
          <a:xfrm>
            <a:off x="3752850" y="3429000"/>
            <a:ext cx="325438" cy="331788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Oval 25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Oval 26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5" name="Oval 29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Oval 30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Oval 31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Oval 32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Oval 33"/>
          <p:cNvSpPr>
            <a:spLocks noChangeArrowheads="1"/>
          </p:cNvSpPr>
          <p:nvPr/>
        </p:nvSpPr>
        <p:spPr bwMode="auto">
          <a:xfrm>
            <a:off x="2170113" y="3243263"/>
            <a:ext cx="244475" cy="2444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0" name="Oval 34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1" name="Oval 35"/>
          <p:cNvSpPr>
            <a:spLocks noChangeArrowheads="1"/>
          </p:cNvSpPr>
          <p:nvPr/>
        </p:nvSpPr>
        <p:spPr bwMode="auto">
          <a:xfrm>
            <a:off x="4438650" y="3768725"/>
            <a:ext cx="190500" cy="1984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2" name="Oval 36"/>
          <p:cNvSpPr>
            <a:spLocks noChangeArrowheads="1"/>
          </p:cNvSpPr>
          <p:nvPr/>
        </p:nvSpPr>
        <p:spPr bwMode="auto">
          <a:xfrm>
            <a:off x="4362450" y="3168650"/>
            <a:ext cx="180975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3" name="Oval 37"/>
          <p:cNvSpPr>
            <a:spLocks noChangeArrowheads="1"/>
          </p:cNvSpPr>
          <p:nvPr/>
        </p:nvSpPr>
        <p:spPr bwMode="auto">
          <a:xfrm>
            <a:off x="4133850" y="4081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4" name="Oval 38"/>
          <p:cNvSpPr>
            <a:spLocks noChangeArrowheads="1"/>
          </p:cNvSpPr>
          <p:nvPr/>
        </p:nvSpPr>
        <p:spPr bwMode="auto">
          <a:xfrm>
            <a:off x="4362450" y="43608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4775200" y="3611563"/>
            <a:ext cx="190500" cy="187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4667250" y="4200525"/>
            <a:ext cx="1714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123950" y="3179763"/>
            <a:ext cx="173038" cy="1730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8" name="Oval 42"/>
          <p:cNvSpPr>
            <a:spLocks noChangeArrowheads="1"/>
          </p:cNvSpPr>
          <p:nvPr/>
        </p:nvSpPr>
        <p:spPr bwMode="auto">
          <a:xfrm>
            <a:off x="1044575" y="2630488"/>
            <a:ext cx="188913" cy="18891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9" name="Oval 43"/>
          <p:cNvSpPr>
            <a:spLocks noChangeArrowheads="1"/>
          </p:cNvSpPr>
          <p:nvPr/>
        </p:nvSpPr>
        <p:spPr bwMode="auto">
          <a:xfrm>
            <a:off x="1050925" y="38814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0" name="Oval 44"/>
          <p:cNvSpPr>
            <a:spLocks noChangeArrowheads="1"/>
          </p:cNvSpPr>
          <p:nvPr/>
        </p:nvSpPr>
        <p:spPr bwMode="auto">
          <a:xfrm>
            <a:off x="1576388" y="3081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1" name="Oval 45"/>
          <p:cNvSpPr>
            <a:spLocks noChangeArrowheads="1"/>
          </p:cNvSpPr>
          <p:nvPr/>
        </p:nvSpPr>
        <p:spPr bwMode="auto">
          <a:xfrm>
            <a:off x="1352550" y="3635375"/>
            <a:ext cx="174625" cy="1746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2" name="Oval 46"/>
          <p:cNvSpPr>
            <a:spLocks noChangeArrowheads="1"/>
          </p:cNvSpPr>
          <p:nvPr/>
        </p:nvSpPr>
        <p:spPr bwMode="auto">
          <a:xfrm>
            <a:off x="20335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3" name="Oval 47"/>
          <p:cNvSpPr>
            <a:spLocks noChangeArrowheads="1"/>
          </p:cNvSpPr>
          <p:nvPr/>
        </p:nvSpPr>
        <p:spPr bwMode="auto">
          <a:xfrm>
            <a:off x="1957388" y="3995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4" name="Oval 48"/>
          <p:cNvSpPr>
            <a:spLocks noChangeArrowheads="1"/>
          </p:cNvSpPr>
          <p:nvPr/>
        </p:nvSpPr>
        <p:spPr bwMode="auto">
          <a:xfrm>
            <a:off x="1957388" y="5214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2425700" y="44672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22621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3176588" y="4811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8" name="Oval 52"/>
          <p:cNvSpPr>
            <a:spLocks noChangeArrowheads="1"/>
          </p:cNvSpPr>
          <p:nvPr/>
        </p:nvSpPr>
        <p:spPr bwMode="auto">
          <a:xfrm>
            <a:off x="3024188" y="4430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9" name="Oval 53"/>
          <p:cNvSpPr>
            <a:spLocks noChangeArrowheads="1"/>
          </p:cNvSpPr>
          <p:nvPr/>
        </p:nvSpPr>
        <p:spPr bwMode="auto">
          <a:xfrm>
            <a:off x="2719388" y="4964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0" name="Oval 54"/>
          <p:cNvSpPr>
            <a:spLocks noChangeArrowheads="1"/>
          </p:cNvSpPr>
          <p:nvPr/>
        </p:nvSpPr>
        <p:spPr bwMode="auto">
          <a:xfrm>
            <a:off x="3752850" y="4975225"/>
            <a:ext cx="165100" cy="1698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1" name="Oval 55"/>
          <p:cNvSpPr>
            <a:spLocks noChangeArrowheads="1"/>
          </p:cNvSpPr>
          <p:nvPr/>
        </p:nvSpPr>
        <p:spPr bwMode="auto">
          <a:xfrm>
            <a:off x="3405188" y="52689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2" name="Oval 56"/>
          <p:cNvSpPr>
            <a:spLocks noChangeArrowheads="1"/>
          </p:cNvSpPr>
          <p:nvPr/>
        </p:nvSpPr>
        <p:spPr bwMode="auto">
          <a:xfrm>
            <a:off x="2033588" y="2166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3" name="Oval 57"/>
          <p:cNvSpPr>
            <a:spLocks noChangeArrowheads="1"/>
          </p:cNvSpPr>
          <p:nvPr/>
        </p:nvSpPr>
        <p:spPr bwMode="auto">
          <a:xfrm>
            <a:off x="2719388" y="2144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4" name="Oval 58"/>
          <p:cNvSpPr>
            <a:spLocks noChangeArrowheads="1"/>
          </p:cNvSpPr>
          <p:nvPr/>
        </p:nvSpPr>
        <p:spPr bwMode="auto">
          <a:xfrm>
            <a:off x="1957388" y="2852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5" name="Oval 59"/>
          <p:cNvSpPr>
            <a:spLocks noChangeArrowheads="1"/>
          </p:cNvSpPr>
          <p:nvPr/>
        </p:nvSpPr>
        <p:spPr bwMode="auto">
          <a:xfrm>
            <a:off x="2425700" y="21050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6" name="Oval 60"/>
          <p:cNvSpPr>
            <a:spLocks noChangeArrowheads="1"/>
          </p:cNvSpPr>
          <p:nvPr/>
        </p:nvSpPr>
        <p:spPr bwMode="auto">
          <a:xfrm>
            <a:off x="2262188" y="2624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7" name="Oval 61"/>
          <p:cNvSpPr>
            <a:spLocks noChangeArrowheads="1"/>
          </p:cNvSpPr>
          <p:nvPr/>
        </p:nvSpPr>
        <p:spPr bwMode="auto">
          <a:xfrm>
            <a:off x="3829050" y="2317750"/>
            <a:ext cx="190500" cy="1809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8" name="Oval 62"/>
          <p:cNvSpPr>
            <a:spLocks noChangeArrowheads="1"/>
          </p:cNvSpPr>
          <p:nvPr/>
        </p:nvSpPr>
        <p:spPr bwMode="auto">
          <a:xfrm>
            <a:off x="3100388" y="2297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9" name="Oval 63"/>
          <p:cNvSpPr>
            <a:spLocks noChangeArrowheads="1"/>
          </p:cNvSpPr>
          <p:nvPr/>
        </p:nvSpPr>
        <p:spPr bwMode="auto">
          <a:xfrm>
            <a:off x="3752850" y="29416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0" name="Oval 64"/>
          <p:cNvSpPr>
            <a:spLocks noChangeArrowheads="1"/>
          </p:cNvSpPr>
          <p:nvPr/>
        </p:nvSpPr>
        <p:spPr bwMode="auto">
          <a:xfrm>
            <a:off x="4286250" y="22526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1" name="Oval 65"/>
          <p:cNvSpPr>
            <a:spLocks noChangeArrowheads="1"/>
          </p:cNvSpPr>
          <p:nvPr/>
        </p:nvSpPr>
        <p:spPr bwMode="auto">
          <a:xfrm>
            <a:off x="4057650" y="2786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2" name="Oval 66"/>
          <p:cNvSpPr>
            <a:spLocks noChangeArrowheads="1"/>
          </p:cNvSpPr>
          <p:nvPr/>
        </p:nvSpPr>
        <p:spPr bwMode="auto">
          <a:xfrm>
            <a:off x="14239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3" name="Oval 67"/>
          <p:cNvSpPr>
            <a:spLocks noChangeArrowheads="1"/>
          </p:cNvSpPr>
          <p:nvPr/>
        </p:nvSpPr>
        <p:spPr bwMode="auto">
          <a:xfrm>
            <a:off x="1355725" y="40338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4" name="Oval 68"/>
          <p:cNvSpPr>
            <a:spLocks noChangeArrowheads="1"/>
          </p:cNvSpPr>
          <p:nvPr/>
        </p:nvSpPr>
        <p:spPr bwMode="auto">
          <a:xfrm>
            <a:off x="1881188" y="3462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5" name="Oval 69"/>
          <p:cNvSpPr>
            <a:spLocks noChangeArrowheads="1"/>
          </p:cNvSpPr>
          <p:nvPr/>
        </p:nvSpPr>
        <p:spPr bwMode="auto">
          <a:xfrm>
            <a:off x="16525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6" name="Oval 70"/>
          <p:cNvSpPr>
            <a:spLocks noChangeArrowheads="1"/>
          </p:cNvSpPr>
          <p:nvPr/>
        </p:nvSpPr>
        <p:spPr bwMode="auto">
          <a:xfrm>
            <a:off x="3448050" y="2103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7" name="Oval 71"/>
          <p:cNvSpPr>
            <a:spLocks noChangeArrowheads="1"/>
          </p:cNvSpPr>
          <p:nvPr/>
        </p:nvSpPr>
        <p:spPr bwMode="auto">
          <a:xfrm>
            <a:off x="4438650" y="2905125"/>
            <a:ext cx="1841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8" name="Oval 72"/>
          <p:cNvSpPr>
            <a:spLocks noChangeArrowheads="1"/>
          </p:cNvSpPr>
          <p:nvPr/>
        </p:nvSpPr>
        <p:spPr bwMode="auto">
          <a:xfrm>
            <a:off x="4210050" y="3319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49" name="Oval 73"/>
          <p:cNvSpPr>
            <a:spLocks noChangeArrowheads="1"/>
          </p:cNvSpPr>
          <p:nvPr/>
        </p:nvSpPr>
        <p:spPr bwMode="auto">
          <a:xfrm>
            <a:off x="3676650" y="4389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50" name="Oval 74"/>
          <p:cNvSpPr>
            <a:spLocks noChangeArrowheads="1"/>
          </p:cNvSpPr>
          <p:nvPr/>
        </p:nvSpPr>
        <p:spPr bwMode="auto">
          <a:xfrm>
            <a:off x="3905250" y="4691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51" name="Oval 75"/>
          <p:cNvSpPr>
            <a:spLocks noChangeArrowheads="1"/>
          </p:cNvSpPr>
          <p:nvPr/>
        </p:nvSpPr>
        <p:spPr bwMode="auto">
          <a:xfrm>
            <a:off x="3981450" y="4310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TextBox 76"/>
          <p:cNvSpPr txBox="1"/>
          <p:nvPr/>
        </p:nvSpPr>
        <p:spPr>
          <a:xfrm>
            <a:off x="5029200" y="4724400"/>
            <a:ext cx="3810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would be the best line learned on this data set?</a:t>
            </a:r>
          </a:p>
        </p:txBody>
      </p:sp>
    </p:spTree>
    <p:extLst>
      <p:ext uri="{BB962C8B-B14F-4D97-AF65-F5344CB8AC3E}">
        <p14:creationId xmlns:p14="http://schemas.microsoft.com/office/powerpoint/2010/main" val="569640966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5603" name="Line 3"/>
          <p:cNvSpPr>
            <a:spLocks noChangeShapeType="1"/>
          </p:cNvSpPr>
          <p:nvPr/>
        </p:nvSpPr>
        <p:spPr bwMode="auto">
          <a:xfrm>
            <a:off x="2533650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3363913" y="1438275"/>
            <a:ext cx="523875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5617" name="Oval 17"/>
          <p:cNvSpPr>
            <a:spLocks noChangeArrowheads="1"/>
          </p:cNvSpPr>
          <p:nvPr/>
        </p:nvSpPr>
        <p:spPr bwMode="auto">
          <a:xfrm>
            <a:off x="30670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3371850" y="2859088"/>
            <a:ext cx="149225" cy="14922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0" name="Oval 20"/>
          <p:cNvSpPr>
            <a:spLocks noChangeArrowheads="1"/>
          </p:cNvSpPr>
          <p:nvPr/>
        </p:nvSpPr>
        <p:spPr bwMode="auto">
          <a:xfrm>
            <a:off x="28384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1" name="Oval 21"/>
          <p:cNvSpPr>
            <a:spLocks noChangeArrowheads="1"/>
          </p:cNvSpPr>
          <p:nvPr/>
        </p:nvSpPr>
        <p:spPr bwMode="auto">
          <a:xfrm>
            <a:off x="3371850" y="37338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3" name="Oval 23"/>
          <p:cNvSpPr>
            <a:spLocks noChangeArrowheads="1"/>
          </p:cNvSpPr>
          <p:nvPr/>
        </p:nvSpPr>
        <p:spPr bwMode="auto">
          <a:xfrm>
            <a:off x="2609850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4" name="Oval 24"/>
          <p:cNvSpPr>
            <a:spLocks noChangeArrowheads="1"/>
          </p:cNvSpPr>
          <p:nvPr/>
        </p:nvSpPr>
        <p:spPr bwMode="auto">
          <a:xfrm>
            <a:off x="3067050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5" name="Oval 25"/>
          <p:cNvSpPr>
            <a:spLocks noChangeArrowheads="1"/>
          </p:cNvSpPr>
          <p:nvPr/>
        </p:nvSpPr>
        <p:spPr bwMode="auto">
          <a:xfrm>
            <a:off x="3371850" y="32766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6" name="Oval 26"/>
          <p:cNvSpPr>
            <a:spLocks noChangeArrowheads="1"/>
          </p:cNvSpPr>
          <p:nvPr/>
        </p:nvSpPr>
        <p:spPr bwMode="auto">
          <a:xfrm>
            <a:off x="3448050" y="3505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7" name="Oval 27"/>
          <p:cNvSpPr>
            <a:spLocks noChangeArrowheads="1"/>
          </p:cNvSpPr>
          <p:nvPr/>
        </p:nvSpPr>
        <p:spPr bwMode="auto">
          <a:xfrm>
            <a:off x="2914650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8" name="Oval 28"/>
          <p:cNvSpPr>
            <a:spLocks noChangeArrowheads="1"/>
          </p:cNvSpPr>
          <p:nvPr/>
        </p:nvSpPr>
        <p:spPr bwMode="auto">
          <a:xfrm>
            <a:off x="2533650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9" name="Oval 29"/>
          <p:cNvSpPr>
            <a:spLocks noChangeArrowheads="1"/>
          </p:cNvSpPr>
          <p:nvPr/>
        </p:nvSpPr>
        <p:spPr bwMode="auto">
          <a:xfrm>
            <a:off x="2609850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0" name="Oval 30"/>
          <p:cNvSpPr>
            <a:spLocks noChangeArrowheads="1"/>
          </p:cNvSpPr>
          <p:nvPr/>
        </p:nvSpPr>
        <p:spPr bwMode="auto">
          <a:xfrm>
            <a:off x="3143250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1" name="Oval 31"/>
          <p:cNvSpPr>
            <a:spLocks noChangeArrowheads="1"/>
          </p:cNvSpPr>
          <p:nvPr/>
        </p:nvSpPr>
        <p:spPr bwMode="auto">
          <a:xfrm>
            <a:off x="2762250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2" name="Oval 32"/>
          <p:cNvSpPr>
            <a:spLocks noChangeArrowheads="1"/>
          </p:cNvSpPr>
          <p:nvPr/>
        </p:nvSpPr>
        <p:spPr bwMode="auto">
          <a:xfrm>
            <a:off x="3524250" y="3886200"/>
            <a:ext cx="142875" cy="1428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3" name="Oval 33"/>
          <p:cNvSpPr>
            <a:spLocks noChangeArrowheads="1"/>
          </p:cNvSpPr>
          <p:nvPr/>
        </p:nvSpPr>
        <p:spPr bwMode="auto">
          <a:xfrm>
            <a:off x="2170113" y="3243263"/>
            <a:ext cx="244475" cy="244475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4" name="Oval 34"/>
          <p:cNvSpPr>
            <a:spLocks noChangeArrowheads="1"/>
          </p:cNvSpPr>
          <p:nvPr/>
        </p:nvSpPr>
        <p:spPr bwMode="auto">
          <a:xfrm>
            <a:off x="2838450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5" name="Oval 35"/>
          <p:cNvSpPr>
            <a:spLocks noChangeArrowheads="1"/>
          </p:cNvSpPr>
          <p:nvPr/>
        </p:nvSpPr>
        <p:spPr bwMode="auto">
          <a:xfrm>
            <a:off x="4438650" y="3768725"/>
            <a:ext cx="190500" cy="1984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6" name="Oval 36"/>
          <p:cNvSpPr>
            <a:spLocks noChangeArrowheads="1"/>
          </p:cNvSpPr>
          <p:nvPr/>
        </p:nvSpPr>
        <p:spPr bwMode="auto">
          <a:xfrm>
            <a:off x="4362450" y="3168650"/>
            <a:ext cx="180975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7" name="Oval 37"/>
          <p:cNvSpPr>
            <a:spLocks noChangeArrowheads="1"/>
          </p:cNvSpPr>
          <p:nvPr/>
        </p:nvSpPr>
        <p:spPr bwMode="auto">
          <a:xfrm>
            <a:off x="4133850" y="4081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8" name="Oval 38"/>
          <p:cNvSpPr>
            <a:spLocks noChangeArrowheads="1"/>
          </p:cNvSpPr>
          <p:nvPr/>
        </p:nvSpPr>
        <p:spPr bwMode="auto">
          <a:xfrm>
            <a:off x="4362450" y="43608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9" name="Oval 39"/>
          <p:cNvSpPr>
            <a:spLocks noChangeArrowheads="1"/>
          </p:cNvSpPr>
          <p:nvPr/>
        </p:nvSpPr>
        <p:spPr bwMode="auto">
          <a:xfrm>
            <a:off x="4775200" y="3611563"/>
            <a:ext cx="190500" cy="187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0" name="Oval 40"/>
          <p:cNvSpPr>
            <a:spLocks noChangeArrowheads="1"/>
          </p:cNvSpPr>
          <p:nvPr/>
        </p:nvSpPr>
        <p:spPr bwMode="auto">
          <a:xfrm>
            <a:off x="4667250" y="4200525"/>
            <a:ext cx="1714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1" name="Oval 41"/>
          <p:cNvSpPr>
            <a:spLocks noChangeArrowheads="1"/>
          </p:cNvSpPr>
          <p:nvPr/>
        </p:nvSpPr>
        <p:spPr bwMode="auto">
          <a:xfrm>
            <a:off x="1123950" y="3179763"/>
            <a:ext cx="173038" cy="173037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2" name="Oval 42"/>
          <p:cNvSpPr>
            <a:spLocks noChangeArrowheads="1"/>
          </p:cNvSpPr>
          <p:nvPr/>
        </p:nvSpPr>
        <p:spPr bwMode="auto">
          <a:xfrm>
            <a:off x="1044575" y="2630488"/>
            <a:ext cx="188913" cy="18891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3" name="Oval 43"/>
          <p:cNvSpPr>
            <a:spLocks noChangeArrowheads="1"/>
          </p:cNvSpPr>
          <p:nvPr/>
        </p:nvSpPr>
        <p:spPr bwMode="auto">
          <a:xfrm>
            <a:off x="1050925" y="38814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4" name="Oval 44"/>
          <p:cNvSpPr>
            <a:spLocks noChangeArrowheads="1"/>
          </p:cNvSpPr>
          <p:nvPr/>
        </p:nvSpPr>
        <p:spPr bwMode="auto">
          <a:xfrm>
            <a:off x="1576388" y="3081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5" name="Oval 45"/>
          <p:cNvSpPr>
            <a:spLocks noChangeArrowheads="1"/>
          </p:cNvSpPr>
          <p:nvPr/>
        </p:nvSpPr>
        <p:spPr bwMode="auto">
          <a:xfrm>
            <a:off x="1352550" y="3635375"/>
            <a:ext cx="174625" cy="1746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6" name="Oval 46"/>
          <p:cNvSpPr>
            <a:spLocks noChangeArrowheads="1"/>
          </p:cNvSpPr>
          <p:nvPr/>
        </p:nvSpPr>
        <p:spPr bwMode="auto">
          <a:xfrm>
            <a:off x="20335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7" name="Oval 47"/>
          <p:cNvSpPr>
            <a:spLocks noChangeArrowheads="1"/>
          </p:cNvSpPr>
          <p:nvPr/>
        </p:nvSpPr>
        <p:spPr bwMode="auto">
          <a:xfrm>
            <a:off x="1957388" y="3995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8" name="Oval 48"/>
          <p:cNvSpPr>
            <a:spLocks noChangeArrowheads="1"/>
          </p:cNvSpPr>
          <p:nvPr/>
        </p:nvSpPr>
        <p:spPr bwMode="auto">
          <a:xfrm>
            <a:off x="1957388" y="5214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9" name="Oval 49"/>
          <p:cNvSpPr>
            <a:spLocks noChangeArrowheads="1"/>
          </p:cNvSpPr>
          <p:nvPr/>
        </p:nvSpPr>
        <p:spPr bwMode="auto">
          <a:xfrm>
            <a:off x="2425700" y="44672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0" name="Oval 50"/>
          <p:cNvSpPr>
            <a:spLocks noChangeArrowheads="1"/>
          </p:cNvSpPr>
          <p:nvPr/>
        </p:nvSpPr>
        <p:spPr bwMode="auto">
          <a:xfrm>
            <a:off x="22621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1" name="Oval 51"/>
          <p:cNvSpPr>
            <a:spLocks noChangeArrowheads="1"/>
          </p:cNvSpPr>
          <p:nvPr/>
        </p:nvSpPr>
        <p:spPr bwMode="auto">
          <a:xfrm>
            <a:off x="3176588" y="4811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2" name="Oval 52"/>
          <p:cNvSpPr>
            <a:spLocks noChangeArrowheads="1"/>
          </p:cNvSpPr>
          <p:nvPr/>
        </p:nvSpPr>
        <p:spPr bwMode="auto">
          <a:xfrm>
            <a:off x="3024188" y="4430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3" name="Oval 53"/>
          <p:cNvSpPr>
            <a:spLocks noChangeArrowheads="1"/>
          </p:cNvSpPr>
          <p:nvPr/>
        </p:nvSpPr>
        <p:spPr bwMode="auto">
          <a:xfrm>
            <a:off x="2719388" y="4964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4" name="Oval 54"/>
          <p:cNvSpPr>
            <a:spLocks noChangeArrowheads="1"/>
          </p:cNvSpPr>
          <p:nvPr/>
        </p:nvSpPr>
        <p:spPr bwMode="auto">
          <a:xfrm>
            <a:off x="3752850" y="4975225"/>
            <a:ext cx="165100" cy="169863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5" name="Oval 55"/>
          <p:cNvSpPr>
            <a:spLocks noChangeArrowheads="1"/>
          </p:cNvSpPr>
          <p:nvPr/>
        </p:nvSpPr>
        <p:spPr bwMode="auto">
          <a:xfrm>
            <a:off x="3405188" y="52689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6" name="Oval 56"/>
          <p:cNvSpPr>
            <a:spLocks noChangeArrowheads="1"/>
          </p:cNvSpPr>
          <p:nvPr/>
        </p:nvSpPr>
        <p:spPr bwMode="auto">
          <a:xfrm>
            <a:off x="2033588" y="21669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7" name="Oval 57"/>
          <p:cNvSpPr>
            <a:spLocks noChangeArrowheads="1"/>
          </p:cNvSpPr>
          <p:nvPr/>
        </p:nvSpPr>
        <p:spPr bwMode="auto">
          <a:xfrm>
            <a:off x="2719388" y="21447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8" name="Oval 58"/>
          <p:cNvSpPr>
            <a:spLocks noChangeArrowheads="1"/>
          </p:cNvSpPr>
          <p:nvPr/>
        </p:nvSpPr>
        <p:spPr bwMode="auto">
          <a:xfrm>
            <a:off x="1957388" y="28527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9" name="Oval 59"/>
          <p:cNvSpPr>
            <a:spLocks noChangeArrowheads="1"/>
          </p:cNvSpPr>
          <p:nvPr/>
        </p:nvSpPr>
        <p:spPr bwMode="auto">
          <a:xfrm>
            <a:off x="2425700" y="2105025"/>
            <a:ext cx="441325" cy="44132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0" name="Oval 60"/>
          <p:cNvSpPr>
            <a:spLocks noChangeArrowheads="1"/>
          </p:cNvSpPr>
          <p:nvPr/>
        </p:nvSpPr>
        <p:spPr bwMode="auto">
          <a:xfrm>
            <a:off x="2262188" y="2624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1" name="Oval 61"/>
          <p:cNvSpPr>
            <a:spLocks noChangeArrowheads="1"/>
          </p:cNvSpPr>
          <p:nvPr/>
        </p:nvSpPr>
        <p:spPr bwMode="auto">
          <a:xfrm>
            <a:off x="3829050" y="2317750"/>
            <a:ext cx="190500" cy="180975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2" name="Oval 62"/>
          <p:cNvSpPr>
            <a:spLocks noChangeArrowheads="1"/>
          </p:cNvSpPr>
          <p:nvPr/>
        </p:nvSpPr>
        <p:spPr bwMode="auto">
          <a:xfrm>
            <a:off x="3100388" y="2297113"/>
            <a:ext cx="488950" cy="48895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3" name="Oval 63"/>
          <p:cNvSpPr>
            <a:spLocks noChangeArrowheads="1"/>
          </p:cNvSpPr>
          <p:nvPr/>
        </p:nvSpPr>
        <p:spPr bwMode="auto">
          <a:xfrm>
            <a:off x="3752850" y="29416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4" name="Oval 64"/>
          <p:cNvSpPr>
            <a:spLocks noChangeArrowheads="1"/>
          </p:cNvSpPr>
          <p:nvPr/>
        </p:nvSpPr>
        <p:spPr bwMode="auto">
          <a:xfrm>
            <a:off x="4286250" y="22526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5" name="Oval 65"/>
          <p:cNvSpPr>
            <a:spLocks noChangeArrowheads="1"/>
          </p:cNvSpPr>
          <p:nvPr/>
        </p:nvSpPr>
        <p:spPr bwMode="auto">
          <a:xfrm>
            <a:off x="4057650" y="2786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6" name="Oval 66"/>
          <p:cNvSpPr>
            <a:spLocks noChangeArrowheads="1"/>
          </p:cNvSpPr>
          <p:nvPr/>
        </p:nvSpPr>
        <p:spPr bwMode="auto">
          <a:xfrm>
            <a:off x="1423988" y="45291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7" name="Oval 67"/>
          <p:cNvSpPr>
            <a:spLocks noChangeArrowheads="1"/>
          </p:cNvSpPr>
          <p:nvPr/>
        </p:nvSpPr>
        <p:spPr bwMode="auto">
          <a:xfrm>
            <a:off x="1355725" y="4033838"/>
            <a:ext cx="157163" cy="1571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8" name="Oval 68"/>
          <p:cNvSpPr>
            <a:spLocks noChangeArrowheads="1"/>
          </p:cNvSpPr>
          <p:nvPr/>
        </p:nvSpPr>
        <p:spPr bwMode="auto">
          <a:xfrm>
            <a:off x="1881188" y="3462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69" name="Oval 69"/>
          <p:cNvSpPr>
            <a:spLocks noChangeArrowheads="1"/>
          </p:cNvSpPr>
          <p:nvPr/>
        </p:nvSpPr>
        <p:spPr bwMode="auto">
          <a:xfrm>
            <a:off x="1652588" y="4986338"/>
            <a:ext cx="195262" cy="1952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0" name="Oval 70"/>
          <p:cNvSpPr>
            <a:spLocks noChangeArrowheads="1"/>
          </p:cNvSpPr>
          <p:nvPr/>
        </p:nvSpPr>
        <p:spPr bwMode="auto">
          <a:xfrm>
            <a:off x="3448050" y="2103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1" name="Oval 71"/>
          <p:cNvSpPr>
            <a:spLocks noChangeArrowheads="1"/>
          </p:cNvSpPr>
          <p:nvPr/>
        </p:nvSpPr>
        <p:spPr bwMode="auto">
          <a:xfrm>
            <a:off x="4438650" y="2905125"/>
            <a:ext cx="184150" cy="173038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2" name="Oval 72"/>
          <p:cNvSpPr>
            <a:spLocks noChangeArrowheads="1"/>
          </p:cNvSpPr>
          <p:nvPr/>
        </p:nvSpPr>
        <p:spPr bwMode="auto">
          <a:xfrm>
            <a:off x="4210050" y="33194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3" name="Oval 73"/>
          <p:cNvSpPr>
            <a:spLocks noChangeArrowheads="1"/>
          </p:cNvSpPr>
          <p:nvPr/>
        </p:nvSpPr>
        <p:spPr bwMode="auto">
          <a:xfrm>
            <a:off x="3676650" y="4389438"/>
            <a:ext cx="182563" cy="182562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4" name="Oval 74"/>
          <p:cNvSpPr>
            <a:spLocks noChangeArrowheads="1"/>
          </p:cNvSpPr>
          <p:nvPr/>
        </p:nvSpPr>
        <p:spPr bwMode="auto">
          <a:xfrm>
            <a:off x="3905250" y="4691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5" name="Oval 75"/>
          <p:cNvSpPr>
            <a:spLocks noChangeArrowheads="1"/>
          </p:cNvSpPr>
          <p:nvPr/>
        </p:nvSpPr>
        <p:spPr bwMode="auto">
          <a:xfrm>
            <a:off x="3981450" y="4310063"/>
            <a:ext cx="190500" cy="1905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76" name="Line 76"/>
          <p:cNvSpPr>
            <a:spLocks noChangeShapeType="1"/>
          </p:cNvSpPr>
          <p:nvPr/>
        </p:nvSpPr>
        <p:spPr bwMode="auto">
          <a:xfrm>
            <a:off x="509588" y="4249738"/>
            <a:ext cx="4868862" cy="304800"/>
          </a:xfrm>
          <a:prstGeom prst="line">
            <a:avLst/>
          </a:prstGeom>
          <a:noFill/>
          <a:ln w="2844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0" name="Oval 19"/>
          <p:cNvSpPr>
            <a:spLocks noChangeArrowheads="1"/>
          </p:cNvSpPr>
          <p:nvPr/>
        </p:nvSpPr>
        <p:spPr bwMode="auto">
          <a:xfrm>
            <a:off x="3600450" y="3124200"/>
            <a:ext cx="269875" cy="284163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Oval 22"/>
          <p:cNvSpPr>
            <a:spLocks noChangeArrowheads="1"/>
          </p:cNvSpPr>
          <p:nvPr/>
        </p:nvSpPr>
        <p:spPr bwMode="auto">
          <a:xfrm>
            <a:off x="3752850" y="3454400"/>
            <a:ext cx="325438" cy="331788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96096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229600" cy="1143000"/>
          </a:xfrm>
          <a:ln/>
        </p:spPr>
        <p:txBody>
          <a:bodyPr/>
          <a:lstStyle/>
          <a:p>
            <a:pPr>
              <a:lnSpc>
                <a:spcPct val="93000"/>
              </a:lnSpc>
              <a:buClr>
                <a:srgbClr val="0000FF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>
                <a:solidFill>
                  <a:srgbClr val="594740"/>
                </a:solidFill>
              </a:rPr>
              <a:t>Boosting example</a:t>
            </a:r>
            <a:endParaRPr lang="en-GB" dirty="0">
              <a:solidFill>
                <a:srgbClr val="594740"/>
              </a:solidFill>
            </a:endParaRPr>
          </a:p>
        </p:txBody>
      </p:sp>
      <p:sp>
        <p:nvSpPr>
          <p:cNvPr id="26626" name="Oval 2"/>
          <p:cNvSpPr>
            <a:spLocks noChangeArrowheads="1"/>
          </p:cNvSpPr>
          <p:nvPr/>
        </p:nvSpPr>
        <p:spPr bwMode="auto">
          <a:xfrm>
            <a:off x="3071812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3376612" y="2819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3605212" y="3048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2843212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Oval 6"/>
          <p:cNvSpPr>
            <a:spLocks noChangeArrowheads="1"/>
          </p:cNvSpPr>
          <p:nvPr/>
        </p:nvSpPr>
        <p:spPr bwMode="auto">
          <a:xfrm>
            <a:off x="3376612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Oval 7"/>
          <p:cNvSpPr>
            <a:spLocks noChangeArrowheads="1"/>
          </p:cNvSpPr>
          <p:nvPr/>
        </p:nvSpPr>
        <p:spPr bwMode="auto">
          <a:xfrm>
            <a:off x="3757612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2" name="Oval 8"/>
          <p:cNvSpPr>
            <a:spLocks noChangeArrowheads="1"/>
          </p:cNvSpPr>
          <p:nvPr/>
        </p:nvSpPr>
        <p:spPr bwMode="auto">
          <a:xfrm>
            <a:off x="2614612" y="3810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3" name="Oval 9"/>
          <p:cNvSpPr>
            <a:spLocks noChangeArrowheads="1"/>
          </p:cNvSpPr>
          <p:nvPr/>
        </p:nvSpPr>
        <p:spPr bwMode="auto">
          <a:xfrm>
            <a:off x="3071812" y="3352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4" name="Oval 10"/>
          <p:cNvSpPr>
            <a:spLocks noChangeArrowheads="1"/>
          </p:cNvSpPr>
          <p:nvPr/>
        </p:nvSpPr>
        <p:spPr bwMode="auto">
          <a:xfrm>
            <a:off x="3376612" y="3276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5" name="Oval 11"/>
          <p:cNvSpPr>
            <a:spLocks noChangeArrowheads="1"/>
          </p:cNvSpPr>
          <p:nvPr/>
        </p:nvSpPr>
        <p:spPr bwMode="auto">
          <a:xfrm>
            <a:off x="3452812" y="3505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2919412" y="37338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Oval 13"/>
          <p:cNvSpPr>
            <a:spLocks noChangeArrowheads="1"/>
          </p:cNvSpPr>
          <p:nvPr/>
        </p:nvSpPr>
        <p:spPr bwMode="auto">
          <a:xfrm>
            <a:off x="2538412" y="34290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8" name="Oval 14"/>
          <p:cNvSpPr>
            <a:spLocks noChangeArrowheads="1"/>
          </p:cNvSpPr>
          <p:nvPr/>
        </p:nvSpPr>
        <p:spPr bwMode="auto">
          <a:xfrm>
            <a:off x="2614612" y="2895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9" name="Oval 15"/>
          <p:cNvSpPr>
            <a:spLocks noChangeArrowheads="1"/>
          </p:cNvSpPr>
          <p:nvPr/>
        </p:nvSpPr>
        <p:spPr bwMode="auto">
          <a:xfrm>
            <a:off x="3148012" y="40386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0" name="Oval 16"/>
          <p:cNvSpPr>
            <a:spLocks noChangeArrowheads="1"/>
          </p:cNvSpPr>
          <p:nvPr/>
        </p:nvSpPr>
        <p:spPr bwMode="auto">
          <a:xfrm>
            <a:off x="2767012" y="3124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" name="Oval 17"/>
          <p:cNvSpPr>
            <a:spLocks noChangeArrowheads="1"/>
          </p:cNvSpPr>
          <p:nvPr/>
        </p:nvSpPr>
        <p:spPr bwMode="auto">
          <a:xfrm>
            <a:off x="3529012" y="3886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" name="Oval 18"/>
          <p:cNvSpPr>
            <a:spLocks noChangeArrowheads="1"/>
          </p:cNvSpPr>
          <p:nvPr/>
        </p:nvSpPr>
        <p:spPr bwMode="auto">
          <a:xfrm>
            <a:off x="2309812" y="32004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" name="Oval 19"/>
          <p:cNvSpPr>
            <a:spLocks noChangeArrowheads="1"/>
          </p:cNvSpPr>
          <p:nvPr/>
        </p:nvSpPr>
        <p:spPr bwMode="auto">
          <a:xfrm>
            <a:off x="2843212" y="2743200"/>
            <a:ext cx="152400" cy="152400"/>
          </a:xfrm>
          <a:prstGeom prst="ellipse">
            <a:avLst/>
          </a:prstGeom>
          <a:solidFill>
            <a:srgbClr val="BBE0E3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4" name="Oval 20"/>
          <p:cNvSpPr>
            <a:spLocks noChangeArrowheads="1"/>
          </p:cNvSpPr>
          <p:nvPr/>
        </p:nvSpPr>
        <p:spPr bwMode="auto">
          <a:xfrm>
            <a:off x="4443412" y="3429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5" name="Oval 21"/>
          <p:cNvSpPr>
            <a:spLocks noChangeArrowheads="1"/>
          </p:cNvSpPr>
          <p:nvPr/>
        </p:nvSpPr>
        <p:spPr bwMode="auto">
          <a:xfrm>
            <a:off x="4367212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6" name="Oval 22"/>
          <p:cNvSpPr>
            <a:spLocks noChangeArrowheads="1"/>
          </p:cNvSpPr>
          <p:nvPr/>
        </p:nvSpPr>
        <p:spPr bwMode="auto">
          <a:xfrm>
            <a:off x="4138612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7" name="Oval 23"/>
          <p:cNvSpPr>
            <a:spLocks noChangeArrowheads="1"/>
          </p:cNvSpPr>
          <p:nvPr/>
        </p:nvSpPr>
        <p:spPr bwMode="auto">
          <a:xfrm>
            <a:off x="4367212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8" name="Oval 24"/>
          <p:cNvSpPr>
            <a:spLocks noChangeArrowheads="1"/>
          </p:cNvSpPr>
          <p:nvPr/>
        </p:nvSpPr>
        <p:spPr bwMode="auto">
          <a:xfrm>
            <a:off x="4900612" y="3352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9" name="Oval 25"/>
          <p:cNvSpPr>
            <a:spLocks noChangeArrowheads="1"/>
          </p:cNvSpPr>
          <p:nvPr/>
        </p:nvSpPr>
        <p:spPr bwMode="auto">
          <a:xfrm>
            <a:off x="4672012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0" name="Oval 26"/>
          <p:cNvSpPr>
            <a:spLocks noChangeArrowheads="1"/>
          </p:cNvSpPr>
          <p:nvPr/>
        </p:nvSpPr>
        <p:spPr bwMode="auto">
          <a:xfrm>
            <a:off x="1166812" y="3200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1" name="Oval 27"/>
          <p:cNvSpPr>
            <a:spLocks noChangeArrowheads="1"/>
          </p:cNvSpPr>
          <p:nvPr/>
        </p:nvSpPr>
        <p:spPr bwMode="auto">
          <a:xfrm>
            <a:off x="1090612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2" name="Oval 28"/>
          <p:cNvSpPr>
            <a:spLocks noChangeArrowheads="1"/>
          </p:cNvSpPr>
          <p:nvPr/>
        </p:nvSpPr>
        <p:spPr bwMode="auto">
          <a:xfrm>
            <a:off x="1090612" y="3886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3" name="Oval 29"/>
          <p:cNvSpPr>
            <a:spLocks noChangeArrowheads="1"/>
          </p:cNvSpPr>
          <p:nvPr/>
        </p:nvSpPr>
        <p:spPr bwMode="auto">
          <a:xfrm>
            <a:off x="1624012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4" name="Oval 30"/>
          <p:cNvSpPr>
            <a:spLocks noChangeArrowheads="1"/>
          </p:cNvSpPr>
          <p:nvPr/>
        </p:nvSpPr>
        <p:spPr bwMode="auto">
          <a:xfrm>
            <a:off x="1395412" y="3657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5" name="Oval 31"/>
          <p:cNvSpPr>
            <a:spLocks noChangeArrowheads="1"/>
          </p:cNvSpPr>
          <p:nvPr/>
        </p:nvSpPr>
        <p:spPr bwMode="auto">
          <a:xfrm>
            <a:off x="2081212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6" name="Oval 32"/>
          <p:cNvSpPr>
            <a:spLocks noChangeArrowheads="1"/>
          </p:cNvSpPr>
          <p:nvPr/>
        </p:nvSpPr>
        <p:spPr bwMode="auto">
          <a:xfrm>
            <a:off x="2005012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7" name="Oval 33"/>
          <p:cNvSpPr>
            <a:spLocks noChangeArrowheads="1"/>
          </p:cNvSpPr>
          <p:nvPr/>
        </p:nvSpPr>
        <p:spPr bwMode="auto">
          <a:xfrm>
            <a:off x="2005012" y="5257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8" name="Oval 34"/>
          <p:cNvSpPr>
            <a:spLocks noChangeArrowheads="1"/>
          </p:cNvSpPr>
          <p:nvPr/>
        </p:nvSpPr>
        <p:spPr bwMode="auto">
          <a:xfrm>
            <a:off x="2538412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59" name="Oval 35"/>
          <p:cNvSpPr>
            <a:spLocks noChangeArrowheads="1"/>
          </p:cNvSpPr>
          <p:nvPr/>
        </p:nvSpPr>
        <p:spPr bwMode="auto">
          <a:xfrm>
            <a:off x="2309812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0" name="Oval 36"/>
          <p:cNvSpPr>
            <a:spLocks noChangeArrowheads="1"/>
          </p:cNvSpPr>
          <p:nvPr/>
        </p:nvSpPr>
        <p:spPr bwMode="auto">
          <a:xfrm>
            <a:off x="3300412" y="4876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1" name="Oval 37"/>
          <p:cNvSpPr>
            <a:spLocks noChangeArrowheads="1"/>
          </p:cNvSpPr>
          <p:nvPr/>
        </p:nvSpPr>
        <p:spPr bwMode="auto">
          <a:xfrm>
            <a:off x="3148012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2" name="Oval 38"/>
          <p:cNvSpPr>
            <a:spLocks noChangeArrowheads="1"/>
          </p:cNvSpPr>
          <p:nvPr/>
        </p:nvSpPr>
        <p:spPr bwMode="auto">
          <a:xfrm>
            <a:off x="2843212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3" name="Oval 39"/>
          <p:cNvSpPr>
            <a:spLocks noChangeArrowheads="1"/>
          </p:cNvSpPr>
          <p:nvPr/>
        </p:nvSpPr>
        <p:spPr bwMode="auto">
          <a:xfrm>
            <a:off x="3757612" y="4800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4" name="Oval 40"/>
          <p:cNvSpPr>
            <a:spLocks noChangeArrowheads="1"/>
          </p:cNvSpPr>
          <p:nvPr/>
        </p:nvSpPr>
        <p:spPr bwMode="auto">
          <a:xfrm>
            <a:off x="3529012" y="5334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5" name="Oval 41"/>
          <p:cNvSpPr>
            <a:spLocks noChangeArrowheads="1"/>
          </p:cNvSpPr>
          <p:nvPr/>
        </p:nvSpPr>
        <p:spPr bwMode="auto">
          <a:xfrm>
            <a:off x="2081212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6" name="Oval 42"/>
          <p:cNvSpPr>
            <a:spLocks noChangeArrowheads="1"/>
          </p:cNvSpPr>
          <p:nvPr/>
        </p:nvSpPr>
        <p:spPr bwMode="auto">
          <a:xfrm>
            <a:off x="2843212" y="2209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7" name="Oval 43"/>
          <p:cNvSpPr>
            <a:spLocks noChangeArrowheads="1"/>
          </p:cNvSpPr>
          <p:nvPr/>
        </p:nvSpPr>
        <p:spPr bwMode="auto">
          <a:xfrm>
            <a:off x="2005012" y="2895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8" name="Oval 44"/>
          <p:cNvSpPr>
            <a:spLocks noChangeArrowheads="1"/>
          </p:cNvSpPr>
          <p:nvPr/>
        </p:nvSpPr>
        <p:spPr bwMode="auto">
          <a:xfrm>
            <a:off x="2538412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69" name="Oval 45"/>
          <p:cNvSpPr>
            <a:spLocks noChangeArrowheads="1"/>
          </p:cNvSpPr>
          <p:nvPr/>
        </p:nvSpPr>
        <p:spPr bwMode="auto">
          <a:xfrm>
            <a:off x="2309812" y="2667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0" name="Oval 46"/>
          <p:cNvSpPr>
            <a:spLocks noChangeArrowheads="1"/>
          </p:cNvSpPr>
          <p:nvPr/>
        </p:nvSpPr>
        <p:spPr bwMode="auto">
          <a:xfrm>
            <a:off x="3833812" y="2133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1" name="Oval 47"/>
          <p:cNvSpPr>
            <a:spLocks noChangeArrowheads="1"/>
          </p:cNvSpPr>
          <p:nvPr/>
        </p:nvSpPr>
        <p:spPr bwMode="auto">
          <a:xfrm>
            <a:off x="3224212" y="2362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2" name="Oval 48"/>
          <p:cNvSpPr>
            <a:spLocks noChangeArrowheads="1"/>
          </p:cNvSpPr>
          <p:nvPr/>
        </p:nvSpPr>
        <p:spPr bwMode="auto">
          <a:xfrm>
            <a:off x="3757612" y="2819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3" name="Oval 49"/>
          <p:cNvSpPr>
            <a:spLocks noChangeArrowheads="1"/>
          </p:cNvSpPr>
          <p:nvPr/>
        </p:nvSpPr>
        <p:spPr bwMode="auto">
          <a:xfrm>
            <a:off x="4291012" y="20574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4" name="Oval 50"/>
          <p:cNvSpPr>
            <a:spLocks noChangeArrowheads="1"/>
          </p:cNvSpPr>
          <p:nvPr/>
        </p:nvSpPr>
        <p:spPr bwMode="auto">
          <a:xfrm>
            <a:off x="4062412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5" name="Oval 51"/>
          <p:cNvSpPr>
            <a:spLocks noChangeArrowheads="1"/>
          </p:cNvSpPr>
          <p:nvPr/>
        </p:nvSpPr>
        <p:spPr bwMode="auto">
          <a:xfrm>
            <a:off x="1471612" y="45720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6" name="Oval 52"/>
          <p:cNvSpPr>
            <a:spLocks noChangeArrowheads="1"/>
          </p:cNvSpPr>
          <p:nvPr/>
        </p:nvSpPr>
        <p:spPr bwMode="auto">
          <a:xfrm>
            <a:off x="1395412" y="40386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7" name="Oval 53"/>
          <p:cNvSpPr>
            <a:spLocks noChangeArrowheads="1"/>
          </p:cNvSpPr>
          <p:nvPr/>
        </p:nvSpPr>
        <p:spPr bwMode="auto">
          <a:xfrm>
            <a:off x="1928812" y="3505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8" name="Oval 54"/>
          <p:cNvSpPr>
            <a:spLocks noChangeArrowheads="1"/>
          </p:cNvSpPr>
          <p:nvPr/>
        </p:nvSpPr>
        <p:spPr bwMode="auto">
          <a:xfrm>
            <a:off x="1700212" y="5029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79" name="Oval 55"/>
          <p:cNvSpPr>
            <a:spLocks noChangeArrowheads="1"/>
          </p:cNvSpPr>
          <p:nvPr/>
        </p:nvSpPr>
        <p:spPr bwMode="auto">
          <a:xfrm>
            <a:off x="3452812" y="1981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0" name="Oval 56"/>
          <p:cNvSpPr>
            <a:spLocks noChangeArrowheads="1"/>
          </p:cNvSpPr>
          <p:nvPr/>
        </p:nvSpPr>
        <p:spPr bwMode="auto">
          <a:xfrm>
            <a:off x="4443412" y="2590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1" name="Oval 57"/>
          <p:cNvSpPr>
            <a:spLocks noChangeArrowheads="1"/>
          </p:cNvSpPr>
          <p:nvPr/>
        </p:nvSpPr>
        <p:spPr bwMode="auto">
          <a:xfrm>
            <a:off x="4214812" y="3124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2" name="Oval 58"/>
          <p:cNvSpPr>
            <a:spLocks noChangeArrowheads="1"/>
          </p:cNvSpPr>
          <p:nvPr/>
        </p:nvSpPr>
        <p:spPr bwMode="auto">
          <a:xfrm>
            <a:off x="3681412" y="42672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3" name="Oval 59"/>
          <p:cNvSpPr>
            <a:spLocks noChangeArrowheads="1"/>
          </p:cNvSpPr>
          <p:nvPr/>
        </p:nvSpPr>
        <p:spPr bwMode="auto">
          <a:xfrm>
            <a:off x="3910012" y="4495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4" name="Oval 60"/>
          <p:cNvSpPr>
            <a:spLocks noChangeArrowheads="1"/>
          </p:cNvSpPr>
          <p:nvPr/>
        </p:nvSpPr>
        <p:spPr bwMode="auto">
          <a:xfrm>
            <a:off x="3986212" y="4114800"/>
            <a:ext cx="152400" cy="152400"/>
          </a:xfrm>
          <a:prstGeom prst="ellipse">
            <a:avLst/>
          </a:prstGeom>
          <a:solidFill>
            <a:srgbClr val="FE0606"/>
          </a:solidFill>
          <a:ln w="9360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85" name="Line 61"/>
          <p:cNvSpPr>
            <a:spLocks noChangeShapeType="1"/>
          </p:cNvSpPr>
          <p:nvPr/>
        </p:nvSpPr>
        <p:spPr bwMode="auto">
          <a:xfrm>
            <a:off x="2538412" y="1447800"/>
            <a:ext cx="1588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6" name="Line 62"/>
          <p:cNvSpPr>
            <a:spLocks noChangeShapeType="1"/>
          </p:cNvSpPr>
          <p:nvPr/>
        </p:nvSpPr>
        <p:spPr bwMode="auto">
          <a:xfrm>
            <a:off x="3368675" y="1438275"/>
            <a:ext cx="523875" cy="4572000"/>
          </a:xfrm>
          <a:prstGeom prst="line">
            <a:avLst/>
          </a:prstGeom>
          <a:noFill/>
          <a:ln w="3816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7" name="Line 63"/>
          <p:cNvSpPr>
            <a:spLocks noChangeShapeType="1"/>
          </p:cNvSpPr>
          <p:nvPr/>
        </p:nvSpPr>
        <p:spPr bwMode="auto">
          <a:xfrm flipV="1">
            <a:off x="785812" y="2098675"/>
            <a:ext cx="4843463" cy="1052513"/>
          </a:xfrm>
          <a:prstGeom prst="line">
            <a:avLst/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8" name="Line 64"/>
          <p:cNvSpPr>
            <a:spLocks noChangeShapeType="1"/>
          </p:cNvSpPr>
          <p:nvPr/>
        </p:nvSpPr>
        <p:spPr bwMode="auto">
          <a:xfrm>
            <a:off x="514350" y="4249738"/>
            <a:ext cx="5453062" cy="347662"/>
          </a:xfrm>
          <a:prstGeom prst="line">
            <a:avLst/>
          </a:prstGeom>
          <a:noFill/>
          <a:ln w="2844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89" name="Text Box 65"/>
          <p:cNvSpPr txBox="1">
            <a:spLocks noChangeArrowheads="1"/>
          </p:cNvSpPr>
          <p:nvPr/>
        </p:nvSpPr>
        <p:spPr bwMode="auto">
          <a:xfrm>
            <a:off x="457200" y="5943600"/>
            <a:ext cx="7221537" cy="900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spcBef>
                <a:spcPts val="1250"/>
              </a:spcBef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sz="2800" dirty="0">
                <a:solidFill>
                  <a:srgbClr val="FF6600"/>
                </a:solidFill>
              </a:rPr>
              <a:t>The strong (non- linear) classifier is built as the combination of all the weak (linear) classifiers.</a:t>
            </a:r>
          </a:p>
        </p:txBody>
      </p:sp>
      <p:sp>
        <p:nvSpPr>
          <p:cNvPr id="26690" name="AutoShape 66"/>
          <p:cNvSpPr>
            <a:spLocks noChangeArrowheads="1"/>
          </p:cNvSpPr>
          <p:nvPr/>
        </p:nvSpPr>
        <p:spPr bwMode="auto">
          <a:xfrm>
            <a:off x="2101850" y="1384300"/>
            <a:ext cx="331787" cy="366713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6691" name="AutoShape 67"/>
          <p:cNvSpPr>
            <a:spLocks noChangeArrowheads="1"/>
          </p:cNvSpPr>
          <p:nvPr/>
        </p:nvSpPr>
        <p:spPr bwMode="auto">
          <a:xfrm>
            <a:off x="3427412" y="1431925"/>
            <a:ext cx="331788" cy="366713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6692" name="AutoShape 68"/>
          <p:cNvSpPr>
            <a:spLocks noChangeArrowheads="1"/>
          </p:cNvSpPr>
          <p:nvPr/>
        </p:nvSpPr>
        <p:spPr bwMode="auto">
          <a:xfrm>
            <a:off x="5800725" y="4251325"/>
            <a:ext cx="331787" cy="366713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26693" name="AutoShape 69"/>
          <p:cNvSpPr>
            <a:spLocks noChangeArrowheads="1"/>
          </p:cNvSpPr>
          <p:nvPr/>
        </p:nvSpPr>
        <p:spPr bwMode="auto">
          <a:xfrm>
            <a:off x="5635625" y="2014538"/>
            <a:ext cx="331787" cy="366712"/>
          </a:xfrm>
          <a:prstGeom prst="roundRect">
            <a:avLst>
              <a:gd name="adj" fmla="val 47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</a:t>
            </a:r>
            <a:r>
              <a:rPr lang="en-GB" sz="2400" baseline="-25000">
                <a:solidFill>
                  <a:schemeClr val="tx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78329858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dirty="0" smtClean="0"/>
              <a:t>k = 1 to </a:t>
            </a:r>
            <a:r>
              <a:rPr lang="en-US" i="1" dirty="0" smtClean="0"/>
              <a:t>iterations</a:t>
            </a:r>
            <a:r>
              <a:rPr lang="en-US" dirty="0" smtClean="0"/>
              <a:t>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 err="1" smtClean="0"/>
              <a:t>classifier</a:t>
            </a:r>
            <a:r>
              <a:rPr lang="en-US" baseline="-25000" dirty="0" err="1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weighted error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“score” or weight for this classifier is: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</a:t>
            </a:r>
            <a:r>
              <a:rPr lang="en-US" dirty="0" smtClean="0"/>
              <a:t>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5000" y="4667956"/>
            <a:ext cx="48368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can we use as a classifier?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1600" y="2133600"/>
            <a:ext cx="7162800" cy="457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1314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dirty="0" smtClean="0"/>
              <a:t>k = 1 to </a:t>
            </a:r>
            <a:r>
              <a:rPr lang="en-US" i="1" dirty="0" smtClean="0"/>
              <a:t>iterations</a:t>
            </a:r>
            <a:r>
              <a:rPr lang="en-US" dirty="0" smtClean="0"/>
              <a:t>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 err="1" smtClean="0"/>
              <a:t>classifier</a:t>
            </a:r>
            <a:r>
              <a:rPr lang="en-US" baseline="-25000" dirty="0" err="1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weighted error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“score” or weight for this classifier is: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</a:t>
            </a:r>
            <a:r>
              <a:rPr lang="en-US" dirty="0" smtClean="0"/>
              <a:t>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419600"/>
            <a:ext cx="7160935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Anything that can train on weighted examples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For most applications, must be fast!</a:t>
            </a:r>
          </a:p>
          <a:p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    Why?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71600" y="2133600"/>
            <a:ext cx="7162800" cy="457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1715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AdaBoost</a:t>
            </a:r>
            <a:r>
              <a:rPr lang="en-US" dirty="0" smtClean="0"/>
              <a:t>: train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590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for </a:t>
            </a:r>
            <a:r>
              <a:rPr lang="en-US" dirty="0" smtClean="0"/>
              <a:t>k = 1 to </a:t>
            </a:r>
            <a:r>
              <a:rPr lang="en-US" i="1" dirty="0" smtClean="0"/>
              <a:t>iterations</a:t>
            </a:r>
            <a:r>
              <a:rPr lang="en-US" dirty="0" smtClean="0"/>
              <a:t>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 err="1" smtClean="0"/>
              <a:t>classifier</a:t>
            </a:r>
            <a:r>
              <a:rPr lang="en-US" baseline="-25000" dirty="0" err="1"/>
              <a:t>k</a:t>
            </a:r>
            <a:r>
              <a:rPr lang="en-US" dirty="0" smtClean="0"/>
              <a:t> = learn </a:t>
            </a:r>
            <a:r>
              <a:rPr lang="en-US" dirty="0"/>
              <a:t>a weak </a:t>
            </a:r>
            <a:r>
              <a:rPr lang="en-US" dirty="0" smtClean="0"/>
              <a:t>classifier based on weights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weighted error for this classifier is: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“score” or weight for this classifier is:</a:t>
            </a:r>
            <a:endParaRPr lang="en-US" dirty="0"/>
          </a:p>
          <a:p>
            <a:pPr marL="777240" lvl="1" indent="-457200">
              <a:buFontTx/>
              <a:buChar char="-"/>
            </a:pPr>
            <a:r>
              <a:rPr lang="en-US" dirty="0"/>
              <a:t>change the example </a:t>
            </a:r>
            <a:r>
              <a:rPr lang="en-US" dirty="0" smtClean="0"/>
              <a:t>weights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419600"/>
            <a:ext cx="781496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Anything that can train on weighted examples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For most applications, must be fast!</a:t>
            </a:r>
          </a:p>
          <a:p>
            <a:pPr marL="914400" lvl="1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Each iteration we have to train a new classifier</a:t>
            </a:r>
          </a:p>
        </p:txBody>
      </p:sp>
      <p:sp>
        <p:nvSpPr>
          <p:cNvPr id="8" name="Rectangle 7"/>
          <p:cNvSpPr/>
          <p:nvPr/>
        </p:nvSpPr>
        <p:spPr>
          <a:xfrm>
            <a:off x="1371600" y="2133600"/>
            <a:ext cx="7162800" cy="457200"/>
          </a:xfrm>
          <a:prstGeom prst="rect">
            <a:avLst/>
          </a:prstGeom>
          <a:solidFill>
            <a:srgbClr val="FF0000">
              <a:alpha val="44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6481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Boosted decision stumps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of the most common classifiers to use is a decision tree: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can use a shallow (2-3 level tree)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even more common is a 1-level tree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called a </a:t>
            </a:r>
            <a:r>
              <a:rPr lang="en-US" dirty="0" smtClean="0">
                <a:solidFill>
                  <a:srgbClr val="FF6600"/>
                </a:solidFill>
              </a:rPr>
              <a:t>decision stump </a:t>
            </a:r>
            <a:r>
              <a:rPr lang="en-US" dirty="0" smtClean="0">
                <a:solidFill>
                  <a:srgbClr val="FF6600"/>
                </a:solidFill>
                <a:sym typeface="Wingdings"/>
              </a:rPr>
              <a:t></a:t>
            </a:r>
            <a:endParaRPr lang="en-US" dirty="0" smtClean="0"/>
          </a:p>
          <a:p>
            <a:pPr marL="1051560" lvl="2" indent="-457200">
              <a:buFontTx/>
              <a:buChar char="-"/>
            </a:pPr>
            <a:r>
              <a:rPr lang="en-US" dirty="0" smtClean="0"/>
              <a:t>asks a question about a single feature</a:t>
            </a:r>
          </a:p>
          <a:p>
            <a:pPr marL="59436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the decision boundary look like for a decision stump?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06044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Boosted decision stumps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724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One of the most common classifiers to use is a decision tree: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can use a shallow (2-3 level tree)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even more common is a 1-level tree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called a </a:t>
            </a:r>
            <a:r>
              <a:rPr lang="en-US" dirty="0" smtClean="0">
                <a:solidFill>
                  <a:srgbClr val="FF6600"/>
                </a:solidFill>
              </a:rPr>
              <a:t>decision stump </a:t>
            </a:r>
            <a:r>
              <a:rPr lang="en-US" dirty="0" smtClean="0">
                <a:solidFill>
                  <a:srgbClr val="FF6600"/>
                </a:solidFill>
                <a:sym typeface="Wingdings"/>
              </a:rPr>
              <a:t></a:t>
            </a:r>
            <a:endParaRPr lang="en-US" dirty="0" smtClean="0"/>
          </a:p>
          <a:p>
            <a:pPr marL="1051560" lvl="2" indent="-457200">
              <a:buFontTx/>
              <a:buChar char="-"/>
            </a:pPr>
            <a:r>
              <a:rPr lang="en-US" dirty="0" smtClean="0"/>
              <a:t>asks a question about a single feature</a:t>
            </a:r>
          </a:p>
          <a:p>
            <a:pPr marL="594360" lvl="2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What does the decision boundary look like for boosted decision stumps?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4314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Boosted decision stumps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00200"/>
            <a:ext cx="8537448" cy="4724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One of the most common classifiers to use is a decision tree: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can use a shallow (2-3 level tree)</a:t>
            </a:r>
          </a:p>
          <a:p>
            <a:pPr marL="777240" lvl="1" indent="-457200">
              <a:buFontTx/>
              <a:buChar char="-"/>
            </a:pPr>
            <a:r>
              <a:rPr lang="en-US" dirty="0" smtClean="0"/>
              <a:t>even more common is a 1-level tree</a:t>
            </a:r>
          </a:p>
          <a:p>
            <a:pPr marL="1051560" lvl="2" indent="-457200">
              <a:buFontTx/>
              <a:buChar char="-"/>
            </a:pPr>
            <a:r>
              <a:rPr lang="en-US" dirty="0" smtClean="0"/>
              <a:t>called a </a:t>
            </a:r>
            <a:r>
              <a:rPr lang="en-US" dirty="0" smtClean="0">
                <a:solidFill>
                  <a:srgbClr val="FF6600"/>
                </a:solidFill>
              </a:rPr>
              <a:t>decision stump </a:t>
            </a:r>
            <a:r>
              <a:rPr lang="en-US" dirty="0" smtClean="0">
                <a:solidFill>
                  <a:srgbClr val="FF6600"/>
                </a:solidFill>
                <a:sym typeface="Wingdings"/>
              </a:rPr>
              <a:t></a:t>
            </a:r>
            <a:endParaRPr lang="en-US" dirty="0" smtClean="0"/>
          </a:p>
          <a:p>
            <a:pPr marL="1051560" lvl="2" indent="-457200">
              <a:buFontTx/>
              <a:buChar char="-"/>
            </a:pPr>
            <a:r>
              <a:rPr lang="en-US" dirty="0" smtClean="0"/>
              <a:t>asks a question about a single feature</a:t>
            </a:r>
          </a:p>
          <a:p>
            <a:pPr marL="594360" lvl="2" indent="0">
              <a:buNone/>
            </a:pPr>
            <a:endParaRPr lang="en-US" dirty="0"/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Linear classifier!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Each stump defines the weight for that dimension</a:t>
            </a:r>
          </a:p>
          <a:p>
            <a:pPr lvl="1">
              <a:buFontTx/>
              <a:buChar char="-"/>
            </a:pPr>
            <a:r>
              <a:rPr lang="en-US" dirty="0" smtClean="0">
                <a:solidFill>
                  <a:srgbClr val="0000FF"/>
                </a:solidFill>
              </a:rPr>
              <a:t>If you learn multiple stumps for that dimension then it’s the weighted average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5522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Boosting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133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Very successful on a wide range of problems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One of the keys is that boosting tends not to </a:t>
            </a:r>
            <a:r>
              <a:rPr lang="en-US" sz="2400" dirty="0" err="1" smtClean="0"/>
              <a:t>overfit</a:t>
            </a:r>
            <a:r>
              <a:rPr lang="en-US" sz="2400" dirty="0" smtClean="0"/>
              <a:t>, even for a large number of iterations</a:t>
            </a:r>
            <a:endParaRPr lang="en-US" sz="2400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3429000"/>
            <a:ext cx="4011612" cy="2583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10908" y="6240805"/>
            <a:ext cx="827161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cs typeface="+mn-cs"/>
              </a:rPr>
              <a:t>Using &lt;</a:t>
            </a:r>
            <a:r>
              <a:rPr lang="en-US" sz="2400" dirty="0">
                <a:solidFill>
                  <a:srgbClr val="FF0066"/>
                </a:solidFill>
                <a:cs typeface="+mn-cs"/>
              </a:rPr>
              <a:t>10,000</a:t>
            </a:r>
            <a:r>
              <a:rPr lang="en-US" sz="2400" dirty="0">
                <a:cs typeface="+mn-cs"/>
              </a:rPr>
              <a:t> training examples </a:t>
            </a:r>
            <a:r>
              <a:rPr lang="en-US" sz="2400" dirty="0" smtClean="0"/>
              <a:t>can</a:t>
            </a:r>
            <a:r>
              <a:rPr lang="en-US" sz="2400" dirty="0" smtClean="0">
                <a:cs typeface="+mn-cs"/>
              </a:rPr>
              <a:t> </a:t>
            </a:r>
            <a:r>
              <a:rPr lang="en-US" sz="2400" dirty="0">
                <a:cs typeface="+mn-cs"/>
              </a:rPr>
              <a:t>fit &gt;</a:t>
            </a:r>
            <a:r>
              <a:rPr lang="en-US" sz="2400" dirty="0">
                <a:solidFill>
                  <a:srgbClr val="FF0066"/>
                </a:solidFill>
                <a:cs typeface="+mn-cs"/>
              </a:rPr>
              <a:t>2,000,000</a:t>
            </a:r>
            <a:r>
              <a:rPr lang="en-US" sz="2400" dirty="0">
                <a:cs typeface="+mn-cs"/>
              </a:rPr>
              <a:t> </a:t>
            </a:r>
            <a:r>
              <a:rPr lang="en-US" sz="2400" dirty="0" smtClean="0">
                <a:cs typeface="+mn-cs"/>
              </a:rPr>
              <a:t>parameters!</a:t>
            </a:r>
            <a:endParaRPr lang="en-US" sz="24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6452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Adaboost</a:t>
            </a:r>
            <a:r>
              <a:rPr lang="en-US" sz="3600" dirty="0" smtClean="0"/>
              <a:t> application example: </a:t>
            </a:r>
            <a:br>
              <a:rPr lang="en-US" sz="3600" dirty="0" smtClean="0"/>
            </a:br>
            <a:r>
              <a:rPr lang="en-US" sz="3600" dirty="0" smtClean="0"/>
              <a:t>face detection</a:t>
            </a:r>
            <a:endParaRPr lang="en-US" sz="3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851025"/>
            <a:ext cx="4151313" cy="4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9322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err="1" smtClean="0"/>
              <a:t>Adaboost</a:t>
            </a:r>
            <a:r>
              <a:rPr lang="en-US" sz="3600" dirty="0" smtClean="0"/>
              <a:t> application example: </a:t>
            </a:r>
            <a:br>
              <a:rPr lang="en-US" sz="3600" dirty="0" smtClean="0"/>
            </a:br>
            <a:r>
              <a:rPr lang="en-US" sz="3600" dirty="0" smtClean="0"/>
              <a:t>face detection</a:t>
            </a:r>
            <a:endParaRPr lang="en-US" sz="3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850" y="1851025"/>
            <a:ext cx="4151313" cy="4702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2990850" y="3987800"/>
            <a:ext cx="452438" cy="512762"/>
          </a:xfrm>
          <a:prstGeom prst="roundRect">
            <a:avLst>
              <a:gd name="adj" fmla="val 352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4"/>
          <p:cNvSpPr>
            <a:spLocks noChangeArrowheads="1"/>
          </p:cNvSpPr>
          <p:nvPr/>
        </p:nvSpPr>
        <p:spPr bwMode="auto">
          <a:xfrm>
            <a:off x="3651250" y="4159250"/>
            <a:ext cx="415925" cy="465137"/>
          </a:xfrm>
          <a:prstGeom prst="roundRect">
            <a:avLst>
              <a:gd name="adj" fmla="val 380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4603750" y="4183062"/>
            <a:ext cx="366713" cy="366713"/>
          </a:xfrm>
          <a:prstGeom prst="roundRect">
            <a:avLst>
              <a:gd name="adj" fmla="val 431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5532438" y="4016375"/>
            <a:ext cx="442912" cy="465137"/>
          </a:xfrm>
          <a:prstGeom prst="roundRect">
            <a:avLst>
              <a:gd name="adj" fmla="val 356"/>
            </a:avLst>
          </a:prstGeom>
          <a:noFill/>
          <a:ln w="18360">
            <a:solidFill>
              <a:srgbClr val="FF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93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600" y="4495800"/>
            <a:ext cx="7467600" cy="1435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03300"/>
            <a:ext cx="7493000" cy="242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883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04800"/>
            <a:ext cx="7467600" cy="14351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1000" y="2037834"/>
            <a:ext cx="5097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To give you some context of importance:</a:t>
            </a:r>
            <a:endParaRPr lang="en-US" sz="2400" dirty="0"/>
          </a:p>
        </p:txBody>
      </p:sp>
      <p:sp>
        <p:nvSpPr>
          <p:cNvPr id="2" name="Rectangle 1"/>
          <p:cNvSpPr/>
          <p:nvPr/>
        </p:nvSpPr>
        <p:spPr>
          <a:xfrm>
            <a:off x="838200" y="1447800"/>
            <a:ext cx="1143000" cy="228600"/>
          </a:xfrm>
          <a:prstGeom prst="rect">
            <a:avLst/>
          </a:prstGeom>
          <a:solidFill>
            <a:srgbClr val="FF0000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590800"/>
            <a:ext cx="7658100" cy="1409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4200" y="2204563"/>
            <a:ext cx="1905000" cy="7724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1000" y="4057134"/>
            <a:ext cx="508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or: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648200"/>
            <a:ext cx="7162800" cy="14224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914400" y="3733800"/>
            <a:ext cx="1219200" cy="228600"/>
          </a:xfrm>
          <a:prstGeom prst="rect">
            <a:avLst/>
          </a:prstGeom>
          <a:solidFill>
            <a:srgbClr val="FF0000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876300" y="5791200"/>
            <a:ext cx="1104900" cy="228600"/>
          </a:xfrm>
          <a:prstGeom prst="rect">
            <a:avLst/>
          </a:prstGeom>
          <a:solidFill>
            <a:srgbClr val="FF0000">
              <a:alpha val="1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37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“weak” learners</a:t>
            </a:r>
            <a:endParaRPr lang="en-US" dirty="0"/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52400" y="3486150"/>
            <a:ext cx="427037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/>
              <a:t>4 Types of </a:t>
            </a:r>
            <a:r>
              <a:rPr lang="ja-JP" altLang="en-GB">
                <a:latin typeface="Arial"/>
              </a:rPr>
              <a:t>“</a:t>
            </a:r>
            <a:r>
              <a:rPr lang="en-GB"/>
              <a:t>Rectangle filters</a:t>
            </a:r>
            <a:r>
              <a:rPr lang="ja-JP" altLang="en-GB">
                <a:latin typeface="Arial"/>
              </a:rPr>
              <a:t>”</a:t>
            </a:r>
            <a:r>
              <a:rPr lang="en-GB"/>
              <a:t> (Similar to Haar wavelets 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/>
              <a:t>   Papageorgiou, et al. )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GB"/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</a:pPr>
            <a:r>
              <a:rPr lang="en-GB"/>
              <a:t>Based on 24x24 grid:</a:t>
            </a:r>
            <a:br>
              <a:rPr lang="en-GB"/>
            </a:br>
            <a:r>
              <a:rPr lang="en-GB"/>
              <a:t>160,000 features to choose from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1620838"/>
            <a:ext cx="4799013" cy="368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100" y="1651000"/>
            <a:ext cx="1898650" cy="1836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530725" y="5467350"/>
            <a:ext cx="4359275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/>
              <a:t>g(x) = 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/>
              <a:t>sum(WhiteArea) - sum(BlackArea)</a:t>
            </a:r>
          </a:p>
        </p:txBody>
      </p:sp>
    </p:spTree>
    <p:extLst>
      <p:ext uri="{BB962C8B-B14F-4D97-AF65-F5344CB8AC3E}">
        <p14:creationId xmlns:p14="http://schemas.microsoft.com/office/powerpoint/2010/main" val="17055809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“weak” learners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2039937"/>
            <a:ext cx="4438650" cy="2566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883992"/>
              </p:ext>
            </p:extLst>
          </p:nvPr>
        </p:nvGraphicFramePr>
        <p:xfrm>
          <a:off x="2967038" y="5000625"/>
          <a:ext cx="73025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3878" r:id="rId4" imgW="76320" imgH="190440" progId="">
                  <p:embed/>
                </p:oleObj>
              </mc:Choice>
              <mc:Fallback>
                <p:oleObj r:id="rId4" imgW="76320" imgH="19044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7038" y="5000625"/>
                        <a:ext cx="73025" cy="19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blipFill dpi="0" rotWithShape="0">
                              <a:blip/>
                              <a:srcRect/>
                              <a:stretch>
                                <a:fillRect/>
                              </a:stretch>
                            </a:blip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1458913" y="4703762"/>
            <a:ext cx="6923087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dirty="0"/>
              <a:t>                 F(x) =       </a:t>
            </a:r>
            <a:r>
              <a:rPr lang="en-GB" dirty="0">
                <a:latin typeface="Arial" charset="0"/>
                <a:cs typeface="Arial" charset="0"/>
              </a:rPr>
              <a:t>α</a:t>
            </a:r>
            <a:r>
              <a:rPr lang="en-GB" sz="1800" baseline="-33000" dirty="0"/>
              <a:t>1 </a:t>
            </a:r>
            <a:r>
              <a:rPr lang="en-GB" dirty="0"/>
              <a:t>f</a:t>
            </a:r>
            <a:r>
              <a:rPr lang="en-GB" sz="1800" baseline="-33000" dirty="0"/>
              <a:t>1</a:t>
            </a:r>
            <a:r>
              <a:rPr lang="en-GB" dirty="0"/>
              <a:t>(x)    +    </a:t>
            </a:r>
            <a:r>
              <a:rPr lang="en-GB" dirty="0">
                <a:latin typeface="Arial" charset="0"/>
                <a:cs typeface="Arial" charset="0"/>
              </a:rPr>
              <a:t>α</a:t>
            </a:r>
            <a:r>
              <a:rPr lang="en-GB" sz="1800" baseline="-33000" dirty="0"/>
              <a:t>2  </a:t>
            </a:r>
            <a:r>
              <a:rPr lang="en-GB" dirty="0"/>
              <a:t>f</a:t>
            </a:r>
            <a:r>
              <a:rPr lang="en-GB" sz="1800" baseline="-33000" dirty="0"/>
              <a:t>2</a:t>
            </a:r>
            <a:r>
              <a:rPr lang="en-GB" dirty="0"/>
              <a:t>(x)    +  ...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667000" y="5637212"/>
            <a:ext cx="8191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/>
              <a:t>f</a:t>
            </a:r>
            <a:r>
              <a:rPr lang="en-GB" sz="1800" i="1" baseline="-33000">
                <a:latin typeface="Arial" charset="0"/>
                <a:cs typeface="Arial" charset="0"/>
              </a:rPr>
              <a:t>i</a:t>
            </a:r>
            <a:r>
              <a:rPr lang="en-GB"/>
              <a:t>(x) =  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522663" y="5467350"/>
            <a:ext cx="2173287" cy="704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3000"/>
              </a:lnSpc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dirty="0"/>
              <a:t> 1   if </a:t>
            </a:r>
            <a:r>
              <a:rPr lang="en-GB" dirty="0" err="1"/>
              <a:t>g</a:t>
            </a:r>
            <a:r>
              <a:rPr lang="en-GB" sz="1800" baseline="-33000" dirty="0" err="1">
                <a:latin typeface="Arial" charset="0"/>
                <a:cs typeface="Arial" charset="0"/>
              </a:rPr>
              <a:t>i</a:t>
            </a:r>
            <a:r>
              <a:rPr lang="en-GB" dirty="0"/>
              <a:t>(x) &gt; </a:t>
            </a:r>
            <a:r>
              <a:rPr lang="en-GB" dirty="0" err="1">
                <a:latin typeface="Arial" charset="0"/>
                <a:cs typeface="Arial" charset="0"/>
              </a:rPr>
              <a:t>θ</a:t>
            </a:r>
            <a:r>
              <a:rPr lang="en-GB" sz="1800" baseline="-33000" dirty="0" err="1">
                <a:latin typeface="Arial" charset="0"/>
                <a:cs typeface="Arial" charset="0"/>
              </a:rPr>
              <a:t>i</a:t>
            </a:r>
            <a:endParaRPr lang="en-GB" sz="1800" baseline="-33000" dirty="0">
              <a:latin typeface="Arial" charset="0"/>
              <a:cs typeface="Arial" charset="0"/>
            </a:endParaRPr>
          </a:p>
          <a:p>
            <a:pPr eaLnBrk="1" hangingPunct="1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en-GB" dirty="0">
                <a:latin typeface="Arial" charset="0"/>
                <a:cs typeface="Arial" charset="0"/>
              </a:rPr>
              <a:t>-1   otherwise</a:t>
            </a:r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462338" y="5486400"/>
            <a:ext cx="1587" cy="5492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82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-163513"/>
            <a:ext cx="7772400" cy="1395413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Example output</a:t>
            </a:r>
            <a:endParaRPr lang="en-GB" dirty="0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1579563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00200"/>
            <a:ext cx="2286000" cy="218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20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114800"/>
            <a:ext cx="2514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21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22463"/>
            <a:ext cx="2017713" cy="15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4822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44925"/>
            <a:ext cx="4191000" cy="286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9478739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171450"/>
            <a:ext cx="7772400" cy="722313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/>
              <a:t>Solving other </a:t>
            </a:r>
            <a:r>
              <a:rPr lang="ja-JP" altLang="en-GB">
                <a:latin typeface="Arial"/>
              </a:rPr>
              <a:t>“</a:t>
            </a:r>
            <a:r>
              <a:rPr lang="en-GB"/>
              <a:t>Face</a:t>
            </a:r>
            <a:r>
              <a:rPr lang="ja-JP" altLang="en-GB">
                <a:latin typeface="Arial"/>
              </a:rPr>
              <a:t>”</a:t>
            </a:r>
            <a:r>
              <a:rPr lang="en-GB"/>
              <a:t> Tasks </a:t>
            </a: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3"/>
          <a:stretch>
            <a:fillRect/>
          </a:stretch>
        </p:blipFill>
        <p:spPr bwMode="auto">
          <a:xfrm>
            <a:off x="685800" y="990600"/>
            <a:ext cx="3252788" cy="2376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t="2583"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343400"/>
            <a:ext cx="58483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35844" name="AutoShape 4"/>
          <p:cNvSpPr>
            <a:spLocks noChangeArrowheads="1"/>
          </p:cNvSpPr>
          <p:nvPr/>
        </p:nvSpPr>
        <p:spPr bwMode="auto">
          <a:xfrm>
            <a:off x="381000" y="3581400"/>
            <a:ext cx="3511550" cy="457200"/>
          </a:xfrm>
          <a:prstGeom prst="roundRect">
            <a:avLst>
              <a:gd name="adj" fmla="val 34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Facial Feature Localization</a:t>
            </a:r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>
            <a:off x="76200" y="4876800"/>
            <a:ext cx="1841500" cy="822325"/>
          </a:xfrm>
          <a:prstGeom prst="roundRect">
            <a:avLst>
              <a:gd name="adj" fmla="val 19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Demographic</a:t>
            </a:r>
          </a:p>
          <a:p>
            <a:pPr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Analysis</a:t>
            </a:r>
          </a:p>
        </p:txBody>
      </p:sp>
      <p:pic>
        <p:nvPicPr>
          <p:cNvPr id="35846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489"/>
          <a:stretch>
            <a:fillRect/>
          </a:stretch>
        </p:blipFill>
        <p:spPr bwMode="auto">
          <a:xfrm>
            <a:off x="4648200" y="914400"/>
            <a:ext cx="42291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27489"/>
                  <a:stretch>
                    <a:fillRect/>
                  </a:stretch>
                </a:blipFill>
              </a14:hiddenFill>
            </a:ext>
          </a:extLst>
        </p:spPr>
      </p:pic>
      <p:sp>
        <p:nvSpPr>
          <p:cNvPr id="35847" name="AutoShape 7"/>
          <p:cNvSpPr>
            <a:spLocks noChangeArrowheads="1"/>
          </p:cNvSpPr>
          <p:nvPr/>
        </p:nvSpPr>
        <p:spPr bwMode="auto">
          <a:xfrm>
            <a:off x="5410200" y="3505200"/>
            <a:ext cx="2347913" cy="457200"/>
          </a:xfrm>
          <a:prstGeom prst="roundRect">
            <a:avLst>
              <a:gd name="adj" fmla="val 347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46800" rIns="90000" bIns="46800">
            <a:spAutoFit/>
          </a:bodyPr>
          <a:lstStyle/>
          <a:p>
            <a:pPr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2400">
                <a:solidFill>
                  <a:schemeClr val="tx1"/>
                </a:solidFill>
              </a:rPr>
              <a:t>Profile Detection </a:t>
            </a:r>
          </a:p>
        </p:txBody>
      </p:sp>
      <p:sp>
        <p:nvSpPr>
          <p:cNvPr id="35848" name="AutoShape 8"/>
          <p:cNvSpPr>
            <a:spLocks noChangeArrowheads="1"/>
          </p:cNvSpPr>
          <p:nvPr/>
        </p:nvSpPr>
        <p:spPr bwMode="auto">
          <a:xfrm>
            <a:off x="5524500" y="1547813"/>
            <a:ext cx="457200" cy="457200"/>
          </a:xfrm>
          <a:prstGeom prst="roundRect">
            <a:avLst>
              <a:gd name="adj" fmla="val 347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AutoShape 9"/>
          <p:cNvSpPr>
            <a:spLocks noChangeArrowheads="1"/>
          </p:cNvSpPr>
          <p:nvPr/>
        </p:nvSpPr>
        <p:spPr bwMode="auto">
          <a:xfrm>
            <a:off x="5967413" y="1385888"/>
            <a:ext cx="457200" cy="457200"/>
          </a:xfrm>
          <a:prstGeom prst="roundRect">
            <a:avLst>
              <a:gd name="adj" fmla="val 347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0" name="AutoShape 10"/>
          <p:cNvSpPr>
            <a:spLocks noChangeArrowheads="1"/>
          </p:cNvSpPr>
          <p:nvPr/>
        </p:nvSpPr>
        <p:spPr bwMode="auto">
          <a:xfrm>
            <a:off x="7024688" y="1938338"/>
            <a:ext cx="381000" cy="381000"/>
          </a:xfrm>
          <a:prstGeom prst="roundRect">
            <a:avLst>
              <a:gd name="adj" fmla="val 417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51" name="AutoShape 11"/>
          <p:cNvSpPr>
            <a:spLocks noChangeArrowheads="1"/>
          </p:cNvSpPr>
          <p:nvPr/>
        </p:nvSpPr>
        <p:spPr bwMode="auto">
          <a:xfrm>
            <a:off x="8010525" y="1804988"/>
            <a:ext cx="304800" cy="304800"/>
          </a:xfrm>
          <a:prstGeom prst="roundRect">
            <a:avLst>
              <a:gd name="adj" fmla="val 519"/>
            </a:avLst>
          </a:prstGeom>
          <a:noFill/>
          <a:ln w="38160">
            <a:solidFill>
              <a:srgbClr val="FF0F0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29482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1"/>
          <p:cNvSpPr>
            <a:spLocks noGrp="1" noChangeArrowheads="1"/>
          </p:cNvSpPr>
          <p:nvPr>
            <p:ph type="title"/>
          </p:nvPr>
        </p:nvSpPr>
        <p:spPr>
          <a:xfrm>
            <a:off x="146050" y="304800"/>
            <a:ext cx="9074150" cy="722312"/>
          </a:xfrm>
          <a:ln/>
        </p:spPr>
        <p:txBody>
          <a:bodyPr/>
          <a:lstStyle/>
          <a:p>
            <a:pPr>
              <a:lnSpc>
                <a:spcPct val="93000"/>
              </a:lnSpc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dirty="0" smtClean="0"/>
              <a:t>“weak” classifiers learned</a:t>
            </a:r>
            <a:endParaRPr lang="en-GB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142"/>
          <a:stretch>
            <a:fillRect/>
          </a:stretch>
        </p:blipFill>
        <p:spPr bwMode="auto">
          <a:xfrm>
            <a:off x="704850" y="3962400"/>
            <a:ext cx="3886200" cy="189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b="61142"/>
                  <a:stretch>
                    <a:fillRect/>
                  </a:stretch>
                </a:blip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15"/>
          <a:stretch>
            <a:fillRect/>
          </a:stretch>
        </p:blipFill>
        <p:spPr bwMode="auto">
          <a:xfrm>
            <a:off x="514350" y="1568450"/>
            <a:ext cx="7848600" cy="190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 r="20915"/>
                  <a:stretch>
                    <a:fillRect/>
                  </a:stretch>
                </a:blip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763091"/>
      </p:ext>
    </p:extLst>
  </p:cSld>
  <p:clrMapOvr>
    <a:masterClrMapping/>
  </p:clrMapOvr>
  <p:transition xmlns:p14="http://schemas.microsoft.com/office/powerpoint/2010/main" spd="med"/>
  <p:timing>
    <p:tnLst>
      <p:par>
        <p:cTn xmlns:p14="http://schemas.microsoft.com/office/powerpoint/2010/main"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Bagging </a:t>
            </a:r>
            <a:r>
              <a:rPr lang="en-US" dirty="0" err="1" smtClean="0"/>
              <a:t>vs</a:t>
            </a:r>
            <a:r>
              <a:rPr lang="en-US" dirty="0" smtClean="0"/>
              <a:t> Boosting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1612900"/>
            <a:ext cx="7734300" cy="3619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43200" y="6008132"/>
            <a:ext cx="36615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3"/>
              </a:rPr>
              <a:t>http://arxiv.org/pdf/1106.0257.</a:t>
            </a:r>
            <a:r>
              <a:rPr lang="en-US" dirty="0" smtClean="0">
                <a:hlinkClick r:id="rId3"/>
              </a:rPr>
              <a:t>pdf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393255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Text Box 2"/>
          <p:cNvSpPr txBox="1">
            <a:spLocks noChangeArrowheads="1"/>
          </p:cNvSpPr>
          <p:nvPr/>
        </p:nvSpPr>
        <p:spPr bwMode="auto">
          <a:xfrm>
            <a:off x="609600" y="152400"/>
            <a:ext cx="332304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 smtClean="0"/>
              <a:t>Boosting Neural </a:t>
            </a:r>
            <a:r>
              <a:rPr lang="en-US" sz="2000" dirty="0"/>
              <a:t>Networks</a:t>
            </a:r>
          </a:p>
        </p:txBody>
      </p:sp>
      <p:pic>
        <p:nvPicPr>
          <p:cNvPr id="110594" name="Picture 3" descr="pres_pic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685800"/>
            <a:ext cx="5715000" cy="6121909"/>
          </a:xfrm>
          <a:noFill/>
        </p:spPr>
      </p:pic>
      <p:sp>
        <p:nvSpPr>
          <p:cNvPr id="110595" name="Text Box 4"/>
          <p:cNvSpPr txBox="1">
            <a:spLocks noChangeArrowheads="1"/>
          </p:cNvSpPr>
          <p:nvPr/>
        </p:nvSpPr>
        <p:spPr bwMode="auto">
          <a:xfrm>
            <a:off x="5392273" y="2741473"/>
            <a:ext cx="2532527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Ada</a:t>
            </a:r>
            <a:r>
              <a:rPr lang="en-US" sz="1800" dirty="0">
                <a:solidFill>
                  <a:srgbClr val="0000FF"/>
                </a:solidFill>
                <a:latin typeface="Arial" charset="0"/>
              </a:rPr>
              <a:t>-Boosting</a:t>
            </a:r>
          </a:p>
          <a:p>
            <a:pPr eaLnBrk="1" hangingPunct="1"/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Arcing</a:t>
            </a:r>
            <a:endParaRPr lang="en-US" sz="1800" dirty="0">
              <a:solidFill>
                <a:srgbClr val="0000FF"/>
              </a:solidFill>
              <a:latin typeface="Arial" charset="0"/>
            </a:endParaRPr>
          </a:p>
          <a:p>
            <a:pPr eaLnBrk="1" hangingPunct="1"/>
            <a:r>
              <a:rPr lang="en-US" sz="1800" dirty="0" smtClean="0">
                <a:solidFill>
                  <a:srgbClr val="0000FF"/>
                </a:solidFill>
                <a:latin typeface="Arial" charset="0"/>
              </a:rPr>
              <a:t>Bagging</a:t>
            </a:r>
            <a:endParaRPr lang="en-US" sz="1800" dirty="0">
              <a:solidFill>
                <a:srgbClr val="0000FF"/>
              </a:solidFill>
              <a:latin typeface="Arial" charset="0"/>
            </a:endParaRPr>
          </a:p>
          <a:p>
            <a:pPr eaLnBrk="1" hangingPunct="1">
              <a:buFontTx/>
              <a:buChar char="•"/>
            </a:pPr>
            <a:endParaRPr lang="en-US" sz="1800" dirty="0">
              <a:solidFill>
                <a:srgbClr val="0000FF"/>
              </a:solidFill>
              <a:latin typeface="Arial" charset="0"/>
            </a:endParaRPr>
          </a:p>
          <a:p>
            <a:pPr eaLnBrk="1" hangingPunct="1"/>
            <a:r>
              <a:rPr lang="en-US" sz="1800" dirty="0">
                <a:solidFill>
                  <a:srgbClr val="0000FF"/>
                </a:solidFill>
                <a:latin typeface="Arial" charset="0"/>
              </a:rPr>
              <a:t>White bar represents 1</a:t>
            </a:r>
          </a:p>
          <a:p>
            <a:pPr eaLnBrk="1" hangingPunct="1"/>
            <a:r>
              <a:rPr lang="en-US" sz="1800" dirty="0">
                <a:solidFill>
                  <a:srgbClr val="0000FF"/>
                </a:solidFill>
                <a:latin typeface="Arial" charset="0"/>
              </a:rPr>
              <a:t>standard deviation</a:t>
            </a:r>
          </a:p>
        </p:txBody>
      </p:sp>
      <p:sp>
        <p:nvSpPr>
          <p:cNvPr id="110596" name="Text Box 5"/>
          <p:cNvSpPr txBox="1">
            <a:spLocks noChangeArrowheads="1"/>
          </p:cNvSpPr>
          <p:nvPr/>
        </p:nvSpPr>
        <p:spPr bwMode="auto">
          <a:xfrm>
            <a:off x="5334000" y="1714142"/>
            <a:ext cx="3505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dirty="0" smtClean="0">
                <a:solidFill>
                  <a:srgbClr val="0000FF"/>
                </a:solidFill>
                <a:latin typeface="Arial"/>
                <a:cs typeface="Arial"/>
              </a:rPr>
              <a:t>Change in error rate over standard classifier </a:t>
            </a:r>
            <a:endParaRPr lang="en-US" sz="1800" dirty="0">
              <a:solidFill>
                <a:srgbClr val="0000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036982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1" name="Picture 2" descr="pres_pic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838200"/>
            <a:ext cx="4648200" cy="5773734"/>
          </a:xfrm>
          <a:noFill/>
        </p:spPr>
      </p:pic>
      <p:sp>
        <p:nvSpPr>
          <p:cNvPr id="112642" name="Text Box 3"/>
          <p:cNvSpPr txBox="1">
            <a:spLocks noChangeArrowheads="1"/>
          </p:cNvSpPr>
          <p:nvPr/>
        </p:nvSpPr>
        <p:spPr bwMode="auto">
          <a:xfrm>
            <a:off x="381000" y="385763"/>
            <a:ext cx="276879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dirty="0" smtClean="0"/>
              <a:t>Boosting Decision </a:t>
            </a:r>
            <a:r>
              <a:rPr lang="en-US" sz="1800" dirty="0"/>
              <a:t>Trees</a:t>
            </a:r>
          </a:p>
        </p:txBody>
      </p:sp>
    </p:spTree>
    <p:extLst>
      <p:ext uri="{BB962C8B-B14F-4D97-AF65-F5344CB8AC3E}">
        <p14:creationId xmlns:p14="http://schemas.microsoft.com/office/powerpoint/2010/main" val="32720234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9128</TotalTime>
  <Words>3218</Words>
  <Application>Microsoft Macintosh PowerPoint</Application>
  <PresentationFormat>On-screen Show (4:3)</PresentationFormat>
  <Paragraphs>772</Paragraphs>
  <Slides>99</Slides>
  <Notes>21</Notes>
  <HiddenSlides>2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99</vt:i4>
      </vt:variant>
    </vt:vector>
  </HeadingPairs>
  <TitlesOfParts>
    <vt:vector size="102" baseType="lpstr">
      <vt:lpstr>Median</vt:lpstr>
      <vt:lpstr>Equation</vt:lpstr>
      <vt:lpstr>Microsoft Equation</vt:lpstr>
      <vt:lpstr>Ensemble learning</vt:lpstr>
      <vt:lpstr>Admin</vt:lpstr>
      <vt:lpstr>Quick exercise</vt:lpstr>
      <vt:lpstr>Ensemble learning</vt:lpstr>
      <vt:lpstr>Ensemble learning</vt:lpstr>
      <vt:lpstr>Ensemble learning</vt:lpstr>
      <vt:lpstr>Ensemble learning</vt:lpstr>
      <vt:lpstr>Benefits of ensemble learning</vt:lpstr>
      <vt:lpstr>Benefits of ensemble learning</vt:lpstr>
      <vt:lpstr>Benefits of ensemble learning</vt:lpstr>
      <vt:lpstr>Benefits of ensemble learning</vt:lpstr>
      <vt:lpstr>Benefits of ensemble learning</vt:lpstr>
      <vt:lpstr>Benefits of ensemble learning</vt:lpstr>
      <vt:lpstr>Given enough classifiers…</vt:lpstr>
      <vt:lpstr>Obtaining independent classifiers</vt:lpstr>
      <vt:lpstr>Idea 1: different learning methods</vt:lpstr>
      <vt:lpstr>Idea 1: different learning methods</vt:lpstr>
      <vt:lpstr>Idea 2: split up training data</vt:lpstr>
      <vt:lpstr>Idea 2: split up training data</vt:lpstr>
      <vt:lpstr>Idea 3: bagging</vt:lpstr>
      <vt:lpstr>data generating distribution</vt:lpstr>
      <vt:lpstr>Ideal situation</vt:lpstr>
      <vt:lpstr>bagging</vt:lpstr>
      <vt:lpstr>sampling with replacements</vt:lpstr>
      <vt:lpstr>sampling with replacements</vt:lpstr>
      <vt:lpstr>sampling with replacements</vt:lpstr>
      <vt:lpstr>sampling with replacements</vt:lpstr>
      <vt:lpstr>sampling with replacements</vt:lpstr>
      <vt:lpstr>sampling with replacements</vt:lpstr>
      <vt:lpstr>sampling with replacements</vt:lpstr>
      <vt:lpstr>bagging</vt:lpstr>
      <vt:lpstr>bagging concerns</vt:lpstr>
      <vt:lpstr>bagging concerns</vt:lpstr>
      <vt:lpstr>bagging concerns</vt:lpstr>
      <vt:lpstr>bagging concerns</vt:lpstr>
      <vt:lpstr>probability of overlap</vt:lpstr>
      <vt:lpstr>bagging overlap</vt:lpstr>
      <vt:lpstr>When does bagging work</vt:lpstr>
      <vt:lpstr>When does bagging work</vt:lpstr>
      <vt:lpstr>Idea 4: boosting</vt:lpstr>
      <vt:lpstr>“Strong” learner</vt:lpstr>
      <vt:lpstr>“Weak” learner</vt:lpstr>
      <vt:lpstr>weak learners for boosting</vt:lpstr>
      <vt:lpstr>boosting: basic algorithm</vt:lpstr>
      <vt:lpstr>boosting basics</vt:lpstr>
      <vt:lpstr>Boosting</vt:lpstr>
      <vt:lpstr>Boosting</vt:lpstr>
      <vt:lpstr>Boosting</vt:lpstr>
      <vt:lpstr>Boosting</vt:lpstr>
      <vt:lpstr>Boosting</vt:lpstr>
      <vt:lpstr>Classifying</vt:lpstr>
      <vt:lpstr>Notation</vt:lpstr>
      <vt:lpstr>AdaBoost: train</vt:lpstr>
      <vt:lpstr>AdaBoost: train</vt:lpstr>
      <vt:lpstr>AdaBoost: train</vt:lpstr>
      <vt:lpstr>AdaBoost: train</vt:lpstr>
      <vt:lpstr>AdaBoost: train</vt:lpstr>
      <vt:lpstr>AdaBoost: train</vt:lpstr>
      <vt:lpstr>AdaBoost: classify</vt:lpstr>
      <vt:lpstr>AdaBoost: classify</vt:lpstr>
      <vt:lpstr>AdaBoost: classify</vt:lpstr>
      <vt:lpstr>AdaBoost: train, updating the weights</vt:lpstr>
      <vt:lpstr>AdaBoost: train</vt:lpstr>
      <vt:lpstr>AdaBoost: train</vt:lpstr>
      <vt:lpstr>AdaBoost: train</vt:lpstr>
      <vt:lpstr>AdaBoost: train</vt:lpstr>
      <vt:lpstr>AdaBoost: train</vt:lpstr>
      <vt:lpstr>AdaBoost: train</vt:lpstr>
      <vt:lpstr>AdaBoost: train</vt:lpstr>
      <vt:lpstr>AdaBoost justification</vt:lpstr>
      <vt:lpstr>AdaBoost justification</vt:lpstr>
      <vt:lpstr>Other boosting variants</vt:lpstr>
      <vt:lpstr>Boosting example</vt:lpstr>
      <vt:lpstr>Boosting example</vt:lpstr>
      <vt:lpstr>Boosting example</vt:lpstr>
      <vt:lpstr>Boosting example</vt:lpstr>
      <vt:lpstr>Boosting example</vt:lpstr>
      <vt:lpstr>Boosting example</vt:lpstr>
      <vt:lpstr>Boosting example</vt:lpstr>
      <vt:lpstr>Boosting example</vt:lpstr>
      <vt:lpstr>AdaBoost: train</vt:lpstr>
      <vt:lpstr>AdaBoost: train</vt:lpstr>
      <vt:lpstr>AdaBoost: train</vt:lpstr>
      <vt:lpstr>Boosted decision stumps</vt:lpstr>
      <vt:lpstr>Boosted decision stumps</vt:lpstr>
      <vt:lpstr>Boosted decision stumps</vt:lpstr>
      <vt:lpstr>Boosting in practice</vt:lpstr>
      <vt:lpstr>Adaboost application example:  face detection</vt:lpstr>
      <vt:lpstr>Adaboost application example:  face detection</vt:lpstr>
      <vt:lpstr>PowerPoint Presentation</vt:lpstr>
      <vt:lpstr>PowerPoint Presentation</vt:lpstr>
      <vt:lpstr>“weak” learners</vt:lpstr>
      <vt:lpstr>“weak” learners</vt:lpstr>
      <vt:lpstr>Example output</vt:lpstr>
      <vt:lpstr>Solving other “Face” Tasks </vt:lpstr>
      <vt:lpstr>“weak” classifiers learned</vt:lpstr>
      <vt:lpstr>Bagging vs Boosting</vt:lpstr>
      <vt:lpstr>PowerPoint Presentation</vt:lpstr>
      <vt:lpstr>PowerPoint Presentation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CORpus analysis</dc:title>
  <dc:creator>Dave Kauchak</dc:creator>
  <cp:lastModifiedBy>David Kauchak</cp:lastModifiedBy>
  <cp:revision>1038</cp:revision>
  <cp:lastPrinted>2013-11-01T16:24:19Z</cp:lastPrinted>
  <dcterms:created xsi:type="dcterms:W3CDTF">2011-01-25T19:35:23Z</dcterms:created>
  <dcterms:modified xsi:type="dcterms:W3CDTF">2016-11-17T17:29:48Z</dcterms:modified>
</cp:coreProperties>
</file>