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Microsoft_Equation4.bin" ContentType="application/vnd.openxmlformats-officedocument.oleObject"/>
  <Override PartName="/ppt/embeddings/oleObject15.bin" ContentType="application/vnd.openxmlformats-officedocument.oleObject"/>
  <Override PartName="/ppt/embeddings/Microsoft_Equation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0"/>
  </p:notesMasterIdLst>
  <p:handoutMasterIdLst>
    <p:handoutMasterId r:id="rId91"/>
  </p:handoutMasterIdLst>
  <p:sldIdLst>
    <p:sldId id="256" r:id="rId2"/>
    <p:sldId id="307" r:id="rId3"/>
    <p:sldId id="278" r:id="rId4"/>
    <p:sldId id="283" r:id="rId5"/>
    <p:sldId id="308" r:id="rId6"/>
    <p:sldId id="291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88" r:id="rId26"/>
    <p:sldId id="327" r:id="rId27"/>
    <p:sldId id="389" r:id="rId28"/>
    <p:sldId id="328" r:id="rId29"/>
    <p:sldId id="390" r:id="rId30"/>
    <p:sldId id="329" r:id="rId31"/>
    <p:sldId id="391" r:id="rId32"/>
    <p:sldId id="330" r:id="rId33"/>
    <p:sldId id="331" r:id="rId34"/>
    <p:sldId id="332" r:id="rId35"/>
    <p:sldId id="39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81" r:id="rId50"/>
    <p:sldId id="382" r:id="rId51"/>
    <p:sldId id="383" r:id="rId52"/>
    <p:sldId id="384" r:id="rId53"/>
    <p:sldId id="385" r:id="rId54"/>
    <p:sldId id="346" r:id="rId55"/>
    <p:sldId id="347" r:id="rId56"/>
    <p:sldId id="348" r:id="rId57"/>
    <p:sldId id="349" r:id="rId58"/>
    <p:sldId id="371" r:id="rId59"/>
    <p:sldId id="372" r:id="rId60"/>
    <p:sldId id="373" r:id="rId61"/>
    <p:sldId id="374" r:id="rId62"/>
    <p:sldId id="375" r:id="rId63"/>
    <p:sldId id="376" r:id="rId64"/>
    <p:sldId id="378" r:id="rId65"/>
    <p:sldId id="379" r:id="rId66"/>
    <p:sldId id="386" r:id="rId67"/>
    <p:sldId id="377" r:id="rId68"/>
    <p:sldId id="387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00" r:id="rId77"/>
    <p:sldId id="401" r:id="rId78"/>
    <p:sldId id="402" r:id="rId79"/>
    <p:sldId id="403" r:id="rId80"/>
    <p:sldId id="404" r:id="rId81"/>
    <p:sldId id="405" r:id="rId82"/>
    <p:sldId id="406" r:id="rId83"/>
    <p:sldId id="407" r:id="rId84"/>
    <p:sldId id="408" r:id="rId85"/>
    <p:sldId id="409" r:id="rId86"/>
    <p:sldId id="410" r:id="rId87"/>
    <p:sldId id="411" r:id="rId88"/>
    <p:sldId id="412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-11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notesMaster" Target="notesMasters/notesMaster1.xml"/><Relationship Id="rId91" Type="http://schemas.openxmlformats.org/officeDocument/2006/relationships/handoutMaster" Target="handoutMasters/handoutMaster1.xml"/><Relationship Id="rId92" Type="http://schemas.openxmlformats.org/officeDocument/2006/relationships/printerSettings" Target="printerSettings/printerSettings1.bin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5F61-33DA-BD44-B76B-D37A8B23A3C5}" type="datetimeFigureOut">
              <a:rPr lang="en-US" smtClean="0"/>
              <a:t>11/29/16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5A820-F5D5-2B4A-BAD6-2D37FCBA1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17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11/29/16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yes and no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we will get different centers, but the three outliers</a:t>
            </a:r>
            <a:r>
              <a:rPr lang="en-US" baseline="0" dirty="0" smtClean="0"/>
              <a:t> will always get chosen!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67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11F1F-34D3-B64E-829D-0DD76ACC9D77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11/29/16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11/29/16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4_Document1.doc"/><Relationship Id="rId4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30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31.emf"/><Relationship Id="rId7" Type="http://schemas.openxmlformats.org/officeDocument/2006/relationships/oleObject" Target="../embeddings/Microsoft_Equation4.bin"/><Relationship Id="rId8" Type="http://schemas.openxmlformats.org/officeDocument/2006/relationships/image" Target="../media/image3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31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158</a:t>
            </a:r>
            <a:r>
              <a:rPr lang="en-US" dirty="0" smtClean="0"/>
              <a:t>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Final </a:t>
            </a:r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Nic</a:t>
            </a:r>
            <a:r>
              <a:rPr lang="en-US" dirty="0" smtClean="0"/>
              <a:t>e work forming groups </a:t>
            </a:r>
            <a:r>
              <a:rPr lang="en-US" dirty="0" smtClean="0">
                <a:sym typeface="Wingdings"/>
              </a:rPr>
              <a:t></a:t>
            </a:r>
            <a:endParaRPr lang="en-US" dirty="0" smtClean="0"/>
          </a:p>
          <a:p>
            <a:pPr lvl="1"/>
            <a:r>
              <a:rPr lang="en-US" dirty="0" smtClean="0"/>
              <a:t>Status report due tomorrow (Wednesday)</a:t>
            </a:r>
          </a:p>
          <a:p>
            <a:pPr lvl="1"/>
            <a:r>
              <a:rPr lang="en-US" dirty="0" smtClean="0"/>
              <a:t>In-class presentation next Tuesday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Midterm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given labeled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05126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6792" y="3309780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>
          <a:xfrm>
            <a:off x="3471343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1" y="2384769"/>
            <a:ext cx="1146630" cy="11241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78" y="3642909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47" y="4633260"/>
            <a:ext cx="1103502" cy="6491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1" y="5457411"/>
            <a:ext cx="1220008" cy="6963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341633" y="229766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2341633" y="294922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2341633" y="373480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2341633" y="4698795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1633" y="5512050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5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838236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2648" y="6016260"/>
            <a:ext cx="7867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Unsupervised </a:t>
            </a:r>
            <a:r>
              <a:rPr lang="en-US" sz="2400" dirty="0" smtClean="0">
                <a:solidFill>
                  <a:srgbClr val="0000FF"/>
                </a:solidFill>
              </a:rPr>
              <a:t>learning: given data, i.e. examples, but no labels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1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886200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46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505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716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9863" y="5899868"/>
            <a:ext cx="680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Given some example without labels, do something!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8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</a:t>
            </a:r>
            <a:r>
              <a:rPr lang="en-US" dirty="0" smtClean="0"/>
              <a:t>applications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900" dirty="0"/>
              <a:t>learn clusters/groups without any label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customer segmentation (i.e. grouping)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image compression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bioinformatics: learn motifs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find important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1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</a:t>
            </a:r>
            <a:r>
              <a:rPr lang="en-US" dirty="0" smtClean="0"/>
              <a:t>supervised learning: clustering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810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419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029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1336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41910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124200" y="23855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4200" y="2918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3452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4200" y="4061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7631" y="46598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7912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54983" y="1905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5334000" y="4038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group into classes/clusters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142999" y="5638800"/>
            <a:ext cx="72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No</a:t>
            </a:r>
            <a:r>
              <a:rPr lang="en-US" sz="2400" dirty="0" smtClean="0">
                <a:solidFill>
                  <a:srgbClr val="FF6600"/>
                </a:solidFill>
              </a:rPr>
              <a:t> “supervision”, we’re only given data and want to find natural groupings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0" name="Hexagon 49"/>
          <p:cNvSpPr/>
          <p:nvPr/>
        </p:nvSpPr>
        <p:spPr bwMode="auto">
          <a:xfrm>
            <a:off x="6781800" y="2971800"/>
            <a:ext cx="1905000" cy="1371600"/>
          </a:xfrm>
          <a:prstGeom prst="hexag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rPr>
              <a:t>Clusters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489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learning: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Most frequently, when people think of unsupervised learning they think clustering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Another category: learning probabilities/parameters for models without supervision</a:t>
            </a:r>
          </a:p>
          <a:p>
            <a:pPr lvl="1"/>
            <a:r>
              <a:rPr lang="en-US" sz="2400" dirty="0" smtClean="0"/>
              <a:t>Learn a translation dictionary</a:t>
            </a:r>
          </a:p>
          <a:p>
            <a:pPr lvl="1"/>
            <a:r>
              <a:rPr lang="en-US" sz="2400" dirty="0" smtClean="0"/>
              <a:t>Learn a grammar for a language</a:t>
            </a:r>
          </a:p>
          <a:p>
            <a:pPr lvl="1"/>
            <a:r>
              <a:rPr lang="en-US" sz="2400" dirty="0" smtClean="0"/>
              <a:t>Learn the social graph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322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589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676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folHlink"/>
                </a:solidFill>
              </a:rPr>
              <a:t>Clustering</a:t>
            </a:r>
            <a:r>
              <a:rPr lang="en-US" dirty="0"/>
              <a:t>: the process of grouping a set of objects into classes of similar objects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sz="2600" dirty="0" smtClean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Applications?</a:t>
            </a: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9344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33400" y="609600"/>
          <a:ext cx="8229600" cy="629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Document" r:id="rId3" imgW="7086600" imgH="5486400" progId="Word.Document.8">
                  <p:embed/>
                </p:oleObj>
              </mc:Choice>
              <mc:Fallback>
                <p:oleObj name="Document" r:id="rId3" imgW="7086600" imgH="54864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9600"/>
                        <a:ext cx="8229600" cy="629223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172200" y="805835"/>
            <a:ext cx="247996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Data from Garber et al.</a:t>
            </a:r>
          </a:p>
          <a:p>
            <a:r>
              <a:rPr lang="en-US" sz="1600" dirty="0"/>
              <a:t>PNAS (98), 2001.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Gene expression data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26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17463"/>
            <a:ext cx="8153400" cy="990601"/>
          </a:xfrm>
        </p:spPr>
        <p:txBody>
          <a:bodyPr/>
          <a:lstStyle/>
          <a:p>
            <a:pPr algn="ctr"/>
            <a:r>
              <a:rPr lang="en-US" dirty="0"/>
              <a:t>Face Clustering</a:t>
            </a:r>
          </a:p>
        </p:txBody>
      </p:sp>
      <p:pic>
        <p:nvPicPr>
          <p:cNvPr id="12292" name="Picture 4" descr="Slide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4732" y="812800"/>
            <a:ext cx="7467600" cy="5600700"/>
          </a:xfrm>
          <a:ln/>
        </p:spPr>
      </p:pic>
    </p:spTree>
    <p:extLst>
      <p:ext uri="{BB962C8B-B14F-4D97-AF65-F5344CB8AC3E}">
        <p14:creationId xmlns:p14="http://schemas.microsoft.com/office/powerpoint/2010/main" val="40719409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 clustering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638800" cy="50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Search result clustering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4978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4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762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Google News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2" y="1772651"/>
            <a:ext cx="2362200" cy="443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377" y="1772651"/>
            <a:ext cx="6282623" cy="4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31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in search advertising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600200"/>
            <a:ext cx="50292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of advertisers and keywords</a:t>
            </a:r>
          </a:p>
          <a:p>
            <a:pPr lvl="1"/>
            <a:r>
              <a:rPr lang="en-US" dirty="0"/>
              <a:t>Keyword </a:t>
            </a:r>
            <a:r>
              <a:rPr lang="en-US" dirty="0" smtClean="0"/>
              <a:t>suggestion</a:t>
            </a:r>
          </a:p>
          <a:p>
            <a:pPr lvl="1"/>
            <a:r>
              <a:rPr lang="en-US" dirty="0" smtClean="0"/>
              <a:t>Performance estimation</a:t>
            </a: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914400" y="2971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9144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914400" y="4038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209800" y="18288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2098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2209800" y="3124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2209800" y="3810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2209800" y="4343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28600" y="49530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/>
              <a:t>Advertiser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1981200" y="48768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 err="1"/>
              <a:t>Bidded</a:t>
            </a:r>
            <a:r>
              <a:rPr lang="en-US" sz="2000" u="sng" dirty="0"/>
              <a:t> Keyword</a:t>
            </a:r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V="1">
            <a:off x="1219200" y="1905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1219200" y="25146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1219200" y="25146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 flipV="1">
            <a:off x="1219200" y="26670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1219200" y="3124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1219200" y="3657600"/>
            <a:ext cx="990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1219200" y="3657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 flipV="1">
            <a:off x="1219200" y="3886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1219200" y="41910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673100" y="1638300"/>
            <a:ext cx="2146300" cy="1892300"/>
          </a:xfrm>
          <a:custGeom>
            <a:avLst/>
            <a:gdLst/>
            <a:ahLst/>
            <a:cxnLst>
              <a:cxn ang="0">
                <a:pos x="824" y="120"/>
              </a:cxn>
              <a:cxn ang="0">
                <a:pos x="584" y="312"/>
              </a:cxn>
              <a:cxn ang="0">
                <a:pos x="200" y="408"/>
              </a:cxn>
              <a:cxn ang="0">
                <a:pos x="56" y="600"/>
              </a:cxn>
              <a:cxn ang="0">
                <a:pos x="56" y="984"/>
              </a:cxn>
              <a:cxn ang="0">
                <a:pos x="392" y="1080"/>
              </a:cxn>
              <a:cxn ang="0">
                <a:pos x="1016" y="1176"/>
              </a:cxn>
              <a:cxn ang="0">
                <a:pos x="1304" y="984"/>
              </a:cxn>
              <a:cxn ang="0">
                <a:pos x="1304" y="264"/>
              </a:cxn>
              <a:cxn ang="0">
                <a:pos x="1064" y="24"/>
              </a:cxn>
              <a:cxn ang="0">
                <a:pos x="824" y="120"/>
              </a:cxn>
            </a:cxnLst>
            <a:rect l="0" t="0" r="r" b="b"/>
            <a:pathLst>
              <a:path w="1352" h="1192">
                <a:moveTo>
                  <a:pt x="824" y="120"/>
                </a:moveTo>
                <a:cubicBezTo>
                  <a:pt x="744" y="168"/>
                  <a:pt x="688" y="264"/>
                  <a:pt x="584" y="312"/>
                </a:cubicBezTo>
                <a:cubicBezTo>
                  <a:pt x="480" y="360"/>
                  <a:pt x="288" y="360"/>
                  <a:pt x="200" y="408"/>
                </a:cubicBezTo>
                <a:cubicBezTo>
                  <a:pt x="112" y="456"/>
                  <a:pt x="80" y="504"/>
                  <a:pt x="56" y="600"/>
                </a:cubicBezTo>
                <a:cubicBezTo>
                  <a:pt x="32" y="696"/>
                  <a:pt x="0" y="904"/>
                  <a:pt x="56" y="984"/>
                </a:cubicBezTo>
                <a:cubicBezTo>
                  <a:pt x="112" y="1064"/>
                  <a:pt x="232" y="1048"/>
                  <a:pt x="392" y="1080"/>
                </a:cubicBezTo>
                <a:cubicBezTo>
                  <a:pt x="552" y="1112"/>
                  <a:pt x="864" y="1192"/>
                  <a:pt x="1016" y="1176"/>
                </a:cubicBezTo>
                <a:cubicBezTo>
                  <a:pt x="1168" y="1160"/>
                  <a:pt x="1256" y="1136"/>
                  <a:pt x="1304" y="984"/>
                </a:cubicBezTo>
                <a:cubicBezTo>
                  <a:pt x="1352" y="832"/>
                  <a:pt x="1344" y="424"/>
                  <a:pt x="1304" y="264"/>
                </a:cubicBezTo>
                <a:cubicBezTo>
                  <a:pt x="1264" y="104"/>
                  <a:pt x="1144" y="48"/>
                  <a:pt x="1064" y="24"/>
                </a:cubicBezTo>
                <a:cubicBezTo>
                  <a:pt x="984" y="0"/>
                  <a:pt x="904" y="72"/>
                  <a:pt x="824" y="120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647700" y="3378200"/>
            <a:ext cx="2095500" cy="1397000"/>
          </a:xfrm>
          <a:custGeom>
            <a:avLst/>
            <a:gdLst/>
            <a:ahLst/>
            <a:cxnLst>
              <a:cxn ang="0">
                <a:pos x="648" y="128"/>
              </a:cxn>
              <a:cxn ang="0">
                <a:pos x="168" y="32"/>
              </a:cxn>
              <a:cxn ang="0">
                <a:pos x="24" y="320"/>
              </a:cxn>
              <a:cxn ang="0">
                <a:pos x="168" y="704"/>
              </a:cxn>
              <a:cxn ang="0">
                <a:pos x="1032" y="848"/>
              </a:cxn>
              <a:cxn ang="0">
                <a:pos x="1320" y="512"/>
              </a:cxn>
              <a:cxn ang="0">
                <a:pos x="1032" y="176"/>
              </a:cxn>
              <a:cxn ang="0">
                <a:pos x="600" y="128"/>
              </a:cxn>
              <a:cxn ang="0">
                <a:pos x="640" y="126"/>
              </a:cxn>
              <a:cxn ang="0">
                <a:pos x="648" y="128"/>
              </a:cxn>
            </a:cxnLst>
            <a:rect l="0" t="0" r="r" b="b"/>
            <a:pathLst>
              <a:path w="1320" h="880">
                <a:moveTo>
                  <a:pt x="648" y="128"/>
                </a:moveTo>
                <a:cubicBezTo>
                  <a:pt x="576" y="88"/>
                  <a:pt x="272" y="0"/>
                  <a:pt x="168" y="32"/>
                </a:cubicBezTo>
                <a:cubicBezTo>
                  <a:pt x="64" y="64"/>
                  <a:pt x="24" y="208"/>
                  <a:pt x="24" y="320"/>
                </a:cubicBezTo>
                <a:cubicBezTo>
                  <a:pt x="24" y="432"/>
                  <a:pt x="0" y="616"/>
                  <a:pt x="168" y="704"/>
                </a:cubicBezTo>
                <a:cubicBezTo>
                  <a:pt x="336" y="792"/>
                  <a:pt x="840" y="880"/>
                  <a:pt x="1032" y="848"/>
                </a:cubicBezTo>
                <a:cubicBezTo>
                  <a:pt x="1224" y="816"/>
                  <a:pt x="1320" y="624"/>
                  <a:pt x="1320" y="512"/>
                </a:cubicBezTo>
                <a:cubicBezTo>
                  <a:pt x="1320" y="400"/>
                  <a:pt x="1152" y="240"/>
                  <a:pt x="1032" y="176"/>
                </a:cubicBezTo>
                <a:cubicBezTo>
                  <a:pt x="912" y="112"/>
                  <a:pt x="665" y="136"/>
                  <a:pt x="600" y="128"/>
                </a:cubicBezTo>
                <a:cubicBezTo>
                  <a:pt x="535" y="120"/>
                  <a:pt x="632" y="126"/>
                  <a:pt x="640" y="126"/>
                </a:cubicBezTo>
                <a:cubicBezTo>
                  <a:pt x="648" y="126"/>
                  <a:pt x="646" y="128"/>
                  <a:pt x="648" y="128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 rot="-1898387">
            <a:off x="1469666" y="2065408"/>
            <a:ext cx="1015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bids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990600" y="5562600"/>
            <a:ext cx="1828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~10M nodes</a:t>
            </a:r>
          </a:p>
        </p:txBody>
      </p:sp>
    </p:spTree>
    <p:extLst>
      <p:ext uri="{BB962C8B-B14F-4D97-AF65-F5344CB8AC3E}">
        <p14:creationId xmlns:p14="http://schemas.microsoft.com/office/powerpoint/2010/main" val="1470576770"/>
      </p:ext>
    </p:extLst>
  </p:cSld>
  <p:clrMapOvr>
    <a:masterClrMapping/>
  </p:clrMapOvr>
  <p:transition xmlns:p14="http://schemas.microsoft.com/office/powerpoint/2010/main" advTm="146813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applications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828800"/>
            <a:ext cx="50292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</a:t>
            </a:r>
            <a:r>
              <a:rPr lang="en-US" dirty="0" smtClean="0"/>
              <a:t>of </a:t>
            </a:r>
            <a:r>
              <a:rPr lang="en-US" dirty="0"/>
              <a:t>users</a:t>
            </a:r>
          </a:p>
          <a:p>
            <a:pPr lvl="1"/>
            <a:r>
              <a:rPr lang="en-US" dirty="0"/>
              <a:t>Targeted advertising</a:t>
            </a:r>
          </a:p>
          <a:p>
            <a:pPr lvl="1"/>
            <a:r>
              <a:rPr lang="en-US" dirty="0"/>
              <a:t>Exploratory analysis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Clusters of the Web Graph</a:t>
            </a:r>
          </a:p>
          <a:p>
            <a:pPr lvl="1"/>
            <a:r>
              <a:rPr lang="en-US" dirty="0"/>
              <a:t>Distributed </a:t>
            </a:r>
            <a:r>
              <a:rPr lang="en-US" dirty="0" err="1"/>
              <a:t>pagerank</a:t>
            </a:r>
            <a:r>
              <a:rPr lang="en-US" dirty="0"/>
              <a:t> computation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990600" y="55626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~100M nodes</a:t>
            </a: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1752600" y="1828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10668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21336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>
            <a:off x="2590800" y="2514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1066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2192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 flipV="1">
            <a:off x="1371600" y="27432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1371600" y="2133600"/>
            <a:ext cx="457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371600" y="34290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>
            <a:off x="1981200" y="21336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228600" y="4426803"/>
            <a:ext cx="358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Who-messages-</a:t>
            </a:r>
            <a:r>
              <a:rPr lang="en-US" dirty="0" smtClean="0"/>
              <a:t>who IM/text/twitter </a:t>
            </a:r>
            <a:r>
              <a:rPr lang="en-US" dirty="0"/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953573571"/>
      </p:ext>
    </p:extLst>
  </p:cSld>
  <p:clrMapOvr>
    <a:masterClrMapping/>
  </p:clrMapOvr>
  <p:transition xmlns:p14="http://schemas.microsoft.com/office/powerpoint/2010/main" advTm="93312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 dirty="0" smtClean="0"/>
              <a:t>Data visualization</a:t>
            </a:r>
            <a:endParaRPr lang="en-US" sz="3300" dirty="0"/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28460" y="1533360"/>
            <a:ext cx="8153400" cy="15430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400" dirty="0"/>
              <a:t>Wise et al, “Visualizing the non-visual” PNNL</a:t>
            </a:r>
          </a:p>
          <a:p>
            <a:pPr marL="0" indent="0" eaLnBrk="1" hangingPunct="1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ThemeScapes</a:t>
            </a:r>
            <a:r>
              <a:rPr lang="en-US" sz="2400" dirty="0"/>
              <a:t>, </a:t>
            </a:r>
            <a:r>
              <a:rPr lang="en-US" sz="2400" dirty="0" err="1"/>
              <a:t>Cartia</a:t>
            </a:r>
            <a:endParaRPr lang="en-US" sz="2400" dirty="0"/>
          </a:p>
          <a:p>
            <a:pPr lvl="1" eaLnBrk="1" hangingPunct="1"/>
            <a:r>
              <a:rPr lang="en-US" sz="1700" dirty="0">
                <a:solidFill>
                  <a:schemeClr val="folHlink"/>
                </a:solidFill>
                <a:ea typeface="ＭＳ Ｐゴシック" charset="-128"/>
              </a:rPr>
              <a:t>[Mountain height = cluster size]</a:t>
            </a:r>
            <a:endParaRPr lang="en-US" sz="1700" dirty="0">
              <a:ea typeface="ＭＳ Ｐゴシック" charset="-128"/>
            </a:endParaRPr>
          </a:p>
        </p:txBody>
      </p:sp>
      <p:pic>
        <p:nvPicPr>
          <p:cNvPr id="26628" name="Picture 4" descr="themeview800"/>
          <p:cNvPicPr>
            <a:picLocks noChangeAspect="1" noChangeArrowheads="1"/>
          </p:cNvPicPr>
          <p:nvPr/>
        </p:nvPicPr>
        <p:blipFill>
          <a:blip r:embed="rId2"/>
          <a:srcRect l="3448" t="2156" r="3448" b="3009"/>
          <a:stretch>
            <a:fillRect/>
          </a:stretch>
        </p:blipFill>
        <p:spPr bwMode="auto">
          <a:xfrm>
            <a:off x="0" y="3132138"/>
            <a:ext cx="4572000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starr_re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245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smtClean="0"/>
              <a:t>A data set with clear cluster structure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56102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324600" y="2721968"/>
            <a:ext cx="2441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 are some of the issues for clustering?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6324600" y="4855568"/>
            <a:ext cx="251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</a:t>
            </a:r>
            <a:r>
              <a:rPr lang="en-US" sz="2000" dirty="0" smtClean="0">
                <a:solidFill>
                  <a:srgbClr val="FF0000"/>
                </a:solidFill>
              </a:rPr>
              <a:t> clustering algorithms have you seen/used?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6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Issues for clustering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Representation for clustering</a:t>
            </a:r>
            <a:endParaRPr lang="en-US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How do we represent an example</a:t>
            </a:r>
          </a:p>
          <a:p>
            <a:pPr lvl="2" eaLnBrk="1" hangingPunct="1"/>
            <a:r>
              <a:rPr lang="en-US" dirty="0" smtClean="0">
                <a:ea typeface="ＭＳ Ｐゴシック" charset="-128"/>
              </a:rPr>
              <a:t>features, etc.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Similarity</a:t>
            </a:r>
            <a:r>
              <a:rPr lang="en-US" dirty="0">
                <a:ea typeface="ＭＳ Ｐゴシック" charset="-128"/>
              </a:rPr>
              <a:t>/</a:t>
            </a:r>
            <a:r>
              <a:rPr lang="en-US" dirty="0" smtClean="0">
                <a:ea typeface="ＭＳ Ｐゴシック" charset="-128"/>
              </a:rPr>
              <a:t>distance between examples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Flat clustering or hierarchical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Number of clusters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Fixed a priori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Data </a:t>
            </a:r>
            <a:r>
              <a:rPr lang="en-US" dirty="0">
                <a:ea typeface="ＭＳ Ｐゴシック" charset="-128"/>
              </a:rPr>
              <a:t>driven</a:t>
            </a:r>
            <a:r>
              <a:rPr lang="en-US" dirty="0" smtClean="0">
                <a:ea typeface="ＭＳ Ｐゴシック" charset="-128"/>
              </a:rPr>
              <a:t>?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8178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Clustering Algorithms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Flat algorithms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Usually start with a random (partial) partitioning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Refine it iteratively</a:t>
            </a:r>
            <a:endParaRPr lang="en-US" sz="1200" dirty="0" smtClean="0">
              <a:ea typeface="ＭＳ Ｐゴシック" charset="-128"/>
            </a:endParaRPr>
          </a:p>
          <a:p>
            <a:pPr lvl="2" eaLnBrk="1" hangingPunct="1"/>
            <a:r>
              <a:rPr lang="en-US" i="1" dirty="0" smtClean="0">
                <a:ea typeface="ＭＳ Ｐゴシック" charset="-128"/>
              </a:rPr>
              <a:t>K </a:t>
            </a:r>
            <a:r>
              <a:rPr lang="en-US" dirty="0" smtClean="0">
                <a:ea typeface="ＭＳ Ｐゴシック" charset="-128"/>
              </a:rPr>
              <a:t>means clustering</a:t>
            </a:r>
          </a:p>
          <a:p>
            <a:pPr lvl="2" eaLnBrk="1" hangingPunct="1"/>
            <a:r>
              <a:rPr lang="en-US" dirty="0" smtClean="0">
                <a:ea typeface="ＭＳ Ｐゴシック" charset="-128"/>
              </a:rPr>
              <a:t>Model based clustering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Spectral clustering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Hierarchical algorithms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Bottom-up, agglomerative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Top-down, divisive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77000" y="4953000"/>
            <a:ext cx="1143000" cy="1371600"/>
            <a:chOff x="6264275" y="4102100"/>
            <a:chExt cx="2209800" cy="2286000"/>
          </a:xfrm>
        </p:grpSpPr>
        <p:sp>
          <p:nvSpPr>
            <p:cNvPr id="7" name="Line 23"/>
            <p:cNvSpPr>
              <a:spLocks noChangeShapeType="1"/>
            </p:cNvSpPr>
            <p:nvPr/>
          </p:nvSpPr>
          <p:spPr bwMode="auto">
            <a:xfrm>
              <a:off x="7026275" y="41021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4"/>
            <p:cNvSpPr>
              <a:spLocks noChangeShapeType="1"/>
            </p:cNvSpPr>
            <p:nvPr/>
          </p:nvSpPr>
          <p:spPr bwMode="auto">
            <a:xfrm>
              <a:off x="7026275" y="41021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5"/>
            <p:cNvSpPr>
              <a:spLocks noChangeShapeType="1"/>
            </p:cNvSpPr>
            <p:nvPr/>
          </p:nvSpPr>
          <p:spPr bwMode="auto">
            <a:xfrm>
              <a:off x="8093075" y="41021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6645275" y="46355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6645275" y="4635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7788275" y="51689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>
              <a:off x="6264275" y="58547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30"/>
            <p:cNvSpPr>
              <a:spLocks noChangeShapeType="1"/>
            </p:cNvSpPr>
            <p:nvPr/>
          </p:nvSpPr>
          <p:spPr bwMode="auto">
            <a:xfrm>
              <a:off x="69500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>
              <a:off x="62642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32"/>
            <p:cNvSpPr>
              <a:spLocks noChangeShapeType="1"/>
            </p:cNvSpPr>
            <p:nvPr/>
          </p:nvSpPr>
          <p:spPr bwMode="auto">
            <a:xfrm>
              <a:off x="7407275" y="4635500"/>
              <a:ext cx="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33"/>
            <p:cNvSpPr>
              <a:spLocks noChangeShapeType="1"/>
            </p:cNvSpPr>
            <p:nvPr/>
          </p:nvSpPr>
          <p:spPr bwMode="auto">
            <a:xfrm>
              <a:off x="77882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34"/>
            <p:cNvSpPr>
              <a:spLocks noChangeShapeType="1"/>
            </p:cNvSpPr>
            <p:nvPr/>
          </p:nvSpPr>
          <p:spPr bwMode="auto">
            <a:xfrm>
              <a:off x="84740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Oval 25"/>
          <p:cNvSpPr/>
          <p:nvPr/>
        </p:nvSpPr>
        <p:spPr bwMode="auto">
          <a:xfrm>
            <a:off x="6172200" y="3429000"/>
            <a:ext cx="457200" cy="1066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705600" y="3124200"/>
            <a:ext cx="1219200" cy="5334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705600" y="3733800"/>
            <a:ext cx="1219200" cy="838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1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Hard vs. soft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Hard clustering: Each example belongs to exactly one cluster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Soft clustering: An example can belong to more than one cluster (probabilistic)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Makes more sense for applications like creating </a:t>
            </a:r>
            <a:r>
              <a:rPr lang="en-US" sz="2000" dirty="0" err="1" smtClean="0">
                <a:ea typeface="ＭＳ Ｐゴシック" charset="-128"/>
              </a:rPr>
              <a:t>browsable</a:t>
            </a:r>
            <a:r>
              <a:rPr lang="en-US" sz="2000" dirty="0" smtClean="0">
                <a:ea typeface="ＭＳ Ｐゴシック" charset="-128"/>
              </a:rPr>
              <a:t> hierarchies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You may want to put a pair of sneakers in two clusters: (</a:t>
            </a:r>
            <a:r>
              <a:rPr lang="en-US" sz="2000" dirty="0" err="1" smtClean="0">
                <a:ea typeface="ＭＳ Ｐゴシック" charset="-128"/>
              </a:rPr>
              <a:t>i</a:t>
            </a:r>
            <a:r>
              <a:rPr lang="en-US" sz="2000" dirty="0" smtClean="0">
                <a:ea typeface="ＭＳ Ｐゴシック" charset="-128"/>
              </a:rPr>
              <a:t>) sports apparel and (ii) shoes</a:t>
            </a:r>
          </a:p>
        </p:txBody>
      </p:sp>
    </p:spTree>
    <p:extLst>
      <p:ext uri="{BB962C8B-B14F-4D97-AF65-F5344CB8AC3E}">
        <p14:creationId xmlns:p14="http://schemas.microsoft.com/office/powerpoint/2010/main" val="694496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Most well-known and popular clustering algorithm: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dirty="0" smtClean="0"/>
              <a:t>Assign/cluster each example to closest center</a:t>
            </a:r>
          </a:p>
          <a:p>
            <a:pPr lvl="1" eaLnBrk="1" hangingPunct="1"/>
            <a:r>
              <a:rPr lang="en-US" sz="2000" dirty="0" smtClean="0"/>
              <a:t>Recalculate centers as the mean of the points </a:t>
            </a:r>
            <a:r>
              <a:rPr lang="en-US" sz="2000" dirty="0"/>
              <a:t>in a </a:t>
            </a:r>
            <a:r>
              <a:rPr lang="en-US" sz="2000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60454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an example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5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4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76600" y="5546138"/>
            <a:ext cx="317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points are closest?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19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63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are the new centers?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28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2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17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points are closest?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72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3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63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are the new centers?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5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9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9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1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2475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do we stop?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7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  <p:extLst>
      <p:ext uri="{BB962C8B-B14F-4D97-AF65-F5344CB8AC3E}">
        <p14:creationId xmlns:p14="http://schemas.microsoft.com/office/powerpoint/2010/main" val="263111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153400" cy="1295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b="1" dirty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524000" y="5562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219200" y="4953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812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315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962400" y="3200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9530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038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9718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91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943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524000" y="5334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3246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048000" y="3962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029200" y="3276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943600" y="39624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06899" y="6040209"/>
            <a:ext cx="2567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do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914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iterate over each point: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get distance to each cluster center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assign to closest center (hard cluster)</a:t>
            </a:r>
            <a:endParaRPr lang="en-US" sz="2000" dirty="0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b="1" dirty="0" smtClean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 smtClean="0"/>
              <a:t>Recalculate centers as the mean of the points in a cluster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601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b="1" dirty="0" smtClean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 smtClean="0"/>
              <a:t>Recalculate centers as the mean of the points in a cluster</a:t>
            </a:r>
            <a:endParaRPr lang="en-US" sz="20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iterate over each point: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get </a:t>
            </a:r>
            <a:r>
              <a:rPr lang="en-US" sz="2000" b="1" dirty="0" smtClean="0">
                <a:solidFill>
                  <a:srgbClr val="FF0000"/>
                </a:solidFill>
              </a:rPr>
              <a:t>distance</a:t>
            </a:r>
            <a:r>
              <a:rPr lang="en-US" sz="2000" dirty="0" smtClean="0"/>
              <a:t> to each cluster center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assign to closest center (hard cluster)</a:t>
            </a:r>
            <a:endParaRPr lang="en-US" sz="2000" dirty="0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218332" y="6261768"/>
            <a:ext cx="4953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 smtClean="0">
                <a:solidFill>
                  <a:srgbClr val="FF0000"/>
                </a:solidFill>
              </a:rPr>
              <a:t>hat distance measure should we use?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4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057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Euclidean: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354597"/>
              </p:ext>
            </p:extLst>
          </p:nvPr>
        </p:nvGraphicFramePr>
        <p:xfrm>
          <a:off x="1219200" y="2743200"/>
          <a:ext cx="387831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Equation" r:id="rId3" imgW="1562100" imgH="368300" progId="Equation.3">
                  <p:embed/>
                </p:oleObj>
              </mc:Choice>
              <mc:Fallback>
                <p:oleObj name="Equation" r:id="rId3" imgW="15621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2743200"/>
                        <a:ext cx="3878317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4724400"/>
            <a:ext cx="3820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good for spatial data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89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Clustering documents (e.g. wine data)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10600" cy="2057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One feature for each word.  The value is the number of times that word occurs.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Documents </a:t>
            </a:r>
            <a:r>
              <a:rPr lang="en-US" sz="2400" dirty="0"/>
              <a:t>are points or vectors in this </a:t>
            </a:r>
            <a:r>
              <a:rPr lang="en-US" sz="2400" dirty="0" smtClean="0"/>
              <a:t>space</a:t>
            </a:r>
            <a:endParaRPr lang="en-US" sz="24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752600" y="3741725"/>
            <a:ext cx="5029200" cy="3048000"/>
            <a:chOff x="1602" y="1317"/>
            <a:chExt cx="2556" cy="1686"/>
          </a:xfrm>
        </p:grpSpPr>
        <p:pic>
          <p:nvPicPr>
            <p:cNvPr id="5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2081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3200" b="0" dirty="0" smtClean="0"/>
              <a:t>When Euclidean distance doesn’t work</a:t>
            </a:r>
            <a:endParaRPr lang="en-US" sz="32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937808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document is closest to q using Euclidian distance?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Which do you think should be closer?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070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Issues with Euclidian distance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31748" name="Text Placeholder 4"/>
          <p:cNvSpPr>
            <a:spLocks noGrp="1"/>
          </p:cNvSpPr>
          <p:nvPr>
            <p:ph type="body" sz="half" idx="2"/>
          </p:nvPr>
        </p:nvSpPr>
        <p:spPr>
          <a:xfrm>
            <a:off x="152400" y="1905001"/>
            <a:ext cx="3276600" cy="4691063"/>
          </a:xfrm>
        </p:spPr>
        <p:txBody>
          <a:bodyPr/>
          <a:lstStyle/>
          <a:p>
            <a:pPr eaLnBrk="1" hangingPunct="1"/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Euclidean distance between </a:t>
            </a:r>
            <a:r>
              <a:rPr lang="en-US" sz="2000" i="1" dirty="0" smtClean="0">
                <a:solidFill>
                  <a:srgbClr val="0000FF"/>
                </a:solidFill>
              </a:rPr>
              <a:t>q</a:t>
            </a:r>
            <a:r>
              <a:rPr lang="en-US" sz="2000" i="1" dirty="0">
                <a:solidFill>
                  <a:srgbClr val="0000FF"/>
                </a:solidFill>
              </a:rPr>
              <a:t> </a:t>
            </a:r>
            <a:r>
              <a:rPr lang="en-US" sz="2000" dirty="0" smtClean="0"/>
              <a:t>and </a:t>
            </a:r>
            <a:r>
              <a:rPr lang="en-US" sz="2000" i="1" dirty="0">
                <a:solidFill>
                  <a:srgbClr val="0000FF"/>
                </a:solidFill>
              </a:rPr>
              <a:t>d</a:t>
            </a:r>
            <a:r>
              <a:rPr lang="en-US" sz="2000" i="1" baseline="-25000" dirty="0">
                <a:solidFill>
                  <a:srgbClr val="0000FF"/>
                </a:solidFill>
              </a:rPr>
              <a:t>2</a:t>
            </a:r>
            <a:r>
              <a:rPr lang="en-US" sz="2000" dirty="0"/>
              <a:t> is </a:t>
            </a:r>
            <a:r>
              <a:rPr lang="en-US" sz="2000" dirty="0" smtClean="0"/>
              <a:t>large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but, the distribution </a:t>
            </a:r>
            <a:r>
              <a:rPr lang="en-US" sz="2000" dirty="0"/>
              <a:t>of terms in the query </a:t>
            </a:r>
            <a:r>
              <a:rPr lang="en-US" sz="2000" i="1" dirty="0">
                <a:solidFill>
                  <a:srgbClr val="0000FF"/>
                </a:solidFill>
              </a:rPr>
              <a:t>q</a:t>
            </a:r>
            <a:r>
              <a:rPr lang="en-US" sz="2000" i="1" dirty="0"/>
              <a:t> </a:t>
            </a:r>
            <a:r>
              <a:rPr lang="en-US" sz="2000" dirty="0"/>
              <a:t>and </a:t>
            </a:r>
            <a:r>
              <a:rPr lang="en-US" sz="2000" dirty="0" smtClean="0"/>
              <a:t>the distribution of terms </a:t>
            </a:r>
            <a:r>
              <a:rPr lang="en-US" sz="2000" dirty="0"/>
              <a:t>in </a:t>
            </a:r>
            <a:r>
              <a:rPr lang="en-US" sz="2000" dirty="0" smtClean="0"/>
              <a:t>the document </a:t>
            </a:r>
            <a:r>
              <a:rPr lang="en-US" sz="2000" i="1" dirty="0">
                <a:solidFill>
                  <a:srgbClr val="0000FF"/>
                </a:solidFill>
              </a:rPr>
              <a:t>d</a:t>
            </a:r>
            <a:r>
              <a:rPr lang="en-US" sz="2000" i="1" baseline="-25000" dirty="0">
                <a:solidFill>
                  <a:srgbClr val="0000FF"/>
                </a:solidFill>
              </a:rPr>
              <a:t>2</a:t>
            </a:r>
            <a:r>
              <a:rPr lang="en-US" sz="2000" dirty="0"/>
              <a:t> </a:t>
            </a:r>
            <a:r>
              <a:rPr lang="en-US" sz="2000" dirty="0" smtClean="0"/>
              <a:t>are very similar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>
                <a:solidFill>
                  <a:srgbClr val="008000"/>
                </a:solidFill>
              </a:rPr>
              <a:t>This is not what we want!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osine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34379" y="84179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716723"/>
              </p:ext>
            </p:extLst>
          </p:nvPr>
        </p:nvGraphicFramePr>
        <p:xfrm>
          <a:off x="838200" y="1709738"/>
          <a:ext cx="6026150" cy="142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Equation" r:id="rId3" imgW="2794000" imgH="660400" progId="Equation.3">
                  <p:embed/>
                </p:oleObj>
              </mc:Choice>
              <mc:Fallback>
                <p:oleObj name="Equation" r:id="rId3" imgW="27940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09738"/>
                        <a:ext cx="6026150" cy="142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457200" y="41148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457200" y="64008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457200" y="4648200"/>
            <a:ext cx="914400" cy="1752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57200" y="5562600"/>
            <a:ext cx="33528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457200" y="4191000"/>
            <a:ext cx="3048000" cy="2209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5575300" y="43434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5575300" y="66294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5575300" y="5791200"/>
            <a:ext cx="4445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5575300" y="6400800"/>
            <a:ext cx="9017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575300" y="6096000"/>
            <a:ext cx="749300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4343400" y="5257800"/>
            <a:ext cx="609600" cy="5334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3270870"/>
            <a:ext cx="3463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correlated with the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angle between two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1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 similarity </a:t>
            </a:r>
            <a:r>
              <a:rPr lang="en-US" dirty="0" smtClean="0"/>
              <a:t>ranges from 0 </a:t>
            </a:r>
            <a:r>
              <a:rPr lang="en-US" dirty="0" smtClean="0"/>
              <a:t>and 1, with things that are similar 1 and </a:t>
            </a:r>
            <a:r>
              <a:rPr lang="en-US" dirty="0" smtClean="0"/>
              <a:t>dissimilar </a:t>
            </a:r>
            <a:r>
              <a:rPr lang="en-US" dirty="0" smtClean="0"/>
              <a:t>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cosine distance: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668931"/>
              </p:ext>
            </p:extLst>
          </p:nvPr>
        </p:nvGraphicFramePr>
        <p:xfrm>
          <a:off x="1981200" y="3886200"/>
          <a:ext cx="3887304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Equation" r:id="rId3" imgW="1295400" imgH="203200" progId="Equation.3">
                  <p:embed/>
                </p:oleObj>
              </mc:Choice>
              <mc:Fallback>
                <p:oleObj name="Equation" r:id="rId3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886200"/>
                        <a:ext cx="3887304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8632" y="5132136"/>
            <a:ext cx="78606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good for text data and many other “real world” data sets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>
                <a:solidFill>
                  <a:srgbClr val="0000FF"/>
                </a:solidFill>
              </a:rPr>
              <a:t>computationally </a:t>
            </a:r>
            <a:r>
              <a:rPr lang="en-US" sz="2400" i="1" dirty="0" smtClean="0">
                <a:solidFill>
                  <a:srgbClr val="0000FF"/>
                </a:solidFill>
              </a:rPr>
              <a:t>friendly</a:t>
            </a:r>
            <a:r>
              <a:rPr lang="en-US" sz="2400" dirty="0" smtClean="0">
                <a:solidFill>
                  <a:srgbClr val="0000FF"/>
                </a:solidFill>
              </a:rPr>
              <a:t> since we only need to consider features that have non-zero </a:t>
            </a:r>
            <a:r>
              <a:rPr lang="en-US" sz="2400" dirty="0" smtClean="0">
                <a:solidFill>
                  <a:srgbClr val="0000FF"/>
                </a:solidFill>
              </a:rPr>
              <a:t>values for </a:t>
            </a:r>
            <a:r>
              <a:rPr lang="en-US" sz="2400" b="1" dirty="0" smtClean="0">
                <a:solidFill>
                  <a:srgbClr val="0000FF"/>
                </a:solidFill>
              </a:rPr>
              <a:t>both</a:t>
            </a:r>
            <a:r>
              <a:rPr lang="en-US" sz="2400" dirty="0" smtClean="0">
                <a:solidFill>
                  <a:srgbClr val="0000FF"/>
                </a:solidFill>
              </a:rPr>
              <a:t> examples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9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23681" y="6104499"/>
            <a:ext cx="4526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</a:t>
            </a:r>
            <a:r>
              <a:rPr lang="en-US" sz="2800" dirty="0" smtClean="0">
                <a:solidFill>
                  <a:srgbClr val="FF0000"/>
                </a:solidFill>
              </a:rPr>
              <a:t>here are the cluster centers?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4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2133600" y="5638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419600" y="3886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781800" y="4800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352800" y="6039185"/>
            <a:ext cx="413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 smtClean="0">
                <a:solidFill>
                  <a:srgbClr val="FF0000"/>
                </a:solidFill>
              </a:rPr>
              <a:t>ow do we calculate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4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685800" y="5486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81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1430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600200" y="4114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858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066800" y="4876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43200" y="3276600"/>
            <a:ext cx="5143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 of the points in the cluster:</a:t>
            </a:r>
            <a:endParaRPr lang="en-US" dirty="0"/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795513"/>
              </p:ext>
            </p:extLst>
          </p:nvPr>
        </p:nvGraphicFramePr>
        <p:xfrm>
          <a:off x="3276600" y="3886200"/>
          <a:ext cx="234791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0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886200"/>
                        <a:ext cx="2347913" cy="1011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43200" y="5181600"/>
            <a:ext cx="1179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where:</a:t>
            </a:r>
            <a:endParaRPr lang="en-US" dirty="0"/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911475"/>
              </p:ext>
            </p:extLst>
          </p:nvPr>
        </p:nvGraphicFramePr>
        <p:xfrm>
          <a:off x="3048000" y="5715000"/>
          <a:ext cx="26162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1" name="Equation" r:id="rId5" imgW="1117600" imgH="317500" progId="Equation.3">
                  <p:embed/>
                </p:oleObj>
              </mc:Choice>
              <mc:Fallback>
                <p:oleObj name="Equation" r:id="rId5" imgW="1117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15000"/>
                        <a:ext cx="261620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510070"/>
              </p:ext>
            </p:extLst>
          </p:nvPr>
        </p:nvGraphicFramePr>
        <p:xfrm>
          <a:off x="6172200" y="5562600"/>
          <a:ext cx="1931987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2" name="Equation" r:id="rId7" imgW="825500" imgH="444500" progId="Equation.3">
                  <p:embed/>
                </p:oleObj>
              </mc:Choice>
              <mc:Fallback>
                <p:oleObj name="Equation" r:id="rId7" imgW="825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562600"/>
                        <a:ext cx="1931987" cy="1039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700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348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tries to minimize what is called the “k-means” loss function: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597754"/>
              </p:ext>
            </p:extLst>
          </p:nvPr>
        </p:nvGraphicFramePr>
        <p:xfrm>
          <a:off x="1474956" y="2993854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2993854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" y="4224420"/>
            <a:ext cx="7138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/>
              <a:t>sum of the squared distances from each point to the associated cluster center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5062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19802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0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each step of k-means move towards reducing this loss function (or at least not </a:t>
            </a:r>
            <a:r>
              <a:rPr lang="en-US" sz="2400" dirty="0" smtClean="0">
                <a:solidFill>
                  <a:srgbClr val="FF0000"/>
                </a:solidFill>
              </a:rPr>
              <a:t>increasing it)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2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210537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2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This isn’t quite a complete proof/argument, but: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0000FF"/>
                </a:solidFill>
              </a:rPr>
              <a:t>Any other assignment would end up in a larger loss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0000FF"/>
                </a:solidFill>
              </a:rPr>
              <a:t>The mean of a set of values minimizes the squared error</a:t>
            </a:r>
          </a:p>
        </p:txBody>
      </p:sp>
    </p:spTree>
    <p:extLst>
      <p:ext uri="{BB962C8B-B14F-4D97-AF65-F5344CB8AC3E}">
        <p14:creationId xmlns:p14="http://schemas.microsoft.com/office/powerpoint/2010/main" val="106989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56590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mean that k-means will always find the minimum loss/clustering?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4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99021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5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NO!  It will find </a:t>
            </a:r>
            <a:r>
              <a:rPr lang="en-US" sz="2400" i="1" dirty="0" smtClean="0">
                <a:solidFill>
                  <a:srgbClr val="0000FF"/>
                </a:solidFill>
              </a:rPr>
              <a:t>a minimum</a:t>
            </a:r>
            <a:r>
              <a:rPr lang="en-US" sz="2400" dirty="0" smtClean="0">
                <a:solidFill>
                  <a:srgbClr val="0000FF"/>
                </a:solidFill>
              </a:rPr>
              <a:t>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Unfortunately, the k-means loss function is generally not convex and for most problems has many, many minima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We’re only guaranteed to find one of them</a:t>
            </a:r>
          </a:p>
        </p:txBody>
      </p:sp>
    </p:spTree>
    <p:extLst>
      <p:ext uri="{BB962C8B-B14F-4D97-AF65-F5344CB8AC3E}">
        <p14:creationId xmlns:p14="http://schemas.microsoft.com/office/powerpoint/2010/main" val="86111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15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800" dirty="0" smtClean="0"/>
              <a:t>Start with some initial cluster centers</a:t>
            </a:r>
          </a:p>
          <a:p>
            <a:pPr marL="0" indent="0" eaLnBrk="1" hangingPunct="1">
              <a:buFont typeface="Wingdings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charset="2"/>
              <a:buNone/>
            </a:pPr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/>
              <a:t>Recalculate centers as the mean of the points in a cluster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2800" y="52578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some other variations/parameters we haven’t specified?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15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Convergence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A fixed number of </a:t>
            </a:r>
            <a:r>
              <a:rPr lang="en-US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K!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061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868968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564168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326168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307368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3916968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33835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3167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145568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868968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20000" y="44196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162800" y="3657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4145568" y="3276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92253" y="5370096"/>
            <a:ext cx="3456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happen here?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3253" y="6132096"/>
            <a:ext cx="280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Seed selection 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224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Seed </a:t>
            </a:r>
            <a:r>
              <a:rPr lang="en-US" dirty="0" smtClean="0"/>
              <a:t>choice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Results can vary</a:t>
            </a:r>
            <a:r>
              <a:rPr lang="en-US" sz="2400" dirty="0" smtClean="0"/>
              <a:t> drastically based </a:t>
            </a:r>
            <a:r>
              <a:rPr lang="en-US" sz="2400" dirty="0"/>
              <a:t>on random seed </a:t>
            </a:r>
            <a:r>
              <a:rPr lang="en-US" sz="2400" dirty="0" smtClean="0"/>
              <a:t>selection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Some </a:t>
            </a:r>
            <a:r>
              <a:rPr lang="en-US" sz="2400" dirty="0"/>
              <a:t>seeds can result in poor convergence rate, or convergence to sub-optimal </a:t>
            </a:r>
            <a:r>
              <a:rPr lang="en-US" sz="2400" dirty="0" err="1" smtClean="0"/>
              <a:t>clusterings</a:t>
            </a: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ea typeface="ＭＳ Ｐゴシック" charset="-128"/>
              </a:rPr>
              <a:t>Common 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Random centers in the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Randomly pick 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Points least </a:t>
            </a:r>
            <a:r>
              <a:rPr lang="en-US" sz="2000" dirty="0">
                <a:ea typeface="ＭＳ Ｐゴシック" charset="-128"/>
              </a:rPr>
              <a:t>similar to any existing</a:t>
            </a:r>
            <a:r>
              <a:rPr lang="en-US" sz="2000" dirty="0" smtClean="0">
                <a:ea typeface="ＭＳ Ｐゴシック" charset="-128"/>
              </a:rPr>
              <a:t> center (furthest centers heuristic)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a typeface="ＭＳ Ｐゴシック" charset="-128"/>
              </a:rPr>
              <a:t>Try out multiple starting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Initialize with the results of another</a:t>
            </a:r>
            <a:r>
              <a:rPr lang="en-US" sz="2000" dirty="0" smtClean="0">
                <a:ea typeface="ＭＳ Ｐゴシック" charset="-128"/>
              </a:rPr>
              <a:t> clustering method</a:t>
            </a:r>
            <a:endParaRPr lang="en-US" sz="20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166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centers heuristic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45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None/>
            </a:pPr>
            <a:endParaRPr lang="en-US" baseline="-25000" dirty="0" smtClean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2 to K:</a:t>
            </a:r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i</a:t>
            </a:r>
            <a:r>
              <a:rPr lang="en-US" dirty="0" smtClean="0"/>
              <a:t> = point that is furthest from </a:t>
            </a:r>
            <a:r>
              <a:rPr lang="en-US" b="1" dirty="0" smtClean="0"/>
              <a:t>any</a:t>
            </a:r>
            <a:r>
              <a:rPr lang="en-US" dirty="0" smtClean="0"/>
              <a:t> previous centers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00665"/>
              </p:ext>
            </p:extLst>
          </p:nvPr>
        </p:nvGraphicFramePr>
        <p:xfrm>
          <a:off x="1951789" y="3901572"/>
          <a:ext cx="4930015" cy="1122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5" name="Equation" r:id="rId3" imgW="2286000" imgH="520700" progId="Equation.3">
                  <p:embed/>
                </p:oleObj>
              </mc:Choice>
              <mc:Fallback>
                <p:oleObj name="Equation" r:id="rId3" imgW="22860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1789" y="3901572"/>
                        <a:ext cx="4930015" cy="1122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01053" y="3743158"/>
            <a:ext cx="836499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14138" y="5506564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smallest distance from x to any previous center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1" name="Left Brace 10"/>
          <p:cNvSpPr/>
          <p:nvPr/>
        </p:nvSpPr>
        <p:spPr>
          <a:xfrm rot="16200000">
            <a:off x="5289256" y="3741196"/>
            <a:ext cx="494632" cy="299192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7538" y="5528655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point with the largest distance to any previous center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 rot="16200000">
            <a:off x="3005643" y="4682747"/>
            <a:ext cx="494632" cy="11530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68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5057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a random point for the first center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16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9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01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8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031958" y="3533275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61103" y="6071755"/>
            <a:ext cx="502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issues/concerns with this approach?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4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756527" y="5851662"/>
            <a:ext cx="4743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k = 4, which points will get chosen?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7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489159" y="5119650"/>
            <a:ext cx="5276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we do a number of trials, will we get different centers?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4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068053" y="5100264"/>
            <a:ext cx="4409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Doesn’t deal well with outliers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4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K-means++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 smtClean="0"/>
          </a:p>
          <a:p>
            <a:pPr marL="0" indent="0">
              <a:buFont typeface="Wingdings"/>
              <a:buNone/>
            </a:pPr>
            <a:r>
              <a:rPr lang="en-US" dirty="0" smtClean="0"/>
              <a:t>for k = 2 to </a:t>
            </a:r>
            <a:r>
              <a:rPr lang="en-US" b="1" dirty="0" smtClean="0"/>
              <a:t>K</a:t>
            </a:r>
            <a:r>
              <a:rPr lang="en-US" dirty="0" smtClean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1 to </a:t>
            </a:r>
            <a:r>
              <a:rPr lang="en-US" b="1" dirty="0" smtClean="0"/>
              <a:t>N</a:t>
            </a:r>
            <a:r>
              <a:rPr lang="en-US" dirty="0" smtClean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 smtClean="0"/>
              <a:t>i</a:t>
            </a:r>
            <a:r>
              <a:rPr lang="en-US" dirty="0" smtClean="0"/>
              <a:t> = min d(x</a:t>
            </a:r>
            <a:r>
              <a:rPr lang="en-US" baseline="-25000" dirty="0" smtClean="0"/>
              <a:t>i</a:t>
            </a:r>
            <a:r>
              <a:rPr lang="en-US" dirty="0" smtClean="0"/>
              <a:t>, μ</a:t>
            </a:r>
            <a:r>
              <a:rPr lang="en-US" baseline="-25000" dirty="0" smtClean="0"/>
              <a:t>1…k-1</a:t>
            </a:r>
            <a:r>
              <a:rPr lang="en-US" dirty="0" smtClean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k</a:t>
            </a:r>
            <a:r>
              <a:rPr lang="en-US" dirty="0" smtClean="0"/>
              <a:t> = randomly pick point </a:t>
            </a:r>
            <a:r>
              <a:rPr lang="en-US" b="1" i="1" dirty="0" smtClean="0">
                <a:solidFill>
                  <a:srgbClr val="FF6600"/>
                </a:solidFill>
              </a:rPr>
              <a:t>proportionate</a:t>
            </a:r>
            <a:r>
              <a:rPr lang="en-US" dirty="0" smtClean="0"/>
              <a:t> to </a:t>
            </a:r>
            <a:r>
              <a:rPr lang="en-US" b="1" i="1" dirty="0" smtClean="0">
                <a:solidFill>
                  <a:srgbClr val="FF6600"/>
                </a:solidFill>
              </a:rPr>
              <a:t>s</a:t>
            </a:r>
            <a:endParaRPr lang="en-US" b="1" i="1" baseline="-25000" dirty="0" smtClean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7684" y="5601368"/>
            <a:ext cx="2988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help?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1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K-means++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 smtClean="0"/>
          </a:p>
          <a:p>
            <a:pPr marL="0" indent="0">
              <a:buFont typeface="Wingdings"/>
              <a:buNone/>
            </a:pPr>
            <a:r>
              <a:rPr lang="en-US" dirty="0" smtClean="0"/>
              <a:t>for k = 2 to </a:t>
            </a:r>
            <a:r>
              <a:rPr lang="en-US" b="1" dirty="0" smtClean="0"/>
              <a:t>K</a:t>
            </a:r>
            <a:r>
              <a:rPr lang="en-US" dirty="0" smtClean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1 to </a:t>
            </a:r>
            <a:r>
              <a:rPr lang="en-US" b="1" dirty="0" smtClean="0"/>
              <a:t>N</a:t>
            </a:r>
            <a:r>
              <a:rPr lang="en-US" dirty="0" smtClean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 smtClean="0"/>
              <a:t>i</a:t>
            </a:r>
            <a:r>
              <a:rPr lang="en-US" dirty="0" smtClean="0"/>
              <a:t> = min d(x</a:t>
            </a:r>
            <a:r>
              <a:rPr lang="en-US" baseline="-25000" dirty="0" smtClean="0"/>
              <a:t>i</a:t>
            </a:r>
            <a:r>
              <a:rPr lang="en-US" dirty="0" smtClean="0"/>
              <a:t>, μ</a:t>
            </a:r>
            <a:r>
              <a:rPr lang="en-US" baseline="-25000" dirty="0" smtClean="0"/>
              <a:t>1…k-1</a:t>
            </a:r>
            <a:r>
              <a:rPr lang="en-US" dirty="0" smtClean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k</a:t>
            </a:r>
            <a:r>
              <a:rPr lang="en-US" dirty="0" smtClean="0"/>
              <a:t> = randomly pick point </a:t>
            </a:r>
            <a:r>
              <a:rPr lang="en-US" b="1" i="1" dirty="0" smtClean="0">
                <a:solidFill>
                  <a:srgbClr val="FF6600"/>
                </a:solidFill>
              </a:rPr>
              <a:t>proportionate</a:t>
            </a:r>
            <a:r>
              <a:rPr lang="en-US" dirty="0" smtClean="0"/>
              <a:t> to </a:t>
            </a:r>
            <a:r>
              <a:rPr lang="en-US" b="1" i="1" dirty="0" smtClean="0">
                <a:solidFill>
                  <a:srgbClr val="FF6600"/>
                </a:solidFill>
              </a:rPr>
              <a:t>s</a:t>
            </a:r>
            <a:endParaRPr lang="en-US" b="1" i="1" baseline="-25000" dirty="0" smtClean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5700" y="4906211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Makes it possible to select other points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#points &gt;&gt; #outliers, we will pick good points</a:t>
            </a:r>
          </a:p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Makes it non-deterministic, which will help with random runs</a:t>
            </a:r>
          </a:p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Nice theoretical guarantees!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7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strike="sngStrike" dirty="0" smtClean="0"/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strike="sngStrike" dirty="0" smtClean="0"/>
              <a:t>Convergence</a:t>
            </a:r>
          </a:p>
          <a:p>
            <a:pPr lvl="1" eaLnBrk="1" hangingPunct="1"/>
            <a:r>
              <a:rPr lang="en-US" strike="sngStrike" dirty="0">
                <a:ea typeface="ＭＳ Ｐゴシック" charset="-128"/>
              </a:rPr>
              <a:t>A fixed number of </a:t>
            </a:r>
            <a:r>
              <a:rPr lang="en-US" strike="sngStrike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strike="sngStrike" dirty="0" smtClean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strike="sngStrike" dirty="0" smtClean="0"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K!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328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Many Clusters?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/>
              <a:t>Number of clusters </a:t>
            </a:r>
            <a:r>
              <a:rPr lang="en-US" sz="2000" i="1" dirty="0"/>
              <a:t>K</a:t>
            </a:r>
            <a:r>
              <a:rPr lang="en-US" sz="2000" i="1" dirty="0" smtClean="0"/>
              <a:t> </a:t>
            </a:r>
            <a:r>
              <a:rPr lang="en-US" sz="2000" dirty="0" smtClean="0"/>
              <a:t>must be provided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How should we determine the number of clusters?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How did we deal with models becoming too complicated previously?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743200" y="2895600"/>
            <a:ext cx="304800" cy="304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990600" y="32766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524000" y="3657600"/>
            <a:ext cx="304800" cy="3048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066800" y="4038600"/>
            <a:ext cx="304800" cy="304800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762000" y="3657600"/>
            <a:ext cx="3048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429000" y="3733800"/>
            <a:ext cx="304800" cy="3048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6670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718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7315200" y="2895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5562600" y="3276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6096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5638800" y="4038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5334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8001000" y="37338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7239000" y="3505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76200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2400" y="5029200"/>
            <a:ext cx="159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many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315200" y="4953000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few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724400"/>
            <a:ext cx="2578100" cy="1905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724400"/>
            <a:ext cx="2387600" cy="199390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 bwMode="auto">
          <a:xfrm rot="5400000">
            <a:off x="2515394" y="4799806"/>
            <a:ext cx="38100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79687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Regularization!!!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Statistical test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31" y="2227179"/>
            <a:ext cx="24765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35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358215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83538" y="3783264"/>
            <a:ext cx="4919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happens when k increases?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6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840799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6226" y="3418748"/>
            <a:ext cx="7308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Loss goes down!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M</a:t>
            </a:r>
            <a:r>
              <a:rPr lang="en-US" sz="2400" dirty="0" smtClean="0">
                <a:solidFill>
                  <a:srgbClr val="0000FF"/>
                </a:solidFill>
              </a:rPr>
              <a:t>aking the model more complicated allows us more flexibility, but can “</a:t>
            </a:r>
            <a:r>
              <a:rPr lang="en-US" sz="2400" dirty="0" err="1" smtClean="0">
                <a:solidFill>
                  <a:srgbClr val="0000FF"/>
                </a:solidFill>
              </a:rPr>
              <a:t>overfit</a:t>
            </a:r>
            <a:r>
              <a:rPr lang="en-US" sz="2400" dirty="0" smtClean="0">
                <a:solidFill>
                  <a:srgbClr val="0000FF"/>
                </a:solidFill>
              </a:rPr>
              <a:t>” to the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6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796773"/>
              </p:ext>
            </p:extLst>
          </p:nvPr>
        </p:nvGraphicFramePr>
        <p:xfrm>
          <a:off x="888332" y="2257174"/>
          <a:ext cx="7022454" cy="937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3" imgW="3429000" imgH="457200" progId="Equation.3">
                  <p:embed/>
                </p:oleObj>
              </mc:Choice>
              <mc:Fallback>
                <p:oleObj name="Equation" r:id="rId3" imgW="342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8332" y="2257174"/>
                        <a:ext cx="7022454" cy="937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3796618" y="3207749"/>
            <a:ext cx="695158" cy="1003304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001002"/>
              </p:ext>
            </p:extLst>
          </p:nvPr>
        </p:nvGraphicFramePr>
        <p:xfrm>
          <a:off x="1247232" y="449994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232" y="449994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856851"/>
              </p:ext>
            </p:extLst>
          </p:nvPr>
        </p:nvGraphicFramePr>
        <p:xfrm>
          <a:off x="1247232" y="526908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tion" r:id="rId7" imgW="1447800" imgH="215900" progId="Equation.3">
                  <p:embed/>
                </p:oleObj>
              </mc:Choice>
              <mc:Fallback>
                <p:oleObj name="Equation" r:id="rId7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47232" y="526908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75157" y="454005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N = number of points)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165671" y="5946619"/>
            <a:ext cx="5731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will this have?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Which will tend to produce smaller k?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529984" y="500218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2 regularization options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73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138882"/>
              </p:ext>
            </p:extLst>
          </p:nvPr>
        </p:nvGraphicFramePr>
        <p:xfrm>
          <a:off x="1027789" y="213373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3" imgW="1689100" imgH="215900" progId="Equation.3">
                  <p:embed/>
                </p:oleObj>
              </mc:Choice>
              <mc:Fallback>
                <p:oleObj name="Equation" r:id="rId3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789" y="213373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939053"/>
              </p:ext>
            </p:extLst>
          </p:nvPr>
        </p:nvGraphicFramePr>
        <p:xfrm>
          <a:off x="1027789" y="290287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Equation" r:id="rId5" imgW="1447800" imgH="215900" progId="Equation.3">
                  <p:embed/>
                </p:oleObj>
              </mc:Choice>
              <mc:Fallback>
                <p:oleObj name="Equation" r:id="rId5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7789" y="290287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55714" y="217384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N = number of points)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49427" y="263597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2 regularization options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27263" y="4144143"/>
            <a:ext cx="853878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1577" y="4398209"/>
            <a:ext cx="75756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AIC penalizes increases in K more harshly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Both require a change to the K-means algorithm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Tend to work reasonably well in practice if you don’t know K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306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Statistical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Assume data is Gaussian (i.e. spherical)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Test for this</a:t>
            </a:r>
          </a:p>
          <a:p>
            <a:pPr lvl="1"/>
            <a:r>
              <a:rPr lang="en-US" dirty="0" smtClean="0"/>
              <a:t>Testing in high dimensions doesn’t work well</a:t>
            </a:r>
          </a:p>
          <a:p>
            <a:pPr lvl="1"/>
            <a:r>
              <a:rPr lang="en-US" dirty="0" smtClean="0"/>
              <a:t>Testing in lower dimensions does work well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67200"/>
            <a:ext cx="25781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2387600" cy="199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6324600"/>
            <a:ext cx="1095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22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98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0767" y="5247728"/>
            <a:ext cx="435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43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2" name="Freeform 11"/>
          <p:cNvSpPr/>
          <p:nvPr/>
        </p:nvSpPr>
        <p:spPr bwMode="auto">
          <a:xfrm>
            <a:off x="273151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6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0768" y="5247728"/>
            <a:ext cx="4575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05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362200" y="5420400"/>
            <a:ext cx="2731519" cy="523200"/>
          </a:xfrm>
          <a:custGeom>
            <a:avLst/>
            <a:gdLst>
              <a:gd name="connsiteX0" fmla="*/ 0 w 2731519"/>
              <a:gd name="connsiteY0" fmla="*/ 501233 h 523200"/>
              <a:gd name="connsiteX1" fmla="*/ 587037 w 2731519"/>
              <a:gd name="connsiteY1" fmla="*/ 441325 h 523200"/>
              <a:gd name="connsiteX2" fmla="*/ 862585 w 2731519"/>
              <a:gd name="connsiteY2" fmla="*/ 9985 h 523200"/>
              <a:gd name="connsiteX3" fmla="*/ 1054270 w 2731519"/>
              <a:gd name="connsiteY3" fmla="*/ 381416 h 523200"/>
              <a:gd name="connsiteX4" fmla="*/ 1449622 w 2731519"/>
              <a:gd name="connsiteY4" fmla="*/ 465288 h 523200"/>
              <a:gd name="connsiteX5" fmla="*/ 1785071 w 2731519"/>
              <a:gd name="connsiteY5" fmla="*/ 381416 h 523200"/>
              <a:gd name="connsiteX6" fmla="*/ 1952796 w 2731519"/>
              <a:gd name="connsiteY6" fmla="*/ 21967 h 523200"/>
              <a:gd name="connsiteX7" fmla="*/ 2108541 w 2731519"/>
              <a:gd name="connsiteY7" fmla="*/ 357453 h 523200"/>
              <a:gd name="connsiteX8" fmla="*/ 2731519 w 2731519"/>
              <a:gd name="connsiteY8" fmla="*/ 429343 h 52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1519" h="523200">
                <a:moveTo>
                  <a:pt x="0" y="501233"/>
                </a:moveTo>
                <a:cubicBezTo>
                  <a:pt x="221636" y="512216"/>
                  <a:pt x="443273" y="523200"/>
                  <a:pt x="587037" y="441325"/>
                </a:cubicBezTo>
                <a:cubicBezTo>
                  <a:pt x="730801" y="359450"/>
                  <a:pt x="784713" y="19970"/>
                  <a:pt x="862585" y="9985"/>
                </a:cubicBezTo>
                <a:cubicBezTo>
                  <a:pt x="940457" y="0"/>
                  <a:pt x="956431" y="305532"/>
                  <a:pt x="1054270" y="381416"/>
                </a:cubicBezTo>
                <a:cubicBezTo>
                  <a:pt x="1152109" y="457300"/>
                  <a:pt x="1327822" y="465288"/>
                  <a:pt x="1449622" y="465288"/>
                </a:cubicBezTo>
                <a:cubicBezTo>
                  <a:pt x="1571422" y="465288"/>
                  <a:pt x="1701209" y="455303"/>
                  <a:pt x="1785071" y="381416"/>
                </a:cubicBezTo>
                <a:cubicBezTo>
                  <a:pt x="1868933" y="307529"/>
                  <a:pt x="1898884" y="25961"/>
                  <a:pt x="1952796" y="21967"/>
                </a:cubicBezTo>
                <a:cubicBezTo>
                  <a:pt x="2006708" y="17973"/>
                  <a:pt x="1978754" y="289557"/>
                  <a:pt x="2108541" y="357453"/>
                </a:cubicBezTo>
                <a:cubicBezTo>
                  <a:pt x="2238328" y="425349"/>
                  <a:pt x="2731519" y="429343"/>
                  <a:pt x="2731519" y="4293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9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677699" y="5368674"/>
            <a:ext cx="467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41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099430" y="6210255"/>
            <a:ext cx="12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253099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0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4675" y="5791200"/>
            <a:ext cx="5010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Chose the dimension of the projection as the dimension with highest variance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2590800" y="3657600"/>
            <a:ext cx="2133600" cy="4572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 flipH="1" flipV="1">
            <a:off x="3314700" y="2857500"/>
            <a:ext cx="1981200" cy="19050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1101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synthetic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7315200" cy="2095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5334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Split too 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80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Compared to other approaches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5867400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http://cs.baylor.edu/~hamerly/papers/nips_03.pdf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33600"/>
            <a:ext cx="8240734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4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time </a:t>
            </a:r>
            <a:r>
              <a:rPr lang="en-US" dirty="0"/>
              <a:t>c</a:t>
            </a:r>
            <a:r>
              <a:rPr lang="en-US" dirty="0" smtClean="0"/>
              <a:t>omplexity</a:t>
            </a:r>
            <a:endParaRPr lang="en-US" dirty="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Variables: </a:t>
            </a:r>
            <a:r>
              <a:rPr lang="en-US" i="1" dirty="0" smtClean="0"/>
              <a:t>K</a:t>
            </a:r>
            <a:r>
              <a:rPr lang="en-US" dirty="0" smtClean="0"/>
              <a:t> clusters, </a:t>
            </a:r>
            <a:r>
              <a:rPr lang="en-US" i="1" dirty="0" smtClean="0"/>
              <a:t>n</a:t>
            </a:r>
            <a:r>
              <a:rPr lang="en-US" dirty="0" smtClean="0"/>
              <a:t> data points, </a:t>
            </a:r>
            <a:br>
              <a:rPr lang="en-US" dirty="0" smtClean="0"/>
            </a:br>
            <a:r>
              <a:rPr lang="en-US" i="1" dirty="0" smtClean="0"/>
              <a:t>m</a:t>
            </a:r>
            <a:r>
              <a:rPr lang="en-US" dirty="0" smtClean="0"/>
              <a:t> features/dimensions, </a:t>
            </a:r>
            <a:r>
              <a:rPr lang="en-US" i="1" dirty="0" smtClean="0"/>
              <a:t>I</a:t>
            </a:r>
            <a:r>
              <a:rPr lang="en-US" dirty="0" smtClean="0"/>
              <a:t> iterations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runtime complexity?</a:t>
            </a:r>
          </a:p>
          <a:p>
            <a:pPr lvl="1" eaLnBrk="1" hangingPunct="1"/>
            <a:r>
              <a:rPr lang="en-US" dirty="0" smtClean="0"/>
              <a:t>Computing </a:t>
            </a:r>
            <a:r>
              <a:rPr lang="en-US" dirty="0"/>
              <a:t>distance between two</a:t>
            </a:r>
            <a:r>
              <a:rPr lang="en-US" dirty="0" smtClean="0"/>
              <a:t> points (e.g. </a:t>
            </a:r>
            <a:r>
              <a:rPr lang="en-US" dirty="0" err="1" smtClean="0"/>
              <a:t>euclidean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/>
              <a:t>Reassigning </a:t>
            </a:r>
            <a:r>
              <a:rPr lang="en-US" dirty="0" smtClean="0"/>
              <a:t>clusters</a:t>
            </a:r>
            <a:endParaRPr lang="en-US" i="1" dirty="0" smtClean="0"/>
          </a:p>
          <a:p>
            <a:pPr lvl="1" eaLnBrk="1" hangingPunct="1"/>
            <a:r>
              <a:rPr lang="en-US" dirty="0"/>
              <a:t>Computing</a:t>
            </a:r>
            <a:r>
              <a:rPr lang="en-US" dirty="0" smtClean="0"/>
              <a:t> new centers</a:t>
            </a:r>
          </a:p>
          <a:p>
            <a:pPr lvl="1" eaLnBrk="1" hangingPunct="1"/>
            <a:r>
              <a:rPr lang="en-US" dirty="0" smtClean="0"/>
              <a:t>Iterate…</a:t>
            </a:r>
          </a:p>
        </p:txBody>
      </p:sp>
    </p:spTree>
    <p:extLst>
      <p:ext uri="{BB962C8B-B14F-4D97-AF65-F5344CB8AC3E}">
        <p14:creationId xmlns:p14="http://schemas.microsoft.com/office/powerpoint/2010/main" val="2508125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time </a:t>
            </a:r>
            <a:r>
              <a:rPr lang="en-US" dirty="0"/>
              <a:t>c</a:t>
            </a:r>
            <a:r>
              <a:rPr lang="en-US" dirty="0" smtClean="0"/>
              <a:t>omplexity</a:t>
            </a:r>
            <a:endParaRPr lang="en-US" dirty="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3987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Variables: </a:t>
            </a:r>
            <a:r>
              <a:rPr lang="en-US" sz="2400" i="1" dirty="0" smtClean="0"/>
              <a:t>K</a:t>
            </a:r>
            <a:r>
              <a:rPr lang="en-US" sz="2400" dirty="0" smtClean="0"/>
              <a:t> clusters, </a:t>
            </a:r>
            <a:r>
              <a:rPr lang="en-US" sz="2400" i="1" dirty="0" err="1" smtClean="0"/>
              <a:t>n</a:t>
            </a:r>
            <a:r>
              <a:rPr lang="en-US" sz="2400" dirty="0" smtClean="0"/>
              <a:t> data points, </a:t>
            </a:r>
            <a:br>
              <a:rPr lang="en-US" sz="2400" dirty="0" smtClean="0"/>
            </a:br>
            <a:r>
              <a:rPr lang="en-US" sz="2400" i="1" dirty="0" err="1" smtClean="0"/>
              <a:t>m</a:t>
            </a:r>
            <a:r>
              <a:rPr lang="en-US" sz="2400" dirty="0" smtClean="0"/>
              <a:t> features/dimensions, </a:t>
            </a:r>
            <a:r>
              <a:rPr lang="en-US" sz="2400" i="1" dirty="0" smtClean="0"/>
              <a:t>I</a:t>
            </a:r>
            <a:r>
              <a:rPr lang="en-US" sz="2400" dirty="0" smtClean="0"/>
              <a:t> iterations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What is the runtime complexity?</a:t>
            </a:r>
          </a:p>
          <a:p>
            <a:pPr lvl="1" eaLnBrk="1" hangingPunct="1"/>
            <a:r>
              <a:rPr lang="en-US" sz="2000" dirty="0" smtClean="0"/>
              <a:t>Computing </a:t>
            </a:r>
            <a:r>
              <a:rPr lang="en-US" sz="2000" dirty="0"/>
              <a:t>distance between two</a:t>
            </a:r>
            <a:r>
              <a:rPr lang="en-US" sz="2000" dirty="0" smtClean="0"/>
              <a:t> points </a:t>
            </a:r>
            <a:r>
              <a:rPr lang="en-US" sz="2000" dirty="0"/>
              <a:t>is O</a:t>
            </a:r>
            <a:r>
              <a:rPr lang="en-US" sz="2000" i="1" dirty="0"/>
              <a:t>(m)</a:t>
            </a:r>
            <a:r>
              <a:rPr lang="en-US" sz="2000" dirty="0"/>
              <a:t> where </a:t>
            </a:r>
            <a:r>
              <a:rPr lang="en-US" sz="2000" i="1" dirty="0"/>
              <a:t>m</a:t>
            </a:r>
            <a:r>
              <a:rPr lang="en-US" sz="2000" dirty="0"/>
              <a:t> is the dimensionality of the </a:t>
            </a:r>
            <a:r>
              <a:rPr lang="en-US" sz="2000" dirty="0" smtClean="0"/>
              <a:t>vectors/number of features.</a:t>
            </a:r>
            <a:endParaRPr lang="en-US" sz="2000" dirty="0"/>
          </a:p>
          <a:p>
            <a:pPr lvl="1" eaLnBrk="1" hangingPunct="1"/>
            <a:r>
              <a:rPr lang="en-US" sz="2000" dirty="0"/>
              <a:t>Reassigning clusters: </a:t>
            </a:r>
            <a:r>
              <a:rPr lang="en-US" sz="2000" dirty="0" err="1"/>
              <a:t>O</a:t>
            </a:r>
            <a:r>
              <a:rPr lang="en-US" sz="2000" i="1" dirty="0" err="1"/>
              <a:t>(Kn</a:t>
            </a:r>
            <a:r>
              <a:rPr lang="en-US" sz="2000" i="1" dirty="0"/>
              <a:t>)</a:t>
            </a:r>
            <a:r>
              <a:rPr lang="en-US" sz="2000" dirty="0"/>
              <a:t> distance computations, or </a:t>
            </a:r>
            <a:r>
              <a:rPr lang="en-US" sz="2000" dirty="0" err="1"/>
              <a:t>O</a:t>
            </a:r>
            <a:r>
              <a:rPr lang="en-US" sz="2000" i="1" dirty="0" err="1"/>
              <a:t>(Knm</a:t>
            </a:r>
            <a:r>
              <a:rPr lang="en-US" sz="2000" i="1" dirty="0" smtClean="0"/>
              <a:t>)</a:t>
            </a:r>
          </a:p>
          <a:p>
            <a:pPr lvl="1" eaLnBrk="1" hangingPunct="1"/>
            <a:r>
              <a:rPr lang="en-US" sz="2000" dirty="0"/>
              <a:t>Computing </a:t>
            </a:r>
            <a:r>
              <a:rPr lang="en-US" sz="2000" dirty="0" err="1"/>
              <a:t>centroids</a:t>
            </a:r>
            <a:r>
              <a:rPr lang="en-US" sz="2000" dirty="0"/>
              <a:t>: Each</a:t>
            </a:r>
            <a:r>
              <a:rPr lang="en-US" sz="2000" dirty="0" smtClean="0"/>
              <a:t> points gets </a:t>
            </a:r>
            <a:r>
              <a:rPr lang="en-US" sz="2000" dirty="0"/>
              <a:t>added once to some </a:t>
            </a:r>
            <a:r>
              <a:rPr lang="en-US" sz="2000" dirty="0" err="1"/>
              <a:t>centroid</a:t>
            </a:r>
            <a:r>
              <a:rPr lang="en-US" sz="2000" dirty="0"/>
              <a:t>: </a:t>
            </a:r>
            <a:r>
              <a:rPr lang="en-US" sz="2000" dirty="0" err="1"/>
              <a:t>O</a:t>
            </a:r>
            <a:r>
              <a:rPr lang="en-US" sz="2000" i="1" dirty="0" err="1"/>
              <a:t>(nm</a:t>
            </a:r>
            <a:r>
              <a:rPr lang="en-US" sz="2000" i="1" dirty="0" smtClean="0"/>
              <a:t>)</a:t>
            </a:r>
          </a:p>
          <a:p>
            <a:pPr lvl="1" eaLnBrk="1" hangingPunct="1"/>
            <a:r>
              <a:rPr lang="en-US" sz="2000" dirty="0"/>
              <a:t>Assume these two steps are each done once for </a:t>
            </a:r>
            <a:r>
              <a:rPr lang="en-US" sz="2000" i="1" dirty="0"/>
              <a:t>I</a:t>
            </a:r>
            <a:r>
              <a:rPr lang="en-US" sz="2000" dirty="0"/>
              <a:t> iterations:  </a:t>
            </a:r>
            <a:r>
              <a:rPr lang="en-US" sz="2000" dirty="0" err="1"/>
              <a:t>O</a:t>
            </a:r>
            <a:r>
              <a:rPr lang="en-US" sz="2000" i="1" dirty="0" err="1"/>
              <a:t>(</a:t>
            </a:r>
            <a:r>
              <a:rPr lang="en-US" sz="2000" i="1" dirty="0" err="1" smtClean="0"/>
              <a:t>Iknm</a:t>
            </a:r>
            <a:r>
              <a:rPr lang="en-US" sz="2000" i="1" dirty="0" smtClean="0"/>
              <a:t>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805451"/>
            <a:ext cx="6978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 practice, K-means converges quickly and is fairly fast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4513</TotalTime>
  <Words>2300</Words>
  <Application>Microsoft Macintosh PowerPoint</Application>
  <PresentationFormat>On-screen Show (4:3)</PresentationFormat>
  <Paragraphs>430</Paragraphs>
  <Slides>88</Slides>
  <Notes>2</Notes>
  <HiddenSlides>13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88</vt:i4>
      </vt:variant>
    </vt:vector>
  </HeadingPairs>
  <TitlesOfParts>
    <vt:vector size="92" baseType="lpstr">
      <vt:lpstr>Median</vt:lpstr>
      <vt:lpstr>Document</vt:lpstr>
      <vt:lpstr>Equation</vt:lpstr>
      <vt:lpstr>Microsoft Equation</vt:lpstr>
      <vt:lpstr>Unsupervised learning</vt:lpstr>
      <vt:lpstr>Administrative</vt:lpstr>
      <vt:lpstr>Supervised learning</vt:lpstr>
      <vt:lpstr>Unsupervised learning</vt:lpstr>
      <vt:lpstr>Unsupervised learning</vt:lpstr>
      <vt:lpstr>Unsupervised applications areas</vt:lpstr>
      <vt:lpstr>Unsupervised learning: clustering</vt:lpstr>
      <vt:lpstr>Unsupervised learning: modeling</vt:lpstr>
      <vt:lpstr>Clustering</vt:lpstr>
      <vt:lpstr>PowerPoint Presentation</vt:lpstr>
      <vt:lpstr>Face Clustering</vt:lpstr>
      <vt:lpstr>Face clustering</vt:lpstr>
      <vt:lpstr>Search result clustering</vt:lpstr>
      <vt:lpstr>Google News</vt:lpstr>
      <vt:lpstr>Clustering in search advertising</vt:lpstr>
      <vt:lpstr>Clustering applications</vt:lpstr>
      <vt:lpstr>Data visualization</vt:lpstr>
      <vt:lpstr>A data set with clear cluster structure</vt:lpstr>
      <vt:lpstr>Issues for clustering</vt:lpstr>
      <vt:lpstr>Clustering Algorithms</vt:lpstr>
      <vt:lpstr>Hard vs. soft clustering</vt:lpstr>
      <vt:lpstr>K-means</vt:lpstr>
      <vt:lpstr>K-means: an example</vt:lpstr>
      <vt:lpstr>K-means: Initialize centers randomly</vt:lpstr>
      <vt:lpstr>K-means: Initialize centers randomly</vt:lpstr>
      <vt:lpstr>K-means: assign points to nearest center</vt:lpstr>
      <vt:lpstr>K-means: assign points to nearest center</vt:lpstr>
      <vt:lpstr>K-means: readjust centers</vt:lpstr>
      <vt:lpstr>K-means: readjust centers</vt:lpstr>
      <vt:lpstr>K-means: assign points to nearest center</vt:lpstr>
      <vt:lpstr>K-means: assign points to nearest center</vt:lpstr>
      <vt:lpstr>K-means: readjust centers</vt:lpstr>
      <vt:lpstr>K-means: assign points to nearest center</vt:lpstr>
      <vt:lpstr>K-means: readjust centers</vt:lpstr>
      <vt:lpstr>K-means: readjust centers</vt:lpstr>
      <vt:lpstr>K-means: assign points to nearest center</vt:lpstr>
      <vt:lpstr>K-means</vt:lpstr>
      <vt:lpstr>K-means</vt:lpstr>
      <vt:lpstr>K-means</vt:lpstr>
      <vt:lpstr>Distance measures</vt:lpstr>
      <vt:lpstr>Clustering documents (e.g. wine data)</vt:lpstr>
      <vt:lpstr>When Euclidean distance doesn’t work</vt:lpstr>
      <vt:lpstr>Issues with Euclidian distance</vt:lpstr>
      <vt:lpstr>cosine similarity</vt:lpstr>
      <vt:lpstr>cosine distance</vt:lpstr>
      <vt:lpstr>K-means</vt:lpstr>
      <vt:lpstr>K-means</vt:lpstr>
      <vt:lpstr>K-means</vt:lpstr>
      <vt:lpstr>K-means loss function</vt:lpstr>
      <vt:lpstr>Minimizing k-means loss</vt:lpstr>
      <vt:lpstr>Minimizing k-means loss</vt:lpstr>
      <vt:lpstr>Minimizing k-means loss</vt:lpstr>
      <vt:lpstr>Minimizing k-means loss</vt:lpstr>
      <vt:lpstr>K-means variations/parameters</vt:lpstr>
      <vt:lpstr>K-means variations/parameters</vt:lpstr>
      <vt:lpstr>K-means: Initialize centers randomly</vt:lpstr>
      <vt:lpstr>Seed choice</vt:lpstr>
      <vt:lpstr>Furthest centers heuristic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Furthest points concerns</vt:lpstr>
      <vt:lpstr>Furthest points concerns</vt:lpstr>
      <vt:lpstr>Furthest points concerns</vt:lpstr>
      <vt:lpstr>K-means++</vt:lpstr>
      <vt:lpstr>K-means++</vt:lpstr>
      <vt:lpstr>K-means variations/parameters</vt:lpstr>
      <vt:lpstr>How Many Clusters?</vt:lpstr>
      <vt:lpstr>Many approaches</vt:lpstr>
      <vt:lpstr>k-means loss revisited</vt:lpstr>
      <vt:lpstr>k-means loss revisited</vt:lpstr>
      <vt:lpstr>k-means loss revisited</vt:lpstr>
      <vt:lpstr>k-means loss revisited</vt:lpstr>
      <vt:lpstr>Statistical approach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On synthetic data</vt:lpstr>
      <vt:lpstr>Compared to other approaches</vt:lpstr>
      <vt:lpstr>K-Means time complexity</vt:lpstr>
      <vt:lpstr>K-Means time complexity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244</cp:revision>
  <cp:lastPrinted>2016-11-29T22:47:13Z</cp:lastPrinted>
  <dcterms:created xsi:type="dcterms:W3CDTF">2013-09-08T20:10:23Z</dcterms:created>
  <dcterms:modified xsi:type="dcterms:W3CDTF">2016-11-29T22:50:18Z</dcterms:modified>
</cp:coreProperties>
</file>