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9"/>
  </p:notesMasterIdLst>
  <p:handoutMasterIdLst>
    <p:handoutMasterId r:id="rId60"/>
  </p:handoutMasterIdLst>
  <p:sldIdLst>
    <p:sldId id="256" r:id="rId2"/>
    <p:sldId id="258" r:id="rId3"/>
    <p:sldId id="320" r:id="rId4"/>
    <p:sldId id="321" r:id="rId5"/>
    <p:sldId id="323" r:id="rId6"/>
    <p:sldId id="324" r:id="rId7"/>
    <p:sldId id="325" r:id="rId8"/>
    <p:sldId id="326" r:id="rId9"/>
    <p:sldId id="327" r:id="rId10"/>
    <p:sldId id="328" r:id="rId11"/>
    <p:sldId id="329" r:id="rId12"/>
    <p:sldId id="259" r:id="rId13"/>
    <p:sldId id="260" r:id="rId14"/>
    <p:sldId id="261" r:id="rId15"/>
    <p:sldId id="262" r:id="rId16"/>
    <p:sldId id="263" r:id="rId17"/>
    <p:sldId id="274" r:id="rId18"/>
    <p:sldId id="275" r:id="rId19"/>
    <p:sldId id="276" r:id="rId20"/>
    <p:sldId id="282" r:id="rId21"/>
    <p:sldId id="278" r:id="rId22"/>
    <p:sldId id="281" r:id="rId23"/>
    <p:sldId id="283" r:id="rId24"/>
    <p:sldId id="286" r:id="rId25"/>
    <p:sldId id="288" r:id="rId26"/>
    <p:sldId id="289" r:id="rId27"/>
    <p:sldId id="267" r:id="rId28"/>
    <p:sldId id="269" r:id="rId29"/>
    <p:sldId id="270" r:id="rId30"/>
    <p:sldId id="271" r:id="rId31"/>
    <p:sldId id="299" r:id="rId32"/>
    <p:sldId id="300" r:id="rId33"/>
    <p:sldId id="291" r:id="rId34"/>
    <p:sldId id="290" r:id="rId35"/>
    <p:sldId id="292" r:id="rId36"/>
    <p:sldId id="293" r:id="rId37"/>
    <p:sldId id="294" r:id="rId38"/>
    <p:sldId id="295" r:id="rId39"/>
    <p:sldId id="296" r:id="rId40"/>
    <p:sldId id="297" r:id="rId41"/>
    <p:sldId id="307" r:id="rId42"/>
    <p:sldId id="308" r:id="rId43"/>
    <p:sldId id="310" r:id="rId44"/>
    <p:sldId id="309" r:id="rId45"/>
    <p:sldId id="311" r:id="rId46"/>
    <p:sldId id="317" r:id="rId47"/>
    <p:sldId id="312" r:id="rId48"/>
    <p:sldId id="313" r:id="rId49"/>
    <p:sldId id="314" r:id="rId50"/>
    <p:sldId id="315" r:id="rId51"/>
    <p:sldId id="318" r:id="rId52"/>
    <p:sldId id="319" r:id="rId53"/>
    <p:sldId id="331" r:id="rId54"/>
    <p:sldId id="332" r:id="rId55"/>
    <p:sldId id="333" r:id="rId56"/>
    <p:sldId id="334" r:id="rId57"/>
    <p:sldId id="302" r:id="rId5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90" d="100"/>
          <a:sy n="90" d="100"/>
        </p:scale>
        <p:origin x="-1400" y="-12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viewProps" Target="viewProps.xml"/><Relationship Id="rId64" Type="http://schemas.openxmlformats.org/officeDocument/2006/relationships/theme" Target="theme/theme1.xml"/><Relationship Id="rId65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notesMaster" Target="notesMasters/notesMaster1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handoutMaster" Target="handoutMasters/handoutMaster1.xml"/><Relationship Id="rId61" Type="http://schemas.openxmlformats.org/officeDocument/2006/relationships/printerSettings" Target="printerSettings/printerSettings1.bin"/><Relationship Id="rId62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D69A98-07C7-1548-8C2E-A9EA09C19985}" type="datetimeFigureOut">
              <a:rPr lang="en-US" smtClean="0"/>
              <a:t>9/19/16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082FB4-6D34-C848-810E-079C91DAB4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0583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E918EF-26F2-F641-9B39-65E2E78847ED}" type="datetimeFigureOut">
              <a:rPr lang="en-US" smtClean="0"/>
              <a:t>9/19/16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3207C-337C-5744-B32B-244402CD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082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comparing different learning algorithms</a:t>
            </a:r>
          </a:p>
          <a:p>
            <a:pPr marL="171450" indent="-171450">
              <a:buFontTx/>
              <a:buChar char="-"/>
            </a:pPr>
            <a:r>
              <a:rPr lang="en-US" dirty="0" smtClean="0"/>
              <a:t>comparing different </a:t>
            </a:r>
            <a:r>
              <a:rPr lang="en-US" dirty="0" err="1" smtClean="0"/>
              <a:t>hyperparameters</a:t>
            </a:r>
            <a:endParaRPr lang="en-US" dirty="0" smtClean="0"/>
          </a:p>
          <a:p>
            <a:pPr marL="171450" indent="-171450">
              <a:buFontTx/>
              <a:buChar char="-"/>
            </a:pPr>
            <a:r>
              <a:rPr lang="en-US" dirty="0" smtClean="0"/>
              <a:t>comparing different pre-processin</a:t>
            </a:r>
            <a:r>
              <a:rPr lang="en-US" baseline="0" dirty="0" smtClean="0"/>
              <a:t>g techniques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figuring out who has the best algorithm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047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comparing different learning algorithms</a:t>
            </a:r>
          </a:p>
          <a:p>
            <a:pPr marL="171450" indent="-171450">
              <a:buFontTx/>
              <a:buChar char="-"/>
            </a:pPr>
            <a:r>
              <a:rPr lang="en-US" dirty="0" smtClean="0"/>
              <a:t>comparing different </a:t>
            </a:r>
            <a:r>
              <a:rPr lang="en-US" dirty="0" err="1" smtClean="0"/>
              <a:t>hyperparameters</a:t>
            </a:r>
            <a:endParaRPr lang="en-US" dirty="0" smtClean="0"/>
          </a:p>
          <a:p>
            <a:pPr marL="171450" indent="-171450">
              <a:buFontTx/>
              <a:buChar char="-"/>
            </a:pPr>
            <a:r>
              <a:rPr lang="en-US" dirty="0" smtClean="0"/>
              <a:t>comparing different pre-processin</a:t>
            </a:r>
            <a:r>
              <a:rPr lang="en-US" baseline="0" dirty="0" smtClean="0"/>
              <a:t>g techniques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figuring out who has the best algorithm</a:t>
            </a:r>
          </a:p>
          <a:p>
            <a:pPr marL="171450" indent="-171450">
              <a:buFontTx/>
              <a:buChar char="-"/>
            </a:pPr>
            <a:r>
              <a:rPr lang="en-US" baseline="0" smtClean="0"/>
              <a:t>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047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what</a:t>
            </a:r>
            <a:r>
              <a:rPr lang="en-US" baseline="0" dirty="0" smtClean="0"/>
              <a:t> is c?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047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what</a:t>
            </a:r>
            <a:r>
              <a:rPr lang="en-US" baseline="0" dirty="0" smtClean="0"/>
              <a:t> is c?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047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0295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No…</a:t>
            </a:r>
            <a:r>
              <a:rPr lang="en-US" baseline="0" dirty="0" smtClean="0"/>
              <a:t> the problem is that we only have one test set and we can’t resample, etc. because then we’ll have looked at the test data!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411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9/19/16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9/19/16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9/19/16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9/19/16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9/19/16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9/19/16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9/19/16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en.wikipedia.org/wiki/Student's_t-test" TargetMode="Externa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38903" y="3787722"/>
            <a:ext cx="6903302" cy="1828800"/>
          </a:xfrm>
        </p:spPr>
        <p:txBody>
          <a:bodyPr/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David Kauchak</a:t>
            </a:r>
            <a:br>
              <a:rPr lang="en-US" dirty="0" smtClean="0"/>
            </a:br>
            <a:r>
              <a:rPr lang="en-US" dirty="0" smtClean="0"/>
              <a:t>CS 158 – Fall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200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Admin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58800" y="1679222"/>
            <a:ext cx="8180732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Assignment 3</a:t>
            </a:r>
          </a:p>
          <a:p>
            <a:pPr>
              <a:buFontTx/>
              <a:buChar char="-"/>
            </a:pPr>
            <a:r>
              <a:rPr lang="en-US" sz="3200" dirty="0" smtClean="0">
                <a:sym typeface="Wingdings"/>
              </a:rPr>
              <a:t>Updated </a:t>
            </a:r>
            <a:r>
              <a:rPr lang="en-US" sz="3200" dirty="0" err="1" smtClean="0">
                <a:sym typeface="Wingdings"/>
              </a:rPr>
              <a:t>ClassifierTimer</a:t>
            </a:r>
            <a:r>
              <a:rPr lang="en-US" sz="3200" dirty="0" smtClean="0">
                <a:sym typeface="Wingdings"/>
              </a:rPr>
              <a:t> class</a:t>
            </a:r>
          </a:p>
          <a:p>
            <a:pPr>
              <a:buFontTx/>
              <a:buChar char="-"/>
            </a:pPr>
            <a:r>
              <a:rPr lang="en-US" sz="3200" dirty="0" smtClean="0">
                <a:sym typeface="Wingdings"/>
              </a:rPr>
              <a:t>Change in </a:t>
            </a:r>
            <a:r>
              <a:rPr lang="en-US" sz="3200" dirty="0" err="1" smtClean="0">
                <a:sym typeface="Wingdings"/>
              </a:rPr>
              <a:t>pseudocode</a:t>
            </a:r>
            <a:r>
              <a:rPr lang="en-US" sz="3200" dirty="0" smtClean="0">
                <a:sym typeface="Wingdings"/>
              </a:rPr>
              <a:t> (see piazza)</a:t>
            </a:r>
          </a:p>
          <a:p>
            <a:pPr>
              <a:buFontTx/>
              <a:buChar char="-"/>
            </a:pPr>
            <a:endParaRPr lang="en-US" sz="3200" dirty="0" smtClean="0">
              <a:sym typeface="Wingdings"/>
            </a:endParaRPr>
          </a:p>
          <a:p>
            <a:pPr marL="0" indent="0">
              <a:buNone/>
            </a:pPr>
            <a:r>
              <a:rPr lang="en-US" sz="3200" dirty="0" smtClean="0">
                <a:sym typeface="Wingdings"/>
              </a:rPr>
              <a:t>Reading</a:t>
            </a:r>
            <a:endParaRPr lang="en-US" dirty="0">
              <a:sym typeface="Wingdings"/>
            </a:endParaRPr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310582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 far…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872088"/>
          </a:xfrm>
        </p:spPr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Throw out outlier examples</a:t>
            </a:r>
          </a:p>
          <a:p>
            <a:pPr marL="514350" indent="-514350">
              <a:buAutoNum type="arabicPeriod"/>
            </a:pPr>
            <a:r>
              <a:rPr lang="en-US" dirty="0" smtClean="0"/>
              <a:t>Remove noisy features</a:t>
            </a:r>
          </a:p>
          <a:p>
            <a:pPr marL="514350" indent="-514350">
              <a:buAutoNum type="arabicPeriod"/>
            </a:pPr>
            <a:r>
              <a:rPr lang="en-US" dirty="0" smtClean="0"/>
              <a:t>Pick “good” features</a:t>
            </a:r>
          </a:p>
          <a:p>
            <a:pPr marL="514350" indent="-514350">
              <a:buAutoNum type="arabicPeriod"/>
            </a:pPr>
            <a:r>
              <a:rPr lang="en-US" dirty="0" smtClean="0"/>
              <a:t>Normalize feature values</a:t>
            </a:r>
          </a:p>
          <a:p>
            <a:pPr marL="834390" lvl="1" indent="-514350">
              <a:buAutoNum type="arabicPeriod"/>
            </a:pPr>
            <a:r>
              <a:rPr lang="en-US" dirty="0" smtClean="0"/>
              <a:t>center data</a:t>
            </a:r>
          </a:p>
          <a:p>
            <a:pPr marL="834390" lvl="1" indent="-514350">
              <a:buAutoNum type="arabicPeriod"/>
            </a:pPr>
            <a:r>
              <a:rPr lang="en-US" dirty="0" smtClean="0"/>
              <a:t>scale data (either variance or absolute)</a:t>
            </a:r>
          </a:p>
          <a:p>
            <a:pPr marL="514350" indent="-514350">
              <a:buAutoNum type="arabicPeriod"/>
            </a:pPr>
            <a:r>
              <a:rPr lang="en-US" dirty="0" smtClean="0"/>
              <a:t>Normalize example length</a:t>
            </a:r>
          </a:p>
          <a:p>
            <a:pPr marL="514350" indent="-514350">
              <a:buAutoNum type="arabicPeriod"/>
            </a:pPr>
            <a:r>
              <a:rPr lang="en-US" dirty="0" smtClean="0">
                <a:solidFill>
                  <a:srgbClr val="0000FF"/>
                </a:solidFill>
              </a:rPr>
              <a:t>Finally, train your model!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1365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about testing?</a:t>
            </a:r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2395593" y="3774538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 rot="19287826">
            <a:off x="2123814" y="2486204"/>
            <a:ext cx="26390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pre-process data</a:t>
            </a:r>
            <a:endParaRPr lang="en-US" sz="28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6285312"/>
              </p:ext>
            </p:extLst>
          </p:nvPr>
        </p:nvGraphicFramePr>
        <p:xfrm>
          <a:off x="334210" y="3076224"/>
          <a:ext cx="1562324" cy="1726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581"/>
                <a:gridCol w="390581"/>
                <a:gridCol w="390581"/>
                <a:gridCol w="390581"/>
              </a:tblGrid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Terrain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Unicycle-type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Weather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Go-For-Ride?</a:t>
                      </a:r>
                      <a:endParaRPr lang="en-US" sz="300" dirty="0"/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Trail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Rainy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Road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Sunny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Trail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Mountain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Rainy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NO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Rainy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</a:t>
                      </a:r>
                      <a:endParaRPr lang="en-US" sz="300" dirty="0"/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Snowy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</a:t>
                      </a:r>
                      <a:endParaRPr lang="en-US" sz="300" dirty="0"/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Mountain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YES</a:t>
                      </a:r>
                      <a:endParaRPr lang="en-US" sz="3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7463" y="2178806"/>
            <a:ext cx="216074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0000FF"/>
                </a:solidFill>
              </a:rPr>
              <a:t>training data</a:t>
            </a:r>
          </a:p>
          <a:p>
            <a:pPr algn="ctr"/>
            <a:r>
              <a:rPr lang="en-US" sz="2000" dirty="0" smtClean="0">
                <a:solidFill>
                  <a:srgbClr val="0000FF"/>
                </a:solidFill>
              </a:rPr>
              <a:t>(labeled examples)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6803910" y="3515110"/>
            <a:ext cx="1518033" cy="1354666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7015576" y="3748666"/>
            <a:ext cx="12391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model/</a:t>
            </a:r>
          </a:p>
          <a:p>
            <a:r>
              <a:rPr lang="en-US" sz="2400" dirty="0" smtClean="0"/>
              <a:t>classifier</a:t>
            </a:r>
            <a:endParaRPr lang="en-US" sz="2400" dirty="0"/>
          </a:p>
        </p:txBody>
      </p:sp>
      <p:sp>
        <p:nvSpPr>
          <p:cNvPr id="10" name="Right Arrow 9"/>
          <p:cNvSpPr/>
          <p:nvPr/>
        </p:nvSpPr>
        <p:spPr>
          <a:xfrm>
            <a:off x="6070127" y="3893936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 rot="19287826">
            <a:off x="6028247" y="3020127"/>
            <a:ext cx="9250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learn</a:t>
            </a:r>
            <a:endParaRPr lang="en-US" sz="2800" dirty="0"/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731495"/>
              </p:ext>
            </p:extLst>
          </p:nvPr>
        </p:nvGraphicFramePr>
        <p:xfrm>
          <a:off x="3857349" y="3053492"/>
          <a:ext cx="1562324" cy="1726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581"/>
                <a:gridCol w="390581"/>
                <a:gridCol w="390581"/>
                <a:gridCol w="390581"/>
              </a:tblGrid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Terrain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Unicycle-type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Weather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Go-For-Ride?</a:t>
                      </a:r>
                      <a:endParaRPr lang="en-US" sz="300" dirty="0"/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Trail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Rainy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Road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Sunny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Trail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Mountain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Rainy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NO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Rainy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</a:t>
                      </a:r>
                      <a:endParaRPr lang="en-US" sz="300" dirty="0"/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Snowy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</a:t>
                      </a:r>
                      <a:endParaRPr lang="en-US" sz="300" dirty="0"/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Mountain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YES</a:t>
                      </a:r>
                      <a:endParaRPr lang="en-US" sz="3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3437467" y="5096937"/>
            <a:ext cx="24125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“better” training data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69939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What about testing?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963990"/>
              </p:ext>
            </p:extLst>
          </p:nvPr>
        </p:nvGraphicFramePr>
        <p:xfrm>
          <a:off x="334210" y="3076224"/>
          <a:ext cx="1562324" cy="1726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581"/>
                <a:gridCol w="390581"/>
                <a:gridCol w="390581"/>
                <a:gridCol w="390581"/>
              </a:tblGrid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Terrain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Unicycle-type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Weather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Go-For-Ride?</a:t>
                      </a:r>
                      <a:endParaRPr lang="en-US" sz="300" dirty="0"/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Trail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Rainy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Road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Sunny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Trail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Mountain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Rainy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NO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Rainy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</a:t>
                      </a:r>
                      <a:endParaRPr lang="en-US" sz="300" dirty="0"/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Snowy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</a:t>
                      </a:r>
                      <a:endParaRPr lang="en-US" sz="300" dirty="0"/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Mountain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YES</a:t>
                      </a:r>
                      <a:endParaRPr lang="en-US" sz="3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12648" y="2419484"/>
            <a:ext cx="11021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0000FF"/>
                </a:solidFill>
              </a:rPr>
              <a:t>test data</a:t>
            </a:r>
          </a:p>
        </p:txBody>
      </p:sp>
      <p:sp>
        <p:nvSpPr>
          <p:cNvPr id="8" name="Oval 7"/>
          <p:cNvSpPr/>
          <p:nvPr/>
        </p:nvSpPr>
        <p:spPr>
          <a:xfrm>
            <a:off x="5394782" y="3245685"/>
            <a:ext cx="1518033" cy="1354666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606448" y="3479241"/>
            <a:ext cx="12391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model/</a:t>
            </a:r>
          </a:p>
          <a:p>
            <a:r>
              <a:rPr lang="en-US" sz="2400" dirty="0" smtClean="0"/>
              <a:t>classifier</a:t>
            </a:r>
            <a:endParaRPr lang="en-US" sz="2400" dirty="0"/>
          </a:p>
        </p:txBody>
      </p:sp>
      <p:sp>
        <p:nvSpPr>
          <p:cNvPr id="10" name="Right Arrow 9"/>
          <p:cNvSpPr/>
          <p:nvPr/>
        </p:nvSpPr>
        <p:spPr>
          <a:xfrm>
            <a:off x="4645321" y="3624511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 rot="19287826">
            <a:off x="5033770" y="2634004"/>
            <a:ext cx="12166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classify</a:t>
            </a:r>
            <a:endParaRPr lang="en-US" sz="2800" dirty="0"/>
          </a:p>
        </p:txBody>
      </p:sp>
      <p:sp>
        <p:nvSpPr>
          <p:cNvPr id="14" name="Right Arrow 13"/>
          <p:cNvSpPr/>
          <p:nvPr/>
        </p:nvSpPr>
        <p:spPr>
          <a:xfrm>
            <a:off x="7133692" y="3595939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950438" y="3624511"/>
            <a:ext cx="12025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prediction</a:t>
            </a:r>
            <a:endParaRPr lang="en-US" sz="2000" dirty="0"/>
          </a:p>
        </p:txBody>
      </p:sp>
      <p:sp>
        <p:nvSpPr>
          <p:cNvPr id="13" name="Right Arrow 12"/>
          <p:cNvSpPr/>
          <p:nvPr/>
        </p:nvSpPr>
        <p:spPr>
          <a:xfrm>
            <a:off x="2228660" y="3774538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 rot="19287826">
            <a:off x="1956880" y="2336177"/>
            <a:ext cx="26390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pre-process data</a:t>
            </a:r>
            <a:endParaRPr lang="en-US" sz="2800" dirty="0"/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0664686"/>
              </p:ext>
            </p:extLst>
          </p:nvPr>
        </p:nvGraphicFramePr>
        <p:xfrm>
          <a:off x="3020285" y="3053492"/>
          <a:ext cx="1562324" cy="1726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581"/>
                <a:gridCol w="390581"/>
                <a:gridCol w="390581"/>
                <a:gridCol w="390581"/>
              </a:tblGrid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Terrain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Unicycle-type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Weather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Go-For-Ride?</a:t>
                      </a:r>
                      <a:endParaRPr lang="en-US" sz="300" dirty="0"/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Trail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Rainy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Road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Sunny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Trail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Mountain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Rainy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NO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Rainy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</a:t>
                      </a:r>
                      <a:endParaRPr lang="en-US" sz="300" dirty="0"/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Snowy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</a:t>
                      </a:r>
                      <a:endParaRPr lang="en-US" sz="300" dirty="0"/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Mountain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YES</a:t>
                      </a:r>
                      <a:endParaRPr lang="en-US" sz="3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897551" y="5514379"/>
            <a:ext cx="54955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do we preprocess the test data?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4223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 data preprocessing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5642742" cy="3244892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sz="2400" dirty="0" smtClean="0"/>
              <a:t>Throw out outlier examples</a:t>
            </a:r>
          </a:p>
          <a:p>
            <a:pPr marL="514350" indent="-514350">
              <a:buAutoNum type="arabicPeriod"/>
            </a:pPr>
            <a:r>
              <a:rPr lang="en-US" sz="2400" dirty="0" smtClean="0"/>
              <a:t>Remove noisy features</a:t>
            </a:r>
          </a:p>
          <a:p>
            <a:pPr marL="514350" indent="-514350">
              <a:buAutoNum type="arabicPeriod"/>
            </a:pPr>
            <a:r>
              <a:rPr lang="en-US" sz="2400" dirty="0" smtClean="0"/>
              <a:t>Pick “good” features</a:t>
            </a:r>
          </a:p>
          <a:p>
            <a:pPr marL="514350" indent="-514350">
              <a:buAutoNum type="arabicPeriod"/>
            </a:pPr>
            <a:r>
              <a:rPr lang="en-US" sz="2400" dirty="0" smtClean="0"/>
              <a:t>Normalize feature values</a:t>
            </a:r>
          </a:p>
          <a:p>
            <a:pPr marL="834390" lvl="1" indent="-514350">
              <a:buAutoNum type="arabicPeriod"/>
            </a:pPr>
            <a:r>
              <a:rPr lang="en-US" sz="2000" dirty="0" smtClean="0"/>
              <a:t>center data</a:t>
            </a:r>
          </a:p>
          <a:p>
            <a:pPr marL="834390" lvl="1" indent="-514350">
              <a:buAutoNum type="arabicPeriod"/>
            </a:pPr>
            <a:r>
              <a:rPr lang="en-US" sz="2000" dirty="0" smtClean="0"/>
              <a:t>scale data (either variance or absolute)</a:t>
            </a:r>
          </a:p>
          <a:p>
            <a:pPr marL="514350" indent="-514350">
              <a:buAutoNum type="arabicPeriod"/>
            </a:pPr>
            <a:r>
              <a:rPr lang="en-US" sz="2400" dirty="0" smtClean="0"/>
              <a:t>Normalize example length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4939171"/>
            <a:ext cx="694199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Which of these do we need to do on test data?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Any issues?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3629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 data preprocessing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5046990" cy="3244892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sz="2400" dirty="0" smtClean="0"/>
              <a:t>Throw out outlier examples</a:t>
            </a:r>
          </a:p>
          <a:p>
            <a:pPr marL="514350" indent="-514350">
              <a:buAutoNum type="arabicPeriod"/>
            </a:pPr>
            <a:r>
              <a:rPr lang="en-US" sz="2400" dirty="0" smtClean="0"/>
              <a:t>Remove irrelevant/noisy features</a:t>
            </a:r>
          </a:p>
          <a:p>
            <a:pPr marL="514350" indent="-514350">
              <a:buAutoNum type="arabicPeriod"/>
            </a:pPr>
            <a:r>
              <a:rPr lang="en-US" sz="2400" dirty="0" smtClean="0"/>
              <a:t>Pick “good” features</a:t>
            </a:r>
          </a:p>
          <a:p>
            <a:pPr marL="514350" indent="-514350">
              <a:buAutoNum type="arabicPeriod"/>
            </a:pPr>
            <a:r>
              <a:rPr lang="en-US" sz="2400" dirty="0" smtClean="0"/>
              <a:t>Normalize feature values</a:t>
            </a:r>
          </a:p>
          <a:p>
            <a:pPr marL="834390" lvl="1" indent="-514350">
              <a:buAutoNum type="arabicPeriod"/>
            </a:pPr>
            <a:r>
              <a:rPr lang="en-US" sz="2000" dirty="0" smtClean="0"/>
              <a:t>center data</a:t>
            </a:r>
          </a:p>
          <a:p>
            <a:pPr marL="834390" lvl="1" indent="-514350">
              <a:buAutoNum type="arabicPeriod"/>
            </a:pPr>
            <a:r>
              <a:rPr lang="en-US" sz="2000" dirty="0" smtClean="0"/>
              <a:t>scale data (either variance or absolute)</a:t>
            </a:r>
          </a:p>
          <a:p>
            <a:pPr marL="514350" indent="-514350">
              <a:buAutoNum type="arabicPeriod"/>
            </a:pPr>
            <a:r>
              <a:rPr lang="en-US" sz="2400" dirty="0" smtClean="0"/>
              <a:t>Normalize example length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581292" y="1912949"/>
            <a:ext cx="4294463" cy="0"/>
          </a:xfrm>
          <a:prstGeom prst="line">
            <a:avLst/>
          </a:prstGeom>
          <a:ln w="381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832092" y="2241936"/>
            <a:ext cx="3014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Remove/pick same features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32092" y="2915557"/>
            <a:ext cx="10623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Do these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832092" y="3757873"/>
            <a:ext cx="8620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Do this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11462" y="5064611"/>
            <a:ext cx="74927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Whatever you do on training, you have to do the EXACT same on testing!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9348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Normalizing test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23272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For each feature (over all examples):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FF6600"/>
                </a:solidFill>
              </a:rPr>
              <a:t>Center</a:t>
            </a:r>
            <a:r>
              <a:rPr lang="en-US" dirty="0" smtClean="0"/>
              <a:t>:  adjust the values so that the mean of that feature is 0: subtract the </a:t>
            </a:r>
            <a:r>
              <a:rPr lang="en-US" dirty="0" smtClean="0">
                <a:solidFill>
                  <a:srgbClr val="FF0000"/>
                </a:solidFill>
              </a:rPr>
              <a:t>mean</a:t>
            </a:r>
            <a:r>
              <a:rPr lang="en-US" dirty="0" smtClean="0"/>
              <a:t> from all values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Rescale/adjust feature values to avoid magnitude bias:</a:t>
            </a:r>
          </a:p>
          <a:p>
            <a:pPr lvl="1"/>
            <a:r>
              <a:rPr lang="en-US" dirty="0" smtClean="0">
                <a:solidFill>
                  <a:srgbClr val="FF6600"/>
                </a:solidFill>
              </a:rPr>
              <a:t>Variance scaling</a:t>
            </a:r>
            <a:r>
              <a:rPr lang="en-US" dirty="0" smtClean="0"/>
              <a:t>: divide each value by the </a:t>
            </a:r>
            <a:r>
              <a:rPr lang="en-US" dirty="0" err="1" smtClean="0">
                <a:solidFill>
                  <a:srgbClr val="FF0000"/>
                </a:solidFill>
              </a:rPr>
              <a:t>std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dev</a:t>
            </a:r>
            <a:endParaRPr lang="en-US" dirty="0" smtClean="0">
              <a:solidFill>
                <a:srgbClr val="FF0000"/>
              </a:solidFill>
            </a:endParaRPr>
          </a:p>
          <a:p>
            <a:pPr lvl="1"/>
            <a:r>
              <a:rPr lang="en-US" dirty="0" smtClean="0">
                <a:solidFill>
                  <a:srgbClr val="FF6600"/>
                </a:solidFill>
              </a:rPr>
              <a:t>Absolute scaling</a:t>
            </a:r>
            <a:r>
              <a:rPr lang="en-US" dirty="0" smtClean="0"/>
              <a:t>: divide each value by the </a:t>
            </a:r>
            <a:r>
              <a:rPr lang="en-US" dirty="0" smtClean="0">
                <a:solidFill>
                  <a:srgbClr val="FF0000"/>
                </a:solidFill>
              </a:rPr>
              <a:t>largest value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44839" y="5911326"/>
            <a:ext cx="80593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values do we use when normalizing testing data?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9183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Normalizing test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23272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For each feature (over all examples):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FF6600"/>
                </a:solidFill>
              </a:rPr>
              <a:t>Center</a:t>
            </a:r>
            <a:r>
              <a:rPr lang="en-US" dirty="0" smtClean="0"/>
              <a:t>:  adjust the values so that the mean of that feature is 0: subtract the </a:t>
            </a:r>
            <a:r>
              <a:rPr lang="en-US" dirty="0" smtClean="0">
                <a:solidFill>
                  <a:srgbClr val="FF0000"/>
                </a:solidFill>
              </a:rPr>
              <a:t>mean</a:t>
            </a:r>
            <a:r>
              <a:rPr lang="en-US" dirty="0" smtClean="0"/>
              <a:t> from all values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Rescale/adjust feature values to avoid magnitude bias:</a:t>
            </a:r>
          </a:p>
          <a:p>
            <a:pPr lvl="1"/>
            <a:r>
              <a:rPr lang="en-US" dirty="0" smtClean="0">
                <a:solidFill>
                  <a:srgbClr val="FF6600"/>
                </a:solidFill>
              </a:rPr>
              <a:t>Variance scaling</a:t>
            </a:r>
            <a:r>
              <a:rPr lang="en-US" dirty="0" smtClean="0"/>
              <a:t>: divide each value by the </a:t>
            </a:r>
            <a:r>
              <a:rPr lang="en-US" dirty="0" err="1" smtClean="0">
                <a:solidFill>
                  <a:srgbClr val="FF0000"/>
                </a:solidFill>
              </a:rPr>
              <a:t>std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dev</a:t>
            </a:r>
            <a:endParaRPr lang="en-US" dirty="0" smtClean="0">
              <a:solidFill>
                <a:srgbClr val="FF0000"/>
              </a:solidFill>
            </a:endParaRPr>
          </a:p>
          <a:p>
            <a:pPr lvl="1"/>
            <a:r>
              <a:rPr lang="en-US" dirty="0" smtClean="0">
                <a:solidFill>
                  <a:srgbClr val="FF6600"/>
                </a:solidFill>
              </a:rPr>
              <a:t>Absolute scaling</a:t>
            </a:r>
            <a:r>
              <a:rPr lang="en-US" dirty="0" smtClean="0"/>
              <a:t>: divide each value by the </a:t>
            </a:r>
            <a:r>
              <a:rPr lang="en-US" dirty="0" smtClean="0">
                <a:solidFill>
                  <a:srgbClr val="FF0000"/>
                </a:solidFill>
              </a:rPr>
              <a:t>largest value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55899" y="5911326"/>
            <a:ext cx="57595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Save these from training normalization!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13691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-241925" y="1043157"/>
            <a:ext cx="9385925" cy="710556"/>
          </a:xfrm>
          <a:prstGeom prst="rect">
            <a:avLst/>
          </a:prstGeom>
          <a:solidFill>
            <a:schemeClr val="bg1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3657"/>
            <a:ext cx="8153400" cy="990600"/>
          </a:xfrm>
        </p:spPr>
        <p:txBody>
          <a:bodyPr/>
          <a:lstStyle/>
          <a:p>
            <a:r>
              <a:rPr lang="en-US" dirty="0" smtClean="0"/>
              <a:t>Normalizing test data</a:t>
            </a:r>
            <a:endParaRPr lang="en-US" dirty="0"/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7019340"/>
              </p:ext>
            </p:extLst>
          </p:nvPr>
        </p:nvGraphicFramePr>
        <p:xfrm>
          <a:off x="346629" y="5001033"/>
          <a:ext cx="1562324" cy="1726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581"/>
                <a:gridCol w="390581"/>
                <a:gridCol w="390581"/>
                <a:gridCol w="390581"/>
              </a:tblGrid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Terrain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Unicycle-type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Weather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Go-For-Ride?</a:t>
                      </a:r>
                      <a:endParaRPr lang="en-US" sz="300" dirty="0"/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Trail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Rainy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Road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Sunny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Trail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Mountain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Rainy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NO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Rainy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</a:t>
                      </a:r>
                      <a:endParaRPr lang="en-US" sz="300" dirty="0"/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Snowy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</a:t>
                      </a:r>
                      <a:endParaRPr lang="en-US" sz="300" dirty="0"/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Mountain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YES</a:t>
                      </a:r>
                      <a:endParaRPr lang="en-US" sz="3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594827" y="4344293"/>
            <a:ext cx="11021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0000FF"/>
                </a:solidFill>
              </a:rPr>
              <a:t>test data</a:t>
            </a:r>
          </a:p>
        </p:txBody>
      </p:sp>
      <p:sp>
        <p:nvSpPr>
          <p:cNvPr id="14" name="Oval 13"/>
          <p:cNvSpPr/>
          <p:nvPr/>
        </p:nvSpPr>
        <p:spPr>
          <a:xfrm>
            <a:off x="5376961" y="5170494"/>
            <a:ext cx="1518033" cy="1354666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5588627" y="5404050"/>
            <a:ext cx="12391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model/</a:t>
            </a:r>
          </a:p>
          <a:p>
            <a:r>
              <a:rPr lang="en-US" sz="2400" dirty="0" smtClean="0"/>
              <a:t>classifier</a:t>
            </a:r>
            <a:endParaRPr lang="en-US" sz="2400" dirty="0"/>
          </a:p>
        </p:txBody>
      </p:sp>
      <p:sp>
        <p:nvSpPr>
          <p:cNvPr id="16" name="Right Arrow 15"/>
          <p:cNvSpPr/>
          <p:nvPr/>
        </p:nvSpPr>
        <p:spPr>
          <a:xfrm>
            <a:off x="4672860" y="5549320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 rot="19287826">
            <a:off x="5015949" y="4558813"/>
            <a:ext cx="12166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classify</a:t>
            </a:r>
            <a:endParaRPr lang="en-US" sz="2800" dirty="0"/>
          </a:p>
        </p:txBody>
      </p:sp>
      <p:sp>
        <p:nvSpPr>
          <p:cNvPr id="18" name="Right Arrow 17"/>
          <p:cNvSpPr/>
          <p:nvPr/>
        </p:nvSpPr>
        <p:spPr>
          <a:xfrm>
            <a:off x="7115871" y="5520748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7932617" y="5549320"/>
            <a:ext cx="12025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prediction</a:t>
            </a:r>
            <a:endParaRPr lang="en-US" sz="2000" dirty="0"/>
          </a:p>
        </p:txBody>
      </p:sp>
      <p:sp>
        <p:nvSpPr>
          <p:cNvPr id="20" name="Right Arrow 19"/>
          <p:cNvSpPr/>
          <p:nvPr/>
        </p:nvSpPr>
        <p:spPr>
          <a:xfrm>
            <a:off x="2210839" y="5699347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 rot="16200000">
            <a:off x="1242693" y="4291762"/>
            <a:ext cx="22884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pre-process data</a:t>
            </a:r>
            <a:endParaRPr lang="en-US" sz="2400" dirty="0"/>
          </a:p>
        </p:txBody>
      </p:sp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5438614"/>
              </p:ext>
            </p:extLst>
          </p:nvPr>
        </p:nvGraphicFramePr>
        <p:xfrm>
          <a:off x="3032704" y="4978301"/>
          <a:ext cx="1562324" cy="1726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581"/>
                <a:gridCol w="390581"/>
                <a:gridCol w="390581"/>
                <a:gridCol w="390581"/>
              </a:tblGrid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Terrain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Unicycle-type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Weather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Go-For-Ride?</a:t>
                      </a:r>
                      <a:endParaRPr lang="en-US" sz="300" dirty="0"/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Trail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Rainy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Road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Sunny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Trail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Mountain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Rainy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NO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Rainy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</a:t>
                      </a:r>
                      <a:endParaRPr lang="en-US" sz="300" dirty="0"/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Snowy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</a:t>
                      </a:r>
                      <a:endParaRPr lang="en-US" sz="300" dirty="0"/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Mountain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YES</a:t>
                      </a:r>
                      <a:endParaRPr lang="en-US" sz="3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4" name="Right Arrow 23"/>
          <p:cNvSpPr/>
          <p:nvPr/>
        </p:nvSpPr>
        <p:spPr>
          <a:xfrm>
            <a:off x="2321870" y="2795794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26" name="Table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832244"/>
              </p:ext>
            </p:extLst>
          </p:nvPr>
        </p:nvGraphicFramePr>
        <p:xfrm>
          <a:off x="260487" y="2097480"/>
          <a:ext cx="1562324" cy="1726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581"/>
                <a:gridCol w="390581"/>
                <a:gridCol w="390581"/>
                <a:gridCol w="390581"/>
              </a:tblGrid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Terrain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Unicycle-type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Weather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Go-For-Ride?</a:t>
                      </a:r>
                      <a:endParaRPr lang="en-US" sz="300" dirty="0"/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Trail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Rainy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Road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Sunny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Trail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Mountain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Rainy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NO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Rainy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</a:t>
                      </a:r>
                      <a:endParaRPr lang="en-US" sz="300" dirty="0"/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Snowy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</a:t>
                      </a:r>
                      <a:endParaRPr lang="en-US" sz="300" dirty="0"/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Mountain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YES</a:t>
                      </a:r>
                      <a:endParaRPr lang="en-US" sz="3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13740" y="1200062"/>
            <a:ext cx="216074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0000FF"/>
                </a:solidFill>
              </a:rPr>
              <a:t>training data</a:t>
            </a:r>
          </a:p>
          <a:p>
            <a:pPr algn="ctr"/>
            <a:r>
              <a:rPr lang="en-US" sz="2000" dirty="0" smtClean="0">
                <a:solidFill>
                  <a:srgbClr val="0000FF"/>
                </a:solidFill>
              </a:rPr>
              <a:t>(labeled examples)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28" name="Oval 27"/>
          <p:cNvSpPr/>
          <p:nvPr/>
        </p:nvSpPr>
        <p:spPr>
          <a:xfrm>
            <a:off x="6068801" y="2547990"/>
            <a:ext cx="1518033" cy="1354666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6280467" y="2781546"/>
            <a:ext cx="12391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model/</a:t>
            </a:r>
          </a:p>
          <a:p>
            <a:r>
              <a:rPr lang="en-US" sz="2400" dirty="0" smtClean="0"/>
              <a:t>classifier</a:t>
            </a:r>
            <a:endParaRPr lang="en-US" sz="2400" dirty="0"/>
          </a:p>
        </p:txBody>
      </p:sp>
      <p:sp>
        <p:nvSpPr>
          <p:cNvPr id="30" name="Right Arrow 29"/>
          <p:cNvSpPr/>
          <p:nvPr/>
        </p:nvSpPr>
        <p:spPr>
          <a:xfrm>
            <a:off x="5335018" y="2926816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19287826">
            <a:off x="5293138" y="2053007"/>
            <a:ext cx="9250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learn</a:t>
            </a:r>
            <a:endParaRPr lang="en-US" sz="2800" dirty="0"/>
          </a:p>
        </p:txBody>
      </p:sp>
      <p:graphicFrame>
        <p:nvGraphicFramePr>
          <p:cNvPr id="32" name="Table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3528194"/>
              </p:ext>
            </p:extLst>
          </p:nvPr>
        </p:nvGraphicFramePr>
        <p:xfrm>
          <a:off x="3178814" y="2097480"/>
          <a:ext cx="1562324" cy="1726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581"/>
                <a:gridCol w="390581"/>
                <a:gridCol w="390581"/>
                <a:gridCol w="390581"/>
              </a:tblGrid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Terrain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Unicycle-type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Weather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Go-For-Ride?</a:t>
                      </a:r>
                      <a:endParaRPr lang="en-US" sz="300" dirty="0"/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Trail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Rainy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Road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Sunny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Trail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Mountain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Rainy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NO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Rainy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</a:t>
                      </a:r>
                      <a:endParaRPr lang="en-US" sz="300" dirty="0"/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Snowy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</a:t>
                      </a:r>
                      <a:endParaRPr lang="en-US" sz="300" dirty="0"/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Mountain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YES</a:t>
                      </a:r>
                      <a:endParaRPr lang="en-US" sz="3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4" name="TextBox 33"/>
          <p:cNvSpPr txBox="1"/>
          <p:nvPr/>
        </p:nvSpPr>
        <p:spPr>
          <a:xfrm>
            <a:off x="2872598" y="4144509"/>
            <a:ext cx="22451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mean, </a:t>
            </a:r>
            <a:r>
              <a:rPr lang="en-US" dirty="0" err="1" smtClean="0">
                <a:solidFill>
                  <a:srgbClr val="FF0000"/>
                </a:solidFill>
              </a:rPr>
              <a:t>std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dev</a:t>
            </a:r>
            <a:r>
              <a:rPr lang="en-US" dirty="0" smtClean="0">
                <a:solidFill>
                  <a:srgbClr val="FF0000"/>
                </a:solidFill>
              </a:rPr>
              <a:t>, max,…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3855673" y="3823810"/>
            <a:ext cx="0" cy="320699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3811506" y="4532868"/>
            <a:ext cx="0" cy="320699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41877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Features pre-processing summary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4927926" y="2446915"/>
            <a:ext cx="4216074" cy="3244892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sz="1800" dirty="0" smtClean="0"/>
              <a:t>Throw out outlier examples</a:t>
            </a:r>
          </a:p>
          <a:p>
            <a:pPr marL="514350" indent="-514350">
              <a:buAutoNum type="arabicPeriod"/>
            </a:pPr>
            <a:r>
              <a:rPr lang="en-US" sz="1800" dirty="0" smtClean="0"/>
              <a:t>Remove noisy features</a:t>
            </a:r>
          </a:p>
          <a:p>
            <a:pPr marL="514350" indent="-514350">
              <a:buAutoNum type="arabicPeriod"/>
            </a:pPr>
            <a:r>
              <a:rPr lang="en-US" sz="1800" dirty="0" smtClean="0"/>
              <a:t>Pick “good” features</a:t>
            </a:r>
          </a:p>
          <a:p>
            <a:pPr marL="514350" indent="-514350">
              <a:buAutoNum type="arabicPeriod"/>
            </a:pPr>
            <a:r>
              <a:rPr lang="en-US" sz="1800" dirty="0" smtClean="0"/>
              <a:t>Normalize feature values</a:t>
            </a:r>
          </a:p>
          <a:p>
            <a:pPr marL="834390" lvl="1" indent="-514350">
              <a:buAutoNum type="arabicPeriod"/>
            </a:pPr>
            <a:r>
              <a:rPr lang="en-US" sz="1600" dirty="0" smtClean="0"/>
              <a:t>center data</a:t>
            </a:r>
          </a:p>
          <a:p>
            <a:pPr marL="834390" lvl="1" indent="-514350">
              <a:buAutoNum type="arabicPeriod"/>
            </a:pPr>
            <a:r>
              <a:rPr lang="en-US" sz="1600" dirty="0" smtClean="0"/>
              <a:t>scale data (either variance or absolute)</a:t>
            </a:r>
          </a:p>
          <a:p>
            <a:pPr marL="514350" indent="-514350">
              <a:buAutoNum type="arabicPeriod"/>
            </a:pPr>
            <a:r>
              <a:rPr lang="en-US" sz="1800" dirty="0" smtClean="0"/>
              <a:t>Normalize example length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4750335" y="1709110"/>
            <a:ext cx="94066" cy="4688293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41099" y="1731776"/>
            <a:ext cx="448381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Many techniques for preprocessing data</a:t>
            </a:r>
          </a:p>
          <a:p>
            <a:endParaRPr lang="en-US" sz="2400" dirty="0"/>
          </a:p>
          <a:p>
            <a:r>
              <a:rPr lang="en-US" sz="2400" dirty="0" smtClean="0"/>
              <a:t>Which will work well will depend on the data and the classifier</a:t>
            </a:r>
          </a:p>
          <a:p>
            <a:endParaRPr lang="en-US" sz="2400" dirty="0"/>
          </a:p>
          <a:p>
            <a:r>
              <a:rPr lang="en-US" sz="2400" dirty="0" smtClean="0"/>
              <a:t>Try them out and evaluate how they affect performance on </a:t>
            </a:r>
            <a:r>
              <a:rPr lang="en-US" sz="2400" dirty="0" err="1" smtClean="0"/>
              <a:t>dev</a:t>
            </a:r>
            <a:r>
              <a:rPr lang="en-US" sz="2400" dirty="0" smtClean="0"/>
              <a:t> data</a:t>
            </a:r>
          </a:p>
          <a:p>
            <a:endParaRPr lang="en-US" sz="2400" dirty="0"/>
          </a:p>
          <a:p>
            <a:r>
              <a:rPr lang="en-US" sz="2400" dirty="0" smtClean="0"/>
              <a:t>Make sure to do </a:t>
            </a:r>
            <a:r>
              <a:rPr lang="en-US" sz="2400" b="1" dirty="0" smtClean="0"/>
              <a:t>exact same</a:t>
            </a:r>
            <a:r>
              <a:rPr lang="en-US" sz="2400" dirty="0" smtClean="0"/>
              <a:t> pre-processing on train and test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02702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Supervised evaluation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14400" y="1524000"/>
            <a:ext cx="7264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Data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 bwMode="auto">
          <a:xfrm>
            <a:off x="1066800" y="22098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066800" y="28194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066800" y="34290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066800" y="40386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1066800" y="46482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28800" y="1524000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2065644" y="22214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065644" y="28194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65644" y="34290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065644" y="40502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057400" y="46482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 bwMode="auto">
          <a:xfrm>
            <a:off x="1066800" y="53340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1066800" y="59436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065644" y="53456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2057400" y="59436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 bwMode="auto">
          <a:xfrm>
            <a:off x="914400" y="2057400"/>
            <a:ext cx="1676400" cy="3124200"/>
          </a:xfrm>
          <a:prstGeom prst="rect">
            <a:avLst/>
          </a:prstGeom>
          <a:solidFill>
            <a:schemeClr val="accent2">
              <a:lumMod val="60000"/>
              <a:lumOff val="40000"/>
              <a:alpha val="36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914400" y="5181600"/>
            <a:ext cx="1676400" cy="1219200"/>
          </a:xfrm>
          <a:prstGeom prst="rect">
            <a:avLst/>
          </a:prstGeom>
          <a:solidFill>
            <a:srgbClr val="FF0000">
              <a:alpha val="36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972351" y="1981200"/>
            <a:ext cx="1523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Training data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2971800" y="5486400"/>
            <a:ext cx="14294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Testing data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 rot="16200000">
            <a:off x="-487838" y="3570867"/>
            <a:ext cx="1964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Labeled data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0194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Supervised evaluation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14400" y="1524000"/>
            <a:ext cx="7264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Data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 bwMode="auto">
          <a:xfrm>
            <a:off x="1066800" y="22098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066800" y="28194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066800" y="34290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066800" y="40386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1066800" y="46482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28800" y="1524000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2065644" y="22214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065644" y="28194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65644" y="34290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065644" y="40502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057400" y="46482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 bwMode="auto">
          <a:xfrm>
            <a:off x="1066800" y="53340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1066800" y="59436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065644" y="53456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2057400" y="59436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 bwMode="auto">
          <a:xfrm>
            <a:off x="914400" y="2057400"/>
            <a:ext cx="1676400" cy="3124200"/>
          </a:xfrm>
          <a:prstGeom prst="rect">
            <a:avLst/>
          </a:prstGeom>
          <a:solidFill>
            <a:schemeClr val="accent2">
              <a:lumMod val="60000"/>
              <a:lumOff val="40000"/>
              <a:alpha val="36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914400" y="5181600"/>
            <a:ext cx="1676400" cy="1219200"/>
          </a:xfrm>
          <a:prstGeom prst="rect">
            <a:avLst/>
          </a:prstGeom>
          <a:solidFill>
            <a:srgbClr val="FF0000">
              <a:alpha val="36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972351" y="1981200"/>
            <a:ext cx="1523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Training data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2971800" y="5486400"/>
            <a:ext cx="14294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Testing data</a:t>
            </a:r>
            <a:endParaRPr lang="en-US" dirty="0"/>
          </a:p>
        </p:txBody>
      </p:sp>
      <p:sp>
        <p:nvSpPr>
          <p:cNvPr id="25" name="Right Arrow 24"/>
          <p:cNvSpPr/>
          <p:nvPr/>
        </p:nvSpPr>
        <p:spPr bwMode="auto">
          <a:xfrm>
            <a:off x="3505200" y="28194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200400" y="3581400"/>
            <a:ext cx="106343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train a </a:t>
            </a:r>
          </a:p>
          <a:p>
            <a:r>
              <a:rPr lang="en-US" sz="2000" dirty="0" smtClean="0"/>
              <a:t>classifier</a:t>
            </a:r>
            <a:endParaRPr lang="en-US" sz="2000" dirty="0"/>
          </a:p>
        </p:txBody>
      </p:sp>
      <p:grpSp>
        <p:nvGrpSpPr>
          <p:cNvPr id="27" name="Group 37"/>
          <p:cNvGrpSpPr/>
          <p:nvPr/>
        </p:nvGrpSpPr>
        <p:grpSpPr>
          <a:xfrm>
            <a:off x="4572000" y="2514600"/>
            <a:ext cx="1371600" cy="1371600"/>
            <a:chOff x="7391400" y="3505200"/>
            <a:chExt cx="1371600" cy="1371600"/>
          </a:xfrm>
        </p:grpSpPr>
        <p:sp>
          <p:nvSpPr>
            <p:cNvPr id="28" name="Rounded Rectangle 27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624755" y="3943290"/>
              <a:ext cx="80996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</a:t>
              </a:r>
              <a:endParaRPr lang="en-US" sz="2000" dirty="0"/>
            </a:p>
          </p:txBody>
        </p:sp>
      </p:grpSp>
      <p:sp>
        <p:nvSpPr>
          <p:cNvPr id="30" name="TextBox 29"/>
          <p:cNvSpPr txBox="1"/>
          <p:nvPr/>
        </p:nvSpPr>
        <p:spPr>
          <a:xfrm rot="16200000">
            <a:off x="-487838" y="3570867"/>
            <a:ext cx="1964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Labeled data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30900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Supervised evaluation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8600" y="1885890"/>
            <a:ext cx="7264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Data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1143000" y="1885890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18" name="Rectangle 17"/>
          <p:cNvSpPr/>
          <p:nvPr/>
        </p:nvSpPr>
        <p:spPr bwMode="auto">
          <a:xfrm>
            <a:off x="457200" y="27432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457200" y="33528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456044" y="27548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1447800" y="33528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 bwMode="auto">
          <a:xfrm>
            <a:off x="304800" y="2590800"/>
            <a:ext cx="1600200" cy="1219200"/>
          </a:xfrm>
          <a:prstGeom prst="rect">
            <a:avLst/>
          </a:prstGeom>
          <a:solidFill>
            <a:srgbClr val="FF0000">
              <a:alpha val="36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25" name="Right Arrow 24"/>
          <p:cNvSpPr/>
          <p:nvPr/>
        </p:nvSpPr>
        <p:spPr bwMode="auto">
          <a:xfrm>
            <a:off x="2209800" y="27432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219200" y="4038600"/>
            <a:ext cx="24897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smtClean="0"/>
              <a:t>Pretend like we don’t know the labels</a:t>
            </a:r>
            <a:endParaRPr lang="en-US" sz="2000" dirty="0"/>
          </a:p>
        </p:txBody>
      </p:sp>
      <p:sp>
        <p:nvSpPr>
          <p:cNvPr id="30" name="Rectangle 29"/>
          <p:cNvSpPr/>
          <p:nvPr/>
        </p:nvSpPr>
        <p:spPr bwMode="auto">
          <a:xfrm>
            <a:off x="3048000" y="26670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1" name="Rectangle 30"/>
          <p:cNvSpPr/>
          <p:nvPr/>
        </p:nvSpPr>
        <p:spPr bwMode="auto">
          <a:xfrm>
            <a:off x="3048000" y="32766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51290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Supervised evaluation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8600" y="1885890"/>
            <a:ext cx="7264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Data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1143000" y="1885890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18" name="Rectangle 17"/>
          <p:cNvSpPr/>
          <p:nvPr/>
        </p:nvSpPr>
        <p:spPr bwMode="auto">
          <a:xfrm>
            <a:off x="457200" y="27432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457200" y="33528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456044" y="27548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1447800" y="33528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 bwMode="auto">
          <a:xfrm>
            <a:off x="304800" y="2590800"/>
            <a:ext cx="1600200" cy="1219200"/>
          </a:xfrm>
          <a:prstGeom prst="rect">
            <a:avLst/>
          </a:prstGeom>
          <a:solidFill>
            <a:srgbClr val="FF0000">
              <a:alpha val="36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25" name="Right Arrow 24"/>
          <p:cNvSpPr/>
          <p:nvPr/>
        </p:nvSpPr>
        <p:spPr bwMode="auto">
          <a:xfrm>
            <a:off x="2209800" y="27432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grpSp>
        <p:nvGrpSpPr>
          <p:cNvPr id="27" name="Group 37"/>
          <p:cNvGrpSpPr/>
          <p:nvPr/>
        </p:nvGrpSpPr>
        <p:grpSpPr>
          <a:xfrm>
            <a:off x="4800600" y="2362200"/>
            <a:ext cx="1371600" cy="1371600"/>
            <a:chOff x="7391400" y="3505200"/>
            <a:chExt cx="1371600" cy="1371600"/>
          </a:xfrm>
        </p:grpSpPr>
        <p:sp>
          <p:nvSpPr>
            <p:cNvPr id="28" name="Rounded Rectangle 27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597445" y="3943290"/>
              <a:ext cx="80996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</a:t>
              </a:r>
              <a:endParaRPr lang="en-US" sz="2000" dirty="0"/>
            </a:p>
          </p:txBody>
        </p:sp>
      </p:grpSp>
      <p:sp>
        <p:nvSpPr>
          <p:cNvPr id="30" name="Rectangle 29"/>
          <p:cNvSpPr/>
          <p:nvPr/>
        </p:nvSpPr>
        <p:spPr bwMode="auto">
          <a:xfrm>
            <a:off x="3048000" y="26670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1" name="Rectangle 30"/>
          <p:cNvSpPr/>
          <p:nvPr/>
        </p:nvSpPr>
        <p:spPr bwMode="auto">
          <a:xfrm>
            <a:off x="3048000" y="32766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2" name="Right Arrow 31"/>
          <p:cNvSpPr/>
          <p:nvPr/>
        </p:nvSpPr>
        <p:spPr bwMode="auto">
          <a:xfrm>
            <a:off x="4038600" y="27432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953000" y="39624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smtClean="0"/>
              <a:t>Classify</a:t>
            </a:r>
            <a:endParaRPr lang="en-US" dirty="0"/>
          </a:p>
        </p:txBody>
      </p:sp>
      <p:sp>
        <p:nvSpPr>
          <p:cNvPr id="34" name="Right Arrow 33"/>
          <p:cNvSpPr/>
          <p:nvPr/>
        </p:nvSpPr>
        <p:spPr bwMode="auto">
          <a:xfrm>
            <a:off x="6477000" y="26670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323444" y="26024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7315200" y="32004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19200" y="4038600"/>
            <a:ext cx="24897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smtClean="0">
                <a:solidFill>
                  <a:srgbClr val="CCCCCC"/>
                </a:solidFill>
              </a:rPr>
              <a:t>Pretend like we don’t know the labels</a:t>
            </a:r>
            <a:endParaRPr lang="en-US" sz="2000" dirty="0">
              <a:solidFill>
                <a:srgbClr val="CCCC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058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Supervised evaluation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8600" y="1885890"/>
            <a:ext cx="7264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Data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1143000" y="1885890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18" name="Rectangle 17"/>
          <p:cNvSpPr/>
          <p:nvPr/>
        </p:nvSpPr>
        <p:spPr bwMode="auto">
          <a:xfrm>
            <a:off x="457200" y="27432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457200" y="33528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456044" y="27548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1447800" y="33528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 bwMode="auto">
          <a:xfrm>
            <a:off x="304800" y="2590800"/>
            <a:ext cx="1600200" cy="1219200"/>
          </a:xfrm>
          <a:prstGeom prst="rect">
            <a:avLst/>
          </a:prstGeom>
          <a:solidFill>
            <a:srgbClr val="FF0000">
              <a:alpha val="36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25" name="Right Arrow 24"/>
          <p:cNvSpPr/>
          <p:nvPr/>
        </p:nvSpPr>
        <p:spPr bwMode="auto">
          <a:xfrm>
            <a:off x="2209800" y="27432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grpSp>
        <p:nvGrpSpPr>
          <p:cNvPr id="27" name="Group 37"/>
          <p:cNvGrpSpPr/>
          <p:nvPr/>
        </p:nvGrpSpPr>
        <p:grpSpPr>
          <a:xfrm>
            <a:off x="4800600" y="2362200"/>
            <a:ext cx="1371600" cy="1371600"/>
            <a:chOff x="7391400" y="3505200"/>
            <a:chExt cx="1371600" cy="1371600"/>
          </a:xfrm>
        </p:grpSpPr>
        <p:sp>
          <p:nvSpPr>
            <p:cNvPr id="28" name="Rounded Rectangle 27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583790" y="3943290"/>
              <a:ext cx="80996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</a:t>
              </a:r>
              <a:endParaRPr lang="en-US" sz="2000" dirty="0"/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1219200" y="4038600"/>
            <a:ext cx="24897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smtClean="0">
                <a:solidFill>
                  <a:srgbClr val="CCCCCC"/>
                </a:solidFill>
              </a:rPr>
              <a:t>Pretend like we don’t know the labels</a:t>
            </a:r>
            <a:endParaRPr lang="en-US" sz="2000" dirty="0">
              <a:solidFill>
                <a:srgbClr val="CCCCCC"/>
              </a:solidFill>
            </a:endParaRPr>
          </a:p>
        </p:txBody>
      </p:sp>
      <p:sp>
        <p:nvSpPr>
          <p:cNvPr id="30" name="Rectangle 29"/>
          <p:cNvSpPr/>
          <p:nvPr/>
        </p:nvSpPr>
        <p:spPr bwMode="auto">
          <a:xfrm>
            <a:off x="3048000" y="26670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1" name="Rectangle 30"/>
          <p:cNvSpPr/>
          <p:nvPr/>
        </p:nvSpPr>
        <p:spPr bwMode="auto">
          <a:xfrm>
            <a:off x="3048000" y="32766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2" name="Right Arrow 31"/>
          <p:cNvSpPr/>
          <p:nvPr/>
        </p:nvSpPr>
        <p:spPr bwMode="auto">
          <a:xfrm>
            <a:off x="4038600" y="27432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938370" y="39624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smtClean="0">
                <a:solidFill>
                  <a:srgbClr val="CCCCCC"/>
                </a:solidFill>
              </a:rPr>
              <a:t>Classify</a:t>
            </a:r>
            <a:endParaRPr lang="en-US" dirty="0">
              <a:solidFill>
                <a:srgbClr val="CCCCCC"/>
              </a:solidFill>
            </a:endParaRPr>
          </a:p>
        </p:txBody>
      </p:sp>
      <p:sp>
        <p:nvSpPr>
          <p:cNvPr id="34" name="Right Arrow 33"/>
          <p:cNvSpPr/>
          <p:nvPr/>
        </p:nvSpPr>
        <p:spPr bwMode="auto">
          <a:xfrm>
            <a:off x="6477000" y="26670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323444" y="26024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7315200" y="32004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cxnSp>
        <p:nvCxnSpPr>
          <p:cNvPr id="38" name="Straight Arrow Connector 37"/>
          <p:cNvCxnSpPr>
            <a:endCxn id="36" idx="2"/>
          </p:cNvCxnSpPr>
          <p:nvPr/>
        </p:nvCxnSpPr>
        <p:spPr bwMode="auto">
          <a:xfrm flipV="1">
            <a:off x="5943600" y="3569732"/>
            <a:ext cx="1528122" cy="1764268"/>
          </a:xfrm>
          <a:prstGeom prst="straightConnector1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9" name="Straight Arrow Connector 38"/>
          <p:cNvCxnSpPr/>
          <p:nvPr/>
        </p:nvCxnSpPr>
        <p:spPr bwMode="auto">
          <a:xfrm flipH="1" flipV="1">
            <a:off x="1600200" y="3810000"/>
            <a:ext cx="2819400" cy="1524000"/>
          </a:xfrm>
          <a:prstGeom prst="straightConnector1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3491712" y="5638800"/>
            <a:ext cx="3581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 smtClean="0"/>
              <a:t>Compare predicted labels to actual labels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595870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Comparing algorithms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73232" y="3368289"/>
            <a:ext cx="7264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Data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1087632" y="3368289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18" name="Rectangle 17"/>
          <p:cNvSpPr/>
          <p:nvPr/>
        </p:nvSpPr>
        <p:spPr bwMode="auto">
          <a:xfrm>
            <a:off x="401832" y="4143669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401832" y="4753269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400676" y="4155337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1392432" y="4753269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 bwMode="auto">
          <a:xfrm>
            <a:off x="249432" y="3991269"/>
            <a:ext cx="1600200" cy="1219200"/>
          </a:xfrm>
          <a:prstGeom prst="rect">
            <a:avLst/>
          </a:prstGeom>
          <a:solidFill>
            <a:srgbClr val="FF0000">
              <a:alpha val="36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25" name="Right Arrow 24"/>
          <p:cNvSpPr/>
          <p:nvPr/>
        </p:nvSpPr>
        <p:spPr bwMode="auto">
          <a:xfrm rot="19197696">
            <a:off x="2082435" y="2858669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grpSp>
        <p:nvGrpSpPr>
          <p:cNvPr id="27" name="Group 37"/>
          <p:cNvGrpSpPr/>
          <p:nvPr/>
        </p:nvGrpSpPr>
        <p:grpSpPr>
          <a:xfrm>
            <a:off x="4821432" y="2090602"/>
            <a:ext cx="1371600" cy="1371600"/>
            <a:chOff x="7391400" y="3505200"/>
            <a:chExt cx="1371600" cy="1371600"/>
          </a:xfrm>
        </p:grpSpPr>
        <p:sp>
          <p:nvSpPr>
            <p:cNvPr id="28" name="Rounded Rectangle 27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583790" y="3943290"/>
              <a:ext cx="102223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 1</a:t>
              </a:r>
              <a:endParaRPr lang="en-US" sz="2000" dirty="0"/>
            </a:p>
          </p:txBody>
        </p:sp>
      </p:grpSp>
      <p:sp>
        <p:nvSpPr>
          <p:cNvPr id="30" name="Rectangle 29"/>
          <p:cNvSpPr/>
          <p:nvPr/>
        </p:nvSpPr>
        <p:spPr bwMode="auto">
          <a:xfrm>
            <a:off x="3068832" y="2395402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1" name="Rectangle 30"/>
          <p:cNvSpPr/>
          <p:nvPr/>
        </p:nvSpPr>
        <p:spPr bwMode="auto">
          <a:xfrm>
            <a:off x="3068832" y="3005002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2" name="Right Arrow 31"/>
          <p:cNvSpPr/>
          <p:nvPr/>
        </p:nvSpPr>
        <p:spPr bwMode="auto">
          <a:xfrm>
            <a:off x="4059432" y="2471602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4" name="Right Arrow 33"/>
          <p:cNvSpPr/>
          <p:nvPr/>
        </p:nvSpPr>
        <p:spPr bwMode="auto">
          <a:xfrm>
            <a:off x="6497832" y="2395402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344276" y="233087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7336032" y="2928802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grpSp>
        <p:nvGrpSpPr>
          <p:cNvPr id="45" name="Group 37"/>
          <p:cNvGrpSpPr/>
          <p:nvPr/>
        </p:nvGrpSpPr>
        <p:grpSpPr>
          <a:xfrm>
            <a:off x="4821432" y="5069494"/>
            <a:ext cx="1371600" cy="1371600"/>
            <a:chOff x="7391400" y="3505200"/>
            <a:chExt cx="1371600" cy="1371600"/>
          </a:xfrm>
        </p:grpSpPr>
        <p:sp>
          <p:nvSpPr>
            <p:cNvPr id="46" name="Rounded Rectangle 45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7583790" y="3943290"/>
              <a:ext cx="102223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 2</a:t>
              </a:r>
              <a:endParaRPr lang="en-US" sz="2000" dirty="0"/>
            </a:p>
          </p:txBody>
        </p:sp>
      </p:grpSp>
      <p:sp>
        <p:nvSpPr>
          <p:cNvPr id="48" name="Rectangle 47"/>
          <p:cNvSpPr/>
          <p:nvPr/>
        </p:nvSpPr>
        <p:spPr bwMode="auto">
          <a:xfrm>
            <a:off x="3068832" y="5374294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49" name="Rectangle 48"/>
          <p:cNvSpPr/>
          <p:nvPr/>
        </p:nvSpPr>
        <p:spPr bwMode="auto">
          <a:xfrm>
            <a:off x="3068832" y="5983894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50" name="Right Arrow 49"/>
          <p:cNvSpPr/>
          <p:nvPr/>
        </p:nvSpPr>
        <p:spPr bwMode="auto">
          <a:xfrm>
            <a:off x="4059432" y="5450494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51" name="Right Arrow 50"/>
          <p:cNvSpPr/>
          <p:nvPr/>
        </p:nvSpPr>
        <p:spPr bwMode="auto">
          <a:xfrm>
            <a:off x="6497832" y="5374294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344276" y="5309762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7336032" y="590769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35416" y="4101569"/>
            <a:ext cx="409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Is model 2 better than model 1?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8" name="Right Arrow 37"/>
          <p:cNvSpPr/>
          <p:nvPr/>
        </p:nvSpPr>
        <p:spPr bwMode="auto">
          <a:xfrm rot="2402304" flipV="1">
            <a:off x="2082437" y="5204868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40858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 1</a:t>
            </a:r>
            <a:endParaRPr lang="en-US" dirty="0"/>
          </a:p>
        </p:txBody>
      </p:sp>
      <p:grpSp>
        <p:nvGrpSpPr>
          <p:cNvPr id="4" name="Group 37"/>
          <p:cNvGrpSpPr/>
          <p:nvPr/>
        </p:nvGrpSpPr>
        <p:grpSpPr>
          <a:xfrm>
            <a:off x="397082" y="2193784"/>
            <a:ext cx="1371600" cy="1371600"/>
            <a:chOff x="7391400" y="3505200"/>
            <a:chExt cx="1371600" cy="1371600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583790" y="3943290"/>
              <a:ext cx="102223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 1</a:t>
              </a:r>
              <a:endParaRPr lang="en-US" sz="2000" dirty="0"/>
            </a:p>
          </p:txBody>
        </p:sp>
      </p:grpSp>
      <p:sp>
        <p:nvSpPr>
          <p:cNvPr id="7" name="Right Arrow 6"/>
          <p:cNvSpPr/>
          <p:nvPr/>
        </p:nvSpPr>
        <p:spPr bwMode="auto">
          <a:xfrm>
            <a:off x="2073482" y="2498584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19926" y="2434052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911682" y="3031984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grpSp>
        <p:nvGrpSpPr>
          <p:cNvPr id="10" name="Group 37"/>
          <p:cNvGrpSpPr/>
          <p:nvPr/>
        </p:nvGrpSpPr>
        <p:grpSpPr>
          <a:xfrm>
            <a:off x="453026" y="4199787"/>
            <a:ext cx="1371600" cy="1371600"/>
            <a:chOff x="7391400" y="3505200"/>
            <a:chExt cx="1371600" cy="1371600"/>
          </a:xfrm>
        </p:grpSpPr>
        <p:sp>
          <p:nvSpPr>
            <p:cNvPr id="11" name="Rounded Rectangle 10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583790" y="3943290"/>
              <a:ext cx="102223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 2</a:t>
              </a:r>
              <a:endParaRPr lang="en-US" sz="2000" dirty="0"/>
            </a:p>
          </p:txBody>
        </p:sp>
      </p:grpSp>
      <p:sp>
        <p:nvSpPr>
          <p:cNvPr id="13" name="Right Arrow 12"/>
          <p:cNvSpPr/>
          <p:nvPr/>
        </p:nvSpPr>
        <p:spPr bwMode="auto">
          <a:xfrm>
            <a:off x="2129426" y="4504587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975870" y="4440055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967626" y="5037987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461718" y="1772956"/>
            <a:ext cx="11622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</a:t>
            </a:r>
            <a:r>
              <a:rPr lang="en-US" sz="2000" dirty="0" smtClean="0"/>
              <a:t>redicted</a:t>
            </a:r>
            <a:endParaRPr lang="en-US" sz="2000" dirty="0"/>
          </a:p>
        </p:txBody>
      </p:sp>
      <p:sp>
        <p:nvSpPr>
          <p:cNvPr id="17" name="TextBox 16"/>
          <p:cNvSpPr txBox="1"/>
          <p:nvPr/>
        </p:nvSpPr>
        <p:spPr>
          <a:xfrm>
            <a:off x="3716362" y="2409799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3708118" y="3007731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3610338" y="1775151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20" name="TextBox 19"/>
          <p:cNvSpPr txBox="1"/>
          <p:nvPr/>
        </p:nvSpPr>
        <p:spPr>
          <a:xfrm>
            <a:off x="3797820" y="4446442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789576" y="5044374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691796" y="3811794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23" name="TextBox 22"/>
          <p:cNvSpPr txBox="1"/>
          <p:nvPr/>
        </p:nvSpPr>
        <p:spPr>
          <a:xfrm>
            <a:off x="2517662" y="3811794"/>
            <a:ext cx="11622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</a:t>
            </a:r>
            <a:r>
              <a:rPr lang="en-US" sz="2000" dirty="0" smtClean="0"/>
              <a:t>redicted</a:t>
            </a:r>
            <a:endParaRPr lang="en-US" sz="2000" dirty="0"/>
          </a:p>
        </p:txBody>
      </p:sp>
      <p:sp>
        <p:nvSpPr>
          <p:cNvPr id="24" name="Right Arrow 23"/>
          <p:cNvSpPr/>
          <p:nvPr/>
        </p:nvSpPr>
        <p:spPr bwMode="auto">
          <a:xfrm>
            <a:off x="4563709" y="2457619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5" name="Right Arrow 24"/>
          <p:cNvSpPr/>
          <p:nvPr/>
        </p:nvSpPr>
        <p:spPr bwMode="auto">
          <a:xfrm>
            <a:off x="4619653" y="4463622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52918" y="1775092"/>
            <a:ext cx="12221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Evaluation</a:t>
            </a:r>
            <a:endParaRPr lang="en-US" sz="2000" dirty="0"/>
          </a:p>
        </p:txBody>
      </p:sp>
      <p:sp>
        <p:nvSpPr>
          <p:cNvPr id="27" name="TextBox 26"/>
          <p:cNvSpPr txBox="1"/>
          <p:nvPr/>
        </p:nvSpPr>
        <p:spPr>
          <a:xfrm>
            <a:off x="5448507" y="2539845"/>
            <a:ext cx="10705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score 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504451" y="4592909"/>
            <a:ext cx="10705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score 2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322451" y="3401316"/>
            <a:ext cx="2744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model 2 better if score 2 &gt; score 1</a:t>
            </a:r>
            <a:endParaRPr lang="en-US" sz="2400" dirty="0">
              <a:solidFill>
                <a:srgbClr val="FF6600"/>
              </a:solidFill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6519083" y="3001510"/>
            <a:ext cx="554416" cy="375553"/>
          </a:xfrm>
          <a:prstGeom prst="straightConnector1">
            <a:avLst/>
          </a:prstGeom>
          <a:ln w="38100" cmpd="sng"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6519083" y="4284698"/>
            <a:ext cx="554416" cy="375553"/>
          </a:xfrm>
          <a:prstGeom prst="straightConnector1">
            <a:avLst/>
          </a:prstGeom>
          <a:ln w="38100" cmpd="sng"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611707" y="5891611"/>
            <a:ext cx="66117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When would we want to do this type of comparison?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0393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 1</a:t>
            </a:r>
            <a:endParaRPr lang="en-US" dirty="0"/>
          </a:p>
        </p:txBody>
      </p:sp>
      <p:grpSp>
        <p:nvGrpSpPr>
          <p:cNvPr id="4" name="Group 37"/>
          <p:cNvGrpSpPr/>
          <p:nvPr/>
        </p:nvGrpSpPr>
        <p:grpSpPr>
          <a:xfrm>
            <a:off x="397082" y="2193784"/>
            <a:ext cx="1371600" cy="1371600"/>
            <a:chOff x="7391400" y="3505200"/>
            <a:chExt cx="1371600" cy="1371600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583790" y="3943290"/>
              <a:ext cx="102223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 1</a:t>
              </a:r>
              <a:endParaRPr lang="en-US" sz="2000" dirty="0"/>
            </a:p>
          </p:txBody>
        </p:sp>
      </p:grpSp>
      <p:sp>
        <p:nvSpPr>
          <p:cNvPr id="7" name="Right Arrow 6"/>
          <p:cNvSpPr/>
          <p:nvPr/>
        </p:nvSpPr>
        <p:spPr bwMode="auto">
          <a:xfrm>
            <a:off x="2073482" y="2498584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19926" y="2434052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911682" y="3031984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grpSp>
        <p:nvGrpSpPr>
          <p:cNvPr id="10" name="Group 37"/>
          <p:cNvGrpSpPr/>
          <p:nvPr/>
        </p:nvGrpSpPr>
        <p:grpSpPr>
          <a:xfrm>
            <a:off x="453026" y="4199787"/>
            <a:ext cx="1371600" cy="1371600"/>
            <a:chOff x="7391400" y="3505200"/>
            <a:chExt cx="1371600" cy="1371600"/>
          </a:xfrm>
        </p:grpSpPr>
        <p:sp>
          <p:nvSpPr>
            <p:cNvPr id="11" name="Rounded Rectangle 10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583790" y="3943290"/>
              <a:ext cx="102223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 2</a:t>
              </a:r>
              <a:endParaRPr lang="en-US" sz="2000" dirty="0"/>
            </a:p>
          </p:txBody>
        </p:sp>
      </p:grpSp>
      <p:sp>
        <p:nvSpPr>
          <p:cNvPr id="13" name="Right Arrow 12"/>
          <p:cNvSpPr/>
          <p:nvPr/>
        </p:nvSpPr>
        <p:spPr bwMode="auto">
          <a:xfrm>
            <a:off x="2129426" y="4504587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975870" y="4440055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967626" y="5037987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461718" y="1772956"/>
            <a:ext cx="11622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</a:t>
            </a:r>
            <a:r>
              <a:rPr lang="en-US" sz="2000" dirty="0" smtClean="0"/>
              <a:t>redicted</a:t>
            </a:r>
            <a:endParaRPr lang="en-US" sz="2000" dirty="0"/>
          </a:p>
        </p:txBody>
      </p:sp>
      <p:sp>
        <p:nvSpPr>
          <p:cNvPr id="17" name="TextBox 16"/>
          <p:cNvSpPr txBox="1"/>
          <p:nvPr/>
        </p:nvSpPr>
        <p:spPr>
          <a:xfrm>
            <a:off x="3716362" y="2409799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3708118" y="3007731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3610338" y="1775151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20" name="TextBox 19"/>
          <p:cNvSpPr txBox="1"/>
          <p:nvPr/>
        </p:nvSpPr>
        <p:spPr>
          <a:xfrm>
            <a:off x="3797820" y="4446442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789576" y="5044374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691796" y="3811794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23" name="TextBox 22"/>
          <p:cNvSpPr txBox="1"/>
          <p:nvPr/>
        </p:nvSpPr>
        <p:spPr>
          <a:xfrm>
            <a:off x="2517662" y="3811794"/>
            <a:ext cx="11622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</a:t>
            </a:r>
            <a:r>
              <a:rPr lang="en-US" sz="2000" dirty="0" smtClean="0"/>
              <a:t>redicted</a:t>
            </a:r>
            <a:endParaRPr lang="en-US" sz="2000" dirty="0"/>
          </a:p>
        </p:txBody>
      </p:sp>
      <p:sp>
        <p:nvSpPr>
          <p:cNvPr id="24" name="Right Arrow 23"/>
          <p:cNvSpPr/>
          <p:nvPr/>
        </p:nvSpPr>
        <p:spPr bwMode="auto">
          <a:xfrm>
            <a:off x="4563709" y="2457619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5" name="Right Arrow 24"/>
          <p:cNvSpPr/>
          <p:nvPr/>
        </p:nvSpPr>
        <p:spPr bwMode="auto">
          <a:xfrm>
            <a:off x="4619653" y="4463622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52918" y="1775092"/>
            <a:ext cx="12221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Evaluation</a:t>
            </a:r>
            <a:endParaRPr lang="en-US" sz="2000" dirty="0"/>
          </a:p>
        </p:txBody>
      </p:sp>
      <p:sp>
        <p:nvSpPr>
          <p:cNvPr id="27" name="TextBox 26"/>
          <p:cNvSpPr txBox="1"/>
          <p:nvPr/>
        </p:nvSpPr>
        <p:spPr>
          <a:xfrm>
            <a:off x="5448507" y="2539845"/>
            <a:ext cx="10705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score 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504451" y="4592909"/>
            <a:ext cx="10705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score 2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833157" y="3401316"/>
            <a:ext cx="21794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compare and pick better</a:t>
            </a:r>
            <a:endParaRPr lang="en-US" sz="2400" dirty="0">
              <a:solidFill>
                <a:srgbClr val="FF6600"/>
              </a:solidFill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6519083" y="3001510"/>
            <a:ext cx="554416" cy="375553"/>
          </a:xfrm>
          <a:prstGeom prst="straightConnector1">
            <a:avLst/>
          </a:prstGeom>
          <a:ln w="38100" cmpd="sng"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6519083" y="4284698"/>
            <a:ext cx="554416" cy="375553"/>
          </a:xfrm>
          <a:prstGeom prst="straightConnector1">
            <a:avLst/>
          </a:prstGeom>
          <a:ln w="38100" cmpd="sng"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3457112" y="5891611"/>
            <a:ext cx="1878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Any concerns?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32984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 model 2 better?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553561" y="1652201"/>
            <a:ext cx="423986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Model 1:  85% accuracy</a:t>
            </a:r>
          </a:p>
          <a:p>
            <a:r>
              <a:rPr lang="en-US" sz="3200" dirty="0" smtClean="0"/>
              <a:t>Model 2:  80% accuracy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2553561" y="3060820"/>
            <a:ext cx="455625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Model 1:  85.5% accuracy</a:t>
            </a:r>
          </a:p>
          <a:p>
            <a:r>
              <a:rPr lang="en-US" sz="3200" dirty="0" smtClean="0"/>
              <a:t>Model 2:  85.0% accuracy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2553561" y="4687911"/>
            <a:ext cx="446628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Model 1:  0% accuracy</a:t>
            </a:r>
          </a:p>
          <a:p>
            <a:r>
              <a:rPr lang="en-US" sz="3200" dirty="0" smtClean="0"/>
              <a:t>Model 2:  100% accuracy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4962127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Comparing scores: significance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Just comparing scores on one data set isn’t enough!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We don’t just want to know which system is better on </a:t>
            </a:r>
            <a:r>
              <a:rPr lang="en-US" b="1" i="1" dirty="0" smtClean="0">
                <a:solidFill>
                  <a:srgbClr val="FF6600"/>
                </a:solidFill>
              </a:rPr>
              <a:t>this particular data</a:t>
            </a:r>
            <a:r>
              <a:rPr lang="en-US" dirty="0" smtClean="0"/>
              <a:t>, we want to know if model 1 is better than model 2 </a:t>
            </a:r>
            <a:r>
              <a:rPr lang="en-US" b="1" i="1" dirty="0" smtClean="0">
                <a:solidFill>
                  <a:srgbClr val="FF6600"/>
                </a:solidFill>
              </a:rPr>
              <a:t>in general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Put another way, we want to be confident that the difference is real and not just due to random chance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95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 2</a:t>
            </a:r>
            <a:endParaRPr lang="en-US" dirty="0"/>
          </a:p>
        </p:txBody>
      </p:sp>
      <p:grpSp>
        <p:nvGrpSpPr>
          <p:cNvPr id="4" name="Group 37"/>
          <p:cNvGrpSpPr/>
          <p:nvPr/>
        </p:nvGrpSpPr>
        <p:grpSpPr>
          <a:xfrm>
            <a:off x="397082" y="2193784"/>
            <a:ext cx="1371600" cy="1371600"/>
            <a:chOff x="7391400" y="3505200"/>
            <a:chExt cx="1371600" cy="1371600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583790" y="3943290"/>
              <a:ext cx="102223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 1</a:t>
              </a:r>
              <a:endParaRPr lang="en-US" sz="2000" dirty="0"/>
            </a:p>
          </p:txBody>
        </p:sp>
      </p:grpSp>
      <p:sp>
        <p:nvSpPr>
          <p:cNvPr id="7" name="Right Arrow 6"/>
          <p:cNvSpPr/>
          <p:nvPr/>
        </p:nvSpPr>
        <p:spPr bwMode="auto">
          <a:xfrm>
            <a:off x="2073482" y="2498584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19926" y="2434052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911682" y="3031984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grpSp>
        <p:nvGrpSpPr>
          <p:cNvPr id="10" name="Group 37"/>
          <p:cNvGrpSpPr/>
          <p:nvPr/>
        </p:nvGrpSpPr>
        <p:grpSpPr>
          <a:xfrm>
            <a:off x="453026" y="4199787"/>
            <a:ext cx="1371600" cy="1371600"/>
            <a:chOff x="7391400" y="3505200"/>
            <a:chExt cx="1371600" cy="1371600"/>
          </a:xfrm>
        </p:grpSpPr>
        <p:sp>
          <p:nvSpPr>
            <p:cNvPr id="11" name="Rounded Rectangle 10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583790" y="3943290"/>
              <a:ext cx="102223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 2</a:t>
              </a:r>
              <a:endParaRPr lang="en-US" sz="2000" dirty="0"/>
            </a:p>
          </p:txBody>
        </p:sp>
      </p:grpSp>
      <p:sp>
        <p:nvSpPr>
          <p:cNvPr id="13" name="Right Arrow 12"/>
          <p:cNvSpPr/>
          <p:nvPr/>
        </p:nvSpPr>
        <p:spPr bwMode="auto">
          <a:xfrm>
            <a:off x="2129426" y="4504587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975870" y="4440055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967626" y="5037987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461718" y="1772956"/>
            <a:ext cx="11622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</a:t>
            </a:r>
            <a:r>
              <a:rPr lang="en-US" sz="2000" dirty="0" smtClean="0"/>
              <a:t>redicted</a:t>
            </a:r>
            <a:endParaRPr lang="en-US" sz="2000" dirty="0"/>
          </a:p>
        </p:txBody>
      </p:sp>
      <p:sp>
        <p:nvSpPr>
          <p:cNvPr id="17" name="TextBox 16"/>
          <p:cNvSpPr txBox="1"/>
          <p:nvPr/>
        </p:nvSpPr>
        <p:spPr>
          <a:xfrm>
            <a:off x="3716362" y="2409799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3708118" y="3007731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3610338" y="1775151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20" name="TextBox 19"/>
          <p:cNvSpPr txBox="1"/>
          <p:nvPr/>
        </p:nvSpPr>
        <p:spPr>
          <a:xfrm>
            <a:off x="3797820" y="4446442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789576" y="5044374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691796" y="3811794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23" name="TextBox 22"/>
          <p:cNvSpPr txBox="1"/>
          <p:nvPr/>
        </p:nvSpPr>
        <p:spPr>
          <a:xfrm>
            <a:off x="2517662" y="3811794"/>
            <a:ext cx="11622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</a:t>
            </a:r>
            <a:r>
              <a:rPr lang="en-US" sz="2000" dirty="0" smtClean="0"/>
              <a:t>redicted</a:t>
            </a:r>
            <a:endParaRPr lang="en-US" sz="2000" dirty="0"/>
          </a:p>
        </p:txBody>
      </p:sp>
      <p:sp>
        <p:nvSpPr>
          <p:cNvPr id="24" name="Right Arrow 23"/>
          <p:cNvSpPr/>
          <p:nvPr/>
        </p:nvSpPr>
        <p:spPr bwMode="auto">
          <a:xfrm>
            <a:off x="4563709" y="2457619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5" name="Right Arrow 24"/>
          <p:cNvSpPr/>
          <p:nvPr/>
        </p:nvSpPr>
        <p:spPr bwMode="auto">
          <a:xfrm>
            <a:off x="4619653" y="4463622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52918" y="1775092"/>
            <a:ext cx="12221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Evaluation</a:t>
            </a:r>
            <a:endParaRPr lang="en-US" sz="2000" dirty="0"/>
          </a:p>
        </p:txBody>
      </p:sp>
      <p:sp>
        <p:nvSpPr>
          <p:cNvPr id="27" name="TextBox 26"/>
          <p:cNvSpPr txBox="1"/>
          <p:nvPr/>
        </p:nvSpPr>
        <p:spPr>
          <a:xfrm>
            <a:off x="5448507" y="2539845"/>
            <a:ext cx="10705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score 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504451" y="4592909"/>
            <a:ext cx="10705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score 2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912790" y="3401316"/>
            <a:ext cx="31543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model 2 better if </a:t>
            </a:r>
            <a:br>
              <a:rPr lang="en-US" sz="2400" dirty="0" smtClean="0">
                <a:solidFill>
                  <a:srgbClr val="FF6600"/>
                </a:solidFill>
              </a:rPr>
            </a:br>
            <a:r>
              <a:rPr lang="en-US" sz="2400" dirty="0" smtClean="0">
                <a:solidFill>
                  <a:srgbClr val="FF6600"/>
                </a:solidFill>
              </a:rPr>
              <a:t>score 2 + c &gt; score 1</a:t>
            </a:r>
            <a:endParaRPr lang="en-US" sz="2400" dirty="0">
              <a:solidFill>
                <a:srgbClr val="FF6600"/>
              </a:solidFill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6519083" y="3001510"/>
            <a:ext cx="554416" cy="375553"/>
          </a:xfrm>
          <a:prstGeom prst="straightConnector1">
            <a:avLst/>
          </a:prstGeom>
          <a:ln w="38100" cmpd="sng"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6519083" y="4284698"/>
            <a:ext cx="554416" cy="375553"/>
          </a:xfrm>
          <a:prstGeom prst="straightConnector1">
            <a:avLst/>
          </a:prstGeom>
          <a:ln w="38100" cmpd="sng"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3037356" y="5796029"/>
            <a:ext cx="23122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Is this any better?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25815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 2</a:t>
            </a:r>
            <a:endParaRPr lang="en-US" dirty="0"/>
          </a:p>
        </p:txBody>
      </p:sp>
      <p:grpSp>
        <p:nvGrpSpPr>
          <p:cNvPr id="4" name="Group 37"/>
          <p:cNvGrpSpPr/>
          <p:nvPr/>
        </p:nvGrpSpPr>
        <p:grpSpPr>
          <a:xfrm>
            <a:off x="397082" y="2193784"/>
            <a:ext cx="1371600" cy="1371600"/>
            <a:chOff x="7391400" y="3505200"/>
            <a:chExt cx="1371600" cy="1371600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583790" y="3943290"/>
              <a:ext cx="102223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 1</a:t>
              </a:r>
              <a:endParaRPr lang="en-US" sz="2000" dirty="0"/>
            </a:p>
          </p:txBody>
        </p:sp>
      </p:grpSp>
      <p:sp>
        <p:nvSpPr>
          <p:cNvPr id="7" name="Right Arrow 6"/>
          <p:cNvSpPr/>
          <p:nvPr/>
        </p:nvSpPr>
        <p:spPr bwMode="auto">
          <a:xfrm>
            <a:off x="2073482" y="2498584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19926" y="2434052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911682" y="3031984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grpSp>
        <p:nvGrpSpPr>
          <p:cNvPr id="10" name="Group 37"/>
          <p:cNvGrpSpPr/>
          <p:nvPr/>
        </p:nvGrpSpPr>
        <p:grpSpPr>
          <a:xfrm>
            <a:off x="453026" y="4199787"/>
            <a:ext cx="1371600" cy="1371600"/>
            <a:chOff x="7391400" y="3505200"/>
            <a:chExt cx="1371600" cy="1371600"/>
          </a:xfrm>
        </p:grpSpPr>
        <p:sp>
          <p:nvSpPr>
            <p:cNvPr id="11" name="Rounded Rectangle 10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583790" y="3943290"/>
              <a:ext cx="102223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 2</a:t>
              </a:r>
              <a:endParaRPr lang="en-US" sz="2000" dirty="0"/>
            </a:p>
          </p:txBody>
        </p:sp>
      </p:grpSp>
      <p:sp>
        <p:nvSpPr>
          <p:cNvPr id="13" name="Right Arrow 12"/>
          <p:cNvSpPr/>
          <p:nvPr/>
        </p:nvSpPr>
        <p:spPr bwMode="auto">
          <a:xfrm>
            <a:off x="2129426" y="4504587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975870" y="4440055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967626" y="5037987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461718" y="1772956"/>
            <a:ext cx="11622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</a:t>
            </a:r>
            <a:r>
              <a:rPr lang="en-US" sz="2000" dirty="0" smtClean="0"/>
              <a:t>redicted</a:t>
            </a:r>
            <a:endParaRPr lang="en-US" sz="2000" dirty="0"/>
          </a:p>
        </p:txBody>
      </p:sp>
      <p:sp>
        <p:nvSpPr>
          <p:cNvPr id="17" name="TextBox 16"/>
          <p:cNvSpPr txBox="1"/>
          <p:nvPr/>
        </p:nvSpPr>
        <p:spPr>
          <a:xfrm>
            <a:off x="3716362" y="2409799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3708118" y="3007731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3610338" y="1775151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20" name="TextBox 19"/>
          <p:cNvSpPr txBox="1"/>
          <p:nvPr/>
        </p:nvSpPr>
        <p:spPr>
          <a:xfrm>
            <a:off x="3797820" y="4446442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789576" y="5044374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691796" y="3811794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23" name="TextBox 22"/>
          <p:cNvSpPr txBox="1"/>
          <p:nvPr/>
        </p:nvSpPr>
        <p:spPr>
          <a:xfrm>
            <a:off x="2517662" y="3811794"/>
            <a:ext cx="11622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</a:t>
            </a:r>
            <a:r>
              <a:rPr lang="en-US" sz="2000" dirty="0" smtClean="0"/>
              <a:t>redicted</a:t>
            </a:r>
            <a:endParaRPr lang="en-US" sz="2000" dirty="0"/>
          </a:p>
        </p:txBody>
      </p:sp>
      <p:sp>
        <p:nvSpPr>
          <p:cNvPr id="24" name="Right Arrow 23"/>
          <p:cNvSpPr/>
          <p:nvPr/>
        </p:nvSpPr>
        <p:spPr bwMode="auto">
          <a:xfrm>
            <a:off x="4563709" y="2457619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5" name="Right Arrow 24"/>
          <p:cNvSpPr/>
          <p:nvPr/>
        </p:nvSpPr>
        <p:spPr bwMode="auto">
          <a:xfrm>
            <a:off x="4619653" y="4463622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52918" y="1775092"/>
            <a:ext cx="12221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Evaluation</a:t>
            </a:r>
            <a:endParaRPr lang="en-US" sz="2000" dirty="0"/>
          </a:p>
        </p:txBody>
      </p:sp>
      <p:sp>
        <p:nvSpPr>
          <p:cNvPr id="27" name="TextBox 26"/>
          <p:cNvSpPr txBox="1"/>
          <p:nvPr/>
        </p:nvSpPr>
        <p:spPr>
          <a:xfrm>
            <a:off x="5448507" y="2539845"/>
            <a:ext cx="10705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score 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504451" y="4592909"/>
            <a:ext cx="10705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score 2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912790" y="3401316"/>
            <a:ext cx="31543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model 2 better if </a:t>
            </a:r>
            <a:br>
              <a:rPr lang="en-US" sz="2400" dirty="0" smtClean="0">
                <a:solidFill>
                  <a:srgbClr val="FF6600"/>
                </a:solidFill>
              </a:rPr>
            </a:br>
            <a:r>
              <a:rPr lang="en-US" sz="2400" dirty="0" smtClean="0">
                <a:solidFill>
                  <a:srgbClr val="FF6600"/>
                </a:solidFill>
              </a:rPr>
              <a:t>score 2 + c &gt; score 1</a:t>
            </a:r>
            <a:endParaRPr lang="en-US" sz="2400" dirty="0">
              <a:solidFill>
                <a:srgbClr val="FF6600"/>
              </a:solidFill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6519083" y="3001510"/>
            <a:ext cx="554416" cy="375553"/>
          </a:xfrm>
          <a:prstGeom prst="straightConnector1">
            <a:avLst/>
          </a:prstGeom>
          <a:ln w="38100" cmpd="sng"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6519083" y="4284698"/>
            <a:ext cx="554416" cy="375553"/>
          </a:xfrm>
          <a:prstGeom prst="straightConnector1">
            <a:avLst/>
          </a:prstGeom>
          <a:ln w="38100" cmpd="sng"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589618" y="5802527"/>
            <a:ext cx="582878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00FF"/>
                </a:solidFill>
              </a:rPr>
              <a:t>NO!</a:t>
            </a:r>
          </a:p>
          <a:p>
            <a:r>
              <a:rPr lang="en-US" sz="2400" b="1" dirty="0" smtClean="0">
                <a:solidFill>
                  <a:srgbClr val="0000FF"/>
                </a:solidFill>
              </a:rPr>
              <a:t>Key</a:t>
            </a:r>
            <a:r>
              <a:rPr lang="en-US" sz="2400" b="1" dirty="0">
                <a:solidFill>
                  <a:srgbClr val="0000FF"/>
                </a:solidFill>
              </a:rPr>
              <a:t>:</a:t>
            </a:r>
            <a:r>
              <a:rPr lang="en-US" sz="2400" dirty="0">
                <a:solidFill>
                  <a:srgbClr val="0000FF"/>
                </a:solidFill>
              </a:rPr>
              <a:t> we don’t know the variance of the output</a:t>
            </a:r>
            <a:endParaRPr lang="en-US" sz="24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9125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Recall that variance (or standard deviation) helped us predict how likely certain events are: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17410"/>
          <a:stretch/>
        </p:blipFill>
        <p:spPr>
          <a:xfrm>
            <a:off x="2142755" y="2722764"/>
            <a:ext cx="4766879" cy="337943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10917" y="6205238"/>
            <a:ext cx="6753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do we know how variable a model’s accuracy is?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622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Recall that variance (or standard deviation) helped us predict how likely certain events are: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17410"/>
          <a:stretch/>
        </p:blipFill>
        <p:spPr>
          <a:xfrm>
            <a:off x="2142755" y="2722764"/>
            <a:ext cx="4766879" cy="337943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10917" y="6205238"/>
            <a:ext cx="53684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We need multiple accuracy scores!</a:t>
            </a:r>
            <a:r>
              <a:rPr lang="en-US" sz="2400" dirty="0" smtClean="0">
                <a:solidFill>
                  <a:srgbClr val="FF0000"/>
                </a:solidFill>
              </a:rPr>
              <a:t>  Ideas?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3615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Repeated experimentation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14400" y="1524000"/>
            <a:ext cx="7264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Data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 bwMode="auto">
          <a:xfrm>
            <a:off x="1066800" y="22098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066800" y="28194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066800" y="34290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066800" y="40386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1066800" y="46482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28800" y="1524000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2065644" y="22214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065644" y="28194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65644" y="34290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065644" y="40502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057400" y="46482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 bwMode="auto">
          <a:xfrm>
            <a:off x="1066800" y="53340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1066800" y="59436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065644" y="53456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2057400" y="59436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 bwMode="auto">
          <a:xfrm>
            <a:off x="914400" y="2057400"/>
            <a:ext cx="1676400" cy="3124200"/>
          </a:xfrm>
          <a:prstGeom prst="rect">
            <a:avLst/>
          </a:prstGeom>
          <a:solidFill>
            <a:schemeClr val="accent2">
              <a:lumMod val="60000"/>
              <a:lumOff val="40000"/>
              <a:alpha val="36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914400" y="5181600"/>
            <a:ext cx="1676400" cy="1219200"/>
          </a:xfrm>
          <a:prstGeom prst="rect">
            <a:avLst/>
          </a:prstGeom>
          <a:solidFill>
            <a:srgbClr val="FF0000">
              <a:alpha val="36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972351" y="1981200"/>
            <a:ext cx="1523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Training data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2971800" y="5486400"/>
            <a:ext cx="14294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Testing data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 rot="16200000">
            <a:off x="-487838" y="3570867"/>
            <a:ext cx="1964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Labeled data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656493" y="3475166"/>
            <a:ext cx="41095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Rather than just splitting once, split multiple times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06331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Repeated experimentation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14400" y="1524000"/>
            <a:ext cx="7264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Data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 bwMode="auto">
          <a:xfrm>
            <a:off x="1066800" y="22098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066800" y="28194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066800" y="34290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066800" y="40386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1066800" y="46482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28800" y="1524000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2065644" y="22214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065644" y="28194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065644" y="34290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065644" y="40502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057400" y="46482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 bwMode="auto">
          <a:xfrm>
            <a:off x="1066800" y="53340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065644" y="53456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 bwMode="auto">
          <a:xfrm>
            <a:off x="914400" y="2057400"/>
            <a:ext cx="1676400" cy="2486924"/>
          </a:xfrm>
          <a:prstGeom prst="rect">
            <a:avLst/>
          </a:prstGeom>
          <a:solidFill>
            <a:schemeClr val="accent2">
              <a:lumMod val="60000"/>
              <a:lumOff val="40000"/>
              <a:alpha val="36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914400" y="4561543"/>
            <a:ext cx="1676400" cy="1219200"/>
          </a:xfrm>
          <a:prstGeom prst="rect">
            <a:avLst/>
          </a:prstGeom>
          <a:solidFill>
            <a:srgbClr val="FF0000">
              <a:alpha val="36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 rot="16200000">
            <a:off x="-418331" y="3570867"/>
            <a:ext cx="1825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Training data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128766" y="1535618"/>
            <a:ext cx="7264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Data</a:t>
            </a:r>
            <a:endParaRPr lang="en-US" sz="2000" dirty="0"/>
          </a:p>
        </p:txBody>
      </p:sp>
      <p:sp>
        <p:nvSpPr>
          <p:cNvPr id="24" name="Rectangle 23"/>
          <p:cNvSpPr/>
          <p:nvPr/>
        </p:nvSpPr>
        <p:spPr bwMode="auto">
          <a:xfrm>
            <a:off x="3281166" y="222141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3281166" y="283101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3281166" y="344061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3281166" y="405021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3281166" y="465981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043166" y="1535618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30" name="TextBox 29"/>
          <p:cNvSpPr txBox="1"/>
          <p:nvPr/>
        </p:nvSpPr>
        <p:spPr>
          <a:xfrm>
            <a:off x="4280010" y="223308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4280010" y="283101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4280010" y="344061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280010" y="406188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4271766" y="465981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35" name="Rectangle 34"/>
          <p:cNvSpPr/>
          <p:nvPr/>
        </p:nvSpPr>
        <p:spPr bwMode="auto">
          <a:xfrm>
            <a:off x="3281166" y="534561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280010" y="535728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9" name="Rectangle 38"/>
          <p:cNvSpPr/>
          <p:nvPr/>
        </p:nvSpPr>
        <p:spPr bwMode="auto">
          <a:xfrm>
            <a:off x="3128766" y="2069018"/>
            <a:ext cx="1676400" cy="648237"/>
          </a:xfrm>
          <a:prstGeom prst="rect">
            <a:avLst/>
          </a:prstGeom>
          <a:solidFill>
            <a:schemeClr val="accent2">
              <a:lumMod val="60000"/>
              <a:lumOff val="40000"/>
              <a:alpha val="36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40" name="Rectangle 39"/>
          <p:cNvSpPr/>
          <p:nvPr/>
        </p:nvSpPr>
        <p:spPr bwMode="auto">
          <a:xfrm>
            <a:off x="3128766" y="2717255"/>
            <a:ext cx="1676400" cy="637277"/>
          </a:xfrm>
          <a:prstGeom prst="rect">
            <a:avLst/>
          </a:prstGeom>
          <a:solidFill>
            <a:srgbClr val="FF0000">
              <a:alpha val="36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41" name="Rectangle 40"/>
          <p:cNvSpPr/>
          <p:nvPr/>
        </p:nvSpPr>
        <p:spPr bwMode="auto">
          <a:xfrm>
            <a:off x="3129200" y="3907046"/>
            <a:ext cx="1676400" cy="637277"/>
          </a:xfrm>
          <a:prstGeom prst="rect">
            <a:avLst/>
          </a:prstGeom>
          <a:solidFill>
            <a:srgbClr val="FF0000">
              <a:alpha val="36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42" name="Rectangle 41"/>
          <p:cNvSpPr/>
          <p:nvPr/>
        </p:nvSpPr>
        <p:spPr bwMode="auto">
          <a:xfrm>
            <a:off x="3129200" y="4530668"/>
            <a:ext cx="1676400" cy="1268732"/>
          </a:xfrm>
          <a:prstGeom prst="rect">
            <a:avLst/>
          </a:prstGeom>
          <a:solidFill>
            <a:schemeClr val="accent2">
              <a:lumMod val="60000"/>
              <a:lumOff val="40000"/>
              <a:alpha val="36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43" name="Rectangle 42"/>
          <p:cNvSpPr/>
          <p:nvPr/>
        </p:nvSpPr>
        <p:spPr bwMode="auto">
          <a:xfrm>
            <a:off x="3129200" y="3354532"/>
            <a:ext cx="1676400" cy="558509"/>
          </a:xfrm>
          <a:prstGeom prst="rect">
            <a:avLst/>
          </a:prstGeom>
          <a:solidFill>
            <a:schemeClr val="accent2">
              <a:lumMod val="60000"/>
              <a:lumOff val="40000"/>
              <a:alpha val="36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44" name="Rectangle 43"/>
          <p:cNvSpPr/>
          <p:nvPr/>
        </p:nvSpPr>
        <p:spPr bwMode="auto">
          <a:xfrm>
            <a:off x="5591120" y="222141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45" name="Rectangle 44"/>
          <p:cNvSpPr/>
          <p:nvPr/>
        </p:nvSpPr>
        <p:spPr bwMode="auto">
          <a:xfrm>
            <a:off x="5591120" y="283101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46" name="Rectangle 45"/>
          <p:cNvSpPr/>
          <p:nvPr/>
        </p:nvSpPr>
        <p:spPr bwMode="auto">
          <a:xfrm>
            <a:off x="5591120" y="344061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47" name="Rectangle 46"/>
          <p:cNvSpPr/>
          <p:nvPr/>
        </p:nvSpPr>
        <p:spPr bwMode="auto">
          <a:xfrm>
            <a:off x="5591120" y="405021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48" name="Rectangle 47"/>
          <p:cNvSpPr/>
          <p:nvPr/>
        </p:nvSpPr>
        <p:spPr bwMode="auto">
          <a:xfrm>
            <a:off x="5591120" y="465981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589964" y="223308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6589964" y="283101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6589964" y="344061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6589964" y="406188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6581720" y="465981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54" name="Rectangle 53"/>
          <p:cNvSpPr/>
          <p:nvPr/>
        </p:nvSpPr>
        <p:spPr bwMode="auto">
          <a:xfrm>
            <a:off x="5591120" y="534561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589964" y="535728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58" name="Rectangle 57"/>
          <p:cNvSpPr/>
          <p:nvPr/>
        </p:nvSpPr>
        <p:spPr bwMode="auto">
          <a:xfrm>
            <a:off x="5438720" y="2717255"/>
            <a:ext cx="1676400" cy="1254903"/>
          </a:xfrm>
          <a:prstGeom prst="rect">
            <a:avLst/>
          </a:prstGeom>
          <a:solidFill>
            <a:schemeClr val="accent2">
              <a:lumMod val="60000"/>
              <a:lumOff val="40000"/>
              <a:alpha val="36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59" name="Rectangle 58"/>
          <p:cNvSpPr/>
          <p:nvPr/>
        </p:nvSpPr>
        <p:spPr bwMode="auto">
          <a:xfrm>
            <a:off x="5436345" y="2069018"/>
            <a:ext cx="1676400" cy="637277"/>
          </a:xfrm>
          <a:prstGeom prst="rect">
            <a:avLst/>
          </a:prstGeom>
          <a:solidFill>
            <a:srgbClr val="FF0000">
              <a:alpha val="36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60" name="Rectangle 59"/>
          <p:cNvSpPr/>
          <p:nvPr/>
        </p:nvSpPr>
        <p:spPr bwMode="auto">
          <a:xfrm>
            <a:off x="5439154" y="3975028"/>
            <a:ext cx="1676400" cy="569296"/>
          </a:xfrm>
          <a:prstGeom prst="rect">
            <a:avLst/>
          </a:prstGeom>
          <a:solidFill>
            <a:srgbClr val="FF0000">
              <a:alpha val="36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61" name="Rectangle 60"/>
          <p:cNvSpPr/>
          <p:nvPr/>
        </p:nvSpPr>
        <p:spPr bwMode="auto">
          <a:xfrm>
            <a:off x="5436345" y="4530669"/>
            <a:ext cx="1676400" cy="1268732"/>
          </a:xfrm>
          <a:prstGeom prst="rect">
            <a:avLst/>
          </a:prstGeom>
          <a:solidFill>
            <a:schemeClr val="accent2">
              <a:lumMod val="60000"/>
              <a:lumOff val="40000"/>
              <a:alpha val="36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388937" y="1535618"/>
            <a:ext cx="7264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Data</a:t>
            </a:r>
            <a:endParaRPr lang="en-US" sz="2000" dirty="0"/>
          </a:p>
        </p:txBody>
      </p:sp>
      <p:sp>
        <p:nvSpPr>
          <p:cNvPr id="64" name="TextBox 63"/>
          <p:cNvSpPr txBox="1"/>
          <p:nvPr/>
        </p:nvSpPr>
        <p:spPr>
          <a:xfrm>
            <a:off x="6303337" y="1535618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65" name="TextBox 64"/>
          <p:cNvSpPr txBox="1"/>
          <p:nvPr/>
        </p:nvSpPr>
        <p:spPr>
          <a:xfrm>
            <a:off x="7480244" y="3823605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66" name="Rectangle 65"/>
          <p:cNvSpPr/>
          <p:nvPr/>
        </p:nvSpPr>
        <p:spPr bwMode="auto">
          <a:xfrm>
            <a:off x="144837" y="6407763"/>
            <a:ext cx="435294" cy="303589"/>
          </a:xfrm>
          <a:prstGeom prst="rect">
            <a:avLst/>
          </a:prstGeom>
          <a:solidFill>
            <a:srgbClr val="FF0000">
              <a:alpha val="36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652897" y="6355675"/>
            <a:ext cx="1583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= development</a:t>
            </a:r>
            <a:endParaRPr lang="en-US" dirty="0"/>
          </a:p>
        </p:txBody>
      </p:sp>
      <p:sp>
        <p:nvSpPr>
          <p:cNvPr id="69" name="TextBox 68"/>
          <p:cNvSpPr txBox="1"/>
          <p:nvPr/>
        </p:nvSpPr>
        <p:spPr>
          <a:xfrm>
            <a:off x="713038" y="5897262"/>
            <a:ext cx="8185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= train</a:t>
            </a:r>
            <a:endParaRPr lang="en-US" dirty="0"/>
          </a:p>
        </p:txBody>
      </p:sp>
      <p:sp>
        <p:nvSpPr>
          <p:cNvPr id="70" name="Rectangle 69"/>
          <p:cNvSpPr/>
          <p:nvPr/>
        </p:nvSpPr>
        <p:spPr bwMode="auto">
          <a:xfrm>
            <a:off x="144838" y="5881534"/>
            <a:ext cx="435294" cy="357750"/>
          </a:xfrm>
          <a:prstGeom prst="rect">
            <a:avLst/>
          </a:prstGeom>
          <a:solidFill>
            <a:schemeClr val="accent2">
              <a:lumMod val="60000"/>
              <a:lumOff val="40000"/>
              <a:alpha val="36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07089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n-fold cross validation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 rot="16200000">
            <a:off x="-418329" y="3994162"/>
            <a:ext cx="1825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Training data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914401" y="2471477"/>
            <a:ext cx="956390" cy="3249784"/>
          </a:xfrm>
          <a:prstGeom prst="rect">
            <a:avLst/>
          </a:prstGeom>
          <a:solidFill>
            <a:srgbClr val="FFFF00">
              <a:alpha val="36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2198522" y="3864241"/>
            <a:ext cx="491595" cy="641764"/>
          </a:xfrm>
          <a:prstGeom prst="rightArrow">
            <a:avLst/>
          </a:prstGeom>
          <a:solidFill>
            <a:srgbClr val="DD8047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 bwMode="auto">
          <a:xfrm>
            <a:off x="2951247" y="2471477"/>
            <a:ext cx="956390" cy="423291"/>
          </a:xfrm>
          <a:prstGeom prst="rect">
            <a:avLst/>
          </a:prstGeom>
          <a:solidFill>
            <a:srgbClr val="FFFF00">
              <a:alpha val="32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14124" y="1597581"/>
            <a:ext cx="19728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break into n </a:t>
            </a:r>
          </a:p>
          <a:p>
            <a:pPr algn="ctr"/>
            <a:r>
              <a:rPr lang="en-US" sz="2000" dirty="0" smtClean="0"/>
              <a:t>equal-sized parts</a:t>
            </a:r>
            <a:endParaRPr lang="en-US" sz="2000" dirty="0"/>
          </a:p>
        </p:txBody>
      </p:sp>
      <p:sp>
        <p:nvSpPr>
          <p:cNvPr id="9" name="Rectangle 8"/>
          <p:cNvSpPr/>
          <p:nvPr/>
        </p:nvSpPr>
        <p:spPr bwMode="auto">
          <a:xfrm>
            <a:off x="2951247" y="3047168"/>
            <a:ext cx="956390" cy="423291"/>
          </a:xfrm>
          <a:prstGeom prst="rect">
            <a:avLst/>
          </a:prstGeom>
          <a:solidFill>
            <a:srgbClr val="FFFF00">
              <a:alpha val="32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2951247" y="3652368"/>
            <a:ext cx="956390" cy="423291"/>
          </a:xfrm>
          <a:prstGeom prst="rect">
            <a:avLst/>
          </a:prstGeom>
          <a:solidFill>
            <a:srgbClr val="FFFF00">
              <a:alpha val="32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 rot="5400000">
            <a:off x="3235018" y="4763242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…</a:t>
            </a:r>
            <a:endParaRPr lang="en-US" sz="2400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2951247" y="5297970"/>
            <a:ext cx="956390" cy="423291"/>
          </a:xfrm>
          <a:prstGeom prst="rect">
            <a:avLst/>
          </a:prstGeom>
          <a:solidFill>
            <a:srgbClr val="FFFF00">
              <a:alpha val="30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2951247" y="4241314"/>
            <a:ext cx="956390" cy="423291"/>
          </a:xfrm>
          <a:prstGeom prst="rect">
            <a:avLst/>
          </a:prstGeom>
          <a:solidFill>
            <a:srgbClr val="FFFF00">
              <a:alpha val="32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6" name="Right Arrow 15"/>
          <p:cNvSpPr/>
          <p:nvPr/>
        </p:nvSpPr>
        <p:spPr>
          <a:xfrm>
            <a:off x="4220672" y="3845332"/>
            <a:ext cx="491595" cy="641764"/>
          </a:xfrm>
          <a:prstGeom prst="rightArrow">
            <a:avLst/>
          </a:prstGeom>
          <a:solidFill>
            <a:srgbClr val="DD8047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4712267" y="1556614"/>
            <a:ext cx="41774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6600"/>
                </a:solidFill>
              </a:rPr>
              <a:t>repeat for all parts/splits</a:t>
            </a:r>
            <a:r>
              <a:rPr lang="en-US" sz="2000" dirty="0" smtClean="0"/>
              <a:t>:</a:t>
            </a:r>
            <a:br>
              <a:rPr lang="en-US" sz="2000" dirty="0" smtClean="0"/>
            </a:br>
            <a:r>
              <a:rPr lang="en-US" sz="2000" dirty="0" smtClean="0"/>
              <a:t>train on n-1 parts evaluate on the other</a:t>
            </a:r>
            <a:endParaRPr lang="en-US" sz="2000" dirty="0"/>
          </a:p>
        </p:txBody>
      </p:sp>
      <p:grpSp>
        <p:nvGrpSpPr>
          <p:cNvPr id="58" name="Group 57"/>
          <p:cNvGrpSpPr/>
          <p:nvPr/>
        </p:nvGrpSpPr>
        <p:grpSpPr>
          <a:xfrm>
            <a:off x="4807852" y="2350833"/>
            <a:ext cx="1241492" cy="4025846"/>
            <a:chOff x="4807852" y="2350833"/>
            <a:chExt cx="1241492" cy="4025846"/>
          </a:xfrm>
        </p:grpSpPr>
        <p:sp>
          <p:nvSpPr>
            <p:cNvPr id="18" name="Rectangle 17"/>
            <p:cNvSpPr/>
            <p:nvPr/>
          </p:nvSpPr>
          <p:spPr bwMode="auto">
            <a:xfrm>
              <a:off x="4947126" y="2471477"/>
              <a:ext cx="956390" cy="423291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19" name="Rectangle 18"/>
            <p:cNvSpPr/>
            <p:nvPr/>
          </p:nvSpPr>
          <p:spPr bwMode="auto">
            <a:xfrm>
              <a:off x="4947126" y="3047168"/>
              <a:ext cx="956390" cy="423291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20" name="Rectangle 19"/>
            <p:cNvSpPr/>
            <p:nvPr/>
          </p:nvSpPr>
          <p:spPr bwMode="auto">
            <a:xfrm>
              <a:off x="4947126" y="3652368"/>
              <a:ext cx="956390" cy="423291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23" name="Rectangle 22"/>
            <p:cNvSpPr/>
            <p:nvPr/>
          </p:nvSpPr>
          <p:spPr bwMode="auto">
            <a:xfrm>
              <a:off x="4947126" y="4241314"/>
              <a:ext cx="956390" cy="423291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25" name="Rectangle 24"/>
            <p:cNvSpPr/>
            <p:nvPr/>
          </p:nvSpPr>
          <p:spPr bwMode="auto">
            <a:xfrm>
              <a:off x="4807852" y="2957784"/>
              <a:ext cx="1241492" cy="2890767"/>
            </a:xfrm>
            <a:prstGeom prst="rect">
              <a:avLst/>
            </a:prstGeom>
            <a:solidFill>
              <a:schemeClr val="accent2">
                <a:lumMod val="60000"/>
                <a:lumOff val="40000"/>
                <a:alpha val="36000"/>
              </a:scheme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4807852" y="2350833"/>
              <a:ext cx="1241492" cy="600749"/>
            </a:xfrm>
            <a:prstGeom prst="rect">
              <a:avLst/>
            </a:prstGeom>
            <a:solidFill>
              <a:srgbClr val="FF00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 rot="5400000">
              <a:off x="5230897" y="4763242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…</a:t>
              </a:r>
              <a:endParaRPr lang="en-US" sz="2400" dirty="0"/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4947126" y="5297970"/>
              <a:ext cx="956390" cy="423291"/>
            </a:xfrm>
            <a:prstGeom prst="rect">
              <a:avLst/>
            </a:prstGeom>
            <a:solidFill>
              <a:srgbClr val="FFFF00">
                <a:alpha val="30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964238" y="6007347"/>
              <a:ext cx="7437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6600"/>
                  </a:solidFill>
                </a:rPr>
                <a:t>split 1</a:t>
              </a:r>
              <a:endParaRPr lang="en-US" dirty="0">
                <a:solidFill>
                  <a:srgbClr val="FF6600"/>
                </a:solidFill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6201744" y="2394445"/>
            <a:ext cx="1241492" cy="3986635"/>
            <a:chOff x="6201744" y="2394445"/>
            <a:chExt cx="1241492" cy="3986635"/>
          </a:xfrm>
        </p:grpSpPr>
        <p:sp>
          <p:nvSpPr>
            <p:cNvPr id="38" name="TextBox 37"/>
            <p:cNvSpPr txBox="1"/>
            <p:nvPr/>
          </p:nvSpPr>
          <p:spPr>
            <a:xfrm>
              <a:off x="6387631" y="6011748"/>
              <a:ext cx="7437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6600"/>
                  </a:solidFill>
                </a:rPr>
                <a:t>split 2</a:t>
              </a:r>
              <a:endParaRPr lang="en-US" dirty="0">
                <a:solidFill>
                  <a:srgbClr val="FF6600"/>
                </a:solidFill>
              </a:endParaRPr>
            </a:p>
          </p:txBody>
        </p:sp>
        <p:sp>
          <p:nvSpPr>
            <p:cNvPr id="39" name="Rectangle 38"/>
            <p:cNvSpPr/>
            <p:nvPr/>
          </p:nvSpPr>
          <p:spPr bwMode="auto">
            <a:xfrm>
              <a:off x="6341018" y="2491733"/>
              <a:ext cx="956390" cy="423291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40" name="Rectangle 39"/>
            <p:cNvSpPr/>
            <p:nvPr/>
          </p:nvSpPr>
          <p:spPr bwMode="auto">
            <a:xfrm>
              <a:off x="6341018" y="3067424"/>
              <a:ext cx="956390" cy="423291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41" name="Rectangle 40"/>
            <p:cNvSpPr/>
            <p:nvPr/>
          </p:nvSpPr>
          <p:spPr bwMode="auto">
            <a:xfrm>
              <a:off x="6341018" y="3672624"/>
              <a:ext cx="956390" cy="423291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42" name="Rectangle 41"/>
            <p:cNvSpPr/>
            <p:nvPr/>
          </p:nvSpPr>
          <p:spPr bwMode="auto">
            <a:xfrm>
              <a:off x="6341018" y="4261570"/>
              <a:ext cx="956390" cy="423291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43" name="Rectangle 42"/>
            <p:cNvSpPr/>
            <p:nvPr/>
          </p:nvSpPr>
          <p:spPr bwMode="auto">
            <a:xfrm>
              <a:off x="6201744" y="3578391"/>
              <a:ext cx="1241492" cy="2270160"/>
            </a:xfrm>
            <a:prstGeom prst="rect">
              <a:avLst/>
            </a:prstGeom>
            <a:solidFill>
              <a:schemeClr val="accent2">
                <a:lumMod val="60000"/>
                <a:lumOff val="40000"/>
                <a:alpha val="36000"/>
              </a:scheme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44" name="Rectangle 43"/>
            <p:cNvSpPr/>
            <p:nvPr/>
          </p:nvSpPr>
          <p:spPr bwMode="auto">
            <a:xfrm>
              <a:off x="6201744" y="2971838"/>
              <a:ext cx="1241492" cy="600749"/>
            </a:xfrm>
            <a:prstGeom prst="rect">
              <a:avLst/>
            </a:prstGeom>
            <a:solidFill>
              <a:srgbClr val="FF00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 rot="5400000">
              <a:off x="6624789" y="4783498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…</a:t>
              </a:r>
              <a:endParaRPr lang="en-US" sz="2400" dirty="0"/>
            </a:p>
          </p:txBody>
        </p:sp>
        <p:sp>
          <p:nvSpPr>
            <p:cNvPr id="46" name="Rectangle 45"/>
            <p:cNvSpPr/>
            <p:nvPr/>
          </p:nvSpPr>
          <p:spPr bwMode="auto">
            <a:xfrm>
              <a:off x="6341018" y="5318226"/>
              <a:ext cx="956390" cy="423291"/>
            </a:xfrm>
            <a:prstGeom prst="rect">
              <a:avLst/>
            </a:prstGeom>
            <a:solidFill>
              <a:srgbClr val="FFFF00">
                <a:alpha val="30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47" name="Rectangle 46"/>
            <p:cNvSpPr/>
            <p:nvPr/>
          </p:nvSpPr>
          <p:spPr bwMode="auto">
            <a:xfrm>
              <a:off x="6201744" y="2394445"/>
              <a:ext cx="1241492" cy="563339"/>
            </a:xfrm>
            <a:prstGeom prst="rect">
              <a:avLst/>
            </a:prstGeom>
            <a:solidFill>
              <a:schemeClr val="accent2">
                <a:lumMod val="60000"/>
                <a:lumOff val="40000"/>
                <a:alpha val="36000"/>
              </a:scheme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7596778" y="2388243"/>
            <a:ext cx="1241492" cy="3986635"/>
            <a:chOff x="7596778" y="2388243"/>
            <a:chExt cx="1241492" cy="3986635"/>
          </a:xfrm>
        </p:grpSpPr>
        <p:sp>
          <p:nvSpPr>
            <p:cNvPr id="48" name="TextBox 47"/>
            <p:cNvSpPr txBox="1"/>
            <p:nvPr/>
          </p:nvSpPr>
          <p:spPr>
            <a:xfrm>
              <a:off x="7782665" y="6005546"/>
              <a:ext cx="7437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6600"/>
                  </a:solidFill>
                </a:rPr>
                <a:t>split 3</a:t>
              </a:r>
              <a:endParaRPr lang="en-US" dirty="0">
                <a:solidFill>
                  <a:srgbClr val="FF6600"/>
                </a:solidFill>
              </a:endParaRPr>
            </a:p>
          </p:txBody>
        </p:sp>
        <p:sp>
          <p:nvSpPr>
            <p:cNvPr id="49" name="Rectangle 48"/>
            <p:cNvSpPr/>
            <p:nvPr/>
          </p:nvSpPr>
          <p:spPr bwMode="auto">
            <a:xfrm>
              <a:off x="7736052" y="2485531"/>
              <a:ext cx="956390" cy="423291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50" name="Rectangle 49"/>
            <p:cNvSpPr/>
            <p:nvPr/>
          </p:nvSpPr>
          <p:spPr bwMode="auto">
            <a:xfrm>
              <a:off x="7736052" y="3061222"/>
              <a:ext cx="956390" cy="423291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51" name="Rectangle 50"/>
            <p:cNvSpPr/>
            <p:nvPr/>
          </p:nvSpPr>
          <p:spPr bwMode="auto">
            <a:xfrm>
              <a:off x="7736052" y="3666422"/>
              <a:ext cx="956390" cy="423291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52" name="Rectangle 51"/>
            <p:cNvSpPr/>
            <p:nvPr/>
          </p:nvSpPr>
          <p:spPr bwMode="auto">
            <a:xfrm>
              <a:off x="7736052" y="4255368"/>
              <a:ext cx="956390" cy="423291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53" name="Rectangle 52"/>
            <p:cNvSpPr/>
            <p:nvPr/>
          </p:nvSpPr>
          <p:spPr bwMode="auto">
            <a:xfrm>
              <a:off x="7596778" y="4177846"/>
              <a:ext cx="1241492" cy="1670706"/>
            </a:xfrm>
            <a:prstGeom prst="rect">
              <a:avLst/>
            </a:prstGeom>
            <a:solidFill>
              <a:schemeClr val="accent2">
                <a:lumMod val="60000"/>
                <a:lumOff val="40000"/>
                <a:alpha val="36000"/>
              </a:scheme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54" name="Rectangle 53"/>
            <p:cNvSpPr/>
            <p:nvPr/>
          </p:nvSpPr>
          <p:spPr bwMode="auto">
            <a:xfrm>
              <a:off x="7596778" y="3580593"/>
              <a:ext cx="1241492" cy="600749"/>
            </a:xfrm>
            <a:prstGeom prst="rect">
              <a:avLst/>
            </a:prstGeom>
            <a:solidFill>
              <a:srgbClr val="FF00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 rot="5400000">
              <a:off x="8019823" y="4777296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…</a:t>
              </a:r>
              <a:endParaRPr lang="en-US" sz="2400" dirty="0"/>
            </a:p>
          </p:txBody>
        </p:sp>
        <p:sp>
          <p:nvSpPr>
            <p:cNvPr id="56" name="Rectangle 55"/>
            <p:cNvSpPr/>
            <p:nvPr/>
          </p:nvSpPr>
          <p:spPr bwMode="auto">
            <a:xfrm>
              <a:off x="7736052" y="5312024"/>
              <a:ext cx="956390" cy="423291"/>
            </a:xfrm>
            <a:prstGeom prst="rect">
              <a:avLst/>
            </a:prstGeom>
            <a:solidFill>
              <a:srgbClr val="FFFF00">
                <a:alpha val="30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57" name="Rectangle 56"/>
            <p:cNvSpPr/>
            <p:nvPr/>
          </p:nvSpPr>
          <p:spPr bwMode="auto">
            <a:xfrm>
              <a:off x="7596778" y="2388243"/>
              <a:ext cx="1241492" cy="1184344"/>
            </a:xfrm>
            <a:prstGeom prst="rect">
              <a:avLst/>
            </a:prstGeom>
            <a:solidFill>
              <a:schemeClr val="accent2">
                <a:lumMod val="60000"/>
                <a:lumOff val="40000"/>
                <a:alpha val="36000"/>
              </a:scheme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148643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9" grpId="0" animBg="1"/>
      <p:bldP spid="10" grpId="0" animBg="1"/>
      <p:bldP spid="11" grpId="0"/>
      <p:bldP spid="12" grpId="0" animBg="1"/>
      <p:bldP spid="13" grpId="0" animBg="1"/>
      <p:bldP spid="16" grpId="0" animBg="1"/>
      <p:bldP spid="1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n-fold cross validation</a:t>
            </a:r>
            <a:endParaRPr lang="en-US" dirty="0"/>
          </a:p>
        </p:txBody>
      </p:sp>
      <p:grpSp>
        <p:nvGrpSpPr>
          <p:cNvPr id="58" name="Group 57"/>
          <p:cNvGrpSpPr/>
          <p:nvPr/>
        </p:nvGrpSpPr>
        <p:grpSpPr>
          <a:xfrm rot="16200000">
            <a:off x="1540866" y="399944"/>
            <a:ext cx="1241492" cy="4025846"/>
            <a:chOff x="4807852" y="2350833"/>
            <a:chExt cx="1241492" cy="4025846"/>
          </a:xfrm>
        </p:grpSpPr>
        <p:sp>
          <p:nvSpPr>
            <p:cNvPr id="18" name="Rectangle 17"/>
            <p:cNvSpPr/>
            <p:nvPr/>
          </p:nvSpPr>
          <p:spPr bwMode="auto">
            <a:xfrm>
              <a:off x="4947126" y="2471477"/>
              <a:ext cx="956390" cy="423291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19" name="Rectangle 18"/>
            <p:cNvSpPr/>
            <p:nvPr/>
          </p:nvSpPr>
          <p:spPr bwMode="auto">
            <a:xfrm>
              <a:off x="4947126" y="3047168"/>
              <a:ext cx="956390" cy="423291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20" name="Rectangle 19"/>
            <p:cNvSpPr/>
            <p:nvPr/>
          </p:nvSpPr>
          <p:spPr bwMode="auto">
            <a:xfrm>
              <a:off x="4947126" y="3652368"/>
              <a:ext cx="956390" cy="423291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23" name="Rectangle 22"/>
            <p:cNvSpPr/>
            <p:nvPr/>
          </p:nvSpPr>
          <p:spPr bwMode="auto">
            <a:xfrm>
              <a:off x="4947126" y="4241314"/>
              <a:ext cx="956390" cy="423291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25" name="Rectangle 24"/>
            <p:cNvSpPr/>
            <p:nvPr/>
          </p:nvSpPr>
          <p:spPr bwMode="auto">
            <a:xfrm>
              <a:off x="4807852" y="2957784"/>
              <a:ext cx="1241492" cy="2890767"/>
            </a:xfrm>
            <a:prstGeom prst="rect">
              <a:avLst/>
            </a:prstGeom>
            <a:solidFill>
              <a:schemeClr val="accent2">
                <a:lumMod val="60000"/>
                <a:lumOff val="40000"/>
                <a:alpha val="36000"/>
              </a:scheme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4807852" y="2350833"/>
              <a:ext cx="1241492" cy="600749"/>
            </a:xfrm>
            <a:prstGeom prst="rect">
              <a:avLst/>
            </a:prstGeom>
            <a:solidFill>
              <a:srgbClr val="FF00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 rot="5400000">
              <a:off x="5230897" y="4763242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…</a:t>
              </a:r>
              <a:endParaRPr lang="en-US" sz="2400" dirty="0"/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4947126" y="5297970"/>
              <a:ext cx="956390" cy="423291"/>
            </a:xfrm>
            <a:prstGeom prst="rect">
              <a:avLst/>
            </a:prstGeom>
            <a:solidFill>
              <a:srgbClr val="FFFF00">
                <a:alpha val="30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964238" y="6007347"/>
              <a:ext cx="7437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6600"/>
                  </a:solidFill>
                </a:rPr>
                <a:t>split 1</a:t>
              </a:r>
              <a:endParaRPr lang="en-US" dirty="0">
                <a:solidFill>
                  <a:srgbClr val="FF6600"/>
                </a:solidFill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 rot="16200000">
            <a:off x="1521262" y="1827766"/>
            <a:ext cx="1241492" cy="3986635"/>
            <a:chOff x="6201744" y="2394445"/>
            <a:chExt cx="1241492" cy="3986635"/>
          </a:xfrm>
        </p:grpSpPr>
        <p:sp>
          <p:nvSpPr>
            <p:cNvPr id="38" name="TextBox 37"/>
            <p:cNvSpPr txBox="1"/>
            <p:nvPr/>
          </p:nvSpPr>
          <p:spPr>
            <a:xfrm>
              <a:off x="6387631" y="6011748"/>
              <a:ext cx="7437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6600"/>
                  </a:solidFill>
                </a:rPr>
                <a:t>split 2</a:t>
              </a:r>
              <a:endParaRPr lang="en-US" dirty="0">
                <a:solidFill>
                  <a:srgbClr val="FF6600"/>
                </a:solidFill>
              </a:endParaRPr>
            </a:p>
          </p:txBody>
        </p:sp>
        <p:sp>
          <p:nvSpPr>
            <p:cNvPr id="39" name="Rectangle 38"/>
            <p:cNvSpPr/>
            <p:nvPr/>
          </p:nvSpPr>
          <p:spPr bwMode="auto">
            <a:xfrm>
              <a:off x="6341018" y="2491733"/>
              <a:ext cx="956390" cy="423291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40" name="Rectangle 39"/>
            <p:cNvSpPr/>
            <p:nvPr/>
          </p:nvSpPr>
          <p:spPr bwMode="auto">
            <a:xfrm>
              <a:off x="6341018" y="3067424"/>
              <a:ext cx="956390" cy="423291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41" name="Rectangle 40"/>
            <p:cNvSpPr/>
            <p:nvPr/>
          </p:nvSpPr>
          <p:spPr bwMode="auto">
            <a:xfrm>
              <a:off x="6341018" y="3672624"/>
              <a:ext cx="956390" cy="423291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42" name="Rectangle 41"/>
            <p:cNvSpPr/>
            <p:nvPr/>
          </p:nvSpPr>
          <p:spPr bwMode="auto">
            <a:xfrm>
              <a:off x="6341018" y="4261570"/>
              <a:ext cx="956390" cy="423291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43" name="Rectangle 42"/>
            <p:cNvSpPr/>
            <p:nvPr/>
          </p:nvSpPr>
          <p:spPr bwMode="auto">
            <a:xfrm>
              <a:off x="6201744" y="3578391"/>
              <a:ext cx="1241492" cy="2270160"/>
            </a:xfrm>
            <a:prstGeom prst="rect">
              <a:avLst/>
            </a:prstGeom>
            <a:solidFill>
              <a:schemeClr val="accent2">
                <a:lumMod val="60000"/>
                <a:lumOff val="40000"/>
                <a:alpha val="36000"/>
              </a:scheme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44" name="Rectangle 43"/>
            <p:cNvSpPr/>
            <p:nvPr/>
          </p:nvSpPr>
          <p:spPr bwMode="auto">
            <a:xfrm>
              <a:off x="6201744" y="2971838"/>
              <a:ext cx="1241492" cy="600749"/>
            </a:xfrm>
            <a:prstGeom prst="rect">
              <a:avLst/>
            </a:prstGeom>
            <a:solidFill>
              <a:srgbClr val="FF00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 rot="5400000">
              <a:off x="6624789" y="4783498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…</a:t>
              </a:r>
              <a:endParaRPr lang="en-US" sz="2400" dirty="0"/>
            </a:p>
          </p:txBody>
        </p:sp>
        <p:sp>
          <p:nvSpPr>
            <p:cNvPr id="46" name="Rectangle 45"/>
            <p:cNvSpPr/>
            <p:nvPr/>
          </p:nvSpPr>
          <p:spPr bwMode="auto">
            <a:xfrm>
              <a:off x="6341018" y="5318226"/>
              <a:ext cx="956390" cy="423291"/>
            </a:xfrm>
            <a:prstGeom prst="rect">
              <a:avLst/>
            </a:prstGeom>
            <a:solidFill>
              <a:srgbClr val="FFFF00">
                <a:alpha val="30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47" name="Rectangle 46"/>
            <p:cNvSpPr/>
            <p:nvPr/>
          </p:nvSpPr>
          <p:spPr bwMode="auto">
            <a:xfrm>
              <a:off x="6201744" y="2394445"/>
              <a:ext cx="1241492" cy="563339"/>
            </a:xfrm>
            <a:prstGeom prst="rect">
              <a:avLst/>
            </a:prstGeom>
            <a:solidFill>
              <a:schemeClr val="accent2">
                <a:lumMod val="60000"/>
                <a:lumOff val="40000"/>
                <a:alpha val="36000"/>
              </a:scheme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 rot="16200000">
            <a:off x="1521261" y="3326537"/>
            <a:ext cx="1241492" cy="3986635"/>
            <a:chOff x="7596778" y="2388243"/>
            <a:chExt cx="1241492" cy="3986635"/>
          </a:xfrm>
        </p:grpSpPr>
        <p:sp>
          <p:nvSpPr>
            <p:cNvPr id="48" name="TextBox 47"/>
            <p:cNvSpPr txBox="1"/>
            <p:nvPr/>
          </p:nvSpPr>
          <p:spPr>
            <a:xfrm>
              <a:off x="7782665" y="6005546"/>
              <a:ext cx="7437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6600"/>
                  </a:solidFill>
                </a:rPr>
                <a:t>split 3</a:t>
              </a:r>
              <a:endParaRPr lang="en-US" dirty="0">
                <a:solidFill>
                  <a:srgbClr val="FF6600"/>
                </a:solidFill>
              </a:endParaRPr>
            </a:p>
          </p:txBody>
        </p:sp>
        <p:sp>
          <p:nvSpPr>
            <p:cNvPr id="49" name="Rectangle 48"/>
            <p:cNvSpPr/>
            <p:nvPr/>
          </p:nvSpPr>
          <p:spPr bwMode="auto">
            <a:xfrm>
              <a:off x="7736052" y="2485531"/>
              <a:ext cx="956390" cy="423291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50" name="Rectangle 49"/>
            <p:cNvSpPr/>
            <p:nvPr/>
          </p:nvSpPr>
          <p:spPr bwMode="auto">
            <a:xfrm>
              <a:off x="7736052" y="3061222"/>
              <a:ext cx="956390" cy="423291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51" name="Rectangle 50"/>
            <p:cNvSpPr/>
            <p:nvPr/>
          </p:nvSpPr>
          <p:spPr bwMode="auto">
            <a:xfrm>
              <a:off x="7736052" y="3666422"/>
              <a:ext cx="956390" cy="423291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52" name="Rectangle 51"/>
            <p:cNvSpPr/>
            <p:nvPr/>
          </p:nvSpPr>
          <p:spPr bwMode="auto">
            <a:xfrm>
              <a:off x="7736052" y="4255368"/>
              <a:ext cx="956390" cy="423291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53" name="Rectangle 52"/>
            <p:cNvSpPr/>
            <p:nvPr/>
          </p:nvSpPr>
          <p:spPr bwMode="auto">
            <a:xfrm>
              <a:off x="7596778" y="4177846"/>
              <a:ext cx="1241492" cy="1670706"/>
            </a:xfrm>
            <a:prstGeom prst="rect">
              <a:avLst/>
            </a:prstGeom>
            <a:solidFill>
              <a:schemeClr val="accent2">
                <a:lumMod val="60000"/>
                <a:lumOff val="40000"/>
                <a:alpha val="36000"/>
              </a:scheme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54" name="Rectangle 53"/>
            <p:cNvSpPr/>
            <p:nvPr/>
          </p:nvSpPr>
          <p:spPr bwMode="auto">
            <a:xfrm>
              <a:off x="7596778" y="3580593"/>
              <a:ext cx="1241492" cy="600749"/>
            </a:xfrm>
            <a:prstGeom prst="rect">
              <a:avLst/>
            </a:prstGeom>
            <a:solidFill>
              <a:srgbClr val="FF00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 rot="5400000">
              <a:off x="8019823" y="4777296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…</a:t>
              </a:r>
              <a:endParaRPr lang="en-US" sz="2400" dirty="0"/>
            </a:p>
          </p:txBody>
        </p:sp>
        <p:sp>
          <p:nvSpPr>
            <p:cNvPr id="56" name="Rectangle 55"/>
            <p:cNvSpPr/>
            <p:nvPr/>
          </p:nvSpPr>
          <p:spPr bwMode="auto">
            <a:xfrm>
              <a:off x="7736052" y="5312024"/>
              <a:ext cx="956390" cy="423291"/>
            </a:xfrm>
            <a:prstGeom prst="rect">
              <a:avLst/>
            </a:prstGeom>
            <a:solidFill>
              <a:srgbClr val="FFFF00">
                <a:alpha val="30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57" name="Rectangle 56"/>
            <p:cNvSpPr/>
            <p:nvPr/>
          </p:nvSpPr>
          <p:spPr bwMode="auto">
            <a:xfrm>
              <a:off x="7596778" y="2388243"/>
              <a:ext cx="1241492" cy="1184344"/>
            </a:xfrm>
            <a:prstGeom prst="rect">
              <a:avLst/>
            </a:prstGeom>
            <a:solidFill>
              <a:schemeClr val="accent2">
                <a:lumMod val="60000"/>
                <a:lumOff val="40000"/>
                <a:alpha val="36000"/>
              </a:scheme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</p:grpSp>
      <p:sp>
        <p:nvSpPr>
          <p:cNvPr id="61" name="Right Arrow 60"/>
          <p:cNvSpPr/>
          <p:nvPr/>
        </p:nvSpPr>
        <p:spPr>
          <a:xfrm>
            <a:off x="4466469" y="3512229"/>
            <a:ext cx="491595" cy="641764"/>
          </a:xfrm>
          <a:prstGeom prst="rightArrow">
            <a:avLst/>
          </a:prstGeom>
          <a:solidFill>
            <a:srgbClr val="DD8047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379197" y="617932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99274" y="1568617"/>
            <a:ext cx="980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evaluate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5448506" y="2201789"/>
            <a:ext cx="849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score 1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5270985" y="1965259"/>
            <a:ext cx="11222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5475817" y="3653323"/>
            <a:ext cx="849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score 2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475817" y="5169900"/>
            <a:ext cx="849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score 3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696495" y="6175343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97277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n-fold cross validation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/>
              <a:t>better utilization of labeled data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more robust: don’t just rely on one test/development set to evaluate the approach (or for optimizing parameters)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multiplies the computational overhead by </a:t>
            </a:r>
            <a:r>
              <a:rPr lang="en-US" i="1" dirty="0" smtClean="0"/>
              <a:t>n</a:t>
            </a:r>
            <a:r>
              <a:rPr lang="en-US" dirty="0" smtClean="0"/>
              <a:t> (have to train </a:t>
            </a:r>
            <a:r>
              <a:rPr lang="en-US" i="1" dirty="0" smtClean="0"/>
              <a:t>n</a:t>
            </a:r>
            <a:r>
              <a:rPr lang="en-US" dirty="0" smtClean="0"/>
              <a:t> models instead of just one)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10 is the most common choice of </a:t>
            </a:r>
            <a:r>
              <a:rPr lang="en-US" i="1" dirty="0" smtClean="0"/>
              <a:t>n</a:t>
            </a:r>
            <a:endParaRPr lang="en-US" i="1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53030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6600"/>
                </a:solidFill>
              </a:rPr>
              <a:t>Leave-one-out cross validation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i="1" dirty="0" smtClean="0"/>
              <a:t>n</a:t>
            </a:r>
            <a:r>
              <a:rPr lang="en-US" dirty="0" smtClean="0"/>
              <a:t>-fold cross validation where </a:t>
            </a:r>
            <a:r>
              <a:rPr lang="en-US" i="1" dirty="0" smtClean="0"/>
              <a:t>n</a:t>
            </a:r>
            <a:r>
              <a:rPr lang="en-US" dirty="0" smtClean="0"/>
              <a:t> = number of examples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aka “jackknifing”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pros/cons?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when would we use this?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37305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6600"/>
                </a:solidFill>
              </a:rPr>
              <a:t>Leave-one-out cross validation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Can be very expensive if training is slow and/or if there are a large number of examples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Useful in domains with limited training data: </a:t>
            </a:r>
            <a:r>
              <a:rPr lang="en-US" i="1" dirty="0" smtClean="0"/>
              <a:t>maximizes the data we can use for training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Some classifiers are very amenable to this approach (</a:t>
            </a:r>
            <a:r>
              <a:rPr lang="en-US" dirty="0" smtClean="0">
                <a:solidFill>
                  <a:srgbClr val="FF0000"/>
                </a:solidFill>
              </a:rPr>
              <a:t>e.g.?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13436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Comparing systems: sample 1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370958"/>
              </p:ext>
            </p:extLst>
          </p:nvPr>
        </p:nvGraphicFramePr>
        <p:xfrm>
          <a:off x="612648" y="1892798"/>
          <a:ext cx="5148372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952"/>
                <a:gridCol w="1816169"/>
                <a:gridCol w="2062251"/>
              </a:tblGrid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split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model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model 2</a:t>
                      </a:r>
                      <a:endParaRPr lang="en-US" dirty="0"/>
                    </a:p>
                  </a:txBody>
                  <a:tcPr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average: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85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85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028393" y="3530668"/>
            <a:ext cx="2737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Is model 2 better than model 1?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3159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Comparing systems: sample 2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7579247"/>
              </p:ext>
            </p:extLst>
          </p:nvPr>
        </p:nvGraphicFramePr>
        <p:xfrm>
          <a:off x="612648" y="1892798"/>
          <a:ext cx="5148372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952"/>
                <a:gridCol w="1816169"/>
                <a:gridCol w="2062251"/>
              </a:tblGrid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split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model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model 2</a:t>
                      </a:r>
                      <a:endParaRPr lang="en-US" dirty="0"/>
                    </a:p>
                  </a:txBody>
                  <a:tcPr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74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average: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82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85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028393" y="3530668"/>
            <a:ext cx="2737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Is model 2 better than model 1?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09454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Comparing systems: sample 3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4152920"/>
              </p:ext>
            </p:extLst>
          </p:nvPr>
        </p:nvGraphicFramePr>
        <p:xfrm>
          <a:off x="612648" y="1892798"/>
          <a:ext cx="5148372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952"/>
                <a:gridCol w="1816169"/>
                <a:gridCol w="2062251"/>
              </a:tblGrid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split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model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model 2</a:t>
                      </a:r>
                      <a:endParaRPr lang="en-US" dirty="0"/>
                    </a:p>
                  </a:txBody>
                  <a:tcPr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average: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82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85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028393" y="3530668"/>
            <a:ext cx="2737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Is model 2 better than model 1?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18499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Comparing systems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3271580"/>
              </p:ext>
            </p:extLst>
          </p:nvPr>
        </p:nvGraphicFramePr>
        <p:xfrm>
          <a:off x="489750" y="1715290"/>
          <a:ext cx="3374730" cy="41531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5034"/>
                <a:gridCol w="1037902"/>
                <a:gridCol w="1351794"/>
              </a:tblGrid>
              <a:tr h="31445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split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model 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model 2</a:t>
                      </a:r>
                      <a:endParaRPr lang="en-US" sz="1600" dirty="0"/>
                    </a:p>
                  </a:txBody>
                  <a:tcPr/>
                </a:tc>
              </a:tr>
              <a:tr h="31445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</a:tr>
              <a:tr h="31445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12700" marR="12700" marT="12700" marB="0" anchor="b"/>
                </a:tc>
              </a:tr>
              <a:tr h="31445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12700" marR="12700" marT="12700" marB="0" anchor="b"/>
                </a:tc>
              </a:tr>
              <a:tr h="31445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12700" marR="12700" marT="12700" marB="0" anchor="b"/>
                </a:tc>
              </a:tr>
              <a:tr h="31445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</a:tr>
              <a:tr h="31445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</a:tr>
              <a:tr h="31445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</a:tr>
              <a:tr h="31445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12700" marR="12700" marT="12700" marB="0" anchor="b"/>
                </a:tc>
              </a:tr>
              <a:tr h="31445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9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</a:tr>
              <a:tr h="31445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</a:t>
                      </a:r>
                    </a:p>
                  </a:txBody>
                  <a:tcPr marL="12700" marR="12700" marT="12700" marB="0" anchor="b"/>
                </a:tc>
              </a:tr>
              <a:tr h="46505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average: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82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85</a:t>
                      </a:r>
                      <a:endParaRPr lang="en-US" sz="1600" b="1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1111269"/>
              </p:ext>
            </p:extLst>
          </p:nvPr>
        </p:nvGraphicFramePr>
        <p:xfrm>
          <a:off x="5244021" y="1715289"/>
          <a:ext cx="3374730" cy="41839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5034"/>
                <a:gridCol w="1037902"/>
                <a:gridCol w="1351794"/>
              </a:tblGrid>
              <a:tr h="30172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split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model 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model 2</a:t>
                      </a:r>
                      <a:endParaRPr lang="en-US" sz="1600" dirty="0"/>
                    </a:p>
                  </a:txBody>
                  <a:tcPr/>
                </a:tc>
              </a:tr>
              <a:tr h="30172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</a:tr>
              <a:tr h="30172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2700" marR="12700" marT="12700" marB="0" anchor="b"/>
                </a:tc>
              </a:tr>
              <a:tr h="30172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74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</a:t>
                      </a:r>
                    </a:p>
                  </a:txBody>
                  <a:tcPr marL="12700" marR="12700" marT="12700" marB="0" anchor="b"/>
                </a:tc>
              </a:tr>
              <a:tr h="30172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12700" marR="12700" marT="12700" marB="0" anchor="b"/>
                </a:tc>
              </a:tr>
              <a:tr h="30172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</a:tr>
              <a:tr h="30172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</a:tr>
              <a:tr h="30172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</a:t>
                      </a:r>
                    </a:p>
                  </a:txBody>
                  <a:tcPr marL="12700" marR="12700" marT="12700" marB="0" anchor="b"/>
                </a:tc>
              </a:tr>
              <a:tr h="30172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</a:t>
                      </a:r>
                    </a:p>
                  </a:txBody>
                  <a:tcPr marL="12700" marR="12700" marT="12700" marB="0" anchor="b"/>
                </a:tc>
              </a:tr>
              <a:tr h="30172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9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</a:t>
                      </a:r>
                    </a:p>
                  </a:txBody>
                  <a:tcPr marL="12700" marR="12700" marT="12700" marB="0" anchor="b"/>
                </a:tc>
              </a:tr>
              <a:tr h="30172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</a:t>
                      </a:r>
                    </a:p>
                  </a:txBody>
                  <a:tcPr marL="12700" marR="12700" marT="12700" marB="0" anchor="b"/>
                </a:tc>
              </a:tr>
              <a:tr h="49585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average: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82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85</a:t>
                      </a:r>
                      <a:endParaRPr lang="en-US" sz="16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427506" y="6240131"/>
            <a:ext cx="2282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What’s the difference?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46578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Comparing systems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2063965"/>
              </p:ext>
            </p:extLst>
          </p:nvPr>
        </p:nvGraphicFramePr>
        <p:xfrm>
          <a:off x="489750" y="1715289"/>
          <a:ext cx="3374730" cy="44905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5034"/>
                <a:gridCol w="1037902"/>
                <a:gridCol w="1351794"/>
              </a:tblGrid>
              <a:tr h="31480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split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model 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model 2</a:t>
                      </a:r>
                      <a:endParaRPr lang="en-US" sz="1600" dirty="0"/>
                    </a:p>
                  </a:txBody>
                  <a:tcPr/>
                </a:tc>
              </a:tr>
              <a:tr h="31480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</a:tr>
              <a:tr h="31480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12700" marR="12700" marT="12700" marB="0" anchor="b"/>
                </a:tc>
              </a:tr>
              <a:tr h="31480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12700" marR="12700" marT="12700" marB="0" anchor="b"/>
                </a:tc>
              </a:tr>
              <a:tr h="31480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12700" marR="12700" marT="12700" marB="0" anchor="b"/>
                </a:tc>
              </a:tr>
              <a:tr h="31480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</a:tr>
              <a:tr h="31480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</a:tr>
              <a:tr h="31480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</a:tr>
              <a:tr h="31480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12700" marR="12700" marT="12700" marB="0" anchor="b"/>
                </a:tc>
              </a:tr>
              <a:tr h="31480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9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</a:tr>
              <a:tr h="31480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</a:t>
                      </a:r>
                    </a:p>
                  </a:txBody>
                  <a:tcPr marL="12700" marR="12700" marT="12700" marB="0" anchor="b"/>
                </a:tc>
              </a:tr>
              <a:tr h="33694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average: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82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85</a:t>
                      </a:r>
                      <a:endParaRPr lang="en-US" sz="1600" b="1" dirty="0"/>
                    </a:p>
                  </a:txBody>
                  <a:tcPr/>
                </a:tc>
              </a:tr>
              <a:tr h="46557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 smtClean="0"/>
                        <a:t>std</a:t>
                      </a:r>
                      <a:r>
                        <a:rPr lang="en-US" sz="1600" b="1" baseline="0" dirty="0" smtClean="0"/>
                        <a:t> </a:t>
                      </a:r>
                      <a:r>
                        <a:rPr lang="en-US" sz="1600" b="1" baseline="0" dirty="0" err="1" smtClean="0"/>
                        <a:t>dev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2.3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1.7</a:t>
                      </a:r>
                      <a:endParaRPr lang="en-US" sz="1600" b="1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105661"/>
              </p:ext>
            </p:extLst>
          </p:nvPr>
        </p:nvGraphicFramePr>
        <p:xfrm>
          <a:off x="5244021" y="1715289"/>
          <a:ext cx="3374730" cy="44544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5034"/>
                <a:gridCol w="1037902"/>
                <a:gridCol w="1351794"/>
              </a:tblGrid>
              <a:tr h="32293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split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model 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model 2</a:t>
                      </a:r>
                      <a:endParaRPr lang="en-US" sz="1600" dirty="0"/>
                    </a:p>
                  </a:txBody>
                  <a:tcPr/>
                </a:tc>
              </a:tr>
              <a:tr h="32293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</a:tr>
              <a:tr h="32293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2700" marR="12700" marT="12700" marB="0" anchor="b"/>
                </a:tc>
              </a:tr>
              <a:tr h="32293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74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</a:t>
                      </a:r>
                    </a:p>
                  </a:txBody>
                  <a:tcPr marL="12700" marR="12700" marT="12700" marB="0" anchor="b"/>
                </a:tc>
              </a:tr>
              <a:tr h="32293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12700" marR="12700" marT="12700" marB="0" anchor="b"/>
                </a:tc>
              </a:tr>
              <a:tr h="32293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</a:tr>
              <a:tr h="32293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</a:tr>
              <a:tr h="32293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</a:t>
                      </a:r>
                    </a:p>
                  </a:txBody>
                  <a:tcPr marL="12700" marR="12700" marT="12700" marB="0" anchor="b"/>
                </a:tc>
              </a:tr>
              <a:tr h="32293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</a:t>
                      </a:r>
                    </a:p>
                  </a:txBody>
                  <a:tcPr marL="12700" marR="12700" marT="12700" marB="0" anchor="b"/>
                </a:tc>
              </a:tr>
              <a:tr h="32293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9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</a:t>
                      </a:r>
                    </a:p>
                  </a:txBody>
                  <a:tcPr marL="12700" marR="12700" marT="12700" marB="0" anchor="b"/>
                </a:tc>
              </a:tr>
              <a:tr h="32293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</a:t>
                      </a:r>
                    </a:p>
                  </a:txBody>
                  <a:tcPr marL="12700" marR="12700" marT="12700" marB="0" anchor="b"/>
                </a:tc>
              </a:tr>
              <a:tr h="322937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average: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82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85</a:t>
                      </a:r>
                      <a:endParaRPr lang="en-US" sz="1600" b="1" dirty="0"/>
                    </a:p>
                  </a:txBody>
                  <a:tcPr/>
                </a:tc>
              </a:tr>
              <a:tr h="431128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 smtClean="0"/>
                        <a:t>std</a:t>
                      </a:r>
                      <a:r>
                        <a:rPr lang="en-US" sz="1600" b="1" dirty="0" smtClean="0"/>
                        <a:t> </a:t>
                      </a:r>
                      <a:r>
                        <a:rPr lang="en-US" sz="1600" b="1" dirty="0" err="1" smtClean="0"/>
                        <a:t>dev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5.9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3.9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788858" y="6314902"/>
            <a:ext cx="5750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Even though the averages are same, the variance is different!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0871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Comparing systems: sample 4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1811096"/>
              </p:ext>
            </p:extLst>
          </p:nvPr>
        </p:nvGraphicFramePr>
        <p:xfrm>
          <a:off x="544373" y="1742598"/>
          <a:ext cx="5148372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952"/>
                <a:gridCol w="1816169"/>
                <a:gridCol w="2062251"/>
              </a:tblGrid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split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model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model 2</a:t>
                      </a:r>
                      <a:endParaRPr lang="en-US" dirty="0"/>
                    </a:p>
                  </a:txBody>
                  <a:tcPr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91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average: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83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85</a:t>
                      </a:r>
                      <a:endParaRPr lang="en-US" b="1" dirty="0"/>
                    </a:p>
                  </a:txBody>
                  <a:tcPr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 smtClean="0"/>
                        <a:t>std</a:t>
                      </a:r>
                      <a:r>
                        <a:rPr lang="en-US" b="1" baseline="0" dirty="0" smtClean="0"/>
                        <a:t> </a:t>
                      </a:r>
                      <a:r>
                        <a:rPr lang="en-US" b="1" baseline="0" dirty="0" err="1" smtClean="0"/>
                        <a:t>dev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4.9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4.7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028393" y="3530668"/>
            <a:ext cx="2737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Is model 2 better than model 1?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64391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Comparing systems: sample 4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0307587"/>
              </p:ext>
            </p:extLst>
          </p:nvPr>
        </p:nvGraphicFramePr>
        <p:xfrm>
          <a:off x="544373" y="1554480"/>
          <a:ext cx="5600558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931"/>
                <a:gridCol w="1289087"/>
                <a:gridCol w="1601770"/>
                <a:gridCol w="1601770"/>
              </a:tblGrid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split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model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model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model 2 – model 1</a:t>
                      </a:r>
                      <a:endParaRPr lang="en-US" dirty="0"/>
                    </a:p>
                  </a:txBody>
                  <a:tcPr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91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average: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83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85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 smtClean="0"/>
                        <a:t>std</a:t>
                      </a:r>
                      <a:r>
                        <a:rPr lang="en-US" b="1" baseline="0" dirty="0" smtClean="0"/>
                        <a:t> </a:t>
                      </a:r>
                      <a:r>
                        <a:rPr lang="en-US" b="1" baseline="0" dirty="0" err="1" smtClean="0"/>
                        <a:t>dev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4.9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4.7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406345" y="3530668"/>
            <a:ext cx="2737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Is model 2 better than model 1?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5215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Comparing systems: sample 4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9547180"/>
              </p:ext>
            </p:extLst>
          </p:nvPr>
        </p:nvGraphicFramePr>
        <p:xfrm>
          <a:off x="544373" y="1554480"/>
          <a:ext cx="5600558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931"/>
                <a:gridCol w="1289087"/>
                <a:gridCol w="1601770"/>
                <a:gridCol w="1601770"/>
              </a:tblGrid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split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model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model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model 2 – model 1</a:t>
                      </a:r>
                      <a:endParaRPr lang="en-US" dirty="0"/>
                    </a:p>
                  </a:txBody>
                  <a:tcPr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91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average: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83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85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 smtClean="0"/>
                        <a:t>std</a:t>
                      </a:r>
                      <a:r>
                        <a:rPr lang="en-US" b="1" baseline="0" dirty="0" smtClean="0"/>
                        <a:t> </a:t>
                      </a:r>
                      <a:r>
                        <a:rPr lang="en-US" b="1" baseline="0" dirty="0" err="1" smtClean="0"/>
                        <a:t>dev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4.9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4.7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239797" y="3530668"/>
            <a:ext cx="2737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Model 2 is ALWAYS better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3436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Comparing systems: sample 4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6886492"/>
              </p:ext>
            </p:extLst>
          </p:nvPr>
        </p:nvGraphicFramePr>
        <p:xfrm>
          <a:off x="544373" y="1554480"/>
          <a:ext cx="5600558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931"/>
                <a:gridCol w="1289087"/>
                <a:gridCol w="1601770"/>
                <a:gridCol w="1601770"/>
              </a:tblGrid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split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model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model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model 2 – model 1</a:t>
                      </a:r>
                      <a:endParaRPr lang="en-US" dirty="0"/>
                    </a:p>
                  </a:txBody>
                  <a:tcPr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91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average: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83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85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 smtClean="0"/>
                        <a:t>std</a:t>
                      </a:r>
                      <a:r>
                        <a:rPr lang="en-US" b="1" baseline="0" dirty="0" smtClean="0"/>
                        <a:t> </a:t>
                      </a:r>
                      <a:r>
                        <a:rPr lang="en-US" b="1" baseline="0" dirty="0" err="1" smtClean="0"/>
                        <a:t>dev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4.9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4.7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239797" y="3530668"/>
            <a:ext cx="2737655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do we decide if model 2 is better than model 1?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7815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Statistical tests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23318" y="1600200"/>
            <a:ext cx="8342730" cy="494033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Setup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Assume some default hypothesis about the data that you’d like to </a:t>
            </a:r>
            <a:r>
              <a:rPr lang="en-US" i="1" dirty="0" smtClean="0"/>
              <a:t>disprove</a:t>
            </a:r>
            <a:r>
              <a:rPr lang="en-US" dirty="0" smtClean="0"/>
              <a:t>, called the </a:t>
            </a:r>
            <a:r>
              <a:rPr lang="en-US" dirty="0" smtClean="0">
                <a:solidFill>
                  <a:srgbClr val="FF6600"/>
                </a:solidFill>
              </a:rPr>
              <a:t>null hypothesis</a:t>
            </a:r>
          </a:p>
          <a:p>
            <a:pPr lvl="1"/>
            <a:r>
              <a:rPr lang="en-US" dirty="0" smtClean="0"/>
              <a:t>e.g. model 1 and model 2 are not statistically different in performance</a:t>
            </a:r>
          </a:p>
          <a:p>
            <a:pPr lvl="1"/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Test:</a:t>
            </a:r>
          </a:p>
          <a:p>
            <a:pPr lvl="1"/>
            <a:r>
              <a:rPr lang="en-US" dirty="0" smtClean="0"/>
              <a:t>Calculate a test statistic from the data (often assuming something about the data)</a:t>
            </a:r>
          </a:p>
          <a:p>
            <a:pPr lvl="1"/>
            <a:r>
              <a:rPr lang="en-US" dirty="0" smtClean="0"/>
              <a:t>Based on this statistic, with </a:t>
            </a:r>
            <a:r>
              <a:rPr lang="en-US" i="1" dirty="0" smtClean="0"/>
              <a:t>some probability</a:t>
            </a:r>
            <a:r>
              <a:rPr lang="en-US" dirty="0" smtClean="0"/>
              <a:t> we can </a:t>
            </a:r>
            <a:r>
              <a:rPr lang="en-US" b="1" dirty="0" smtClean="0"/>
              <a:t>reject the null hypothesis</a:t>
            </a:r>
            <a:r>
              <a:rPr lang="en-US" dirty="0" smtClean="0"/>
              <a:t>, that is, show that it does not hold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4869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t-test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5027" y="1619164"/>
            <a:ext cx="4737100" cy="4699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3864" y="1885908"/>
            <a:ext cx="450116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Determines whether two samples come from the same underlying distribution or not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21640" r="21218"/>
          <a:stretch/>
        </p:blipFill>
        <p:spPr>
          <a:xfrm>
            <a:off x="612648" y="4118865"/>
            <a:ext cx="2307763" cy="2006600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>
            <a:off x="3605027" y="3804810"/>
            <a:ext cx="792013" cy="878702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689693" y="4678899"/>
            <a:ext cx="41289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lang="en-US" sz="3200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608672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t-test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Null hypothesis: model 1 and model 2 accuracies are no different, i.e. come from </a:t>
            </a:r>
            <a:r>
              <a:rPr lang="en-US" b="1" dirty="0" smtClean="0"/>
              <a:t>the same</a:t>
            </a:r>
            <a:r>
              <a:rPr lang="en-US" dirty="0" smtClean="0"/>
              <a:t> distribution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Assumptions: there are a number that often aren’t completely true, but we’re often not too far off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Result: probability that the difference in accuracies is due to random chance (low values are better)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2410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Calculating t-test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4834467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smtClean="0"/>
              <a:t>For our setup, we’ll do what’s called a “pair t-test”</a:t>
            </a:r>
          </a:p>
          <a:p>
            <a:pPr lvl="1"/>
            <a:r>
              <a:rPr lang="en-US" dirty="0" smtClean="0"/>
              <a:t>The values can be thought of as pairs, where they were calculated under the same conditions</a:t>
            </a:r>
          </a:p>
          <a:p>
            <a:pPr lvl="1"/>
            <a:r>
              <a:rPr lang="en-US" dirty="0" smtClean="0"/>
              <a:t>In our case, the same train/test split</a:t>
            </a:r>
          </a:p>
          <a:p>
            <a:pPr lvl="1"/>
            <a:r>
              <a:rPr lang="en-US" dirty="0" smtClean="0"/>
              <a:t>Gives more power than the unpaired t-test (we have more information)</a:t>
            </a:r>
          </a:p>
          <a:p>
            <a:pPr lvl="1"/>
            <a:endParaRPr lang="en-US" dirty="0"/>
          </a:p>
          <a:p>
            <a:pPr marL="45720" indent="0">
              <a:buNone/>
            </a:pPr>
            <a:r>
              <a:rPr lang="en-US" dirty="0" smtClean="0"/>
              <a:t>For almost all experiments, we’ll do a “two-tailed” version of the t-test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Can calculate by hand or in code, but why reinvent the wheel: use excel or a statistical package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hlinkClick r:id="rId2"/>
              </a:rPr>
              <a:t>http://en.wikipedia.org/wiki/Student's_t-</a:t>
            </a:r>
            <a:r>
              <a:rPr lang="en-US" dirty="0" smtClean="0">
                <a:hlinkClick r:id="rId2"/>
              </a:rPr>
              <a:t>test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1256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p-value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3324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The result of a statistical test is often a p-value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p-value: the probability that the null hypothesis holds.  Specifically, if we re-ran this experiment multiple times (say on different data) what is the probability that we would reject the null hypothesis incorrectly (i.e. the probability we’d be wrong)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Common values to consider “significant”: 0.05 (95% confident), 0.01 (99% confident) and 0.001 (99.9% confident)</a:t>
            </a:r>
          </a:p>
        </p:txBody>
      </p:sp>
    </p:spTree>
    <p:extLst>
      <p:ext uri="{BB962C8B-B14F-4D97-AF65-F5344CB8AC3E}">
        <p14:creationId xmlns:p14="http://schemas.microsoft.com/office/powerpoint/2010/main" val="27750150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Comparing systems: sample 1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0306689"/>
              </p:ext>
            </p:extLst>
          </p:nvPr>
        </p:nvGraphicFramePr>
        <p:xfrm>
          <a:off x="612648" y="1892798"/>
          <a:ext cx="5148372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952"/>
                <a:gridCol w="1816169"/>
                <a:gridCol w="2062251"/>
              </a:tblGrid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split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model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model 2</a:t>
                      </a:r>
                      <a:endParaRPr lang="en-US" dirty="0"/>
                    </a:p>
                  </a:txBody>
                  <a:tcPr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average: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85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85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028393" y="3530668"/>
            <a:ext cx="2737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Is model 2 better than model 1?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28393" y="4699001"/>
            <a:ext cx="30775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They are the same with: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p = 1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39843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Comparing systems: sample 2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7183444"/>
              </p:ext>
            </p:extLst>
          </p:nvPr>
        </p:nvGraphicFramePr>
        <p:xfrm>
          <a:off x="612648" y="1892798"/>
          <a:ext cx="5148372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952"/>
                <a:gridCol w="1816169"/>
                <a:gridCol w="2062251"/>
              </a:tblGrid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split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model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model 2</a:t>
                      </a:r>
                      <a:endParaRPr lang="en-US" dirty="0"/>
                    </a:p>
                  </a:txBody>
                  <a:tcPr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74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average: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82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85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028393" y="3530668"/>
            <a:ext cx="2737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Is model 2 better than model 1?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28393" y="4699001"/>
            <a:ext cx="30775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They are the same with: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p = 0.15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4120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Comparing systems: sample 3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7301502"/>
              </p:ext>
            </p:extLst>
          </p:nvPr>
        </p:nvGraphicFramePr>
        <p:xfrm>
          <a:off x="612648" y="1892798"/>
          <a:ext cx="5148372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952"/>
                <a:gridCol w="1816169"/>
                <a:gridCol w="2062251"/>
              </a:tblGrid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split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model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model 2</a:t>
                      </a:r>
                      <a:endParaRPr lang="en-US" dirty="0"/>
                    </a:p>
                  </a:txBody>
                  <a:tcPr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average: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82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85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028393" y="3530668"/>
            <a:ext cx="2737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Is model 2 better than model 1?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28393" y="4699001"/>
            <a:ext cx="30775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They are the same with: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p = 0.007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36912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Comparing systems: sample 4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0386994"/>
              </p:ext>
            </p:extLst>
          </p:nvPr>
        </p:nvGraphicFramePr>
        <p:xfrm>
          <a:off x="614928" y="1883708"/>
          <a:ext cx="5148372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952"/>
                <a:gridCol w="1816169"/>
                <a:gridCol w="2062251"/>
              </a:tblGrid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split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model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model 2</a:t>
                      </a:r>
                      <a:endParaRPr lang="en-US" dirty="0"/>
                    </a:p>
                  </a:txBody>
                  <a:tcPr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91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2700" marR="12700" marT="12700" marB="0" anchor="b"/>
                </a:tc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average: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83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85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028393" y="3530668"/>
            <a:ext cx="2737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Is model 2 better than model 1?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28393" y="4699001"/>
            <a:ext cx="30775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They are the same with: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p = 0.001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3817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Statistical tests on test data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49544" y="2841453"/>
            <a:ext cx="1297640" cy="2074333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15519" y="3334122"/>
            <a:ext cx="135498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Labeled</a:t>
            </a:r>
          </a:p>
          <a:p>
            <a:pPr algn="ctr"/>
            <a:r>
              <a:rPr lang="en-US" sz="2800" dirty="0" smtClean="0"/>
              <a:t>Data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34831" y="5024011"/>
            <a:ext cx="1798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(data with labels)</a:t>
            </a:r>
            <a:endParaRPr lang="en-US" dirty="0">
              <a:solidFill>
                <a:srgbClr val="FF660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2033070" y="2841453"/>
            <a:ext cx="1157805" cy="841548"/>
          </a:xfrm>
          <a:prstGeom prst="straightConnector1">
            <a:avLst/>
          </a:prstGeom>
          <a:ln w="38100" cmpd="sng"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2033070" y="4272899"/>
            <a:ext cx="1157805" cy="642887"/>
          </a:xfrm>
          <a:prstGeom prst="straightConnector1">
            <a:avLst/>
          </a:prstGeom>
          <a:ln w="38100" cmpd="sng"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3570569" y="1871730"/>
            <a:ext cx="1297640" cy="2074333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559863" y="2148955"/>
            <a:ext cx="130834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All</a:t>
            </a:r>
            <a:br>
              <a:rPr lang="en-US" sz="2800" dirty="0" smtClean="0"/>
            </a:br>
            <a:r>
              <a:rPr lang="en-US" sz="2800" dirty="0" smtClean="0"/>
              <a:t>Training</a:t>
            </a:r>
          </a:p>
          <a:p>
            <a:pPr algn="ctr"/>
            <a:r>
              <a:rPr lang="en-US" sz="2800" dirty="0" smtClean="0"/>
              <a:t>Data</a:t>
            </a:r>
            <a:endParaRPr lang="en-US" sz="2800" dirty="0"/>
          </a:p>
        </p:txBody>
      </p:sp>
      <p:sp>
        <p:nvSpPr>
          <p:cNvPr id="14" name="Rectangle 13"/>
          <p:cNvSpPr/>
          <p:nvPr/>
        </p:nvSpPr>
        <p:spPr>
          <a:xfrm>
            <a:off x="3552419" y="4356176"/>
            <a:ext cx="1297640" cy="2074333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3748337" y="4452886"/>
            <a:ext cx="89509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Test</a:t>
            </a:r>
          </a:p>
          <a:p>
            <a:pPr algn="ctr"/>
            <a:r>
              <a:rPr lang="en-US" sz="2800" dirty="0" smtClean="0"/>
              <a:t>Data</a:t>
            </a:r>
            <a:endParaRPr lang="en-US" sz="2800" dirty="0"/>
          </a:p>
        </p:txBody>
      </p:sp>
      <p:cxnSp>
        <p:nvCxnSpPr>
          <p:cNvPr id="23" name="Straight Arrow Connector 22"/>
          <p:cNvCxnSpPr/>
          <p:nvPr/>
        </p:nvCxnSpPr>
        <p:spPr>
          <a:xfrm flipV="1">
            <a:off x="5027095" y="1871730"/>
            <a:ext cx="1157805" cy="841548"/>
          </a:xfrm>
          <a:prstGeom prst="straightConnector1">
            <a:avLst/>
          </a:prstGeom>
          <a:ln w="38100" cmpd="sng"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5027095" y="3040114"/>
            <a:ext cx="1157805" cy="642887"/>
          </a:xfrm>
          <a:prstGeom prst="straightConnector1">
            <a:avLst/>
          </a:prstGeom>
          <a:ln w="38100" cmpd="sng"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6485219" y="1608668"/>
            <a:ext cx="1476980" cy="1232785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6474512" y="1749133"/>
            <a:ext cx="14876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Training</a:t>
            </a:r>
          </a:p>
          <a:p>
            <a:pPr algn="ctr"/>
            <a:r>
              <a:rPr lang="en-US" sz="2800" dirty="0" smtClean="0"/>
              <a:t>Data</a:t>
            </a:r>
            <a:endParaRPr lang="en-US" sz="2800" dirty="0"/>
          </a:p>
        </p:txBody>
      </p:sp>
      <p:sp>
        <p:nvSpPr>
          <p:cNvPr id="30" name="Rectangle 29"/>
          <p:cNvSpPr/>
          <p:nvPr/>
        </p:nvSpPr>
        <p:spPr>
          <a:xfrm>
            <a:off x="6563533" y="3033592"/>
            <a:ext cx="1398667" cy="1232785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6483552" y="3174057"/>
            <a:ext cx="151039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Development</a:t>
            </a:r>
          </a:p>
          <a:p>
            <a:pPr algn="ctr"/>
            <a:r>
              <a:rPr lang="en-US" sz="2000" dirty="0" smtClean="0"/>
              <a:t>Data</a:t>
            </a:r>
            <a:endParaRPr lang="en-US" sz="2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9016" y="5498961"/>
            <a:ext cx="801856" cy="75001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662789" y="4352019"/>
            <a:ext cx="33432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cross-validation with t-test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177104" y="5393343"/>
            <a:ext cx="28264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Can we do that here?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31466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Bootstrap resampling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test set </a:t>
            </a:r>
            <a:r>
              <a:rPr lang="en-US" i="1" dirty="0" smtClean="0"/>
              <a:t>t</a:t>
            </a:r>
            <a:r>
              <a:rPr lang="en-US" dirty="0" smtClean="0"/>
              <a:t> with n samples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do </a:t>
            </a:r>
            <a:r>
              <a:rPr lang="en-US" i="1" dirty="0" smtClean="0"/>
              <a:t>m</a:t>
            </a:r>
            <a:r>
              <a:rPr lang="en-US" dirty="0" smtClean="0"/>
              <a:t> times:</a:t>
            </a:r>
          </a:p>
          <a:p>
            <a:pPr>
              <a:buFontTx/>
              <a:buChar char="-"/>
            </a:pPr>
            <a:r>
              <a:rPr lang="en-US" dirty="0" smtClean="0"/>
              <a:t>sample </a:t>
            </a:r>
            <a:r>
              <a:rPr lang="en-US" i="1" dirty="0" smtClean="0"/>
              <a:t>n</a:t>
            </a:r>
            <a:r>
              <a:rPr lang="en-US" dirty="0" smtClean="0"/>
              <a:t> examples </a:t>
            </a:r>
            <a:r>
              <a:rPr lang="en-US" b="1" dirty="0" smtClean="0"/>
              <a:t>with replacement</a:t>
            </a:r>
            <a:r>
              <a:rPr lang="en-US" dirty="0" smtClean="0"/>
              <a:t> from </a:t>
            </a:r>
            <a:r>
              <a:rPr lang="en-US" dirty="0" smtClean="0"/>
              <a:t>the test set </a:t>
            </a:r>
            <a:r>
              <a:rPr lang="en-US" dirty="0" smtClean="0"/>
              <a:t>to create a new </a:t>
            </a:r>
            <a:r>
              <a:rPr lang="en-US" dirty="0" smtClean="0"/>
              <a:t>test </a:t>
            </a:r>
            <a:r>
              <a:rPr lang="en-US" dirty="0" smtClean="0"/>
              <a:t>set </a:t>
            </a:r>
            <a:r>
              <a:rPr lang="en-US" i="1" dirty="0" smtClean="0"/>
              <a:t>t’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evaluate model(s) </a:t>
            </a:r>
            <a:r>
              <a:rPr lang="en-US" dirty="0" smtClean="0"/>
              <a:t>on </a:t>
            </a:r>
            <a:r>
              <a:rPr lang="en-US" i="1" dirty="0" smtClean="0"/>
              <a:t>t’</a:t>
            </a:r>
            <a:endParaRPr lang="en-US" dirty="0"/>
          </a:p>
          <a:p>
            <a:pPr>
              <a:buFontTx/>
              <a:buChar char="-"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calculate t-test (or other statistical test) on the collection of </a:t>
            </a:r>
            <a:r>
              <a:rPr lang="en-US" i="1" dirty="0" smtClean="0"/>
              <a:t>m</a:t>
            </a:r>
            <a:r>
              <a:rPr lang="en-US" dirty="0" smtClean="0"/>
              <a:t> results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98094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Bootstrap resampling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3624502" y="3078242"/>
            <a:ext cx="1297640" cy="2074333"/>
            <a:chOff x="6782226" y="1943247"/>
            <a:chExt cx="1297640" cy="2074333"/>
          </a:xfrm>
        </p:grpSpPr>
        <p:sp>
          <p:nvSpPr>
            <p:cNvPr id="5" name="Rectangle 4"/>
            <p:cNvSpPr/>
            <p:nvPr/>
          </p:nvSpPr>
          <p:spPr>
            <a:xfrm>
              <a:off x="6782226" y="1943247"/>
              <a:ext cx="1297640" cy="2074333"/>
            </a:xfrm>
            <a:prstGeom prst="rect">
              <a:avLst/>
            </a:prstGeom>
            <a:noFill/>
            <a:ln w="38100" cmpd="sng"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882942" y="2039957"/>
              <a:ext cx="108550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 smtClean="0"/>
                <a:t>Test’ 1</a:t>
              </a:r>
              <a:endParaRPr lang="en-US" sz="2800" dirty="0" smtClean="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038823" y="3086032"/>
              <a:ext cx="801856" cy="750012"/>
            </a:xfrm>
            <a:prstGeom prst="rect">
              <a:avLst/>
            </a:prstGeom>
          </p:spPr>
        </p:pic>
      </p:grpSp>
      <p:sp>
        <p:nvSpPr>
          <p:cNvPr id="8" name="TextBox 7"/>
          <p:cNvSpPr txBox="1"/>
          <p:nvPr/>
        </p:nvSpPr>
        <p:spPr>
          <a:xfrm rot="17744171">
            <a:off x="1994423" y="3237427"/>
            <a:ext cx="15784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sample with replacement</a:t>
            </a:r>
            <a:endParaRPr lang="en-US" dirty="0"/>
          </a:p>
        </p:txBody>
      </p:sp>
      <p:sp>
        <p:nvSpPr>
          <p:cNvPr id="9" name="Right Arrow 8"/>
          <p:cNvSpPr/>
          <p:nvPr/>
        </p:nvSpPr>
        <p:spPr>
          <a:xfrm>
            <a:off x="2305250" y="4516646"/>
            <a:ext cx="635000" cy="51290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565910" y="3078242"/>
            <a:ext cx="1297640" cy="2074333"/>
            <a:chOff x="6782226" y="1943247"/>
            <a:chExt cx="1297640" cy="2074333"/>
          </a:xfrm>
        </p:grpSpPr>
        <p:sp>
          <p:nvSpPr>
            <p:cNvPr id="12" name="Rectangle 11"/>
            <p:cNvSpPr/>
            <p:nvPr/>
          </p:nvSpPr>
          <p:spPr>
            <a:xfrm>
              <a:off x="6782226" y="1943247"/>
              <a:ext cx="1297640" cy="2074333"/>
            </a:xfrm>
            <a:prstGeom prst="rect">
              <a:avLst/>
            </a:prstGeom>
            <a:noFill/>
            <a:ln w="38100" cmpd="sng"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978144" y="2039957"/>
              <a:ext cx="895097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 smtClean="0"/>
                <a:t>Test</a:t>
              </a:r>
            </a:p>
            <a:p>
              <a:pPr algn="ctr"/>
              <a:r>
                <a:rPr lang="en-US" sz="2800" dirty="0" smtClean="0"/>
                <a:t>Data</a:t>
              </a:r>
              <a:endParaRPr lang="en-US" sz="2800" dirty="0"/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038823" y="3086032"/>
              <a:ext cx="801856" cy="750012"/>
            </a:xfrm>
            <a:prstGeom prst="rect">
              <a:avLst/>
            </a:prstGeom>
          </p:spPr>
        </p:pic>
      </p:grpSp>
      <p:grpSp>
        <p:nvGrpSpPr>
          <p:cNvPr id="15" name="Group 14"/>
          <p:cNvGrpSpPr/>
          <p:nvPr/>
        </p:nvGrpSpPr>
        <p:grpSpPr>
          <a:xfrm>
            <a:off x="7307031" y="3078242"/>
            <a:ext cx="1297640" cy="2074333"/>
            <a:chOff x="6782226" y="1943247"/>
            <a:chExt cx="1297640" cy="2074333"/>
          </a:xfrm>
        </p:grpSpPr>
        <p:sp>
          <p:nvSpPr>
            <p:cNvPr id="16" name="Rectangle 15"/>
            <p:cNvSpPr/>
            <p:nvPr/>
          </p:nvSpPr>
          <p:spPr>
            <a:xfrm>
              <a:off x="6782226" y="1943247"/>
              <a:ext cx="1297640" cy="2074333"/>
            </a:xfrm>
            <a:prstGeom prst="rect">
              <a:avLst/>
            </a:prstGeom>
            <a:noFill/>
            <a:ln w="38100" cmpd="sng"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862253" y="2039957"/>
              <a:ext cx="112688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 smtClean="0"/>
                <a:t>Test’ m</a:t>
              </a:r>
              <a:endParaRPr lang="en-US" sz="2800" dirty="0" smtClean="0"/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038823" y="3086032"/>
              <a:ext cx="801856" cy="750012"/>
            </a:xfrm>
            <a:prstGeom prst="rect">
              <a:avLst/>
            </a:prstGeom>
          </p:spPr>
        </p:pic>
      </p:grpSp>
      <p:sp>
        <p:nvSpPr>
          <p:cNvPr id="19" name="TextBox 18"/>
          <p:cNvSpPr txBox="1"/>
          <p:nvPr/>
        </p:nvSpPr>
        <p:spPr>
          <a:xfrm>
            <a:off x="6707266" y="3819921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…</a:t>
            </a:r>
            <a:endParaRPr lang="en-US" sz="2800" dirty="0"/>
          </a:p>
        </p:txBody>
      </p:sp>
      <p:grpSp>
        <p:nvGrpSpPr>
          <p:cNvPr id="20" name="Group 19"/>
          <p:cNvGrpSpPr/>
          <p:nvPr/>
        </p:nvGrpSpPr>
        <p:grpSpPr>
          <a:xfrm>
            <a:off x="5354429" y="3078242"/>
            <a:ext cx="1297640" cy="2074333"/>
            <a:chOff x="6782226" y="1943247"/>
            <a:chExt cx="1297640" cy="2074333"/>
          </a:xfrm>
        </p:grpSpPr>
        <p:sp>
          <p:nvSpPr>
            <p:cNvPr id="21" name="Rectangle 20"/>
            <p:cNvSpPr/>
            <p:nvPr/>
          </p:nvSpPr>
          <p:spPr>
            <a:xfrm>
              <a:off x="6782226" y="1943247"/>
              <a:ext cx="1297640" cy="2074333"/>
            </a:xfrm>
            <a:prstGeom prst="rect">
              <a:avLst/>
            </a:prstGeom>
            <a:noFill/>
            <a:ln w="38100" cmpd="sng"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882942" y="2039957"/>
              <a:ext cx="108550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 smtClean="0"/>
                <a:t>Test’ 2</a:t>
              </a:r>
              <a:endParaRPr lang="en-US" sz="2800" dirty="0" smtClean="0"/>
            </a:p>
          </p:txBody>
        </p: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038823" y="3086032"/>
              <a:ext cx="801856" cy="7500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6292536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Bootstrap resampling</a:t>
            </a:r>
            <a:endParaRPr lang="en-US" dirty="0"/>
          </a:p>
        </p:txBody>
      </p:sp>
      <p:grpSp>
        <p:nvGrpSpPr>
          <p:cNvPr id="4" name="Group 37"/>
          <p:cNvGrpSpPr/>
          <p:nvPr/>
        </p:nvGrpSpPr>
        <p:grpSpPr>
          <a:xfrm>
            <a:off x="3841270" y="3344039"/>
            <a:ext cx="1371600" cy="1371600"/>
            <a:chOff x="7391400" y="3505200"/>
            <a:chExt cx="1371600" cy="1371600"/>
          </a:xfrm>
          <a:solidFill>
            <a:srgbClr val="3366FF"/>
          </a:solidFill>
        </p:grpSpPr>
        <p:sp>
          <p:nvSpPr>
            <p:cNvPr id="5" name="Rounded Rectangle 4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grpFill/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583790" y="3943290"/>
              <a:ext cx="1035635" cy="40011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 A</a:t>
              </a:r>
              <a:endParaRPr lang="en-US" sz="2000" dirty="0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960065" y="2433286"/>
            <a:ext cx="1297640" cy="619930"/>
            <a:chOff x="6782226" y="1943247"/>
            <a:chExt cx="1297640" cy="2074333"/>
          </a:xfrm>
        </p:grpSpPr>
        <p:sp>
          <p:nvSpPr>
            <p:cNvPr id="9" name="Rectangle 8"/>
            <p:cNvSpPr/>
            <p:nvPr/>
          </p:nvSpPr>
          <p:spPr>
            <a:xfrm>
              <a:off x="6782226" y="1943247"/>
              <a:ext cx="1297640" cy="2074333"/>
            </a:xfrm>
            <a:prstGeom prst="rect">
              <a:avLst/>
            </a:prstGeom>
            <a:noFill/>
            <a:ln w="38100" cmpd="sng"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882942" y="2039957"/>
              <a:ext cx="108550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 smtClean="0"/>
                <a:t>Test’ 1</a:t>
              </a:r>
              <a:endParaRPr lang="en-US" sz="2800" dirty="0" smtClean="0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961729" y="3477716"/>
            <a:ext cx="1297640" cy="619930"/>
            <a:chOff x="6782226" y="1943247"/>
            <a:chExt cx="1297640" cy="2074333"/>
          </a:xfrm>
        </p:grpSpPr>
        <p:sp>
          <p:nvSpPr>
            <p:cNvPr id="13" name="Rectangle 12"/>
            <p:cNvSpPr/>
            <p:nvPr/>
          </p:nvSpPr>
          <p:spPr>
            <a:xfrm>
              <a:off x="6782226" y="1943247"/>
              <a:ext cx="1297640" cy="2074333"/>
            </a:xfrm>
            <a:prstGeom prst="rect">
              <a:avLst/>
            </a:prstGeom>
            <a:noFill/>
            <a:ln w="38100" cmpd="sng"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882942" y="2039959"/>
              <a:ext cx="1085503" cy="17507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 smtClean="0"/>
                <a:t>Test’ 2</a:t>
              </a:r>
              <a:endParaRPr lang="en-US" sz="2800" dirty="0" smtClean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961729" y="5115396"/>
            <a:ext cx="1297640" cy="619930"/>
            <a:chOff x="6782226" y="1943247"/>
            <a:chExt cx="1297640" cy="2074333"/>
          </a:xfrm>
        </p:grpSpPr>
        <p:sp>
          <p:nvSpPr>
            <p:cNvPr id="16" name="Rectangle 15"/>
            <p:cNvSpPr/>
            <p:nvPr/>
          </p:nvSpPr>
          <p:spPr>
            <a:xfrm>
              <a:off x="6782226" y="1943247"/>
              <a:ext cx="1297640" cy="2074333"/>
            </a:xfrm>
            <a:prstGeom prst="rect">
              <a:avLst/>
            </a:prstGeom>
            <a:noFill/>
            <a:ln w="38100" cmpd="sng"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862253" y="2039959"/>
              <a:ext cx="1126881" cy="17507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 smtClean="0"/>
                <a:t>Test’ m</a:t>
              </a:r>
              <a:endParaRPr lang="en-US" sz="2800" dirty="0" smtClean="0"/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1307792" y="4322153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…</a:t>
            </a:r>
            <a:endParaRPr lang="en-US" sz="2800" dirty="0"/>
          </a:p>
        </p:txBody>
      </p:sp>
      <p:sp>
        <p:nvSpPr>
          <p:cNvPr id="19" name="Right Arrow 18"/>
          <p:cNvSpPr/>
          <p:nvPr/>
        </p:nvSpPr>
        <p:spPr>
          <a:xfrm>
            <a:off x="5533872" y="3819009"/>
            <a:ext cx="635000" cy="51290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/>
          <p:cNvSpPr/>
          <p:nvPr/>
        </p:nvSpPr>
        <p:spPr>
          <a:xfrm>
            <a:off x="2807606" y="3819009"/>
            <a:ext cx="635000" cy="51290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 rot="17744171">
            <a:off x="2418262" y="2644599"/>
            <a:ext cx="15784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evaluate model on data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6759222" y="2433286"/>
            <a:ext cx="15643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3366FF"/>
                </a:solidFill>
              </a:rPr>
              <a:t>A</a:t>
            </a:r>
            <a:r>
              <a:rPr lang="en-US" sz="2800" dirty="0" smtClean="0"/>
              <a:t> score 1</a:t>
            </a:r>
            <a:endParaRPr lang="en-US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6759222" y="3358617"/>
            <a:ext cx="15643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3366FF"/>
                </a:solidFill>
              </a:rPr>
              <a:t>A</a:t>
            </a:r>
            <a:r>
              <a:rPr lang="en-US" sz="2800" dirty="0" smtClean="0"/>
              <a:t> score 2</a:t>
            </a:r>
            <a:endParaRPr lang="en-US" sz="2800" dirty="0"/>
          </a:p>
        </p:txBody>
      </p:sp>
      <p:sp>
        <p:nvSpPr>
          <p:cNvPr id="24" name="TextBox 23"/>
          <p:cNvSpPr txBox="1"/>
          <p:nvPr/>
        </p:nvSpPr>
        <p:spPr>
          <a:xfrm>
            <a:off x="6738702" y="5115396"/>
            <a:ext cx="16057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3366FF"/>
                </a:solidFill>
              </a:rPr>
              <a:t>A</a:t>
            </a:r>
            <a:r>
              <a:rPr lang="en-US" sz="2800" dirty="0" smtClean="0"/>
              <a:t> score m</a:t>
            </a:r>
            <a:endParaRPr lang="en-US" sz="2800" dirty="0"/>
          </a:p>
        </p:txBody>
      </p:sp>
      <p:sp>
        <p:nvSpPr>
          <p:cNvPr id="25" name="TextBox 24"/>
          <p:cNvSpPr txBox="1"/>
          <p:nvPr/>
        </p:nvSpPr>
        <p:spPr>
          <a:xfrm>
            <a:off x="7203414" y="4331914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…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656056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Bootstrap resampling</a:t>
            </a:r>
            <a:endParaRPr lang="en-US" dirty="0"/>
          </a:p>
        </p:txBody>
      </p:sp>
      <p:grpSp>
        <p:nvGrpSpPr>
          <p:cNvPr id="4" name="Group 37"/>
          <p:cNvGrpSpPr/>
          <p:nvPr/>
        </p:nvGrpSpPr>
        <p:grpSpPr>
          <a:xfrm>
            <a:off x="3841270" y="3344039"/>
            <a:ext cx="1371600" cy="1371600"/>
            <a:chOff x="7391400" y="3505200"/>
            <a:chExt cx="1371600" cy="1371600"/>
          </a:xfrm>
          <a:solidFill>
            <a:srgbClr val="660066"/>
          </a:solidFill>
        </p:grpSpPr>
        <p:sp>
          <p:nvSpPr>
            <p:cNvPr id="5" name="Rounded Rectangle 4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grpFill/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583790" y="3943290"/>
              <a:ext cx="1008960" cy="40011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 B</a:t>
              </a:r>
              <a:endParaRPr lang="en-US" sz="2000" dirty="0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960065" y="2433286"/>
            <a:ext cx="1297640" cy="619930"/>
            <a:chOff x="6782226" y="1943247"/>
            <a:chExt cx="1297640" cy="2074333"/>
          </a:xfrm>
        </p:grpSpPr>
        <p:sp>
          <p:nvSpPr>
            <p:cNvPr id="9" name="Rectangle 8"/>
            <p:cNvSpPr/>
            <p:nvPr/>
          </p:nvSpPr>
          <p:spPr>
            <a:xfrm>
              <a:off x="6782226" y="1943247"/>
              <a:ext cx="1297640" cy="2074333"/>
            </a:xfrm>
            <a:prstGeom prst="rect">
              <a:avLst/>
            </a:prstGeom>
            <a:noFill/>
            <a:ln w="38100" cmpd="sng"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882942" y="2039957"/>
              <a:ext cx="108550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 smtClean="0"/>
                <a:t>Test’ 1</a:t>
              </a:r>
              <a:endParaRPr lang="en-US" sz="2800" dirty="0" smtClean="0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961729" y="3477716"/>
            <a:ext cx="1297640" cy="619930"/>
            <a:chOff x="6782226" y="1943247"/>
            <a:chExt cx="1297640" cy="2074333"/>
          </a:xfrm>
        </p:grpSpPr>
        <p:sp>
          <p:nvSpPr>
            <p:cNvPr id="13" name="Rectangle 12"/>
            <p:cNvSpPr/>
            <p:nvPr/>
          </p:nvSpPr>
          <p:spPr>
            <a:xfrm>
              <a:off x="6782226" y="1943247"/>
              <a:ext cx="1297640" cy="2074333"/>
            </a:xfrm>
            <a:prstGeom prst="rect">
              <a:avLst/>
            </a:prstGeom>
            <a:noFill/>
            <a:ln w="38100" cmpd="sng"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882942" y="2039959"/>
              <a:ext cx="1085503" cy="17507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 smtClean="0"/>
                <a:t>Test’ 2</a:t>
              </a:r>
              <a:endParaRPr lang="en-US" sz="2800" dirty="0" smtClean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961729" y="5115396"/>
            <a:ext cx="1297640" cy="619930"/>
            <a:chOff x="6782226" y="1943247"/>
            <a:chExt cx="1297640" cy="2074333"/>
          </a:xfrm>
        </p:grpSpPr>
        <p:sp>
          <p:nvSpPr>
            <p:cNvPr id="16" name="Rectangle 15"/>
            <p:cNvSpPr/>
            <p:nvPr/>
          </p:nvSpPr>
          <p:spPr>
            <a:xfrm>
              <a:off x="6782226" y="1943247"/>
              <a:ext cx="1297640" cy="2074333"/>
            </a:xfrm>
            <a:prstGeom prst="rect">
              <a:avLst/>
            </a:prstGeom>
            <a:noFill/>
            <a:ln w="38100" cmpd="sng"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862253" y="2039959"/>
              <a:ext cx="1126881" cy="17507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 smtClean="0"/>
                <a:t>Test’ m</a:t>
              </a:r>
              <a:endParaRPr lang="en-US" sz="2800" dirty="0" smtClean="0"/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1307792" y="4322153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…</a:t>
            </a:r>
            <a:endParaRPr lang="en-US" sz="2800" dirty="0"/>
          </a:p>
        </p:txBody>
      </p:sp>
      <p:sp>
        <p:nvSpPr>
          <p:cNvPr id="19" name="Right Arrow 18"/>
          <p:cNvSpPr/>
          <p:nvPr/>
        </p:nvSpPr>
        <p:spPr>
          <a:xfrm>
            <a:off x="5533872" y="3819009"/>
            <a:ext cx="635000" cy="51290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/>
          <p:cNvSpPr/>
          <p:nvPr/>
        </p:nvSpPr>
        <p:spPr>
          <a:xfrm>
            <a:off x="2807606" y="3819009"/>
            <a:ext cx="635000" cy="51290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 rot="17744171">
            <a:off x="2418262" y="2644599"/>
            <a:ext cx="15784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evaluate model on data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6759222" y="2433286"/>
            <a:ext cx="15341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660066"/>
                </a:solidFill>
              </a:rPr>
              <a:t>B</a:t>
            </a:r>
            <a:r>
              <a:rPr lang="en-US" sz="2800" dirty="0" smtClean="0"/>
              <a:t> score 1</a:t>
            </a:r>
            <a:endParaRPr lang="en-US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6759222" y="3358617"/>
            <a:ext cx="15075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660066"/>
                </a:solidFill>
              </a:rPr>
              <a:t>B</a:t>
            </a:r>
            <a:r>
              <a:rPr lang="en-US" sz="2800" dirty="0" smtClean="0"/>
              <a:t> score 2</a:t>
            </a:r>
            <a:endParaRPr lang="en-US" sz="2800" dirty="0"/>
          </a:p>
        </p:txBody>
      </p:sp>
      <p:sp>
        <p:nvSpPr>
          <p:cNvPr id="24" name="TextBox 23"/>
          <p:cNvSpPr txBox="1"/>
          <p:nvPr/>
        </p:nvSpPr>
        <p:spPr>
          <a:xfrm>
            <a:off x="6759222" y="5115396"/>
            <a:ext cx="15488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660066"/>
                </a:solidFill>
              </a:rPr>
              <a:t>B</a:t>
            </a:r>
            <a:r>
              <a:rPr lang="en-US" sz="2800" dirty="0" smtClean="0"/>
              <a:t> score m</a:t>
            </a:r>
            <a:endParaRPr lang="en-US" sz="2800" dirty="0"/>
          </a:p>
        </p:txBody>
      </p:sp>
      <p:sp>
        <p:nvSpPr>
          <p:cNvPr id="25" name="TextBox 24"/>
          <p:cNvSpPr txBox="1"/>
          <p:nvPr/>
        </p:nvSpPr>
        <p:spPr>
          <a:xfrm>
            <a:off x="7203414" y="4331914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…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2339518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Bootstrap resampling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130778" y="1811289"/>
            <a:ext cx="15643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3366FF"/>
                </a:solidFill>
              </a:rPr>
              <a:t>A</a:t>
            </a:r>
            <a:r>
              <a:rPr lang="en-US" sz="2800" dirty="0" smtClean="0"/>
              <a:t> score 1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130778" y="2736620"/>
            <a:ext cx="15643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3366FF"/>
                </a:solidFill>
              </a:rPr>
              <a:t>A</a:t>
            </a:r>
            <a:r>
              <a:rPr lang="en-US" sz="2800" dirty="0" smtClean="0"/>
              <a:t> score 2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110258" y="4493399"/>
            <a:ext cx="16057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3366FF"/>
                </a:solidFill>
              </a:rPr>
              <a:t>A</a:t>
            </a:r>
            <a:r>
              <a:rPr lang="en-US" sz="2800" dirty="0" smtClean="0"/>
              <a:t> score m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574970" y="3709917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…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4764623" y="1811289"/>
            <a:ext cx="15341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660066"/>
                </a:solidFill>
              </a:rPr>
              <a:t>B</a:t>
            </a:r>
            <a:r>
              <a:rPr lang="en-US" sz="2800" dirty="0" smtClean="0"/>
              <a:t> score 1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4764623" y="2736620"/>
            <a:ext cx="15075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660066"/>
                </a:solidFill>
              </a:rPr>
              <a:t>B</a:t>
            </a:r>
            <a:r>
              <a:rPr lang="en-US" sz="2800" dirty="0" smtClean="0"/>
              <a:t> score 2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4764623" y="4493399"/>
            <a:ext cx="15488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660066"/>
                </a:solidFill>
              </a:rPr>
              <a:t>B</a:t>
            </a:r>
            <a:r>
              <a:rPr lang="en-US" sz="2800" dirty="0" smtClean="0"/>
              <a:t> score m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5208815" y="3709917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…</a:t>
            </a:r>
            <a:endParaRPr lang="en-US" sz="2800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2991556" y="5136444"/>
            <a:ext cx="703547" cy="57855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4482503" y="5136444"/>
            <a:ext cx="917120" cy="57855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172353" y="5870222"/>
            <a:ext cx="46203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paired t-test (or other analysis)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9906278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Experimentation good practices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501791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Never look at your test data!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During development</a:t>
            </a:r>
          </a:p>
          <a:p>
            <a:pPr lvl="1"/>
            <a:r>
              <a:rPr lang="en-US" dirty="0" smtClean="0"/>
              <a:t>Compare different models/</a:t>
            </a:r>
            <a:r>
              <a:rPr lang="en-US" dirty="0" err="1" smtClean="0"/>
              <a:t>hyperparameters</a:t>
            </a:r>
            <a:r>
              <a:rPr lang="en-US" dirty="0" smtClean="0"/>
              <a:t> on development data</a:t>
            </a:r>
          </a:p>
          <a:p>
            <a:pPr lvl="1"/>
            <a:r>
              <a:rPr lang="en-US" dirty="0" smtClean="0"/>
              <a:t>use cross-validation to get more consistent results</a:t>
            </a:r>
          </a:p>
          <a:p>
            <a:pPr lvl="1"/>
            <a:r>
              <a:rPr lang="en-US" dirty="0" smtClean="0"/>
              <a:t>If you want to be confident with results, use a t-test and look for p = 0.05 (or </a:t>
            </a:r>
            <a:r>
              <a:rPr lang="en-US" smtClean="0"/>
              <a:t>even better)</a:t>
            </a:r>
            <a:endParaRPr lang="en-US" dirty="0" smtClean="0"/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dirty="0" smtClean="0"/>
              <a:t>For final evaluation, use bootstrap resampling combined with a t-test to compare final approaches</a:t>
            </a:r>
          </a:p>
        </p:txBody>
      </p:sp>
    </p:spTree>
    <p:extLst>
      <p:ext uri="{BB962C8B-B14F-4D97-AF65-F5344CB8AC3E}">
        <p14:creationId xmlns:p14="http://schemas.microsoft.com/office/powerpoint/2010/main" val="2808239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noFill/>
        <a:ln w="38100" cmpd="sng"/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8013</TotalTime>
  <Words>3091</Words>
  <Application>Microsoft Macintosh PowerPoint</Application>
  <PresentationFormat>On-screen Show (4:3)</PresentationFormat>
  <Paragraphs>1462</Paragraphs>
  <Slides>57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58" baseType="lpstr">
      <vt:lpstr>Median</vt:lpstr>
      <vt:lpstr>Evaluation</vt:lpstr>
      <vt:lpstr>Admin</vt:lpstr>
      <vt:lpstr>So far…</vt:lpstr>
      <vt:lpstr>What about testing?</vt:lpstr>
      <vt:lpstr>What about testing?</vt:lpstr>
      <vt:lpstr>Test data preprocessing</vt:lpstr>
      <vt:lpstr>Test data preprocessing</vt:lpstr>
      <vt:lpstr>Normalizing test data</vt:lpstr>
      <vt:lpstr>Normalizing test data</vt:lpstr>
      <vt:lpstr>Normalizing test data</vt:lpstr>
      <vt:lpstr>Features pre-processing summary</vt:lpstr>
      <vt:lpstr>Supervised evaluation</vt:lpstr>
      <vt:lpstr>Supervised evaluation</vt:lpstr>
      <vt:lpstr>Supervised evaluation</vt:lpstr>
      <vt:lpstr>Supervised evaluation</vt:lpstr>
      <vt:lpstr>Supervised evaluation</vt:lpstr>
      <vt:lpstr>Comparing algorithms</vt:lpstr>
      <vt:lpstr>Idea 1</vt:lpstr>
      <vt:lpstr>Idea 1</vt:lpstr>
      <vt:lpstr>Is model 2 better?</vt:lpstr>
      <vt:lpstr>Comparing scores: significance</vt:lpstr>
      <vt:lpstr>Idea 2</vt:lpstr>
      <vt:lpstr>Idea 2</vt:lpstr>
      <vt:lpstr>Variance</vt:lpstr>
      <vt:lpstr>Variance</vt:lpstr>
      <vt:lpstr>Repeated experimentation</vt:lpstr>
      <vt:lpstr>Repeated experimentation</vt:lpstr>
      <vt:lpstr>n-fold cross validation</vt:lpstr>
      <vt:lpstr>n-fold cross validation</vt:lpstr>
      <vt:lpstr>n-fold cross validation</vt:lpstr>
      <vt:lpstr>Leave-one-out cross validation</vt:lpstr>
      <vt:lpstr>Leave-one-out cross validation</vt:lpstr>
      <vt:lpstr>Comparing systems: sample 1</vt:lpstr>
      <vt:lpstr>Comparing systems: sample 2</vt:lpstr>
      <vt:lpstr>Comparing systems: sample 3</vt:lpstr>
      <vt:lpstr>Comparing systems</vt:lpstr>
      <vt:lpstr>Comparing systems</vt:lpstr>
      <vt:lpstr>Comparing systems: sample 4</vt:lpstr>
      <vt:lpstr>Comparing systems: sample 4</vt:lpstr>
      <vt:lpstr>Comparing systems: sample 4</vt:lpstr>
      <vt:lpstr>Comparing systems: sample 4</vt:lpstr>
      <vt:lpstr>Statistical tests</vt:lpstr>
      <vt:lpstr>t-test</vt:lpstr>
      <vt:lpstr>t-test</vt:lpstr>
      <vt:lpstr>Calculating t-test</vt:lpstr>
      <vt:lpstr>p-value</vt:lpstr>
      <vt:lpstr>Comparing systems: sample 1</vt:lpstr>
      <vt:lpstr>Comparing systems: sample 2</vt:lpstr>
      <vt:lpstr>Comparing systems: sample 3</vt:lpstr>
      <vt:lpstr>Comparing systems: sample 4</vt:lpstr>
      <vt:lpstr>Statistical tests on test data</vt:lpstr>
      <vt:lpstr>Bootstrap resampling</vt:lpstr>
      <vt:lpstr>Bootstrap resampling</vt:lpstr>
      <vt:lpstr>Bootstrap resampling</vt:lpstr>
      <vt:lpstr>Bootstrap resampling</vt:lpstr>
      <vt:lpstr>Bootstrap resampling</vt:lpstr>
      <vt:lpstr>Experimentation good practices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Kauchak</dc:creator>
  <cp:lastModifiedBy>David Kauchak</cp:lastModifiedBy>
  <cp:revision>1242</cp:revision>
  <cp:lastPrinted>2016-09-15T22:46:47Z</cp:lastPrinted>
  <dcterms:created xsi:type="dcterms:W3CDTF">2013-09-08T20:10:23Z</dcterms:created>
  <dcterms:modified xsi:type="dcterms:W3CDTF">2016-09-19T22:44:00Z</dcterms:modified>
</cp:coreProperties>
</file>