
<file path=[Content_Types].xml><?xml version="1.0" encoding="utf-8"?>
<Types xmlns="http://schemas.openxmlformats.org/package/2006/content-types">
  <Default Extension="xml" ContentType="application/xml"/>
  <Default Extension="wmf" ContentType="image/x-wmf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embeddings/Microsoft_Equation1.bin" ContentType="application/vnd.openxmlformats-officedocument.oleObject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embeddings/oleObject1.bin" ContentType="application/vnd.openxmlformats-officedocument.oleObject"/>
  <Override PartName="/ppt/embeddings/Microsoft_Equation2.bin" ContentType="application/vnd.openxmlformats-officedocument.oleObject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8"/>
  </p:notesMasterIdLst>
  <p:handoutMasterIdLst>
    <p:handoutMasterId r:id="rId79"/>
  </p:handoutMasterIdLst>
  <p:sldIdLst>
    <p:sldId id="256" r:id="rId2"/>
    <p:sldId id="258" r:id="rId3"/>
    <p:sldId id="272" r:id="rId4"/>
    <p:sldId id="273" r:id="rId5"/>
    <p:sldId id="275" r:id="rId6"/>
    <p:sldId id="276" r:id="rId7"/>
    <p:sldId id="277" r:id="rId8"/>
    <p:sldId id="274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94" r:id="rId25"/>
    <p:sldId id="295" r:id="rId26"/>
    <p:sldId id="296" r:id="rId27"/>
    <p:sldId id="297" r:id="rId28"/>
    <p:sldId id="298" r:id="rId29"/>
    <p:sldId id="299" r:id="rId30"/>
    <p:sldId id="300" r:id="rId31"/>
    <p:sldId id="301" r:id="rId32"/>
    <p:sldId id="302" r:id="rId33"/>
    <p:sldId id="303" r:id="rId34"/>
    <p:sldId id="304" r:id="rId35"/>
    <p:sldId id="305" r:id="rId36"/>
    <p:sldId id="306" r:id="rId37"/>
    <p:sldId id="307" r:id="rId38"/>
    <p:sldId id="308" r:id="rId39"/>
    <p:sldId id="309" r:id="rId40"/>
    <p:sldId id="310" r:id="rId41"/>
    <p:sldId id="311" r:id="rId42"/>
    <p:sldId id="312" r:id="rId43"/>
    <p:sldId id="313" r:id="rId44"/>
    <p:sldId id="314" r:id="rId45"/>
    <p:sldId id="315" r:id="rId46"/>
    <p:sldId id="316" r:id="rId47"/>
    <p:sldId id="317" r:id="rId48"/>
    <p:sldId id="318" r:id="rId49"/>
    <p:sldId id="319" r:id="rId50"/>
    <p:sldId id="320" r:id="rId51"/>
    <p:sldId id="321" r:id="rId52"/>
    <p:sldId id="322" r:id="rId53"/>
    <p:sldId id="323" r:id="rId54"/>
    <p:sldId id="324" r:id="rId55"/>
    <p:sldId id="325" r:id="rId56"/>
    <p:sldId id="326" r:id="rId57"/>
    <p:sldId id="327" r:id="rId58"/>
    <p:sldId id="328" r:id="rId59"/>
    <p:sldId id="329" r:id="rId60"/>
    <p:sldId id="330" r:id="rId61"/>
    <p:sldId id="331" r:id="rId62"/>
    <p:sldId id="332" r:id="rId63"/>
    <p:sldId id="333" r:id="rId64"/>
    <p:sldId id="334" r:id="rId65"/>
    <p:sldId id="335" r:id="rId66"/>
    <p:sldId id="336" r:id="rId67"/>
    <p:sldId id="337" r:id="rId68"/>
    <p:sldId id="338" r:id="rId69"/>
    <p:sldId id="339" r:id="rId70"/>
    <p:sldId id="340" r:id="rId71"/>
    <p:sldId id="341" r:id="rId72"/>
    <p:sldId id="342" r:id="rId73"/>
    <p:sldId id="343" r:id="rId74"/>
    <p:sldId id="344" r:id="rId75"/>
    <p:sldId id="345" r:id="rId76"/>
    <p:sldId id="346" r:id="rId7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hiddenSlides="1" frameSlides="1"/>
  <p:clrMru>
    <a:srgbClr val="D8D8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288" y="-4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printerSettings" Target="printerSettings/printerSettings1.bin"/><Relationship Id="rId81" Type="http://schemas.openxmlformats.org/officeDocument/2006/relationships/presProps" Target="presProps.xml"/><Relationship Id="rId82" Type="http://schemas.openxmlformats.org/officeDocument/2006/relationships/viewProps" Target="viewProps.xml"/><Relationship Id="rId83" Type="http://schemas.openxmlformats.org/officeDocument/2006/relationships/theme" Target="theme/theme1.xml"/><Relationship Id="rId84" Type="http://schemas.openxmlformats.org/officeDocument/2006/relationships/tableStyles" Target="tableStyles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notesMaster" Target="notesMasters/notesMaster1.xml"/><Relationship Id="rId79" Type="http://schemas.openxmlformats.org/officeDocument/2006/relationships/handoutMaster" Target="handoutMasters/handoutMaster1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47625">
              <a:noFill/>
            </a:ln>
          </c:spPr>
          <c:trendline>
            <c:spPr>
              <a:ln w="38100">
                <a:solidFill>
                  <a:srgbClr val="0000FF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Sheet1!$D$3:$D$7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Sheet1!$E$3:$E$7</c:f>
              <c:numCache>
                <c:formatCode>General</c:formatCode>
                <c:ptCount val="5"/>
                <c:pt idx="0">
                  <c:v>1.0</c:v>
                </c:pt>
                <c:pt idx="1">
                  <c:v>3.0</c:v>
                </c:pt>
                <c:pt idx="2">
                  <c:v>2.0</c:v>
                </c:pt>
                <c:pt idx="3">
                  <c:v>5.0</c:v>
                </c:pt>
                <c:pt idx="4">
                  <c:v>4.0</c:v>
                </c:pt>
              </c:numCache>
            </c:numRef>
          </c:yVal>
          <c:smooth val="0"/>
        </c:ser>
        <c:ser>
          <c:idx val="1"/>
          <c:order val="1"/>
          <c:spPr>
            <a:ln w="47625">
              <a:noFill/>
            </a:ln>
          </c:spPr>
          <c:trendline>
            <c:spPr>
              <a:ln w="38100">
                <a:solidFill>
                  <a:srgbClr val="FF0000"/>
                </a:solidFill>
              </a:ln>
            </c:spPr>
            <c:trendlineType val="linear"/>
            <c:dispRSqr val="0"/>
            <c:dispEq val="0"/>
          </c:trendline>
          <c:xVal>
            <c:numRef>
              <c:f>Sheet1!$D$3:$D$7</c:f>
              <c:numCache>
                <c:formatCode>General</c:formatCode>
                <c:ptCount val="5"/>
                <c:pt idx="0">
                  <c:v>1.0</c:v>
                </c:pt>
                <c:pt idx="1">
                  <c:v>2.0</c:v>
                </c:pt>
                <c:pt idx="2">
                  <c:v>3.0</c:v>
                </c:pt>
                <c:pt idx="3">
                  <c:v>4.0</c:v>
                </c:pt>
                <c:pt idx="4">
                  <c:v>5.0</c:v>
                </c:pt>
              </c:numCache>
            </c:numRef>
          </c:xVal>
          <c:yVal>
            <c:numRef>
              <c:f>Sheet1!$F$3:$F$7</c:f>
              <c:numCache>
                <c:formatCode>General</c:formatCode>
                <c:ptCount val="5"/>
                <c:pt idx="0">
                  <c:v>1.0</c:v>
                </c:pt>
                <c:pt idx="1">
                  <c:v>5.0</c:v>
                </c:pt>
                <c:pt idx="2">
                  <c:v>4.0</c:v>
                </c:pt>
                <c:pt idx="3">
                  <c:v>3.0</c:v>
                </c:pt>
                <c:pt idx="4">
                  <c:v>2.0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-2066628984"/>
        <c:axId val="-2126162024"/>
      </c:scatterChart>
      <c:valAx>
        <c:axId val="-2066628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-2126162024"/>
        <c:crosses val="autoZero"/>
        <c:crossBetween val="midCat"/>
      </c:valAx>
      <c:valAx>
        <c:axId val="-212616202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-206662898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emf"/><Relationship Id="rId2" Type="http://schemas.openxmlformats.org/officeDocument/2006/relationships/image" Target="../media/image27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8F4041-A7F6-7E43-8A7F-B321E8650533}" type="datetimeFigureOut">
              <a:rPr lang="en-US" smtClean="0"/>
              <a:t>9/22/16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65E655-FE6F-6241-8EC2-708A9509274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926250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9/22/16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0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2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3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4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0408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en-US" baseline="0" dirty="0" smtClean="0"/>
              <a:t>less classifiers during training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less classifiers to make a mistake during testing</a:t>
            </a:r>
          </a:p>
          <a:p>
            <a:pPr marL="171450" indent="-171450">
              <a:buFontTx/>
              <a:buChar char="-"/>
            </a:pPr>
            <a:r>
              <a:rPr lang="en-US" baseline="0" dirty="0" smtClean="0"/>
              <a:t>have to choose with examples to group together (and this can impact performance)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46701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could try and do precision/recall for each class, but there</a:t>
            </a:r>
            <a:r>
              <a:rPr lang="en-US" baseline="0" dirty="0" smtClean="0"/>
              <a:t> can be lots of classes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08510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do</a:t>
            </a:r>
            <a:r>
              <a:rPr lang="en-US" baseline="0" dirty="0" smtClean="0"/>
              <a:t> the entries along the diagonal represent?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785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045366-2012-824A-B165-02D310FA595E}" type="slidenum">
              <a:rPr lang="en-US"/>
              <a:pPr/>
              <a:t>42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045366-2012-824A-B165-02D310FA595E}" type="slidenum">
              <a:rPr lang="en-US"/>
              <a:pPr/>
              <a:t>43</a:t>
            </a:fld>
            <a:endParaRPr 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doesn’t capture near 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doesn’t </a:t>
            </a:r>
            <a:r>
              <a:rPr lang="en-US" smtClean="0"/>
              <a:t>capture near 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- doesn’t </a:t>
            </a:r>
            <a:r>
              <a:rPr lang="en-US" smtClean="0"/>
              <a:t>capture near m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13207C-337C-5744-B32B-244402CD9E30}" type="slidenum">
              <a:rPr lang="en-US" smtClean="0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5649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9/22/16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9/22/16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8.png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3" Type="http://schemas.openxmlformats.org/officeDocument/2006/relationships/image" Target="../media/image10.wmf"/><Relationship Id="rId4" Type="http://schemas.openxmlformats.org/officeDocument/2006/relationships/image" Target="../media/image11.wmf"/><Relationship Id="rId5" Type="http://schemas.openxmlformats.org/officeDocument/2006/relationships/image" Target="../media/image12.wmf"/><Relationship Id="rId6" Type="http://schemas.openxmlformats.org/officeDocument/2006/relationships/image" Target="../media/image13.wmf"/><Relationship Id="rId7" Type="http://schemas.openxmlformats.org/officeDocument/2006/relationships/image" Target="../media/image14.wmf"/><Relationship Id="rId8" Type="http://schemas.openxmlformats.org/officeDocument/2006/relationships/image" Target="../media/image15.png"/><Relationship Id="rId9" Type="http://schemas.openxmlformats.org/officeDocument/2006/relationships/image" Target="../media/image16.png"/><Relationship Id="rId10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3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1.bin"/><Relationship Id="rId4" Type="http://schemas.openxmlformats.org/officeDocument/2006/relationships/image" Target="../media/image2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5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5" Type="http://schemas.openxmlformats.org/officeDocument/2006/relationships/image" Target="../media/image5.png"/><Relationship Id="rId6" Type="http://schemas.openxmlformats.org/officeDocument/2006/relationships/image" Target="../media/image6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26.emf"/><Relationship Id="rId5" Type="http://schemas.openxmlformats.org/officeDocument/2006/relationships/oleObject" Target="../embeddings/Microsoft_Equation2.bin"/><Relationship Id="rId6" Type="http://schemas.openxmlformats.org/officeDocument/2006/relationships/image" Target="../media/image27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Relationship Id="rId3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38903" y="3787722"/>
            <a:ext cx="6903302" cy="1828800"/>
          </a:xfrm>
        </p:spPr>
        <p:txBody>
          <a:bodyPr/>
          <a:lstStyle/>
          <a:p>
            <a:r>
              <a:rPr lang="en-US" dirty="0" smtClean="0"/>
              <a:t>Beyond binary classification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smtClean="0"/>
              <a:t>CS 158 </a:t>
            </a:r>
            <a:r>
              <a:rPr lang="en-US" dirty="0" smtClean="0"/>
              <a:t>– </a:t>
            </a:r>
            <a:r>
              <a:rPr lang="en-US" smtClean="0"/>
              <a:t>Fall 2016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0"/>
            <a:ext cx="77724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Admin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58800" y="1679222"/>
            <a:ext cx="8180732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 smtClean="0"/>
              <a:t>Assignment 4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Assignment </a:t>
            </a:r>
            <a:r>
              <a:rPr lang="en-US" sz="3200" dirty="0" smtClean="0"/>
              <a:t>3 </a:t>
            </a:r>
            <a:r>
              <a:rPr lang="en-US" sz="3200" dirty="0" smtClean="0"/>
              <a:t>back soon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 smtClean="0"/>
              <a:t>If you need assignment feedback…</a:t>
            </a:r>
          </a:p>
          <a:p>
            <a:pPr marL="0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3310582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classification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Right Brace 12"/>
          <p:cNvSpPr/>
          <p:nvPr/>
        </p:nvSpPr>
        <p:spPr>
          <a:xfrm rot="16200000">
            <a:off x="1219715" y="1707435"/>
            <a:ext cx="381000" cy="973667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793255" y="1425864"/>
            <a:ext cx="15466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8000"/>
                </a:solidFill>
              </a:rPr>
              <a:t>examples</a:t>
            </a:r>
            <a:endParaRPr lang="en-US" sz="2800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838222" y="1949084"/>
            <a:ext cx="443088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Same setup where we have a set of features for each example</a:t>
            </a:r>
          </a:p>
          <a:p>
            <a:endParaRPr lang="en-US" sz="2400" dirty="0"/>
          </a:p>
          <a:p>
            <a:r>
              <a:rPr lang="en-US" sz="2400" dirty="0" smtClean="0"/>
              <a:t>Rather than just two labels, now have 3 or more</a:t>
            </a:r>
            <a:endParaRPr lang="en-US" sz="2400" dirty="0"/>
          </a:p>
        </p:txBody>
      </p:sp>
      <p:sp>
        <p:nvSpPr>
          <p:cNvPr id="22" name="TextBox 21"/>
          <p:cNvSpPr txBox="1"/>
          <p:nvPr/>
        </p:nvSpPr>
        <p:spPr>
          <a:xfrm>
            <a:off x="4656667" y="4734082"/>
            <a:ext cx="28505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real-world examples?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02878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 world multiclass classification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2043" y="1600200"/>
            <a:ext cx="1281289" cy="160161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35043" y="3272556"/>
            <a:ext cx="16620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face recognition</a:t>
            </a:r>
            <a:endParaRPr lang="en-US" dirty="0"/>
          </a:p>
        </p:txBody>
      </p:sp>
      <p:grpSp>
        <p:nvGrpSpPr>
          <p:cNvPr id="7" name="Group 19"/>
          <p:cNvGrpSpPr>
            <a:grpSpLocks/>
          </p:cNvGrpSpPr>
          <p:nvPr/>
        </p:nvGrpSpPr>
        <p:grpSpPr bwMode="auto">
          <a:xfrm>
            <a:off x="4727477" y="1904294"/>
            <a:ext cx="2378075" cy="823913"/>
            <a:chOff x="3168" y="480"/>
            <a:chExt cx="1907" cy="720"/>
          </a:xfrm>
        </p:grpSpPr>
        <p:pic>
          <p:nvPicPr>
            <p:cNvPr id="8" name="Picture 20" descr="w51-r3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2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" name="Picture 21" descr="w51-e6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56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Picture 22" descr="w51-b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68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" name="Picture 23" descr="w51-a4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480"/>
              <a:ext cx="418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2" name="Picture 24" descr="w51-c5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72" y="480"/>
              <a:ext cx="419" cy="7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3" name="TextBox 12"/>
          <p:cNvSpPr txBox="1"/>
          <p:nvPr/>
        </p:nvSpPr>
        <p:spPr>
          <a:xfrm>
            <a:off x="201016" y="3620909"/>
            <a:ext cx="22585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document classification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5468" y="1969285"/>
            <a:ext cx="1419578" cy="165162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4957179" y="2947497"/>
            <a:ext cx="23289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handwriting recognition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82039" y="4224916"/>
            <a:ext cx="1639804" cy="128980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84686" y="5591253"/>
            <a:ext cx="196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emotion recognition</a:t>
            </a:r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10"/>
          <a:srcRect b="37891"/>
          <a:stretch/>
        </p:blipFill>
        <p:spPr>
          <a:xfrm>
            <a:off x="0" y="4796590"/>
            <a:ext cx="2712761" cy="1192648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44420" y="6023156"/>
            <a:ext cx="1814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sentiment analysis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984088" y="3901750"/>
            <a:ext cx="410059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most real-world applications tend to be multiclass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64791" y="5083660"/>
            <a:ext cx="1587229" cy="1056229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3858292" y="6207822"/>
            <a:ext cx="20139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autonomous vehicles</a:t>
            </a:r>
            <a:endParaRPr lang="en-US" dirty="0"/>
          </a:p>
        </p:txBody>
      </p:sp>
      <p:pic>
        <p:nvPicPr>
          <p:cNvPr id="23" name="Picture 15" descr="SCOP_figur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2761" y="1513808"/>
            <a:ext cx="1145531" cy="17678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2512033" y="3350694"/>
            <a:ext cx="20375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protein classification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91603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Multiclass: current classifiers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13260" y="5400967"/>
            <a:ext cx="433153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of these work out of the box?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With small modifications?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9" name="Rounded Rectangle 8"/>
          <p:cNvSpPr/>
          <p:nvPr/>
        </p:nvSpPr>
        <p:spPr bwMode="auto">
          <a:xfrm>
            <a:off x="2644422" y="205740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2" name="Rounded Rectangle 11"/>
          <p:cNvSpPr/>
          <p:nvPr/>
        </p:nvSpPr>
        <p:spPr bwMode="auto">
          <a:xfrm>
            <a:off x="4532488" y="364898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13" name="Rounded Rectangle 12"/>
          <p:cNvSpPr/>
          <p:nvPr/>
        </p:nvSpPr>
        <p:spPr bwMode="auto">
          <a:xfrm>
            <a:off x="6476999" y="2057400"/>
            <a:ext cx="1371600" cy="137160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3036205" y="2323524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 flipH="1">
            <a:off x="2937427" y="2649471"/>
            <a:ext cx="395111" cy="437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801049" y="2323524"/>
            <a:ext cx="747889" cy="763391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Oval 19"/>
          <p:cNvSpPr/>
          <p:nvPr/>
        </p:nvSpPr>
        <p:spPr>
          <a:xfrm>
            <a:off x="4743649" y="384891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5008937" y="3958982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4780340" y="415371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5059739" y="4348448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5240361" y="417629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5392761" y="3905365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5423804" y="4574003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/>
          <p:cNvSpPr/>
          <p:nvPr/>
        </p:nvSpPr>
        <p:spPr>
          <a:xfrm>
            <a:off x="5508470" y="4839512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/>
          <p:cNvSpPr/>
          <p:nvPr/>
        </p:nvSpPr>
        <p:spPr>
          <a:xfrm>
            <a:off x="5689092" y="4667359"/>
            <a:ext cx="155223" cy="155222"/>
          </a:xfrm>
          <a:prstGeom prst="ellipse">
            <a:avLst/>
          </a:prstGeom>
          <a:noFill/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6512" y="2384769"/>
            <a:ext cx="748463" cy="73378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361" y="3857161"/>
            <a:ext cx="681392" cy="686554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179" y="4734082"/>
            <a:ext cx="833354" cy="490208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829" y="5400967"/>
            <a:ext cx="951713" cy="54323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5361" y="3186610"/>
            <a:ext cx="563033" cy="516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34422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-Nearest </a:t>
            </a:r>
            <a:r>
              <a:rPr lang="en-US" dirty="0">
                <a:ea typeface="ＭＳ Ｐゴシック" pitchFamily="-110" charset="-128"/>
                <a:cs typeface="ＭＳ Ｐゴシック" pitchFamily="-110" charset="-128"/>
              </a:rPr>
              <a:t>Neighbor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 (</a:t>
            </a:r>
            <a:r>
              <a:rPr lang="en-US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dirty="0" smtClean="0">
                <a:ea typeface="ＭＳ Ｐゴシック" pitchFamily="-110" charset="-128"/>
                <a:cs typeface="ＭＳ Ｐゴシック" pitchFamily="-110" charset="-128"/>
              </a:rPr>
              <a:t>-NN)</a:t>
            </a:r>
            <a:endParaRPr lang="en-US" dirty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49936" y="1897269"/>
            <a:ext cx="8153400" cy="2067954"/>
          </a:xfrm>
        </p:spPr>
        <p:txBody>
          <a:bodyPr>
            <a:normAutofit/>
          </a:bodyPr>
          <a:lstStyle/>
          <a:p>
            <a:pPr marL="0" indent="0" eaLnBrk="1" hangingPunct="1">
              <a:buNone/>
            </a:pP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To classify an example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:</a:t>
            </a: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Find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 of </a:t>
            </a:r>
            <a:r>
              <a:rPr lang="en-US" sz="2800" b="1" i="1" dirty="0" err="1" smtClean="0">
                <a:ea typeface="ＭＳ Ｐゴシック" pitchFamily="-110" charset="-128"/>
                <a:cs typeface="ＭＳ Ｐゴシック" pitchFamily="-110" charset="-128"/>
              </a:rPr>
              <a:t>d</a:t>
            </a:r>
            <a:endParaRPr lang="en-US" sz="2800" b="1" i="1" dirty="0" smtClean="0">
              <a:ea typeface="ＭＳ Ｐゴシック" pitchFamily="-110" charset="-128"/>
              <a:cs typeface="ＭＳ Ｐゴシック" pitchFamily="-110" charset="-128"/>
            </a:endParaRPr>
          </a:p>
          <a:p>
            <a:pPr lvl="1" eaLnBrk="1" hangingPunct="1"/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Choose as the label the majority label within the </a:t>
            </a:r>
            <a:r>
              <a:rPr lang="en-US" sz="2800" b="1" i="1" dirty="0" smtClean="0">
                <a:ea typeface="ＭＳ Ｐゴシック" pitchFamily="-110" charset="-128"/>
                <a:cs typeface="ＭＳ Ｐゴシック" pitchFamily="-110" charset="-128"/>
              </a:rPr>
              <a:t>k</a:t>
            </a:r>
            <a:r>
              <a:rPr lang="en-US" sz="2800" dirty="0" smtClean="0">
                <a:ea typeface="ＭＳ Ｐゴシック" pitchFamily="-110" charset="-128"/>
                <a:cs typeface="ＭＳ Ｐゴシック" pitchFamily="-110" charset="-128"/>
              </a:rPr>
              <a:t> nearest neighbors</a:t>
            </a:r>
            <a:endParaRPr lang="en-US" sz="3200" dirty="0" smtClean="0">
              <a:ea typeface="ＭＳ Ｐゴシック" pitchFamily="-110" charset="-128"/>
              <a:cs typeface="ＭＳ Ｐゴシック" pitchFamily="-110" charset="-128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7445" y="5095220"/>
            <a:ext cx="359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No algorithmic changes!</a:t>
            </a:r>
          </a:p>
        </p:txBody>
      </p:sp>
      <p:pic>
        <p:nvPicPr>
          <p:cNvPr id="5" name="Picture 3" descr="Vorono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2867" y="3781778"/>
            <a:ext cx="2895600" cy="289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895757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learning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Base cases:</a:t>
            </a:r>
          </a:p>
          <a:p>
            <a:pPr marL="514350" indent="-514350">
              <a:buAutoNum type="arabicPeriod"/>
            </a:pPr>
            <a:r>
              <a:rPr lang="en-US" dirty="0" smtClean="0"/>
              <a:t>If all data belong to the same class, pick that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all the data have the same feature values,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we’re out of features to examine, pick majority label</a:t>
            </a:r>
          </a:p>
          <a:p>
            <a:pPr marL="514350" indent="-514350">
              <a:buAutoNum type="arabicPeriod"/>
            </a:pPr>
            <a:r>
              <a:rPr lang="en-US" dirty="0" smtClean="0"/>
              <a:t>If the we don’t have any data left, pick majority label of </a:t>
            </a:r>
            <a:r>
              <a:rPr lang="en-US" i="1" dirty="0" smtClean="0"/>
              <a:t>parent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i="1" dirty="0" smtClean="0">
                <a:solidFill>
                  <a:srgbClr val="FF6600"/>
                </a:solidFill>
              </a:rPr>
              <a:t>If some other stopping criteria </a:t>
            </a:r>
            <a:r>
              <a:rPr lang="en-US" dirty="0" smtClean="0"/>
              <a:t>exists to avoid </a:t>
            </a:r>
            <a:r>
              <a:rPr lang="en-US" dirty="0" err="1" smtClean="0"/>
              <a:t>overfitting</a:t>
            </a:r>
            <a:r>
              <a:rPr lang="en-US" dirty="0" smtClean="0"/>
              <a:t>, pick majority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Otherwise:</a:t>
            </a:r>
          </a:p>
          <a:p>
            <a:pPr>
              <a:buFontTx/>
              <a:buChar char="-"/>
            </a:pPr>
            <a:r>
              <a:rPr lang="en-US" dirty="0" smtClean="0"/>
              <a:t>calculate the “score” for each feature if we used it to split the data</a:t>
            </a:r>
          </a:p>
          <a:p>
            <a:pPr>
              <a:buFontTx/>
              <a:buChar char="-"/>
            </a:pPr>
            <a:r>
              <a:rPr lang="en-US" dirty="0" smtClean="0"/>
              <a:t>pick the feature with the highest score, partition the data based on that data value and call recursively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314223" y="5969000"/>
            <a:ext cx="35995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No algorithmic changes!</a:t>
            </a:r>
          </a:p>
        </p:txBody>
      </p:sp>
    </p:spTree>
    <p:extLst>
      <p:ext uri="{BB962C8B-B14F-4D97-AF65-F5344CB8AC3E}">
        <p14:creationId xmlns:p14="http://schemas.microsoft.com/office/powerpoint/2010/main" val="25480112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Perceptron learning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116667" y="1837347"/>
            <a:ext cx="4470088" cy="3553212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1247297" y="6224222"/>
            <a:ext cx="63672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Hard to separate three classes with just one line </a:t>
            </a:r>
            <a:r>
              <a:rPr lang="en-US" sz="2400" dirty="0" smtClean="0">
                <a:solidFill>
                  <a:srgbClr val="0000FF"/>
                </a:solidFill>
                <a:sym typeface="Wingdings"/>
              </a:rPr>
              <a:t>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18354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box approach to multiclass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Abstraction: we have a generic binary classifier, how can we use it to solve our new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optionally: also output a confidence/score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132" y="5739164"/>
            <a:ext cx="6708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solve our multiclass problem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40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1: One vs. all (OVA)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3490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Training:</a:t>
            </a:r>
            <a:r>
              <a:rPr lang="en-US" sz="2400" dirty="0"/>
              <a:t> </a:t>
            </a:r>
            <a:r>
              <a:rPr lang="en-US" sz="2400" dirty="0" smtClean="0"/>
              <a:t>for each label </a:t>
            </a:r>
            <a:r>
              <a:rPr lang="en-US" sz="2400" i="1" dirty="0" smtClean="0"/>
              <a:t>L</a:t>
            </a:r>
            <a:r>
              <a:rPr lang="en-US" sz="2400" dirty="0" smtClean="0"/>
              <a:t>, pose as a binary problem</a:t>
            </a:r>
          </a:p>
          <a:p>
            <a:pPr lvl="1"/>
            <a:r>
              <a:rPr lang="en-US" sz="2000" dirty="0" smtClean="0"/>
              <a:t>all examples with label </a:t>
            </a:r>
            <a:r>
              <a:rPr lang="en-US" sz="2000" i="1" dirty="0" smtClean="0"/>
              <a:t>L</a:t>
            </a:r>
            <a:r>
              <a:rPr lang="en-US" sz="2000" dirty="0" smtClean="0"/>
              <a:t> are positive</a:t>
            </a:r>
          </a:p>
          <a:p>
            <a:pPr lvl="1"/>
            <a:r>
              <a:rPr lang="en-US" sz="2000" dirty="0" smtClean="0"/>
              <a:t>all other examples are negative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154614" y="3626498"/>
            <a:ext cx="1863261" cy="2976678"/>
            <a:chOff x="154614" y="3626498"/>
            <a:chExt cx="1863261" cy="2976678"/>
          </a:xfrm>
        </p:grpSpPr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38238" y="3626498"/>
              <a:ext cx="435932" cy="427384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17091" y="4870029"/>
              <a:ext cx="440752" cy="444091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2683" y="5527967"/>
              <a:ext cx="627865" cy="369332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4614" y="6152056"/>
              <a:ext cx="745934" cy="425776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53964" y="4287698"/>
              <a:ext cx="355732" cy="326574"/>
            </a:xfrm>
            <a:prstGeom prst="rect">
              <a:avLst/>
            </a:prstGeom>
          </p:spPr>
        </p:pic>
        <p:sp>
          <p:nvSpPr>
            <p:cNvPr id="50" name="TextBox 49"/>
            <p:cNvSpPr txBox="1"/>
            <p:nvPr/>
          </p:nvSpPr>
          <p:spPr>
            <a:xfrm>
              <a:off x="1100136" y="3637673"/>
              <a:ext cx="722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apple</a:t>
              </a:r>
              <a:endParaRPr lang="en-US" b="1" baseline="-25000" dirty="0"/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1100136" y="4923100"/>
              <a:ext cx="7220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apple</a:t>
              </a:r>
              <a:endParaRPr lang="en-US" b="1" baseline="-25000" dirty="0"/>
            </a:p>
          </p:txBody>
        </p:sp>
        <p:sp>
          <p:nvSpPr>
            <p:cNvPr id="52" name="TextBox 51"/>
            <p:cNvSpPr txBox="1"/>
            <p:nvPr/>
          </p:nvSpPr>
          <p:spPr>
            <a:xfrm>
              <a:off x="1100136" y="5553311"/>
              <a:ext cx="91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banana</a:t>
              </a:r>
              <a:endParaRPr lang="en-US" b="1" baseline="-25000" dirty="0"/>
            </a:p>
          </p:txBody>
        </p:sp>
        <p:sp>
          <p:nvSpPr>
            <p:cNvPr id="53" name="TextBox 52"/>
            <p:cNvSpPr txBox="1"/>
            <p:nvPr/>
          </p:nvSpPr>
          <p:spPr>
            <a:xfrm>
              <a:off x="1100136" y="6233844"/>
              <a:ext cx="9177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banana</a:t>
              </a:r>
              <a:endParaRPr lang="en-US" b="1" baseline="-25000" dirty="0"/>
            </a:p>
          </p:txBody>
        </p:sp>
        <p:sp>
          <p:nvSpPr>
            <p:cNvPr id="54" name="TextBox 53"/>
            <p:cNvSpPr txBox="1"/>
            <p:nvPr/>
          </p:nvSpPr>
          <p:spPr>
            <a:xfrm>
              <a:off x="1100136" y="4270284"/>
              <a:ext cx="8586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orange</a:t>
              </a:r>
              <a:endParaRPr lang="en-US" b="1" baseline="-25000" dirty="0"/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2159000" y="3090333"/>
            <a:ext cx="2387657" cy="3487499"/>
            <a:chOff x="2159000" y="3090333"/>
            <a:chExt cx="2387657" cy="3487499"/>
          </a:xfrm>
        </p:grpSpPr>
        <p:sp>
          <p:nvSpPr>
            <p:cNvPr id="4" name="TextBox 3"/>
            <p:cNvSpPr txBox="1"/>
            <p:nvPr/>
          </p:nvSpPr>
          <p:spPr>
            <a:xfrm>
              <a:off x="2787492" y="3090333"/>
              <a:ext cx="175916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apple vs. not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994157" y="3626498"/>
              <a:ext cx="435932" cy="427384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973010" y="4870029"/>
              <a:ext cx="440752" cy="444091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928602" y="5527967"/>
              <a:ext cx="627865" cy="369332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0533" y="6152056"/>
              <a:ext cx="745934" cy="425776"/>
            </a:xfrm>
            <a:prstGeom prst="rect">
              <a:avLst/>
            </a:prstGeom>
          </p:spPr>
        </p:pic>
        <p:sp>
          <p:nvSpPr>
            <p:cNvPr id="13" name="TextBox 12"/>
            <p:cNvSpPr txBox="1"/>
            <p:nvPr/>
          </p:nvSpPr>
          <p:spPr>
            <a:xfrm>
              <a:off x="3854621" y="3612329"/>
              <a:ext cx="465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09883" y="4287698"/>
              <a:ext cx="355732" cy="326574"/>
            </a:xfrm>
            <a:prstGeom prst="rect">
              <a:avLst/>
            </a:prstGeom>
          </p:spPr>
        </p:pic>
        <p:sp>
          <p:nvSpPr>
            <p:cNvPr id="19" name="TextBox 18"/>
            <p:cNvSpPr txBox="1"/>
            <p:nvPr/>
          </p:nvSpPr>
          <p:spPr>
            <a:xfrm>
              <a:off x="3854621" y="4897756"/>
              <a:ext cx="4659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3854621" y="5527967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854621" y="620850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854621" y="424494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5" name="Right Arrow 4"/>
            <p:cNvSpPr/>
            <p:nvPr/>
          </p:nvSpPr>
          <p:spPr>
            <a:xfrm>
              <a:off x="2159000" y="4614272"/>
              <a:ext cx="493889" cy="913695"/>
            </a:xfrm>
            <a:prstGeom prst="right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741333" y="3090333"/>
            <a:ext cx="2136665" cy="3487499"/>
            <a:chOff x="4741333" y="3090333"/>
            <a:chExt cx="2136665" cy="3487499"/>
          </a:xfrm>
        </p:grpSpPr>
        <p:sp>
          <p:nvSpPr>
            <p:cNvPr id="23" name="TextBox 22"/>
            <p:cNvSpPr txBox="1"/>
            <p:nvPr/>
          </p:nvSpPr>
          <p:spPr>
            <a:xfrm>
              <a:off x="4974111" y="3090333"/>
              <a:ext cx="190388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orange vs. not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3109" y="3626498"/>
              <a:ext cx="435932" cy="427384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01962" y="4870029"/>
              <a:ext cx="440752" cy="444091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157554" y="5527967"/>
              <a:ext cx="627865" cy="369332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39485" y="6152056"/>
              <a:ext cx="745934" cy="425776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6083573" y="3612329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238835" y="4287698"/>
              <a:ext cx="355732" cy="326574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6083573" y="4897756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6083573" y="5527967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6083573" y="620850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6083573" y="4244940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4741333" y="3551998"/>
              <a:ext cx="14111" cy="288266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7016668" y="3090333"/>
            <a:ext cx="2050602" cy="3487499"/>
            <a:chOff x="7016668" y="3090333"/>
            <a:chExt cx="2050602" cy="3487499"/>
          </a:xfrm>
        </p:grpSpPr>
        <p:sp>
          <p:nvSpPr>
            <p:cNvPr id="34" name="TextBox 33"/>
            <p:cNvSpPr txBox="1"/>
            <p:nvPr/>
          </p:nvSpPr>
          <p:spPr>
            <a:xfrm>
              <a:off x="7090046" y="3090333"/>
              <a:ext cx="197722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>
                  <a:solidFill>
                    <a:srgbClr val="0000FF"/>
                  </a:solidFill>
                </a:rPr>
                <a:t>banana vs. not</a:t>
              </a:r>
              <a:endParaRPr lang="en-US" sz="2400" dirty="0">
                <a:solidFill>
                  <a:srgbClr val="0000FF"/>
                </a:solidFill>
              </a:endParaRPr>
            </a:p>
          </p:txBody>
        </p:sp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339044" y="3626498"/>
              <a:ext cx="435932" cy="427384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317897" y="4870029"/>
              <a:ext cx="440752" cy="444091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273489" y="5527967"/>
              <a:ext cx="627865" cy="369332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155420" y="6152056"/>
              <a:ext cx="745934" cy="425776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8199508" y="3612329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354770" y="4287698"/>
              <a:ext cx="355732" cy="326574"/>
            </a:xfrm>
            <a:prstGeom prst="rect">
              <a:avLst/>
            </a:prstGeom>
          </p:spPr>
        </p:pic>
        <p:sp>
          <p:nvSpPr>
            <p:cNvPr id="41" name="TextBox 40"/>
            <p:cNvSpPr txBox="1"/>
            <p:nvPr/>
          </p:nvSpPr>
          <p:spPr>
            <a:xfrm>
              <a:off x="8199508" y="4897756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199508" y="5527967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8199508" y="6208500"/>
              <a:ext cx="4611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 smtClean="0"/>
                <a:t>+1</a:t>
              </a:r>
              <a:endParaRPr lang="en-US" b="1" baseline="-25000" dirty="0"/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8199508" y="4244940"/>
              <a:ext cx="3794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-</a:t>
              </a:r>
              <a:r>
                <a:rPr lang="en-US" b="1" dirty="0" smtClean="0"/>
                <a:t>1</a:t>
              </a:r>
              <a:endParaRPr lang="en-US" b="1" baseline="-25000" dirty="0"/>
            </a:p>
          </p:txBody>
        </p:sp>
        <p:cxnSp>
          <p:nvCxnSpPr>
            <p:cNvPr id="55" name="Straight Connector 54"/>
            <p:cNvCxnSpPr/>
            <p:nvPr/>
          </p:nvCxnSpPr>
          <p:spPr>
            <a:xfrm>
              <a:off x="7016668" y="3637673"/>
              <a:ext cx="14111" cy="2882669"/>
            </a:xfrm>
            <a:prstGeom prst="line">
              <a:avLst/>
            </a:prstGeom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5720805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cxnSp>
        <p:nvCxnSpPr>
          <p:cNvPr id="32" name="Straight Arrow Connector 31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773614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402699" y="297461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46846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4402699" y="297461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812096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4786635" y="2352736"/>
            <a:ext cx="711142" cy="1430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4" name="Straight Arrow Connector 23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8302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Picture 2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8857" y="2496638"/>
            <a:ext cx="711142" cy="14300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75341" y="4221985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3793096" y="1833441"/>
            <a:ext cx="711142" cy="143009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35753" y="2904062"/>
            <a:ext cx="748463" cy="73378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686" y="3423355"/>
            <a:ext cx="748463" cy="73378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16040" y="3790248"/>
            <a:ext cx="748463" cy="733787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456" y="5390559"/>
            <a:ext cx="833354" cy="49020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3523" y="5492516"/>
            <a:ext cx="833354" cy="49020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9246" y="4712193"/>
            <a:ext cx="833354" cy="49020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733444" y="1477869"/>
            <a:ext cx="711142" cy="143009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5363734" y="2567228"/>
            <a:ext cx="711142" cy="143009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6946234" y="2211656"/>
            <a:ext cx="711142" cy="1430099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5795964" y="403287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3136549" y="3412033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07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8" name="Oval 17"/>
          <p:cNvSpPr/>
          <p:nvPr/>
        </p:nvSpPr>
        <p:spPr>
          <a:xfrm>
            <a:off x="5795964" y="4032877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136549" y="3412033"/>
            <a:ext cx="446907" cy="378215"/>
          </a:xfrm>
          <a:prstGeom prst="ellipse">
            <a:avLst/>
          </a:prstGeom>
          <a:solidFill>
            <a:srgbClr val="FF00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TextBox 2"/>
          <p:cNvSpPr txBox="1"/>
          <p:nvPr/>
        </p:nvSpPr>
        <p:spPr>
          <a:xfrm>
            <a:off x="6506370" y="3949890"/>
            <a:ext cx="22596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banana </a:t>
            </a:r>
            <a:r>
              <a:rPr lang="en-US" i="1" dirty="0" smtClean="0">
                <a:solidFill>
                  <a:srgbClr val="FF6600"/>
                </a:solidFill>
              </a:rPr>
              <a:t>OR</a:t>
            </a:r>
            <a:r>
              <a:rPr lang="en-US" dirty="0" smtClean="0">
                <a:solidFill>
                  <a:srgbClr val="FF6600"/>
                </a:solidFill>
              </a:rPr>
              <a:t> pineapple</a:t>
            </a:r>
            <a:endParaRPr lang="en-US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230398" y="3737002"/>
            <a:ext cx="7065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6600"/>
                </a:solidFill>
              </a:rPr>
              <a:t>none?</a:t>
            </a:r>
            <a:endParaRPr lang="en-US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11628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73016" y="3949890"/>
            <a:ext cx="833354" cy="49020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564" y="3216103"/>
            <a:ext cx="748463" cy="73378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42871" y="6265333"/>
            <a:ext cx="2654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classify?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7668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OVA: classify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Classify:</a:t>
            </a:r>
          </a:p>
          <a:p>
            <a:pPr lvl="1"/>
            <a:r>
              <a:rPr lang="en-US" dirty="0" smtClean="0"/>
              <a:t>If classifier doesn’t provide confidence (this is rare) and there is ambiguity, pick one of the ones in conflict</a:t>
            </a:r>
          </a:p>
          <a:p>
            <a:pPr lvl="1"/>
            <a:r>
              <a:rPr lang="en-US" dirty="0" smtClean="0"/>
              <a:t>Otherwise:</a:t>
            </a:r>
          </a:p>
          <a:p>
            <a:pPr lvl="2"/>
            <a:r>
              <a:rPr lang="en-US" dirty="0" smtClean="0"/>
              <a:t>pick the most confident positive</a:t>
            </a:r>
          </a:p>
          <a:p>
            <a:pPr lvl="2"/>
            <a:r>
              <a:rPr lang="en-US" dirty="0" smtClean="0"/>
              <a:t>if none vote positive, pick </a:t>
            </a:r>
            <a:r>
              <a:rPr lang="en-US" i="1" dirty="0" smtClean="0"/>
              <a:t>least</a:t>
            </a:r>
            <a:r>
              <a:rPr lang="en-US" dirty="0" smtClean="0"/>
              <a:t> confident negative</a:t>
            </a:r>
          </a:p>
        </p:txBody>
      </p:sp>
    </p:spTree>
    <p:extLst>
      <p:ext uri="{BB962C8B-B14F-4D97-AF65-F5344CB8AC3E}">
        <p14:creationId xmlns:p14="http://schemas.microsoft.com/office/powerpoint/2010/main" val="2415252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135844" y="5197802"/>
            <a:ext cx="17620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8000"/>
                </a:solidFill>
              </a:rPr>
              <a:t>pineapple vs. not</a:t>
            </a:r>
            <a:endParaRPr lang="en-US" dirty="0">
              <a:solidFill>
                <a:srgbClr val="008000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2217915" y="6387449"/>
            <a:ext cx="13655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apple vs. not</a:t>
            </a:r>
            <a:endParaRPr lang="en-US" dirty="0">
              <a:solidFill>
                <a:srgbClr val="FF0000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40760" y="5013136"/>
            <a:ext cx="15311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D8D800"/>
                </a:solidFill>
              </a:rPr>
              <a:t>banana vs. not</a:t>
            </a:r>
            <a:endParaRPr lang="en-US" dirty="0">
              <a:solidFill>
                <a:srgbClr val="D8D8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59667" y="5336301"/>
            <a:ext cx="340077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does the decision boundary look like?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70020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OVA: </a:t>
            </a:r>
            <a:r>
              <a:rPr lang="en-US" dirty="0"/>
              <a:t>linear classifiers (e.g. perceptron)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2074334" y="1865569"/>
            <a:ext cx="4924777" cy="3365054"/>
          </a:xfrm>
          <a:prstGeom prst="line">
            <a:avLst/>
          </a:prstGeom>
          <a:ln w="38100" cmpd="sng">
            <a:solidFill>
              <a:srgbClr val="008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808112" y="1651000"/>
            <a:ext cx="451555" cy="4640760"/>
          </a:xfrm>
          <a:prstGeom prst="line">
            <a:avLst/>
          </a:prstGeom>
          <a:ln w="38100" cmpd="sng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H="1">
            <a:off x="1025019" y="3118556"/>
            <a:ext cx="7201760" cy="1707444"/>
          </a:xfrm>
          <a:prstGeom prst="line">
            <a:avLst/>
          </a:prstGeom>
          <a:ln w="38100" cmpd="sng">
            <a:solidFill>
              <a:srgbClr val="D8D8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H="1">
            <a:off x="2695222" y="3790248"/>
            <a:ext cx="380120" cy="0"/>
          </a:xfrm>
          <a:prstGeom prst="straightConnector1">
            <a:avLst/>
          </a:prstGeom>
          <a:ln w="28575" cmpd="sng">
            <a:solidFill>
              <a:srgbClr val="FF0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V="1">
            <a:off x="4314298" y="3118556"/>
            <a:ext cx="271813" cy="304800"/>
          </a:xfrm>
          <a:prstGeom prst="straightConnector1">
            <a:avLst/>
          </a:prstGeom>
          <a:ln w="28575" cmpd="sng">
            <a:solidFill>
              <a:srgbClr val="0080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4194885" y="4089403"/>
            <a:ext cx="119413" cy="434632"/>
          </a:xfrm>
          <a:prstGeom prst="straightConnector1">
            <a:avLst/>
          </a:prstGeom>
          <a:ln w="28575" cmpd="sng">
            <a:solidFill>
              <a:srgbClr val="D8D800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695222" y="1651000"/>
            <a:ext cx="1001889" cy="1975556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3697111" y="3626556"/>
            <a:ext cx="4430889" cy="705556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671949" y="3626556"/>
            <a:ext cx="2025162" cy="2080740"/>
          </a:xfrm>
          <a:prstGeom prst="line">
            <a:avLst/>
          </a:prstGeom>
          <a:ln w="57150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766105" y="5230623"/>
            <a:ext cx="1602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BANANA</a:t>
            </a:r>
            <a:endParaRPr lang="en-US" sz="2800" b="1" dirty="0"/>
          </a:p>
        </p:txBody>
      </p:sp>
      <p:sp>
        <p:nvSpPr>
          <p:cNvPr id="31" name="TextBox 30"/>
          <p:cNvSpPr txBox="1"/>
          <p:nvPr/>
        </p:nvSpPr>
        <p:spPr>
          <a:xfrm>
            <a:off x="471436" y="3153468"/>
            <a:ext cx="11381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APPLE</a:t>
            </a:r>
            <a:endParaRPr lang="en-US" sz="28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4998281" y="2289868"/>
            <a:ext cx="184099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PINEAPPLE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636514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OVA: classify, perceptron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Classify:</a:t>
            </a:r>
          </a:p>
          <a:p>
            <a:pPr lvl="1"/>
            <a:r>
              <a:rPr lang="en-US" dirty="0" smtClean="0"/>
              <a:t>If classifier doesn’t provide confidence (this is rare) and there is ambiguity, pick majority in conflict</a:t>
            </a:r>
          </a:p>
          <a:p>
            <a:pPr lvl="1"/>
            <a:r>
              <a:rPr lang="en-US" dirty="0" smtClean="0"/>
              <a:t>Otherwise:</a:t>
            </a:r>
          </a:p>
          <a:p>
            <a:pPr lvl="2"/>
            <a:r>
              <a:rPr lang="en-US" dirty="0" smtClean="0"/>
              <a:t>pick the most </a:t>
            </a:r>
            <a:r>
              <a:rPr lang="en-US" dirty="0" smtClean="0">
                <a:solidFill>
                  <a:srgbClr val="FF0000"/>
                </a:solidFill>
              </a:rPr>
              <a:t>confident</a:t>
            </a:r>
            <a:r>
              <a:rPr lang="en-US" dirty="0" smtClean="0"/>
              <a:t> positive</a:t>
            </a:r>
          </a:p>
          <a:p>
            <a:pPr lvl="2"/>
            <a:r>
              <a:rPr lang="en-US" dirty="0" smtClean="0"/>
              <a:t>if none vote positive, pick </a:t>
            </a:r>
            <a:r>
              <a:rPr lang="en-US" i="1" dirty="0" smtClean="0"/>
              <a:t>least</a:t>
            </a:r>
            <a:r>
              <a:rPr lang="en-US" dirty="0" smtClean="0"/>
              <a:t> confident negative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622777" y="4811889"/>
            <a:ext cx="5643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 we calculate this for the perceptron?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66988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OVA: classify, perceptron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816578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Classify:</a:t>
            </a:r>
          </a:p>
          <a:p>
            <a:pPr lvl="1"/>
            <a:r>
              <a:rPr lang="en-US" dirty="0" smtClean="0"/>
              <a:t>If classifier doesn’t provide confidence (this is rare) and there is ambiguity, pick majority in conflict</a:t>
            </a:r>
          </a:p>
          <a:p>
            <a:pPr lvl="1"/>
            <a:r>
              <a:rPr lang="en-US" dirty="0" smtClean="0"/>
              <a:t>Otherwise:</a:t>
            </a:r>
          </a:p>
          <a:p>
            <a:pPr lvl="2"/>
            <a:r>
              <a:rPr lang="en-US" dirty="0" smtClean="0"/>
              <a:t>pick the most </a:t>
            </a:r>
            <a:r>
              <a:rPr lang="en-US" dirty="0" smtClean="0">
                <a:solidFill>
                  <a:srgbClr val="FF0000"/>
                </a:solidFill>
              </a:rPr>
              <a:t>confident</a:t>
            </a:r>
            <a:r>
              <a:rPr lang="en-US" dirty="0" smtClean="0"/>
              <a:t> positive</a:t>
            </a:r>
          </a:p>
          <a:p>
            <a:pPr lvl="2"/>
            <a:r>
              <a:rPr lang="en-US" dirty="0" smtClean="0"/>
              <a:t>if none vote positive, pick </a:t>
            </a:r>
            <a:r>
              <a:rPr lang="en-US" i="1" dirty="0" smtClean="0"/>
              <a:t>least</a:t>
            </a:r>
            <a:r>
              <a:rPr lang="en-US" dirty="0" smtClean="0"/>
              <a:t> confident negative</a:t>
            </a:r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29672173"/>
              </p:ext>
            </p:extLst>
          </p:nvPr>
        </p:nvGraphicFramePr>
        <p:xfrm>
          <a:off x="2017655" y="4711649"/>
          <a:ext cx="3874159" cy="79168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Equation" r:id="rId3" imgW="1549400" imgH="317500" progId="Equation.3">
                  <p:embed/>
                </p:oleObj>
              </mc:Choice>
              <mc:Fallback>
                <p:oleObj name="Equation" r:id="rId3" imgW="1549400" imgH="3175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17655" y="4711649"/>
                        <a:ext cx="3874159" cy="79168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Rectangle 5"/>
          <p:cNvSpPr/>
          <p:nvPr/>
        </p:nvSpPr>
        <p:spPr>
          <a:xfrm>
            <a:off x="1989433" y="4910667"/>
            <a:ext cx="1721789" cy="395111"/>
          </a:xfrm>
          <a:prstGeom prst="rect">
            <a:avLst/>
          </a:prstGeom>
          <a:solidFill>
            <a:srgbClr val="0000FF">
              <a:alpha val="35000"/>
            </a:srgbClr>
          </a:solidFill>
          <a:ln w="38100" cmpd="sng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2314222" y="5771444"/>
            <a:ext cx="37902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Distance from the </a:t>
            </a:r>
            <a:r>
              <a:rPr lang="en-US" sz="2400" dirty="0" err="1" smtClean="0">
                <a:solidFill>
                  <a:srgbClr val="0000FF"/>
                </a:solidFill>
              </a:rPr>
              <a:t>hyperplane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8491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Approach 2: All vs. all (AVA)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5777" y="1600200"/>
            <a:ext cx="8805333" cy="4749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smtClean="0"/>
              <a:t>Training:</a:t>
            </a:r>
            <a:r>
              <a:rPr lang="en-US" sz="2400" dirty="0"/>
              <a:t> </a:t>
            </a: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For each pair of labels, train a classifier to distinguish between them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r>
              <a:rPr lang="en-US" sz="2400" dirty="0" smtClean="0"/>
              <a:t>for </a:t>
            </a:r>
            <a:r>
              <a:rPr lang="en-US" sz="2400" i="1" dirty="0" err="1" smtClean="0"/>
              <a:t>i</a:t>
            </a:r>
            <a:r>
              <a:rPr lang="en-US" sz="2400" i="1" dirty="0" smtClean="0"/>
              <a:t> </a:t>
            </a:r>
            <a:r>
              <a:rPr lang="en-US" sz="2400" dirty="0" smtClean="0"/>
              <a:t>= 1 to number of labels:</a:t>
            </a:r>
            <a:endParaRPr lang="en-US" sz="2400" i="1" dirty="0" smtClean="0"/>
          </a:p>
          <a:p>
            <a:pPr marL="320040" lvl="1" indent="0">
              <a:buNone/>
            </a:pPr>
            <a:r>
              <a:rPr lang="en-US" sz="2400" dirty="0" smtClean="0"/>
              <a:t>for </a:t>
            </a:r>
            <a:r>
              <a:rPr lang="en-US" sz="2400" i="1" dirty="0" smtClean="0"/>
              <a:t>k</a:t>
            </a:r>
            <a:r>
              <a:rPr lang="en-US" sz="2400" dirty="0" smtClean="0"/>
              <a:t> = i+1 to number of labels:</a:t>
            </a:r>
          </a:p>
          <a:p>
            <a:pPr marL="320040" lvl="1" indent="0">
              <a:buNone/>
            </a:pPr>
            <a:r>
              <a:rPr lang="en-US" sz="2400" dirty="0" smtClean="0"/>
              <a:t>  train a classifier to distinguish between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j</a:t>
            </a:r>
            <a:r>
              <a:rPr lang="en-US" sz="2400" dirty="0" smtClean="0"/>
              <a:t> and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k</a:t>
            </a:r>
            <a:r>
              <a:rPr lang="en-US" sz="2400" dirty="0" smtClean="0"/>
              <a:t>:</a:t>
            </a:r>
          </a:p>
          <a:p>
            <a:pPr marL="32004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- create a dataset with all examples </a:t>
            </a:r>
            <a:r>
              <a:rPr lang="en-US" sz="2400" i="1" dirty="0" smtClean="0"/>
              <a:t>with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j</a:t>
            </a:r>
            <a:r>
              <a:rPr lang="en-US" sz="2400" dirty="0" smtClean="0"/>
              <a:t> labeled positive      	 and all examples with </a:t>
            </a:r>
            <a:r>
              <a:rPr lang="en-US" sz="2400" i="1" dirty="0" err="1" smtClean="0"/>
              <a:t>label</a:t>
            </a:r>
            <a:r>
              <a:rPr lang="en-US" sz="2400" i="1" baseline="-25000" dirty="0" err="1" smtClean="0"/>
              <a:t>k</a:t>
            </a:r>
            <a:r>
              <a:rPr lang="en-US" sz="2400" dirty="0" smtClean="0"/>
              <a:t> labeled negative</a:t>
            </a:r>
            <a:endParaRPr lang="en-US" sz="2400" dirty="0"/>
          </a:p>
          <a:p>
            <a:pPr marL="320040" lvl="1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 - train classifier on this subset of the data</a:t>
            </a:r>
          </a:p>
        </p:txBody>
      </p:sp>
    </p:spTree>
    <p:extLst>
      <p:ext uri="{BB962C8B-B14F-4D97-AF65-F5344CB8AC3E}">
        <p14:creationId xmlns:p14="http://schemas.microsoft.com/office/powerpoint/2010/main" val="1562437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training visualized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238" y="2337384"/>
            <a:ext cx="435932" cy="42738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091" y="3580915"/>
            <a:ext cx="440752" cy="44409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683" y="4238853"/>
            <a:ext cx="627865" cy="3693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614" y="4862942"/>
            <a:ext cx="745934" cy="42577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964" y="2998584"/>
            <a:ext cx="355732" cy="32657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00136" y="2348559"/>
            <a:ext cx="72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apple</a:t>
            </a:r>
            <a:endParaRPr lang="en-US" b="1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100136" y="3633986"/>
            <a:ext cx="7220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apple</a:t>
            </a:r>
            <a:endParaRPr lang="en-US" b="1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100136" y="4264197"/>
            <a:ext cx="917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banana</a:t>
            </a:r>
            <a:endParaRPr lang="en-US" b="1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100136" y="4944730"/>
            <a:ext cx="9177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banana</a:t>
            </a:r>
            <a:endParaRPr lang="en-US" b="1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100136" y="2981170"/>
            <a:ext cx="858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orange</a:t>
            </a:r>
            <a:endParaRPr lang="en-US" b="1" baseline="-25000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7875" y="1721556"/>
            <a:ext cx="14111" cy="4868333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605" y="2266829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8458" y="2864509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503948" y="2278004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503948" y="2917580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2444257" y="1773987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orange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53716" y="3495827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3532170" y="3443898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227" y="4259197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04080" y="4856877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716569" y="427037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5716569" y="490994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4600434" y="3803263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483" y="5553671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024" y="5993558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5716569" y="54231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5716569" y="5992152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98338" y="2174097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7776792" y="21221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95276" y="2764768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59817" y="3204655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7778362" y="2634228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7778362" y="3203249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6622790" y="1705321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orange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86377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46" y="2167817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99" y="2765497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1389" y="217899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1389" y="28185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581698" y="1674975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orange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57" y="3396815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69611" y="334488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76" y="4515076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29" y="5112756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36718" y="4526251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6718" y="5165827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520583" y="4059142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32" y="5809550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73" y="6249437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636718" y="5679010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1636718" y="62480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49" y="3640962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69903" y="3589033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387" y="4231633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928" y="4671520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871473" y="4101093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4871473" y="4670114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3715901" y="3172186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orange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834" y="3437556"/>
            <a:ext cx="565527" cy="52998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690723" y="4302188"/>
            <a:ext cx="164450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class?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7933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7046" y="2167817"/>
            <a:ext cx="435932" cy="42738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5899" y="2765497"/>
            <a:ext cx="440752" cy="444091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641389" y="2178992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1641389" y="2818568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581698" y="1674975"/>
            <a:ext cx="186255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orange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157" y="3396815"/>
            <a:ext cx="355732" cy="32657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669611" y="3344886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5376" y="4515076"/>
            <a:ext cx="435932" cy="427384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4229" y="5112756"/>
            <a:ext cx="440752" cy="444091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36718" y="4526251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1636718" y="5165827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520583" y="4059142"/>
            <a:ext cx="192367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apple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2" name="Picture 3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3632" y="5809550"/>
            <a:ext cx="627865" cy="369332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8173" y="6249437"/>
            <a:ext cx="745934" cy="425776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1636718" y="5679010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35" name="TextBox 34"/>
          <p:cNvSpPr txBox="1"/>
          <p:nvPr/>
        </p:nvSpPr>
        <p:spPr>
          <a:xfrm>
            <a:off x="1636718" y="6248031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1449" y="3640962"/>
            <a:ext cx="355732" cy="326574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4869903" y="3589033"/>
            <a:ext cx="4611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+1</a:t>
            </a:r>
            <a:endParaRPr lang="en-US" b="1" baseline="-25000" dirty="0"/>
          </a:p>
        </p:txBody>
      </p:sp>
      <p:pic>
        <p:nvPicPr>
          <p:cNvPr id="38" name="Picture 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387" y="4231633"/>
            <a:ext cx="627865" cy="369332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52928" y="4671520"/>
            <a:ext cx="745934" cy="425776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4871473" y="4101093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1" name="TextBox 40"/>
          <p:cNvSpPr txBox="1"/>
          <p:nvPr/>
        </p:nvSpPr>
        <p:spPr>
          <a:xfrm>
            <a:off x="4871473" y="4670114"/>
            <a:ext cx="3794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-</a:t>
            </a:r>
            <a:r>
              <a:rPr lang="en-US" b="1" dirty="0" smtClean="0"/>
              <a:t>1</a:t>
            </a:r>
            <a:endParaRPr lang="en-US" b="1" baseline="-25000" dirty="0"/>
          </a:p>
        </p:txBody>
      </p:sp>
      <p:sp>
        <p:nvSpPr>
          <p:cNvPr id="42" name="TextBox 41"/>
          <p:cNvSpPr txBox="1"/>
          <p:nvPr/>
        </p:nvSpPr>
        <p:spPr>
          <a:xfrm>
            <a:off x="3715901" y="3172186"/>
            <a:ext cx="20442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00FF"/>
                </a:solidFill>
              </a:rPr>
              <a:t>orange </a:t>
            </a:r>
            <a:r>
              <a:rPr lang="en-US" sz="2000" dirty="0" err="1" smtClean="0">
                <a:solidFill>
                  <a:srgbClr val="0000FF"/>
                </a:solidFill>
              </a:rPr>
              <a:t>vs</a:t>
            </a:r>
            <a:r>
              <a:rPr lang="en-US" sz="2000" dirty="0" smtClean="0">
                <a:solidFill>
                  <a:srgbClr val="0000FF"/>
                </a:solidFill>
              </a:rPr>
              <a:t> banana</a:t>
            </a:r>
            <a:endParaRPr lang="en-US" sz="2000" dirty="0">
              <a:solidFill>
                <a:srgbClr val="0000FF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12834" y="3437556"/>
            <a:ext cx="565527" cy="5299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45479" y="2638778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orange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443938" y="3953507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orange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102535" y="5217345"/>
            <a:ext cx="91563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apple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021560" y="3932347"/>
            <a:ext cx="10602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6600"/>
                </a:solidFill>
              </a:rPr>
              <a:t>orange</a:t>
            </a:r>
            <a:endParaRPr lang="en-US" sz="24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67172" y="5334000"/>
            <a:ext cx="153329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In general?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333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22768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To classify example e, classify with each classifier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jk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We have a few options to choose the final class:</a:t>
            </a:r>
          </a:p>
          <a:p>
            <a:pPr>
              <a:buFontTx/>
              <a:buChar char="-"/>
            </a:pPr>
            <a:r>
              <a:rPr lang="en-US" dirty="0" smtClean="0"/>
              <a:t>Take a majority vote</a:t>
            </a:r>
          </a:p>
          <a:p>
            <a:pPr>
              <a:buFontTx/>
              <a:buChar char="-"/>
            </a:pPr>
            <a:r>
              <a:rPr lang="en-US" dirty="0" smtClean="0"/>
              <a:t>Take a weighted vote based on confidence</a:t>
            </a:r>
          </a:p>
          <a:p>
            <a:pPr lvl="1">
              <a:buFontTx/>
              <a:buChar char="-"/>
            </a:pPr>
            <a:r>
              <a:rPr lang="en-US" dirty="0" smtClean="0"/>
              <a:t>y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jk</a:t>
            </a:r>
            <a:r>
              <a:rPr lang="en-US" dirty="0" smtClean="0"/>
              <a:t>(e)</a:t>
            </a:r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j</a:t>
            </a:r>
            <a:r>
              <a:rPr lang="en-US" dirty="0" smtClean="0"/>
              <a:t> += y</a:t>
            </a:r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k</a:t>
            </a:r>
            <a:r>
              <a:rPr lang="en-US" dirty="0" smtClean="0"/>
              <a:t> -= 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062111" y="4896555"/>
            <a:ext cx="26584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does this work?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2648" y="5994780"/>
            <a:ext cx="7552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solidFill>
                  <a:srgbClr val="3366FF"/>
                </a:solidFill>
              </a:rPr>
              <a:t>Here we’re assuming that y encompasses both the prediction (+1,-1) and the confidence, i.e. </a:t>
            </a:r>
            <a:r>
              <a:rPr lang="en-US" i="1" smtClean="0">
                <a:solidFill>
                  <a:srgbClr val="3366FF"/>
                </a:solidFill>
              </a:rPr>
              <a:t>y </a:t>
            </a:r>
            <a:r>
              <a:rPr lang="en-US" i="1" dirty="0" smtClean="0">
                <a:solidFill>
                  <a:srgbClr val="3366FF"/>
                </a:solidFill>
              </a:rPr>
              <a:t>= prediction </a:t>
            </a:r>
            <a:r>
              <a:rPr lang="en-US" i="1" smtClean="0">
                <a:solidFill>
                  <a:srgbClr val="3366FF"/>
                </a:solidFill>
              </a:rPr>
              <a:t>* confidence.</a:t>
            </a:r>
            <a:endParaRPr lang="en-US" i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54056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AVA classify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1"/>
            <a:ext cx="8153400" cy="213924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Take a weighted vote based on confidence</a:t>
            </a:r>
          </a:p>
          <a:p>
            <a:pPr lvl="1">
              <a:buFontTx/>
              <a:buChar char="-"/>
            </a:pPr>
            <a:r>
              <a:rPr lang="en-US" dirty="0" smtClean="0"/>
              <a:t>y = </a:t>
            </a:r>
            <a:r>
              <a:rPr lang="en-US" dirty="0" err="1" smtClean="0"/>
              <a:t>f</a:t>
            </a:r>
            <a:r>
              <a:rPr lang="en-US" baseline="-25000" dirty="0" err="1" smtClean="0"/>
              <a:t>jk</a:t>
            </a:r>
            <a:r>
              <a:rPr lang="en-US" dirty="0" smtClean="0"/>
              <a:t>(e)</a:t>
            </a:r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j</a:t>
            </a:r>
            <a:r>
              <a:rPr lang="en-US" dirty="0" smtClean="0"/>
              <a:t> += y</a:t>
            </a:r>
          </a:p>
          <a:p>
            <a:pPr lvl="1">
              <a:buFontTx/>
              <a:buChar char="-"/>
            </a:pPr>
            <a:r>
              <a:rPr lang="en-US" dirty="0" err="1" smtClean="0"/>
              <a:t>score</a:t>
            </a:r>
            <a:r>
              <a:rPr lang="en-US" baseline="-25000" dirty="0" err="1" smtClean="0"/>
              <a:t>k</a:t>
            </a:r>
            <a:r>
              <a:rPr lang="en-US" dirty="0" smtClean="0"/>
              <a:t> -= y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90222" y="3739445"/>
            <a:ext cx="6241913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If y is positive, classifier thought it was of type j:</a:t>
            </a:r>
          </a:p>
          <a:p>
            <a:r>
              <a:rPr lang="en-US" sz="2400" dirty="0" smtClean="0"/>
              <a:t>  - raise the score for j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- lower the score for k</a:t>
            </a:r>
          </a:p>
          <a:p>
            <a:endParaRPr lang="en-US" sz="2400" dirty="0"/>
          </a:p>
          <a:p>
            <a:r>
              <a:rPr lang="en-US" sz="2400" dirty="0" smtClean="0"/>
              <a:t>if y is negative, classifier thought it was of type k: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- lower the score for j</a:t>
            </a:r>
          </a:p>
          <a:p>
            <a:r>
              <a:rPr lang="en-US" sz="2400" dirty="0"/>
              <a:t> </a:t>
            </a:r>
            <a:r>
              <a:rPr lang="en-US" sz="2400" dirty="0" smtClean="0"/>
              <a:t> - raise the score for k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379588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OVA vs. 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Train/classify runtime?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Error?  Assume each binary classifier makes an error with probability </a:t>
            </a:r>
            <a:r>
              <a:rPr lang="en-US" dirty="0" err="1" smtClean="0">
                <a:solidFill>
                  <a:srgbClr val="FF0000"/>
                </a:solidFill>
              </a:rPr>
              <a:t>ε</a:t>
            </a:r>
            <a:endParaRPr lang="en-US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906047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OVA vs. AVA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199"/>
            <a:ext cx="8153400" cy="5116689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dirty="0" smtClean="0"/>
              <a:t>Train time:</a:t>
            </a:r>
          </a:p>
          <a:p>
            <a:pPr marL="0" indent="0">
              <a:buNone/>
            </a:pPr>
            <a:r>
              <a:rPr lang="en-US" dirty="0" smtClean="0"/>
              <a:t>AVA learns more classifiers, however, they’re trained on much smaller data this tends to make it faster if the labels are equally balanced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Test time:</a:t>
            </a:r>
          </a:p>
          <a:p>
            <a:pPr marL="0" indent="0">
              <a:buNone/>
            </a:pPr>
            <a:r>
              <a:rPr lang="en-US" dirty="0" smtClean="0"/>
              <a:t>AVA has more classifiers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Error (see the book for more justification):</a:t>
            </a:r>
          </a:p>
          <a:p>
            <a:pPr>
              <a:buFontTx/>
              <a:buChar char="-"/>
            </a:pPr>
            <a:r>
              <a:rPr lang="en-US" dirty="0" smtClean="0"/>
              <a:t>AVA trains on more balanced data sets</a:t>
            </a:r>
          </a:p>
          <a:p>
            <a:pPr>
              <a:buFontTx/>
              <a:buChar char="-"/>
            </a:pPr>
            <a:r>
              <a:rPr lang="en-US" dirty="0" smtClean="0"/>
              <a:t>AVA tests with more classifiers and therefore has more chances for errors</a:t>
            </a:r>
          </a:p>
          <a:p>
            <a:pPr marL="0" indent="0">
              <a:buNone/>
            </a:pPr>
            <a:r>
              <a:rPr lang="en-US" dirty="0" smtClean="0"/>
              <a:t>- Theoretically:</a:t>
            </a:r>
          </a:p>
          <a:p>
            <a:pPr marL="0" indent="0">
              <a:buNone/>
            </a:pPr>
            <a:r>
              <a:rPr lang="en-US" dirty="0" smtClean="0"/>
              <a:t>-- OVA: </a:t>
            </a:r>
            <a:r>
              <a:rPr lang="en-US" dirty="0" err="1" smtClean="0"/>
              <a:t>ε</a:t>
            </a:r>
            <a:r>
              <a:rPr lang="en-US" dirty="0" smtClean="0"/>
              <a:t> (number of labels -1)</a:t>
            </a:r>
          </a:p>
          <a:p>
            <a:pPr marL="0" indent="0">
              <a:buNone/>
            </a:pPr>
            <a:r>
              <a:rPr lang="en-US" dirty="0" smtClean="0"/>
              <a:t>-- AVA: 2 </a:t>
            </a:r>
            <a:r>
              <a:rPr lang="en-US" dirty="0" err="1" smtClean="0"/>
              <a:t>ε</a:t>
            </a:r>
            <a:r>
              <a:rPr lang="en-US" dirty="0" smtClean="0"/>
              <a:t> </a:t>
            </a:r>
            <a:r>
              <a:rPr lang="en-US" dirty="0"/>
              <a:t>(number of labels -1)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451868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Approach 3: Divide and conquer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986" y="1890541"/>
            <a:ext cx="748463" cy="73378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89209" y="2078902"/>
            <a:ext cx="833354" cy="490208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37535" y="2107445"/>
            <a:ext cx="563033" cy="51688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052674" y="2107445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630843" y="1719424"/>
            <a:ext cx="711142" cy="1430099"/>
          </a:xfrm>
          <a:prstGeom prst="rect">
            <a:avLst/>
          </a:prstGeom>
        </p:spPr>
      </p:pic>
      <p:cxnSp>
        <p:nvCxnSpPr>
          <p:cNvPr id="12" name="Straight Connector 11"/>
          <p:cNvCxnSpPr/>
          <p:nvPr/>
        </p:nvCxnSpPr>
        <p:spPr>
          <a:xfrm flipH="1">
            <a:off x="2747986" y="2790045"/>
            <a:ext cx="1486759" cy="166429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234745" y="2790045"/>
            <a:ext cx="1486759" cy="1664295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" name="Picture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6902" y="4712781"/>
            <a:ext cx="563033" cy="516883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66995" y="4495877"/>
            <a:ext cx="748463" cy="73378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2417810" y="4683333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4932" y="4654790"/>
            <a:ext cx="833354" cy="49020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16200000">
            <a:off x="6630843" y="4074377"/>
            <a:ext cx="711142" cy="143009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5849404" y="4604900"/>
            <a:ext cx="4219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0000FF"/>
                </a:solidFill>
              </a:rPr>
              <a:t>vs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81660" y="5756112"/>
            <a:ext cx="24563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Pros/cons vs. AVA?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0482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If using a binary classifier, the most common thing to do is OVA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Otherwise, use a classifier that allows for multiple labels:</a:t>
            </a:r>
          </a:p>
          <a:p>
            <a:pPr lvl="1"/>
            <a:r>
              <a:rPr lang="en-US" dirty="0" smtClean="0"/>
              <a:t>DT and k-NN work reasonably well</a:t>
            </a:r>
          </a:p>
          <a:p>
            <a:pPr lvl="1"/>
            <a:r>
              <a:rPr lang="en-US" dirty="0" smtClean="0"/>
              <a:t>We’ll see a few more in the coming weeks that will often work better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941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evaluation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3741254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602112" y="3672495"/>
            <a:ext cx="327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should we evaluate?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96722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evaluation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2339872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3868" y="3186610"/>
            <a:ext cx="563033" cy="516883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6" name="TextBox 25"/>
          <p:cNvSpPr txBox="1"/>
          <p:nvPr/>
        </p:nvSpPr>
        <p:spPr>
          <a:xfrm>
            <a:off x="3741254" y="3186610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785556" y="3672495"/>
            <a:ext cx="1932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Accuracy: 4/</a:t>
            </a:r>
            <a:r>
              <a:rPr lang="en-US" sz="2400" dirty="0">
                <a:solidFill>
                  <a:srgbClr val="0000FF"/>
                </a:solidFill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5837971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Multiclass evaluation imbalanced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019" y="2384769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3868" y="3857161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2686" y="4734082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5336" y="5400967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39872" y="1949084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327522" y="257989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2341633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2327522" y="4652187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6" name="TextBox 15"/>
          <p:cNvSpPr txBox="1"/>
          <p:nvPr/>
        </p:nvSpPr>
        <p:spPr>
          <a:xfrm>
            <a:off x="2341633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911094" y="5742544"/>
            <a:ext cx="711142" cy="1430099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2341633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522383" y="1933203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25" name="TextBox 24"/>
          <p:cNvSpPr txBox="1"/>
          <p:nvPr/>
        </p:nvSpPr>
        <p:spPr>
          <a:xfrm>
            <a:off x="3728904" y="2579891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7" name="TextBox 26"/>
          <p:cNvSpPr txBox="1"/>
          <p:nvPr/>
        </p:nvSpPr>
        <p:spPr>
          <a:xfrm>
            <a:off x="3743015" y="3929261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8" name="TextBox 27"/>
          <p:cNvSpPr txBox="1"/>
          <p:nvPr/>
        </p:nvSpPr>
        <p:spPr>
          <a:xfrm>
            <a:off x="3728904" y="4652187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9" name="TextBox 28"/>
          <p:cNvSpPr txBox="1"/>
          <p:nvPr/>
        </p:nvSpPr>
        <p:spPr>
          <a:xfrm>
            <a:off x="3743015" y="5457411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30" name="TextBox 29"/>
          <p:cNvSpPr txBox="1"/>
          <p:nvPr/>
        </p:nvSpPr>
        <p:spPr>
          <a:xfrm>
            <a:off x="3743015" y="6137944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3" name="TextBox 2"/>
          <p:cNvSpPr txBox="1"/>
          <p:nvPr/>
        </p:nvSpPr>
        <p:spPr>
          <a:xfrm>
            <a:off x="5602112" y="3672495"/>
            <a:ext cx="19724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628811" y="2991556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17" name="TextBox 16"/>
          <p:cNvSpPr txBox="1"/>
          <p:nvPr/>
        </p:nvSpPr>
        <p:spPr>
          <a:xfrm>
            <a:off x="5735152" y="4570778"/>
            <a:ext cx="2202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Data imbalance!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922094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microaveraging</a:t>
            </a:r>
            <a:r>
              <a:rPr lang="en-US" dirty="0" smtClean="0"/>
              <a:t>: average over examples (this is the “normal” way of calculating)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macroaveraging</a:t>
            </a:r>
            <a:r>
              <a:rPr lang="en-US" dirty="0" smtClean="0"/>
              <a:t>: calculate evaluation score (e.g. accuracy) for each label, then average over labels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441222" y="4811889"/>
            <a:ext cx="360853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does this have?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Why include it?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6993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65667" y="1600200"/>
            <a:ext cx="8300381" cy="2760133"/>
          </a:xfrm>
        </p:spPr>
        <p:txBody>
          <a:bodyPr/>
          <a:lstStyle/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microaveraging</a:t>
            </a:r>
            <a:r>
              <a:rPr lang="en-US" dirty="0" smtClean="0"/>
              <a:t>: average over examples (this is the “normal” way of calculating)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>
                <a:solidFill>
                  <a:srgbClr val="FF6600"/>
                </a:solidFill>
              </a:rPr>
              <a:t>macroaveraging</a:t>
            </a:r>
            <a:r>
              <a:rPr lang="en-US" dirty="0" smtClean="0"/>
              <a:t>: calculate evaluation score (e.g. accuracy) for each label, then average over labels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763889" y="4811889"/>
            <a:ext cx="57502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Puts more weight/emphasis on rarer labels</a:t>
            </a:r>
          </a:p>
          <a:p>
            <a:pPr marL="342900" indent="-342900">
              <a:buFontTx/>
              <a:buChar char="-"/>
            </a:pPr>
            <a:r>
              <a:rPr lang="en-US" sz="2400" dirty="0" smtClean="0">
                <a:solidFill>
                  <a:srgbClr val="0000FF"/>
                </a:solidFill>
              </a:rPr>
              <a:t>Allows another dimension of analysis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60350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55444" y="1600200"/>
            <a:ext cx="4010604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microaveraging</a:t>
            </a:r>
            <a:r>
              <a:rPr lang="en-US" sz="2800" dirty="0" smtClean="0"/>
              <a:t>: average over examples</a:t>
            </a: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macroaveraging</a:t>
            </a:r>
            <a:r>
              <a:rPr lang="en-US" sz="2800" dirty="0" smtClean="0"/>
              <a:t>: calculate evaluation score (e.g. accuracy) for each label, then average over labels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69" y="2169817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18" y="3642209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6" y="4519130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86" y="5186015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0022" y="1734132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957672" y="236493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970022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1783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57672" y="4437235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971783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18" y="2971658"/>
            <a:ext cx="563033" cy="516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41244" y="5527592"/>
            <a:ext cx="711142" cy="14300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71783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52533" y="171825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359054" y="2364939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71404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373165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359054" y="4437235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373165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73165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29242" y="1718251"/>
            <a:ext cx="0" cy="467408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6194778" y="5359917"/>
            <a:ext cx="36229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>
                <a:solidFill>
                  <a:srgbClr val="FF0000"/>
                </a:solidFill>
              </a:rPr>
              <a:t>?</a:t>
            </a:r>
            <a:endParaRPr lang="en-US" sz="36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97331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 smtClean="0"/>
              <a:t>Macroaveraging</a:t>
            </a:r>
            <a:r>
              <a:rPr lang="en-US" dirty="0" smtClean="0"/>
              <a:t> vs. </a:t>
            </a:r>
            <a:r>
              <a:rPr lang="en-US" dirty="0" err="1" smtClean="0"/>
              <a:t>microaveraging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55444" y="1600200"/>
            <a:ext cx="4010604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microaveraging</a:t>
            </a:r>
            <a:r>
              <a:rPr lang="en-US" sz="2800" dirty="0" smtClean="0"/>
              <a:t>: </a:t>
            </a:r>
            <a:r>
              <a:rPr lang="en-US" sz="2800" dirty="0">
                <a:solidFill>
                  <a:srgbClr val="0000FF"/>
                </a:solidFill>
              </a:rPr>
              <a:t>4</a:t>
            </a:r>
            <a:r>
              <a:rPr lang="en-US" sz="2800" dirty="0" smtClean="0">
                <a:solidFill>
                  <a:srgbClr val="0000FF"/>
                </a:solidFill>
              </a:rPr>
              <a:t>/</a:t>
            </a:r>
            <a:r>
              <a:rPr lang="en-US" sz="2800" dirty="0">
                <a:solidFill>
                  <a:srgbClr val="0000FF"/>
                </a:solidFill>
              </a:rPr>
              <a:t>6</a:t>
            </a:r>
            <a:endParaRPr lang="en-US" sz="2800" dirty="0" smtClean="0">
              <a:solidFill>
                <a:srgbClr val="0000FF"/>
              </a:solidFill>
            </a:endParaRPr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r>
              <a:rPr lang="en-US" sz="2800" dirty="0" err="1" smtClean="0">
                <a:solidFill>
                  <a:srgbClr val="FF6600"/>
                </a:solidFill>
              </a:rPr>
              <a:t>macroaveraging</a:t>
            </a:r>
            <a:r>
              <a:rPr lang="en-US" sz="2800" dirty="0" smtClean="0"/>
              <a:t>: </a:t>
            </a:r>
          </a:p>
          <a:p>
            <a:pPr marL="0" indent="0">
              <a:buNone/>
            </a:pPr>
            <a:r>
              <a:rPr lang="en-US" sz="2800" dirty="0"/>
              <a:t> </a:t>
            </a:r>
            <a:r>
              <a:rPr lang="en-US" sz="2800" dirty="0" smtClean="0"/>
              <a:t> </a:t>
            </a:r>
            <a:r>
              <a:rPr lang="en-US" sz="2000" dirty="0" smtClean="0"/>
              <a:t>apple = 1/2</a:t>
            </a:r>
          </a:p>
          <a:p>
            <a:pPr marL="0" indent="0">
              <a:buNone/>
            </a:pPr>
            <a:r>
              <a:rPr lang="en-US" sz="2000" dirty="0" smtClean="0"/>
              <a:t>  orange = 1/1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banana = 1/2</a:t>
            </a:r>
          </a:p>
          <a:p>
            <a:pPr marL="0" indent="0">
              <a:buNone/>
            </a:pPr>
            <a:r>
              <a:rPr lang="en-US" sz="2000" dirty="0" smtClean="0"/>
              <a:t>  pineapple = 1/1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total = (1/2 + 1 + 1/2 + 1)/4</a:t>
            </a:r>
          </a:p>
          <a:p>
            <a:pPr marL="0" indent="0">
              <a:buNone/>
            </a:pPr>
            <a:r>
              <a:rPr lang="en-US" sz="2000" dirty="0"/>
              <a:t> </a:t>
            </a:r>
            <a:r>
              <a:rPr lang="en-US" sz="2000" dirty="0" smtClean="0"/>
              <a:t>       </a:t>
            </a:r>
            <a:r>
              <a:rPr lang="en-US" sz="2800" dirty="0"/>
              <a:t> </a:t>
            </a:r>
            <a:r>
              <a:rPr lang="en-US" sz="2800" dirty="0" smtClean="0"/>
              <a:t>= </a:t>
            </a:r>
            <a:r>
              <a:rPr lang="en-US" sz="2800" dirty="0">
                <a:solidFill>
                  <a:srgbClr val="0000FF"/>
                </a:solidFill>
              </a:rPr>
              <a:t>3</a:t>
            </a:r>
            <a:r>
              <a:rPr lang="en-US" sz="2800" dirty="0" smtClean="0">
                <a:solidFill>
                  <a:srgbClr val="0000FF"/>
                </a:solidFill>
              </a:rPr>
              <a:t>/</a:t>
            </a:r>
            <a:r>
              <a:rPr lang="en-US" sz="2800" dirty="0">
                <a:solidFill>
                  <a:srgbClr val="0000FF"/>
                </a:solidFill>
              </a:rPr>
              <a:t>4</a:t>
            </a:r>
            <a:endParaRPr lang="en-US" sz="2000" dirty="0" smtClean="0">
              <a:solidFill>
                <a:srgbClr val="0000FF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169" y="2169817"/>
            <a:ext cx="748463" cy="73378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18" y="3642209"/>
            <a:ext cx="681392" cy="68655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836" y="4519130"/>
            <a:ext cx="833354" cy="49020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486" y="5186015"/>
            <a:ext cx="951713" cy="54323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70022" y="1734132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1957672" y="236493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0" name="TextBox 9"/>
          <p:cNvSpPr txBox="1"/>
          <p:nvPr/>
        </p:nvSpPr>
        <p:spPr>
          <a:xfrm>
            <a:off x="1970022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1" name="TextBox 10"/>
          <p:cNvSpPr txBox="1"/>
          <p:nvPr/>
        </p:nvSpPr>
        <p:spPr>
          <a:xfrm>
            <a:off x="1971783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12" name="TextBox 11"/>
          <p:cNvSpPr txBox="1"/>
          <p:nvPr/>
        </p:nvSpPr>
        <p:spPr>
          <a:xfrm>
            <a:off x="1957672" y="4437235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13" name="TextBox 12"/>
          <p:cNvSpPr txBox="1"/>
          <p:nvPr/>
        </p:nvSpPr>
        <p:spPr>
          <a:xfrm>
            <a:off x="1971783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94018" y="2971658"/>
            <a:ext cx="563033" cy="516883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6200000">
            <a:off x="541244" y="5527592"/>
            <a:ext cx="711142" cy="143009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971783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17" name="TextBox 16"/>
          <p:cNvSpPr txBox="1"/>
          <p:nvPr/>
        </p:nvSpPr>
        <p:spPr>
          <a:xfrm>
            <a:off x="3152533" y="171825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3359054" y="2364939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19" name="TextBox 18"/>
          <p:cNvSpPr txBox="1"/>
          <p:nvPr/>
        </p:nvSpPr>
        <p:spPr>
          <a:xfrm>
            <a:off x="3371404" y="2971658"/>
            <a:ext cx="84132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orange</a:t>
            </a:r>
            <a:endParaRPr lang="en-US" baseline="-25000" dirty="0"/>
          </a:p>
        </p:txBody>
      </p:sp>
      <p:sp>
        <p:nvSpPr>
          <p:cNvPr id="20" name="TextBox 19"/>
          <p:cNvSpPr txBox="1"/>
          <p:nvPr/>
        </p:nvSpPr>
        <p:spPr>
          <a:xfrm>
            <a:off x="3373165" y="3714309"/>
            <a:ext cx="7327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apple</a:t>
            </a:r>
            <a:endParaRPr lang="en-US" baseline="-25000" dirty="0"/>
          </a:p>
        </p:txBody>
      </p:sp>
      <p:sp>
        <p:nvSpPr>
          <p:cNvPr id="21" name="TextBox 20"/>
          <p:cNvSpPr txBox="1"/>
          <p:nvPr/>
        </p:nvSpPr>
        <p:spPr>
          <a:xfrm>
            <a:off x="3359054" y="4437235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sp>
        <p:nvSpPr>
          <p:cNvPr id="22" name="TextBox 21"/>
          <p:cNvSpPr txBox="1"/>
          <p:nvPr/>
        </p:nvSpPr>
        <p:spPr>
          <a:xfrm>
            <a:off x="3373165" y="5242459"/>
            <a:ext cx="8963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banana</a:t>
            </a:r>
            <a:endParaRPr lang="en-US" baseline="-25000" dirty="0"/>
          </a:p>
        </p:txBody>
      </p:sp>
      <p:sp>
        <p:nvSpPr>
          <p:cNvPr id="23" name="TextBox 22"/>
          <p:cNvSpPr txBox="1"/>
          <p:nvPr/>
        </p:nvSpPr>
        <p:spPr>
          <a:xfrm>
            <a:off x="3373165" y="5922992"/>
            <a:ext cx="11272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pineapple</a:t>
            </a:r>
            <a:endParaRPr lang="en-US" baseline="-25000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4629242" y="1718251"/>
            <a:ext cx="0" cy="4674082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25556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Confusion matrix</a:t>
            </a:r>
            <a:endParaRPr lang="en-US" dirty="0"/>
          </a:p>
        </p:txBody>
      </p:sp>
      <p:graphicFrame>
        <p:nvGraphicFramePr>
          <p:cNvPr id="4" name="Group 14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3867497"/>
              </p:ext>
            </p:extLst>
          </p:nvPr>
        </p:nvGraphicFramePr>
        <p:xfrm>
          <a:off x="959556" y="3911600"/>
          <a:ext cx="7013222" cy="2773680"/>
        </p:xfrm>
        <a:graphic>
          <a:graphicData uri="http://schemas.openxmlformats.org/drawingml/2006/table">
            <a:tbl>
              <a:tblPr/>
              <a:tblGrid>
                <a:gridCol w="1144165"/>
                <a:gridCol w="1207730"/>
                <a:gridCol w="1207730"/>
                <a:gridCol w="889906"/>
                <a:gridCol w="1080600"/>
                <a:gridCol w="699212"/>
                <a:gridCol w="783879"/>
              </a:tblGrid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endParaRPr kumimoji="0" lang="en-US" sz="20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-110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Classic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86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Country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Disco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55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Hiphop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90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778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Jazz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37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878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Rock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19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11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-110" charset="0"/>
                        </a:rPr>
                        <a:t>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ahoma" pitchFamily="-110" charset="0"/>
                        </a:rPr>
                        <a:t>27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75000"/>
                        <a:buFont typeface="Wingdings" pitchFamily="-110" charset="2"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FF"/>
                          </a:solidFill>
                          <a:effectLst/>
                          <a:latin typeface="Tahoma" pitchFamily="-110" charset="0"/>
                        </a:rPr>
                        <a:t>48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499759" y="1848556"/>
            <a:ext cx="8153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Arial"/>
                <a:cs typeface="Arial"/>
              </a:rPr>
              <a:t>entry </a:t>
            </a:r>
            <a:r>
              <a:rPr lang="en-US" sz="2400" i="1" dirty="0" smtClean="0">
                <a:latin typeface="Arial"/>
                <a:cs typeface="Arial"/>
              </a:rPr>
              <a:t>(</a:t>
            </a:r>
            <a:r>
              <a:rPr lang="en-US" sz="2400" i="1" dirty="0" err="1" smtClean="0">
                <a:latin typeface="Arial"/>
                <a:cs typeface="Arial"/>
              </a:rPr>
              <a:t>i</a:t>
            </a:r>
            <a:r>
              <a:rPr lang="en-US" sz="2400" i="1" dirty="0" smtClean="0">
                <a:latin typeface="Arial"/>
                <a:cs typeface="Arial"/>
              </a:rPr>
              <a:t>, j)</a:t>
            </a:r>
            <a:r>
              <a:rPr lang="en-US" sz="2400" dirty="0" smtClean="0">
                <a:latin typeface="Arial"/>
                <a:cs typeface="Arial"/>
              </a:rPr>
              <a:t> represents the number of examples with label </a:t>
            </a:r>
            <a:r>
              <a:rPr lang="en-US" sz="2400" i="1" dirty="0" err="1" smtClean="0">
                <a:latin typeface="Arial"/>
                <a:cs typeface="Arial"/>
              </a:rPr>
              <a:t>i</a:t>
            </a:r>
            <a:r>
              <a:rPr lang="en-US" sz="2400" dirty="0" smtClean="0">
                <a:latin typeface="Arial"/>
                <a:cs typeface="Arial"/>
              </a:rPr>
              <a:t> that were predicted to have label </a:t>
            </a:r>
            <a:r>
              <a:rPr lang="en-US" sz="2400" i="1" dirty="0" smtClean="0">
                <a:latin typeface="Arial"/>
                <a:cs typeface="Arial"/>
              </a:rPr>
              <a:t>j</a:t>
            </a:r>
          </a:p>
          <a:p>
            <a:endParaRPr lang="en-US" sz="2400" dirty="0">
              <a:latin typeface="Arial"/>
              <a:cs typeface="Arial"/>
            </a:endParaRPr>
          </a:p>
          <a:p>
            <a:r>
              <a:rPr lang="en-US" sz="2400" dirty="0" smtClean="0">
                <a:latin typeface="Arial"/>
                <a:cs typeface="Arial"/>
              </a:rPr>
              <a:t>another way to understand both the data and the classifier</a:t>
            </a:r>
          </a:p>
        </p:txBody>
      </p:sp>
    </p:spTree>
    <p:extLst>
      <p:ext uri="{BB962C8B-B14F-4D97-AF65-F5344CB8AC3E}">
        <p14:creationId xmlns:p14="http://schemas.microsoft.com/office/powerpoint/2010/main" val="13207442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Confusion matrix</a:t>
            </a:r>
            <a:endParaRPr lang="en-US" dirty="0"/>
          </a:p>
        </p:txBody>
      </p:sp>
      <p:pic>
        <p:nvPicPr>
          <p:cNvPr id="4" name="Picture 12" descr="conf_plot_blas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3244" y="1711589"/>
            <a:ext cx="6807199" cy="41496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2074332" y="6070559"/>
            <a:ext cx="60536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2000" dirty="0"/>
              <a:t>BLAST classification of proteins in 850 </a:t>
            </a:r>
            <a:r>
              <a:rPr lang="en-US" sz="2000" dirty="0" err="1"/>
              <a:t>superfamilies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0285552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5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Multilabel</a:t>
            </a:r>
            <a:r>
              <a:rPr lang="en-US" dirty="0" smtClean="0"/>
              <a:t> vs. multiclass </a:t>
            </a:r>
            <a:r>
              <a:rPr lang="en-US" dirty="0"/>
              <a:t>classification</a:t>
            </a:r>
            <a:endParaRPr lang="fr-FR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2971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</a:t>
            </a:r>
            <a:r>
              <a:rPr lang="en-US" sz="2400" dirty="0" smtClean="0"/>
              <a:t>ed</a:t>
            </a:r>
            <a:r>
              <a:rPr lang="en-US" sz="2400" dirty="0"/>
              <a:t>i</a:t>
            </a:r>
            <a:r>
              <a:rPr lang="en-US" sz="2400" dirty="0" smtClean="0"/>
              <a:t>ble</a:t>
            </a:r>
            <a:r>
              <a:rPr lang="en-US" sz="2400" dirty="0"/>
              <a:t>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sweet?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fruit?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banana?</a:t>
            </a:r>
            <a:endParaRPr lang="fr-FR" sz="24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290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apple?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orange?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 pineapple?</a:t>
            </a:r>
            <a:endParaRPr lang="fr-FR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246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yellow?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sweet?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round?</a:t>
            </a:r>
            <a:endParaRPr lang="fr-FR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752600"/>
            <a:ext cx="2438400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355975" y="1752600"/>
            <a:ext cx="2435225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9175" y="1751013"/>
            <a:ext cx="2435225" cy="2211387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19111" y="4868335"/>
            <a:ext cx="53590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difference in these labels/categories?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412062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0556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Multilabel</a:t>
            </a:r>
            <a:r>
              <a:rPr lang="en-US" dirty="0"/>
              <a:t> vs. multiclass classification</a:t>
            </a:r>
            <a:endParaRPr lang="fr-FR" dirty="0"/>
          </a:p>
        </p:txBody>
      </p:sp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304800" y="1752600"/>
            <a:ext cx="2971800" cy="2123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</a:t>
            </a:r>
            <a:r>
              <a:rPr lang="en-US" sz="2400" dirty="0" smtClean="0"/>
              <a:t>edible</a:t>
            </a:r>
            <a:r>
              <a:rPr lang="en-US" sz="2400" dirty="0"/>
              <a:t>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sweet?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fruit?</a:t>
            </a:r>
          </a:p>
          <a:p>
            <a:pPr lvl="1">
              <a:spcBef>
                <a:spcPct val="50000"/>
              </a:spcBef>
              <a:buFontTx/>
              <a:buChar char="•"/>
            </a:pPr>
            <a:r>
              <a:rPr lang="en-US" sz="2400" dirty="0"/>
              <a:t> Is it a banana?</a:t>
            </a:r>
            <a:endParaRPr lang="fr-FR" sz="2400" dirty="0"/>
          </a:p>
        </p:txBody>
      </p:sp>
      <p:sp>
        <p:nvSpPr>
          <p:cNvPr id="4100" name="Text Box 4"/>
          <p:cNvSpPr txBox="1">
            <a:spLocks noChangeArrowheads="1"/>
          </p:cNvSpPr>
          <p:nvPr/>
        </p:nvSpPr>
        <p:spPr bwMode="auto">
          <a:xfrm>
            <a:off x="34290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apple?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an orange?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a pineapple?</a:t>
            </a:r>
            <a:endParaRPr lang="fr-FR" sz="2400"/>
          </a:p>
        </p:txBody>
      </p:sp>
      <p:sp>
        <p:nvSpPr>
          <p:cNvPr id="4101" name="Text Box 5"/>
          <p:cNvSpPr txBox="1">
            <a:spLocks noChangeArrowheads="1"/>
          </p:cNvSpPr>
          <p:nvPr/>
        </p:nvSpPr>
        <p:spPr bwMode="auto">
          <a:xfrm>
            <a:off x="6324600" y="1752600"/>
            <a:ext cx="2362200" cy="2100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Is it a banana?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yellow?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sweet?</a:t>
            </a:r>
          </a:p>
          <a:p>
            <a:pPr>
              <a:spcBef>
                <a:spcPct val="50000"/>
              </a:spcBef>
            </a:pPr>
            <a:r>
              <a:rPr lang="en-US" sz="2400"/>
              <a:t>Is it round?</a:t>
            </a:r>
            <a:endParaRPr lang="fr-FR" sz="2400"/>
          </a:p>
        </p:txBody>
      </p:sp>
      <p:sp>
        <p:nvSpPr>
          <p:cNvPr id="4102" name="Rectangle 6"/>
          <p:cNvSpPr>
            <a:spLocks noChangeArrowheads="1"/>
          </p:cNvSpPr>
          <p:nvPr/>
        </p:nvSpPr>
        <p:spPr bwMode="auto">
          <a:xfrm>
            <a:off x="609600" y="1752600"/>
            <a:ext cx="2438400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3355975" y="1752600"/>
            <a:ext cx="2435225" cy="2211388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04" name="Rectangle 8"/>
          <p:cNvSpPr>
            <a:spLocks noChangeArrowheads="1"/>
          </p:cNvSpPr>
          <p:nvPr/>
        </p:nvSpPr>
        <p:spPr bwMode="auto">
          <a:xfrm>
            <a:off x="6099175" y="1751013"/>
            <a:ext cx="2435225" cy="2211387"/>
          </a:xfrm>
          <a:prstGeom prst="rect">
            <a:avLst/>
          </a:prstGeom>
          <a:noFill/>
          <a:ln w="28575">
            <a:solidFill>
              <a:srgbClr val="FF66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109" name="Group 13"/>
          <p:cNvGrpSpPr>
            <a:grpSpLocks/>
          </p:cNvGrpSpPr>
          <p:nvPr/>
        </p:nvGrpSpPr>
        <p:grpSpPr bwMode="auto">
          <a:xfrm>
            <a:off x="685800" y="4572000"/>
            <a:ext cx="2133600" cy="1447800"/>
            <a:chOff x="288" y="2688"/>
            <a:chExt cx="1344" cy="912"/>
          </a:xfrm>
        </p:grpSpPr>
        <p:sp>
          <p:nvSpPr>
            <p:cNvPr id="4105" name="Oval 9"/>
            <p:cNvSpPr>
              <a:spLocks noChangeArrowheads="1"/>
            </p:cNvSpPr>
            <p:nvPr/>
          </p:nvSpPr>
          <p:spPr bwMode="auto">
            <a:xfrm>
              <a:off x="720" y="2928"/>
              <a:ext cx="816" cy="528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6" name="Oval 10"/>
            <p:cNvSpPr>
              <a:spLocks noChangeArrowheads="1"/>
            </p:cNvSpPr>
            <p:nvPr/>
          </p:nvSpPr>
          <p:spPr bwMode="auto">
            <a:xfrm>
              <a:off x="288" y="2688"/>
              <a:ext cx="1344" cy="912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7" name="Oval 11"/>
            <p:cNvSpPr>
              <a:spLocks noChangeArrowheads="1"/>
            </p:cNvSpPr>
            <p:nvPr/>
          </p:nvSpPr>
          <p:spPr bwMode="auto">
            <a:xfrm>
              <a:off x="960" y="3072"/>
              <a:ext cx="480" cy="288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108" name="Oval 12"/>
            <p:cNvSpPr>
              <a:spLocks noChangeArrowheads="1"/>
            </p:cNvSpPr>
            <p:nvPr/>
          </p:nvSpPr>
          <p:spPr bwMode="auto">
            <a:xfrm>
              <a:off x="1200" y="3168"/>
              <a:ext cx="144" cy="144"/>
            </a:xfrm>
            <a:prstGeom prst="ellipse">
              <a:avLst/>
            </a:prstGeom>
            <a:noFill/>
            <a:ln w="28575">
              <a:solidFill>
                <a:srgbClr val="FF66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110" name="Oval 14"/>
          <p:cNvSpPr>
            <a:spLocks noChangeArrowheads="1"/>
          </p:cNvSpPr>
          <p:nvPr/>
        </p:nvSpPr>
        <p:spPr bwMode="auto">
          <a:xfrm>
            <a:off x="3733800" y="4495800"/>
            <a:ext cx="762000" cy="609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1" name="Oval 15"/>
          <p:cNvSpPr>
            <a:spLocks noChangeArrowheads="1"/>
          </p:cNvSpPr>
          <p:nvPr/>
        </p:nvSpPr>
        <p:spPr bwMode="auto">
          <a:xfrm>
            <a:off x="4572000" y="4572000"/>
            <a:ext cx="762000" cy="609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2" name="Oval 16"/>
          <p:cNvSpPr>
            <a:spLocks noChangeArrowheads="1"/>
          </p:cNvSpPr>
          <p:nvPr/>
        </p:nvSpPr>
        <p:spPr bwMode="auto">
          <a:xfrm>
            <a:off x="3733800" y="5181600"/>
            <a:ext cx="8382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3" name="Oval 17"/>
          <p:cNvSpPr>
            <a:spLocks noChangeArrowheads="1"/>
          </p:cNvSpPr>
          <p:nvPr/>
        </p:nvSpPr>
        <p:spPr bwMode="auto">
          <a:xfrm>
            <a:off x="4648200" y="5257800"/>
            <a:ext cx="838200" cy="4572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4" name="Oval 18"/>
          <p:cNvSpPr>
            <a:spLocks noChangeArrowheads="1"/>
          </p:cNvSpPr>
          <p:nvPr/>
        </p:nvSpPr>
        <p:spPr bwMode="auto">
          <a:xfrm>
            <a:off x="6248400" y="44958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5" name="Oval 19"/>
          <p:cNvSpPr>
            <a:spLocks noChangeArrowheads="1"/>
          </p:cNvSpPr>
          <p:nvPr/>
        </p:nvSpPr>
        <p:spPr bwMode="auto">
          <a:xfrm>
            <a:off x="6781800" y="45720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6" name="Oval 20"/>
          <p:cNvSpPr>
            <a:spLocks noChangeArrowheads="1"/>
          </p:cNvSpPr>
          <p:nvPr/>
        </p:nvSpPr>
        <p:spPr bwMode="auto">
          <a:xfrm>
            <a:off x="7239000" y="5334000"/>
            <a:ext cx="990600" cy="7620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7" name="Oval 21"/>
          <p:cNvSpPr>
            <a:spLocks noChangeArrowheads="1"/>
          </p:cNvSpPr>
          <p:nvPr/>
        </p:nvSpPr>
        <p:spPr bwMode="auto">
          <a:xfrm>
            <a:off x="6934200" y="4800600"/>
            <a:ext cx="228600" cy="228600"/>
          </a:xfrm>
          <a:prstGeom prst="ellipse">
            <a:avLst/>
          </a:prstGeom>
          <a:noFill/>
          <a:ln w="28575">
            <a:solidFill>
              <a:srgbClr val="FF66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4118" name="Text Box 22"/>
          <p:cNvSpPr txBox="1">
            <a:spLocks noChangeArrowheads="1"/>
          </p:cNvSpPr>
          <p:nvPr/>
        </p:nvSpPr>
        <p:spPr bwMode="auto">
          <a:xfrm rot="-5400000">
            <a:off x="-1295400" y="4800600"/>
            <a:ext cx="3200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Different structures</a:t>
            </a:r>
            <a:endParaRPr lang="fr-FR" sz="2400"/>
          </a:p>
        </p:txBody>
      </p:sp>
      <p:sp>
        <p:nvSpPr>
          <p:cNvPr id="4119" name="Text Box 23"/>
          <p:cNvSpPr txBox="1">
            <a:spLocks noChangeArrowheads="1"/>
          </p:cNvSpPr>
          <p:nvPr/>
        </p:nvSpPr>
        <p:spPr bwMode="auto">
          <a:xfrm>
            <a:off x="609600" y="6248399"/>
            <a:ext cx="281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Nested/ Hierarchical</a:t>
            </a:r>
            <a:endParaRPr lang="fr-FR" sz="2000" dirty="0"/>
          </a:p>
        </p:txBody>
      </p:sp>
      <p:sp>
        <p:nvSpPr>
          <p:cNvPr id="4120" name="Text Box 24"/>
          <p:cNvSpPr txBox="1">
            <a:spLocks noChangeArrowheads="1"/>
          </p:cNvSpPr>
          <p:nvPr/>
        </p:nvSpPr>
        <p:spPr bwMode="auto">
          <a:xfrm>
            <a:off x="3601153" y="6256866"/>
            <a:ext cx="3200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Exclusive/ </a:t>
            </a:r>
            <a:r>
              <a:rPr lang="en-US" sz="2000" dirty="0" smtClean="0"/>
              <a:t>Multiclass</a:t>
            </a:r>
            <a:endParaRPr lang="fr-FR" sz="2000" dirty="0"/>
          </a:p>
        </p:txBody>
      </p:sp>
      <p:sp>
        <p:nvSpPr>
          <p:cNvPr id="4121" name="Text Box 25"/>
          <p:cNvSpPr txBox="1">
            <a:spLocks noChangeArrowheads="1"/>
          </p:cNvSpPr>
          <p:nvPr/>
        </p:nvSpPr>
        <p:spPr bwMode="auto">
          <a:xfrm>
            <a:off x="6222999" y="6256866"/>
            <a:ext cx="28194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rgbClr val="FF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 General/Structured</a:t>
            </a:r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452737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Multiclass vs. </a:t>
            </a:r>
            <a:r>
              <a:rPr lang="en-US" dirty="0" err="1" smtClean="0"/>
              <a:t>multilabel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2619022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Multiclass: each example has one label and exactly one label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Multilabel</a:t>
            </a:r>
            <a:r>
              <a:rPr lang="en-US" dirty="0" smtClean="0"/>
              <a:t>: each example has </a:t>
            </a:r>
            <a:r>
              <a:rPr lang="en-US" b="1" i="1" dirty="0" smtClean="0"/>
              <a:t>zero or more</a:t>
            </a:r>
            <a:r>
              <a:rPr lang="en-US" dirty="0" smtClean="0"/>
              <a:t> labels.  Also called annotation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977444" y="5081222"/>
            <a:ext cx="30816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>
                <a:solidFill>
                  <a:srgbClr val="FF0000"/>
                </a:solidFill>
              </a:rPr>
              <a:t>Multilabel</a:t>
            </a:r>
            <a:r>
              <a:rPr lang="en-US" sz="2400" dirty="0" smtClean="0">
                <a:solidFill>
                  <a:srgbClr val="FF0000"/>
                </a:solidFill>
              </a:rPr>
              <a:t> applications?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87217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Multilabel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Image annotation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Document topics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Labeling people in a picture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Medical diagnosis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968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problems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56626" y="2327224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vital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96575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Suggest a simpler word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756626" y="2327224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vital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1511131"/>
              </p:ext>
            </p:extLst>
          </p:nvPr>
        </p:nvGraphicFramePr>
        <p:xfrm>
          <a:off x="2714697" y="2876389"/>
          <a:ext cx="298619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96"/>
                <a:gridCol w="14930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important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necessary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essential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needed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critical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crucial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mandatory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required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vital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4486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3756626" y="2327224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acquired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1356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1761447"/>
            <a:ext cx="55638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Suggest a simpler word for the word below: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3756626" y="2327224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acquired</a:t>
            </a:r>
            <a:endParaRPr lang="en-US" sz="2800" dirty="0">
              <a:solidFill>
                <a:srgbClr val="0000FF"/>
              </a:solidFill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32174991"/>
              </p:ext>
            </p:extLst>
          </p:nvPr>
        </p:nvGraphicFramePr>
        <p:xfrm>
          <a:off x="2714697" y="2876389"/>
          <a:ext cx="2986192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93096"/>
                <a:gridCol w="1493096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word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frequency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gotten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received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9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8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obtained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5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3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purchased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bought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2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got hold of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acquired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1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817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Suggest a simpler word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60687" y="1576007"/>
            <a:ext cx="79480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vital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77243" y="2144889"/>
            <a:ext cx="1204902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dirty="0"/>
              <a:t>important</a:t>
            </a:r>
          </a:p>
          <a:p>
            <a:pPr fontAlgn="t"/>
            <a:r>
              <a:rPr lang="en-US" dirty="0"/>
              <a:t>necessary</a:t>
            </a:r>
          </a:p>
          <a:p>
            <a:pPr fontAlgn="t"/>
            <a:r>
              <a:rPr lang="en-US" dirty="0"/>
              <a:t>essential</a:t>
            </a:r>
          </a:p>
          <a:p>
            <a:pPr fontAlgn="t"/>
            <a:r>
              <a:rPr lang="en-US" dirty="0"/>
              <a:t>needed</a:t>
            </a:r>
          </a:p>
          <a:p>
            <a:pPr fontAlgn="t"/>
            <a:r>
              <a:rPr lang="en-US" dirty="0"/>
              <a:t>critical</a:t>
            </a:r>
          </a:p>
          <a:p>
            <a:pPr fontAlgn="t"/>
            <a:r>
              <a:rPr lang="en-US" dirty="0"/>
              <a:t>crucial</a:t>
            </a:r>
          </a:p>
          <a:p>
            <a:r>
              <a:rPr lang="en-US" dirty="0"/>
              <a:t>mandatory</a:t>
            </a:r>
          </a:p>
          <a:p>
            <a:pPr fontAlgn="t"/>
            <a:r>
              <a:rPr lang="en-US" dirty="0"/>
              <a:t>required</a:t>
            </a:r>
          </a:p>
          <a:p>
            <a:pPr fontAlgn="t"/>
            <a:r>
              <a:rPr lang="en-US" dirty="0" smtClean="0"/>
              <a:t>vital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869440" y="2144889"/>
            <a:ext cx="1210588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fontAlgn="t"/>
            <a:r>
              <a:rPr lang="en-US" dirty="0"/>
              <a:t>gotten</a:t>
            </a:r>
          </a:p>
          <a:p>
            <a:pPr fontAlgn="t"/>
            <a:r>
              <a:rPr lang="en-US" dirty="0"/>
              <a:t>received</a:t>
            </a:r>
          </a:p>
          <a:p>
            <a:pPr fontAlgn="t"/>
            <a:r>
              <a:rPr lang="en-US" dirty="0"/>
              <a:t>gained</a:t>
            </a:r>
          </a:p>
          <a:p>
            <a:pPr fontAlgn="t"/>
            <a:r>
              <a:rPr lang="en-US" dirty="0"/>
              <a:t>obtained</a:t>
            </a:r>
          </a:p>
          <a:p>
            <a:pPr fontAlgn="t"/>
            <a:r>
              <a:rPr lang="en-US" dirty="0"/>
              <a:t>got</a:t>
            </a:r>
          </a:p>
          <a:p>
            <a:pPr fontAlgn="t"/>
            <a:r>
              <a:rPr lang="en-US" dirty="0"/>
              <a:t>purchased</a:t>
            </a:r>
          </a:p>
          <a:p>
            <a:r>
              <a:rPr lang="en-US" dirty="0"/>
              <a:t>bought</a:t>
            </a:r>
          </a:p>
          <a:p>
            <a:pPr fontAlgn="t"/>
            <a:r>
              <a:rPr lang="en-US" dirty="0"/>
              <a:t>got hold of</a:t>
            </a:r>
          </a:p>
          <a:p>
            <a:pPr fontAlgn="t"/>
            <a:r>
              <a:rPr lang="en-US" dirty="0" smtClean="0"/>
              <a:t>acquired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641848" y="1576007"/>
            <a:ext cx="14522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acquired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4334" y="2779888"/>
            <a:ext cx="59503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…</a:t>
            </a:r>
            <a:endParaRPr lang="en-US" sz="3200" dirty="0"/>
          </a:p>
        </p:txBody>
      </p:sp>
      <p:sp>
        <p:nvSpPr>
          <p:cNvPr id="12" name="Right Brace 11"/>
          <p:cNvSpPr/>
          <p:nvPr/>
        </p:nvSpPr>
        <p:spPr>
          <a:xfrm>
            <a:off x="5715000" y="1721556"/>
            <a:ext cx="479778" cy="2935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544847" y="2892778"/>
            <a:ext cx="1789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training data</a:t>
            </a:r>
            <a:endParaRPr lang="en-US" sz="2400" dirty="0"/>
          </a:p>
        </p:txBody>
      </p:sp>
      <p:grpSp>
        <p:nvGrpSpPr>
          <p:cNvPr id="3" name="Group 2"/>
          <p:cNvGrpSpPr/>
          <p:nvPr/>
        </p:nvGrpSpPr>
        <p:grpSpPr>
          <a:xfrm>
            <a:off x="3165771" y="4739103"/>
            <a:ext cx="2182449" cy="1845420"/>
            <a:chOff x="3165771" y="4739103"/>
            <a:chExt cx="2182449" cy="1845420"/>
          </a:xfrm>
        </p:grpSpPr>
        <p:sp>
          <p:nvSpPr>
            <p:cNvPr id="14" name="Down Arrow 13"/>
            <p:cNvSpPr/>
            <p:nvPr/>
          </p:nvSpPr>
          <p:spPr>
            <a:xfrm>
              <a:off x="3165771" y="4739103"/>
              <a:ext cx="1224699" cy="580788"/>
            </a:xfrm>
            <a:prstGeom prst="down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4608564" y="4739103"/>
              <a:ext cx="739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train</a:t>
              </a:r>
              <a:endParaRPr lang="en-US" sz="2400" dirty="0"/>
            </a:p>
          </p:txBody>
        </p:sp>
        <p:grpSp>
          <p:nvGrpSpPr>
            <p:cNvPr id="16" name="Group 37"/>
            <p:cNvGrpSpPr/>
            <p:nvPr/>
          </p:nvGrpSpPr>
          <p:grpSpPr>
            <a:xfrm>
              <a:off x="3169224" y="5579442"/>
              <a:ext cx="1274797" cy="1005081"/>
              <a:chOff x="7330723" y="3505200"/>
              <a:chExt cx="1432277" cy="1371600"/>
            </a:xfrm>
          </p:grpSpPr>
          <p:sp>
            <p:nvSpPr>
              <p:cNvPr id="17" name="Rounded Rectangle 16"/>
              <p:cNvSpPr/>
              <p:nvPr/>
            </p:nvSpPr>
            <p:spPr bwMode="auto">
              <a:xfrm>
                <a:off x="7391400" y="3505200"/>
                <a:ext cx="1371600" cy="13716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7330723" y="3802323"/>
                <a:ext cx="1432277" cy="54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ranker</a:t>
                </a:r>
                <a:endParaRPr lang="en-US" sz="2000" dirty="0"/>
              </a:p>
            </p:txBody>
          </p:sp>
        </p:grpSp>
      </p:grpSp>
      <p:grpSp>
        <p:nvGrpSpPr>
          <p:cNvPr id="5" name="Group 4"/>
          <p:cNvGrpSpPr/>
          <p:nvPr/>
        </p:nvGrpSpPr>
        <p:grpSpPr>
          <a:xfrm>
            <a:off x="697409" y="5745535"/>
            <a:ext cx="7077183" cy="485019"/>
            <a:chOff x="697409" y="5745535"/>
            <a:chExt cx="7077183" cy="485019"/>
          </a:xfrm>
        </p:grpSpPr>
        <p:sp>
          <p:nvSpPr>
            <p:cNvPr id="11" name="TextBox 10"/>
            <p:cNvSpPr txBox="1"/>
            <p:nvPr/>
          </p:nvSpPr>
          <p:spPr>
            <a:xfrm>
              <a:off x="697409" y="5745535"/>
              <a:ext cx="20732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list of synonyms</a:t>
              </a:r>
              <a:endParaRPr lang="en-US" sz="2400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V="1">
              <a:off x="2866946" y="6053667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V="1">
              <a:off x="4444021" y="6055300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Box 21"/>
            <p:cNvSpPr txBox="1"/>
            <p:nvPr/>
          </p:nvSpPr>
          <p:spPr>
            <a:xfrm>
              <a:off x="4746299" y="5768889"/>
              <a:ext cx="30282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list ranked by simplicity</a:t>
              </a:r>
              <a:endParaRPr lang="en-US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13803107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problems in general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86844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ranking2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10531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ranking3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4574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574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574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574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34131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4131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4131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4131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8198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68198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8198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8198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Right Brace 19"/>
          <p:cNvSpPr/>
          <p:nvPr/>
        </p:nvSpPr>
        <p:spPr>
          <a:xfrm>
            <a:off x="5715000" y="1721556"/>
            <a:ext cx="479778" cy="2554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319070" y="2310221"/>
            <a:ext cx="25991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training data:</a:t>
            </a:r>
          </a:p>
          <a:p>
            <a:r>
              <a:rPr lang="en-US" dirty="0" smtClean="0"/>
              <a:t>a set of rankings where each ranking consists of a set of ranked examples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6444" y="28363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grpSp>
        <p:nvGrpSpPr>
          <p:cNvPr id="36" name="Group 35"/>
          <p:cNvGrpSpPr/>
          <p:nvPr/>
        </p:nvGrpSpPr>
        <p:grpSpPr>
          <a:xfrm>
            <a:off x="1501197" y="4545547"/>
            <a:ext cx="7259102" cy="2132670"/>
            <a:chOff x="1501197" y="4545547"/>
            <a:chExt cx="7259102" cy="2132670"/>
          </a:xfrm>
        </p:grpSpPr>
        <p:sp>
          <p:nvSpPr>
            <p:cNvPr id="24" name="Down Arrow 23"/>
            <p:cNvSpPr/>
            <p:nvPr/>
          </p:nvSpPr>
          <p:spPr>
            <a:xfrm>
              <a:off x="3063401" y="4545547"/>
              <a:ext cx="1224699" cy="580788"/>
            </a:xfrm>
            <a:prstGeom prst="downArrow">
              <a:avLst/>
            </a:prstGeom>
            <a:solidFill>
              <a:srgbClr val="FF6600"/>
            </a:solidFill>
            <a:ln w="38100" cmpd="sng"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4506194" y="4545547"/>
              <a:ext cx="7396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train</a:t>
              </a:r>
              <a:endParaRPr lang="en-US" sz="2400" dirty="0"/>
            </a:p>
          </p:txBody>
        </p:sp>
        <p:grpSp>
          <p:nvGrpSpPr>
            <p:cNvPr id="26" name="Group 37"/>
            <p:cNvGrpSpPr/>
            <p:nvPr/>
          </p:nvGrpSpPr>
          <p:grpSpPr>
            <a:xfrm>
              <a:off x="3285402" y="5389300"/>
              <a:ext cx="1274797" cy="1005081"/>
              <a:chOff x="7330723" y="3505200"/>
              <a:chExt cx="1432277" cy="1371600"/>
            </a:xfrm>
          </p:grpSpPr>
          <p:sp>
            <p:nvSpPr>
              <p:cNvPr id="27" name="Rounded Rectangle 26"/>
              <p:cNvSpPr/>
              <p:nvPr/>
            </p:nvSpPr>
            <p:spPr bwMode="auto">
              <a:xfrm>
                <a:off x="7391400" y="3505200"/>
                <a:ext cx="1371600" cy="1371600"/>
              </a:xfrm>
              <a:prstGeom prst="roundRect">
                <a:avLst/>
              </a:prstGeom>
              <a:ln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2">
                <a:schemeClr val="accent1"/>
              </a:fillRef>
              <a:effectRef idx="1">
                <a:schemeClr val="accent1"/>
              </a:effectRef>
              <a:fontRef idx="minor">
                <a:schemeClr val="dk1"/>
              </a:fontRef>
            </p:style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18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-110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330723" y="3802323"/>
                <a:ext cx="1432277" cy="5460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000" dirty="0" smtClean="0"/>
                  <a:t>ranker</a:t>
                </a:r>
                <a:endParaRPr lang="en-US" sz="2000" dirty="0"/>
              </a:p>
            </p:txBody>
          </p:sp>
        </p:grpSp>
        <p:cxnSp>
          <p:nvCxnSpPr>
            <p:cNvPr id="29" name="Straight Arrow Connector 28"/>
            <p:cNvCxnSpPr/>
            <p:nvPr/>
          </p:nvCxnSpPr>
          <p:spPr>
            <a:xfrm flipV="1">
              <a:off x="2983124" y="5863525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Arrow Connector 29"/>
            <p:cNvCxnSpPr/>
            <p:nvPr/>
          </p:nvCxnSpPr>
          <p:spPr>
            <a:xfrm flipV="1">
              <a:off x="4560199" y="5865158"/>
              <a:ext cx="302278" cy="1633"/>
            </a:xfrm>
            <a:prstGeom prst="straightConnector1">
              <a:avLst/>
            </a:prstGeom>
            <a:ln w="38100" cmpd="sng">
              <a:solidFill>
                <a:srgbClr val="0000FF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TextBox 30"/>
            <p:cNvSpPr txBox="1"/>
            <p:nvPr/>
          </p:nvSpPr>
          <p:spPr>
            <a:xfrm>
              <a:off x="4862477" y="5578747"/>
              <a:ext cx="389782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 smtClean="0"/>
                <a:t>ranking/ordering or examples</a:t>
              </a:r>
              <a:endParaRPr lang="en-US" sz="2400" dirty="0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501197" y="5007212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  <p:sp>
          <p:nvSpPr>
            <p:cNvPr id="33" name="TextBox 32"/>
            <p:cNvSpPr txBox="1"/>
            <p:nvPr/>
          </p:nvSpPr>
          <p:spPr>
            <a:xfrm>
              <a:off x="1501197" y="5430222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501197" y="5869208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501197" y="6278107"/>
              <a:ext cx="1341917" cy="400110"/>
            </a:xfrm>
            <a:prstGeom prst="rect">
              <a:avLst/>
            </a:prstGeom>
            <a:noFill/>
            <a:ln>
              <a:solidFill>
                <a:srgbClr val="FF6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000" dirty="0" smtClean="0">
                  <a:solidFill>
                    <a:srgbClr val="FF6600"/>
                  </a:solidFill>
                </a:rPr>
                <a:t>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1</a:t>
              </a:r>
              <a:r>
                <a:rPr lang="en-US" sz="2000" dirty="0" smtClean="0">
                  <a:solidFill>
                    <a:srgbClr val="FF6600"/>
                  </a:solidFill>
                </a:rPr>
                <a:t>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2</a:t>
              </a:r>
              <a:r>
                <a:rPr lang="en-US" sz="2000" dirty="0" smtClean="0">
                  <a:solidFill>
                    <a:srgbClr val="FF6600"/>
                  </a:solidFill>
                </a:rPr>
                <a:t>, …, f</a:t>
              </a:r>
              <a:r>
                <a:rPr lang="en-US" sz="2000" baseline="-25000" dirty="0" smtClean="0">
                  <a:solidFill>
                    <a:srgbClr val="FF6600"/>
                  </a:solidFill>
                </a:rPr>
                <a:t>n</a:t>
              </a:r>
              <a:endParaRPr lang="en-US" sz="2000" baseline="-25000" dirty="0">
                <a:solidFill>
                  <a:srgbClr val="FF66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150244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problems in general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86844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ranking2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610531" y="1848556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ranking3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04574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04574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4574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4574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34131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934131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34131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34131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568198" y="244373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68198" y="2866741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568198" y="3305727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568198" y="3714626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Right Brace 19"/>
          <p:cNvSpPr/>
          <p:nvPr/>
        </p:nvSpPr>
        <p:spPr>
          <a:xfrm>
            <a:off x="5715000" y="1721556"/>
            <a:ext cx="479778" cy="2554111"/>
          </a:xfrm>
          <a:prstGeom prst="rightBrac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6319070" y="2310221"/>
            <a:ext cx="25991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training data:</a:t>
            </a:r>
          </a:p>
          <a:p>
            <a:r>
              <a:rPr lang="en-US" dirty="0" smtClean="0"/>
              <a:t>a set of rankings where each ranking consists of a set of ranked examples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136444" y="2836333"/>
            <a:ext cx="415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625578" y="5094111"/>
            <a:ext cx="38402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Real-world ranking problems?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178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Netflix My List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75089"/>
            <a:ext cx="9144000" cy="2878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901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Search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8112" y="1580444"/>
            <a:ext cx="5763402" cy="50235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999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Applications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8203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err="1" smtClean="0"/>
              <a:t>reranking</a:t>
            </a:r>
            <a:r>
              <a:rPr lang="en-US" dirty="0" smtClean="0"/>
              <a:t> </a:t>
            </a:r>
            <a:r>
              <a:rPr lang="en-US" dirty="0"/>
              <a:t>N-best output </a:t>
            </a:r>
            <a:r>
              <a:rPr lang="en-US" dirty="0" smtClean="0"/>
              <a:t>lists</a:t>
            </a:r>
          </a:p>
          <a:p>
            <a:pPr>
              <a:buFontTx/>
              <a:buChar char="-"/>
            </a:pPr>
            <a:r>
              <a:rPr lang="en-US" dirty="0" smtClean="0"/>
              <a:t>machine translation</a:t>
            </a:r>
          </a:p>
          <a:p>
            <a:pPr>
              <a:buFontTx/>
              <a:buChar char="-"/>
            </a:pPr>
            <a:r>
              <a:rPr lang="en-US" dirty="0" smtClean="0"/>
              <a:t>computational biology</a:t>
            </a:r>
          </a:p>
          <a:p>
            <a:pPr>
              <a:buFontTx/>
              <a:buChar char="-"/>
            </a:pPr>
            <a:r>
              <a:rPr lang="en-US" dirty="0" smtClean="0"/>
              <a:t>parsing</a:t>
            </a:r>
          </a:p>
          <a:p>
            <a:pPr>
              <a:buFontTx/>
              <a:buChar char="-"/>
            </a:pPr>
            <a:r>
              <a:rPr lang="en-US" dirty="0" smtClean="0"/>
              <a:t>…</a:t>
            </a:r>
          </a:p>
          <a:p>
            <a:pPr>
              <a:buFontTx/>
              <a:buChar char="-"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flight search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…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93373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Black box approach to ranking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1123244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Abstraction: we have a generic binary classifier, how can we use it to solve our new problem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 bwMode="auto">
          <a:xfrm>
            <a:off x="1682270" y="385845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ight Arrow 4"/>
          <p:cNvSpPr/>
          <p:nvPr/>
        </p:nvSpPr>
        <p:spPr bwMode="auto">
          <a:xfrm>
            <a:off x="2682523" y="363267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6" name="Group 37"/>
          <p:cNvGrpSpPr/>
          <p:nvPr/>
        </p:nvGrpSpPr>
        <p:grpSpPr>
          <a:xfrm>
            <a:off x="3267229" y="3279897"/>
            <a:ext cx="1432277" cy="1371600"/>
            <a:chOff x="7330723" y="3505200"/>
            <a:chExt cx="1432277" cy="1371600"/>
          </a:xfrm>
        </p:grpSpPr>
        <p:sp>
          <p:nvSpPr>
            <p:cNvPr id="7" name="Rounded Rectangle 6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11" name="Straight Arrow Connector 10"/>
          <p:cNvCxnSpPr/>
          <p:nvPr/>
        </p:nvCxnSpPr>
        <p:spPr>
          <a:xfrm flipV="1">
            <a:off x="4890911" y="327989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4890911" y="385845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6111359" y="298234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11359" y="427331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628795" y="3530438"/>
            <a:ext cx="26105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optionally: also output a confidence/score</a:t>
            </a:r>
            <a:endParaRPr lang="en-US" sz="2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36132" y="5739164"/>
            <a:ext cx="67084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Can we solve our ranking problem with this?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28977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</a:t>
            </a:r>
            <a:r>
              <a:rPr lang="en-US" dirty="0" smtClean="0"/>
              <a:t>redict better vs. worse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9074" y="3949263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454443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496744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48" y="540643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665111"/>
            <a:ext cx="8650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 a classifier to decide if the first input is better than second:</a:t>
            </a:r>
          </a:p>
          <a:p>
            <a:r>
              <a:rPr lang="en-US" sz="2400" dirty="0" smtClean="0"/>
              <a:t>- Consider all possible pairings of the examples in a ranking</a:t>
            </a:r>
          </a:p>
          <a:p>
            <a:r>
              <a:rPr lang="en-US" sz="2400" dirty="0" smtClean="0"/>
              <a:t>- Label as positive if the first example is higher ranked, negative otherwise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1477784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better vs. worse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689074" y="3949263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612648" y="454443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2648" y="496744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12648" y="540643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81000" y="1665111"/>
            <a:ext cx="86501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Train a classifier to decide if the first input is better than second:</a:t>
            </a:r>
          </a:p>
          <a:p>
            <a:r>
              <a:rPr lang="en-US" sz="2400" dirty="0" smtClean="0"/>
              <a:t>- Consider all possible pairings of the examples in a ranking</a:t>
            </a:r>
          </a:p>
          <a:p>
            <a:r>
              <a:rPr lang="en-US" sz="2400" dirty="0" smtClean="0"/>
              <a:t>- Label as positive if the first example is higher ranked, negative otherwise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3206270" y="3749208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628345" y="374920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6270" y="431632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628345" y="4316325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206270" y="4858914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206270" y="53690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28345" y="536909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628345" y="485891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206270" y="5848877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206270" y="6308353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628345" y="5848877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628345" y="6308353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Down Arrow 28"/>
          <p:cNvSpPr/>
          <p:nvPr/>
        </p:nvSpPr>
        <p:spPr>
          <a:xfrm rot="16200000">
            <a:off x="2224278" y="4781625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5957" y="3209875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1" name="TextBox 30"/>
          <p:cNvSpPr txBox="1"/>
          <p:nvPr/>
        </p:nvSpPr>
        <p:spPr>
          <a:xfrm>
            <a:off x="6104357" y="3209875"/>
            <a:ext cx="1696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binary label</a:t>
            </a:r>
            <a:endParaRPr lang="en-US" sz="2400" dirty="0"/>
          </a:p>
        </p:txBody>
      </p:sp>
      <p:sp>
        <p:nvSpPr>
          <p:cNvPr id="32" name="TextBox 31"/>
          <p:cNvSpPr txBox="1"/>
          <p:nvPr/>
        </p:nvSpPr>
        <p:spPr>
          <a:xfrm>
            <a:off x="6458213" y="367154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7292919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better vs. worse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660124" y="27378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1660377" y="251202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1" name="Group 37"/>
          <p:cNvGrpSpPr/>
          <p:nvPr/>
        </p:nvGrpSpPr>
        <p:grpSpPr>
          <a:xfrm>
            <a:off x="2245083" y="2159247"/>
            <a:ext cx="1432277" cy="1371600"/>
            <a:chOff x="7330723" y="3505200"/>
            <a:chExt cx="1432277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3868765" y="215924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68765" y="273780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89213" y="186169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89213" y="315266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74066" y="2115222"/>
            <a:ext cx="2901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Our binary classifier only takes one example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as input</a:t>
            </a:r>
          </a:p>
        </p:txBody>
      </p:sp>
    </p:spTree>
    <p:extLst>
      <p:ext uri="{BB962C8B-B14F-4D97-AF65-F5344CB8AC3E}">
        <p14:creationId xmlns:p14="http://schemas.microsoft.com/office/powerpoint/2010/main" val="242274030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Predict better vs. worse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 bwMode="auto">
          <a:xfrm>
            <a:off x="660124" y="2737802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20" name="Right Arrow 19"/>
          <p:cNvSpPr/>
          <p:nvPr/>
        </p:nvSpPr>
        <p:spPr bwMode="auto">
          <a:xfrm>
            <a:off x="1660377" y="2512025"/>
            <a:ext cx="533400" cy="762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grpSp>
        <p:nvGrpSpPr>
          <p:cNvPr id="21" name="Group 37"/>
          <p:cNvGrpSpPr/>
          <p:nvPr/>
        </p:nvGrpSpPr>
        <p:grpSpPr>
          <a:xfrm>
            <a:off x="2245083" y="2159247"/>
            <a:ext cx="1432277" cy="1371600"/>
            <a:chOff x="7330723" y="3505200"/>
            <a:chExt cx="1432277" cy="1371600"/>
          </a:xfrm>
        </p:grpSpPr>
        <p:sp>
          <p:nvSpPr>
            <p:cNvPr id="22" name="Rounded Rectangle 21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cxnSp>
        <p:nvCxnSpPr>
          <p:cNvPr id="24" name="Straight Arrow Connector 23"/>
          <p:cNvCxnSpPr/>
          <p:nvPr/>
        </p:nvCxnSpPr>
        <p:spPr>
          <a:xfrm flipV="1">
            <a:off x="3868765" y="2159247"/>
            <a:ext cx="1044222" cy="57855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>
            <a:off x="3868765" y="2737802"/>
            <a:ext cx="1044222" cy="645693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5089213" y="1861693"/>
            <a:ext cx="5597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8000"/>
                </a:solidFill>
              </a:rPr>
              <a:t>+1</a:t>
            </a:r>
            <a:endParaRPr lang="en-US" sz="2400" b="1" dirty="0">
              <a:solidFill>
                <a:srgbClr val="0080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089213" y="3152662"/>
            <a:ext cx="4443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rgbClr val="FF0000"/>
                </a:solidFill>
              </a:rPr>
              <a:t>-</a:t>
            </a:r>
            <a:r>
              <a:rPr lang="en-US" sz="2400" b="1" dirty="0" smtClean="0">
                <a:solidFill>
                  <a:srgbClr val="FF0000"/>
                </a:solidFill>
              </a:rPr>
              <a:t>1</a:t>
            </a:r>
            <a:endParaRPr lang="en-US" sz="2400" b="1" dirty="0">
              <a:solidFill>
                <a:srgbClr val="FF00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74066" y="2115222"/>
            <a:ext cx="2901823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Our binary classifier only takes one example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 smtClean="0">
                <a:solidFill>
                  <a:srgbClr val="FF0000"/>
                </a:solidFill>
              </a:rPr>
              <a:t>as input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53505" y="4785604"/>
            <a:ext cx="1510232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a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a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>
                <a:solidFill>
                  <a:srgbClr val="FF6600"/>
                </a:solidFill>
              </a:rPr>
              <a:t>a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216690" y="4785604"/>
            <a:ext cx="1510232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b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b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b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Down Arrow 30"/>
          <p:cNvSpPr/>
          <p:nvPr/>
        </p:nvSpPr>
        <p:spPr>
          <a:xfrm rot="16200000">
            <a:off x="4768673" y="4661934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TextBox 31"/>
          <p:cNvSpPr txBox="1"/>
          <p:nvPr/>
        </p:nvSpPr>
        <p:spPr>
          <a:xfrm>
            <a:off x="5938125" y="4723790"/>
            <a:ext cx="1598397" cy="400110"/>
          </a:xfrm>
          <a:prstGeom prst="rect">
            <a:avLst/>
          </a:prstGeom>
          <a:noFill/>
          <a:ln w="38100" cmpd="sng">
            <a:solidFill>
              <a:srgbClr val="FFFF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947786" y="5700889"/>
            <a:ext cx="638573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can we do this?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We want features that compare the two examples.</a:t>
            </a:r>
            <a:endParaRPr lang="en-US" sz="2400" dirty="0">
              <a:solidFill>
                <a:srgbClr val="FF0000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 flipV="1">
            <a:off x="612648" y="4162778"/>
            <a:ext cx="8051574" cy="56444"/>
          </a:xfrm>
          <a:prstGeom prst="line">
            <a:avLst/>
          </a:prstGeom>
          <a:ln w="38100" cmpd="sng"/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177595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Combined feature vector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39889" y="1600199"/>
            <a:ext cx="8763000" cy="49332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Many approaches!  Will depend on domain and classifier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Two common approaches:</a:t>
            </a:r>
          </a:p>
          <a:p>
            <a:pPr marL="514350" indent="-514350">
              <a:buAutoNum type="arabicPeriod"/>
            </a:pPr>
            <a:r>
              <a:rPr lang="en-US" dirty="0" smtClean="0"/>
              <a:t>difference:</a:t>
            </a:r>
          </a:p>
          <a:p>
            <a:pPr marL="514350" indent="-514350">
              <a:buAutoNum type="arabicPeriod"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greater than/less than:</a:t>
            </a:r>
            <a:endParaRPr lang="en-US" dirty="0"/>
          </a:p>
        </p:txBody>
      </p:sp>
      <p:graphicFrame>
        <p:nvGraphicFramePr>
          <p:cNvPr id="5" name="Object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853628"/>
              </p:ext>
            </p:extLst>
          </p:nvPr>
        </p:nvGraphicFramePr>
        <p:xfrm>
          <a:off x="2049637" y="3716161"/>
          <a:ext cx="1581897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3" name="Equation" r:id="rId3" imgW="698500" imgH="215900" progId="Equation.3">
                  <p:embed/>
                </p:oleObj>
              </mc:Choice>
              <mc:Fallback>
                <p:oleObj name="Equation" r:id="rId3" imgW="6985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049637" y="3716161"/>
                        <a:ext cx="1581897" cy="4889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78360517"/>
              </p:ext>
            </p:extLst>
          </p:nvPr>
        </p:nvGraphicFramePr>
        <p:xfrm>
          <a:off x="2049637" y="4845579"/>
          <a:ext cx="3190875" cy="1208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4" name="Equation" r:id="rId5" imgW="1409700" imgH="533400" progId="Equation.3">
                  <p:embed/>
                </p:oleObj>
              </mc:Choice>
              <mc:Fallback>
                <p:oleObj name="Equation" r:id="rId5" imgW="1409700" imgH="5334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049637" y="4845579"/>
                        <a:ext cx="3190875" cy="12080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131174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63405" y="269087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85480" y="2690874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405" y="32579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885480" y="325799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63405" y="380058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3405" y="4310757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85480" y="4310757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85480" y="3800580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3405" y="4790543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3405" y="525001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885480" y="4790543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885480" y="5250019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3092" y="2151541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17" name="TextBox 16"/>
          <p:cNvSpPr txBox="1"/>
          <p:nvPr/>
        </p:nvSpPr>
        <p:spPr>
          <a:xfrm>
            <a:off x="5690904" y="2151541"/>
            <a:ext cx="81314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label</a:t>
            </a:r>
            <a:endParaRPr lang="en-US" sz="2400" dirty="0"/>
          </a:p>
        </p:txBody>
      </p:sp>
      <p:sp>
        <p:nvSpPr>
          <p:cNvPr id="18" name="TextBox 17"/>
          <p:cNvSpPr txBox="1"/>
          <p:nvPr/>
        </p:nvSpPr>
        <p:spPr>
          <a:xfrm>
            <a:off x="5747348" y="2613206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19" name="Down Arrow 18"/>
          <p:cNvSpPr/>
          <p:nvPr/>
        </p:nvSpPr>
        <p:spPr>
          <a:xfrm rot="16200000">
            <a:off x="3353167" y="3767384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Down Arrow 19"/>
          <p:cNvSpPr/>
          <p:nvPr/>
        </p:nvSpPr>
        <p:spPr>
          <a:xfrm rot="16200000">
            <a:off x="6570086" y="388673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/>
          <p:cNvSpPr txBox="1"/>
          <p:nvPr/>
        </p:nvSpPr>
        <p:spPr>
          <a:xfrm>
            <a:off x="4015016" y="270498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015016" y="3257991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093926" y="377745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051593" y="4288123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068753" y="472118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68753" y="527419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706587">
            <a:off x="2789400" y="2635530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features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 rot="16706587">
            <a:off x="6129216" y="2868945"/>
            <a:ext cx="14554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train classifier</a:t>
            </a:r>
            <a:endParaRPr lang="en-US" dirty="0"/>
          </a:p>
        </p:txBody>
      </p:sp>
      <p:grpSp>
        <p:nvGrpSpPr>
          <p:cNvPr id="29" name="Group 37"/>
          <p:cNvGrpSpPr/>
          <p:nvPr/>
        </p:nvGrpSpPr>
        <p:grpSpPr>
          <a:xfrm>
            <a:off x="7446659" y="3318091"/>
            <a:ext cx="1432277" cy="1371600"/>
            <a:chOff x="7330723" y="3505200"/>
            <a:chExt cx="1432277" cy="1371600"/>
          </a:xfrm>
        </p:grpSpPr>
        <p:sp>
          <p:nvSpPr>
            <p:cNvPr id="30" name="Rounded Rectangle 2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1" name="TextBox 30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</p:spTree>
    <p:extLst>
      <p:ext uri="{BB962C8B-B14F-4D97-AF65-F5344CB8AC3E}">
        <p14:creationId xmlns:p14="http://schemas.microsoft.com/office/powerpoint/2010/main" val="37721743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600426" y="3670294"/>
            <a:ext cx="13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unranked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524000" y="426546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24000" y="4688479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24000" y="5127465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Down Arrow 7"/>
          <p:cNvSpPr/>
          <p:nvPr/>
        </p:nvSpPr>
        <p:spPr>
          <a:xfrm rot="16200000">
            <a:off x="3508391" y="4398519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37"/>
          <p:cNvGrpSpPr/>
          <p:nvPr/>
        </p:nvGrpSpPr>
        <p:grpSpPr>
          <a:xfrm>
            <a:off x="3227437" y="1946491"/>
            <a:ext cx="1432277" cy="1371600"/>
            <a:chOff x="7330723" y="3505200"/>
            <a:chExt cx="1432277" cy="1371600"/>
          </a:xfrm>
        </p:grpSpPr>
        <p:sp>
          <p:nvSpPr>
            <p:cNvPr id="10" name="Rounded Rectangle 9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4882444" y="4480913"/>
            <a:ext cx="12140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ranking?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61722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537" y="3271589"/>
            <a:ext cx="13107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unranked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41111" y="386676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41111" y="42897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41111" y="4728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3" name="Down Arrow 12"/>
          <p:cNvSpPr/>
          <p:nvPr/>
        </p:nvSpPr>
        <p:spPr>
          <a:xfrm rot="16200000">
            <a:off x="1575170" y="4038689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392240" y="2871479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34296" y="2871479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392240" y="334224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20185" y="3331847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392240" y="3821605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392240" y="42897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3830113" y="478801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392240" y="4788013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2392240" y="5276491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830113" y="4290663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830113" y="3821605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3820185" y="5276491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Down Arrow 25"/>
          <p:cNvSpPr/>
          <p:nvPr/>
        </p:nvSpPr>
        <p:spPr>
          <a:xfrm rot="16200000">
            <a:off x="5311793" y="3931321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 rot="16706587">
            <a:off x="4922033" y="2719130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features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6174016" y="273115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174016" y="3284161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182371" y="380362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210593" y="4314293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227753" y="474735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227753" y="5300365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0580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 rot="16706587">
            <a:off x="2593005" y="2649002"/>
            <a:ext cx="164066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 features</a:t>
            </a:r>
            <a:endParaRPr lang="en-US" dirty="0"/>
          </a:p>
        </p:txBody>
      </p:sp>
      <p:sp>
        <p:nvSpPr>
          <p:cNvPr id="28" name="TextBox 27"/>
          <p:cNvSpPr txBox="1"/>
          <p:nvPr/>
        </p:nvSpPr>
        <p:spPr>
          <a:xfrm>
            <a:off x="3817461" y="2671424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7461" y="3224430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825816" y="3743889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3854038" y="4254562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871198" y="4687628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871198" y="5240634"/>
            <a:ext cx="1596978" cy="400110"/>
          </a:xfrm>
          <a:prstGeom prst="rect">
            <a:avLst/>
          </a:prstGeom>
          <a:noFill/>
          <a:ln w="38100" cmpd="sng"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f’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f’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’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Down Arrow 33"/>
          <p:cNvSpPr/>
          <p:nvPr/>
        </p:nvSpPr>
        <p:spPr>
          <a:xfrm rot="16200000">
            <a:off x="5403771" y="3935918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5" name="Group 37"/>
          <p:cNvGrpSpPr/>
          <p:nvPr/>
        </p:nvGrpSpPr>
        <p:grpSpPr>
          <a:xfrm>
            <a:off x="5926673" y="3476184"/>
            <a:ext cx="1432277" cy="1371600"/>
            <a:chOff x="7330723" y="3505200"/>
            <a:chExt cx="1432277" cy="1371600"/>
          </a:xfrm>
        </p:grpSpPr>
        <p:sp>
          <p:nvSpPr>
            <p:cNvPr id="36" name="Rounded Rectangle 35"/>
            <p:cNvSpPr/>
            <p:nvPr/>
          </p:nvSpPr>
          <p:spPr bwMode="auto">
            <a:xfrm>
              <a:off x="7391400" y="3505200"/>
              <a:ext cx="1371600" cy="1371600"/>
            </a:xfrm>
            <a:prstGeom prst="roundRect">
              <a:avLst/>
            </a:prstGeom>
            <a:ln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itchFamily="-110" charset="0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330723" y="3783067"/>
              <a:ext cx="1432277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 smtClean="0"/>
                <a:t>binary classifier</a:t>
              </a:r>
              <a:endParaRPr lang="en-US" sz="2000" dirty="0"/>
            </a:p>
          </p:txBody>
        </p:sp>
      </p:grpSp>
      <p:sp>
        <p:nvSpPr>
          <p:cNvPr id="38" name="Down Arrow 37"/>
          <p:cNvSpPr/>
          <p:nvPr/>
        </p:nvSpPr>
        <p:spPr>
          <a:xfrm rot="16200000">
            <a:off x="3173514" y="3980700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/>
          <p:cNvSpPr/>
          <p:nvPr/>
        </p:nvSpPr>
        <p:spPr>
          <a:xfrm rot="16200000">
            <a:off x="7432950" y="3928923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/>
          <p:cNvSpPr txBox="1"/>
          <p:nvPr/>
        </p:nvSpPr>
        <p:spPr>
          <a:xfrm>
            <a:off x="8216792" y="2613206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+</a:t>
            </a:r>
            <a:r>
              <a:rPr lang="en-US" sz="3200" dirty="0" smtClean="0"/>
              <a:t>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  <a:p>
            <a:r>
              <a:rPr lang="en-US" sz="3200" dirty="0" smtClean="0"/>
              <a:t>+1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2388990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79126" y="273540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+</a:t>
            </a:r>
            <a:r>
              <a:rPr lang="en-US" sz="3200" dirty="0" smtClean="0"/>
              <a:t>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  <a:p>
            <a:r>
              <a:rPr lang="en-US" sz="3200" dirty="0" smtClean="0"/>
              <a:t>+1</a:t>
            </a:r>
            <a:endParaRPr lang="en-US" sz="3200" dirty="0"/>
          </a:p>
        </p:txBody>
      </p:sp>
      <p:sp>
        <p:nvSpPr>
          <p:cNvPr id="3" name="TextBox 2"/>
          <p:cNvSpPr txBox="1"/>
          <p:nvPr/>
        </p:nvSpPr>
        <p:spPr>
          <a:xfrm>
            <a:off x="5334000" y="3697111"/>
            <a:ext cx="270669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is the ranking?</a:t>
            </a:r>
          </a:p>
          <a:p>
            <a:r>
              <a:rPr lang="en-US" sz="2400" dirty="0" smtClean="0">
                <a:solidFill>
                  <a:srgbClr val="FF0000"/>
                </a:solidFill>
              </a:rPr>
              <a:t>Algorithm?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296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190906" y="2811748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632962" y="2811748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90906" y="3282513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618851" y="3272116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90906" y="376187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90906" y="4230043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628779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0906" y="472828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0906" y="5216760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1628779" y="4230932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628779" y="3761874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618851" y="5216760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179126" y="2735400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-</a:t>
            </a:r>
            <a:r>
              <a:rPr lang="en-US" sz="3200" dirty="0" smtClean="0"/>
              <a:t>1</a:t>
            </a:r>
          </a:p>
          <a:p>
            <a:r>
              <a:rPr lang="en-US" sz="3200" dirty="0"/>
              <a:t>+</a:t>
            </a:r>
            <a:r>
              <a:rPr lang="en-US" sz="3200" dirty="0" smtClean="0"/>
              <a:t>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  <a:p>
            <a:r>
              <a:rPr lang="en-US" sz="3200" dirty="0" smtClean="0"/>
              <a:t>+1</a:t>
            </a:r>
            <a:endParaRPr lang="en-US" sz="3200" dirty="0"/>
          </a:p>
        </p:txBody>
      </p:sp>
      <p:sp>
        <p:nvSpPr>
          <p:cNvPr id="26" name="TextBox 25"/>
          <p:cNvSpPr txBox="1"/>
          <p:nvPr/>
        </p:nvSpPr>
        <p:spPr>
          <a:xfrm>
            <a:off x="5042306" y="4646387"/>
            <a:ext cx="1341917" cy="400110"/>
          </a:xfrm>
          <a:prstGeom prst="rect">
            <a:avLst/>
          </a:prstGeom>
          <a:noFill/>
          <a:ln w="38100" cmpd="sng">
            <a:solidFill>
              <a:srgbClr val="3366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Down Arrow 26"/>
          <p:cNvSpPr/>
          <p:nvPr/>
        </p:nvSpPr>
        <p:spPr>
          <a:xfrm rot="16200000">
            <a:off x="4032173" y="3928922"/>
            <a:ext cx="544976" cy="416161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5042306" y="3464404"/>
            <a:ext cx="1341917" cy="400110"/>
          </a:xfrm>
          <a:prstGeom prst="rect">
            <a:avLst/>
          </a:prstGeom>
          <a:noFill/>
          <a:ln w="38100" cmpd="sng">
            <a:solidFill>
              <a:schemeClr val="accent5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5042306" y="4046405"/>
            <a:ext cx="1341917" cy="400110"/>
          </a:xfrm>
          <a:prstGeom prst="rect">
            <a:avLst/>
          </a:prstGeom>
          <a:noFill/>
          <a:ln w="38100" cmpd="sng">
            <a:solidFill>
              <a:schemeClr val="accent2">
                <a:lumMod val="75000"/>
              </a:schemeClr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57520" y="1593716"/>
            <a:ext cx="3353602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for each binary example 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jk</a:t>
            </a:r>
            <a:r>
              <a:rPr lang="en-US" sz="2000" dirty="0" smtClean="0"/>
              <a:t>: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label[</a:t>
            </a:r>
            <a:r>
              <a:rPr lang="en-US" sz="2000" dirty="0"/>
              <a:t>j</a:t>
            </a:r>
            <a:r>
              <a:rPr lang="en-US" sz="2000" dirty="0" smtClean="0"/>
              <a:t>] += </a:t>
            </a:r>
            <a:r>
              <a:rPr lang="en-US" sz="2000" dirty="0" err="1" smtClean="0"/>
              <a:t>f</a:t>
            </a:r>
            <a:r>
              <a:rPr lang="en-US" sz="2000" baseline="-25000" dirty="0" err="1" smtClean="0"/>
              <a:t>jk</a:t>
            </a:r>
            <a:r>
              <a:rPr lang="en-US" sz="2000" dirty="0" smtClean="0"/>
              <a:t>(</a:t>
            </a:r>
            <a:r>
              <a:rPr lang="en-US" sz="2000" dirty="0" err="1" smtClean="0"/>
              <a:t>e</a:t>
            </a:r>
            <a:r>
              <a:rPr lang="en-US" sz="2000" baseline="-25000" dirty="0" err="1" smtClean="0"/>
              <a:t>jk</a:t>
            </a:r>
            <a:r>
              <a:rPr lang="en-US" sz="2000" dirty="0" smtClean="0"/>
              <a:t>)</a:t>
            </a:r>
          </a:p>
          <a:p>
            <a:r>
              <a:rPr lang="en-US" sz="2000" dirty="0"/>
              <a:t> </a:t>
            </a:r>
            <a:r>
              <a:rPr lang="en-US" sz="2000" dirty="0" smtClean="0"/>
              <a:t>   label[k] -= </a:t>
            </a:r>
            <a:r>
              <a:rPr lang="en-US" sz="2000" dirty="0" err="1"/>
              <a:t>f</a:t>
            </a:r>
            <a:r>
              <a:rPr lang="en-US" sz="2000" baseline="-25000" dirty="0" err="1"/>
              <a:t>jk</a:t>
            </a:r>
            <a:r>
              <a:rPr lang="en-US" sz="2000" dirty="0"/>
              <a:t>(</a:t>
            </a:r>
            <a:r>
              <a:rPr lang="en-US" sz="2000" dirty="0" err="1"/>
              <a:t>e</a:t>
            </a:r>
            <a:r>
              <a:rPr lang="en-US" sz="2000" baseline="-25000" dirty="0" err="1"/>
              <a:t>jk</a:t>
            </a:r>
            <a:r>
              <a:rPr lang="en-US" sz="2000" dirty="0"/>
              <a:t>)</a:t>
            </a:r>
            <a:endParaRPr lang="en-US" sz="2000" dirty="0" smtClean="0"/>
          </a:p>
          <a:p>
            <a:endParaRPr lang="en-US" sz="2000" dirty="0"/>
          </a:p>
          <a:p>
            <a:r>
              <a:rPr lang="en-US" sz="2000" dirty="0" smtClean="0"/>
              <a:t>rank according to label scores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0287373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 improvement?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1696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binary label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40" name="Rectangle 39"/>
          <p:cNvSpPr/>
          <p:nvPr/>
        </p:nvSpPr>
        <p:spPr>
          <a:xfrm>
            <a:off x="3134110" y="2542650"/>
            <a:ext cx="4940293" cy="1044895"/>
          </a:xfrm>
          <a:prstGeom prst="rect">
            <a:avLst/>
          </a:prstGeom>
          <a:solidFill>
            <a:srgbClr val="FF0000">
              <a:alpha val="16000"/>
            </a:srgbClr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2088444" y="6039555"/>
            <a:ext cx="44057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Are these two examples the same?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68122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binary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203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weighted label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+2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1708387" y="5808722"/>
            <a:ext cx="46696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Weight based on </a:t>
            </a:r>
            <a:r>
              <a:rPr lang="en-US" sz="2400" b="1" i="1" dirty="0" smtClean="0">
                <a:solidFill>
                  <a:srgbClr val="0000FF"/>
                </a:solidFill>
              </a:rPr>
              <a:t>distance</a:t>
            </a:r>
            <a:r>
              <a:rPr lang="en-US" sz="2400" dirty="0" smtClean="0">
                <a:solidFill>
                  <a:srgbClr val="0000FF"/>
                </a:solidFill>
              </a:rPr>
              <a:t> in ranking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10984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Weighted binary classification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908835" y="2778040"/>
            <a:ext cx="12654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ranking1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32409" y="337321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2409" y="379622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32409" y="4235211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 rot="16200000">
            <a:off x="2444039" y="3610402"/>
            <a:ext cx="799353" cy="580788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3479968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902043" y="2577985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3479968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902043" y="3145102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479968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479968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902043" y="4197868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902043" y="3687691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479968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479968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4902043" y="4677654"/>
            <a:ext cx="1341917" cy="400110"/>
          </a:xfrm>
          <a:prstGeom prst="rect">
            <a:avLst/>
          </a:prstGeom>
          <a:noFill/>
          <a:ln w="38100" cmpd="sng"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</a:t>
            </a:r>
            <a:r>
              <a:rPr lang="en-US" sz="2000" dirty="0" err="1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err="1" smtClean="0">
                <a:solidFill>
                  <a:srgbClr val="FF6600"/>
                </a:solidFill>
              </a:rPr>
              <a:t>n</a:t>
            </a:r>
            <a:r>
              <a:rPr lang="en-US" sz="2000" baseline="-25000" dirty="0" smtClean="0">
                <a:solidFill>
                  <a:srgbClr val="FF6600"/>
                </a:solidFill>
              </a:rPr>
              <a:t> 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2043" y="5137130"/>
            <a:ext cx="1341917" cy="400110"/>
          </a:xfrm>
          <a:prstGeom prst="rect">
            <a:avLst/>
          </a:prstGeom>
          <a:noFill/>
          <a:ln w="38100" cmpd="sng">
            <a:solidFill>
              <a:srgbClr val="0000FF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3939655" y="2038652"/>
            <a:ext cx="19247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new examples</a:t>
            </a:r>
            <a:endParaRPr lang="en-US" sz="2400" dirty="0"/>
          </a:p>
        </p:txBody>
      </p:sp>
      <p:sp>
        <p:nvSpPr>
          <p:cNvPr id="38" name="TextBox 37"/>
          <p:cNvSpPr txBox="1"/>
          <p:nvPr/>
        </p:nvSpPr>
        <p:spPr>
          <a:xfrm>
            <a:off x="6378055" y="2038652"/>
            <a:ext cx="20302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weighted label</a:t>
            </a:r>
            <a:endParaRPr lang="en-US" sz="2400" dirty="0"/>
          </a:p>
        </p:txBody>
      </p:sp>
      <p:sp>
        <p:nvSpPr>
          <p:cNvPr id="39" name="TextBox 38"/>
          <p:cNvSpPr txBox="1"/>
          <p:nvPr/>
        </p:nvSpPr>
        <p:spPr>
          <a:xfrm>
            <a:off x="6731911" y="2500317"/>
            <a:ext cx="684803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+2</a:t>
            </a:r>
          </a:p>
          <a:p>
            <a:r>
              <a:rPr lang="en-US" sz="3200" dirty="0" smtClean="0"/>
              <a:t>-1</a:t>
            </a:r>
          </a:p>
          <a:p>
            <a:r>
              <a:rPr lang="en-US" sz="3200" dirty="0" smtClean="0"/>
              <a:t>+1</a:t>
            </a:r>
          </a:p>
          <a:p>
            <a:r>
              <a:rPr lang="en-US" sz="3200" b="1" dirty="0" smtClean="0">
                <a:solidFill>
                  <a:srgbClr val="FF0000"/>
                </a:solidFill>
              </a:rPr>
              <a:t>-2</a:t>
            </a:r>
          </a:p>
          <a:p>
            <a:r>
              <a:rPr lang="en-US" sz="3200" dirty="0" smtClean="0"/>
              <a:t>-1</a:t>
            </a:r>
            <a:endParaRPr lang="en-US" sz="3200" dirty="0"/>
          </a:p>
        </p:txBody>
      </p:sp>
      <p:sp>
        <p:nvSpPr>
          <p:cNvPr id="41" name="TextBox 40"/>
          <p:cNvSpPr txBox="1"/>
          <p:nvPr/>
        </p:nvSpPr>
        <p:spPr>
          <a:xfrm>
            <a:off x="908835" y="5803666"/>
            <a:ext cx="70472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 general can weight with any consistent distance metric</a:t>
            </a:r>
            <a:endParaRPr lang="en-US" sz="2400" dirty="0">
              <a:solidFill>
                <a:srgbClr val="0000FF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20410" y="6298609"/>
            <a:ext cx="34973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Can we solve this problem?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5275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8667" y="1600200"/>
            <a:ext cx="8427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the classifier outputs a confidence, then we’ve learned a </a:t>
            </a:r>
            <a:r>
              <a:rPr lang="en-US" i="1" dirty="0" smtClean="0"/>
              <a:t>distance</a:t>
            </a:r>
            <a:r>
              <a:rPr lang="en-US" dirty="0" smtClean="0"/>
              <a:t> measure between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During testing we want to rank the examples based on the learned distance measure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99426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8667" y="1600200"/>
            <a:ext cx="8427381" cy="449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If the classifier outputs a confidence, then we’ve learned a </a:t>
            </a:r>
            <a:r>
              <a:rPr lang="en-US" i="1" dirty="0" smtClean="0"/>
              <a:t>distance</a:t>
            </a:r>
            <a:r>
              <a:rPr lang="en-US" dirty="0" smtClean="0"/>
              <a:t> measure between examples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During testing we want to rank the examples based on the learned distance measure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0000FF"/>
                </a:solidFill>
              </a:rPr>
              <a:t>Sort the examples and use the output of the binary classifier as the similarity between examples!</a:t>
            </a:r>
            <a:endParaRPr lang="en-US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63219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Ranking evaluation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3289224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956912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56912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56912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56912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56912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747686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631081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3" name="TextBox 12"/>
          <p:cNvSpPr txBox="1"/>
          <p:nvPr/>
        </p:nvSpPr>
        <p:spPr>
          <a:xfrm>
            <a:off x="4922248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/>
              <a:t>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289224" y="5658556"/>
            <a:ext cx="8362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Ideas?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31737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1: accuracy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4237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41925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925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1925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925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1925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32699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6094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5785556" y="3302000"/>
            <a:ext cx="11414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1/5 = 0.2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2963333" y="5884333"/>
            <a:ext cx="30213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Any problems with this?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7261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5009037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Doesn’t capture “near” correct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174237" y="2212898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841925" y="288368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41925" y="3306694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41925" y="3745680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41925" y="415457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41925" y="4560269"/>
            <a:ext cx="1341917" cy="400110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f</a:t>
            </a:r>
            <a:r>
              <a:rPr lang="en-US" sz="2000" baseline="-25000" dirty="0" smtClean="0">
                <a:solidFill>
                  <a:srgbClr val="FF6600"/>
                </a:solidFill>
              </a:rPr>
              <a:t>1</a:t>
            </a:r>
            <a:r>
              <a:rPr lang="en-US" sz="2000" dirty="0" smtClean="0">
                <a:solidFill>
                  <a:srgbClr val="FF6600"/>
                </a:solidFill>
              </a:rPr>
              <a:t>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2</a:t>
            </a:r>
            <a:r>
              <a:rPr lang="en-US" sz="2000" dirty="0" smtClean="0">
                <a:solidFill>
                  <a:srgbClr val="FF6600"/>
                </a:solidFill>
              </a:rPr>
              <a:t>, …, f</a:t>
            </a:r>
            <a:r>
              <a:rPr lang="en-US" sz="2000" baseline="-25000" dirty="0" smtClean="0">
                <a:solidFill>
                  <a:srgbClr val="FF6600"/>
                </a:solidFill>
              </a:rPr>
              <a:t>n</a:t>
            </a:r>
            <a:endParaRPr lang="en-US" sz="2000" baseline="-25000" dirty="0">
              <a:solidFill>
                <a:srgbClr val="FF66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632699" y="2744277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16094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3" name="TextBox 2"/>
          <p:cNvSpPr txBox="1"/>
          <p:nvPr/>
        </p:nvSpPr>
        <p:spPr>
          <a:xfrm>
            <a:off x="4190048" y="5588000"/>
            <a:ext cx="14604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1/5 = 0.2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4922248" y="2212898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5213415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5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4</a:t>
            </a:r>
          </a:p>
          <a:p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2</a:t>
            </a:r>
            <a:endParaRPr lang="en-US" sz="2800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07261" y="2716055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1</a:t>
            </a:r>
          </a:p>
          <a:p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2</a:t>
            </a:r>
          </a:p>
          <a:p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FF0000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3501519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Idea 2: correlation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267475" y="2196241"/>
            <a:ext cx="1095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ranking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725937" y="2727620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2</a:t>
            </a:r>
          </a:p>
          <a:p>
            <a:r>
              <a:rPr lang="en-US" sz="2800" dirty="0" smtClean="0"/>
              <a:t>3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363148" y="219624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4" name="TextBox 13"/>
          <p:cNvSpPr txBox="1"/>
          <p:nvPr/>
        </p:nvSpPr>
        <p:spPr>
          <a:xfrm>
            <a:off x="2769302" y="2196241"/>
            <a:ext cx="14061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prediction</a:t>
            </a:r>
            <a:endParaRPr lang="en-US" sz="2400" dirty="0"/>
          </a:p>
        </p:txBody>
      </p:sp>
      <p:sp>
        <p:nvSpPr>
          <p:cNvPr id="15" name="TextBox 14"/>
          <p:cNvSpPr txBox="1"/>
          <p:nvPr/>
        </p:nvSpPr>
        <p:spPr>
          <a:xfrm>
            <a:off x="3060469" y="269939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 smtClean="0"/>
              <a:t>5</a:t>
            </a:r>
          </a:p>
          <a:p>
            <a:r>
              <a:rPr lang="en-US" sz="2800" dirty="0" smtClean="0"/>
              <a:t>4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  <a:endParaRPr lang="en-US" sz="2800" dirty="0"/>
          </a:p>
        </p:txBody>
      </p:sp>
      <p:sp>
        <p:nvSpPr>
          <p:cNvPr id="16" name="TextBox 15"/>
          <p:cNvSpPr txBox="1"/>
          <p:nvPr/>
        </p:nvSpPr>
        <p:spPr>
          <a:xfrm>
            <a:off x="1654315" y="2699398"/>
            <a:ext cx="3827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1</a:t>
            </a:r>
          </a:p>
          <a:p>
            <a:r>
              <a:rPr lang="en-US" sz="2800" dirty="0"/>
              <a:t>3</a:t>
            </a:r>
            <a:endParaRPr lang="en-US" sz="2800" dirty="0" smtClean="0"/>
          </a:p>
          <a:p>
            <a:r>
              <a:rPr lang="en-US" sz="2800" dirty="0" smtClean="0"/>
              <a:t>2</a:t>
            </a:r>
          </a:p>
          <a:p>
            <a:r>
              <a:rPr lang="en-US" sz="2800" dirty="0"/>
              <a:t>5</a:t>
            </a:r>
            <a:endParaRPr lang="en-US" sz="2800" dirty="0" smtClean="0"/>
          </a:p>
          <a:p>
            <a:r>
              <a:rPr lang="en-US" sz="2800" dirty="0"/>
              <a:t>4</a:t>
            </a:r>
          </a:p>
        </p:txBody>
      </p:sp>
      <p:graphicFrame>
        <p:nvGraphicFramePr>
          <p:cNvPr id="17" name="Chart 1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786615"/>
              </p:ext>
            </p:extLst>
          </p:nvPr>
        </p:nvGraphicFramePr>
        <p:xfrm>
          <a:off x="4421640" y="20574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08724" y="5658556"/>
            <a:ext cx="784316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Look at the correlation between the ranking and the prediction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39184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8962</TotalTime>
  <Words>4207</Words>
  <Application>Microsoft Macintosh PowerPoint</Application>
  <PresentationFormat>On-screen Show (4:3)</PresentationFormat>
  <Paragraphs>995</Paragraphs>
  <Slides>76</Slides>
  <Notes>9</Notes>
  <HiddenSlides>1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79" baseType="lpstr">
      <vt:lpstr>Median</vt:lpstr>
      <vt:lpstr>Microsoft Equation</vt:lpstr>
      <vt:lpstr>Equation</vt:lpstr>
      <vt:lpstr>Beyond binary classification</vt:lpstr>
      <vt:lpstr>Admin</vt:lpstr>
      <vt:lpstr>Multiclass classification</vt:lpstr>
      <vt:lpstr>Real world multiclass classification</vt:lpstr>
      <vt:lpstr>Multiclass: current classifiers</vt:lpstr>
      <vt:lpstr>k-Nearest Neighbor (k-NN)</vt:lpstr>
      <vt:lpstr>Decision Tree learning</vt:lpstr>
      <vt:lpstr>Perceptron learning</vt:lpstr>
      <vt:lpstr>Black box approach to multiclass</vt:lpstr>
      <vt:lpstr>Approach 1: One vs. all (OVA)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linear classifiers (e.g. perceptron)</vt:lpstr>
      <vt:lpstr>OVA: classify</vt:lpstr>
      <vt:lpstr>OVA: linear classifiers (e.g. perceptron)</vt:lpstr>
      <vt:lpstr>OVA: linear classifiers (e.g. perceptron)</vt:lpstr>
      <vt:lpstr>OVA: classify, perceptron</vt:lpstr>
      <vt:lpstr>OVA: classify, perceptron</vt:lpstr>
      <vt:lpstr>Approach 2: All vs. all (AVA)</vt:lpstr>
      <vt:lpstr>AVA training visualized</vt:lpstr>
      <vt:lpstr>AVA classify</vt:lpstr>
      <vt:lpstr>AVA classify</vt:lpstr>
      <vt:lpstr>AVA classify</vt:lpstr>
      <vt:lpstr>AVA classify</vt:lpstr>
      <vt:lpstr>OVA vs. AVA</vt:lpstr>
      <vt:lpstr>OVA vs. AVA</vt:lpstr>
      <vt:lpstr>Approach 3: Divide and conquer</vt:lpstr>
      <vt:lpstr>Multiclass summary</vt:lpstr>
      <vt:lpstr>Multiclass evaluation</vt:lpstr>
      <vt:lpstr>Multiclass evaluation</vt:lpstr>
      <vt:lpstr>Multiclass evaluation imbalanced data</vt:lpstr>
      <vt:lpstr>Macroaveraging vs. microaveraging</vt:lpstr>
      <vt:lpstr>Macroaveraging vs. microaveraging</vt:lpstr>
      <vt:lpstr>Macroaveraging vs. microaveraging</vt:lpstr>
      <vt:lpstr>Macroaveraging vs. microaveraging</vt:lpstr>
      <vt:lpstr>Confusion matrix</vt:lpstr>
      <vt:lpstr>Confusion matrix</vt:lpstr>
      <vt:lpstr>Multilabel vs. multiclass classification</vt:lpstr>
      <vt:lpstr>Multilabel vs. multiclass classification</vt:lpstr>
      <vt:lpstr>Multiclass vs. multilabel</vt:lpstr>
      <vt:lpstr>Multilabel</vt:lpstr>
      <vt:lpstr>Ranking problems</vt:lpstr>
      <vt:lpstr>Suggest a simpler word</vt:lpstr>
      <vt:lpstr>Suggest a simpler word</vt:lpstr>
      <vt:lpstr>Suggest a simpler word</vt:lpstr>
      <vt:lpstr>Suggest a simpler word</vt:lpstr>
      <vt:lpstr>Ranking problems in general</vt:lpstr>
      <vt:lpstr>Ranking problems in general</vt:lpstr>
      <vt:lpstr>Netflix My List</vt:lpstr>
      <vt:lpstr>Search</vt:lpstr>
      <vt:lpstr>Ranking Applications</vt:lpstr>
      <vt:lpstr>Black box approach to ranking</vt:lpstr>
      <vt:lpstr>Predict better vs. worse</vt:lpstr>
      <vt:lpstr>Predict better vs. worse</vt:lpstr>
      <vt:lpstr>Predict better vs. worse</vt:lpstr>
      <vt:lpstr>Predict better vs. worse</vt:lpstr>
      <vt:lpstr>Combined feature vector</vt:lpstr>
      <vt:lpstr>Training</vt:lpstr>
      <vt:lpstr>Testing</vt:lpstr>
      <vt:lpstr>Testing</vt:lpstr>
      <vt:lpstr>Testing</vt:lpstr>
      <vt:lpstr>Testing</vt:lpstr>
      <vt:lpstr>Testing</vt:lpstr>
      <vt:lpstr>An improvement?</vt:lpstr>
      <vt:lpstr>Weighted binary classification</vt:lpstr>
      <vt:lpstr>Weighted binary classification</vt:lpstr>
      <vt:lpstr>Testing</vt:lpstr>
      <vt:lpstr>Testing</vt:lpstr>
      <vt:lpstr>Ranking evaluation</vt:lpstr>
      <vt:lpstr>Idea 1: accuracy</vt:lpstr>
      <vt:lpstr>Doesn’t capture “near” correct</vt:lpstr>
      <vt:lpstr>Idea 2: correlation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1580</cp:revision>
  <cp:lastPrinted>2016-09-22T20:38:48Z</cp:lastPrinted>
  <dcterms:created xsi:type="dcterms:W3CDTF">2013-09-08T20:10:23Z</dcterms:created>
  <dcterms:modified xsi:type="dcterms:W3CDTF">2016-09-22T20:38:57Z</dcterms:modified>
</cp:coreProperties>
</file>