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Microsoft_Equation1.bin" ContentType="application/vnd.openxmlformats-officedocument.oleObject"/>
  <Override PartName="/ppt/embeddings/oleObject10.bin" ContentType="application/vnd.openxmlformats-officedocument.oleObject"/>
  <Override PartName="/ppt/notesSlides/notesSlide6.xml" ContentType="application/vnd.openxmlformats-officedocument.presentationml.notesSlide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7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8.xml" ContentType="application/vnd.openxmlformats-officedocument.presentationml.notesSlide+xml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notesSlides/notesSlide9.xml" ContentType="application/vnd.openxmlformats-officedocument.presentationml.notesSlide+xml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Microsoft_Equation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258" r:id="rId3"/>
    <p:sldId id="352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94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360" r:id="rId22"/>
    <p:sldId id="270" r:id="rId23"/>
    <p:sldId id="269" r:id="rId24"/>
    <p:sldId id="273" r:id="rId25"/>
    <p:sldId id="271" r:id="rId26"/>
    <p:sldId id="275" r:id="rId27"/>
    <p:sldId id="274" r:id="rId28"/>
    <p:sldId id="276" r:id="rId29"/>
    <p:sldId id="280" r:id="rId30"/>
    <p:sldId id="283" r:id="rId31"/>
    <p:sldId id="300" r:id="rId32"/>
    <p:sldId id="302" r:id="rId33"/>
    <p:sldId id="284" r:id="rId34"/>
    <p:sldId id="303" r:id="rId35"/>
    <p:sldId id="304" r:id="rId36"/>
    <p:sldId id="289" r:id="rId37"/>
    <p:sldId id="278" r:id="rId38"/>
    <p:sldId id="305" r:id="rId39"/>
    <p:sldId id="349" r:id="rId40"/>
    <p:sldId id="306" r:id="rId41"/>
    <p:sldId id="311" r:id="rId42"/>
    <p:sldId id="312" r:id="rId43"/>
    <p:sldId id="313" r:id="rId44"/>
    <p:sldId id="318" r:id="rId45"/>
    <p:sldId id="317" r:id="rId46"/>
    <p:sldId id="319" r:id="rId47"/>
    <p:sldId id="339" r:id="rId48"/>
    <p:sldId id="341" r:id="rId49"/>
    <p:sldId id="340" r:id="rId50"/>
    <p:sldId id="342" r:id="rId51"/>
    <p:sldId id="343" r:id="rId52"/>
    <p:sldId id="344" r:id="rId53"/>
    <p:sldId id="346" r:id="rId54"/>
    <p:sldId id="347" r:id="rId55"/>
    <p:sldId id="351" r:id="rId56"/>
    <p:sldId id="361" r:id="rId57"/>
    <p:sldId id="396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736" y="-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Relationship Id="rId3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Relationship Id="rId3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30.emf"/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1" Type="http://schemas.openxmlformats.org/officeDocument/2006/relationships/image" Target="../media/image27.emf"/><Relationship Id="rId2" Type="http://schemas.openxmlformats.org/officeDocument/2006/relationships/image" Target="../media/image3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2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4" Type="http://schemas.openxmlformats.org/officeDocument/2006/relationships/image" Target="../media/image41.emf"/><Relationship Id="rId1" Type="http://schemas.openxmlformats.org/officeDocument/2006/relationships/image" Target="../media/image38.emf"/><Relationship Id="rId2" Type="http://schemas.openxmlformats.org/officeDocument/2006/relationships/image" Target="../media/image3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Relationship Id="rId2" Type="http://schemas.openxmlformats.org/officeDocument/2006/relationships/image" Target="../media/image44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1" Type="http://schemas.openxmlformats.org/officeDocument/2006/relationships/image" Target="../media/image45.emf"/><Relationship Id="rId2" Type="http://schemas.openxmlformats.org/officeDocument/2006/relationships/image" Target="../media/image4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1" Type="http://schemas.openxmlformats.org/officeDocument/2006/relationships/image" Target="../media/image45.emf"/><Relationship Id="rId2" Type="http://schemas.openxmlformats.org/officeDocument/2006/relationships/image" Target="../media/image46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DT: the structure of the tree, which features each node splits on, the predictions at the leaves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perceptron: the weights and the b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DT: the structure of the tree, which features each node splits on, the predictions at the leaves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perceptron: the weights and the b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often you’ll have to be able to tell from context whether the subscript refers</a:t>
            </a:r>
            <a:r>
              <a:rPr lang="en-US" baseline="0" dirty="0" smtClean="0"/>
              <a:t> to the example or the feature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notice, all are convex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all (except hinge) are differentiable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20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9/27/16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9/27/16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5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6.emf"/><Relationship Id="rId9" Type="http://schemas.openxmlformats.org/officeDocument/2006/relationships/image" Target="../media/image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3.emf"/><Relationship Id="rId6" Type="http://schemas.openxmlformats.org/officeDocument/2006/relationships/image" Target="../media/image12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4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2.png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7.emf"/><Relationship Id="rId7" Type="http://schemas.openxmlformats.org/officeDocument/2006/relationships/oleObject" Target="../embeddings/oleObject12.bin"/><Relationship Id="rId8" Type="http://schemas.openxmlformats.org/officeDocument/2006/relationships/image" Target="../media/image18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0.emf"/><Relationship Id="rId6" Type="http://schemas.openxmlformats.org/officeDocument/2006/relationships/oleObject" Target="../embeddings/oleObject15.bin"/><Relationship Id="rId7" Type="http://schemas.openxmlformats.org/officeDocument/2006/relationships/image" Target="../media/image21.emf"/><Relationship Id="rId8" Type="http://schemas.openxmlformats.org/officeDocument/2006/relationships/oleObject" Target="../embeddings/oleObject16.bin"/><Relationship Id="rId9" Type="http://schemas.openxmlformats.org/officeDocument/2006/relationships/image" Target="../media/image22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4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24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28.emf"/><Relationship Id="rId7" Type="http://schemas.openxmlformats.org/officeDocument/2006/relationships/oleObject" Target="../embeddings/oleObject24.bin"/><Relationship Id="rId8" Type="http://schemas.openxmlformats.org/officeDocument/2006/relationships/image" Target="../media/image29.emf"/><Relationship Id="rId9" Type="http://schemas.openxmlformats.org/officeDocument/2006/relationships/oleObject" Target="../embeddings/oleObject25.bin"/><Relationship Id="rId10" Type="http://schemas.openxmlformats.org/officeDocument/2006/relationships/image" Target="../media/image30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emf"/><Relationship Id="rId12" Type="http://schemas.openxmlformats.org/officeDocument/2006/relationships/image" Target="../media/image31.pn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27.emf"/><Relationship Id="rId6" Type="http://schemas.openxmlformats.org/officeDocument/2006/relationships/oleObject" Target="../embeddings/oleObject27.bin"/><Relationship Id="rId7" Type="http://schemas.openxmlformats.org/officeDocument/2006/relationships/image" Target="../media/image30.emf"/><Relationship Id="rId8" Type="http://schemas.openxmlformats.org/officeDocument/2006/relationships/oleObject" Target="../embeddings/oleObject28.bin"/><Relationship Id="rId9" Type="http://schemas.openxmlformats.org/officeDocument/2006/relationships/image" Target="../media/image28.emf"/><Relationship Id="rId10" Type="http://schemas.openxmlformats.org/officeDocument/2006/relationships/oleObject" Target="../embeddings/oleObject2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30.bin"/><Relationship Id="rId5" Type="http://schemas.openxmlformats.org/officeDocument/2006/relationships/image" Target="../media/image32.emf"/><Relationship Id="rId6" Type="http://schemas.openxmlformats.org/officeDocument/2006/relationships/oleObject" Target="../embeddings/oleObject31.bin"/><Relationship Id="rId7" Type="http://schemas.openxmlformats.org/officeDocument/2006/relationships/image" Target="../media/image33.emf"/><Relationship Id="rId8" Type="http://schemas.openxmlformats.org/officeDocument/2006/relationships/oleObject" Target="../embeddings/oleObject32.bin"/><Relationship Id="rId9" Type="http://schemas.openxmlformats.org/officeDocument/2006/relationships/image" Target="../media/image22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36.bin"/><Relationship Id="rId6" Type="http://schemas.openxmlformats.org/officeDocument/2006/relationships/image" Target="../media/image39.emf"/><Relationship Id="rId7" Type="http://schemas.openxmlformats.org/officeDocument/2006/relationships/oleObject" Target="../embeddings/oleObject37.bin"/><Relationship Id="rId8" Type="http://schemas.openxmlformats.org/officeDocument/2006/relationships/image" Target="../media/image40.emf"/><Relationship Id="rId9" Type="http://schemas.openxmlformats.org/officeDocument/2006/relationships/oleObject" Target="../embeddings/oleObject38.bin"/><Relationship Id="rId10" Type="http://schemas.openxmlformats.org/officeDocument/2006/relationships/image" Target="../media/image41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42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43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45.emf"/><Relationship Id="rId5" Type="http://schemas.openxmlformats.org/officeDocument/2006/relationships/oleObject" Target="../embeddings/oleObject43.bin"/><Relationship Id="rId6" Type="http://schemas.openxmlformats.org/officeDocument/2006/relationships/image" Target="../media/image46.emf"/><Relationship Id="rId7" Type="http://schemas.openxmlformats.org/officeDocument/2006/relationships/oleObject" Target="../embeddings/oleObject44.bin"/><Relationship Id="rId8" Type="http://schemas.openxmlformats.org/officeDocument/2006/relationships/image" Target="../media/image47.emf"/><Relationship Id="rId9" Type="http://schemas.openxmlformats.org/officeDocument/2006/relationships/oleObject" Target="../embeddings/oleObject45.bin"/><Relationship Id="rId10" Type="http://schemas.openxmlformats.org/officeDocument/2006/relationships/image" Target="../media/image48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4" Type="http://schemas.openxmlformats.org/officeDocument/2006/relationships/image" Target="../media/image48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4" Type="http://schemas.openxmlformats.org/officeDocument/2006/relationships/image" Target="../media/image48.emf"/><Relationship Id="rId5" Type="http://schemas.openxmlformats.org/officeDocument/2006/relationships/image" Target="../media/image49.png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45.emf"/><Relationship Id="rId5" Type="http://schemas.openxmlformats.org/officeDocument/2006/relationships/oleObject" Target="../embeddings/oleObject49.bin"/><Relationship Id="rId6" Type="http://schemas.openxmlformats.org/officeDocument/2006/relationships/image" Target="../media/image46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47.emf"/><Relationship Id="rId9" Type="http://schemas.openxmlformats.org/officeDocument/2006/relationships/oleObject" Target="../embeddings/oleObject51.bin"/><Relationship Id="rId10" Type="http://schemas.openxmlformats.org/officeDocument/2006/relationships/image" Target="../media/image48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33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</a:t>
            </a:r>
            <a:r>
              <a:rPr lang="en-US" dirty="0" smtClean="0"/>
              <a:t>158</a:t>
            </a:r>
            <a:r>
              <a:rPr lang="en-US" dirty="0" smtClean="0"/>
              <a:t> </a:t>
            </a:r>
            <a:r>
              <a:rPr lang="en-US" dirty="0" smtClean="0"/>
              <a:t>– Fall </a:t>
            </a:r>
            <a:r>
              <a:rPr lang="en-US" dirty="0" smtClean="0"/>
              <a:t>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3 graded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5</a:t>
            </a:r>
          </a:p>
          <a:p>
            <a:pPr lvl="1"/>
            <a:r>
              <a:rPr lang="en-US" dirty="0" smtClean="0"/>
              <a:t>Course feedback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aside: text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1524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6" name="Rectangle 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4" name="Rectangle 13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2" name="Rectangle 21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98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Text: raw 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Features?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3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(1,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pinot</a:t>
            </a:r>
            <a:endParaRPr lang="en-US" dirty="0"/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</a:t>
            </a:r>
            <a:r>
              <a:rPr lang="en-US" sz="2000" dirty="0" smtClean="0">
                <a:solidFill>
                  <a:srgbClr val="FF6600"/>
                </a:solidFill>
              </a:rPr>
              <a:t>pinot </a:t>
            </a:r>
            <a:r>
              <a:rPr lang="en-US" sz="2000" dirty="0">
                <a:solidFill>
                  <a:srgbClr val="FF6600"/>
                </a:solidFill>
              </a:rPr>
              <a:t>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</a:t>
            </a:r>
            <a:r>
              <a:rPr lang="en-US" sz="2000" dirty="0" smtClean="0">
                <a:solidFill>
                  <a:srgbClr val="FF6600"/>
                </a:solidFill>
              </a:rPr>
              <a:t>“pinot, pinot, pinot”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Occurrence of words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48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</a:t>
            </a:r>
            <a:r>
              <a:rPr lang="en-US" sz="2000" dirty="0" smtClean="0">
                <a:solidFill>
                  <a:srgbClr val="0000FF"/>
                </a:solidFill>
                <a:latin typeface="Verdana" pitchFamily="34" charset="0"/>
              </a:rPr>
              <a:t>4</a:t>
            </a:r>
            <a:r>
              <a:rPr lang="en-US" sz="2000" dirty="0" smtClean="0">
                <a:latin typeface="Verdana" pitchFamily="34" charset="0"/>
              </a:rPr>
              <a:t>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pinot</a:t>
            </a:r>
            <a:endParaRPr lang="en-US" dirty="0"/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</a:t>
            </a:r>
            <a:r>
              <a:rPr lang="en-US" sz="2000" dirty="0" smtClean="0">
                <a:solidFill>
                  <a:srgbClr val="FF6600"/>
                </a:solidFill>
              </a:rPr>
              <a:t>pinot </a:t>
            </a:r>
            <a:r>
              <a:rPr lang="en-US" sz="2000" dirty="0">
                <a:solidFill>
                  <a:srgbClr val="FF6600"/>
                </a:solidFill>
              </a:rPr>
              <a:t>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</a:t>
            </a:r>
            <a:r>
              <a:rPr lang="en-US" sz="2000" dirty="0" smtClean="0">
                <a:solidFill>
                  <a:srgbClr val="FF6600"/>
                </a:solidFill>
              </a:rPr>
              <a:t>“pinot, pinot, pinot”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Frequency of word occurrences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32000" y="6245975"/>
            <a:ext cx="6745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This is the representation we’re using for assignment 5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57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for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890" y="1615100"/>
            <a:ext cx="8526158" cy="1143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>
                <a:ea typeface="Arial" pitchFamily="-110" charset="0"/>
                <a:cs typeface="Arial" pitchFamily="-110" charset="0"/>
              </a:rPr>
              <a:t>Each internal node represents whether or not the text has a particular word</a:t>
            </a:r>
            <a:endParaRPr lang="en-US" sz="2000" dirty="0">
              <a:ea typeface="Arial" pitchFamily="-110" charset="0"/>
              <a:cs typeface="Arial" pitchFamily="-110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685076" y="222890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804130" y="22818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wheat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737702" y="3466702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56756" y="3519621"/>
            <a:ext cx="78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buschl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2824" y="4835693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921902" y="4228736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40956" y="4281655"/>
            <a:ext cx="80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export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19557" y="5357425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6679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34780" y="335501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519974" y="3407937"/>
            <a:ext cx="63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farm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518692" y="4261004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531920" y="4340383"/>
            <a:ext cx="1013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commodity</a:t>
            </a:r>
            <a:endParaRPr lang="en-US" sz="1400" dirty="0"/>
          </a:p>
        </p:txBody>
      </p:sp>
      <p:sp>
        <p:nvSpPr>
          <p:cNvPr id="18" name="Oval 17"/>
          <p:cNvSpPr/>
          <p:nvPr/>
        </p:nvSpPr>
        <p:spPr>
          <a:xfrm>
            <a:off x="4877399" y="5357425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890627" y="543680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agriculture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953702" y="6363880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96195" y="6363880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43502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09947" y="428165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24" name="Straight Arrow Connector 23"/>
          <p:cNvCxnSpPr>
            <a:stCxn id="5" idx="3"/>
            <a:endCxn id="7" idx="7"/>
          </p:cNvCxnSpPr>
          <p:nvPr/>
        </p:nvCxnSpPr>
        <p:spPr>
          <a:xfrm flipH="1">
            <a:off x="2618398" y="2703186"/>
            <a:ext cx="1217782" cy="8448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9" idx="0"/>
          </p:cNvCxnSpPr>
          <p:nvPr/>
        </p:nvCxnSpPr>
        <p:spPr>
          <a:xfrm flipH="1">
            <a:off x="1269790" y="3971766"/>
            <a:ext cx="749767" cy="8639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3"/>
            <a:endCxn id="12" idx="0"/>
          </p:cNvCxnSpPr>
          <p:nvPr/>
        </p:nvCxnSpPr>
        <p:spPr>
          <a:xfrm flipH="1">
            <a:off x="2606523" y="4703014"/>
            <a:ext cx="466483" cy="6544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4" idx="3"/>
            <a:endCxn id="16" idx="0"/>
          </p:cNvCxnSpPr>
          <p:nvPr/>
        </p:nvCxnSpPr>
        <p:spPr>
          <a:xfrm flipH="1">
            <a:off x="6034592" y="3829296"/>
            <a:ext cx="451292" cy="4317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3"/>
            <a:endCxn id="18" idx="0"/>
          </p:cNvCxnSpPr>
          <p:nvPr/>
        </p:nvCxnSpPr>
        <p:spPr>
          <a:xfrm flipH="1">
            <a:off x="5393299" y="4735282"/>
            <a:ext cx="276497" cy="62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8" idx="3"/>
            <a:endCxn id="20" idx="0"/>
          </p:cNvCxnSpPr>
          <p:nvPr/>
        </p:nvCxnSpPr>
        <p:spPr>
          <a:xfrm flipH="1">
            <a:off x="4540668" y="5831703"/>
            <a:ext cx="487835" cy="53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" idx="5"/>
            <a:endCxn id="14" idx="1"/>
          </p:cNvCxnSpPr>
          <p:nvPr/>
        </p:nvCxnSpPr>
        <p:spPr>
          <a:xfrm>
            <a:off x="4565772" y="2703186"/>
            <a:ext cx="1920112" cy="73320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0" idx="5"/>
            <a:endCxn id="13" idx="0"/>
          </p:cNvCxnSpPr>
          <p:nvPr/>
        </p:nvCxnSpPr>
        <p:spPr>
          <a:xfrm>
            <a:off x="3802598" y="4703014"/>
            <a:ext cx="151104" cy="65426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4" idx="5"/>
            <a:endCxn id="23" idx="0"/>
          </p:cNvCxnSpPr>
          <p:nvPr/>
        </p:nvCxnSpPr>
        <p:spPr>
          <a:xfrm>
            <a:off x="7215476" y="3829296"/>
            <a:ext cx="901494" cy="45235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6" idx="5"/>
            <a:endCxn id="22" idx="0"/>
          </p:cNvCxnSpPr>
          <p:nvPr/>
        </p:nvCxnSpPr>
        <p:spPr>
          <a:xfrm>
            <a:off x="6399388" y="4735282"/>
            <a:ext cx="751137" cy="6219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8" idx="5"/>
            <a:endCxn id="21" idx="0"/>
          </p:cNvCxnSpPr>
          <p:nvPr/>
        </p:nvCxnSpPr>
        <p:spPr>
          <a:xfrm>
            <a:off x="5758095" y="5831703"/>
            <a:ext cx="545123" cy="53217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5"/>
            <a:endCxn id="10" idx="0"/>
          </p:cNvCxnSpPr>
          <p:nvPr/>
        </p:nvCxnSpPr>
        <p:spPr>
          <a:xfrm>
            <a:off x="2618398" y="3940980"/>
            <a:ext cx="819404" cy="28775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0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for text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6710239" y="5334000"/>
            <a:ext cx="999707" cy="457200"/>
          </a:xfrm>
          <a:prstGeom prst="ellipse">
            <a:avLst/>
          </a:pr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663" y="1687689"/>
            <a:ext cx="717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wheat is a commodity that can be found in states across the nation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685076" y="222890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04130" y="22818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wheat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737702" y="3466702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56756" y="3519621"/>
            <a:ext cx="78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buschl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2824" y="4835693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921902" y="4228736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40956" y="4281655"/>
            <a:ext cx="80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export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19557" y="5357425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6679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334780" y="335501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19974" y="3407937"/>
            <a:ext cx="63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farm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518692" y="4261004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531920" y="4340383"/>
            <a:ext cx="1013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commodity</a:t>
            </a:r>
            <a:endParaRPr lang="en-US" sz="1400" dirty="0"/>
          </a:p>
        </p:txBody>
      </p:sp>
      <p:sp>
        <p:nvSpPr>
          <p:cNvPr id="21" name="Oval 20"/>
          <p:cNvSpPr/>
          <p:nvPr/>
        </p:nvSpPr>
        <p:spPr>
          <a:xfrm>
            <a:off x="4877399" y="5357425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890627" y="543680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agriculture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953702" y="6363880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96195" y="6363880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43502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09947" y="428165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27" name="Straight Arrow Connector 26"/>
          <p:cNvCxnSpPr>
            <a:stCxn id="6" idx="3"/>
            <a:endCxn id="10" idx="7"/>
          </p:cNvCxnSpPr>
          <p:nvPr/>
        </p:nvCxnSpPr>
        <p:spPr>
          <a:xfrm flipH="1">
            <a:off x="2618398" y="2703186"/>
            <a:ext cx="1217782" cy="8448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2" idx="0"/>
          </p:cNvCxnSpPr>
          <p:nvPr/>
        </p:nvCxnSpPr>
        <p:spPr>
          <a:xfrm flipH="1">
            <a:off x="1269790" y="3971766"/>
            <a:ext cx="749767" cy="8639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3"/>
            <a:endCxn id="15" idx="0"/>
          </p:cNvCxnSpPr>
          <p:nvPr/>
        </p:nvCxnSpPr>
        <p:spPr>
          <a:xfrm flipH="1">
            <a:off x="2606523" y="4703014"/>
            <a:ext cx="466483" cy="6544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7" idx="3"/>
            <a:endCxn id="19" idx="0"/>
          </p:cNvCxnSpPr>
          <p:nvPr/>
        </p:nvCxnSpPr>
        <p:spPr>
          <a:xfrm flipH="1">
            <a:off x="6034592" y="3829296"/>
            <a:ext cx="451292" cy="4317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3"/>
            <a:endCxn id="21" idx="0"/>
          </p:cNvCxnSpPr>
          <p:nvPr/>
        </p:nvCxnSpPr>
        <p:spPr>
          <a:xfrm flipH="1">
            <a:off x="5393299" y="4735282"/>
            <a:ext cx="276497" cy="62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1" idx="3"/>
            <a:endCxn id="23" idx="0"/>
          </p:cNvCxnSpPr>
          <p:nvPr/>
        </p:nvCxnSpPr>
        <p:spPr>
          <a:xfrm flipH="1">
            <a:off x="4540668" y="5831703"/>
            <a:ext cx="487835" cy="53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5"/>
            <a:endCxn id="17" idx="1"/>
          </p:cNvCxnSpPr>
          <p:nvPr/>
        </p:nvCxnSpPr>
        <p:spPr>
          <a:xfrm>
            <a:off x="4565772" y="2703186"/>
            <a:ext cx="1920112" cy="73320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3" idx="5"/>
            <a:endCxn id="16" idx="0"/>
          </p:cNvCxnSpPr>
          <p:nvPr/>
        </p:nvCxnSpPr>
        <p:spPr>
          <a:xfrm>
            <a:off x="3802598" y="4703014"/>
            <a:ext cx="151104" cy="65426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7" idx="5"/>
            <a:endCxn id="26" idx="0"/>
          </p:cNvCxnSpPr>
          <p:nvPr/>
        </p:nvCxnSpPr>
        <p:spPr>
          <a:xfrm>
            <a:off x="7215476" y="3829296"/>
            <a:ext cx="901494" cy="45235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5"/>
            <a:endCxn id="25" idx="0"/>
          </p:cNvCxnSpPr>
          <p:nvPr/>
        </p:nvCxnSpPr>
        <p:spPr>
          <a:xfrm>
            <a:off x="6399388" y="4735282"/>
            <a:ext cx="751137" cy="6219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1" idx="5"/>
            <a:endCxn id="24" idx="0"/>
          </p:cNvCxnSpPr>
          <p:nvPr/>
        </p:nvCxnSpPr>
        <p:spPr>
          <a:xfrm>
            <a:off x="5758095" y="5831703"/>
            <a:ext cx="545123" cy="53217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5"/>
            <a:endCxn id="13" idx="0"/>
          </p:cNvCxnSpPr>
          <p:nvPr/>
        </p:nvCxnSpPr>
        <p:spPr>
          <a:xfrm>
            <a:off x="2618398" y="3940980"/>
            <a:ext cx="819404" cy="28775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91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for text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1606224"/>
            <a:ext cx="686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he US views technology as a commodity that it can export by the </a:t>
            </a:r>
            <a:r>
              <a:rPr lang="en-US" dirty="0" err="1" smtClean="0">
                <a:solidFill>
                  <a:srgbClr val="FF0000"/>
                </a:solidFill>
              </a:rPr>
              <a:t>buschl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3497798" y="5338878"/>
            <a:ext cx="1042870" cy="457200"/>
          </a:xfrm>
          <a:prstGeom prst="ellipse">
            <a:avLst/>
          </a:pr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685076" y="222890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04130" y="228182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wheat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737702" y="3466702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56756" y="3519621"/>
            <a:ext cx="78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buschl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2824" y="4835693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921902" y="4228736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040956" y="4281655"/>
            <a:ext cx="80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export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19557" y="5357425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6679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334780" y="3355018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519974" y="3407937"/>
            <a:ext cx="630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farm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5518692" y="4261004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531920" y="4340383"/>
            <a:ext cx="10137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commodity</a:t>
            </a:r>
            <a:endParaRPr lang="en-US" sz="1400" dirty="0"/>
          </a:p>
        </p:txBody>
      </p:sp>
      <p:sp>
        <p:nvSpPr>
          <p:cNvPr id="21" name="Oval 20"/>
          <p:cNvSpPr/>
          <p:nvPr/>
        </p:nvSpPr>
        <p:spPr>
          <a:xfrm>
            <a:off x="4877399" y="5357425"/>
            <a:ext cx="1031800" cy="555651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890627" y="543680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agriculture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953702" y="6363880"/>
            <a:ext cx="1173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wheat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96195" y="6363880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43502" y="535727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09947" y="4281655"/>
            <a:ext cx="814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Wheat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27" name="Straight Arrow Connector 26"/>
          <p:cNvCxnSpPr>
            <a:stCxn id="8" idx="3"/>
            <a:endCxn id="10" idx="7"/>
          </p:cNvCxnSpPr>
          <p:nvPr/>
        </p:nvCxnSpPr>
        <p:spPr>
          <a:xfrm flipH="1">
            <a:off x="2618398" y="2703186"/>
            <a:ext cx="1217782" cy="8448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2" idx="0"/>
          </p:cNvCxnSpPr>
          <p:nvPr/>
        </p:nvCxnSpPr>
        <p:spPr>
          <a:xfrm flipH="1">
            <a:off x="1269790" y="3971766"/>
            <a:ext cx="749767" cy="86392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3"/>
            <a:endCxn id="15" idx="0"/>
          </p:cNvCxnSpPr>
          <p:nvPr/>
        </p:nvCxnSpPr>
        <p:spPr>
          <a:xfrm flipH="1">
            <a:off x="2606523" y="4703014"/>
            <a:ext cx="466483" cy="65441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7" idx="3"/>
            <a:endCxn id="19" idx="0"/>
          </p:cNvCxnSpPr>
          <p:nvPr/>
        </p:nvCxnSpPr>
        <p:spPr>
          <a:xfrm flipH="1">
            <a:off x="6034592" y="3829296"/>
            <a:ext cx="451292" cy="4317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3"/>
            <a:endCxn id="21" idx="0"/>
          </p:cNvCxnSpPr>
          <p:nvPr/>
        </p:nvCxnSpPr>
        <p:spPr>
          <a:xfrm flipH="1">
            <a:off x="5393299" y="4735282"/>
            <a:ext cx="276497" cy="62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1" idx="3"/>
            <a:endCxn id="23" idx="0"/>
          </p:cNvCxnSpPr>
          <p:nvPr/>
        </p:nvCxnSpPr>
        <p:spPr>
          <a:xfrm flipH="1">
            <a:off x="4540668" y="5831703"/>
            <a:ext cx="487835" cy="5321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8" idx="5"/>
            <a:endCxn id="17" idx="1"/>
          </p:cNvCxnSpPr>
          <p:nvPr/>
        </p:nvCxnSpPr>
        <p:spPr>
          <a:xfrm>
            <a:off x="4565772" y="2703186"/>
            <a:ext cx="1920112" cy="73320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3" idx="5"/>
            <a:endCxn id="16" idx="0"/>
          </p:cNvCxnSpPr>
          <p:nvPr/>
        </p:nvCxnSpPr>
        <p:spPr>
          <a:xfrm>
            <a:off x="3802598" y="4703014"/>
            <a:ext cx="151104" cy="65426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7" idx="5"/>
            <a:endCxn id="26" idx="0"/>
          </p:cNvCxnSpPr>
          <p:nvPr/>
        </p:nvCxnSpPr>
        <p:spPr>
          <a:xfrm>
            <a:off x="7215476" y="3829296"/>
            <a:ext cx="901494" cy="45235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9" idx="5"/>
            <a:endCxn id="25" idx="0"/>
          </p:cNvCxnSpPr>
          <p:nvPr/>
        </p:nvCxnSpPr>
        <p:spPr>
          <a:xfrm>
            <a:off x="6399388" y="4735282"/>
            <a:ext cx="751137" cy="621993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21" idx="5"/>
            <a:endCxn id="24" idx="0"/>
          </p:cNvCxnSpPr>
          <p:nvPr/>
        </p:nvCxnSpPr>
        <p:spPr>
          <a:xfrm>
            <a:off x="5758095" y="5831703"/>
            <a:ext cx="545123" cy="532177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5"/>
            <a:endCxn id="13" idx="0"/>
          </p:cNvCxnSpPr>
          <p:nvPr/>
        </p:nvCxnSpPr>
        <p:spPr>
          <a:xfrm>
            <a:off x="2618398" y="3940980"/>
            <a:ext cx="819404" cy="287756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90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out decision trees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85500" y="1746918"/>
            <a:ext cx="5952834" cy="4504304"/>
            <a:chOff x="185499" y="1746918"/>
            <a:chExt cx="7841168" cy="4504304"/>
          </a:xfrm>
        </p:grpSpPr>
        <p:sp>
          <p:nvSpPr>
            <p:cNvPr id="6" name="Oval 5"/>
            <p:cNvSpPr/>
            <p:nvPr/>
          </p:nvSpPr>
          <p:spPr>
            <a:xfrm>
              <a:off x="3187751" y="1746918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06805" y="1799837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wheat</a:t>
              </a:r>
              <a:endParaRPr lang="en-US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1240377" y="2984712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59431" y="3037631"/>
              <a:ext cx="789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buschl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5499" y="4353703"/>
              <a:ext cx="1173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Not wheat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424577" y="3746746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3631" y="3799665"/>
              <a:ext cx="8002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export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22232" y="4875435"/>
              <a:ext cx="1173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Not wheat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49354" y="4875285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Wheat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5837455" y="2873028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22649" y="2925947"/>
              <a:ext cx="6305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farm</a:t>
              </a:r>
              <a:endParaRPr lang="en-US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5021367" y="3779014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34595" y="3858393"/>
              <a:ext cx="10137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commodity</a:t>
              </a:r>
              <a:endParaRPr lang="en-US" sz="1400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4380074" y="4875435"/>
              <a:ext cx="1031800" cy="555651"/>
            </a:xfrm>
            <a:prstGeom prst="ellipse">
              <a:avLst/>
            </a:prstGeom>
            <a:noFill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93302" y="4954814"/>
              <a:ext cx="9797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agriculture</a:t>
              </a:r>
              <a:endParaRPr 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456377" y="5881890"/>
              <a:ext cx="1173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Not wheat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398870" y="5881890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Wheat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46177" y="4875285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Wheat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12622" y="3799665"/>
              <a:ext cx="814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8000"/>
                  </a:solidFill>
                </a:rPr>
                <a:t>Wheat</a:t>
              </a:r>
              <a:endParaRPr lang="en-US" dirty="0">
                <a:solidFill>
                  <a:srgbClr val="008000"/>
                </a:solidFill>
              </a:endParaRPr>
            </a:p>
          </p:txBody>
        </p:sp>
        <p:cxnSp>
          <p:nvCxnSpPr>
            <p:cNvPr id="25" name="Straight Arrow Connector 24"/>
            <p:cNvCxnSpPr>
              <a:stCxn id="6" idx="3"/>
              <a:endCxn id="8" idx="7"/>
            </p:cNvCxnSpPr>
            <p:nvPr/>
          </p:nvCxnSpPr>
          <p:spPr>
            <a:xfrm flipH="1">
              <a:off x="2121073" y="2221196"/>
              <a:ext cx="1217782" cy="844889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endCxn id="10" idx="0"/>
            </p:cNvCxnSpPr>
            <p:nvPr/>
          </p:nvCxnSpPr>
          <p:spPr>
            <a:xfrm flipH="1">
              <a:off x="772465" y="3489776"/>
              <a:ext cx="749767" cy="86392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1" idx="3"/>
              <a:endCxn id="13" idx="0"/>
            </p:cNvCxnSpPr>
            <p:nvPr/>
          </p:nvCxnSpPr>
          <p:spPr>
            <a:xfrm flipH="1">
              <a:off x="2109198" y="4221024"/>
              <a:ext cx="466483" cy="654411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5" idx="3"/>
              <a:endCxn id="17" idx="0"/>
            </p:cNvCxnSpPr>
            <p:nvPr/>
          </p:nvCxnSpPr>
          <p:spPr>
            <a:xfrm flipH="1">
              <a:off x="5537267" y="3347306"/>
              <a:ext cx="451292" cy="43170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7" idx="3"/>
              <a:endCxn id="19" idx="0"/>
            </p:cNvCxnSpPr>
            <p:nvPr/>
          </p:nvCxnSpPr>
          <p:spPr>
            <a:xfrm flipH="1">
              <a:off x="4895974" y="4253292"/>
              <a:ext cx="276497" cy="62214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19" idx="3"/>
              <a:endCxn id="21" idx="0"/>
            </p:cNvCxnSpPr>
            <p:nvPr/>
          </p:nvCxnSpPr>
          <p:spPr>
            <a:xfrm flipH="1">
              <a:off x="4043343" y="5349713"/>
              <a:ext cx="487835" cy="53217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6" idx="5"/>
              <a:endCxn id="15" idx="1"/>
            </p:cNvCxnSpPr>
            <p:nvPr/>
          </p:nvCxnSpPr>
          <p:spPr>
            <a:xfrm>
              <a:off x="4068447" y="2221196"/>
              <a:ext cx="1920112" cy="733205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11" idx="5"/>
              <a:endCxn id="14" idx="0"/>
            </p:cNvCxnSpPr>
            <p:nvPr/>
          </p:nvCxnSpPr>
          <p:spPr>
            <a:xfrm>
              <a:off x="3305273" y="4221024"/>
              <a:ext cx="151104" cy="654261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15" idx="5"/>
              <a:endCxn id="24" idx="0"/>
            </p:cNvCxnSpPr>
            <p:nvPr/>
          </p:nvCxnSpPr>
          <p:spPr>
            <a:xfrm>
              <a:off x="6718151" y="3347306"/>
              <a:ext cx="901494" cy="452359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17" idx="5"/>
              <a:endCxn id="23" idx="0"/>
            </p:cNvCxnSpPr>
            <p:nvPr/>
          </p:nvCxnSpPr>
          <p:spPr>
            <a:xfrm>
              <a:off x="5902063" y="4253292"/>
              <a:ext cx="751137" cy="621993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19" idx="5"/>
              <a:endCxn id="22" idx="0"/>
            </p:cNvCxnSpPr>
            <p:nvPr/>
          </p:nvCxnSpPr>
          <p:spPr>
            <a:xfrm>
              <a:off x="5260770" y="5349713"/>
              <a:ext cx="545123" cy="532177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8" idx="5"/>
              <a:endCxn id="11" idx="0"/>
            </p:cNvCxnSpPr>
            <p:nvPr/>
          </p:nvCxnSpPr>
          <p:spPr>
            <a:xfrm>
              <a:off x="2121073" y="3458990"/>
              <a:ext cx="819404" cy="287756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Content Placeholder 4"/>
          <p:cNvSpPr txBox="1">
            <a:spLocks/>
          </p:cNvSpPr>
          <p:nvPr/>
        </p:nvSpPr>
        <p:spPr>
          <a:xfrm>
            <a:off x="6330696" y="1755422"/>
            <a:ext cx="2435352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600" dirty="0" smtClean="0"/>
              <a:t>(wheat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(</a:t>
            </a:r>
            <a:r>
              <a:rPr lang="en-US" sz="1600" dirty="0" err="1" smtClean="0"/>
              <a:t>buschl</a:t>
            </a:r>
            <a:endParaRPr lang="en-US" sz="1600" dirty="0" smtClean="0"/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predict=not wheat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(export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  predict=not wheat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  predict=wheat))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(farm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(commodity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   (agriculture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      predict=not wheat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      predict=wheat)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   predict=wheat)</a:t>
            </a:r>
          </a:p>
          <a:p>
            <a:pPr marL="0" indent="0">
              <a:buFont typeface="Wingdings"/>
              <a:buNone/>
            </a:pPr>
            <a:r>
              <a:rPr lang="en-US" sz="1600" dirty="0" smtClean="0"/>
              <a:t>      predict=wheat))</a:t>
            </a:r>
          </a:p>
          <a:p>
            <a:pPr marL="0" indent="0">
              <a:buFont typeface="Wingdings"/>
              <a:buNone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55607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math today (but don’t worry!)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677" y="1566334"/>
            <a:ext cx="4026185" cy="510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8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Linear models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84160"/>
            <a:ext cx="7772400" cy="16002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strong high-bias assumption is </a:t>
            </a:r>
            <a:r>
              <a:rPr lang="en-US" sz="2400" i="1" dirty="0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linear </a:t>
            </a:r>
            <a:r>
              <a:rPr lang="en-US" sz="2400" i="1" dirty="0" err="1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separability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400" dirty="0"/>
              <a:t>in 2 dimensions, can separate classes by a line</a:t>
            </a:r>
          </a:p>
          <a:p>
            <a:pPr lvl="1" eaLnBrk="1" hangingPunct="1"/>
            <a:r>
              <a:rPr lang="en-US" sz="2400" dirty="0"/>
              <a:t>in higher dimensions, need </a:t>
            </a:r>
            <a:r>
              <a:rPr lang="en-US" sz="2400" dirty="0" err="1" smtClean="0"/>
              <a:t>hyperplanes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800" dirty="0"/>
          </a:p>
          <a:p>
            <a:pPr marL="45720" indent="0">
              <a:buNone/>
            </a:pPr>
            <a:r>
              <a:rPr lang="en-US" sz="2400" dirty="0" smtClean="0"/>
              <a:t>A </a:t>
            </a:r>
            <a:r>
              <a:rPr lang="en-US" sz="2400" i="1" dirty="0" smtClean="0">
                <a:solidFill>
                  <a:srgbClr val="FF6600"/>
                </a:solidFill>
              </a:rPr>
              <a:t>linear model </a:t>
            </a:r>
            <a:r>
              <a:rPr lang="en-US" sz="2400" dirty="0" smtClean="0"/>
              <a:t>is a model that assumes the data is linearly separable</a:t>
            </a:r>
            <a:endParaRPr lang="en-US" sz="2400" dirty="0"/>
          </a:p>
        </p:txBody>
      </p:sp>
      <p:sp>
        <p:nvSpPr>
          <p:cNvPr id="43015" name="Oval 28"/>
          <p:cNvSpPr>
            <a:spLocks noChangeArrowheads="1"/>
          </p:cNvSpPr>
          <p:nvPr/>
        </p:nvSpPr>
        <p:spPr bwMode="auto">
          <a:xfrm>
            <a:off x="3018905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Oval 29"/>
          <p:cNvSpPr>
            <a:spLocks noChangeArrowheads="1"/>
          </p:cNvSpPr>
          <p:nvPr/>
        </p:nvSpPr>
        <p:spPr bwMode="auto">
          <a:xfrm>
            <a:off x="4465320" y="49354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Oval 31"/>
          <p:cNvSpPr>
            <a:spLocks noChangeArrowheads="1"/>
          </p:cNvSpPr>
          <p:nvPr/>
        </p:nvSpPr>
        <p:spPr bwMode="auto">
          <a:xfrm>
            <a:off x="3118658" y="484335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9" name="Oval 32"/>
          <p:cNvSpPr>
            <a:spLocks noChangeArrowheads="1"/>
          </p:cNvSpPr>
          <p:nvPr/>
        </p:nvSpPr>
        <p:spPr bwMode="auto">
          <a:xfrm>
            <a:off x="3218411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Oval 33"/>
          <p:cNvSpPr>
            <a:spLocks noChangeArrowheads="1"/>
          </p:cNvSpPr>
          <p:nvPr/>
        </p:nvSpPr>
        <p:spPr bwMode="auto">
          <a:xfrm>
            <a:off x="3816927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Oval 34"/>
          <p:cNvSpPr>
            <a:spLocks noChangeArrowheads="1"/>
          </p:cNvSpPr>
          <p:nvPr/>
        </p:nvSpPr>
        <p:spPr bwMode="auto">
          <a:xfrm>
            <a:off x="2819400" y="51195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Oval 35"/>
          <p:cNvSpPr>
            <a:spLocks noChangeArrowheads="1"/>
          </p:cNvSpPr>
          <p:nvPr/>
        </p:nvSpPr>
        <p:spPr bwMode="auto">
          <a:xfrm>
            <a:off x="3517669" y="4981472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Oval 36"/>
          <p:cNvSpPr>
            <a:spLocks noChangeArrowheads="1"/>
          </p:cNvSpPr>
          <p:nvPr/>
        </p:nvSpPr>
        <p:spPr bwMode="auto">
          <a:xfrm>
            <a:off x="3966556" y="47512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Oval 37"/>
          <p:cNvSpPr>
            <a:spLocks noChangeArrowheads="1"/>
          </p:cNvSpPr>
          <p:nvPr/>
        </p:nvSpPr>
        <p:spPr bwMode="auto">
          <a:xfrm>
            <a:off x="3717175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Oval 38"/>
          <p:cNvSpPr>
            <a:spLocks noChangeArrowheads="1"/>
          </p:cNvSpPr>
          <p:nvPr/>
        </p:nvSpPr>
        <p:spPr bwMode="auto">
          <a:xfrm>
            <a:off x="4565073" y="43829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Oval 39"/>
          <p:cNvSpPr>
            <a:spLocks noChangeArrowheads="1"/>
          </p:cNvSpPr>
          <p:nvPr/>
        </p:nvSpPr>
        <p:spPr bwMode="auto">
          <a:xfrm>
            <a:off x="4664825" y="53037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Oval 40"/>
          <p:cNvSpPr>
            <a:spLocks noChangeArrowheads="1"/>
          </p:cNvSpPr>
          <p:nvPr/>
        </p:nvSpPr>
        <p:spPr bwMode="auto">
          <a:xfrm>
            <a:off x="4764578" y="45671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Oval 41"/>
          <p:cNvSpPr>
            <a:spLocks noChangeArrowheads="1"/>
          </p:cNvSpPr>
          <p:nvPr/>
        </p:nvSpPr>
        <p:spPr bwMode="auto">
          <a:xfrm>
            <a:off x="5462847" y="465920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Oval 42"/>
          <p:cNvSpPr>
            <a:spLocks noChangeArrowheads="1"/>
          </p:cNvSpPr>
          <p:nvPr/>
        </p:nvSpPr>
        <p:spPr bwMode="auto">
          <a:xfrm>
            <a:off x="4964084" y="47512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Line 47"/>
          <p:cNvSpPr>
            <a:spLocks noChangeShapeType="1"/>
          </p:cNvSpPr>
          <p:nvPr/>
        </p:nvSpPr>
        <p:spPr bwMode="auto">
          <a:xfrm flipH="1">
            <a:off x="4191000" y="4154384"/>
            <a:ext cx="76200" cy="2514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Oval 29"/>
          <p:cNvSpPr>
            <a:spLocks noChangeArrowheads="1"/>
          </p:cNvSpPr>
          <p:nvPr/>
        </p:nvSpPr>
        <p:spPr bwMode="auto">
          <a:xfrm>
            <a:off x="4672944" y="55663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38"/>
          <p:cNvSpPr>
            <a:spLocks noChangeArrowheads="1"/>
          </p:cNvSpPr>
          <p:nvPr/>
        </p:nvSpPr>
        <p:spPr bwMode="auto">
          <a:xfrm>
            <a:off x="4772697" y="50139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39"/>
          <p:cNvSpPr>
            <a:spLocks noChangeArrowheads="1"/>
          </p:cNvSpPr>
          <p:nvPr/>
        </p:nvSpPr>
        <p:spPr bwMode="auto">
          <a:xfrm>
            <a:off x="4467473" y="59346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40"/>
          <p:cNvSpPr>
            <a:spLocks noChangeArrowheads="1"/>
          </p:cNvSpPr>
          <p:nvPr/>
        </p:nvSpPr>
        <p:spPr bwMode="auto">
          <a:xfrm>
            <a:off x="5009018" y="50692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41"/>
          <p:cNvSpPr>
            <a:spLocks noChangeArrowheads="1"/>
          </p:cNvSpPr>
          <p:nvPr/>
        </p:nvSpPr>
        <p:spPr bwMode="auto">
          <a:xfrm>
            <a:off x="5578431" y="52533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2"/>
          <p:cNvSpPr>
            <a:spLocks noChangeArrowheads="1"/>
          </p:cNvSpPr>
          <p:nvPr/>
        </p:nvSpPr>
        <p:spPr bwMode="auto">
          <a:xfrm>
            <a:off x="5171708" y="53822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4977338" y="56633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5546751" y="58474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5140028" y="59763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2976530" y="556631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076283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2677272" y="58425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3375541" y="570442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3575047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3980023" y="571390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3638389" y="593044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760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linear model in </a:t>
            </a:r>
            <a:r>
              <a:rPr lang="en-US" i="1" dirty="0" smtClean="0"/>
              <a:t>n</a:t>
            </a:r>
            <a:r>
              <a:rPr lang="en-US" dirty="0" smtClean="0"/>
              <a:t>-dimensional space (i.e. </a:t>
            </a:r>
            <a:r>
              <a:rPr lang="en-US" i="1" dirty="0" smtClean="0"/>
              <a:t>n</a:t>
            </a:r>
            <a:r>
              <a:rPr lang="en-US" dirty="0" smtClean="0"/>
              <a:t> features) is define by </a:t>
            </a:r>
            <a:r>
              <a:rPr lang="en-US" i="1" dirty="0" smtClean="0"/>
              <a:t>n+</a:t>
            </a:r>
            <a:r>
              <a:rPr lang="en-US" dirty="0" smtClean="0"/>
              <a:t>1 weights: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two dimensions, a line: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three dimensions, a plane: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i="1" dirty="0"/>
              <a:t>m</a:t>
            </a:r>
            <a:r>
              <a:rPr lang="en-US" dirty="0" smtClean="0"/>
              <a:t>-dimensions, a </a:t>
            </a:r>
            <a:r>
              <a:rPr lang="en-US" i="1" dirty="0" err="1" smtClean="0"/>
              <a:t>hyperplane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457479"/>
              </p:ext>
            </p:extLst>
          </p:nvPr>
        </p:nvGraphicFramePr>
        <p:xfrm>
          <a:off x="1547664" y="3581212"/>
          <a:ext cx="2820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8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581212"/>
                        <a:ext cx="2820987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72863" y="3603277"/>
            <a:ext cx="170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b = -a)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668404"/>
              </p:ext>
            </p:extLst>
          </p:nvPr>
        </p:nvGraphicFramePr>
        <p:xfrm>
          <a:off x="1547664" y="4678174"/>
          <a:ext cx="38036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09" name="Equation" r:id="rId5" imgW="1524000" imgH="215900" progId="Equation.3">
                  <p:embed/>
                </p:oleObj>
              </mc:Choice>
              <mc:Fallback>
                <p:oleObj name="Equation" r:id="rId5" imgW="1524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4678174"/>
                        <a:ext cx="380365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233087"/>
              </p:ext>
            </p:extLst>
          </p:nvPr>
        </p:nvGraphicFramePr>
        <p:xfrm>
          <a:off x="1484313" y="570071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0" name="Equation" r:id="rId7" imgW="1041400" imgH="330200" progId="Equation.3">
                  <p:embed/>
                </p:oleObj>
              </mc:Choice>
              <mc:Fallback>
                <p:oleObj name="Equation" r:id="rId7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4313" y="570071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7211" y="5912548"/>
            <a:ext cx="896789" cy="94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30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/>
              <a:t>m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 + </a:t>
            </a:r>
            <a:r>
              <a:rPr lang="en-US" sz="2400" i="1" dirty="0" err="1" smtClean="0"/>
              <a:t>f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90630"/>
              </p:ext>
            </p:extLst>
          </p:nvPr>
        </p:nvGraphicFramePr>
        <p:xfrm>
          <a:off x="1163638" y="2471738"/>
          <a:ext cx="315118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471738"/>
                        <a:ext cx="3151187" cy="64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73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line will it find?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5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line will it find?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3070776" y="1343601"/>
            <a:ext cx="2124853" cy="352712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V="1">
            <a:off x="3922876" y="1343600"/>
            <a:ext cx="144697" cy="3414601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H="1" flipV="1">
            <a:off x="2857458" y="1343601"/>
            <a:ext cx="1652822" cy="3527126"/>
          </a:xfrm>
          <a:prstGeom prst="lin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966429" y="5369052"/>
            <a:ext cx="5219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Only guaranteed to find </a:t>
            </a:r>
            <a:r>
              <a:rPr lang="en-US" sz="3200" b="1" i="1" dirty="0" smtClean="0">
                <a:solidFill>
                  <a:srgbClr val="0000FF"/>
                </a:solidFill>
              </a:rPr>
              <a:t>some</a:t>
            </a:r>
            <a:r>
              <a:rPr lang="en-US" sz="3200" dirty="0" smtClean="0">
                <a:solidFill>
                  <a:srgbClr val="0000FF"/>
                </a:solidFill>
              </a:rPr>
              <a:t> line that separates the data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28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Perceptron algorithm is one example of a linear classifier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Many, many other algorithms that learn a line (i.e. a setting of a linear combination of weights)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Goals:</a:t>
            </a:r>
          </a:p>
          <a:p>
            <a:pPr>
              <a:buFontTx/>
              <a:buChar char="-"/>
            </a:pPr>
            <a:r>
              <a:rPr lang="en-US" sz="2800" dirty="0" smtClean="0"/>
              <a:t>Explore a number of linear training algorithms</a:t>
            </a:r>
          </a:p>
          <a:p>
            <a:pPr>
              <a:buFontTx/>
              <a:buChar char="-"/>
            </a:pPr>
            <a:r>
              <a:rPr lang="en-US" sz="2800" dirty="0" smtClean="0"/>
              <a:t>Understand </a:t>
            </a:r>
            <a:r>
              <a:rPr lang="en-US" sz="2800" i="1" dirty="0" smtClean="0">
                <a:solidFill>
                  <a:srgbClr val="FF6600"/>
                </a:solidFill>
              </a:rPr>
              <a:t>why these algorithms work</a:t>
            </a:r>
            <a:endParaRPr lang="en-US" sz="2800" dirty="0" smtClean="0">
              <a:solidFill>
                <a:srgbClr val="FF6600"/>
              </a:solidFill>
            </a:endParaRPr>
          </a:p>
          <a:p>
            <a:pPr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3329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/>
              <a:t>m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288410"/>
              </p:ext>
            </p:extLst>
          </p:nvPr>
        </p:nvGraphicFramePr>
        <p:xfrm>
          <a:off x="1163638" y="2471738"/>
          <a:ext cx="315118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2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471738"/>
                        <a:ext cx="3151187" cy="64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453444" y="4205111"/>
            <a:ext cx="2413000" cy="578556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0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623738"/>
              </p:ext>
            </p:extLst>
          </p:nvPr>
        </p:nvGraphicFramePr>
        <p:xfrm>
          <a:off x="685800" y="312102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3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312102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729205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24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45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-1,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didn’t contribute, but could have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91118" y="4777356"/>
            <a:ext cx="2384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8662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88138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4429" y="6232762"/>
            <a:ext cx="1104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  <a:r>
              <a:rPr lang="en-US" sz="2400" dirty="0" smtClean="0">
                <a:solidFill>
                  <a:srgbClr val="0000FF"/>
                </a:solidFill>
              </a:rPr>
              <a:t> -&gt; 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4186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1 -&gt;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4429" y="6232761"/>
            <a:ext cx="1104389" cy="461665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562861" y="6238521"/>
            <a:ext cx="1104389" cy="461665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83027" y="5401764"/>
            <a:ext cx="29734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Intuitively these make sense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Why change by 1?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Any other way of doing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6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3246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e.g. a </a:t>
            </a:r>
            <a:r>
              <a:rPr lang="en-US" dirty="0" err="1" smtClean="0"/>
              <a:t>hyperplane</a:t>
            </a:r>
            <a:r>
              <a:rPr lang="en-US" dirty="0" smtClean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 model is defined by a collection of parameters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1916" y="3720278"/>
            <a:ext cx="5896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parameters for DT?  Perceptron?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041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3246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e.g. a </a:t>
            </a:r>
            <a:r>
              <a:rPr lang="en-US" dirty="0" err="1" smtClean="0"/>
              <a:t>hyperplane</a:t>
            </a:r>
            <a:r>
              <a:rPr lang="en-US" dirty="0" smtClean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 model is defined by a collection of parameters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2444" y="3957725"/>
            <a:ext cx="72813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DT: the structure of the tree, which features each node splits on, the predictions at the leaves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perceptron</a:t>
            </a:r>
            <a:r>
              <a:rPr lang="en-US" sz="2400" dirty="0">
                <a:solidFill>
                  <a:srgbClr val="0000FF"/>
                </a:solidFill>
              </a:rPr>
              <a:t>: the weights and the b value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639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3691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e.g. a </a:t>
            </a:r>
            <a:r>
              <a:rPr lang="en-US" dirty="0" err="1" smtClean="0"/>
              <a:t>hyperplane</a:t>
            </a:r>
            <a:r>
              <a:rPr lang="en-US" dirty="0" smtClean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 model is defined by a collection of parameters</a:t>
            </a:r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</a:t>
            </a:r>
            <a:r>
              <a:rPr lang="en-US" dirty="0" smtClean="0"/>
              <a:t>criterion </a:t>
            </a:r>
            <a:r>
              <a:rPr lang="en-US" dirty="0" smtClean="0"/>
              <a:t>to optimize </a:t>
            </a:r>
            <a:r>
              <a:rPr lang="en-US" dirty="0"/>
              <a:t>(aka objective function)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9195" y="4721001"/>
            <a:ext cx="5596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</a:t>
            </a:r>
            <a:r>
              <a:rPr lang="en-US" sz="2400" dirty="0" smtClean="0">
                <a:solidFill>
                  <a:srgbClr val="FF0000"/>
                </a:solidFill>
              </a:rPr>
              <a:t>criteria </a:t>
            </a:r>
            <a:r>
              <a:rPr lang="en-US" sz="2400" dirty="0" smtClean="0">
                <a:solidFill>
                  <a:srgbClr val="FF0000"/>
                </a:solidFill>
              </a:rPr>
              <a:t>do decision tree learning and perceptron learning optimize?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78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8968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e.g. a </a:t>
            </a:r>
            <a:r>
              <a:rPr lang="en-US" dirty="0" err="1" smtClean="0"/>
              <a:t>hyperplane</a:t>
            </a:r>
            <a:r>
              <a:rPr lang="en-US" dirty="0" smtClean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 model is defined by a collection of parameters</a:t>
            </a:r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</a:t>
            </a:r>
            <a:r>
              <a:rPr lang="en-US" dirty="0" smtClean="0"/>
              <a:t>criterion </a:t>
            </a:r>
            <a:r>
              <a:rPr lang="en-US" dirty="0" smtClean="0"/>
              <a:t>to optimize (aka objective function)</a:t>
            </a:r>
          </a:p>
          <a:p>
            <a:pPr marL="617220" lvl="2" indent="-342900">
              <a:spcBef>
                <a:spcPts val="700"/>
              </a:spcBef>
              <a:buSzPct val="60000"/>
              <a:buFontTx/>
              <a:buChar char="-"/>
            </a:pPr>
            <a:r>
              <a:rPr lang="en-US" sz="2600" dirty="0" smtClean="0"/>
              <a:t>e.g. training error</a:t>
            </a:r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the algorithm should try and minimize the criteria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sometimes in a heuristic way (i.e. non-optimally)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sometimes </a:t>
            </a:r>
            <a:r>
              <a:rPr lang="en-US" dirty="0" smtClean="0"/>
              <a:t>exactly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501423"/>
            <a:ext cx="2418340" cy="10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50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Linear models in general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9513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</a:t>
            </a:r>
            <a:r>
              <a:rPr lang="en-US" dirty="0" smtClean="0"/>
              <a:t>criterion </a:t>
            </a:r>
            <a:r>
              <a:rPr lang="en-US" dirty="0" smtClean="0"/>
              <a:t>to optimize </a:t>
            </a:r>
            <a:r>
              <a:rPr lang="en-US" dirty="0"/>
              <a:t>(aka objective function</a:t>
            </a:r>
            <a:r>
              <a:rPr lang="en-US" dirty="0" smtClean="0"/>
              <a:t>)</a:t>
            </a:r>
          </a:p>
        </p:txBody>
      </p:sp>
      <p:sp>
        <p:nvSpPr>
          <p:cNvPr id="8" name="Oval 7"/>
          <p:cNvSpPr/>
          <p:nvPr/>
        </p:nvSpPr>
        <p:spPr>
          <a:xfrm>
            <a:off x="4064000" y="2370667"/>
            <a:ext cx="606778" cy="5926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>
            <a:off x="2878667" y="2421467"/>
            <a:ext cx="420511" cy="4628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67976" y="3191787"/>
            <a:ext cx="547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These are the parameters we want to learn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367628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4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5660" y="1501423"/>
            <a:ext cx="2418340" cy="10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5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notation: indicator function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9349691"/>
              </p:ext>
            </p:extLst>
          </p:nvPr>
        </p:nvGraphicFramePr>
        <p:xfrm>
          <a:off x="2582510" y="2060222"/>
          <a:ext cx="3201987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47" name="Equation" r:id="rId3" imgW="1689100" imgH="558800" progId="Equation.3">
                  <p:embed/>
                </p:oleObj>
              </mc:Choice>
              <mc:Fallback>
                <p:oleObj name="Equation" r:id="rId3" imgW="16891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2510" y="2060222"/>
                        <a:ext cx="3201987" cy="105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999" y="3595834"/>
            <a:ext cx="805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Convenient notation for turning T/F answers into numbers/counts: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334188"/>
              </p:ext>
            </p:extLst>
          </p:nvPr>
        </p:nvGraphicFramePr>
        <p:xfrm>
          <a:off x="1520825" y="4471105"/>
          <a:ext cx="58737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48" name="Equation" r:id="rId5" imgW="3098800" imgH="393700" progId="Equation.3">
                  <p:embed/>
                </p:oleObj>
              </mc:Choice>
              <mc:Fallback>
                <p:oleObj name="Equation" r:id="rId5" imgW="30988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0825" y="4471105"/>
                        <a:ext cx="5873750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2019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notation: dot-product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24556" y="1600200"/>
            <a:ext cx="8819444" cy="3635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Sometimes it is convenient to use </a:t>
            </a:r>
            <a:r>
              <a:rPr lang="en-US" sz="2400" dirty="0" smtClean="0">
                <a:solidFill>
                  <a:srgbClr val="FF6600"/>
                </a:solidFill>
              </a:rPr>
              <a:t>vector notation</a:t>
            </a:r>
          </a:p>
          <a:p>
            <a:pPr marL="0" indent="0">
              <a:buNone/>
            </a:pPr>
            <a:endParaRPr lang="en-US" sz="2400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We represent an example </a:t>
            </a:r>
            <a:r>
              <a:rPr lang="en-US" sz="2400" i="1" dirty="0" smtClean="0">
                <a:solidFill>
                  <a:srgbClr val="000000"/>
                </a:solidFill>
              </a:rPr>
              <a:t>f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1</a:t>
            </a:r>
            <a:r>
              <a:rPr lang="en-US" sz="2400" i="1" dirty="0" smtClean="0">
                <a:solidFill>
                  <a:srgbClr val="000000"/>
                </a:solidFill>
              </a:rPr>
              <a:t>, f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i="1" dirty="0" smtClean="0">
                <a:solidFill>
                  <a:srgbClr val="000000"/>
                </a:solidFill>
              </a:rPr>
              <a:t>, …, </a:t>
            </a:r>
            <a:r>
              <a:rPr lang="en-US" sz="2400" i="1" dirty="0" err="1" smtClean="0">
                <a:solidFill>
                  <a:srgbClr val="000000"/>
                </a:solidFill>
              </a:rPr>
              <a:t>f</a:t>
            </a:r>
            <a:r>
              <a:rPr lang="en-US" sz="2400" i="1" baseline="-25000" dirty="0" err="1" smtClean="0">
                <a:solidFill>
                  <a:srgbClr val="00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as a single vector, </a:t>
            </a:r>
            <a:r>
              <a:rPr lang="en-US" sz="2400" i="1" dirty="0" smtClean="0">
                <a:solidFill>
                  <a:srgbClr val="000000"/>
                </a:solidFill>
              </a:rPr>
              <a:t>x</a:t>
            </a:r>
          </a:p>
          <a:p>
            <a:pPr marL="0" indent="0">
              <a:buNone/>
            </a:pPr>
            <a:endParaRPr lang="en-US" sz="2400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Similarly, we can represent the weight vector </a:t>
            </a:r>
            <a:r>
              <a:rPr lang="en-US" sz="2400" i="1" dirty="0" smtClean="0">
                <a:solidFill>
                  <a:srgbClr val="000000"/>
                </a:solidFill>
              </a:rPr>
              <a:t>w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1</a:t>
            </a:r>
            <a:r>
              <a:rPr lang="en-US" sz="2400" i="1" dirty="0" smtClean="0">
                <a:solidFill>
                  <a:srgbClr val="000000"/>
                </a:solidFill>
              </a:rPr>
              <a:t>, w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i="1" dirty="0" smtClean="0">
                <a:solidFill>
                  <a:srgbClr val="000000"/>
                </a:solidFill>
              </a:rPr>
              <a:t>, …, </a:t>
            </a:r>
            <a:r>
              <a:rPr lang="en-US" sz="2400" i="1" dirty="0" err="1" smtClean="0">
                <a:solidFill>
                  <a:srgbClr val="000000"/>
                </a:solidFill>
              </a:rPr>
              <a:t>w</a:t>
            </a:r>
            <a:r>
              <a:rPr lang="en-US" sz="2400" i="1" baseline="-25000" dirty="0" err="1">
                <a:solidFill>
                  <a:srgbClr val="000000"/>
                </a:solidFill>
              </a:rPr>
              <a:t>m</a:t>
            </a:r>
            <a:r>
              <a:rPr lang="en-US" sz="2400" dirty="0" smtClean="0">
                <a:solidFill>
                  <a:srgbClr val="000000"/>
                </a:solidFill>
              </a:rPr>
              <a:t> as a single vector, </a:t>
            </a:r>
            <a:r>
              <a:rPr lang="en-US" sz="2400" i="1" dirty="0" smtClean="0">
                <a:solidFill>
                  <a:srgbClr val="000000"/>
                </a:solidFill>
              </a:rPr>
              <a:t>w</a:t>
            </a:r>
          </a:p>
          <a:p>
            <a:pPr marL="0" indent="0">
              <a:buNone/>
            </a:pPr>
            <a:endParaRPr lang="en-US" sz="2400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en-US" sz="2400" dirty="0" smtClean="0">
                <a:solidFill>
                  <a:srgbClr val="FF6600"/>
                </a:solidFill>
              </a:rPr>
              <a:t>dot-product </a:t>
            </a:r>
            <a:r>
              <a:rPr lang="en-US" sz="2400" dirty="0" smtClean="0">
                <a:solidFill>
                  <a:srgbClr val="000000"/>
                </a:solidFill>
              </a:rPr>
              <a:t>between two vectors </a:t>
            </a:r>
            <a:r>
              <a:rPr lang="en-US" sz="2400" i="1" dirty="0" smtClean="0">
                <a:solidFill>
                  <a:srgbClr val="000000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 and </a:t>
            </a:r>
            <a:r>
              <a:rPr lang="en-US" sz="2400" i="1" dirty="0" smtClean="0">
                <a:solidFill>
                  <a:srgbClr val="000000"/>
                </a:solidFill>
              </a:rPr>
              <a:t>b</a:t>
            </a:r>
            <a:r>
              <a:rPr lang="en-US" sz="2400" dirty="0" smtClean="0">
                <a:solidFill>
                  <a:srgbClr val="000000"/>
                </a:solidFill>
              </a:rPr>
              <a:t> is defined as:</a:t>
            </a:r>
            <a:endParaRPr lang="en-US" sz="2400" dirty="0">
              <a:solidFill>
                <a:srgbClr val="00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739244"/>
              </p:ext>
            </p:extLst>
          </p:nvPr>
        </p:nvGraphicFramePr>
        <p:xfrm>
          <a:off x="3125788" y="5322888"/>
          <a:ext cx="170815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2" name="Equation" r:id="rId3" imgW="838200" imgH="482600" progId="Equation.3">
                  <p:embed/>
                </p:oleObj>
              </mc:Choice>
              <mc:Fallback>
                <p:oleObj name="Equation" r:id="rId3" imgW="838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5788" y="5322888"/>
                        <a:ext cx="1708150" cy="98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4553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9513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</a:t>
            </a:r>
            <a:r>
              <a:rPr lang="en-US" dirty="0" smtClean="0"/>
              <a:t>criterion </a:t>
            </a:r>
            <a:r>
              <a:rPr lang="en-US" dirty="0" smtClean="0"/>
              <a:t>to optimize </a:t>
            </a:r>
            <a:r>
              <a:rPr lang="en-US" dirty="0"/>
              <a:t>(aka objective function</a:t>
            </a:r>
            <a:r>
              <a:rPr lang="en-US" dirty="0" smtClean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064000" y="2370667"/>
            <a:ext cx="606778" cy="5926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>
            <a:off x="2878667" y="2421467"/>
            <a:ext cx="420511" cy="4628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67976" y="3191787"/>
            <a:ext cx="547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These are the parameters we want to learn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934837"/>
              </p:ext>
            </p:extLst>
          </p:nvPr>
        </p:nvGraphicFramePr>
        <p:xfrm>
          <a:off x="2800350" y="4938713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7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0350" y="4938713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76904" y="6010112"/>
            <a:ext cx="3205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this equation say?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032114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8" name="Equation" r:id="rId7" imgW="1041400" imgH="330200" progId="Equation.3">
                  <p:embed/>
                </p:oleObj>
              </mc:Choice>
              <mc:Fallback>
                <p:oleObj name="Equation" r:id="rId7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17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0/1 loss function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116213"/>
              </p:ext>
            </p:extLst>
          </p:nvPr>
        </p:nvGraphicFramePr>
        <p:xfrm>
          <a:off x="2827338" y="1608138"/>
          <a:ext cx="317500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27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27338" y="1608138"/>
                        <a:ext cx="3175000" cy="1087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75086" y="3031389"/>
            <a:ext cx="3659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distance </a:t>
            </a:r>
            <a:r>
              <a:rPr lang="en-US" sz="2400" dirty="0" smtClean="0">
                <a:solidFill>
                  <a:srgbClr val="0000FF"/>
                </a:solidFill>
              </a:rPr>
              <a:t>from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sign is prediction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4059" y="3446887"/>
            <a:ext cx="362655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whether or not the prediction and label </a:t>
            </a:r>
            <a:r>
              <a:rPr lang="en-US" sz="2400" dirty="0" smtClean="0">
                <a:solidFill>
                  <a:srgbClr val="0000FF"/>
                </a:solidFill>
              </a:rPr>
              <a:t>agree,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true if </a:t>
            </a:r>
            <a:r>
              <a:rPr lang="en-US" sz="2400" b="1" i="1" dirty="0" smtClean="0">
                <a:solidFill>
                  <a:srgbClr val="0000FF"/>
                </a:solidFill>
              </a:rPr>
              <a:t>they don’t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37554" y="5168664"/>
            <a:ext cx="362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total number of mistakes, aka 0/1 loss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826000" y="2520917"/>
            <a:ext cx="1538111" cy="5104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eft Brace 8"/>
          <p:cNvSpPr/>
          <p:nvPr/>
        </p:nvSpPr>
        <p:spPr>
          <a:xfrm rot="16200000">
            <a:off x="4378136" y="1835459"/>
            <a:ext cx="338668" cy="140478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e 14"/>
          <p:cNvSpPr/>
          <p:nvPr/>
        </p:nvSpPr>
        <p:spPr>
          <a:xfrm rot="16200000">
            <a:off x="4482292" y="1612768"/>
            <a:ext cx="338669" cy="215496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>
            <a:off x="2949222" y="2859586"/>
            <a:ext cx="1702405" cy="5873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338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115762"/>
              </p:ext>
            </p:extLst>
          </p:nvPr>
        </p:nvGraphicFramePr>
        <p:xfrm>
          <a:off x="2352675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0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52675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137353"/>
              </p:ext>
            </p:extLst>
          </p:nvPr>
        </p:nvGraphicFramePr>
        <p:xfrm>
          <a:off x="1738313" y="5443538"/>
          <a:ext cx="3906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1" name="Equation" r:id="rId6" imgW="1917700" imgH="457200" progId="Equation.3">
                  <p:embed/>
                </p:oleObj>
              </mc:Choice>
              <mc:Fallback>
                <p:oleObj name="Equation" r:id="rId6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8313" y="5443538"/>
                        <a:ext cx="3906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</a:t>
            </a:r>
            <a:r>
              <a:rPr lang="en-US" sz="2400" dirty="0" smtClean="0">
                <a:solidFill>
                  <a:srgbClr val="0000FF"/>
                </a:solidFill>
              </a:rPr>
              <a:t>loss (i.e. training error)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30729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2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6291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loss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466600"/>
              </p:ext>
            </p:extLst>
          </p:nvPr>
        </p:nvGraphicFramePr>
        <p:xfrm>
          <a:off x="974725" y="2141538"/>
          <a:ext cx="39100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98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4725" y="2141538"/>
                        <a:ext cx="39100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74793" y="4149777"/>
            <a:ext cx="47016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this?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How do we </a:t>
            </a:r>
            <a:r>
              <a:rPr lang="en-US" sz="2800" i="1" dirty="0" smtClean="0">
                <a:solidFill>
                  <a:srgbClr val="FF0000"/>
                </a:solidFill>
              </a:rPr>
              <a:t>minimize</a:t>
            </a:r>
            <a:r>
              <a:rPr lang="en-US" sz="2800" dirty="0" smtClean="0">
                <a:solidFill>
                  <a:srgbClr val="FF0000"/>
                </a:solidFill>
              </a:rPr>
              <a:t> a function?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Why is it hard for this function?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77555" y="2141538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loss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17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in one dimension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859900" y="5061466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59900" y="3126722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2648" y="2757390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21820"/>
              </p:ext>
            </p:extLst>
          </p:nvPr>
        </p:nvGraphicFramePr>
        <p:xfrm>
          <a:off x="2444750" y="1676400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6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4750" y="1676400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17075" y="5458556"/>
            <a:ext cx="606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Each time we change w such that the example is right/wrong the loss will increase/decrease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59900" y="3344333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5222" y="3344333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25222" y="3852333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975556" y="2757390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975556" y="2757390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91556" y="2757390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91556" y="4402667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922889" y="4402667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22889" y="4717344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473222" y="3126722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473223" y="3126722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559778" y="3126722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59779" y="4717344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23000" y="4853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9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over all w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859900" y="5061466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59900" y="3126722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2648" y="2757390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17075" y="5458556"/>
            <a:ext cx="606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Each new feature we add (i.e. weights) adds another dimension to this space!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59900" y="3344333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5222" y="3344333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25222" y="3852333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975556" y="2757390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975556" y="2757390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91556" y="2757390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91556" y="4402667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922889" y="4402667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22889" y="4717344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473222" y="3126722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473223" y="3126722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559778" y="3126722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59779" y="4717344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23000" y="4853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006418"/>
              </p:ext>
            </p:extLst>
          </p:nvPr>
        </p:nvGraphicFramePr>
        <p:xfrm>
          <a:off x="2444750" y="1676400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87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4750" y="1676400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3687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loss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333523"/>
              </p:ext>
            </p:extLst>
          </p:nvPr>
        </p:nvGraphicFramePr>
        <p:xfrm>
          <a:off x="976313" y="2141538"/>
          <a:ext cx="39084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22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6313" y="2141538"/>
                        <a:ext cx="39084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380" y="3323722"/>
            <a:ext cx="6743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This turns out to be hard (in fact, NP-HARD </a:t>
            </a:r>
            <a:r>
              <a:rPr lang="en-US" sz="2800" dirty="0" smtClean="0">
                <a:solidFill>
                  <a:srgbClr val="0000FF"/>
                </a:solidFill>
                <a:sym typeface="Wingdings"/>
              </a:rPr>
              <a:t>)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7555" y="2141538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loss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0563" y="4002165"/>
            <a:ext cx="69509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Challenge: 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small changes in any w can have large changes in the loss (the change isn’t continuous)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there can be many, many local minima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at any </a:t>
            </a:r>
            <a:r>
              <a:rPr lang="en-US" sz="2400" dirty="0" smtClean="0">
                <a:solidFill>
                  <a:srgbClr val="0000FF"/>
                </a:solidFill>
              </a:rPr>
              <a:t>given </a:t>
            </a:r>
            <a:r>
              <a:rPr lang="en-US" sz="2400" dirty="0" smtClean="0">
                <a:solidFill>
                  <a:srgbClr val="0000FF"/>
                </a:solidFill>
              </a:rPr>
              <a:t>point, we don’t have much information to direct us towards any minima</a:t>
            </a:r>
          </a:p>
        </p:txBody>
      </p:sp>
    </p:spTree>
    <p:extLst>
      <p:ext uri="{BB962C8B-B14F-4D97-AF65-F5344CB8AC3E}">
        <p14:creationId xmlns:p14="http://schemas.microsoft.com/office/powerpoint/2010/main" val="337639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manageable loss functions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861751" y="4073689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861751" y="2138945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4499" y="1769613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61751" y="2356556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27073" y="2356556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27073" y="2864556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977407" y="1769613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977407" y="1769613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993407" y="1769613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993407" y="3414890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24740" y="3414890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24740" y="3729567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5475073" y="2138945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5475074" y="2138945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61629" y="2138945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561630" y="3729567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224851" y="3865223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0832" y="4234555"/>
            <a:ext cx="77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property/properties do we want from our loss function?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2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manageable loss functions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0832" y="4869555"/>
            <a:ext cx="73460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Ideally, </a:t>
            </a:r>
            <a:r>
              <a:rPr lang="en-US" sz="2400" dirty="0" smtClean="0">
                <a:solidFill>
                  <a:srgbClr val="0000FF"/>
                </a:solidFill>
              </a:rPr>
              <a:t>continuous </a:t>
            </a:r>
            <a:r>
              <a:rPr lang="en-US" sz="2400" dirty="0" smtClean="0">
                <a:solidFill>
                  <a:srgbClr val="0000FF"/>
                </a:solidFill>
              </a:rPr>
              <a:t>(i.e. differentiable) so we get an indication of direction of minimization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Only one minima</a:t>
            </a:r>
          </a:p>
          <a:p>
            <a:pPr marL="342900" indent="-342900">
              <a:buFontTx/>
              <a:buChar char="-"/>
            </a:pP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1163978" y="3885130"/>
            <a:ext cx="728957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8349" y="3638224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1163978" y="2576149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1764" y="2060753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2005526" y="2420926"/>
            <a:ext cx="4219222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77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5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Convex functions look something like: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363" y="2374898"/>
            <a:ext cx="3340100" cy="24384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627918" y="2977444"/>
            <a:ext cx="1730525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86556" y="5377893"/>
            <a:ext cx="7041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One definition: The line segment between any two points on the function is </a:t>
            </a:r>
            <a:r>
              <a:rPr lang="en-US" sz="2800" i="1" dirty="0" smtClean="0">
                <a:solidFill>
                  <a:srgbClr val="0000FF"/>
                </a:solidFill>
              </a:rPr>
              <a:t>above </a:t>
            </a:r>
            <a:r>
              <a:rPr lang="en-US" sz="2800" dirty="0" smtClean="0">
                <a:solidFill>
                  <a:srgbClr val="0000FF"/>
                </a:solidFill>
              </a:rPr>
              <a:t>the function</a:t>
            </a:r>
            <a:endParaRPr lang="en-US" sz="28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52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07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For many applications, we really would like to minimize the 0/1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FF6600"/>
                </a:solidFill>
              </a:rPr>
              <a:t>surrogate loss function </a:t>
            </a:r>
            <a:r>
              <a:rPr lang="en-US" dirty="0" smtClean="0"/>
              <a:t>is a loss function that provides an upper bound on the actual loss function (in this case, 0/1)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We’d like to identify convex surrogate loss functions to make them easier to minimize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6600"/>
                </a:solidFill>
              </a:rPr>
              <a:t>Key to a loss </a:t>
            </a:r>
            <a:r>
              <a:rPr lang="en-US" dirty="0" smtClean="0">
                <a:solidFill>
                  <a:srgbClr val="FF6600"/>
                </a:solidFill>
              </a:rPr>
              <a:t>function</a:t>
            </a:r>
            <a:r>
              <a:rPr lang="en-US" dirty="0" smtClean="0"/>
              <a:t>: how </a:t>
            </a:r>
            <a:r>
              <a:rPr lang="en-US" dirty="0" smtClean="0"/>
              <a:t>it scores the difference between the actual label </a:t>
            </a:r>
            <a:r>
              <a:rPr lang="en-US" b="1" i="1" dirty="0" smtClean="0"/>
              <a:t>y</a:t>
            </a:r>
            <a:r>
              <a:rPr lang="en-US" dirty="0" smtClean="0"/>
              <a:t> and the predicted label </a:t>
            </a:r>
            <a:r>
              <a:rPr lang="en-US" b="1" i="1" dirty="0" smtClean="0"/>
              <a:t>y’</a:t>
            </a:r>
          </a:p>
        </p:txBody>
      </p:sp>
    </p:spTree>
    <p:extLst>
      <p:ext uri="{BB962C8B-B14F-4D97-AF65-F5344CB8AC3E}">
        <p14:creationId xmlns:p14="http://schemas.microsoft.com/office/powerpoint/2010/main" val="79749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826" y="3306337"/>
            <a:ext cx="48259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Some function that is a proxy for error, but is continuous and convex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07655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4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0/1 loss: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5562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98896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19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0/1 loss: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36680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Hinge:</a:t>
            </a:r>
            <a:endParaRPr lang="en-US" sz="28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958303"/>
              </p:ext>
            </p:extLst>
          </p:nvPr>
        </p:nvGraphicFramePr>
        <p:xfrm>
          <a:off x="3492499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20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2499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7309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Exponential:</a:t>
            </a:r>
            <a:endParaRPr lang="en-US" sz="28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790775"/>
              </p:ext>
            </p:extLst>
          </p:nvPr>
        </p:nvGraphicFramePr>
        <p:xfrm>
          <a:off x="3583652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21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3652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Squared loss:</a:t>
            </a:r>
            <a:endParaRPr lang="en-US" sz="28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429093"/>
              </p:ext>
            </p:extLst>
          </p:nvPr>
        </p:nvGraphicFramePr>
        <p:xfrm>
          <a:off x="3583652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122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83652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14222" y="6108890"/>
            <a:ext cx="4897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do these work?  What do they penalize?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49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791092"/>
              </p:ext>
            </p:extLst>
          </p:nvPr>
        </p:nvGraphicFramePr>
        <p:xfrm>
          <a:off x="1409611" y="164689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" name="Equation" r:id="rId4" imgW="1155700" imgH="241300" progId="Equation.3">
                  <p:embed/>
                </p:oleObj>
              </mc:Choice>
              <mc:Fallback>
                <p:oleObj name="Equation" r:id="rId4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09611" y="164689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9960" y="1646893"/>
            <a:ext cx="98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0/1 loss: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287605"/>
            <a:ext cx="140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Squared loss: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443403"/>
              </p:ext>
            </p:extLst>
          </p:nvPr>
        </p:nvGraphicFramePr>
        <p:xfrm>
          <a:off x="1615986" y="2259191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6" name="Equation" r:id="rId6" imgW="1054100" imgH="228600" progId="Equation.3">
                  <p:embed/>
                </p:oleObj>
              </mc:Choice>
              <mc:Fallback>
                <p:oleObj name="Equation" r:id="rId6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15986" y="2259191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88346" y="1675267"/>
            <a:ext cx="76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Hinge: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501618"/>
              </p:ext>
            </p:extLst>
          </p:nvPr>
        </p:nvGraphicFramePr>
        <p:xfrm>
          <a:off x="5063595" y="1646893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7" name="Equation" r:id="rId8" imgW="1422400" imgH="203200" progId="Equation.3">
                  <p:embed/>
                </p:oleObj>
              </mc:Choice>
              <mc:Fallback>
                <p:oleObj name="Equation" r:id="rId8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63595" y="1646893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03105" y="2259191"/>
            <a:ext cx="13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Exponential: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573863"/>
              </p:ext>
            </p:extLst>
          </p:nvPr>
        </p:nvGraphicFramePr>
        <p:xfrm>
          <a:off x="5389874" y="2259191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8" name="Equation" r:id="rId10" imgW="1155700" imgH="203200" progId="Equation.3">
                  <p:embed/>
                </p:oleObj>
              </mc:Choice>
              <mc:Fallback>
                <p:oleObj name="Equation" r:id="rId10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89874" y="2259191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/>
          <a:srcRect l="5062" t="5872" b="10417"/>
          <a:stretch/>
        </p:blipFill>
        <p:spPr>
          <a:xfrm>
            <a:off x="1409612" y="2877406"/>
            <a:ext cx="6201052" cy="34020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88346" y="6238333"/>
            <a:ext cx="54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y-y’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307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2830"/>
              </p:ext>
            </p:extLst>
          </p:nvPr>
        </p:nvGraphicFramePr>
        <p:xfrm>
          <a:off x="2408442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47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442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947343"/>
              </p:ext>
            </p:extLst>
          </p:nvPr>
        </p:nvGraphicFramePr>
        <p:xfrm>
          <a:off x="1725613" y="5443538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48" name="Equation" r:id="rId6" imgW="1930400" imgH="457200" progId="Equation.3">
                  <p:embed/>
                </p:oleObj>
              </mc:Choice>
              <mc:Fallback>
                <p:oleObj name="Equation" r:id="rId6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25613" y="5443538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</a:t>
            </a:r>
            <a:r>
              <a:rPr lang="en-US" sz="2400" dirty="0" smtClean="0">
                <a:solidFill>
                  <a:srgbClr val="FF6600"/>
                </a:solidFill>
              </a:rPr>
              <a:t>surrogate loss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9438" y="3795713"/>
            <a:ext cx="310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use a convex </a:t>
            </a:r>
            <a:r>
              <a:rPr lang="en-US" sz="2400" dirty="0">
                <a:solidFill>
                  <a:srgbClr val="FF6600"/>
                </a:solidFill>
              </a:rPr>
              <a:t>s</a:t>
            </a:r>
            <a:r>
              <a:rPr lang="en-US" sz="2400" dirty="0" smtClean="0">
                <a:solidFill>
                  <a:srgbClr val="FF6600"/>
                </a:solidFill>
              </a:rPr>
              <a:t>urrogate loss function</a:t>
            </a:r>
            <a:endParaRPr lang="en-US" sz="2400" dirty="0">
              <a:solidFill>
                <a:srgbClr val="FF66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84829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49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2880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</a:t>
            </a:r>
            <a:r>
              <a:rPr lang="en-US" sz="2400" dirty="0" smtClean="0">
                <a:solidFill>
                  <a:srgbClr val="FF0000"/>
                </a:solidFill>
              </a:rPr>
              <a:t>How do you get out?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6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9000" y="5544445"/>
            <a:ext cx="4956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this for a function?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903420" y="400755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37791" y="376065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903420" y="269857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51206" y="218317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5116530" y="255251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2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Partial derivatives give us the slope (i.e. direction to move) in that dimension</a:t>
            </a:r>
            <a:endParaRPr lang="en-US" sz="2800" dirty="0" smtClean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621262" y="472878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155633" y="448188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621262" y="341980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69048" y="290440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5834372" y="327374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79444" y="4035779"/>
            <a:ext cx="155222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621262" y="3273741"/>
            <a:ext cx="1660071" cy="204614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267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Partial derivatives give us the slope </a:t>
            </a:r>
            <a:r>
              <a:rPr lang="en-US" sz="2800" dirty="0">
                <a:solidFill>
                  <a:srgbClr val="000000"/>
                </a:solidFill>
              </a:rPr>
              <a:t>(i.e. direction to move) in </a:t>
            </a:r>
            <a:r>
              <a:rPr lang="en-US" sz="2800" dirty="0" smtClean="0">
                <a:solidFill>
                  <a:srgbClr val="000000"/>
                </a:solidFill>
              </a:rPr>
              <a:t>that dimension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Approach:</a:t>
            </a:r>
          </a:p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  <a:endParaRPr lang="en-US" sz="1600" dirty="0" smtClean="0"/>
          </a:p>
          <a:p>
            <a:pPr lvl="1"/>
            <a:endParaRPr lang="en-US" sz="2400" dirty="0" smtClean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621262" y="472878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155633" y="448188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621262" y="341980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69048" y="290440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5834372" y="327374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279444" y="3993446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31844" y="417406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598355" y="4340579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764866" y="4535312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987821" y="463126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097888" y="4614336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3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Partial derivatives give us the slope </a:t>
            </a:r>
            <a:r>
              <a:rPr lang="en-US" sz="2800" dirty="0">
                <a:solidFill>
                  <a:srgbClr val="000000"/>
                </a:solidFill>
              </a:rPr>
              <a:t>(i.e. direction to move) in </a:t>
            </a:r>
            <a:r>
              <a:rPr lang="en-US" sz="2800" dirty="0" smtClean="0">
                <a:solidFill>
                  <a:srgbClr val="000000"/>
                </a:solidFill>
              </a:rPr>
              <a:t>that dimension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Approach:</a:t>
            </a:r>
          </a:p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  <a:endParaRPr lang="en-US" sz="1600" dirty="0" smtClean="0"/>
          </a:p>
          <a:p>
            <a:pPr lvl="1"/>
            <a:endParaRPr lang="en-US" sz="2400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419" y="2792589"/>
            <a:ext cx="3336581" cy="23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20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</a:t>
            </a:r>
            <a:r>
              <a:rPr lang="en-US" sz="2400" dirty="0" smtClean="0"/>
              <a:t>any dimension:</a:t>
            </a:r>
            <a:endParaRPr lang="en-US" sz="2400" dirty="0" smtClean="0"/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908941"/>
              </p:ext>
            </p:extLst>
          </p:nvPr>
        </p:nvGraphicFramePr>
        <p:xfrm>
          <a:off x="2300288" y="3924300"/>
          <a:ext cx="29860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35" name="Equation" r:id="rId3" imgW="1447800" imgH="444500" progId="Equation.3">
                  <p:embed/>
                </p:oleObj>
              </mc:Choice>
              <mc:Fallback>
                <p:oleObj name="Equation" r:id="rId3" imgW="1447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924300"/>
                        <a:ext cx="2986087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5400000" flipH="1" flipV="1">
            <a:off x="2895600" y="4876800"/>
            <a:ext cx="9144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015067" y="5638800"/>
            <a:ext cx="2147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this do?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28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</a:t>
            </a:r>
            <a:r>
              <a:rPr lang="en-US" sz="2400" dirty="0" smtClean="0"/>
              <a:t>any dimension:</a:t>
            </a:r>
            <a:endParaRPr lang="en-US" sz="2400" dirty="0" smtClean="0"/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25027"/>
              </p:ext>
            </p:extLst>
          </p:nvPr>
        </p:nvGraphicFramePr>
        <p:xfrm>
          <a:off x="2300288" y="3924300"/>
          <a:ext cx="29860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78" name="Equation" r:id="rId3" imgW="1447800" imgH="444500" progId="Equation.3">
                  <p:embed/>
                </p:oleObj>
              </mc:Choice>
              <mc:Fallback>
                <p:oleObj name="Equation" r:id="rId3" imgW="1447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924300"/>
                        <a:ext cx="2986087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5400000" flipH="1" flipV="1">
            <a:off x="2895600" y="4876800"/>
            <a:ext cx="9144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914400" y="5638800"/>
            <a:ext cx="5788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learning rate (how much we want to move in the error direction, often this will change over time)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390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077412"/>
              </p:ext>
            </p:extLst>
          </p:nvPr>
        </p:nvGraphicFramePr>
        <p:xfrm>
          <a:off x="2460625" y="1831975"/>
          <a:ext cx="349408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15" name="Equation" r:id="rId3" imgW="1714500" imgH="469900" progId="Equation.3">
                  <p:embed/>
                </p:oleObj>
              </mc:Choice>
              <mc:Fallback>
                <p:oleObj name="Equation" r:id="rId3" imgW="17145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25" y="1831975"/>
                        <a:ext cx="3494088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121542"/>
              </p:ext>
            </p:extLst>
          </p:nvPr>
        </p:nvGraphicFramePr>
        <p:xfrm>
          <a:off x="1095375" y="1882775"/>
          <a:ext cx="113823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16" name="Equation" r:id="rId5" imgW="558800" imgH="444500" progId="Equation.3">
                  <p:embed/>
                </p:oleObj>
              </mc:Choice>
              <mc:Fallback>
                <p:oleObj name="Equation" r:id="rId5" imgW="558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1882775"/>
                        <a:ext cx="1138238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379522"/>
              </p:ext>
            </p:extLst>
          </p:nvPr>
        </p:nvGraphicFramePr>
        <p:xfrm>
          <a:off x="2460625" y="2998788"/>
          <a:ext cx="52292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17" name="Equation" r:id="rId7" imgW="2565400" imgH="469900" progId="Equation.3">
                  <p:embed/>
                </p:oleObj>
              </mc:Choice>
              <mc:Fallback>
                <p:oleObj name="Equation" r:id="rId7" imgW="2565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60625" y="2998788"/>
                        <a:ext cx="5229225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85612"/>
              </p:ext>
            </p:extLst>
          </p:nvPr>
        </p:nvGraphicFramePr>
        <p:xfrm>
          <a:off x="2460625" y="4178300"/>
          <a:ext cx="36512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18" name="Equation" r:id="rId9" imgW="1790700" imgH="457200" progId="Equation.3">
                  <p:embed/>
                </p:oleObj>
              </mc:Choice>
              <mc:Fallback>
                <p:oleObj name="Equation" r:id="rId9" imgW="1790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60625" y="4178300"/>
                        <a:ext cx="36512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8773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</a:t>
            </a:r>
            <a:r>
              <a:rPr lang="en-US" sz="2400" dirty="0" smtClean="0"/>
              <a:t>any dimension:</a:t>
            </a:r>
            <a:endParaRPr lang="en-US" sz="2400" dirty="0" smtClean="0"/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16915"/>
              </p:ext>
            </p:extLst>
          </p:nvPr>
        </p:nvGraphicFramePr>
        <p:xfrm>
          <a:off x="2041525" y="4194175"/>
          <a:ext cx="468947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01" name="Equation" r:id="rId3" imgW="2273300" imgH="457200" progId="Equation.3">
                  <p:embed/>
                </p:oleObj>
              </mc:Choice>
              <mc:Fallback>
                <p:oleObj name="Equation" r:id="rId3" imgW="2273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1525" y="4194175"/>
                        <a:ext cx="4689475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51667" y="5658556"/>
            <a:ext cx="2507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doing?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593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Exponential update rule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050226"/>
              </p:ext>
            </p:extLst>
          </p:nvPr>
        </p:nvGraphicFramePr>
        <p:xfrm>
          <a:off x="849313" y="1738313"/>
          <a:ext cx="468947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69" name="Equation" r:id="rId3" imgW="2273300" imgH="457200" progId="Equation.3">
                  <p:embed/>
                </p:oleObj>
              </mc:Choice>
              <mc:Fallback>
                <p:oleObj name="Equation" r:id="rId3" imgW="2273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738313"/>
                        <a:ext cx="4689475" cy="94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022605"/>
              </p:ext>
            </p:extLst>
          </p:nvPr>
        </p:nvGraphicFramePr>
        <p:xfrm>
          <a:off x="1743075" y="4027488"/>
          <a:ext cx="4322763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70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075" y="4027488"/>
                        <a:ext cx="4322763" cy="471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74889" y="3326221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each example 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53758" y="2949223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81112" y="5023556"/>
            <a:ext cx="3004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familiar?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45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for each training example (</a:t>
            </a:r>
            <a:r>
              <a:rPr lang="en-US" sz="2000" i="1" dirty="0" smtClean="0"/>
              <a:t>f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 f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, …,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m</a:t>
            </a:r>
            <a:r>
              <a:rPr lang="en-US" sz="2000" dirty="0" smtClean="0"/>
              <a:t>, label):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if </a:t>
            </a:r>
            <a:r>
              <a:rPr lang="en-US" sz="2000" i="1" dirty="0" smtClean="0"/>
              <a:t>prediction * label </a:t>
            </a:r>
            <a:r>
              <a:rPr lang="en-US" sz="20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for each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=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+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*label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i="1" dirty="0" smtClean="0"/>
              <a:t>b</a:t>
            </a:r>
            <a:r>
              <a:rPr lang="en-US" sz="2000" dirty="0" smtClean="0"/>
              <a:t> = </a:t>
            </a:r>
            <a:r>
              <a:rPr lang="en-US" sz="2000" i="1" dirty="0" smtClean="0"/>
              <a:t>b</a:t>
            </a:r>
            <a:r>
              <a:rPr lang="en-US" sz="2000" dirty="0" smtClean="0"/>
              <a:t> + label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367176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81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987540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82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223199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83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61895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84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245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113190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0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3000" y="3795888"/>
            <a:ext cx="327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is this large/small?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1"/>
            <a:ext cx="973666" cy="8466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92889" y="3132667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34734" y="320040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3141306" y="2066751"/>
            <a:ext cx="512749" cy="11336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61444" y="2066749"/>
            <a:ext cx="762870" cy="10659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878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457240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12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2"/>
            <a:ext cx="451555" cy="4104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3951" y="2558114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40912" y="258351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414889" y="2066751"/>
            <a:ext cx="239166" cy="47324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41121" y="3682957"/>
            <a:ext cx="46182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they’re the same sign, as the predicted gets larger there update gets smaller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they’re different, the more different they are, the bigger the update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12482" t="12716" r="15913" b="10577"/>
          <a:stretch/>
        </p:blipFill>
        <p:spPr>
          <a:xfrm>
            <a:off x="165454" y="3486625"/>
            <a:ext cx="4092222" cy="311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1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for each training example (</a:t>
            </a:r>
            <a:r>
              <a:rPr lang="en-US" sz="2000" i="1" dirty="0" smtClean="0"/>
              <a:t>f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 f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, …,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m</a:t>
            </a:r>
            <a:r>
              <a:rPr lang="en-US" sz="2000" dirty="0" smtClean="0"/>
              <a:t>, label):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if </a:t>
            </a:r>
            <a:r>
              <a:rPr lang="en-US" sz="2000" i="1" dirty="0" smtClean="0"/>
              <a:t>prediction * label </a:t>
            </a:r>
            <a:r>
              <a:rPr lang="en-US" sz="20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for each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=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+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*label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i="1" dirty="0" smtClean="0"/>
              <a:t>b</a:t>
            </a:r>
            <a:r>
              <a:rPr lang="en-US" sz="2000" dirty="0" smtClean="0"/>
              <a:t> = </a:t>
            </a:r>
            <a:r>
              <a:rPr lang="en-US" sz="2000" i="1" dirty="0" smtClean="0"/>
              <a:t>b</a:t>
            </a:r>
            <a:r>
              <a:rPr lang="en-US" sz="2000" dirty="0" smtClean="0"/>
              <a:t> + label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686696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2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700593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3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084608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4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219085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385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903111" y="3330222"/>
            <a:ext cx="4910666" cy="1411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0493" y="3599722"/>
            <a:ext cx="441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Note: for gradient descent, we always update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8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concern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091931" y="4631268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26302" y="4384362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091931" y="3322287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9717" y="2806891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6305041" y="3176223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750113" y="389592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02513" y="40765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069024" y="4243061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35535" y="4437794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458490" y="45337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568557" y="451681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903688"/>
              </p:ext>
            </p:extLst>
          </p:nvPr>
        </p:nvGraphicFramePr>
        <p:xfrm>
          <a:off x="737836" y="2088936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0" name="Equation" r:id="rId3" imgW="1930400" imgH="457200" progId="Equation.3">
                  <p:embed/>
                </p:oleObj>
              </mc:Choice>
              <mc:Fallback>
                <p:oleObj name="Equation" r:id="rId3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7836" y="2088936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4304" y="3282409"/>
            <a:ext cx="51755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We’re calculating this on the </a:t>
            </a:r>
            <a:r>
              <a:rPr lang="en-US" sz="2400" b="1" dirty="0" smtClean="0">
                <a:solidFill>
                  <a:srgbClr val="0000FF"/>
                </a:solidFill>
              </a:rPr>
              <a:t>training set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We still need to be careful about </a:t>
            </a:r>
            <a:r>
              <a:rPr lang="en-US" sz="2400" dirty="0" err="1" smtClean="0">
                <a:solidFill>
                  <a:srgbClr val="0000FF"/>
                </a:solidFill>
              </a:rPr>
              <a:t>overfitting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min </a:t>
            </a:r>
            <a:r>
              <a:rPr lang="en-US" sz="2400" dirty="0" err="1" smtClean="0">
                <a:solidFill>
                  <a:srgbClr val="0000FF"/>
                </a:solidFill>
              </a:rPr>
              <a:t>w,b</a:t>
            </a:r>
            <a:r>
              <a:rPr lang="en-US" sz="2400" dirty="0" smtClean="0">
                <a:solidFill>
                  <a:srgbClr val="0000FF"/>
                </a:solidFill>
              </a:rPr>
              <a:t> on the training set is generally NOT the min for the test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7667" y="6180667"/>
            <a:ext cx="7019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did we deal with this for the perceptron algorithm?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30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96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Model-based machine learning: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define a model, objective function (i.e. loss function), minimization algorithm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Gradient descent minimization algorithm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require that our loss function is convex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make small updates towards lower losses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Perceptron learning algorithm: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gradient descent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exponential loss function (modulo a learning rate)</a:t>
            </a:r>
          </a:p>
        </p:txBody>
      </p:sp>
    </p:spTree>
    <p:extLst>
      <p:ext uri="{BB962C8B-B14F-4D97-AF65-F5344CB8AC3E}">
        <p14:creationId xmlns:p14="http://schemas.microsoft.com/office/powerpoint/2010/main" val="473828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10786</TotalTime>
  <Words>2140</Words>
  <Application>Microsoft Macintosh PowerPoint</Application>
  <PresentationFormat>On-screen Show (4:3)</PresentationFormat>
  <Paragraphs>442</Paragraphs>
  <Slides>57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57</vt:i4>
      </vt:variant>
    </vt:vector>
  </HeadingPairs>
  <TitlesOfParts>
    <vt:vector size="60" baseType="lpstr">
      <vt:lpstr>Median</vt:lpstr>
      <vt:lpstr>Equation</vt:lpstr>
      <vt:lpstr>Microsoft Equation</vt:lpstr>
      <vt:lpstr>Gradient descent</vt:lpstr>
      <vt:lpstr>Admin</vt:lpstr>
      <vt:lpstr>An aside: text classification</vt:lpstr>
      <vt:lpstr>Text: raw data</vt:lpstr>
      <vt:lpstr>Feature examples</vt:lpstr>
      <vt:lpstr>Feature examples</vt:lpstr>
      <vt:lpstr>Decision trees for text</vt:lpstr>
      <vt:lpstr>Decision trees for text</vt:lpstr>
      <vt:lpstr>Decision trees for text</vt:lpstr>
      <vt:lpstr>Printing out decision trees</vt:lpstr>
      <vt:lpstr>Some math today (but don’t worry!)</vt:lpstr>
      <vt:lpstr>Linear models</vt:lpstr>
      <vt:lpstr>Linear models</vt:lpstr>
      <vt:lpstr>Perceptron learning algorithm</vt:lpstr>
      <vt:lpstr>Which line will it find?</vt:lpstr>
      <vt:lpstr>Which line will it find?</vt:lpstr>
      <vt:lpstr>Linear models</vt:lpstr>
      <vt:lpstr>Perceptron learning algorithm</vt:lpstr>
      <vt:lpstr>A closer look at why we got it wrong</vt:lpstr>
      <vt:lpstr>Model-based machine learning</vt:lpstr>
      <vt:lpstr>Model-based machine learning</vt:lpstr>
      <vt:lpstr>Model-based machine learning</vt:lpstr>
      <vt:lpstr>Model-based machine learning</vt:lpstr>
      <vt:lpstr>Linear models in general</vt:lpstr>
      <vt:lpstr>Some notation: indicator function</vt:lpstr>
      <vt:lpstr>Some notation: dot-product</vt:lpstr>
      <vt:lpstr>Linear models</vt:lpstr>
      <vt:lpstr>0/1 loss function</vt:lpstr>
      <vt:lpstr>Model-based machine learning</vt:lpstr>
      <vt:lpstr>Minimizing 0/1 loss</vt:lpstr>
      <vt:lpstr>Minimizing 0/1 in one dimension</vt:lpstr>
      <vt:lpstr>Minimizing 0/1 over all w</vt:lpstr>
      <vt:lpstr>Minimizing 0/1 loss</vt:lpstr>
      <vt:lpstr>More manageable loss functions</vt:lpstr>
      <vt:lpstr>More manageable loss functions</vt:lpstr>
      <vt:lpstr>Convex functions</vt:lpstr>
      <vt:lpstr>Surrogate loss functions</vt:lpstr>
      <vt:lpstr>Surrogate loss functions</vt:lpstr>
      <vt:lpstr>Surrogate loss functions</vt:lpstr>
      <vt:lpstr>Surrogate loss functions</vt:lpstr>
      <vt:lpstr>Model-based machine learning</vt:lpstr>
      <vt:lpstr>Finding the minimum</vt:lpstr>
      <vt:lpstr>Finding the minimum</vt:lpstr>
      <vt:lpstr>One approach: gradient descent</vt:lpstr>
      <vt:lpstr>One approach: gradient descent</vt:lpstr>
      <vt:lpstr>One approach: gradient descent</vt:lpstr>
      <vt:lpstr>Gradient descent</vt:lpstr>
      <vt:lpstr>Gradient descent</vt:lpstr>
      <vt:lpstr>Some maths</vt:lpstr>
      <vt:lpstr>Gradient descent</vt:lpstr>
      <vt:lpstr>Exponential update rule</vt:lpstr>
      <vt:lpstr>Perceptron learning algorithm!</vt:lpstr>
      <vt:lpstr>The constant</vt:lpstr>
      <vt:lpstr>The constant</vt:lpstr>
      <vt:lpstr>Perceptron learning algorithm!</vt:lpstr>
      <vt:lpstr>One concern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1952</cp:revision>
  <cp:lastPrinted>2013-09-17T22:01:58Z</cp:lastPrinted>
  <dcterms:created xsi:type="dcterms:W3CDTF">2013-09-08T20:10:23Z</dcterms:created>
  <dcterms:modified xsi:type="dcterms:W3CDTF">2016-09-27T22:13:24Z</dcterms:modified>
</cp:coreProperties>
</file>