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9"/>
  </p:notesMasterIdLst>
  <p:handoutMasterIdLst>
    <p:handoutMasterId r:id="rId80"/>
  </p:handoutMasterIdLst>
  <p:sldIdLst>
    <p:sldId id="256" r:id="rId2"/>
    <p:sldId id="258" r:id="rId3"/>
    <p:sldId id="414" r:id="rId4"/>
    <p:sldId id="416" r:id="rId5"/>
    <p:sldId id="417" r:id="rId6"/>
    <p:sldId id="418" r:id="rId7"/>
    <p:sldId id="415" r:id="rId8"/>
    <p:sldId id="428" r:id="rId9"/>
    <p:sldId id="524" r:id="rId10"/>
    <p:sldId id="525" r:id="rId11"/>
    <p:sldId id="523" r:id="rId12"/>
    <p:sldId id="527" r:id="rId13"/>
    <p:sldId id="568" r:id="rId14"/>
    <p:sldId id="571" r:id="rId15"/>
    <p:sldId id="572" r:id="rId16"/>
    <p:sldId id="573" r:id="rId17"/>
    <p:sldId id="574" r:id="rId18"/>
    <p:sldId id="555" r:id="rId19"/>
    <p:sldId id="556" r:id="rId20"/>
    <p:sldId id="557" r:id="rId21"/>
    <p:sldId id="558" r:id="rId22"/>
    <p:sldId id="559" r:id="rId23"/>
    <p:sldId id="560" r:id="rId24"/>
    <p:sldId id="561" r:id="rId25"/>
    <p:sldId id="562" r:id="rId26"/>
    <p:sldId id="563" r:id="rId27"/>
    <p:sldId id="564" r:id="rId28"/>
    <p:sldId id="565" r:id="rId29"/>
    <p:sldId id="545" r:id="rId30"/>
    <p:sldId id="546" r:id="rId31"/>
    <p:sldId id="577" r:id="rId32"/>
    <p:sldId id="533" r:id="rId33"/>
    <p:sldId id="547" r:id="rId34"/>
    <p:sldId id="451" r:id="rId35"/>
    <p:sldId id="475" r:id="rId36"/>
    <p:sldId id="548" r:id="rId37"/>
    <p:sldId id="549" r:id="rId38"/>
    <p:sldId id="575" r:id="rId39"/>
    <p:sldId id="551" r:id="rId40"/>
    <p:sldId id="576" r:id="rId41"/>
    <p:sldId id="553" r:id="rId42"/>
    <p:sldId id="452" r:id="rId43"/>
    <p:sldId id="453" r:id="rId44"/>
    <p:sldId id="454" r:id="rId45"/>
    <p:sldId id="480" r:id="rId46"/>
    <p:sldId id="481" r:id="rId47"/>
    <p:sldId id="482" r:id="rId48"/>
    <p:sldId id="483" r:id="rId49"/>
    <p:sldId id="484" r:id="rId50"/>
    <p:sldId id="485" r:id="rId51"/>
    <p:sldId id="486" r:id="rId52"/>
    <p:sldId id="487" r:id="rId53"/>
    <p:sldId id="488" r:id="rId54"/>
    <p:sldId id="489" r:id="rId55"/>
    <p:sldId id="490" r:id="rId56"/>
    <p:sldId id="491" r:id="rId57"/>
    <p:sldId id="492" r:id="rId58"/>
    <p:sldId id="493" r:id="rId59"/>
    <p:sldId id="494" r:id="rId60"/>
    <p:sldId id="495" r:id="rId61"/>
    <p:sldId id="496" r:id="rId62"/>
    <p:sldId id="497" r:id="rId63"/>
    <p:sldId id="498" r:id="rId64"/>
    <p:sldId id="499" r:id="rId65"/>
    <p:sldId id="500" r:id="rId66"/>
    <p:sldId id="501" r:id="rId67"/>
    <p:sldId id="502" r:id="rId68"/>
    <p:sldId id="503" r:id="rId69"/>
    <p:sldId id="504" r:id="rId70"/>
    <p:sldId id="505" r:id="rId71"/>
    <p:sldId id="506" r:id="rId72"/>
    <p:sldId id="507" r:id="rId73"/>
    <p:sldId id="508" r:id="rId74"/>
    <p:sldId id="509" r:id="rId75"/>
    <p:sldId id="510" r:id="rId76"/>
    <p:sldId id="511" r:id="rId77"/>
    <p:sldId id="512" r:id="rId7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0022F5"/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0" autoAdjust="0"/>
    <p:restoredTop sz="94692"/>
  </p:normalViewPr>
  <p:slideViewPr>
    <p:cSldViewPr snapToGrid="0" snapToObjects="1">
      <p:cViewPr varScale="1">
        <p:scale>
          <a:sx n="106" d="100"/>
          <a:sy n="106" d="100"/>
        </p:scale>
        <p:origin x="160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9.emf"/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9.emf"/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4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Relationship Id="rId4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4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26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10.emf"/><Relationship Id="rId1" Type="http://schemas.openxmlformats.org/officeDocument/2006/relationships/image" Target="../media/image26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10.emf"/><Relationship Id="rId1" Type="http://schemas.openxmlformats.org/officeDocument/2006/relationships/image" Target="../media/image26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30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26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Relationship Id="rId4" Type="http://schemas.openxmlformats.org/officeDocument/2006/relationships/image" Target="../media/image32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8.emf"/><Relationship Id="rId1" Type="http://schemas.openxmlformats.org/officeDocument/2006/relationships/image" Target="../media/image37.emf"/><Relationship Id="rId4" Type="http://schemas.openxmlformats.org/officeDocument/2006/relationships/image" Target="../media/image32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image" Target="../media/image39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32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image" Target="../media/image32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32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32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32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4.emf"/><Relationship Id="rId1" Type="http://schemas.openxmlformats.org/officeDocument/2006/relationships/image" Target="../media/image32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6" Type="http://schemas.openxmlformats.org/officeDocument/2006/relationships/image" Target="../media/image54.emf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4" Type="http://schemas.openxmlformats.org/officeDocument/2006/relationships/image" Target="../media/image54.e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4" Type="http://schemas.openxmlformats.org/officeDocument/2006/relationships/image" Target="../media/image54.e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4" Type="http://schemas.openxmlformats.org/officeDocument/2006/relationships/image" Target="../media/image54.emf"/></Relationships>
</file>

<file path=ppt/drawings/_rels/vmlDrawing4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4" Type="http://schemas.openxmlformats.org/officeDocument/2006/relationships/image" Target="../media/image54.e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4" Type="http://schemas.openxmlformats.org/officeDocument/2006/relationships/image" Target="../media/image54.e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4" Type="http://schemas.openxmlformats.org/officeDocument/2006/relationships/image" Target="../media/image54.e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5" Type="http://schemas.openxmlformats.org/officeDocument/2006/relationships/image" Target="../media/image56.emf"/><Relationship Id="rId4" Type="http://schemas.openxmlformats.org/officeDocument/2006/relationships/image" Target="../media/image54.e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5" Type="http://schemas.openxmlformats.org/officeDocument/2006/relationships/image" Target="../media/image56.emf"/><Relationship Id="rId4" Type="http://schemas.openxmlformats.org/officeDocument/2006/relationships/image" Target="../media/image54.e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5" Type="http://schemas.openxmlformats.org/officeDocument/2006/relationships/image" Target="../media/image56.emf"/><Relationship Id="rId4" Type="http://schemas.openxmlformats.org/officeDocument/2006/relationships/image" Target="../media/image54.emf"/></Relationships>
</file>

<file path=ppt/drawings/_rels/vmlDrawing5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4" Type="http://schemas.openxmlformats.org/officeDocument/2006/relationships/image" Target="../media/image57.e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Relationship Id="rId4" Type="http://schemas.openxmlformats.org/officeDocument/2006/relationships/image" Target="../media/image63.emf"/></Relationships>
</file>

<file path=ppt/drawings/_rels/vmlDrawing5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4" Type="http://schemas.openxmlformats.org/officeDocument/2006/relationships/image" Target="../media/image58.e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drawings/_rels/vmlDrawing5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image" Target="../media/image66.e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image" Target="../media/image66.emf"/><Relationship Id="rId4" Type="http://schemas.openxmlformats.org/officeDocument/2006/relationships/image" Target="../media/image69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drawings/_rels/vmlDrawing6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image" Target="../media/image7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EA5FD-FF53-A44A-9188-6CFBE49BE893}" type="datetimeFigureOut">
              <a:rPr lang="en-US" smtClean="0"/>
              <a:t>10/8/19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104216-2D05-844B-94FB-5444D446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1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they are vectors (i.e. points) and they support/define</a:t>
            </a:r>
            <a:r>
              <a:rPr lang="en-US" baseline="0" dirty="0"/>
              <a:t> the 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27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93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70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points are classified correctly AND they have a prediction &gt;=</a:t>
            </a:r>
            <a:r>
              <a:rPr lang="en-US" baseline="0" dirty="0"/>
              <a:t>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14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points are classified correctly AND they have a prediction &gt;=</a:t>
            </a:r>
            <a:r>
              <a:rPr lang="en-US" baseline="0" dirty="0"/>
              <a:t>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14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“distance” is the </a:t>
            </a:r>
            <a:r>
              <a:rPr lang="en-US" dirty="0" err="1"/>
              <a:t>unnormalized</a:t>
            </a:r>
            <a:r>
              <a:rPr lang="en-US" dirty="0"/>
              <a:t> projection, not to be confused with the true distance which would be with respect to w/||w||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points are incorrectly classified so the prediction (</a:t>
            </a:r>
            <a:r>
              <a:rPr lang="en-US" dirty="0" err="1"/>
              <a:t>wx+b</a:t>
            </a:r>
            <a:r>
              <a:rPr lang="en-US" dirty="0"/>
              <a:t>)</a:t>
            </a:r>
            <a:r>
              <a:rPr lang="en-US" baseline="0" dirty="0"/>
              <a:t> times the label (</a:t>
            </a:r>
            <a:r>
              <a:rPr lang="en-US" baseline="0" dirty="0" err="1"/>
              <a:t>yi</a:t>
            </a:r>
            <a:r>
              <a:rPr lang="en-US" baseline="0" dirty="0"/>
              <a:t>) will have different signs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08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03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039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03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10/8/19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C12E44-21C8-A94C-BB3D-BAFA06C528C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53787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FEED5137-3D9A-B446-B923-E853444FB1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34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3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0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3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17.emf"/><Relationship Id="rId4" Type="http://schemas.openxmlformats.org/officeDocument/2006/relationships/image" Target="../media/image14.emf"/><Relationship Id="rId9" Type="http://schemas.openxmlformats.org/officeDocument/2006/relationships/oleObject" Target="../embeddings/oleObject2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20.emf"/><Relationship Id="rId4" Type="http://schemas.openxmlformats.org/officeDocument/2006/relationships/image" Target="../media/image14.emf"/><Relationship Id="rId9" Type="http://schemas.openxmlformats.org/officeDocument/2006/relationships/oleObject" Target="../embeddings/oleObject3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1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3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3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26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26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26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28.emf"/><Relationship Id="rId4" Type="http://schemas.openxmlformats.org/officeDocument/2006/relationships/oleObject" Target="../embeddings/oleObject43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30.emf"/><Relationship Id="rId4" Type="http://schemas.openxmlformats.org/officeDocument/2006/relationships/oleObject" Target="../embeddings/oleObject45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31.emf"/><Relationship Id="rId4" Type="http://schemas.openxmlformats.org/officeDocument/2006/relationships/oleObject" Target="../embeddings/oleObject47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2.e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3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26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34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34.e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32.emf"/><Relationship Id="rId4" Type="http://schemas.openxmlformats.org/officeDocument/2006/relationships/image" Target="../media/image37.emf"/><Relationship Id="rId9" Type="http://schemas.openxmlformats.org/officeDocument/2006/relationships/oleObject" Target="../embeddings/oleObject61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63.bin"/><Relationship Id="rId10" Type="http://schemas.openxmlformats.org/officeDocument/2006/relationships/image" Target="../media/image32.emf"/><Relationship Id="rId4" Type="http://schemas.openxmlformats.org/officeDocument/2006/relationships/image" Target="../media/image37.emf"/><Relationship Id="rId9" Type="http://schemas.openxmlformats.org/officeDocument/2006/relationships/oleObject" Target="../embeddings/oleObject65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4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40.e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0" Type="http://schemas.openxmlformats.org/officeDocument/2006/relationships/image" Target="../media/image42.emf"/><Relationship Id="rId4" Type="http://schemas.openxmlformats.org/officeDocument/2006/relationships/image" Target="../media/image39.emf"/><Relationship Id="rId9" Type="http://schemas.openxmlformats.org/officeDocument/2006/relationships/oleObject" Target="../embeddings/oleObject69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32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3" Type="http://schemas.openxmlformats.org/officeDocument/2006/relationships/oleObject" Target="../embeddings/oleObject73.bin"/><Relationship Id="rId7" Type="http://schemas.openxmlformats.org/officeDocument/2006/relationships/oleObject" Target="../embeddings/oleObject7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74.bin"/><Relationship Id="rId10" Type="http://schemas.openxmlformats.org/officeDocument/2006/relationships/image" Target="../media/image47.png"/><Relationship Id="rId4" Type="http://schemas.openxmlformats.org/officeDocument/2006/relationships/image" Target="../media/image32.emf"/><Relationship Id="rId9" Type="http://schemas.openxmlformats.org/officeDocument/2006/relationships/image" Target="../media/image46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78.bin"/><Relationship Id="rId4" Type="http://schemas.openxmlformats.org/officeDocument/2006/relationships/image" Target="../media/image32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80.bin"/><Relationship Id="rId4" Type="http://schemas.openxmlformats.org/officeDocument/2006/relationships/image" Target="../media/image32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32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12" Type="http://schemas.openxmlformats.org/officeDocument/2006/relationships/image" Target="../media/image5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44.emf"/><Relationship Id="rId11" Type="http://schemas.openxmlformats.org/officeDocument/2006/relationships/oleObject" Target="../embeddings/oleObject87.bin"/><Relationship Id="rId5" Type="http://schemas.openxmlformats.org/officeDocument/2006/relationships/oleObject" Target="../embeddings/oleObject84.bin"/><Relationship Id="rId10" Type="http://schemas.openxmlformats.org/officeDocument/2006/relationships/image" Target="../media/image49.emf"/><Relationship Id="rId4" Type="http://schemas.openxmlformats.org/officeDocument/2006/relationships/image" Target="../media/image32.emf"/><Relationship Id="rId9" Type="http://schemas.openxmlformats.org/officeDocument/2006/relationships/oleObject" Target="../embeddings/oleObject86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88.bin"/><Relationship Id="rId7" Type="http://schemas.openxmlformats.org/officeDocument/2006/relationships/oleObject" Target="../embeddings/oleObject9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89.bin"/><Relationship Id="rId4" Type="http://schemas.openxmlformats.org/officeDocument/2006/relationships/image" Target="../media/image48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48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95.bin"/><Relationship Id="rId4" Type="http://schemas.openxmlformats.org/officeDocument/2006/relationships/image" Target="../media/image48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hyperlink" Target="http://cs.stanford.edu/people/karpathy/svmjs/demo/" TargetMode="Externa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97.bin"/><Relationship Id="rId7" Type="http://schemas.openxmlformats.org/officeDocument/2006/relationships/oleObject" Target="../embeddings/oleObject9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98.bin"/><Relationship Id="rId4" Type="http://schemas.openxmlformats.org/officeDocument/2006/relationships/image" Target="../media/image48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101.bin"/><Relationship Id="rId4" Type="http://schemas.openxmlformats.org/officeDocument/2006/relationships/image" Target="../media/image48.e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13" Type="http://schemas.openxmlformats.org/officeDocument/2006/relationships/oleObject" Target="../embeddings/oleObject108.bin"/><Relationship Id="rId3" Type="http://schemas.openxmlformats.org/officeDocument/2006/relationships/oleObject" Target="../embeddings/oleObject103.bin"/><Relationship Id="rId7" Type="http://schemas.openxmlformats.org/officeDocument/2006/relationships/oleObject" Target="../embeddings/oleObject105.bin"/><Relationship Id="rId12" Type="http://schemas.openxmlformats.org/officeDocument/2006/relationships/image" Target="../media/image5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49.emf"/><Relationship Id="rId11" Type="http://schemas.openxmlformats.org/officeDocument/2006/relationships/oleObject" Target="../embeddings/oleObject107.bin"/><Relationship Id="rId5" Type="http://schemas.openxmlformats.org/officeDocument/2006/relationships/oleObject" Target="../embeddings/oleObject104.bin"/><Relationship Id="rId10" Type="http://schemas.openxmlformats.org/officeDocument/2006/relationships/image" Target="../media/image52.emf"/><Relationship Id="rId4" Type="http://schemas.openxmlformats.org/officeDocument/2006/relationships/image" Target="../media/image48.emf"/><Relationship Id="rId9" Type="http://schemas.openxmlformats.org/officeDocument/2006/relationships/oleObject" Target="../embeddings/oleObject106.bin"/><Relationship Id="rId14" Type="http://schemas.openxmlformats.org/officeDocument/2006/relationships/image" Target="../media/image54.e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109.bin"/><Relationship Id="rId7" Type="http://schemas.openxmlformats.org/officeDocument/2006/relationships/oleObject" Target="../embeddings/oleObject1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110.bin"/><Relationship Id="rId10" Type="http://schemas.openxmlformats.org/officeDocument/2006/relationships/image" Target="../media/image54.emf"/><Relationship Id="rId4" Type="http://schemas.openxmlformats.org/officeDocument/2006/relationships/image" Target="../media/image48.emf"/><Relationship Id="rId9" Type="http://schemas.openxmlformats.org/officeDocument/2006/relationships/oleObject" Target="../embeddings/oleObject112.bin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113.bin"/><Relationship Id="rId7" Type="http://schemas.openxmlformats.org/officeDocument/2006/relationships/oleObject" Target="../embeddings/oleObject1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114.bin"/><Relationship Id="rId10" Type="http://schemas.openxmlformats.org/officeDocument/2006/relationships/image" Target="../media/image54.emf"/><Relationship Id="rId4" Type="http://schemas.openxmlformats.org/officeDocument/2006/relationships/image" Target="../media/image48.emf"/><Relationship Id="rId9" Type="http://schemas.openxmlformats.org/officeDocument/2006/relationships/oleObject" Target="../embeddings/oleObject116.bin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117.bin"/><Relationship Id="rId7" Type="http://schemas.openxmlformats.org/officeDocument/2006/relationships/oleObject" Target="../embeddings/oleObject1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118.bin"/><Relationship Id="rId10" Type="http://schemas.openxmlformats.org/officeDocument/2006/relationships/image" Target="../media/image54.emf"/><Relationship Id="rId4" Type="http://schemas.openxmlformats.org/officeDocument/2006/relationships/image" Target="../media/image48.emf"/><Relationship Id="rId9" Type="http://schemas.openxmlformats.org/officeDocument/2006/relationships/oleObject" Target="../embeddings/oleObject120.bin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121.bin"/><Relationship Id="rId7" Type="http://schemas.openxmlformats.org/officeDocument/2006/relationships/oleObject" Target="../embeddings/oleObject123.bin"/><Relationship Id="rId12" Type="http://schemas.openxmlformats.org/officeDocument/2006/relationships/image" Target="../media/image5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49.emf"/><Relationship Id="rId11" Type="http://schemas.openxmlformats.org/officeDocument/2006/relationships/oleObject" Target="../embeddings/oleObject125.bin"/><Relationship Id="rId5" Type="http://schemas.openxmlformats.org/officeDocument/2006/relationships/oleObject" Target="../embeddings/oleObject122.bin"/><Relationship Id="rId10" Type="http://schemas.openxmlformats.org/officeDocument/2006/relationships/image" Target="../media/image54.emf"/><Relationship Id="rId4" Type="http://schemas.openxmlformats.org/officeDocument/2006/relationships/image" Target="../media/image48.emf"/><Relationship Id="rId9" Type="http://schemas.openxmlformats.org/officeDocument/2006/relationships/oleObject" Target="../embeddings/oleObject124.bin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126.bin"/><Relationship Id="rId7" Type="http://schemas.openxmlformats.org/officeDocument/2006/relationships/oleObject" Target="../embeddings/oleObject1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127.bin"/><Relationship Id="rId10" Type="http://schemas.openxmlformats.org/officeDocument/2006/relationships/image" Target="../media/image54.emf"/><Relationship Id="rId4" Type="http://schemas.openxmlformats.org/officeDocument/2006/relationships/image" Target="../media/image48.emf"/><Relationship Id="rId9" Type="http://schemas.openxmlformats.org/officeDocument/2006/relationships/oleObject" Target="../embeddings/oleObject129.bin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130.bin"/><Relationship Id="rId7" Type="http://schemas.openxmlformats.org/officeDocument/2006/relationships/oleObject" Target="../embeddings/oleObject1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49.emf"/><Relationship Id="rId5" Type="http://schemas.openxmlformats.org/officeDocument/2006/relationships/oleObject" Target="../embeddings/oleObject131.bin"/><Relationship Id="rId10" Type="http://schemas.openxmlformats.org/officeDocument/2006/relationships/image" Target="../media/image54.emf"/><Relationship Id="rId4" Type="http://schemas.openxmlformats.org/officeDocument/2006/relationships/image" Target="../media/image48.emf"/><Relationship Id="rId9" Type="http://schemas.openxmlformats.org/officeDocument/2006/relationships/oleObject" Target="../embeddings/oleObject133.bin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6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135.bin"/><Relationship Id="rId11" Type="http://schemas.openxmlformats.org/officeDocument/2006/relationships/image" Target="../media/image54.emf"/><Relationship Id="rId5" Type="http://schemas.openxmlformats.org/officeDocument/2006/relationships/image" Target="../media/image48.emf"/><Relationship Id="rId10" Type="http://schemas.openxmlformats.org/officeDocument/2006/relationships/oleObject" Target="../embeddings/oleObject137.bin"/><Relationship Id="rId4" Type="http://schemas.openxmlformats.org/officeDocument/2006/relationships/oleObject" Target="../embeddings/oleObject134.bin"/><Relationship Id="rId9" Type="http://schemas.openxmlformats.org/officeDocument/2006/relationships/image" Target="../media/image50.e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0.bin"/><Relationship Id="rId13" Type="http://schemas.openxmlformats.org/officeDocument/2006/relationships/image" Target="../media/image56.e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9.emf"/><Relationship Id="rId12" Type="http://schemas.openxmlformats.org/officeDocument/2006/relationships/oleObject" Target="../embeddings/oleObject14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139.bin"/><Relationship Id="rId11" Type="http://schemas.openxmlformats.org/officeDocument/2006/relationships/image" Target="../media/image54.emf"/><Relationship Id="rId5" Type="http://schemas.openxmlformats.org/officeDocument/2006/relationships/image" Target="../media/image48.emf"/><Relationship Id="rId10" Type="http://schemas.openxmlformats.org/officeDocument/2006/relationships/oleObject" Target="../embeddings/oleObject141.bin"/><Relationship Id="rId4" Type="http://schemas.openxmlformats.org/officeDocument/2006/relationships/oleObject" Target="../embeddings/oleObject138.bin"/><Relationship Id="rId9" Type="http://schemas.openxmlformats.org/officeDocument/2006/relationships/image" Target="../media/image50.e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5.bin"/><Relationship Id="rId13" Type="http://schemas.openxmlformats.org/officeDocument/2006/relationships/image" Target="../media/image56.e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9.emf"/><Relationship Id="rId12" Type="http://schemas.openxmlformats.org/officeDocument/2006/relationships/oleObject" Target="../embeddings/oleObject1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144.bin"/><Relationship Id="rId11" Type="http://schemas.openxmlformats.org/officeDocument/2006/relationships/image" Target="../media/image54.emf"/><Relationship Id="rId5" Type="http://schemas.openxmlformats.org/officeDocument/2006/relationships/image" Target="../media/image48.emf"/><Relationship Id="rId10" Type="http://schemas.openxmlformats.org/officeDocument/2006/relationships/oleObject" Target="../embeddings/oleObject146.bin"/><Relationship Id="rId4" Type="http://schemas.openxmlformats.org/officeDocument/2006/relationships/oleObject" Target="../embeddings/oleObject143.bin"/><Relationship Id="rId9" Type="http://schemas.openxmlformats.org/officeDocument/2006/relationships/image" Target="../media/image50.e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0.bin"/><Relationship Id="rId13" Type="http://schemas.openxmlformats.org/officeDocument/2006/relationships/image" Target="../media/image56.e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9.emf"/><Relationship Id="rId12" Type="http://schemas.openxmlformats.org/officeDocument/2006/relationships/oleObject" Target="../embeddings/oleObject1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149.bin"/><Relationship Id="rId11" Type="http://schemas.openxmlformats.org/officeDocument/2006/relationships/image" Target="../media/image54.emf"/><Relationship Id="rId5" Type="http://schemas.openxmlformats.org/officeDocument/2006/relationships/image" Target="../media/image48.emf"/><Relationship Id="rId10" Type="http://schemas.openxmlformats.org/officeDocument/2006/relationships/oleObject" Target="../embeddings/oleObject151.bin"/><Relationship Id="rId4" Type="http://schemas.openxmlformats.org/officeDocument/2006/relationships/oleObject" Target="../embeddings/oleObject148.bin"/><Relationship Id="rId9" Type="http://schemas.openxmlformats.org/officeDocument/2006/relationships/image" Target="../media/image50.e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5.bin"/><Relationship Id="rId13" Type="http://schemas.openxmlformats.org/officeDocument/2006/relationships/image" Target="../media/image55.e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9.emf"/><Relationship Id="rId12" Type="http://schemas.openxmlformats.org/officeDocument/2006/relationships/oleObject" Target="../embeddings/oleObject1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154.bin"/><Relationship Id="rId11" Type="http://schemas.openxmlformats.org/officeDocument/2006/relationships/image" Target="../media/image54.emf"/><Relationship Id="rId5" Type="http://schemas.openxmlformats.org/officeDocument/2006/relationships/image" Target="../media/image48.emf"/><Relationship Id="rId10" Type="http://schemas.openxmlformats.org/officeDocument/2006/relationships/oleObject" Target="../embeddings/oleObject156.bin"/><Relationship Id="rId4" Type="http://schemas.openxmlformats.org/officeDocument/2006/relationships/oleObject" Target="../embeddings/oleObject153.bin"/><Relationship Id="rId9" Type="http://schemas.openxmlformats.org/officeDocument/2006/relationships/image" Target="../media/image50.emf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0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oleObject" Target="../embeddings/oleObject159.bin"/><Relationship Id="rId11" Type="http://schemas.openxmlformats.org/officeDocument/2006/relationships/image" Target="../media/image57.emf"/><Relationship Id="rId5" Type="http://schemas.openxmlformats.org/officeDocument/2006/relationships/image" Target="../media/image48.emf"/><Relationship Id="rId10" Type="http://schemas.openxmlformats.org/officeDocument/2006/relationships/oleObject" Target="../embeddings/oleObject161.bin"/><Relationship Id="rId4" Type="http://schemas.openxmlformats.org/officeDocument/2006/relationships/oleObject" Target="../embeddings/oleObject158.bin"/><Relationship Id="rId9" Type="http://schemas.openxmlformats.org/officeDocument/2006/relationships/image" Target="../media/image50.em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162.bin"/><Relationship Id="rId7" Type="http://schemas.openxmlformats.org/officeDocument/2006/relationships/oleObject" Target="../embeddings/oleObject1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163.bin"/><Relationship Id="rId4" Type="http://schemas.openxmlformats.org/officeDocument/2006/relationships/image" Target="../media/image57.e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oleObject" Target="../embeddings/oleObject165.bin"/><Relationship Id="rId7" Type="http://schemas.openxmlformats.org/officeDocument/2006/relationships/oleObject" Target="../embeddings/oleObject1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166.bin"/><Relationship Id="rId10" Type="http://schemas.openxmlformats.org/officeDocument/2006/relationships/image" Target="../media/image63.emf"/><Relationship Id="rId4" Type="http://schemas.openxmlformats.org/officeDocument/2006/relationships/image" Target="../media/image60.emf"/><Relationship Id="rId9" Type="http://schemas.openxmlformats.org/officeDocument/2006/relationships/oleObject" Target="../embeddings/oleObject168.bin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1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4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6" Type="http://schemas.openxmlformats.org/officeDocument/2006/relationships/oleObject" Target="../embeddings/oleObject170.bin"/><Relationship Id="rId11" Type="http://schemas.openxmlformats.org/officeDocument/2006/relationships/image" Target="../media/image58.emf"/><Relationship Id="rId5" Type="http://schemas.openxmlformats.org/officeDocument/2006/relationships/image" Target="../media/image48.emf"/><Relationship Id="rId10" Type="http://schemas.openxmlformats.org/officeDocument/2006/relationships/oleObject" Target="../embeddings/oleObject172.bin"/><Relationship Id="rId4" Type="http://schemas.openxmlformats.org/officeDocument/2006/relationships/oleObject" Target="../embeddings/oleObject169.bin"/><Relationship Id="rId9" Type="http://schemas.openxmlformats.org/officeDocument/2006/relationships/image" Target="../media/image50.em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5.bin"/><Relationship Id="rId13" Type="http://schemas.openxmlformats.org/officeDocument/2006/relationships/image" Target="../media/image65.emf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49.emf"/><Relationship Id="rId12" Type="http://schemas.openxmlformats.org/officeDocument/2006/relationships/oleObject" Target="../embeddings/oleObject1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6" Type="http://schemas.openxmlformats.org/officeDocument/2006/relationships/oleObject" Target="../embeddings/oleObject174.bin"/><Relationship Id="rId11" Type="http://schemas.openxmlformats.org/officeDocument/2006/relationships/image" Target="../media/image64.emf"/><Relationship Id="rId5" Type="http://schemas.openxmlformats.org/officeDocument/2006/relationships/image" Target="../media/image48.emf"/><Relationship Id="rId10" Type="http://schemas.openxmlformats.org/officeDocument/2006/relationships/oleObject" Target="../embeddings/oleObject176.bin"/><Relationship Id="rId4" Type="http://schemas.openxmlformats.org/officeDocument/2006/relationships/oleObject" Target="../embeddings/oleObject173.bin"/><Relationship Id="rId9" Type="http://schemas.openxmlformats.org/officeDocument/2006/relationships/image" Target="../media/image50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67.emf"/><Relationship Id="rId5" Type="http://schemas.openxmlformats.org/officeDocument/2006/relationships/oleObject" Target="../embeddings/oleObject179.bin"/><Relationship Id="rId4" Type="http://schemas.openxmlformats.org/officeDocument/2006/relationships/image" Target="../media/image66.e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oleObject" Target="../embeddings/oleObject180.bin"/><Relationship Id="rId7" Type="http://schemas.openxmlformats.org/officeDocument/2006/relationships/oleObject" Target="../embeddings/oleObject1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67.emf"/><Relationship Id="rId5" Type="http://schemas.openxmlformats.org/officeDocument/2006/relationships/oleObject" Target="../embeddings/oleObject181.bin"/><Relationship Id="rId10" Type="http://schemas.openxmlformats.org/officeDocument/2006/relationships/image" Target="../media/image69.emf"/><Relationship Id="rId4" Type="http://schemas.openxmlformats.org/officeDocument/2006/relationships/image" Target="../media/image66.emf"/><Relationship Id="rId9" Type="http://schemas.openxmlformats.org/officeDocument/2006/relationships/oleObject" Target="../embeddings/oleObject183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4" Type="http://schemas.openxmlformats.org/officeDocument/2006/relationships/image" Target="../media/image69.e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0.vml"/><Relationship Id="rId6" Type="http://schemas.openxmlformats.org/officeDocument/2006/relationships/image" Target="../media/image71.emf"/><Relationship Id="rId5" Type="http://schemas.openxmlformats.org/officeDocument/2006/relationships/oleObject" Target="../embeddings/oleObject186.bin"/><Relationship Id="rId4" Type="http://schemas.openxmlformats.org/officeDocument/2006/relationships/image" Target="../media/image70.emf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/>
              <a:t>Large Margin classifiers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158 – Fall 2019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Admin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200" dirty="0"/>
              <a:t>Assignment 5</a:t>
            </a:r>
          </a:p>
          <a:p>
            <a:pPr lvl="1"/>
            <a:r>
              <a:rPr lang="en-US" sz="2900" dirty="0"/>
              <a:t>Experiments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Assignment 6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b="1" dirty="0"/>
              <a:t>Next class: Meet in Edmunds 105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Midterm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Course feedback</a:t>
            </a:r>
          </a:p>
          <a:p>
            <a:pPr lvl="1"/>
            <a:r>
              <a:rPr lang="en-US" dirty="0"/>
              <a:t>Thanks!</a:t>
            </a:r>
          </a:p>
          <a:p>
            <a:pPr lvl="1"/>
            <a:r>
              <a:rPr lang="en-US" dirty="0"/>
              <a:t>We’ll go over it at the beginning of next class</a:t>
            </a:r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</a:t>
            </a:r>
            <a:r>
              <a:rPr lang="en-US" dirty="0" err="1"/>
              <a:t>hyperplane</a:t>
            </a:r>
            <a:r>
              <a:rPr lang="en-US" dirty="0"/>
              <a:t>?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313532" y="204029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175420" y="502955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350170" y="285944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775495" y="32166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927895" y="37627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546895" y="42199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080295" y="26197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546895" y="35341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699295" y="36865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461295" y="330552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362995" y="32928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1994695" y="42199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2985295" y="42199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1677195" y="47406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299495" y="36103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1731170" y="410404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375695" y="44485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061495" y="353412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1547020" y="202124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156620" y="209744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223420" y="285944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17"/>
          <p:cNvSpPr>
            <a:spLocks noChangeShapeType="1"/>
          </p:cNvSpPr>
          <p:nvPr/>
        </p:nvSpPr>
        <p:spPr bwMode="auto">
          <a:xfrm flipV="1">
            <a:off x="1350170" y="1907646"/>
            <a:ext cx="1114426" cy="3121905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 flipV="1">
            <a:off x="313531" y="2401534"/>
            <a:ext cx="3229329" cy="233909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6"/>
          <p:cNvSpPr>
            <a:spLocks noChangeShapeType="1"/>
          </p:cNvSpPr>
          <p:nvPr/>
        </p:nvSpPr>
        <p:spPr bwMode="auto">
          <a:xfrm flipV="1">
            <a:off x="635794" y="2110141"/>
            <a:ext cx="2349501" cy="280317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6569" y="5376333"/>
            <a:ext cx="859722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Two main variations in linear classifiers: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which </a:t>
            </a:r>
            <a:r>
              <a:rPr lang="en-US" sz="2400" dirty="0" err="1">
                <a:solidFill>
                  <a:srgbClr val="0000FF"/>
                </a:solidFill>
              </a:rPr>
              <a:t>hyperplane</a:t>
            </a:r>
            <a:r>
              <a:rPr lang="en-US" sz="2400" dirty="0">
                <a:solidFill>
                  <a:srgbClr val="0000FF"/>
                </a:solidFill>
              </a:rPr>
              <a:t> they choose when the data is linearly separable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how they handle data that is not linearly separable</a:t>
            </a:r>
          </a:p>
        </p:txBody>
      </p:sp>
      <p:sp>
        <p:nvSpPr>
          <p:cNvPr id="29" name="Line 4"/>
          <p:cNvSpPr>
            <a:spLocks noChangeShapeType="1"/>
          </p:cNvSpPr>
          <p:nvPr/>
        </p:nvSpPr>
        <p:spPr bwMode="auto">
          <a:xfrm flipV="1">
            <a:off x="4980444" y="201524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5"/>
          <p:cNvSpPr>
            <a:spLocks noChangeShapeType="1"/>
          </p:cNvSpPr>
          <p:nvPr/>
        </p:nvSpPr>
        <p:spPr bwMode="auto">
          <a:xfrm flipV="1">
            <a:off x="4842332" y="500450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6"/>
          <p:cNvSpPr>
            <a:spLocks noChangeArrowheads="1"/>
          </p:cNvSpPr>
          <p:nvPr/>
        </p:nvSpPr>
        <p:spPr bwMode="auto">
          <a:xfrm>
            <a:off x="6017082" y="283439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7"/>
          <p:cNvSpPr>
            <a:spLocks noChangeArrowheads="1"/>
          </p:cNvSpPr>
          <p:nvPr/>
        </p:nvSpPr>
        <p:spPr bwMode="auto">
          <a:xfrm>
            <a:off x="5442407" y="31915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8"/>
          <p:cNvSpPr>
            <a:spLocks noChangeArrowheads="1"/>
          </p:cNvSpPr>
          <p:nvPr/>
        </p:nvSpPr>
        <p:spPr bwMode="auto">
          <a:xfrm>
            <a:off x="5594807" y="37376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9"/>
          <p:cNvSpPr>
            <a:spLocks noChangeArrowheads="1"/>
          </p:cNvSpPr>
          <p:nvPr/>
        </p:nvSpPr>
        <p:spPr bwMode="auto">
          <a:xfrm>
            <a:off x="5213807" y="41948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0"/>
          <p:cNvSpPr>
            <a:spLocks noChangeArrowheads="1"/>
          </p:cNvSpPr>
          <p:nvPr/>
        </p:nvSpPr>
        <p:spPr bwMode="auto">
          <a:xfrm>
            <a:off x="5747207" y="25946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11"/>
          <p:cNvSpPr>
            <a:spLocks noChangeArrowheads="1"/>
          </p:cNvSpPr>
          <p:nvPr/>
        </p:nvSpPr>
        <p:spPr bwMode="auto">
          <a:xfrm>
            <a:off x="5213807" y="35090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2"/>
          <p:cNvSpPr>
            <a:spLocks noChangeArrowheads="1"/>
          </p:cNvSpPr>
          <p:nvPr/>
        </p:nvSpPr>
        <p:spPr bwMode="auto">
          <a:xfrm>
            <a:off x="5366207" y="36614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3"/>
          <p:cNvSpPr>
            <a:spLocks noChangeArrowheads="1"/>
          </p:cNvSpPr>
          <p:nvPr/>
        </p:nvSpPr>
        <p:spPr bwMode="auto">
          <a:xfrm>
            <a:off x="6128207" y="328048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4"/>
          <p:cNvSpPr>
            <a:spLocks noChangeArrowheads="1"/>
          </p:cNvSpPr>
          <p:nvPr/>
        </p:nvSpPr>
        <p:spPr bwMode="auto">
          <a:xfrm>
            <a:off x="5428047" y="273491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5"/>
          <p:cNvSpPr>
            <a:spLocks noChangeArrowheads="1"/>
          </p:cNvSpPr>
          <p:nvPr/>
        </p:nvSpPr>
        <p:spPr bwMode="auto">
          <a:xfrm>
            <a:off x="6661607" y="41948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6"/>
          <p:cNvSpPr>
            <a:spLocks noChangeArrowheads="1"/>
          </p:cNvSpPr>
          <p:nvPr/>
        </p:nvSpPr>
        <p:spPr bwMode="auto">
          <a:xfrm>
            <a:off x="7652207" y="41948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7"/>
          <p:cNvSpPr>
            <a:spLocks noChangeArrowheads="1"/>
          </p:cNvSpPr>
          <p:nvPr/>
        </p:nvSpPr>
        <p:spPr bwMode="auto">
          <a:xfrm>
            <a:off x="6344107" y="47155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AutoShape 18"/>
          <p:cNvSpPr>
            <a:spLocks noChangeArrowheads="1"/>
          </p:cNvSpPr>
          <p:nvPr/>
        </p:nvSpPr>
        <p:spPr bwMode="auto">
          <a:xfrm>
            <a:off x="6966407" y="35852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9"/>
          <p:cNvSpPr>
            <a:spLocks noChangeArrowheads="1"/>
          </p:cNvSpPr>
          <p:nvPr/>
        </p:nvSpPr>
        <p:spPr bwMode="auto">
          <a:xfrm>
            <a:off x="6398082" y="407899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20"/>
          <p:cNvSpPr>
            <a:spLocks noChangeArrowheads="1"/>
          </p:cNvSpPr>
          <p:nvPr/>
        </p:nvSpPr>
        <p:spPr bwMode="auto">
          <a:xfrm>
            <a:off x="7042607" y="44234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21"/>
          <p:cNvSpPr>
            <a:spLocks noChangeArrowheads="1"/>
          </p:cNvSpPr>
          <p:nvPr/>
        </p:nvSpPr>
        <p:spPr bwMode="auto">
          <a:xfrm>
            <a:off x="7728407" y="350908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2"/>
          <p:cNvSpPr>
            <a:spLocks noChangeArrowheads="1"/>
          </p:cNvSpPr>
          <p:nvPr/>
        </p:nvSpPr>
        <p:spPr bwMode="auto">
          <a:xfrm>
            <a:off x="6213932" y="199619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3"/>
          <p:cNvSpPr>
            <a:spLocks noChangeArrowheads="1"/>
          </p:cNvSpPr>
          <p:nvPr/>
        </p:nvSpPr>
        <p:spPr bwMode="auto">
          <a:xfrm>
            <a:off x="6823532" y="207239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4"/>
          <p:cNvSpPr>
            <a:spLocks noChangeArrowheads="1"/>
          </p:cNvSpPr>
          <p:nvPr/>
        </p:nvSpPr>
        <p:spPr bwMode="auto">
          <a:xfrm>
            <a:off x="7890332" y="283439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17"/>
          <p:cNvSpPr>
            <a:spLocks noChangeShapeType="1"/>
          </p:cNvSpPr>
          <p:nvPr/>
        </p:nvSpPr>
        <p:spPr bwMode="auto">
          <a:xfrm flipV="1">
            <a:off x="6017082" y="1882600"/>
            <a:ext cx="1114426" cy="3121905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16"/>
          <p:cNvSpPr>
            <a:spLocks noChangeShapeType="1"/>
          </p:cNvSpPr>
          <p:nvPr/>
        </p:nvSpPr>
        <p:spPr bwMode="auto">
          <a:xfrm flipV="1">
            <a:off x="5046942" y="1693333"/>
            <a:ext cx="1255889" cy="1904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16"/>
          <p:cNvSpPr>
            <a:spLocks noChangeShapeType="1"/>
          </p:cNvSpPr>
          <p:nvPr/>
        </p:nvSpPr>
        <p:spPr bwMode="auto">
          <a:xfrm flipV="1">
            <a:off x="5302706" y="2085095"/>
            <a:ext cx="2349501" cy="280317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67398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approaches so far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Perceptron:</a:t>
            </a:r>
          </a:p>
          <a:p>
            <a:pPr marL="777240" lvl="1" indent="-45720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separable:</a:t>
            </a:r>
          </a:p>
          <a:p>
            <a:pPr marL="777240" lvl="1" indent="-45720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non-separable: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/>
              <a:t>Gradient descent:</a:t>
            </a:r>
          </a:p>
          <a:p>
            <a:pPr marL="777240" lvl="1" indent="-45720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separable:</a:t>
            </a:r>
          </a:p>
          <a:p>
            <a:pPr marL="777240" lvl="1" indent="-457200"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non-separable:</a:t>
            </a:r>
          </a:p>
        </p:txBody>
      </p:sp>
    </p:spTree>
    <p:extLst>
      <p:ext uri="{BB962C8B-B14F-4D97-AF65-F5344CB8AC3E}">
        <p14:creationId xmlns:p14="http://schemas.microsoft.com/office/powerpoint/2010/main" val="4293427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approaches so far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52777" y="1600200"/>
            <a:ext cx="8932333" cy="5257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Perceptron: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separable: </a:t>
            </a:r>
          </a:p>
          <a:p>
            <a:pPr marL="1051560" lvl="2" indent="-457200">
              <a:buFontTx/>
              <a:buChar char="-"/>
            </a:pPr>
            <a:r>
              <a:rPr lang="en-US" dirty="0">
                <a:solidFill>
                  <a:srgbClr val="0000FF"/>
                </a:solidFill>
              </a:rPr>
              <a:t>finds </a:t>
            </a:r>
            <a:r>
              <a:rPr lang="en-US" b="1" i="1" dirty="0">
                <a:solidFill>
                  <a:srgbClr val="0000FF"/>
                </a:solidFill>
              </a:rPr>
              <a:t>some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hyperplane</a:t>
            </a:r>
            <a:r>
              <a:rPr lang="en-US" dirty="0">
                <a:solidFill>
                  <a:srgbClr val="0000FF"/>
                </a:solidFill>
              </a:rPr>
              <a:t> that separates the data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non-separable:</a:t>
            </a:r>
          </a:p>
          <a:p>
            <a:pPr marL="1051560" lvl="2" indent="-457200">
              <a:buFontTx/>
              <a:buChar char="-"/>
            </a:pPr>
            <a:r>
              <a:rPr lang="en-US" dirty="0">
                <a:solidFill>
                  <a:srgbClr val="0000FF"/>
                </a:solidFill>
              </a:rPr>
              <a:t>will continue to adjust as it iterates through the examples</a:t>
            </a:r>
          </a:p>
          <a:p>
            <a:pPr marL="1051560" lvl="2" indent="-457200">
              <a:buFontTx/>
              <a:buChar char="-"/>
            </a:pPr>
            <a:r>
              <a:rPr lang="en-US" dirty="0">
                <a:solidFill>
                  <a:srgbClr val="0000FF"/>
                </a:solidFill>
              </a:rPr>
              <a:t>final </a:t>
            </a:r>
            <a:r>
              <a:rPr lang="en-US" dirty="0" err="1">
                <a:solidFill>
                  <a:srgbClr val="0000FF"/>
                </a:solidFill>
              </a:rPr>
              <a:t>hyperplane</a:t>
            </a:r>
            <a:r>
              <a:rPr lang="en-US" dirty="0">
                <a:solidFill>
                  <a:srgbClr val="0000FF"/>
                </a:solidFill>
              </a:rPr>
              <a:t> will depend on which examples it saw recently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/>
              <a:t>Gradient descent: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separable and non-separable</a:t>
            </a:r>
          </a:p>
          <a:p>
            <a:pPr marL="1051560" lvl="2" indent="-457200">
              <a:buFontTx/>
              <a:buChar char="-"/>
            </a:pPr>
            <a:r>
              <a:rPr lang="en-US" dirty="0">
                <a:solidFill>
                  <a:srgbClr val="0000FF"/>
                </a:solidFill>
              </a:rPr>
              <a:t>finds the </a:t>
            </a:r>
            <a:r>
              <a:rPr lang="en-US" dirty="0" err="1">
                <a:solidFill>
                  <a:srgbClr val="0000FF"/>
                </a:solidFill>
              </a:rPr>
              <a:t>hyperplane</a:t>
            </a:r>
            <a:r>
              <a:rPr lang="en-US" dirty="0">
                <a:solidFill>
                  <a:srgbClr val="0000FF"/>
                </a:solidFill>
              </a:rPr>
              <a:t> that minimizes the objective function (loss + regularization)</a:t>
            </a:r>
          </a:p>
          <a:p>
            <a:pPr marL="594360" lvl="2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320040" lvl="1" indent="0">
              <a:buNone/>
            </a:pPr>
            <a:r>
              <a:rPr lang="en-US" dirty="0">
                <a:solidFill>
                  <a:srgbClr val="FF0000"/>
                </a:solidFill>
              </a:rPr>
              <a:t>Which </a:t>
            </a:r>
            <a:r>
              <a:rPr lang="en-US" dirty="0" err="1">
                <a:solidFill>
                  <a:srgbClr val="FF0000"/>
                </a:solidFill>
              </a:rPr>
              <a:t>hyperplane</a:t>
            </a:r>
            <a:r>
              <a:rPr lang="en-US" dirty="0">
                <a:solidFill>
                  <a:srgbClr val="FF0000"/>
                </a:solidFill>
              </a:rPr>
              <a:t> is this?</a:t>
            </a:r>
          </a:p>
        </p:txBody>
      </p:sp>
    </p:spTree>
    <p:extLst>
      <p:ext uri="{BB962C8B-B14F-4D97-AF65-F5344CB8AC3E}">
        <p14:creationId xmlns:p14="http://schemas.microsoft.com/office/powerpoint/2010/main" val="3217596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</a:t>
            </a:r>
            <a:r>
              <a:rPr lang="en-US" dirty="0" err="1"/>
              <a:t>hyperplane</a:t>
            </a:r>
            <a:r>
              <a:rPr lang="en-US" dirty="0"/>
              <a:t> would you choose?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486819" y="193816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48707" y="492742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23457" y="275731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48782" y="31144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01182" y="36605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20182" y="41177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53582" y="25175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20182" y="34319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872582" y="35843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34582" y="320339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36282" y="31906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67982" y="41177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58582" y="41177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50482" y="46384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472782" y="35081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04457" y="400191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48982" y="43463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34782" y="343199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20307" y="191911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29907" y="199531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396707" y="275731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17"/>
          <p:cNvSpPr>
            <a:spLocks noChangeShapeType="1"/>
          </p:cNvSpPr>
          <p:nvPr/>
        </p:nvSpPr>
        <p:spPr bwMode="auto">
          <a:xfrm flipV="1">
            <a:off x="3523457" y="1805516"/>
            <a:ext cx="1114426" cy="3121905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 flipV="1">
            <a:off x="2486818" y="2299404"/>
            <a:ext cx="3229329" cy="233909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6"/>
          <p:cNvSpPr>
            <a:spLocks noChangeShapeType="1"/>
          </p:cNvSpPr>
          <p:nvPr/>
        </p:nvSpPr>
        <p:spPr bwMode="auto">
          <a:xfrm flipV="1">
            <a:off x="2809081" y="2008011"/>
            <a:ext cx="2349501" cy="280317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0826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margin classifiers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538956" y="2142244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400844" y="5131507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575594" y="296139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000919" y="3318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153319" y="38646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772319" y="43218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305719" y="27216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772319" y="36360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924719" y="37884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686719" y="34074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588419" y="33947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2220119" y="43218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3210719" y="43218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1902619" y="48425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524919" y="37122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1956594" y="420599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601119" y="45504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286919" y="36360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1772444" y="212319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382044" y="219939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448844" y="296139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25"/>
          <p:cNvSpPr>
            <a:spLocks noChangeShapeType="1"/>
          </p:cNvSpPr>
          <p:nvPr/>
        </p:nvSpPr>
        <p:spPr bwMode="auto">
          <a:xfrm flipV="1">
            <a:off x="1281906" y="1837444"/>
            <a:ext cx="1676400" cy="3200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 flipV="1">
            <a:off x="977106" y="1837444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25"/>
          <p:cNvSpPr>
            <a:spLocks noChangeShapeType="1"/>
          </p:cNvSpPr>
          <p:nvPr/>
        </p:nvSpPr>
        <p:spPr bwMode="auto">
          <a:xfrm flipV="1">
            <a:off x="1510506" y="1913644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4"/>
          <p:cNvSpPr>
            <a:spLocks noChangeShapeType="1"/>
          </p:cNvSpPr>
          <p:nvPr/>
        </p:nvSpPr>
        <p:spPr bwMode="auto">
          <a:xfrm flipV="1">
            <a:off x="4991894" y="2135894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 flipV="1">
            <a:off x="4853782" y="5125157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6028532" y="295504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5453857" y="33122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5606257" y="38583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9"/>
          <p:cNvSpPr>
            <a:spLocks noChangeArrowheads="1"/>
          </p:cNvSpPr>
          <p:nvPr/>
        </p:nvSpPr>
        <p:spPr bwMode="auto">
          <a:xfrm>
            <a:off x="5225257" y="43155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10"/>
          <p:cNvSpPr>
            <a:spLocks noChangeArrowheads="1"/>
          </p:cNvSpPr>
          <p:nvPr/>
        </p:nvSpPr>
        <p:spPr bwMode="auto">
          <a:xfrm>
            <a:off x="5758657" y="27153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1"/>
          <p:cNvSpPr>
            <a:spLocks noChangeArrowheads="1"/>
          </p:cNvSpPr>
          <p:nvPr/>
        </p:nvSpPr>
        <p:spPr bwMode="auto">
          <a:xfrm>
            <a:off x="5225257" y="36297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2"/>
          <p:cNvSpPr>
            <a:spLocks noChangeArrowheads="1"/>
          </p:cNvSpPr>
          <p:nvPr/>
        </p:nvSpPr>
        <p:spPr bwMode="auto">
          <a:xfrm>
            <a:off x="5377657" y="37821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auto">
          <a:xfrm>
            <a:off x="6139657" y="34011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4"/>
          <p:cNvSpPr>
            <a:spLocks noChangeArrowheads="1"/>
          </p:cNvSpPr>
          <p:nvPr/>
        </p:nvSpPr>
        <p:spPr bwMode="auto">
          <a:xfrm>
            <a:off x="7041357" y="33884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6673057" y="43155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7663657" y="43155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7"/>
          <p:cNvSpPr>
            <a:spLocks noChangeArrowheads="1"/>
          </p:cNvSpPr>
          <p:nvPr/>
        </p:nvSpPr>
        <p:spPr bwMode="auto">
          <a:xfrm>
            <a:off x="6355557" y="48362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6977857" y="37059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6409532" y="419964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20"/>
          <p:cNvSpPr>
            <a:spLocks noChangeArrowheads="1"/>
          </p:cNvSpPr>
          <p:nvPr/>
        </p:nvSpPr>
        <p:spPr bwMode="auto">
          <a:xfrm>
            <a:off x="7054057" y="45441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1"/>
          <p:cNvSpPr>
            <a:spLocks noChangeArrowheads="1"/>
          </p:cNvSpPr>
          <p:nvPr/>
        </p:nvSpPr>
        <p:spPr bwMode="auto">
          <a:xfrm>
            <a:off x="7739857" y="36297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2"/>
          <p:cNvSpPr>
            <a:spLocks noChangeArrowheads="1"/>
          </p:cNvSpPr>
          <p:nvPr/>
        </p:nvSpPr>
        <p:spPr bwMode="auto">
          <a:xfrm>
            <a:off x="6225382" y="211684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3"/>
          <p:cNvSpPr>
            <a:spLocks noChangeArrowheads="1"/>
          </p:cNvSpPr>
          <p:nvPr/>
        </p:nvSpPr>
        <p:spPr bwMode="auto">
          <a:xfrm>
            <a:off x="6834982" y="219304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4"/>
          <p:cNvSpPr>
            <a:spLocks noChangeArrowheads="1"/>
          </p:cNvSpPr>
          <p:nvPr/>
        </p:nvSpPr>
        <p:spPr bwMode="auto">
          <a:xfrm>
            <a:off x="7901782" y="295504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25"/>
          <p:cNvSpPr>
            <a:spLocks noChangeShapeType="1"/>
          </p:cNvSpPr>
          <p:nvPr/>
        </p:nvSpPr>
        <p:spPr bwMode="auto">
          <a:xfrm flipV="1">
            <a:off x="5963444" y="1602494"/>
            <a:ext cx="1371600" cy="3429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5811044" y="1831094"/>
            <a:ext cx="1295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 flipV="1">
            <a:off x="6039644" y="1831094"/>
            <a:ext cx="1371600" cy="32766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31774" y="5897223"/>
            <a:ext cx="6321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Choose the line where the distance to the nearest point(s) is as large as possible</a:t>
            </a:r>
          </a:p>
        </p:txBody>
      </p:sp>
      <p:sp>
        <p:nvSpPr>
          <p:cNvPr id="26" name="Right Brace 25"/>
          <p:cNvSpPr/>
          <p:nvPr/>
        </p:nvSpPr>
        <p:spPr>
          <a:xfrm rot="6677477">
            <a:off x="1217104" y="5196864"/>
            <a:ext cx="157484" cy="244562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616439" y="5490638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margin</a:t>
            </a:r>
          </a:p>
        </p:txBody>
      </p:sp>
      <p:sp>
        <p:nvSpPr>
          <p:cNvPr id="55" name="Right Brace 54"/>
          <p:cNvSpPr/>
          <p:nvPr/>
        </p:nvSpPr>
        <p:spPr>
          <a:xfrm rot="6677477">
            <a:off x="5820219" y="5198363"/>
            <a:ext cx="224007" cy="87298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5377657" y="5350237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margin</a:t>
            </a:r>
          </a:p>
        </p:txBody>
      </p:sp>
    </p:spTree>
    <p:extLst>
      <p:ext uri="{BB962C8B-B14F-4D97-AF65-F5344CB8AC3E}">
        <p14:creationId xmlns:p14="http://schemas.microsoft.com/office/powerpoint/2010/main" val="325844057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margin classifiers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648494" y="1870782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510382" y="4860045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685132" y="26899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110457" y="30471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262857" y="35932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8818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1415257" y="24502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881857" y="33646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1034257" y="35170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1796257" y="313602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2697957" y="31233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23296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3320257" y="40504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2012157" y="45711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2634457" y="34408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2066132" y="39345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2710657" y="42790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3396457" y="336462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1881982" y="18517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2491582" y="192793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3558382" y="268993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25"/>
          <p:cNvSpPr>
            <a:spLocks noChangeShapeType="1"/>
          </p:cNvSpPr>
          <p:nvPr/>
        </p:nvSpPr>
        <p:spPr bwMode="auto">
          <a:xfrm flipV="1">
            <a:off x="1391444" y="1565982"/>
            <a:ext cx="1676400" cy="32004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 flipV="1">
            <a:off x="1086644" y="1565982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25"/>
          <p:cNvSpPr>
            <a:spLocks noChangeShapeType="1"/>
          </p:cNvSpPr>
          <p:nvPr/>
        </p:nvSpPr>
        <p:spPr bwMode="auto">
          <a:xfrm flipV="1">
            <a:off x="1620044" y="1642182"/>
            <a:ext cx="1676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4"/>
          <p:cNvSpPr>
            <a:spLocks noChangeShapeType="1"/>
          </p:cNvSpPr>
          <p:nvPr/>
        </p:nvSpPr>
        <p:spPr bwMode="auto">
          <a:xfrm flipV="1">
            <a:off x="5101432" y="1864432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 flipV="1">
            <a:off x="4963320" y="4853695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6138070" y="2683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7"/>
          <p:cNvSpPr>
            <a:spLocks noChangeArrowheads="1"/>
          </p:cNvSpPr>
          <p:nvPr/>
        </p:nvSpPr>
        <p:spPr bwMode="auto">
          <a:xfrm>
            <a:off x="5563395" y="30407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8"/>
          <p:cNvSpPr>
            <a:spLocks noChangeArrowheads="1"/>
          </p:cNvSpPr>
          <p:nvPr/>
        </p:nvSpPr>
        <p:spPr bwMode="auto">
          <a:xfrm>
            <a:off x="5715795" y="35868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9"/>
          <p:cNvSpPr>
            <a:spLocks noChangeArrowheads="1"/>
          </p:cNvSpPr>
          <p:nvPr/>
        </p:nvSpPr>
        <p:spPr bwMode="auto">
          <a:xfrm>
            <a:off x="53347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10"/>
          <p:cNvSpPr>
            <a:spLocks noChangeArrowheads="1"/>
          </p:cNvSpPr>
          <p:nvPr/>
        </p:nvSpPr>
        <p:spPr bwMode="auto">
          <a:xfrm>
            <a:off x="5868195" y="24438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1"/>
          <p:cNvSpPr>
            <a:spLocks noChangeArrowheads="1"/>
          </p:cNvSpPr>
          <p:nvPr/>
        </p:nvSpPr>
        <p:spPr bwMode="auto">
          <a:xfrm>
            <a:off x="5334795" y="33582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2"/>
          <p:cNvSpPr>
            <a:spLocks noChangeArrowheads="1"/>
          </p:cNvSpPr>
          <p:nvPr/>
        </p:nvSpPr>
        <p:spPr bwMode="auto">
          <a:xfrm>
            <a:off x="5487195" y="35106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auto">
          <a:xfrm>
            <a:off x="6249195" y="312967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4"/>
          <p:cNvSpPr>
            <a:spLocks noChangeArrowheads="1"/>
          </p:cNvSpPr>
          <p:nvPr/>
        </p:nvSpPr>
        <p:spPr bwMode="auto">
          <a:xfrm>
            <a:off x="7150895" y="31169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67825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6"/>
          <p:cNvSpPr>
            <a:spLocks noChangeArrowheads="1"/>
          </p:cNvSpPr>
          <p:nvPr/>
        </p:nvSpPr>
        <p:spPr bwMode="auto">
          <a:xfrm>
            <a:off x="7773195" y="40440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7"/>
          <p:cNvSpPr>
            <a:spLocks noChangeArrowheads="1"/>
          </p:cNvSpPr>
          <p:nvPr/>
        </p:nvSpPr>
        <p:spPr bwMode="auto">
          <a:xfrm>
            <a:off x="6465095" y="45647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8"/>
          <p:cNvSpPr>
            <a:spLocks noChangeArrowheads="1"/>
          </p:cNvSpPr>
          <p:nvPr/>
        </p:nvSpPr>
        <p:spPr bwMode="auto">
          <a:xfrm>
            <a:off x="7087395" y="34344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9"/>
          <p:cNvSpPr>
            <a:spLocks noChangeArrowheads="1"/>
          </p:cNvSpPr>
          <p:nvPr/>
        </p:nvSpPr>
        <p:spPr bwMode="auto">
          <a:xfrm>
            <a:off x="6519070" y="39281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20"/>
          <p:cNvSpPr>
            <a:spLocks noChangeArrowheads="1"/>
          </p:cNvSpPr>
          <p:nvPr/>
        </p:nvSpPr>
        <p:spPr bwMode="auto">
          <a:xfrm>
            <a:off x="7163595" y="42726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1"/>
          <p:cNvSpPr>
            <a:spLocks noChangeArrowheads="1"/>
          </p:cNvSpPr>
          <p:nvPr/>
        </p:nvSpPr>
        <p:spPr bwMode="auto">
          <a:xfrm>
            <a:off x="7849395" y="335827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2"/>
          <p:cNvSpPr>
            <a:spLocks noChangeArrowheads="1"/>
          </p:cNvSpPr>
          <p:nvPr/>
        </p:nvSpPr>
        <p:spPr bwMode="auto">
          <a:xfrm>
            <a:off x="6334920" y="18453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3"/>
          <p:cNvSpPr>
            <a:spLocks noChangeArrowheads="1"/>
          </p:cNvSpPr>
          <p:nvPr/>
        </p:nvSpPr>
        <p:spPr bwMode="auto">
          <a:xfrm>
            <a:off x="6944520" y="192158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4"/>
          <p:cNvSpPr>
            <a:spLocks noChangeArrowheads="1"/>
          </p:cNvSpPr>
          <p:nvPr/>
        </p:nvSpPr>
        <p:spPr bwMode="auto">
          <a:xfrm>
            <a:off x="8011320" y="268358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25"/>
          <p:cNvSpPr>
            <a:spLocks noChangeShapeType="1"/>
          </p:cNvSpPr>
          <p:nvPr/>
        </p:nvSpPr>
        <p:spPr bwMode="auto">
          <a:xfrm flipV="1">
            <a:off x="6072982" y="1331032"/>
            <a:ext cx="1371600" cy="34290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5920582" y="1559632"/>
            <a:ext cx="1295400" cy="32004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5"/>
          <p:cNvSpPr>
            <a:spLocks noChangeShapeType="1"/>
          </p:cNvSpPr>
          <p:nvPr/>
        </p:nvSpPr>
        <p:spPr bwMode="auto">
          <a:xfrm flipV="1">
            <a:off x="6149182" y="1559632"/>
            <a:ext cx="1371600" cy="327660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81857" y="5619286"/>
            <a:ext cx="80014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The </a:t>
            </a:r>
            <a:r>
              <a:rPr lang="en-US" sz="2000" dirty="0">
                <a:solidFill>
                  <a:srgbClr val="FF6600"/>
                </a:solidFill>
              </a:rPr>
              <a:t>margin</a:t>
            </a:r>
            <a:r>
              <a:rPr lang="en-US" sz="2000" dirty="0">
                <a:solidFill>
                  <a:srgbClr val="0000FF"/>
                </a:solidFill>
              </a:rPr>
              <a:t> of a classifier is the distance to the closest points of either class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6600"/>
                </a:solidFill>
              </a:rPr>
              <a:t>Large margin </a:t>
            </a:r>
            <a:r>
              <a:rPr lang="en-US" sz="2000" dirty="0">
                <a:solidFill>
                  <a:srgbClr val="0000FF"/>
                </a:solidFill>
              </a:rPr>
              <a:t>classifiers attempt to maximize this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5977" y="5219176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margin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487195" y="5078775"/>
            <a:ext cx="892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margin</a:t>
            </a:r>
          </a:p>
        </p:txBody>
      </p:sp>
      <p:sp>
        <p:nvSpPr>
          <p:cNvPr id="57" name="Right Brace 56"/>
          <p:cNvSpPr/>
          <p:nvPr/>
        </p:nvSpPr>
        <p:spPr>
          <a:xfrm rot="6677477">
            <a:off x="1344103" y="4900533"/>
            <a:ext cx="157484" cy="244562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ight Brace 57"/>
          <p:cNvSpPr/>
          <p:nvPr/>
        </p:nvSpPr>
        <p:spPr>
          <a:xfrm rot="6677477">
            <a:off x="5947218" y="4902032"/>
            <a:ext cx="224007" cy="87298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3728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vectors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517422" y="3617034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79310" y="6606297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54060" y="443618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79385" y="47933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31785" y="53394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50785" y="57966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84185" y="41964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50785" y="51108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903185" y="52632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65185" y="4882272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66885" y="48695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98585" y="57966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89185" y="57966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81085" y="63173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503385" y="51870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35060" y="568078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79585" y="60252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65385" y="5110872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50910" y="359798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60510" y="367418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427310" y="443618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2879371" y="3597984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3590572" y="4817184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3863622" y="5612522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2"/>
          <p:cNvSpPr>
            <a:spLocks noChangeArrowheads="1"/>
          </p:cNvSpPr>
          <p:nvPr/>
        </p:nvSpPr>
        <p:spPr bwMode="auto">
          <a:xfrm>
            <a:off x="4497035" y="4799722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211667" y="1697930"/>
            <a:ext cx="87247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For any separating </a:t>
            </a:r>
            <a:r>
              <a:rPr lang="en-US" sz="2400" dirty="0" err="1">
                <a:solidFill>
                  <a:srgbClr val="0000FF"/>
                </a:solidFill>
              </a:rPr>
              <a:t>hyperplane</a:t>
            </a:r>
            <a:r>
              <a:rPr lang="en-US" sz="2400" dirty="0">
                <a:solidFill>
                  <a:srgbClr val="0000FF"/>
                </a:solidFill>
              </a:rPr>
              <a:t>, there exist some set of “closest points”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These are called the support vectors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For n dimensions, there will be </a:t>
            </a:r>
            <a:r>
              <a:rPr lang="en-US" sz="2400" i="1" dirty="0">
                <a:solidFill>
                  <a:srgbClr val="0000FF"/>
                </a:solidFill>
              </a:rPr>
              <a:t>at least</a:t>
            </a:r>
            <a:r>
              <a:rPr lang="en-US" sz="2400" dirty="0">
                <a:solidFill>
                  <a:srgbClr val="0000FF"/>
                </a:solidFill>
              </a:rPr>
              <a:t> n+1 support vectors </a:t>
            </a:r>
          </a:p>
        </p:txBody>
      </p:sp>
    </p:spTree>
    <p:extLst>
      <p:ext uri="{BB962C8B-B14F-4D97-AF65-F5344CB8AC3E}">
        <p14:creationId xmlns:p14="http://schemas.microsoft.com/office/powerpoint/2010/main" val="204233564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3400" y="1603879"/>
            <a:ext cx="77317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The margin is the distance to the support vectors, i.e. the “closest points”, on either side of the </a:t>
            </a:r>
            <a:r>
              <a:rPr lang="en-US" sz="2800" dirty="0" err="1">
                <a:solidFill>
                  <a:srgbClr val="0000FF"/>
                </a:solidFill>
              </a:rPr>
              <a:t>hyperplane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28207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27133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1012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4584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0045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38615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47759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49283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54730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5346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4617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59824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48521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34582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56903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477590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2630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33922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10122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26302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36792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48222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27755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46475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18230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462033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44399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08204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1462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2514600" y="3282950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376488" y="6272213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5123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976563" y="44592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128963" y="5005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27479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281363" y="38623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27479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2900363" y="4929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3662363" y="4548188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4564063" y="45354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41957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5186363" y="54625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3878263" y="59832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4500563" y="48529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AutoShape 19"/>
          <p:cNvSpPr>
            <a:spLocks noChangeArrowheads="1"/>
          </p:cNvSpPr>
          <p:nvPr/>
        </p:nvSpPr>
        <p:spPr bwMode="auto">
          <a:xfrm>
            <a:off x="3932238" y="53467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auto">
          <a:xfrm>
            <a:off x="4576763" y="56911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5262563" y="4776788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748088" y="32639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4357688" y="3340100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5424488" y="4102100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2876549" y="3263900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303622"/>
              </p:ext>
            </p:extLst>
          </p:nvPr>
        </p:nvGraphicFramePr>
        <p:xfrm>
          <a:off x="5881003" y="2635249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07" name="Equation" r:id="rId3" imgW="774700" imgH="215900" progId="Equation.3">
                  <p:embed/>
                </p:oleObj>
              </mc:Choice>
              <mc:Fallback>
                <p:oleObj name="Equation" r:id="rId3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1003" y="2635249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Arrow Connector 3"/>
          <p:cNvCxnSpPr/>
          <p:nvPr/>
        </p:nvCxnSpPr>
        <p:spPr>
          <a:xfrm flipH="1">
            <a:off x="5119688" y="2906712"/>
            <a:ext cx="761315" cy="3571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8555823"/>
              </p:ext>
            </p:extLst>
          </p:nvPr>
        </p:nvGraphicFramePr>
        <p:xfrm>
          <a:off x="2900363" y="2456587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08" name="Equation" r:id="rId5" imgW="774700" imgH="215900" progId="Equation.3">
                  <p:embed/>
                </p:oleObj>
              </mc:Choice>
              <mc:Fallback>
                <p:oleObj name="Equation" r:id="rId5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00363" y="2456587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Straight Arrow Connector 29"/>
          <p:cNvCxnSpPr/>
          <p:nvPr/>
        </p:nvCxnSpPr>
        <p:spPr>
          <a:xfrm>
            <a:off x="4010283" y="4755076"/>
            <a:ext cx="263525" cy="24130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973277" y="2133370"/>
            <a:ext cx="191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negative examples</a:t>
            </a: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320698"/>
              </p:ext>
            </p:extLst>
          </p:nvPr>
        </p:nvGraphicFramePr>
        <p:xfrm>
          <a:off x="6081529" y="4581525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909" name="Equation" r:id="rId7" imgW="774700" imgH="215900" progId="Equation.3">
                  <p:embed/>
                </p:oleObj>
              </mc:Choice>
              <mc:Fallback>
                <p:oleObj name="Equation" r:id="rId7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81529" y="4581525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6154443" y="4258308"/>
            <a:ext cx="1819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positive examples</a:t>
            </a:r>
          </a:p>
        </p:txBody>
      </p:sp>
    </p:spTree>
    <p:extLst>
      <p:ext uri="{BB962C8B-B14F-4D97-AF65-F5344CB8AC3E}">
        <p14:creationId xmlns:p14="http://schemas.microsoft.com/office/powerpoint/2010/main" val="404032525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049096"/>
              </p:ext>
            </p:extLst>
          </p:nvPr>
        </p:nvGraphicFramePr>
        <p:xfrm>
          <a:off x="5881003" y="3069489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47" name="Equation" r:id="rId3" imgW="774700" imgH="215900" progId="Equation.3">
                  <p:embed/>
                </p:oleObj>
              </mc:Choice>
              <mc:Fallback>
                <p:oleObj name="Equation" r:id="rId3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1003" y="3069489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 flipH="1">
            <a:off x="5119688" y="3340952"/>
            <a:ext cx="761315" cy="3571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8041717"/>
              </p:ext>
            </p:extLst>
          </p:nvPr>
        </p:nvGraphicFramePr>
        <p:xfrm>
          <a:off x="2900363" y="2890827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48" name="Equation" r:id="rId5" imgW="774700" imgH="215900" progId="Equation.3">
                  <p:embed/>
                </p:oleObj>
              </mc:Choice>
              <mc:Fallback>
                <p:oleObj name="Equation" r:id="rId5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00363" y="2890827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2973277" y="2567610"/>
            <a:ext cx="191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negative examples</a:t>
            </a:r>
          </a:p>
        </p:txBody>
      </p:sp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055986"/>
              </p:ext>
            </p:extLst>
          </p:nvPr>
        </p:nvGraphicFramePr>
        <p:xfrm>
          <a:off x="6081529" y="5015765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49" name="Equation" r:id="rId7" imgW="774700" imgH="215900" progId="Equation.3">
                  <p:embed/>
                </p:oleObj>
              </mc:Choice>
              <mc:Fallback>
                <p:oleObj name="Equation" r:id="rId7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81529" y="5015765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6154443" y="4692548"/>
            <a:ext cx="1819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positive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4192" y="1764038"/>
            <a:ext cx="5936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are the equations for the margin lines?</a:t>
            </a:r>
          </a:p>
        </p:txBody>
      </p:sp>
    </p:spTree>
    <p:extLst>
      <p:ext uri="{BB962C8B-B14F-4D97-AF65-F5344CB8AC3E}">
        <p14:creationId xmlns:p14="http://schemas.microsoft.com/office/powerpoint/2010/main" val="393200883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889664"/>
              </p:ext>
            </p:extLst>
          </p:nvPr>
        </p:nvGraphicFramePr>
        <p:xfrm>
          <a:off x="5881003" y="3069489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3" name="Equation" r:id="rId3" imgW="774700" imgH="215900" progId="Equation.3">
                  <p:embed/>
                </p:oleObj>
              </mc:Choice>
              <mc:Fallback>
                <p:oleObj name="Equation" r:id="rId3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1003" y="3069489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 flipH="1">
            <a:off x="5119688" y="3340952"/>
            <a:ext cx="761315" cy="3571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2557278"/>
              </p:ext>
            </p:extLst>
          </p:nvPr>
        </p:nvGraphicFramePr>
        <p:xfrm>
          <a:off x="1150286" y="2628900"/>
          <a:ext cx="21383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4" name="Equation" r:id="rId5" imgW="850900" imgH="215900" progId="Equation.3">
                  <p:embed/>
                </p:oleObj>
              </mc:Choice>
              <mc:Fallback>
                <p:oleObj name="Equation" r:id="rId5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50286" y="2628900"/>
                        <a:ext cx="213836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6242014"/>
              </p:ext>
            </p:extLst>
          </p:nvPr>
        </p:nvGraphicFramePr>
        <p:xfrm>
          <a:off x="6762750" y="5131639"/>
          <a:ext cx="19129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5" name="Equation" r:id="rId7" imgW="762000" imgH="215900" progId="Equation.3">
                  <p:embed/>
                </p:oleObj>
              </mc:Choice>
              <mc:Fallback>
                <p:oleObj name="Equation" r:id="rId7" imgW="762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62750" y="5131639"/>
                        <a:ext cx="1912938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1" y="4700458"/>
            <a:ext cx="1925989" cy="59859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93310" y="3555328"/>
            <a:ext cx="14571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c?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7327" y="1682612"/>
            <a:ext cx="8024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know they’re the same distance apart (otherwise, they wouldn’t be support vectors!)</a:t>
            </a:r>
          </a:p>
        </p:txBody>
      </p:sp>
    </p:spTree>
    <p:extLst>
      <p:ext uri="{BB962C8B-B14F-4D97-AF65-F5344CB8AC3E}">
        <p14:creationId xmlns:p14="http://schemas.microsoft.com/office/powerpoint/2010/main" val="32025431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8214176"/>
              </p:ext>
            </p:extLst>
          </p:nvPr>
        </p:nvGraphicFramePr>
        <p:xfrm>
          <a:off x="5881003" y="3069489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907" name="Equation" r:id="rId4" imgW="774700" imgH="215900" progId="Equation.3">
                  <p:embed/>
                </p:oleObj>
              </mc:Choice>
              <mc:Fallback>
                <p:oleObj name="Equation" r:id="rId4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881003" y="3069489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 flipH="1">
            <a:off x="5119688" y="3340952"/>
            <a:ext cx="761315" cy="3571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054011"/>
              </p:ext>
            </p:extLst>
          </p:nvPr>
        </p:nvGraphicFramePr>
        <p:xfrm>
          <a:off x="1504597" y="2396813"/>
          <a:ext cx="21383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908" name="Equation" r:id="rId6" imgW="850900" imgH="215900" progId="Equation.3">
                  <p:embed/>
                </p:oleObj>
              </mc:Choice>
              <mc:Fallback>
                <p:oleObj name="Equation" r:id="rId6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04597" y="2396813"/>
                        <a:ext cx="213836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670561"/>
              </p:ext>
            </p:extLst>
          </p:nvPr>
        </p:nvGraphicFramePr>
        <p:xfrm>
          <a:off x="6794500" y="5581650"/>
          <a:ext cx="1914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909" name="Equation" r:id="rId8" imgW="762000" imgH="215900" progId="Equation.3">
                  <p:embed/>
                </p:oleObj>
              </mc:Choice>
              <mc:Fallback>
                <p:oleObj name="Equation" r:id="rId8" imgW="762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94500" y="5581650"/>
                        <a:ext cx="191452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7847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Depends! If we scale w, we vary the constant without changing the separating hyperplane</a:t>
            </a: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93688" cy="21748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7617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9179411"/>
              </p:ext>
            </p:extLst>
          </p:nvPr>
        </p:nvGraphicFramePr>
        <p:xfrm>
          <a:off x="5881003" y="3069489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916" name="Equation" r:id="rId3" imgW="774700" imgH="215900" progId="Equation.3">
                  <p:embed/>
                </p:oleObj>
              </mc:Choice>
              <mc:Fallback>
                <p:oleObj name="Equation" r:id="rId3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1003" y="3069489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 flipH="1">
            <a:off x="5119688" y="3340952"/>
            <a:ext cx="761315" cy="3571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594069"/>
              </p:ext>
            </p:extLst>
          </p:nvPr>
        </p:nvGraphicFramePr>
        <p:xfrm>
          <a:off x="6794500" y="5581650"/>
          <a:ext cx="1914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917" name="Equation" r:id="rId5" imgW="762000" imgH="215900" progId="Equation.3">
                  <p:embed/>
                </p:oleObj>
              </mc:Choice>
              <mc:Fallback>
                <p:oleObj name="Equation" r:id="rId5" imgW="762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94500" y="5581650"/>
                        <a:ext cx="191452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7847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Depends! If we scale w, we vary the constant without changing the separating </a:t>
            </a:r>
            <a:r>
              <a:rPr lang="en-US" sz="2000" dirty="0" err="1">
                <a:solidFill>
                  <a:srgbClr val="0000FF"/>
                </a:solidFill>
              </a:rPr>
              <a:t>hyperplane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1360488" cy="992188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3681" y="4578463"/>
            <a:ext cx="2205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Larger w result in larger constants</a:t>
            </a:r>
          </a:p>
        </p:txBody>
      </p: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1219399"/>
              </p:ext>
            </p:extLst>
          </p:nvPr>
        </p:nvGraphicFramePr>
        <p:xfrm>
          <a:off x="1150286" y="2628900"/>
          <a:ext cx="21383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918" name="Equation" r:id="rId7" imgW="850900" imgH="215900" progId="Equation.3">
                  <p:embed/>
                </p:oleObj>
              </mc:Choice>
              <mc:Fallback>
                <p:oleObj name="Equation" r:id="rId7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50286" y="2628900"/>
                        <a:ext cx="213836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61873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722845"/>
              </p:ext>
            </p:extLst>
          </p:nvPr>
        </p:nvGraphicFramePr>
        <p:xfrm>
          <a:off x="5881003" y="3069489"/>
          <a:ext cx="194786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40" name="Equation" r:id="rId3" imgW="774700" imgH="215900" progId="Equation.3">
                  <p:embed/>
                </p:oleObj>
              </mc:Choice>
              <mc:Fallback>
                <p:oleObj name="Equation" r:id="rId3" imgW="774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81003" y="3069489"/>
                        <a:ext cx="1947862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 flipH="1">
            <a:off x="5119688" y="3340952"/>
            <a:ext cx="761315" cy="3571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258271"/>
              </p:ext>
            </p:extLst>
          </p:nvPr>
        </p:nvGraphicFramePr>
        <p:xfrm>
          <a:off x="6794500" y="5581650"/>
          <a:ext cx="1914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41" name="Equation" r:id="rId5" imgW="762000" imgH="215900" progId="Equation.3">
                  <p:embed/>
                </p:oleObj>
              </mc:Choice>
              <mc:Fallback>
                <p:oleObj name="Equation" r:id="rId5" imgW="762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94500" y="5581650"/>
                        <a:ext cx="191452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7847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Depends! If we scale w, we vary the constant without changing the separating </a:t>
            </a:r>
            <a:r>
              <a:rPr lang="en-US" sz="2000" dirty="0" err="1">
                <a:solidFill>
                  <a:srgbClr val="0000FF"/>
                </a:solidFill>
              </a:rPr>
              <a:t>hyperplane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3681" y="4578463"/>
            <a:ext cx="2205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Smaller w result in smaller constants</a:t>
            </a:r>
          </a:p>
        </p:txBody>
      </p: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1219399"/>
              </p:ext>
            </p:extLst>
          </p:nvPr>
        </p:nvGraphicFramePr>
        <p:xfrm>
          <a:off x="1150286" y="2628900"/>
          <a:ext cx="21383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42" name="Equation" r:id="rId7" imgW="850900" imgH="215900" progId="Equation.3">
                  <p:embed/>
                </p:oleObj>
              </mc:Choice>
              <mc:Fallback>
                <p:oleObj name="Equation" r:id="rId7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50286" y="2628900"/>
                        <a:ext cx="213836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826159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867092"/>
              </p:ext>
            </p:extLst>
          </p:nvPr>
        </p:nvGraphicFramePr>
        <p:xfrm>
          <a:off x="6810375" y="5581650"/>
          <a:ext cx="18827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31" name="Equation" r:id="rId3" imgW="749300" imgH="215900" progId="Equation.3">
                  <p:embed/>
                </p:oleObj>
              </mc:Choice>
              <mc:Fallback>
                <p:oleObj name="Equation" r:id="rId3" imgW="749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10375" y="5581650"/>
                        <a:ext cx="188277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4058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For now, let’s assume c = 1.</a:t>
            </a: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ight Brace 62"/>
          <p:cNvSpPr/>
          <p:nvPr/>
        </p:nvSpPr>
        <p:spPr>
          <a:xfrm rot="18184397">
            <a:off x="5231262" y="3551636"/>
            <a:ext cx="180349" cy="31832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05802" y="3115422"/>
            <a:ext cx="2811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this distance?</a:t>
            </a:r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271317"/>
              </p:ext>
            </p:extLst>
          </p:nvPr>
        </p:nvGraphicFramePr>
        <p:xfrm>
          <a:off x="1166813" y="2628900"/>
          <a:ext cx="210661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32" name="Equation" r:id="rId5" imgW="838200" imgH="215900" progId="Equation.3">
                  <p:embed/>
                </p:oleObj>
              </mc:Choice>
              <mc:Fallback>
                <p:oleObj name="Equation" r:id="rId5" imgW="838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66813" y="2628900"/>
                        <a:ext cx="2106612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881445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from the </a:t>
            </a:r>
            <a:r>
              <a:rPr lang="en-US" dirty="0" err="1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w=(1,2)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2028290" y="565607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31276" y="5813843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(-1,-2)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>
                <a:solidFill>
                  <a:srgbClr val="FF0000"/>
                </a:solidFill>
              </a:rPr>
              <a:t>hyperplane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24350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from the </a:t>
            </a:r>
            <a:r>
              <a:rPr lang="en-US" dirty="0" err="1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2028290" y="565607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31276" y="5813843"/>
            <a:ext cx="76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(-1,-2)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>
                <a:solidFill>
                  <a:srgbClr val="FF0000"/>
                </a:solidFill>
              </a:rPr>
              <a:t>hyperplane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w=(1,2)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A719AD1-CDB8-944F-B8D4-AA7E3BFAB682}"/>
                  </a:ext>
                </a:extLst>
              </p:cNvPr>
              <p:cNvSpPr txBox="1"/>
              <p:nvPr/>
            </p:nvSpPr>
            <p:spPr>
              <a:xfrm>
                <a:off x="5283478" y="4215474"/>
                <a:ext cx="3045193" cy="372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2000" b="0" i="1" baseline="3000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+(−2)</m:t>
                          </m:r>
                          <m:r>
                            <a:rPr lang="en-US" sz="2000" b="0" i="1" baseline="30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A719AD1-CDB8-944F-B8D4-AA7E3BFAB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3478" y="4215474"/>
                <a:ext cx="3045193" cy="372731"/>
              </a:xfrm>
              <a:prstGeom prst="rect">
                <a:avLst/>
              </a:prstGeom>
              <a:blipFill>
                <a:blip r:embed="rId2"/>
                <a:stretch>
                  <a:fillRect l="-1245" r="-1245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2939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from the </a:t>
            </a:r>
            <a:r>
              <a:rPr lang="en-US" dirty="0" err="1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>
                <a:solidFill>
                  <a:srgbClr val="FF0000"/>
                </a:solidFill>
              </a:rPr>
              <a:t>hyperplane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w=(1,2)</a:t>
            </a:r>
          </a:p>
        </p:txBody>
      </p:sp>
    </p:spTree>
    <p:extLst>
      <p:ext uri="{BB962C8B-B14F-4D97-AF65-F5344CB8AC3E}">
        <p14:creationId xmlns:p14="http://schemas.microsoft.com/office/powerpoint/2010/main" val="2729091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from the </a:t>
            </a:r>
            <a:r>
              <a:rPr lang="en-US" dirty="0" err="1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>
                <a:solidFill>
                  <a:srgbClr val="FF0000"/>
                </a:solidFill>
              </a:rPr>
              <a:t>hyperplane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w=(1,2)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235693"/>
              </p:ext>
            </p:extLst>
          </p:nvPr>
        </p:nvGraphicFramePr>
        <p:xfrm>
          <a:off x="5661025" y="3894138"/>
          <a:ext cx="2044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493" name="Equation" r:id="rId3" imgW="927100" imgH="203200" progId="Equation.3">
                  <p:embed/>
                </p:oleObj>
              </mc:Choice>
              <mc:Fallback>
                <p:oleObj name="Equation" r:id="rId3" imgW="927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61025" y="3894138"/>
                        <a:ext cx="2044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00118" y="3356111"/>
            <a:ext cx="57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Is it?</a:t>
            </a:r>
          </a:p>
        </p:txBody>
      </p:sp>
    </p:spTree>
    <p:extLst>
      <p:ext uri="{BB962C8B-B14F-4D97-AF65-F5344CB8AC3E}">
        <p14:creationId xmlns:p14="http://schemas.microsoft.com/office/powerpoint/2010/main" val="33218924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from the </a:t>
            </a:r>
            <a:r>
              <a:rPr lang="en-US" dirty="0" err="1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5505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Does that seem right?  What’s the problem?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w=(1,2)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600759"/>
              </p:ext>
            </p:extLst>
          </p:nvPr>
        </p:nvGraphicFramePr>
        <p:xfrm>
          <a:off x="4983163" y="3792537"/>
          <a:ext cx="2044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5" name="Equation" r:id="rId3" imgW="927100" imgH="203200" progId="Equation.3">
                  <p:embed/>
                </p:oleObj>
              </mc:Choice>
              <mc:Fallback>
                <p:oleObj name="Equation" r:id="rId3" imgW="927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83163" y="3792537"/>
                        <a:ext cx="2044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612103"/>
              </p:ext>
            </p:extLst>
          </p:nvPr>
        </p:nvGraphicFramePr>
        <p:xfrm>
          <a:off x="5678819" y="4552950"/>
          <a:ext cx="229711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6" name="Equation" r:id="rId5" imgW="1041400" imgH="203200" progId="Equation.3">
                  <p:embed/>
                </p:oleObj>
              </mc:Choice>
              <mc:Fallback>
                <p:oleObj name="Equation" r:id="rId5" imgW="1041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78819" y="4552950"/>
                        <a:ext cx="2297112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726856"/>
              </p:ext>
            </p:extLst>
          </p:nvPr>
        </p:nvGraphicFramePr>
        <p:xfrm>
          <a:off x="5678819" y="5367627"/>
          <a:ext cx="210185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7" name="Equation" r:id="rId7" imgW="952500" imgH="177800" progId="Equation.3">
                  <p:embed/>
                </p:oleObj>
              </mc:Choice>
              <mc:Fallback>
                <p:oleObj name="Equation" r:id="rId7" imgW="9525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78819" y="5367627"/>
                        <a:ext cx="2101850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8622669"/>
              </p:ext>
            </p:extLst>
          </p:nvPr>
        </p:nvGraphicFramePr>
        <p:xfrm>
          <a:off x="5754688" y="6150015"/>
          <a:ext cx="671512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8" name="Equation" r:id="rId9" imgW="304800" imgH="177800" progId="Equation.3">
                  <p:embed/>
                </p:oleObj>
              </mc:Choice>
              <mc:Fallback>
                <p:oleObj name="Equation" r:id="rId9" imgW="3048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54688" y="6150015"/>
                        <a:ext cx="671512" cy="392112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100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from the </a:t>
            </a:r>
            <a:r>
              <a:rPr lang="en-US" dirty="0" err="1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2370667"/>
            <a:ext cx="1075292" cy="2257126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063" y="1805001"/>
            <a:ext cx="605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far away is the point from the </a:t>
            </a:r>
            <a:r>
              <a:rPr lang="en-US" sz="2400" dirty="0" err="1">
                <a:solidFill>
                  <a:srgbClr val="FF0000"/>
                </a:solidFill>
              </a:rPr>
              <a:t>hyperplane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36324" y="2993235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w=(2,4)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400641"/>
              </p:ext>
            </p:extLst>
          </p:nvPr>
        </p:nvGraphicFramePr>
        <p:xfrm>
          <a:off x="5661025" y="3894138"/>
          <a:ext cx="2044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41" name="Equation" r:id="rId3" imgW="927100" imgH="203200" progId="Equation.3">
                  <p:embed/>
                </p:oleObj>
              </mc:Choice>
              <mc:Fallback>
                <p:oleObj name="Equation" r:id="rId3" imgW="927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61025" y="3894138"/>
                        <a:ext cx="2044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7776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from the </a:t>
            </a:r>
            <a:r>
              <a:rPr lang="en-US" dirty="0" err="1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2370667"/>
            <a:ext cx="1075292" cy="2257126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063" y="1805001"/>
            <a:ext cx="605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far away is the point from the </a:t>
            </a:r>
            <a:r>
              <a:rPr lang="en-US" sz="2400" dirty="0" err="1">
                <a:solidFill>
                  <a:srgbClr val="FF0000"/>
                </a:solidFill>
              </a:rPr>
              <a:t>hyperplane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36324" y="2993235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w=(2,4)</a:t>
            </a: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233587"/>
              </p:ext>
            </p:extLst>
          </p:nvPr>
        </p:nvGraphicFramePr>
        <p:xfrm>
          <a:off x="4983163" y="3792537"/>
          <a:ext cx="20447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673" name="Equation" r:id="rId3" imgW="927100" imgH="203200" progId="Equation.3">
                  <p:embed/>
                </p:oleObj>
              </mc:Choice>
              <mc:Fallback>
                <p:oleObj name="Equation" r:id="rId3" imgW="927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83163" y="3792537"/>
                        <a:ext cx="2044700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2684153"/>
              </p:ext>
            </p:extLst>
          </p:nvPr>
        </p:nvGraphicFramePr>
        <p:xfrm>
          <a:off x="5678819" y="4552950"/>
          <a:ext cx="229711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674" name="Equation" r:id="rId5" imgW="1041400" imgH="203200" progId="Equation.3">
                  <p:embed/>
                </p:oleObj>
              </mc:Choice>
              <mc:Fallback>
                <p:oleObj name="Equation" r:id="rId5" imgW="1041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78819" y="4552950"/>
                        <a:ext cx="2297112" cy="44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595703"/>
              </p:ext>
            </p:extLst>
          </p:nvPr>
        </p:nvGraphicFramePr>
        <p:xfrm>
          <a:off x="5700679" y="5367338"/>
          <a:ext cx="221297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675" name="Equation" r:id="rId7" imgW="1003300" imgH="177800" progId="Equation.3">
                  <p:embed/>
                </p:oleObj>
              </mc:Choice>
              <mc:Fallback>
                <p:oleObj name="Equation" r:id="rId7" imgW="10033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00679" y="5367338"/>
                        <a:ext cx="2212975" cy="39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360966"/>
              </p:ext>
            </p:extLst>
          </p:nvPr>
        </p:nvGraphicFramePr>
        <p:xfrm>
          <a:off x="5657850" y="6149975"/>
          <a:ext cx="839788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676" name="Equation" r:id="rId9" imgW="381000" imgH="177800" progId="Equation.3">
                  <p:embed/>
                </p:oleObj>
              </mc:Choice>
              <mc:Fallback>
                <p:oleObj name="Equation" r:id="rId9" imgW="3810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57850" y="6149975"/>
                        <a:ext cx="839788" cy="392113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33130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from the </a:t>
            </a:r>
            <a:r>
              <a:rPr lang="en-US" dirty="0" err="1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>
                <a:solidFill>
                  <a:srgbClr val="FF0000"/>
                </a:solidFill>
              </a:rPr>
              <a:t>hyperplane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w=(1,2)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2093683"/>
              </p:ext>
            </p:extLst>
          </p:nvPr>
        </p:nvGraphicFramePr>
        <p:xfrm>
          <a:off x="5632450" y="3640138"/>
          <a:ext cx="210185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89" name="Equation" r:id="rId3" imgW="952500" imgH="444500" progId="Equation.3">
                  <p:embed/>
                </p:oleObj>
              </mc:Choice>
              <mc:Fallback>
                <p:oleObj name="Equation" r:id="rId3" imgW="952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2450" y="3640138"/>
                        <a:ext cx="2101850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length normalized weight vectors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146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from the </a:t>
            </a:r>
            <a:r>
              <a:rPr lang="en-US" dirty="0" err="1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3574041"/>
            <a:ext cx="504144" cy="1053752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805001"/>
            <a:ext cx="6075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far away is this point from the </a:t>
            </a:r>
            <a:r>
              <a:rPr lang="en-US" sz="2400" dirty="0" err="1">
                <a:solidFill>
                  <a:srgbClr val="FF0000"/>
                </a:solidFill>
              </a:rPr>
              <a:t>hyperplane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w=(1,2)</a:t>
            </a: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2960561"/>
              </p:ext>
            </p:extLst>
          </p:nvPr>
        </p:nvGraphicFramePr>
        <p:xfrm>
          <a:off x="5824538" y="4287838"/>
          <a:ext cx="2578100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721" name="Equation" r:id="rId3" imgW="1168400" imgH="444500" progId="Equation.3">
                  <p:embed/>
                </p:oleObj>
              </mc:Choice>
              <mc:Fallback>
                <p:oleObj name="Equation" r:id="rId3" imgW="11684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24538" y="4287838"/>
                        <a:ext cx="2578100" cy="979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691223"/>
              </p:ext>
            </p:extLst>
          </p:nvPr>
        </p:nvGraphicFramePr>
        <p:xfrm>
          <a:off x="5851525" y="5160963"/>
          <a:ext cx="2382838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722" name="Equation" r:id="rId5" imgW="1079500" imgH="444500" progId="Equation.3">
                  <p:embed/>
                </p:oleObj>
              </mc:Choice>
              <mc:Fallback>
                <p:oleObj name="Equation" r:id="rId5" imgW="1079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51525" y="5160963"/>
                        <a:ext cx="2382838" cy="979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327518"/>
              </p:ext>
            </p:extLst>
          </p:nvPr>
        </p:nvGraphicFramePr>
        <p:xfrm>
          <a:off x="5885336" y="6242127"/>
          <a:ext cx="92392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723" name="Equation" r:id="rId7" imgW="419100" imgH="165100" progId="Equation.3">
                  <p:embed/>
                </p:oleObj>
              </mc:Choice>
              <mc:Fallback>
                <p:oleObj name="Equation" r:id="rId7" imgW="419100" imgH="165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85336" y="6242127"/>
                        <a:ext cx="923925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2409095"/>
              </p:ext>
            </p:extLst>
          </p:nvPr>
        </p:nvGraphicFramePr>
        <p:xfrm>
          <a:off x="4966688" y="3190408"/>
          <a:ext cx="210185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724" name="Equation" r:id="rId9" imgW="952500" imgH="444500" progId="Equation.3">
                  <p:embed/>
                </p:oleObj>
              </mc:Choice>
              <mc:Fallback>
                <p:oleObj name="Equation" r:id="rId9" imgW="952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66688" y="3190408"/>
                        <a:ext cx="2101850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0294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from the </a:t>
            </a:r>
            <a:r>
              <a:rPr lang="en-US" dirty="0" err="1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2370667"/>
            <a:ext cx="1075292" cy="2257126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063" y="1805001"/>
            <a:ext cx="6340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 magnitude of the weight vector doesn’t matter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36324" y="2993235"/>
            <a:ext cx="1169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w=(2,4)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length normalized weight vectors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742219"/>
              </p:ext>
            </p:extLst>
          </p:nvPr>
        </p:nvGraphicFramePr>
        <p:xfrm>
          <a:off x="5632450" y="3627438"/>
          <a:ext cx="210185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37" name="Equation" r:id="rId3" imgW="952500" imgH="444500" progId="Equation.3">
                  <p:embed/>
                </p:oleObj>
              </mc:Choice>
              <mc:Fallback>
                <p:oleObj name="Equation" r:id="rId3" imgW="952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2450" y="3627438"/>
                        <a:ext cx="2101850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95964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from the </a:t>
            </a:r>
            <a:r>
              <a:rPr lang="en-US" dirty="0" err="1"/>
              <a:t>hyperplane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026262" y="2993235"/>
            <a:ext cx="3233808" cy="3189940"/>
            <a:chOff x="3115679" y="2953647"/>
            <a:chExt cx="3233808" cy="318994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4706567" y="2953647"/>
              <a:ext cx="0" cy="318994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115679" y="4651995"/>
              <a:ext cx="3233808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544138" y="4090927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551521" y="353445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4548875" y="5705383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556258" y="5148909"/>
              <a:ext cx="310092" cy="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210711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5796625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620693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06607" y="4499595"/>
              <a:ext cx="0" cy="304799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>
            <a:off x="626701" y="3588809"/>
            <a:ext cx="3942588" cy="2170930"/>
          </a:xfrm>
          <a:prstGeom prst="lin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2631916" y="4130515"/>
            <a:ext cx="206735" cy="497278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30064" y="4470061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2104" y="2591256"/>
            <a:ext cx="376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f</a:t>
            </a:r>
            <a:r>
              <a:rPr lang="en-US" i="1" baseline="-25000" dirty="0">
                <a:latin typeface="Arial"/>
                <a:cs typeface="Arial"/>
              </a:rPr>
              <a:t>2</a:t>
            </a: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>
            <a:off x="3076844" y="413051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22784" y="3945849"/>
            <a:ext cx="61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(1,1)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74088" y="3025354"/>
            <a:ext cx="1406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w=(0.5,1)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7138560"/>
              </p:ext>
            </p:extLst>
          </p:nvPr>
        </p:nvGraphicFramePr>
        <p:xfrm>
          <a:off x="5632450" y="3627438"/>
          <a:ext cx="210185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66" name="Equation" r:id="rId4" imgW="952500" imgH="444500" progId="Equation.3">
                  <p:embed/>
                </p:oleObj>
              </mc:Choice>
              <mc:Fallback>
                <p:oleObj name="Equation" r:id="rId4" imgW="9525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32450" y="3627438"/>
                        <a:ext cx="2101850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401330" y="5568356"/>
            <a:ext cx="2431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length normalized weight vectors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78222" y="4691583"/>
            <a:ext cx="309977" cy="87677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68063" y="1805001"/>
            <a:ext cx="6340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 magnitude of the weight vector doesn’t matter</a:t>
            </a:r>
          </a:p>
        </p:txBody>
      </p:sp>
    </p:spTree>
    <p:extLst>
      <p:ext uri="{BB962C8B-B14F-4D97-AF65-F5344CB8AC3E}">
        <p14:creationId xmlns:p14="http://schemas.microsoft.com/office/powerpoint/2010/main" val="69701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395768"/>
              </p:ext>
            </p:extLst>
          </p:nvPr>
        </p:nvGraphicFramePr>
        <p:xfrm>
          <a:off x="1520825" y="2397125"/>
          <a:ext cx="21066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79" name="Equation" r:id="rId3" imgW="838200" imgH="215900" progId="Equation.3">
                  <p:embed/>
                </p:oleObj>
              </mc:Choice>
              <mc:Fallback>
                <p:oleObj name="Equation" r:id="rId3" imgW="838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0825" y="2397125"/>
                        <a:ext cx="210661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676446"/>
              </p:ext>
            </p:extLst>
          </p:nvPr>
        </p:nvGraphicFramePr>
        <p:xfrm>
          <a:off x="6810375" y="5581650"/>
          <a:ext cx="18827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80" name="Equation" r:id="rId5" imgW="749300" imgH="215900" progId="Equation.3">
                  <p:embed/>
                </p:oleObj>
              </mc:Choice>
              <mc:Fallback>
                <p:oleObj name="Equation" r:id="rId5" imgW="749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10375" y="5581650"/>
                        <a:ext cx="188277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4058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For now, let’s just assume c = 1.</a:t>
            </a: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ight Brace 62"/>
          <p:cNvSpPr/>
          <p:nvPr/>
        </p:nvSpPr>
        <p:spPr>
          <a:xfrm rot="18184397">
            <a:off x="5231262" y="3551636"/>
            <a:ext cx="180349" cy="31832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05802" y="3115422"/>
            <a:ext cx="2811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this distance?</a:t>
            </a:r>
          </a:p>
        </p:txBody>
      </p:sp>
    </p:spTree>
    <p:extLst>
      <p:ext uri="{BB962C8B-B14F-4D97-AF65-F5344CB8AC3E}">
        <p14:creationId xmlns:p14="http://schemas.microsoft.com/office/powerpoint/2010/main" val="293129463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5291514"/>
              </p:ext>
            </p:extLst>
          </p:nvPr>
        </p:nvGraphicFramePr>
        <p:xfrm>
          <a:off x="1520825" y="2397125"/>
          <a:ext cx="21066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346" name="Equation" r:id="rId3" imgW="838200" imgH="215900" progId="Equation.3">
                  <p:embed/>
                </p:oleObj>
              </mc:Choice>
              <mc:Fallback>
                <p:oleObj name="Equation" r:id="rId3" imgW="838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0825" y="2397125"/>
                        <a:ext cx="210661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1332896"/>
              </p:ext>
            </p:extLst>
          </p:nvPr>
        </p:nvGraphicFramePr>
        <p:xfrm>
          <a:off x="6810375" y="5581650"/>
          <a:ext cx="18827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347" name="Equation" r:id="rId5" imgW="749300" imgH="215900" progId="Equation.3">
                  <p:embed/>
                </p:oleObj>
              </mc:Choice>
              <mc:Fallback>
                <p:oleObj name="Equation" r:id="rId5" imgW="749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10375" y="5581650"/>
                        <a:ext cx="188277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4058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For now, let’s just assume c = 1.</a:t>
            </a: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ight Brace 62"/>
          <p:cNvSpPr/>
          <p:nvPr/>
        </p:nvSpPr>
        <p:spPr>
          <a:xfrm rot="18184397">
            <a:off x="5231262" y="3551636"/>
            <a:ext cx="180349" cy="31832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8178813"/>
              </p:ext>
            </p:extLst>
          </p:nvPr>
        </p:nvGraphicFramePr>
        <p:xfrm>
          <a:off x="5138855" y="2429188"/>
          <a:ext cx="2363787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348" name="Equation" r:id="rId7" imgW="939800" imgH="444500" progId="Equation.3">
                  <p:embed/>
                </p:oleObj>
              </mc:Choice>
              <mc:Fallback>
                <p:oleObj name="Equation" r:id="rId7" imgW="9398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38855" y="2429188"/>
                        <a:ext cx="2363787" cy="1119188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DBD6AEF-4A05-AB48-B5CA-46E941951F5E}"/>
              </a:ext>
            </a:extLst>
          </p:cNvPr>
          <p:cNvSpPr/>
          <p:nvPr/>
        </p:nvSpPr>
        <p:spPr>
          <a:xfrm>
            <a:off x="6894094" y="2397125"/>
            <a:ext cx="596516" cy="11512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8C9C13-1887-3345-ACD6-C9C7E6AE641C}"/>
              </a:ext>
            </a:extLst>
          </p:cNvPr>
          <p:cNvSpPr txBox="1"/>
          <p:nvPr/>
        </p:nvSpPr>
        <p:spPr>
          <a:xfrm>
            <a:off x="6894094" y="2616572"/>
            <a:ext cx="362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8042031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/>
          </p:nvPr>
        </p:nvGraphicFramePr>
        <p:xfrm>
          <a:off x="1520825" y="2397125"/>
          <a:ext cx="21066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79" name="Equation" r:id="rId3" imgW="838200" imgH="215900" progId="Equation.3">
                  <p:embed/>
                </p:oleObj>
              </mc:Choice>
              <mc:Fallback>
                <p:oleObj name="Equation" r:id="rId3" imgW="838200" imgH="215900" progId="Equation.3">
                  <p:embed/>
                  <p:pic>
                    <p:nvPicPr>
                      <p:cNvPr id="43" name="Object 4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0825" y="2397125"/>
                        <a:ext cx="210661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/>
          </p:nvPr>
        </p:nvGraphicFramePr>
        <p:xfrm>
          <a:off x="6810375" y="5581650"/>
          <a:ext cx="18827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0" name="Equation" r:id="rId5" imgW="749300" imgH="215900" progId="Equation.3">
                  <p:embed/>
                </p:oleObj>
              </mc:Choice>
              <mc:Fallback>
                <p:oleObj name="Equation" r:id="rId5" imgW="749300" imgH="215900" progId="Equation.3">
                  <p:embed/>
                  <p:pic>
                    <p:nvPicPr>
                      <p:cNvPr id="66" name="Object 6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10375" y="5581650"/>
                        <a:ext cx="188277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4058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For now, let’s just assume c = 1.</a:t>
            </a: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ight Brace 62"/>
          <p:cNvSpPr/>
          <p:nvPr/>
        </p:nvSpPr>
        <p:spPr>
          <a:xfrm rot="18184397">
            <a:off x="5231262" y="3551636"/>
            <a:ext cx="180349" cy="31832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/>
          </p:nvPr>
        </p:nvGraphicFramePr>
        <p:xfrm>
          <a:off x="5138855" y="2429188"/>
          <a:ext cx="2363787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81" name="Equation" r:id="rId7" imgW="939800" imgH="444500" progId="Equation.3">
                  <p:embed/>
                </p:oleObj>
              </mc:Choice>
              <mc:Fallback>
                <p:oleObj name="Equation" r:id="rId7" imgW="939800" imgH="444500" progId="Equation.3">
                  <p:embed/>
                  <p:pic>
                    <p:nvPicPr>
                      <p:cNvPr id="61" name="Object 6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38855" y="2429188"/>
                        <a:ext cx="2363787" cy="1119188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9651951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margin classifier setup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392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Select the </a:t>
            </a:r>
            <a:r>
              <a:rPr lang="en-US" sz="2800" dirty="0" err="1"/>
              <a:t>hyperplane</a:t>
            </a:r>
            <a:r>
              <a:rPr lang="en-US" sz="2800" dirty="0"/>
              <a:t> with the largest margin where the points are classified correctly </a:t>
            </a:r>
            <a:r>
              <a:rPr lang="en-US" sz="2800" i="1" dirty="0"/>
              <a:t>and outside the margin!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Setup as a </a:t>
            </a:r>
            <a:r>
              <a:rPr lang="en-US" sz="2800" dirty="0">
                <a:solidFill>
                  <a:srgbClr val="FF6600"/>
                </a:solidFill>
              </a:rPr>
              <a:t>constrained optimization problem</a:t>
            </a:r>
            <a:r>
              <a:rPr lang="en-US" sz="2800" dirty="0"/>
              <a:t>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238148"/>
              </p:ext>
            </p:extLst>
          </p:nvPr>
        </p:nvGraphicFramePr>
        <p:xfrm>
          <a:off x="2556494" y="4558847"/>
          <a:ext cx="3258329" cy="532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45" name="Equation" r:id="rId4" imgW="1320800" imgH="215900" progId="Equation.3">
                  <p:embed/>
                </p:oleObj>
              </mc:Choice>
              <mc:Fallback>
                <p:oleObj name="Equation" r:id="rId4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56494" y="4558847"/>
                        <a:ext cx="3258329" cy="532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278973"/>
              </p:ext>
            </p:extLst>
          </p:nvPr>
        </p:nvGraphicFramePr>
        <p:xfrm>
          <a:off x="2635250" y="553085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046" name="Equation" r:id="rId6" imgW="1193800" imgH="215900" progId="Equation.3">
                  <p:embed/>
                </p:oleObj>
              </mc:Choice>
              <mc:Fallback>
                <p:oleObj name="Equation" r:id="rId6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35250" y="553085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93777" y="497495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05201" y="5528957"/>
            <a:ext cx="2539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does this say?</a:t>
            </a:r>
          </a:p>
        </p:txBody>
      </p:sp>
    </p:spTree>
    <p:extLst>
      <p:ext uri="{BB962C8B-B14F-4D97-AF65-F5344CB8AC3E}">
        <p14:creationId xmlns:p14="http://schemas.microsoft.com/office/powerpoint/2010/main" val="351265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margin classifier setup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392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Select the </a:t>
            </a:r>
            <a:r>
              <a:rPr lang="en-US" sz="2800" dirty="0" err="1"/>
              <a:t>hyperplane</a:t>
            </a:r>
            <a:r>
              <a:rPr lang="en-US" sz="2800" dirty="0"/>
              <a:t> with the largest margin where the points are classified correctly </a:t>
            </a:r>
            <a:r>
              <a:rPr lang="en-US" sz="2800" i="1" dirty="0"/>
              <a:t>and outside the margin!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Setup as a </a:t>
            </a:r>
            <a:r>
              <a:rPr lang="en-US" sz="2800" dirty="0">
                <a:solidFill>
                  <a:srgbClr val="FF6600"/>
                </a:solidFill>
              </a:rPr>
              <a:t>constrained optimization problem</a:t>
            </a:r>
            <a:r>
              <a:rPr lang="en-US" sz="2800" dirty="0"/>
              <a:t>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407820"/>
              </p:ext>
            </p:extLst>
          </p:nvPr>
        </p:nvGraphicFramePr>
        <p:xfrm>
          <a:off x="3197225" y="4278313"/>
          <a:ext cx="197485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5" name="Equation" r:id="rId4" imgW="800100" imgH="444500" progId="Equation.3">
                  <p:embed/>
                </p:oleObj>
              </mc:Choice>
              <mc:Fallback>
                <p:oleObj name="Equation" r:id="rId4" imgW="8001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97225" y="4278313"/>
                        <a:ext cx="1974850" cy="1095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994498"/>
              </p:ext>
            </p:extLst>
          </p:nvPr>
        </p:nvGraphicFramePr>
        <p:xfrm>
          <a:off x="2635250" y="553085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6" name="Equation" r:id="rId6" imgW="1193800" imgH="215900" progId="Equation.3">
                  <p:embed/>
                </p:oleObj>
              </mc:Choice>
              <mc:Fallback>
                <p:oleObj name="Equation" r:id="rId6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35250" y="553085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893777" y="497495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</p:spTree>
    <p:extLst>
      <p:ext uri="{BB962C8B-B14F-4D97-AF65-F5344CB8AC3E}">
        <p14:creationId xmlns:p14="http://schemas.microsoft.com/office/powerpoint/2010/main" val="41185111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Maximizing the margin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89065" y="292280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79778" y="4562944"/>
                <a:ext cx="765145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rgbClr val="FF6600"/>
                    </a:solidFill>
                  </a:rPr>
                  <a:t>Maximizing the margin is equivalent to minimizing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b="1" i="1" smtClean="0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d>
                  </m:oMath>
                </a14:m>
                <a:r>
                  <a:rPr lang="en-US" sz="2400" b="1" dirty="0">
                    <a:solidFill>
                      <a:srgbClr val="FF6600"/>
                    </a:solidFill>
                  </a:rPr>
                  <a:t>!</a:t>
                </a:r>
              </a:p>
              <a:p>
                <a:r>
                  <a:rPr lang="en-US" sz="2400" b="1" dirty="0">
                    <a:solidFill>
                      <a:srgbClr val="FF6600"/>
                    </a:solidFill>
                  </a:rPr>
                  <a:t>               (subject to the separating constraints)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78" y="4562944"/>
                <a:ext cx="7651454" cy="830997"/>
              </a:xfrm>
              <a:prstGeom prst="rect">
                <a:avLst/>
              </a:prstGeom>
              <a:blipFill>
                <a:blip r:embed="rId3"/>
                <a:stretch>
                  <a:fillRect l="-1161" t="-4478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054847"/>
              </p:ext>
            </p:extLst>
          </p:nvPr>
        </p:nvGraphicFramePr>
        <p:xfrm>
          <a:off x="2874080" y="2357306"/>
          <a:ext cx="184943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732" name="Equation" r:id="rId4" imgW="749300" imgH="241300" progId="Equation.3">
                  <p:embed/>
                </p:oleObj>
              </mc:Choice>
              <mc:Fallback>
                <p:oleObj name="Equation" r:id="rId4" imgW="749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74080" y="2357306"/>
                        <a:ext cx="1849437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7106031"/>
              </p:ext>
            </p:extLst>
          </p:nvPr>
        </p:nvGraphicFramePr>
        <p:xfrm>
          <a:off x="2930525" y="3384474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733" name="Equation" r:id="rId6" imgW="1193800" imgH="215900" progId="Equation.3">
                  <p:embed/>
                </p:oleObj>
              </mc:Choice>
              <mc:Fallback>
                <p:oleObj name="Equation" r:id="rId6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30525" y="3384474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63356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Maximizing the margin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129" y="351050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979200"/>
              </p:ext>
            </p:extLst>
          </p:nvPr>
        </p:nvGraphicFramePr>
        <p:xfrm>
          <a:off x="1167144" y="2945005"/>
          <a:ext cx="184943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97" name="Equation" r:id="rId3" imgW="749300" imgH="241300" progId="Equation.3">
                  <p:embed/>
                </p:oleObj>
              </mc:Choice>
              <mc:Fallback>
                <p:oleObj name="Equation" r:id="rId3" imgW="749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7144" y="2945005"/>
                        <a:ext cx="1849437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099359"/>
              </p:ext>
            </p:extLst>
          </p:nvPr>
        </p:nvGraphicFramePr>
        <p:xfrm>
          <a:off x="1223589" y="3972173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98" name="Equation" r:id="rId5" imgW="1193800" imgH="215900" progId="Equation.3">
                  <p:embed/>
                </p:oleObj>
              </mc:Choice>
              <mc:Fallback>
                <p:oleObj name="Equation" r:id="rId5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23589" y="3972173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86780" y="4559586"/>
            <a:ext cx="61734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 constraints:</a:t>
            </a:r>
          </a:p>
          <a:p>
            <a:pPr marL="342900" indent="-342900">
              <a:buAutoNum type="arabicPeriod"/>
            </a:pPr>
            <a:r>
              <a:rPr lang="en-US" sz="2000" dirty="0"/>
              <a:t>make sure the data is separable</a:t>
            </a:r>
          </a:p>
          <a:p>
            <a:pPr marL="342900" indent="-342900">
              <a:buAutoNum type="arabicPeriod"/>
            </a:pPr>
            <a:r>
              <a:rPr lang="en-US" sz="2000" dirty="0"/>
              <a:t>encourages w to be larger (once the data is separable)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56261" y="2411875"/>
            <a:ext cx="6304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 minimization criterion wants w to be as small as possible</a:t>
            </a:r>
          </a:p>
        </p:txBody>
      </p:sp>
    </p:spTree>
    <p:extLst>
      <p:ext uri="{BB962C8B-B14F-4D97-AF65-F5344CB8AC3E}">
        <p14:creationId xmlns:p14="http://schemas.microsoft.com/office/powerpoint/2010/main" val="4400147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241249"/>
              </p:ext>
            </p:extLst>
          </p:nvPr>
        </p:nvGraphicFramePr>
        <p:xfrm>
          <a:off x="1520825" y="2397125"/>
          <a:ext cx="21066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49" name="Equation" r:id="rId3" imgW="838200" imgH="215900" progId="Equation.3">
                  <p:embed/>
                </p:oleObj>
              </mc:Choice>
              <mc:Fallback>
                <p:oleObj name="Equation" r:id="rId3" imgW="838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0825" y="2397125"/>
                        <a:ext cx="210661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288442"/>
              </p:ext>
            </p:extLst>
          </p:nvPr>
        </p:nvGraphicFramePr>
        <p:xfrm>
          <a:off x="6810375" y="5581650"/>
          <a:ext cx="18827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50" name="Equation" r:id="rId5" imgW="749300" imgH="215900" progId="Equation.3">
                  <p:embed/>
                </p:oleObj>
              </mc:Choice>
              <mc:Fallback>
                <p:oleObj name="Equation" r:id="rId5" imgW="749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10375" y="5581650"/>
                        <a:ext cx="188277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0640" y="1584910"/>
            <a:ext cx="4058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For now, let’s just assume c = 1.</a:t>
            </a:r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42100" y="2046575"/>
            <a:ext cx="323734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Claim: it does not matter what c we choose for the SVM problem. Why?</a:t>
            </a:r>
          </a:p>
        </p:txBody>
      </p:sp>
    </p:spTree>
    <p:extLst>
      <p:ext uri="{BB962C8B-B14F-4D97-AF65-F5344CB8AC3E}">
        <p14:creationId xmlns:p14="http://schemas.microsoft.com/office/powerpoint/2010/main" val="2005267223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7020516"/>
              </p:ext>
            </p:extLst>
          </p:nvPr>
        </p:nvGraphicFramePr>
        <p:xfrm>
          <a:off x="1504950" y="2397125"/>
          <a:ext cx="21383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74" name="Equation" r:id="rId3" imgW="850900" imgH="215900" progId="Equation.3">
                  <p:embed/>
                </p:oleObj>
              </mc:Choice>
              <mc:Fallback>
                <p:oleObj name="Equation" r:id="rId3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04950" y="2397125"/>
                        <a:ext cx="213836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93794"/>
              </p:ext>
            </p:extLst>
          </p:nvPr>
        </p:nvGraphicFramePr>
        <p:xfrm>
          <a:off x="6794500" y="5581650"/>
          <a:ext cx="1914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75" name="Equation" r:id="rId5" imgW="762000" imgH="215900" progId="Equation.3">
                  <p:embed/>
                </p:oleObj>
              </mc:Choice>
              <mc:Fallback>
                <p:oleObj name="Equation" r:id="rId5" imgW="762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94500" y="5581650"/>
                        <a:ext cx="191452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ight Brace 62"/>
          <p:cNvSpPr/>
          <p:nvPr/>
        </p:nvSpPr>
        <p:spPr>
          <a:xfrm rot="18184397">
            <a:off x="5231262" y="3551636"/>
            <a:ext cx="180349" cy="31832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5405802" y="3115422"/>
            <a:ext cx="2811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this distance?</a:t>
            </a:r>
          </a:p>
        </p:txBody>
      </p:sp>
    </p:spTree>
    <p:extLst>
      <p:ext uri="{BB962C8B-B14F-4D97-AF65-F5344CB8AC3E}">
        <p14:creationId xmlns:p14="http://schemas.microsoft.com/office/powerpoint/2010/main" val="3565725787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the margin</a:t>
            </a:r>
          </a:p>
        </p:txBody>
      </p:sp>
      <p:sp>
        <p:nvSpPr>
          <p:cNvPr id="28" name="Line 4"/>
          <p:cNvSpPr>
            <a:spLocks noChangeShapeType="1"/>
          </p:cNvSpPr>
          <p:nvPr/>
        </p:nvSpPr>
        <p:spPr bwMode="auto">
          <a:xfrm flipV="1">
            <a:off x="2517422" y="3716311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379310" y="6705574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AutoShape 6"/>
          <p:cNvSpPr>
            <a:spLocks noChangeArrowheads="1"/>
          </p:cNvSpPr>
          <p:nvPr/>
        </p:nvSpPr>
        <p:spPr bwMode="auto">
          <a:xfrm>
            <a:off x="355406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AutoShape 7"/>
          <p:cNvSpPr>
            <a:spLocks noChangeArrowheads="1"/>
          </p:cNvSpPr>
          <p:nvPr/>
        </p:nvSpPr>
        <p:spPr bwMode="auto">
          <a:xfrm>
            <a:off x="2979385" y="48926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AutoShape 8"/>
          <p:cNvSpPr>
            <a:spLocks noChangeArrowheads="1"/>
          </p:cNvSpPr>
          <p:nvPr/>
        </p:nvSpPr>
        <p:spPr bwMode="auto">
          <a:xfrm>
            <a:off x="3131785" y="5438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AutoShape 9"/>
          <p:cNvSpPr>
            <a:spLocks noChangeArrowheads="1"/>
          </p:cNvSpPr>
          <p:nvPr/>
        </p:nvSpPr>
        <p:spPr bwMode="auto">
          <a:xfrm>
            <a:off x="27507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AutoShape 10"/>
          <p:cNvSpPr>
            <a:spLocks noChangeArrowheads="1"/>
          </p:cNvSpPr>
          <p:nvPr/>
        </p:nvSpPr>
        <p:spPr bwMode="auto">
          <a:xfrm>
            <a:off x="3284185" y="42957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AutoShape 11"/>
          <p:cNvSpPr>
            <a:spLocks noChangeArrowheads="1"/>
          </p:cNvSpPr>
          <p:nvPr/>
        </p:nvSpPr>
        <p:spPr bwMode="auto">
          <a:xfrm>
            <a:off x="27507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AutoShape 12"/>
          <p:cNvSpPr>
            <a:spLocks noChangeArrowheads="1"/>
          </p:cNvSpPr>
          <p:nvPr/>
        </p:nvSpPr>
        <p:spPr bwMode="auto">
          <a:xfrm>
            <a:off x="2903185" y="5362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AutoShape 13"/>
          <p:cNvSpPr>
            <a:spLocks noChangeArrowheads="1"/>
          </p:cNvSpPr>
          <p:nvPr/>
        </p:nvSpPr>
        <p:spPr bwMode="auto">
          <a:xfrm>
            <a:off x="3665185" y="4981549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14"/>
          <p:cNvSpPr>
            <a:spLocks noChangeArrowheads="1"/>
          </p:cNvSpPr>
          <p:nvPr/>
        </p:nvSpPr>
        <p:spPr bwMode="auto">
          <a:xfrm>
            <a:off x="4566885" y="49688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41985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AutoShape 16"/>
          <p:cNvSpPr>
            <a:spLocks noChangeArrowheads="1"/>
          </p:cNvSpPr>
          <p:nvPr/>
        </p:nvSpPr>
        <p:spPr bwMode="auto">
          <a:xfrm>
            <a:off x="5189185" y="58959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AutoShape 17"/>
          <p:cNvSpPr>
            <a:spLocks noChangeArrowheads="1"/>
          </p:cNvSpPr>
          <p:nvPr/>
        </p:nvSpPr>
        <p:spPr bwMode="auto">
          <a:xfrm>
            <a:off x="3881085" y="64166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AutoShape 18"/>
          <p:cNvSpPr>
            <a:spLocks noChangeArrowheads="1"/>
          </p:cNvSpPr>
          <p:nvPr/>
        </p:nvSpPr>
        <p:spPr bwMode="auto">
          <a:xfrm>
            <a:off x="4503385" y="52863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AutoShape 19"/>
          <p:cNvSpPr>
            <a:spLocks noChangeArrowheads="1"/>
          </p:cNvSpPr>
          <p:nvPr/>
        </p:nvSpPr>
        <p:spPr bwMode="auto">
          <a:xfrm>
            <a:off x="3935060" y="57800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auto">
          <a:xfrm>
            <a:off x="4579585" y="61245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AutoShape 21"/>
          <p:cNvSpPr>
            <a:spLocks noChangeArrowheads="1"/>
          </p:cNvSpPr>
          <p:nvPr/>
        </p:nvSpPr>
        <p:spPr bwMode="auto">
          <a:xfrm>
            <a:off x="5265385" y="52101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>
            <a:off x="3750910" y="36972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AutoShape 23"/>
          <p:cNvSpPr>
            <a:spLocks noChangeArrowheads="1"/>
          </p:cNvSpPr>
          <p:nvPr/>
        </p:nvSpPr>
        <p:spPr bwMode="auto">
          <a:xfrm>
            <a:off x="4360510" y="3773461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AutoShape 24"/>
          <p:cNvSpPr>
            <a:spLocks noChangeArrowheads="1"/>
          </p:cNvSpPr>
          <p:nvPr/>
        </p:nvSpPr>
        <p:spPr bwMode="auto">
          <a:xfrm>
            <a:off x="5427310" y="4535461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V="1">
            <a:off x="2879371" y="3697261"/>
            <a:ext cx="2243139" cy="299085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27"/>
          <p:cNvSpPr>
            <a:spLocks noChangeShapeType="1"/>
          </p:cNvSpPr>
          <p:nvPr/>
        </p:nvSpPr>
        <p:spPr bwMode="auto">
          <a:xfrm flipH="1" flipV="1">
            <a:off x="4314472" y="4802161"/>
            <a:ext cx="254000" cy="1841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Oval 30"/>
          <p:cNvSpPr>
            <a:spLocks noChangeArrowheads="1"/>
          </p:cNvSpPr>
          <p:nvPr/>
        </p:nvSpPr>
        <p:spPr bwMode="auto">
          <a:xfrm>
            <a:off x="3590572" y="4916461"/>
            <a:ext cx="228600" cy="21907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Oval 31"/>
          <p:cNvSpPr>
            <a:spLocks noChangeArrowheads="1"/>
          </p:cNvSpPr>
          <p:nvPr/>
        </p:nvSpPr>
        <p:spPr bwMode="auto">
          <a:xfrm>
            <a:off x="3863622" y="5711799"/>
            <a:ext cx="228600" cy="219075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Oval 32"/>
          <p:cNvSpPr>
            <a:spLocks noChangeArrowheads="1"/>
          </p:cNvSpPr>
          <p:nvPr/>
        </p:nvSpPr>
        <p:spPr bwMode="auto">
          <a:xfrm>
            <a:off x="4497035" y="4898999"/>
            <a:ext cx="228600" cy="21907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33"/>
          <p:cNvSpPr>
            <a:spLocks noChangeShapeType="1"/>
          </p:cNvSpPr>
          <p:nvPr/>
        </p:nvSpPr>
        <p:spPr bwMode="auto">
          <a:xfrm flipH="1" flipV="1">
            <a:off x="3690585" y="5616549"/>
            <a:ext cx="244475" cy="1746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742972" y="5054574"/>
            <a:ext cx="234950" cy="17938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35"/>
          <p:cNvSpPr>
            <a:spLocks noChangeShapeType="1"/>
          </p:cNvSpPr>
          <p:nvPr/>
        </p:nvSpPr>
        <p:spPr bwMode="auto">
          <a:xfrm flipV="1">
            <a:off x="3417535" y="3878236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36"/>
          <p:cNvSpPr>
            <a:spLocks noChangeShapeType="1"/>
          </p:cNvSpPr>
          <p:nvPr/>
        </p:nvSpPr>
        <p:spPr bwMode="auto">
          <a:xfrm flipV="1">
            <a:off x="2769835" y="3516286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214199"/>
              </p:ext>
            </p:extLst>
          </p:nvPr>
        </p:nvGraphicFramePr>
        <p:xfrm>
          <a:off x="1504950" y="2397125"/>
          <a:ext cx="21383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76" name="Equation" r:id="rId3" imgW="850900" imgH="215900" progId="Equation.3">
                  <p:embed/>
                </p:oleObj>
              </mc:Choice>
              <mc:Fallback>
                <p:oleObj name="Equation" r:id="rId3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04950" y="2397125"/>
                        <a:ext cx="2138363" cy="542925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3260461"/>
              </p:ext>
            </p:extLst>
          </p:nvPr>
        </p:nvGraphicFramePr>
        <p:xfrm>
          <a:off x="6794500" y="5581650"/>
          <a:ext cx="1914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77" name="Equation" r:id="rId5" imgW="762000" imgH="215900" progId="Equation.3">
                  <p:embed/>
                </p:oleObj>
              </mc:Choice>
              <mc:Fallback>
                <p:oleObj name="Equation" r:id="rId5" imgW="762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94500" y="5581650"/>
                        <a:ext cx="1914525" cy="542925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4836760" y="4700457"/>
            <a:ext cx="2555511" cy="8811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84185" y="2939738"/>
            <a:ext cx="650875" cy="16846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4155722" y="4992661"/>
            <a:ext cx="204788" cy="142875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ight Brace 62"/>
          <p:cNvSpPr/>
          <p:nvPr/>
        </p:nvSpPr>
        <p:spPr>
          <a:xfrm rot="18184397">
            <a:off x="5231262" y="3551636"/>
            <a:ext cx="180349" cy="318321"/>
          </a:xfrm>
          <a:prstGeom prst="rightBrace">
            <a:avLst/>
          </a:prstGeom>
          <a:ln w="28575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866882"/>
              </p:ext>
            </p:extLst>
          </p:nvPr>
        </p:nvGraphicFramePr>
        <p:xfrm>
          <a:off x="5138855" y="2429188"/>
          <a:ext cx="2363787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78" name="Equation" r:id="rId7" imgW="939800" imgH="444500" progId="Equation.3">
                  <p:embed/>
                </p:oleObj>
              </mc:Choice>
              <mc:Fallback>
                <p:oleObj name="Equation" r:id="rId7" imgW="9398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38855" y="2429188"/>
                        <a:ext cx="2363787" cy="1119188"/>
                      </a:xfrm>
                      <a:prstGeom prst="rect">
                        <a:avLst/>
                      </a:prstGeom>
                      <a:ln>
                        <a:solidFill>
                          <a:srgbClr val="008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802746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Maximizing the margin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1071" y="250560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1536861"/>
              </p:ext>
            </p:extLst>
          </p:nvPr>
        </p:nvGraphicFramePr>
        <p:xfrm>
          <a:off x="1343631" y="1721162"/>
          <a:ext cx="1912938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471" name="Equation" r:id="rId3" imgW="774700" imgH="419100" progId="Equation.3">
                  <p:embed/>
                </p:oleObj>
              </mc:Choice>
              <mc:Fallback>
                <p:oleObj name="Equation" r:id="rId3" imgW="7747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43631" y="1721162"/>
                        <a:ext cx="1912938" cy="103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1249219"/>
              </p:ext>
            </p:extLst>
          </p:nvPr>
        </p:nvGraphicFramePr>
        <p:xfrm>
          <a:off x="1416656" y="2967349"/>
          <a:ext cx="30337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472" name="Equation" r:id="rId5" imgW="1206500" imgH="215900" progId="Equation.3">
                  <p:embed/>
                </p:oleObj>
              </mc:Choice>
              <mc:Fallback>
                <p:oleObj name="Equation" r:id="rId5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16656" y="2967349"/>
                        <a:ext cx="303371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53235" y="3818291"/>
            <a:ext cx="486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vs.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8221" y="5137343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3237186"/>
              </p:ext>
            </p:extLst>
          </p:nvPr>
        </p:nvGraphicFramePr>
        <p:xfrm>
          <a:off x="1373236" y="4571840"/>
          <a:ext cx="184943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473" name="Equation" r:id="rId7" imgW="749300" imgH="241300" progId="Equation.3">
                  <p:embed/>
                </p:oleObj>
              </mc:Choice>
              <mc:Fallback>
                <p:oleObj name="Equation" r:id="rId7" imgW="749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73236" y="4571840"/>
                        <a:ext cx="1849437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081752"/>
              </p:ext>
            </p:extLst>
          </p:nvPr>
        </p:nvGraphicFramePr>
        <p:xfrm>
          <a:off x="1429681" y="5599008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474" name="Equation" r:id="rId9" imgW="1193800" imgH="215900" progId="Equation.3">
                  <p:embed/>
                </p:oleObj>
              </mc:Choice>
              <mc:Fallback>
                <p:oleObj name="Equation" r:id="rId9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29681" y="5599008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18961" y="3777735"/>
            <a:ext cx="2964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What’s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215391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Maximizing the margin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1071" y="2505608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367438"/>
              </p:ext>
            </p:extLst>
          </p:nvPr>
        </p:nvGraphicFramePr>
        <p:xfrm>
          <a:off x="1343631" y="1721162"/>
          <a:ext cx="1912938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025" name="Equation" r:id="rId3" imgW="774700" imgH="419100" progId="Equation.3">
                  <p:embed/>
                </p:oleObj>
              </mc:Choice>
              <mc:Fallback>
                <p:oleObj name="Equation" r:id="rId3" imgW="7747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43631" y="1721162"/>
                        <a:ext cx="1912938" cy="103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461527"/>
              </p:ext>
            </p:extLst>
          </p:nvPr>
        </p:nvGraphicFramePr>
        <p:xfrm>
          <a:off x="1416656" y="2967349"/>
          <a:ext cx="30337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026" name="Equation" r:id="rId5" imgW="1206500" imgH="215900" progId="Equation.3">
                  <p:embed/>
                </p:oleObj>
              </mc:Choice>
              <mc:Fallback>
                <p:oleObj name="Equation" r:id="rId5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16656" y="2967349"/>
                        <a:ext cx="303371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53235" y="3818291"/>
            <a:ext cx="486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vs.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8221" y="5137343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5108417"/>
              </p:ext>
            </p:extLst>
          </p:nvPr>
        </p:nvGraphicFramePr>
        <p:xfrm>
          <a:off x="1373236" y="4571840"/>
          <a:ext cx="184943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027" name="Equation" r:id="rId7" imgW="749300" imgH="241300" progId="Equation.3">
                  <p:embed/>
                </p:oleObj>
              </mc:Choice>
              <mc:Fallback>
                <p:oleObj name="Equation" r:id="rId7" imgW="749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73236" y="4571840"/>
                        <a:ext cx="1849437" cy="59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3156896"/>
              </p:ext>
            </p:extLst>
          </p:nvPr>
        </p:nvGraphicFramePr>
        <p:xfrm>
          <a:off x="1429681" y="5599008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028" name="Equation" r:id="rId9" imgW="1193800" imgH="215900" progId="Equation.3">
                  <p:embed/>
                </p:oleObj>
              </mc:Choice>
              <mc:Fallback>
                <p:oleObj name="Equation" r:id="rId9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29681" y="5599008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949890" y="3010771"/>
            <a:ext cx="39946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Learn the exact same </a:t>
            </a:r>
            <a:r>
              <a:rPr lang="en-US" sz="2400" dirty="0" err="1">
                <a:solidFill>
                  <a:srgbClr val="0000FF"/>
                </a:solidFill>
              </a:rPr>
              <a:t>hyperplane</a:t>
            </a:r>
            <a:r>
              <a:rPr lang="en-US" sz="2400" dirty="0">
                <a:solidFill>
                  <a:srgbClr val="0000FF"/>
                </a:solidFill>
              </a:rPr>
              <a:t> just scaled by a constant amount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Because of this, often see it with c = 1</a:t>
            </a:r>
          </a:p>
        </p:txBody>
      </p:sp>
    </p:spTree>
    <p:extLst>
      <p:ext uri="{BB962C8B-B14F-4D97-AF65-F5344CB8AC3E}">
        <p14:creationId xmlns:p14="http://schemas.microsoft.com/office/powerpoint/2010/main" val="9573960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those that are curious…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0380522"/>
              </p:ext>
            </p:extLst>
          </p:nvPr>
        </p:nvGraphicFramePr>
        <p:xfrm>
          <a:off x="1736382" y="1792621"/>
          <a:ext cx="3067449" cy="764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591" name="Equation" r:id="rId3" imgW="1828800" imgH="457200" progId="Equation.3">
                  <p:embed/>
                </p:oleObj>
              </mc:Choice>
              <mc:Fallback>
                <p:oleObj name="Equation" r:id="rId3" imgW="18288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36382" y="1792621"/>
                        <a:ext cx="3067449" cy="764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2462280"/>
              </p:ext>
            </p:extLst>
          </p:nvPr>
        </p:nvGraphicFramePr>
        <p:xfrm>
          <a:off x="2242035" y="2577067"/>
          <a:ext cx="2811462" cy="1112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592" name="Equation" r:id="rId5" imgW="1600200" imgH="635000" progId="Equation.3">
                  <p:embed/>
                </p:oleObj>
              </mc:Choice>
              <mc:Fallback>
                <p:oleObj name="Equation" r:id="rId5" imgW="1600200" imgH="63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42035" y="2577067"/>
                        <a:ext cx="2811462" cy="1112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6646526"/>
              </p:ext>
            </p:extLst>
          </p:nvPr>
        </p:nvGraphicFramePr>
        <p:xfrm>
          <a:off x="2242035" y="3765440"/>
          <a:ext cx="2436480" cy="848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593" name="Equation" r:id="rId7" imgW="1308100" imgH="457200" progId="Equation.3">
                  <p:embed/>
                </p:oleObj>
              </mc:Choice>
              <mc:Fallback>
                <p:oleObj name="Equation" r:id="rId7" imgW="1308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42035" y="3765440"/>
                        <a:ext cx="2436480" cy="8488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0731100"/>
              </p:ext>
            </p:extLst>
          </p:nvPr>
        </p:nvGraphicFramePr>
        <p:xfrm>
          <a:off x="2242036" y="4761346"/>
          <a:ext cx="2561796" cy="867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594" name="Equation" r:id="rId9" imgW="1346200" imgH="457200" progId="Equation.3">
                  <p:embed/>
                </p:oleObj>
              </mc:Choice>
              <mc:Fallback>
                <p:oleObj name="Equation" r:id="rId9" imgW="134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42036" y="4761346"/>
                        <a:ext cx="2561796" cy="8675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680393"/>
              </p:ext>
            </p:extLst>
          </p:nvPr>
        </p:nvGraphicFramePr>
        <p:xfrm>
          <a:off x="2242036" y="5643764"/>
          <a:ext cx="3063947" cy="825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2595" name="Equation" r:id="rId11" imgW="1879600" imgH="508000" progId="Equation.3">
                  <p:embed/>
                </p:oleObj>
              </mc:Choice>
              <mc:Fallback>
                <p:oleObj name="Equation" r:id="rId11" imgW="1879600" imgH="508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42036" y="5643764"/>
                        <a:ext cx="3063947" cy="8250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02828" y="5829436"/>
            <a:ext cx="1948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scaled version of w</a:t>
            </a:r>
          </a:p>
        </p:txBody>
      </p:sp>
    </p:spTree>
    <p:extLst>
      <p:ext uri="{BB962C8B-B14F-4D97-AF65-F5344CB8AC3E}">
        <p14:creationId xmlns:p14="http://schemas.microsoft.com/office/powerpoint/2010/main" val="7818846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Maximizing the margin: the real problem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439365"/>
              </p:ext>
            </p:extLst>
          </p:nvPr>
        </p:nvGraphicFramePr>
        <p:xfrm>
          <a:off x="2930525" y="3549529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56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0525" y="3549529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89065" y="292280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30525" y="4562944"/>
            <a:ext cx="2438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the squared?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883056"/>
              </p:ext>
            </p:extLst>
          </p:nvPr>
        </p:nvGraphicFramePr>
        <p:xfrm>
          <a:off x="2727325" y="2282825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57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27325" y="2282825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634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Maximizing the margin: the real problem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421402"/>
              </p:ext>
            </p:extLst>
          </p:nvPr>
        </p:nvGraphicFramePr>
        <p:xfrm>
          <a:off x="5532936" y="357128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98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32936" y="357128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791476" y="2944560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5386562"/>
              </p:ext>
            </p:extLst>
          </p:nvPr>
        </p:nvGraphicFramePr>
        <p:xfrm>
          <a:off x="5182099" y="2259013"/>
          <a:ext cx="33528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99" name="Equation" r:id="rId5" imgW="1358900" imgH="317500" progId="Equation.3">
                  <p:embed/>
                </p:oleObj>
              </mc:Choice>
              <mc:Fallback>
                <p:oleObj name="Equation" r:id="rId5" imgW="13589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82099" y="2259013"/>
                        <a:ext cx="3352800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4247444" y="1707445"/>
            <a:ext cx="0" cy="253093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3348325"/>
              </p:ext>
            </p:extLst>
          </p:nvPr>
        </p:nvGraphicFramePr>
        <p:xfrm>
          <a:off x="658144" y="3695458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200" name="Equation" r:id="rId7" imgW="1193800" imgH="215900" progId="Equation.3">
                  <p:embed/>
                </p:oleObj>
              </mc:Choice>
              <mc:Fallback>
                <p:oleObj name="Equation" r:id="rId7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8144" y="3695458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1905" y="3096960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7747766"/>
              </p:ext>
            </p:extLst>
          </p:nvPr>
        </p:nvGraphicFramePr>
        <p:xfrm>
          <a:off x="534671" y="2304576"/>
          <a:ext cx="3478213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201" name="Equation" r:id="rId8" imgW="1409700" imgH="368300" progId="Equation.3">
                  <p:embed/>
                </p:oleObj>
              </mc:Choice>
              <mc:Fallback>
                <p:oleObj name="Equation" r:id="rId8" imgW="14097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4671" y="2304576"/>
                        <a:ext cx="3478213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883532" y="4769556"/>
                <a:ext cx="62203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00FF"/>
                    </a:solidFill>
                  </a:rPr>
                  <a:t>Minimizing</a:t>
                </a:r>
                <a:r>
                  <a:rPr lang="en-US" sz="2400" dirty="0">
                    <a:solidFill>
                      <a:srgbClr val="0022F5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b="1" i="1">
                            <a:solidFill>
                              <a:srgbClr val="0022F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solidFill>
                              <a:srgbClr val="0022F5"/>
                            </a:solidFill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is equivalent to minimizing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b="1" i="1">
                            <a:solidFill>
                              <a:srgbClr val="0022F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solidFill>
                              <a:srgbClr val="0022F5"/>
                            </a:solidFill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d>
                  </m:oMath>
                </a14:m>
                <a:r>
                  <a:rPr lang="en-US" sz="2400" baseline="30000" dirty="0">
                    <a:solidFill>
                      <a:srgbClr val="0000FF"/>
                    </a:solidFill>
                  </a:rPr>
                  <a:t>2</a:t>
                </a: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532" y="4769556"/>
                <a:ext cx="6220357" cy="461665"/>
              </a:xfrm>
              <a:prstGeom prst="rect">
                <a:avLst/>
              </a:prstGeom>
              <a:blipFill>
                <a:blip r:embed="rId10"/>
                <a:stretch>
                  <a:fillRect l="-1633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072936" y="5693011"/>
            <a:ext cx="6538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 sum of the squared weights is a convex function!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4866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/>
          </a:bodyPr>
          <a:lstStyle/>
          <a:p>
            <a:r>
              <a:rPr lang="en-US" dirty="0"/>
              <a:t>Support vector machine problem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6558691"/>
              </p:ext>
            </p:extLst>
          </p:nvPr>
        </p:nvGraphicFramePr>
        <p:xfrm>
          <a:off x="2953103" y="2637467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794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53103" y="2637467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7843" y="2175802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082441"/>
              </p:ext>
            </p:extLst>
          </p:nvPr>
        </p:nvGraphicFramePr>
        <p:xfrm>
          <a:off x="2826103" y="1535818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795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6103" y="1535818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08000" y="3265059"/>
            <a:ext cx="831865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is a version of a </a:t>
            </a:r>
            <a:r>
              <a:rPr lang="en-US" sz="2400" dirty="0">
                <a:solidFill>
                  <a:srgbClr val="FF6600"/>
                </a:solidFill>
              </a:rPr>
              <a:t>quadratic optimization problem</a:t>
            </a:r>
          </a:p>
          <a:p>
            <a:endParaRPr lang="en-US" sz="2400" dirty="0"/>
          </a:p>
          <a:p>
            <a:r>
              <a:rPr lang="en-US" sz="2400" dirty="0"/>
              <a:t>Maximize/minimize a quadratic function</a:t>
            </a:r>
          </a:p>
          <a:p>
            <a:endParaRPr lang="en-US" sz="2400" dirty="0"/>
          </a:p>
          <a:p>
            <a:r>
              <a:rPr lang="en-US" sz="2400" dirty="0"/>
              <a:t>Subject to a set of linear constraints</a:t>
            </a:r>
          </a:p>
          <a:p>
            <a:endParaRPr lang="en-US" sz="2400" dirty="0"/>
          </a:p>
          <a:p>
            <a:r>
              <a:rPr lang="en-US" sz="2400" dirty="0"/>
              <a:t>Many, many variants of solving this problem (we’ll see one in a bit)</a:t>
            </a:r>
          </a:p>
        </p:txBody>
      </p:sp>
    </p:spTree>
    <p:extLst>
      <p:ext uri="{BB962C8B-B14F-4D97-AF65-F5344CB8AC3E}">
        <p14:creationId xmlns:p14="http://schemas.microsoft.com/office/powerpoint/2010/main" val="33579205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Soft Margin Classification  </a:t>
            </a: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V="1">
            <a:off x="672572" y="221103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 flipV="1">
            <a:off x="537635" y="513679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71238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137710" y="33238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90110" y="3869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9091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442510" y="2726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9091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61510" y="3793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23510" y="3412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725210" y="34000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3569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3475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2039410" y="48478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61710" y="37175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93385" y="42112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737910" y="45557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4237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909235" y="21284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518835" y="2204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8563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98060" y="34111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118660" y="41176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61710" y="40414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823510" y="5619044"/>
            <a:ext cx="6629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dirty="0">
                <a:solidFill>
                  <a:srgbClr val="FF0000"/>
                </a:solidFill>
              </a:rPr>
              <a:t>What about this problem?</a:t>
            </a: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693489"/>
              </p:ext>
            </p:extLst>
          </p:nvPr>
        </p:nvGraphicFramePr>
        <p:xfrm>
          <a:off x="5620103" y="345881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76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20103" y="345881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954843" y="294070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398272"/>
              </p:ext>
            </p:extLst>
          </p:nvPr>
        </p:nvGraphicFramePr>
        <p:xfrm>
          <a:off x="5493103" y="2357161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77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93103" y="2357161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2631884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0" charset="-128"/>
                <a:cs typeface="ＭＳ Ｐゴシック" pitchFamily="-110" charset="-128"/>
              </a:rPr>
              <a:t>Soft Margin Classification  </a:t>
            </a: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V="1">
            <a:off x="672572" y="221103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 flipV="1">
            <a:off x="537635" y="513679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71238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137710" y="33238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90110" y="3869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9091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442510" y="2726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9091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61510" y="3793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23510" y="3412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725210" y="34000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3569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3475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2039410" y="48478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61710" y="37175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93385" y="42112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737910" y="45557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4237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909235" y="21284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518835" y="2204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8563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98060" y="34111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118660" y="41176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61710" y="40414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36959"/>
              </p:ext>
            </p:extLst>
          </p:nvPr>
        </p:nvGraphicFramePr>
        <p:xfrm>
          <a:off x="5620103" y="3458810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800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20103" y="3458810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954843" y="294070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3480860"/>
              </p:ext>
            </p:extLst>
          </p:nvPr>
        </p:nvGraphicFramePr>
        <p:xfrm>
          <a:off x="5493103" y="2357161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9801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93103" y="2357161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1036463" y="2293585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74613" y="2474560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826913" y="2112610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962378" y="5486400"/>
            <a:ext cx="746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We’d l</a:t>
            </a:r>
            <a:r>
              <a:rPr lang="en-US" sz="3600" b="0" dirty="0">
                <a:solidFill>
                  <a:srgbClr val="0000FF"/>
                </a:solidFill>
              </a:rPr>
              <a:t>ike to learn something like this, but our constraints won’t allow it </a:t>
            </a:r>
            <a:r>
              <a:rPr lang="en-US" sz="3600" b="0" dirty="0">
                <a:solidFill>
                  <a:srgbClr val="0000FF"/>
                </a:solidFill>
                <a:sym typeface="Wingdings"/>
              </a:rPr>
              <a:t></a:t>
            </a:r>
            <a:endParaRPr lang="en-US" sz="3600" b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602741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Slack variables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59129"/>
              </p:ext>
            </p:extLst>
          </p:nvPr>
        </p:nvGraphicFramePr>
        <p:xfrm>
          <a:off x="1799471" y="2714978"/>
          <a:ext cx="300196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001" name="Equation" r:id="rId3" imgW="1193800" imgH="215900" progId="Equation.3">
                  <p:embed/>
                </p:oleObj>
              </mc:Choice>
              <mc:Fallback>
                <p:oleObj name="Equation" r:id="rId3" imgW="1193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9471" y="2714978"/>
                        <a:ext cx="3001963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34211" y="219686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236059"/>
              </p:ext>
            </p:extLst>
          </p:nvPr>
        </p:nvGraphicFramePr>
        <p:xfrm>
          <a:off x="1672471" y="1613329"/>
          <a:ext cx="1974850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002" name="Equation" r:id="rId5" imgW="800100" imgH="279400" progId="Equation.3">
                  <p:embed/>
                </p:oleObj>
              </mc:Choice>
              <mc:Fallback>
                <p:oleObj name="Equation" r:id="rId5" imgW="800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72471" y="1613329"/>
                        <a:ext cx="1974850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own Arrow 6"/>
          <p:cNvSpPr/>
          <p:nvPr/>
        </p:nvSpPr>
        <p:spPr>
          <a:xfrm>
            <a:off x="2052838" y="3342569"/>
            <a:ext cx="972047" cy="747889"/>
          </a:xfrm>
          <a:prstGeom prst="downArrow">
            <a:avLst/>
          </a:prstGeom>
          <a:solidFill>
            <a:srgbClr val="3366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662016"/>
              </p:ext>
            </p:extLst>
          </p:nvPr>
        </p:nvGraphicFramePr>
        <p:xfrm>
          <a:off x="1031259" y="5534025"/>
          <a:ext cx="36083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003" name="Equation" r:id="rId7" imgW="1435100" imgH="215900" progId="Equation.3">
                  <p:embed/>
                </p:oleObj>
              </mc:Choice>
              <mc:Fallback>
                <p:oleObj name="Equation" r:id="rId7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31259" y="5534025"/>
                        <a:ext cx="36083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30287" y="5016269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615769"/>
              </p:ext>
            </p:extLst>
          </p:nvPr>
        </p:nvGraphicFramePr>
        <p:xfrm>
          <a:off x="845793" y="4309302"/>
          <a:ext cx="338613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004" name="Equation" r:id="rId9" imgW="1371600" imgH="304800" progId="Equation.3">
                  <p:embed/>
                </p:oleObj>
              </mc:Choice>
              <mc:Fallback>
                <p:oleObj name="Equation" r:id="rId9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45793" y="4309302"/>
                        <a:ext cx="3386138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3414605"/>
              </p:ext>
            </p:extLst>
          </p:nvPr>
        </p:nvGraphicFramePr>
        <p:xfrm>
          <a:off x="2517238" y="6076950"/>
          <a:ext cx="958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005" name="Equation" r:id="rId11" imgW="381000" imgH="215900" progId="Equation.3">
                  <p:embed/>
                </p:oleObj>
              </mc:Choice>
              <mc:Fallback>
                <p:oleObj name="Equation" r:id="rId11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17238" y="6076950"/>
                        <a:ext cx="9588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348111" y="4689270"/>
            <a:ext cx="3055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slack variables </a:t>
            </a:r>
            <a:br>
              <a:rPr lang="en-US" sz="2400" dirty="0"/>
            </a:br>
            <a:r>
              <a:rPr lang="en-US" sz="2400" dirty="0"/>
              <a:t>(one for each example)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4231931" y="4713111"/>
            <a:ext cx="890402" cy="30315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866445" y="5287665"/>
            <a:ext cx="1255888" cy="37089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57518" y="5935554"/>
            <a:ext cx="3608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effect does this have?</a:t>
            </a:r>
          </a:p>
        </p:txBody>
      </p:sp>
    </p:spTree>
    <p:extLst>
      <p:ext uri="{BB962C8B-B14F-4D97-AF65-F5344CB8AC3E}">
        <p14:creationId xmlns:p14="http://schemas.microsoft.com/office/powerpoint/2010/main" val="11963825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826913" y="2112610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Slack variables</a:t>
            </a: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 flipV="1">
            <a:off x="672572" y="2211035"/>
            <a:ext cx="0" cy="3041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 flipV="1">
            <a:off x="537635" y="5136798"/>
            <a:ext cx="40814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71238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137710" y="33238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90110" y="3869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9091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442510" y="27269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9091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61510" y="379377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908176" y="3285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725210" y="34000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3569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347510" y="43271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2039410" y="48478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61710" y="37175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93385" y="42112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737910" y="45557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423710" y="3641373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909235" y="21284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518835" y="220468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85635" y="29666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98060" y="3411185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118660" y="41176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61710" y="4041423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1036463" y="2293585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74613" y="2474560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804564"/>
              </p:ext>
            </p:extLst>
          </p:nvPr>
        </p:nvGraphicFramePr>
        <p:xfrm>
          <a:off x="5087084" y="3241852"/>
          <a:ext cx="36083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907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87084" y="3241852"/>
                        <a:ext cx="36083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386112" y="2724096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98632"/>
              </p:ext>
            </p:extLst>
          </p:nvPr>
        </p:nvGraphicFramePr>
        <p:xfrm>
          <a:off x="4901618" y="2017129"/>
          <a:ext cx="338613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908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01618" y="2017129"/>
                        <a:ext cx="3386138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1320860"/>
              </p:ext>
            </p:extLst>
          </p:nvPr>
        </p:nvGraphicFramePr>
        <p:xfrm>
          <a:off x="6573063" y="3784777"/>
          <a:ext cx="958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909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73063" y="3784777"/>
                        <a:ext cx="9588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Connector 2"/>
          <p:cNvCxnSpPr>
            <a:endCxn id="16412" idx="5"/>
          </p:cNvCxnSpPr>
          <p:nvPr/>
        </p:nvCxnSpPr>
        <p:spPr>
          <a:xfrm>
            <a:off x="1909235" y="3501673"/>
            <a:ext cx="752475" cy="565786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418169" y="3419158"/>
            <a:ext cx="882297" cy="67024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28889" y="5757333"/>
            <a:ext cx="1971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slack penalties</a:t>
            </a:r>
          </a:p>
        </p:txBody>
      </p:sp>
    </p:spTree>
    <p:extLst>
      <p:ext uri="{BB962C8B-B14F-4D97-AF65-F5344CB8AC3E}">
        <p14:creationId xmlns:p14="http://schemas.microsoft.com/office/powerpoint/2010/main" val="1464038929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Slack variables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70136"/>
              </p:ext>
            </p:extLst>
          </p:nvPr>
        </p:nvGraphicFramePr>
        <p:xfrm>
          <a:off x="1185440" y="4781782"/>
          <a:ext cx="36083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931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5440" y="4781782"/>
                        <a:ext cx="36083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84468" y="4264026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87637"/>
              </p:ext>
            </p:extLst>
          </p:nvPr>
        </p:nvGraphicFramePr>
        <p:xfrm>
          <a:off x="999974" y="3557059"/>
          <a:ext cx="338613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932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9974" y="3557059"/>
                        <a:ext cx="3386138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783596"/>
              </p:ext>
            </p:extLst>
          </p:nvPr>
        </p:nvGraphicFramePr>
        <p:xfrm>
          <a:off x="2671419" y="5324707"/>
          <a:ext cx="958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933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71419" y="5324707"/>
                        <a:ext cx="9588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671625" y="4591866"/>
            <a:ext cx="3472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allowed to make a mistake</a:t>
            </a:r>
          </a:p>
        </p:txBody>
      </p:sp>
      <p:cxnSp>
        <p:nvCxnSpPr>
          <p:cNvPr id="14" name="Straight Arrow Connector 13"/>
          <p:cNvCxnSpPr>
            <a:stCxn id="17" idx="1"/>
          </p:cNvCxnSpPr>
          <p:nvPr/>
        </p:nvCxnSpPr>
        <p:spPr>
          <a:xfrm flipH="1" flipV="1">
            <a:off x="4386112" y="3960868"/>
            <a:ext cx="1061742" cy="1169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4020626" y="4906313"/>
            <a:ext cx="1481666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447854" y="3557059"/>
            <a:ext cx="3318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penalized by how far from “correct”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30269" y="1959681"/>
            <a:ext cx="4455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trade-off between margin maximization and penalization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3324370" y="2790678"/>
            <a:ext cx="1289963" cy="91336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889119" y="2643691"/>
            <a:ext cx="656319" cy="91336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99974" y="2147385"/>
            <a:ext cx="1279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margin</a:t>
            </a:r>
          </a:p>
        </p:txBody>
      </p:sp>
    </p:spTree>
    <p:extLst>
      <p:ext uri="{BB962C8B-B14F-4D97-AF65-F5344CB8AC3E}">
        <p14:creationId xmlns:p14="http://schemas.microsoft.com/office/powerpoint/2010/main" val="25933190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78" y="228600"/>
            <a:ext cx="8540270" cy="990600"/>
          </a:xfrm>
        </p:spPr>
        <p:txBody>
          <a:bodyPr>
            <a:normAutofit/>
          </a:bodyPr>
          <a:lstStyle/>
          <a:p>
            <a:r>
              <a:rPr lang="en-US" dirty="0"/>
              <a:t>Soft margin SVM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0665" y="4464504"/>
            <a:ext cx="4892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Still a </a:t>
            </a:r>
            <a:r>
              <a:rPr lang="en-US" sz="2400" dirty="0">
                <a:solidFill>
                  <a:srgbClr val="FF6600"/>
                </a:solidFill>
              </a:rPr>
              <a:t>quadratic optimization problem!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200040"/>
              </p:ext>
            </p:extLst>
          </p:nvPr>
        </p:nvGraphicFramePr>
        <p:xfrm>
          <a:off x="2728616" y="2929237"/>
          <a:ext cx="36083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955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28616" y="2929237"/>
                        <a:ext cx="3608387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027644" y="241148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3995580"/>
              </p:ext>
            </p:extLst>
          </p:nvPr>
        </p:nvGraphicFramePr>
        <p:xfrm>
          <a:off x="2543150" y="1704514"/>
          <a:ext cx="3386138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956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43150" y="1704514"/>
                        <a:ext cx="3386138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1015720"/>
              </p:ext>
            </p:extLst>
          </p:nvPr>
        </p:nvGraphicFramePr>
        <p:xfrm>
          <a:off x="4214595" y="3472162"/>
          <a:ext cx="9588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957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14595" y="3472162"/>
                        <a:ext cx="958850" cy="542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63582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6" name="Rectangle 5"/>
          <p:cNvSpPr/>
          <p:nvPr/>
        </p:nvSpPr>
        <p:spPr>
          <a:xfrm>
            <a:off x="1877999" y="2846277"/>
            <a:ext cx="57234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http://cs.stanford.edu/people/karpathy/svmjs/demo/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5972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SVM problem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33" y="1862666"/>
            <a:ext cx="4035778" cy="42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107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1979879" y="50032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120737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79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662106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80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884824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81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16468" y="5432476"/>
            <a:ext cx="789253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Given the optimal solution, w, b: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Can we figure out what the slack penalties are for each point?</a:t>
            </a:r>
          </a:p>
        </p:txBody>
      </p:sp>
      <p:sp>
        <p:nvSpPr>
          <p:cNvPr id="39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Cross 42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02916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7"/>
          <p:cNvSpPr>
            <a:spLocks noChangeArrowheads="1"/>
          </p:cNvSpPr>
          <p:nvPr/>
        </p:nvSpPr>
        <p:spPr bwMode="auto">
          <a:xfrm>
            <a:off x="1979879" y="50032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427085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03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987123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04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206437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05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/>
          <p:cNvCxnSpPr/>
          <p:nvPr/>
        </p:nvCxnSpPr>
        <p:spPr>
          <a:xfrm flipH="1">
            <a:off x="2834307" y="2144889"/>
            <a:ext cx="1018026" cy="12312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3487655" y="2268011"/>
            <a:ext cx="364678" cy="3450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78111" y="1806346"/>
            <a:ext cx="33942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 the margin lines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represent </a:t>
            </a:r>
            <a:r>
              <a:rPr lang="en-US" sz="2400" dirty="0" err="1">
                <a:solidFill>
                  <a:srgbClr val="FF0000"/>
                </a:solidFill>
              </a:rPr>
              <a:t>wrt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w,b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2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Cross 54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752685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301085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04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9904338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05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9814706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06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H="1">
            <a:off x="3526104" y="2372786"/>
            <a:ext cx="55200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405879"/>
              </p:ext>
            </p:extLst>
          </p:nvPr>
        </p:nvGraphicFramePr>
        <p:xfrm>
          <a:off x="4199664" y="2030885"/>
          <a:ext cx="1646014" cy="474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07" name="Equation" r:id="rId9" imgW="749300" imgH="215900" progId="Equation.3">
                  <p:embed/>
                </p:oleObj>
              </mc:Choice>
              <mc:Fallback>
                <p:oleObj name="Equation" r:id="rId9" imgW="749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99664" y="2030885"/>
                        <a:ext cx="1646014" cy="474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667619"/>
              </p:ext>
            </p:extLst>
          </p:nvPr>
        </p:nvGraphicFramePr>
        <p:xfrm>
          <a:off x="1050925" y="1557338"/>
          <a:ext cx="18415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08" name="Equation" r:id="rId11" imgW="838200" imgH="215900" progId="Equation.3">
                  <p:embed/>
                </p:oleObj>
              </mc:Choice>
              <mc:Fallback>
                <p:oleObj name="Equation" r:id="rId11" imgW="838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50925" y="1557338"/>
                        <a:ext cx="1841500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5" name="Straight Arrow Connector 44"/>
          <p:cNvCxnSpPr/>
          <p:nvPr/>
        </p:nvCxnSpPr>
        <p:spPr>
          <a:xfrm>
            <a:off x="2798061" y="1987908"/>
            <a:ext cx="1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602179" y="5816425"/>
            <a:ext cx="591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Or: </a:t>
            </a:r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3589530"/>
              </p:ext>
            </p:extLst>
          </p:nvPr>
        </p:nvGraphicFramePr>
        <p:xfrm>
          <a:off x="3270390" y="5816425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09" name="Equation" r:id="rId13" imgW="965200" imgH="215900" progId="Equation.3">
                  <p:embed/>
                </p:oleObj>
              </mc:Choice>
              <mc:Fallback>
                <p:oleObj name="Equation" r:id="rId13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70390" y="5816425"/>
                        <a:ext cx="2120900" cy="474662"/>
                      </a:xfrm>
                      <a:prstGeom prst="rect">
                        <a:avLst/>
                      </a:prstGeom>
                      <a:ln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Cross 46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83904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35824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10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0995087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11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9947170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12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2507588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13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1980" y="5615001"/>
            <a:ext cx="7238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are the slack values for points outside (or on) the margin AND correctly classified? </a:t>
            </a:r>
          </a:p>
        </p:txBody>
      </p:sp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10746" y="301343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52701" y="368336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173416" y="436171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2562315" y="4601079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188723" y="4386618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487617" y="3766613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550058" y="344117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912326" y="425961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39160" y="438185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934245" y="415925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1117074" y="3931714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94382" y="384352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8684" y="368547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962821" y="337291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538200" y="301343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1736814" y="332105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272206" y="2783419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1723409" y="2176641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355234" y="225284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Cross 64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56751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8103747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34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920520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35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2547904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36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733525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37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5615001"/>
            <a:ext cx="8484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0!  The slack variables have to be greater than or equal to zero and if they’re on or beyond the margin then </a:t>
            </a:r>
            <a:r>
              <a:rPr lang="en-US" sz="2400" dirty="0" err="1">
                <a:solidFill>
                  <a:srgbClr val="0000FF"/>
                </a:solidFill>
              </a:rPr>
              <a:t>y</a:t>
            </a:r>
            <a:r>
              <a:rPr lang="en-US" sz="2400" baseline="-25000" dirty="0" err="1">
                <a:solidFill>
                  <a:srgbClr val="0000FF"/>
                </a:solidFill>
              </a:rPr>
              <a:t>i</a:t>
            </a:r>
            <a:r>
              <a:rPr lang="en-US" sz="2400" dirty="0">
                <a:solidFill>
                  <a:srgbClr val="0000FF"/>
                </a:solidFill>
              </a:rPr>
              <a:t>(</a:t>
            </a:r>
            <a:r>
              <a:rPr lang="en-US" sz="2400" dirty="0" err="1">
                <a:solidFill>
                  <a:srgbClr val="0000FF"/>
                </a:solidFill>
              </a:rPr>
              <a:t>wx</a:t>
            </a:r>
            <a:r>
              <a:rPr lang="en-US" sz="2400" baseline="-25000" dirty="0" err="1">
                <a:solidFill>
                  <a:srgbClr val="0000FF"/>
                </a:solidFill>
              </a:rPr>
              <a:t>i</a:t>
            </a:r>
            <a:r>
              <a:rPr lang="en-US" sz="2400" dirty="0" err="1">
                <a:solidFill>
                  <a:srgbClr val="0000FF"/>
                </a:solidFill>
              </a:rPr>
              <a:t>+b</a:t>
            </a:r>
            <a:r>
              <a:rPr lang="en-US" sz="2400" dirty="0">
                <a:solidFill>
                  <a:srgbClr val="0000FF"/>
                </a:solidFill>
              </a:rPr>
              <a:t>) ≥ 1 already</a:t>
            </a:r>
          </a:p>
        </p:txBody>
      </p:sp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10746" y="301343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252701" y="368336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173416" y="436171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2562315" y="4601079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188723" y="4386618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487617" y="3766613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550058" y="344117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1912326" y="425961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39160" y="438185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934245" y="415925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1117074" y="3931714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94382" y="384352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748684" y="368547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962821" y="3372915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538200" y="3013430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1736814" y="3321052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1272206" y="2783419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1723409" y="2176641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355234" y="2252847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Cross 64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79647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78467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58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283076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59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7985151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60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905570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61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001980" y="5615001"/>
            <a:ext cx="7238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are the slack values for points inside the margin AND classified correctly?</a:t>
            </a:r>
          </a:p>
        </p:txBody>
      </p:sp>
      <p:sp>
        <p:nvSpPr>
          <p:cNvPr id="48" name="Oval 47"/>
          <p:cNvSpPr/>
          <p:nvPr/>
        </p:nvSpPr>
        <p:spPr>
          <a:xfrm>
            <a:off x="2142156" y="3624618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Cross 50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92199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3208469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41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122727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42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7633077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43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9831384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44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230579" y="5477420"/>
            <a:ext cx="7238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Difference from the point to the margin.</a:t>
            </a:r>
            <a:r>
              <a:rPr lang="en-US" sz="2400" dirty="0">
                <a:solidFill>
                  <a:srgbClr val="FF0000"/>
                </a:solidFill>
              </a:rPr>
              <a:t>  Which is?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2306197" y="3808064"/>
            <a:ext cx="177712" cy="14022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978571"/>
              </p:ext>
            </p:extLst>
          </p:nvPr>
        </p:nvGraphicFramePr>
        <p:xfrm>
          <a:off x="2483909" y="6107113"/>
          <a:ext cx="2573337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45" name="Equation" r:id="rId11" imgW="1206500" imgH="215900" progId="Equation.3">
                  <p:embed/>
                </p:oleObj>
              </mc:Choice>
              <mc:Fallback>
                <p:oleObj name="Equation" r:id="rId11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483909" y="6107113"/>
                        <a:ext cx="2573337" cy="46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572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4450103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06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899775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07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402421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08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592422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09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601897" y="5671445"/>
            <a:ext cx="825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are the slack values for points that are incorrectly classified?</a:t>
            </a:r>
          </a:p>
        </p:txBody>
      </p:sp>
      <p:sp>
        <p:nvSpPr>
          <p:cNvPr id="45" name="Oval 44"/>
          <p:cNvSpPr/>
          <p:nvPr/>
        </p:nvSpPr>
        <p:spPr>
          <a:xfrm>
            <a:off x="1227756" y="3454056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487617" y="4084463"/>
            <a:ext cx="310445" cy="310445"/>
          </a:xfrm>
          <a:prstGeom prst="ellips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Cross 48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52104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6482841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230" name="Equation" r:id="rId3" imgW="1435100" imgH="215900" progId="Equation.3">
                  <p:embed/>
                </p:oleObj>
              </mc:Choice>
              <mc:Fallback>
                <p:oleObj name="Equation" r:id="rId3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5210150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231" name="Equation" r:id="rId5" imgW="1371600" imgH="304800" progId="Equation.3">
                  <p:embed/>
                </p:oleObj>
              </mc:Choice>
              <mc:Fallback>
                <p:oleObj name="Equation" r:id="rId5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9456545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232" name="Equation" r:id="rId7" imgW="381000" imgH="215900" progId="Equation.3">
                  <p:embed/>
                </p:oleObj>
              </mc:Choice>
              <mc:Fallback>
                <p:oleObj name="Equation" r:id="rId7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9373955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233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1838768" y="3661452"/>
            <a:ext cx="752475" cy="565786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882297" cy="67024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615004" y="5451507"/>
            <a:ext cx="1317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Which is?</a:t>
            </a:r>
          </a:p>
        </p:txBody>
      </p: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37987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3008519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254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0348155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255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620539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256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664975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257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>
                <a:solidFill>
                  <a:srgbClr val="0000FF"/>
                </a:solidFill>
              </a:rPr>
              <a:t>hyperplane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i="1" dirty="0">
                <a:solidFill>
                  <a:srgbClr val="0000FF"/>
                </a:solidFill>
              </a:rPr>
              <a:t>plus</a:t>
            </a:r>
            <a:r>
              <a:rPr lang="en-US" sz="2400" dirty="0">
                <a:solidFill>
                  <a:srgbClr val="0000FF"/>
                </a:solidFill>
              </a:rPr>
              <a:t> the “distance” to the margin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6250" y="6066556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90321000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123361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37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6617063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38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107137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39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0780325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40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>
                <a:solidFill>
                  <a:srgbClr val="0000FF"/>
                </a:solidFill>
              </a:rPr>
              <a:t>hyperplane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i="1" dirty="0">
                <a:solidFill>
                  <a:srgbClr val="0000FF"/>
                </a:solidFill>
              </a:rPr>
              <a:t>plus</a:t>
            </a:r>
            <a:r>
              <a:rPr lang="en-US" sz="2400" dirty="0">
                <a:solidFill>
                  <a:srgbClr val="0000FF"/>
                </a:solidFill>
              </a:rPr>
              <a:t> the “distance” to the margin</a:t>
            </a: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9877862"/>
              </p:ext>
            </p:extLst>
          </p:nvPr>
        </p:nvGraphicFramePr>
        <p:xfrm>
          <a:off x="1570656" y="6116556"/>
          <a:ext cx="186848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41" name="Equation" r:id="rId12" imgW="850900" imgH="215900" progId="Equation.3">
                  <p:embed/>
                </p:oleObj>
              </mc:Choice>
              <mc:Fallback>
                <p:oleObj name="Equation" r:id="rId12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70656" y="6116556"/>
                        <a:ext cx="1868488" cy="474663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3757975" y="6168862"/>
            <a:ext cx="9442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Why -?</a:t>
            </a:r>
          </a:p>
        </p:txBody>
      </p:sp>
    </p:spTree>
    <p:extLst>
      <p:ext uri="{BB962C8B-B14F-4D97-AF65-F5344CB8AC3E}">
        <p14:creationId xmlns:p14="http://schemas.microsoft.com/office/powerpoint/2010/main" val="3921831562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5383028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61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535632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62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1996764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63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7418282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64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>
                <a:solidFill>
                  <a:srgbClr val="0000FF"/>
                </a:solidFill>
              </a:rPr>
              <a:t>hyperplane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i="1" dirty="0">
                <a:solidFill>
                  <a:srgbClr val="0000FF"/>
                </a:solidFill>
              </a:rPr>
              <a:t>plus</a:t>
            </a:r>
            <a:r>
              <a:rPr lang="en-US" sz="2400" dirty="0">
                <a:solidFill>
                  <a:srgbClr val="0000FF"/>
                </a:solidFill>
              </a:rPr>
              <a:t> the “distance” to the margin</a:t>
            </a: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8052226"/>
              </p:ext>
            </p:extLst>
          </p:nvPr>
        </p:nvGraphicFramePr>
        <p:xfrm>
          <a:off x="1570656" y="6116556"/>
          <a:ext cx="186848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65" name="Equation" r:id="rId12" imgW="850900" imgH="215900" progId="Equation.3">
                  <p:embed/>
                </p:oleObj>
              </mc:Choice>
              <mc:Fallback>
                <p:oleObj name="Equation" r:id="rId12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70656" y="6116556"/>
                        <a:ext cx="1868488" cy="474663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6115554" y="6087221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36401262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7477240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85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4095000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86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559025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87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6313247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88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>
                <a:solidFill>
                  <a:srgbClr val="0000FF"/>
                </a:solidFill>
              </a:rPr>
              <a:t>hyperplane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i="1" dirty="0">
                <a:solidFill>
                  <a:srgbClr val="0000FF"/>
                </a:solidFill>
              </a:rPr>
              <a:t>plus</a:t>
            </a:r>
            <a:r>
              <a:rPr lang="en-US" sz="2400" dirty="0">
                <a:solidFill>
                  <a:srgbClr val="0000FF"/>
                </a:solidFill>
              </a:rPr>
              <a:t> the “distance” to the margin</a:t>
            </a: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273735"/>
              </p:ext>
            </p:extLst>
          </p:nvPr>
        </p:nvGraphicFramePr>
        <p:xfrm>
          <a:off x="1570656" y="6116556"/>
          <a:ext cx="186848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389" name="Equation" r:id="rId12" imgW="850900" imgH="215900" progId="Equation.3">
                  <p:embed/>
                </p:oleObj>
              </mc:Choice>
              <mc:Fallback>
                <p:oleObj name="Equation" r:id="rId12" imgW="850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70656" y="6116556"/>
                        <a:ext cx="1868488" cy="474663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6115554" y="6087221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04609331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 36"/>
          <p:cNvSpPr>
            <a:spLocks noChangeShapeType="1"/>
          </p:cNvSpPr>
          <p:nvPr/>
        </p:nvSpPr>
        <p:spPr bwMode="auto">
          <a:xfrm flipV="1">
            <a:off x="767382" y="2268011"/>
            <a:ext cx="2066925" cy="27701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sp>
        <p:nvSpPr>
          <p:cNvPr id="16391" name="AutoShape 6"/>
          <p:cNvSpPr>
            <a:spLocks noChangeArrowheads="1"/>
          </p:cNvSpPr>
          <p:nvPr/>
        </p:nvSpPr>
        <p:spPr bwMode="auto">
          <a:xfrm>
            <a:off x="165285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AutoShape 7"/>
          <p:cNvSpPr>
            <a:spLocks noChangeArrowheads="1"/>
          </p:cNvSpPr>
          <p:nvPr/>
        </p:nvSpPr>
        <p:spPr bwMode="auto">
          <a:xfrm>
            <a:off x="1078179" y="34792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AutoShape 8"/>
          <p:cNvSpPr>
            <a:spLocks noChangeArrowheads="1"/>
          </p:cNvSpPr>
          <p:nvPr/>
        </p:nvSpPr>
        <p:spPr bwMode="auto">
          <a:xfrm>
            <a:off x="1230579" y="4025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AutoShape 9"/>
          <p:cNvSpPr>
            <a:spLocks noChangeArrowheads="1"/>
          </p:cNvSpPr>
          <p:nvPr/>
        </p:nvSpPr>
        <p:spPr bwMode="auto">
          <a:xfrm>
            <a:off x="8495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AutoShape 10"/>
          <p:cNvSpPr>
            <a:spLocks noChangeArrowheads="1"/>
          </p:cNvSpPr>
          <p:nvPr/>
        </p:nvSpPr>
        <p:spPr bwMode="auto">
          <a:xfrm>
            <a:off x="1382979" y="28823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AutoShape 11"/>
          <p:cNvSpPr>
            <a:spLocks noChangeArrowheads="1"/>
          </p:cNvSpPr>
          <p:nvPr/>
        </p:nvSpPr>
        <p:spPr bwMode="auto">
          <a:xfrm>
            <a:off x="8495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AutoShape 12"/>
          <p:cNvSpPr>
            <a:spLocks noChangeArrowheads="1"/>
          </p:cNvSpPr>
          <p:nvPr/>
        </p:nvSpPr>
        <p:spPr bwMode="auto">
          <a:xfrm>
            <a:off x="1001979" y="394917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8" name="AutoShape 13"/>
          <p:cNvSpPr>
            <a:spLocks noChangeArrowheads="1"/>
          </p:cNvSpPr>
          <p:nvPr/>
        </p:nvSpPr>
        <p:spPr bwMode="auto">
          <a:xfrm>
            <a:off x="1848645" y="3441175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AutoShape 14"/>
          <p:cNvSpPr>
            <a:spLocks noChangeArrowheads="1"/>
          </p:cNvSpPr>
          <p:nvPr/>
        </p:nvSpPr>
        <p:spPr bwMode="auto">
          <a:xfrm>
            <a:off x="2665679" y="35554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0" name="AutoShape 15"/>
          <p:cNvSpPr>
            <a:spLocks noChangeArrowheads="1"/>
          </p:cNvSpPr>
          <p:nvPr/>
        </p:nvSpPr>
        <p:spPr bwMode="auto">
          <a:xfrm>
            <a:off x="22973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1" name="AutoShape 16"/>
          <p:cNvSpPr>
            <a:spLocks noChangeArrowheads="1"/>
          </p:cNvSpPr>
          <p:nvPr/>
        </p:nvSpPr>
        <p:spPr bwMode="auto">
          <a:xfrm>
            <a:off x="3287979" y="44825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AutoShape 18"/>
          <p:cNvSpPr>
            <a:spLocks noChangeArrowheads="1"/>
          </p:cNvSpPr>
          <p:nvPr/>
        </p:nvSpPr>
        <p:spPr bwMode="auto">
          <a:xfrm>
            <a:off x="2602179" y="38729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AutoShape 19"/>
          <p:cNvSpPr>
            <a:spLocks noChangeArrowheads="1"/>
          </p:cNvSpPr>
          <p:nvPr/>
        </p:nvSpPr>
        <p:spPr bwMode="auto">
          <a:xfrm>
            <a:off x="2033854" y="43666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5" name="AutoShape 20"/>
          <p:cNvSpPr>
            <a:spLocks noChangeArrowheads="1"/>
          </p:cNvSpPr>
          <p:nvPr/>
        </p:nvSpPr>
        <p:spPr bwMode="auto">
          <a:xfrm>
            <a:off x="2678379" y="47111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6" name="AutoShape 21"/>
          <p:cNvSpPr>
            <a:spLocks noChangeArrowheads="1"/>
          </p:cNvSpPr>
          <p:nvPr/>
        </p:nvSpPr>
        <p:spPr bwMode="auto">
          <a:xfrm>
            <a:off x="3364179" y="3796774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7" name="AutoShape 22"/>
          <p:cNvSpPr>
            <a:spLocks noChangeArrowheads="1"/>
          </p:cNvSpPr>
          <p:nvPr/>
        </p:nvSpPr>
        <p:spPr bwMode="auto">
          <a:xfrm>
            <a:off x="1849704" y="22838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8" name="AutoShape 23"/>
          <p:cNvSpPr>
            <a:spLocks noChangeArrowheads="1"/>
          </p:cNvSpPr>
          <p:nvPr/>
        </p:nvSpPr>
        <p:spPr bwMode="auto">
          <a:xfrm>
            <a:off x="2459304" y="2360086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9" name="AutoShape 24"/>
          <p:cNvSpPr>
            <a:spLocks noChangeArrowheads="1"/>
          </p:cNvSpPr>
          <p:nvPr/>
        </p:nvSpPr>
        <p:spPr bwMode="auto">
          <a:xfrm>
            <a:off x="3526104" y="31220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AutoShape 25"/>
          <p:cNvSpPr>
            <a:spLocks noChangeArrowheads="1"/>
          </p:cNvSpPr>
          <p:nvPr/>
        </p:nvSpPr>
        <p:spPr bwMode="auto">
          <a:xfrm>
            <a:off x="1338529" y="3566586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1" name="AutoShape 26"/>
          <p:cNvSpPr>
            <a:spLocks noChangeArrowheads="1"/>
          </p:cNvSpPr>
          <p:nvPr/>
        </p:nvSpPr>
        <p:spPr bwMode="auto">
          <a:xfrm>
            <a:off x="1059129" y="42730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AutoShape 27"/>
          <p:cNvSpPr>
            <a:spLocks noChangeArrowheads="1"/>
          </p:cNvSpPr>
          <p:nvPr/>
        </p:nvSpPr>
        <p:spPr bwMode="auto">
          <a:xfrm>
            <a:off x="2602179" y="4196824"/>
            <a:ext cx="88900" cy="88900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 flipV="1">
            <a:off x="976932" y="2448986"/>
            <a:ext cx="2143125" cy="2884488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5"/>
          <p:cNvSpPr>
            <a:spLocks noChangeShapeType="1"/>
          </p:cNvSpPr>
          <p:nvPr/>
        </p:nvSpPr>
        <p:spPr bwMode="auto">
          <a:xfrm flipV="1">
            <a:off x="1415082" y="2629961"/>
            <a:ext cx="2009775" cy="2693988"/>
          </a:xfrm>
          <a:prstGeom prst="line">
            <a:avLst/>
          </a:prstGeom>
          <a:noFill/>
          <a:ln w="19050" cap="rnd">
            <a:solidFill>
              <a:schemeClr val="tx2"/>
            </a:solidFill>
            <a:prstDash val="sysDot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788453"/>
              </p:ext>
            </p:extLst>
          </p:nvPr>
        </p:nvGraphicFramePr>
        <p:xfrm>
          <a:off x="5446005" y="386680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09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6005" y="386680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745032" y="351314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1499215"/>
              </p:ext>
            </p:extLst>
          </p:nvPr>
        </p:nvGraphicFramePr>
        <p:xfrm>
          <a:off x="5446005" y="297769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10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46005" y="297769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9607328"/>
              </p:ext>
            </p:extLst>
          </p:nvPr>
        </p:nvGraphicFramePr>
        <p:xfrm>
          <a:off x="6748538" y="427302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11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8538" y="427302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AutoShape 24"/>
          <p:cNvSpPr>
            <a:spLocks noChangeArrowheads="1"/>
          </p:cNvSpPr>
          <p:nvPr/>
        </p:nvSpPr>
        <p:spPr bwMode="auto">
          <a:xfrm>
            <a:off x="2252929" y="3742449"/>
            <a:ext cx="88900" cy="88900"/>
          </a:xfrm>
          <a:prstGeom prst="octagon">
            <a:avLst>
              <a:gd name="adj" fmla="val 29287"/>
            </a:avLst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flipH="1">
            <a:off x="3526105" y="2114199"/>
            <a:ext cx="340339" cy="515762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798062" y="1987908"/>
            <a:ext cx="489917" cy="2571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1705948"/>
              </p:ext>
            </p:extLst>
          </p:nvPr>
        </p:nvGraphicFramePr>
        <p:xfrm>
          <a:off x="3376879" y="1639537"/>
          <a:ext cx="21209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12" name="Equation" r:id="rId10" imgW="965200" imgH="215900" progId="Equation.3">
                  <p:embed/>
                </p:oleObj>
              </mc:Choice>
              <mc:Fallback>
                <p:oleObj name="Equation" r:id="rId10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6879" y="1639537"/>
                        <a:ext cx="2120900" cy="474662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Connector 39"/>
          <p:cNvCxnSpPr/>
          <p:nvPr/>
        </p:nvCxnSpPr>
        <p:spPr>
          <a:xfrm>
            <a:off x="2122754" y="3866805"/>
            <a:ext cx="468489" cy="360433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47702" y="3578937"/>
            <a:ext cx="589843" cy="446437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ross 43"/>
          <p:cNvSpPr/>
          <p:nvPr/>
        </p:nvSpPr>
        <p:spPr>
          <a:xfrm>
            <a:off x="3410745" y="4502417"/>
            <a:ext cx="398060" cy="417513"/>
          </a:xfrm>
          <a:prstGeom prst="plus">
            <a:avLst>
              <a:gd name="adj" fmla="val 37883"/>
            </a:avLst>
          </a:prstGeom>
          <a:solidFill>
            <a:srgbClr val="0000FF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7902" y="2537886"/>
            <a:ext cx="398060" cy="184150"/>
          </a:xfrm>
          <a:prstGeom prst="rect">
            <a:avLst/>
          </a:prstGeom>
          <a:solidFill>
            <a:srgbClr val="FF0000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1937545" y="4062505"/>
            <a:ext cx="315384" cy="210519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831007" y="3638729"/>
            <a:ext cx="249414" cy="174275"/>
          </a:xfrm>
          <a:prstGeom prst="line">
            <a:avLst/>
          </a:prstGeom>
          <a:ln>
            <a:solidFill>
              <a:srgbClr val="008000"/>
            </a:solidFill>
            <a:prstDash val="dash"/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7902" y="5522364"/>
            <a:ext cx="82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“distance” to the </a:t>
            </a:r>
            <a:r>
              <a:rPr lang="en-US" sz="2400" dirty="0" err="1">
                <a:solidFill>
                  <a:srgbClr val="0000FF"/>
                </a:solidFill>
              </a:rPr>
              <a:t>hyperplane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i="1" dirty="0">
                <a:solidFill>
                  <a:srgbClr val="0000FF"/>
                </a:solidFill>
              </a:rPr>
              <a:t>plus</a:t>
            </a:r>
            <a:r>
              <a:rPr lang="en-US" sz="2400" dirty="0">
                <a:solidFill>
                  <a:srgbClr val="0000FF"/>
                </a:solidFill>
              </a:rPr>
              <a:t> the “distance” to the margin</a:t>
            </a:r>
          </a:p>
        </p:txBody>
      </p: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504721"/>
              </p:ext>
            </p:extLst>
          </p:nvPr>
        </p:nvGraphicFramePr>
        <p:xfrm>
          <a:off x="2767279" y="6107113"/>
          <a:ext cx="2573337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413" name="Equation" r:id="rId12" imgW="1206500" imgH="215900" progId="Equation.3">
                  <p:embed/>
                </p:oleObj>
              </mc:Choice>
              <mc:Fallback>
                <p:oleObj name="Equation" r:id="rId12" imgW="1206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767279" y="6107113"/>
                        <a:ext cx="2573337" cy="46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5692477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492743"/>
              </p:ext>
            </p:extLst>
          </p:nvPr>
        </p:nvGraphicFramePr>
        <p:xfrm>
          <a:off x="2863672" y="264254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74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63672" y="264254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162699" y="228888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5818506"/>
              </p:ext>
            </p:extLst>
          </p:nvPr>
        </p:nvGraphicFramePr>
        <p:xfrm>
          <a:off x="2863672" y="175343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75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63672" y="175343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91276"/>
              </p:ext>
            </p:extLst>
          </p:nvPr>
        </p:nvGraphicFramePr>
        <p:xfrm>
          <a:off x="4166205" y="304876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76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66205" y="304876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770837"/>
              </p:ext>
            </p:extLst>
          </p:nvPr>
        </p:nvGraphicFramePr>
        <p:xfrm>
          <a:off x="1488547" y="4427009"/>
          <a:ext cx="56896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377" name="Equation" r:id="rId10" imgW="2641600" imgH="571500" progId="Equation.3">
                  <p:embed/>
                </p:oleObj>
              </mc:Choice>
              <mc:Fallback>
                <p:oleObj name="Equation" r:id="rId10" imgW="26416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88547" y="4427009"/>
                        <a:ext cx="5689600" cy="123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612648" y="3880555"/>
            <a:ext cx="7896352" cy="141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436187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Understanding the Soft Margin SVM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626698"/>
              </p:ext>
            </p:extLst>
          </p:nvPr>
        </p:nvGraphicFramePr>
        <p:xfrm>
          <a:off x="1488547" y="1633009"/>
          <a:ext cx="56896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339" name="Equation" r:id="rId3" imgW="2641600" imgH="571500" progId="Equation.3">
                  <p:embed/>
                </p:oleObj>
              </mc:Choice>
              <mc:Fallback>
                <p:oleObj name="Equation" r:id="rId3" imgW="26416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8547" y="1633009"/>
                        <a:ext cx="5689600" cy="123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wn Arrow 4"/>
          <p:cNvSpPr/>
          <p:nvPr/>
        </p:nvSpPr>
        <p:spPr>
          <a:xfrm>
            <a:off x="3570111" y="3231444"/>
            <a:ext cx="987778" cy="1072445"/>
          </a:xfrm>
          <a:prstGeom prst="downArrow">
            <a:avLst/>
          </a:prstGeom>
          <a:solidFill>
            <a:srgbClr val="DD8047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714364"/>
              </p:ext>
            </p:extLst>
          </p:nvPr>
        </p:nvGraphicFramePr>
        <p:xfrm>
          <a:off x="2636838" y="4708525"/>
          <a:ext cx="36385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340" name="Equation" r:id="rId5" imgW="1689100" imgH="215900" progId="Equation.3">
                  <p:embed/>
                </p:oleObj>
              </mc:Choice>
              <mc:Fallback>
                <p:oleObj name="Equation" r:id="rId5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36838" y="4708525"/>
                        <a:ext cx="3638550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9713785"/>
              </p:ext>
            </p:extLst>
          </p:nvPr>
        </p:nvGraphicFramePr>
        <p:xfrm>
          <a:off x="2992614" y="5283906"/>
          <a:ext cx="2187575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341" name="Equation" r:id="rId7" imgW="1016000" imgH="203200" progId="Equation.3">
                  <p:embed/>
                </p:oleObj>
              </mc:Choice>
              <mc:Fallback>
                <p:oleObj name="Equation" r:id="rId7" imgW="1016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92614" y="5283906"/>
                        <a:ext cx="2187575" cy="436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36838" y="6067778"/>
            <a:ext cx="3004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Does this look familiar?</a:t>
            </a:r>
          </a:p>
        </p:txBody>
      </p:sp>
    </p:spTree>
    <p:extLst>
      <p:ext uri="{BB962C8B-B14F-4D97-AF65-F5344CB8AC3E}">
        <p14:creationId xmlns:p14="http://schemas.microsoft.com/office/powerpoint/2010/main" val="29461722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Hinge loss!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0048170"/>
              </p:ext>
            </p:extLst>
          </p:nvPr>
        </p:nvGraphicFramePr>
        <p:xfrm>
          <a:off x="4035423" y="217011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22" name="Equation" r:id="rId3" imgW="1155700" imgH="241300" progId="Equation.3">
                  <p:embed/>
                </p:oleObj>
              </mc:Choice>
              <mc:Fallback>
                <p:oleObj name="Equation" r:id="rId3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35423" y="217011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44812" y="2079764"/>
            <a:ext cx="1435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0/1 loss: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93715" y="3199115"/>
            <a:ext cx="1086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Hinge: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3553863"/>
              </p:ext>
            </p:extLst>
          </p:nvPr>
        </p:nvGraphicFramePr>
        <p:xfrm>
          <a:off x="4049534" y="3220811"/>
          <a:ext cx="28971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23" name="Equation" r:id="rId5" imgW="1422400" imgH="203200" progId="Equation.3">
                  <p:embed/>
                </p:oleObj>
              </mc:Choice>
              <mc:Fallback>
                <p:oleObj name="Equation" r:id="rId5" imgW="1422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49534" y="3220811"/>
                        <a:ext cx="2897187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24344" y="4132567"/>
            <a:ext cx="1924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Exponential: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2369746"/>
              </p:ext>
            </p:extLst>
          </p:nvPr>
        </p:nvGraphicFramePr>
        <p:xfrm>
          <a:off x="4140687" y="4211816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24" name="Equation" r:id="rId7" imgW="1155700" imgH="203200" progId="Equation.3">
                  <p:embed/>
                </p:oleObj>
              </mc:Choice>
              <mc:Fallback>
                <p:oleObj name="Equation" r:id="rId7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40687" y="4211816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69683" y="5225691"/>
            <a:ext cx="2090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Squared loss: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8830199"/>
              </p:ext>
            </p:extLst>
          </p:nvPr>
        </p:nvGraphicFramePr>
        <p:xfrm>
          <a:off x="4140687" y="5282359"/>
          <a:ext cx="21478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25" name="Equation" r:id="rId9" imgW="1054100" imgH="228600" progId="Equation.3">
                  <p:embed/>
                </p:oleObj>
              </mc:Choice>
              <mc:Fallback>
                <p:oleObj name="Equation" r:id="rId9" imgW="1054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40687" y="5282359"/>
                        <a:ext cx="2147888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665111" y="3080230"/>
            <a:ext cx="5475111" cy="667329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717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303861"/>
              </p:ext>
            </p:extLst>
          </p:nvPr>
        </p:nvGraphicFramePr>
        <p:xfrm>
          <a:off x="944561" y="264254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446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4561" y="264254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43588" y="228888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268624"/>
              </p:ext>
            </p:extLst>
          </p:nvPr>
        </p:nvGraphicFramePr>
        <p:xfrm>
          <a:off x="944561" y="175343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447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44561" y="175343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006477"/>
              </p:ext>
            </p:extLst>
          </p:nvPr>
        </p:nvGraphicFramePr>
        <p:xfrm>
          <a:off x="2247094" y="304876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448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47094" y="304876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7763507"/>
              </p:ext>
            </p:extLst>
          </p:nvPr>
        </p:nvGraphicFramePr>
        <p:xfrm>
          <a:off x="5000498" y="2285408"/>
          <a:ext cx="36385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449" name="Equation" r:id="rId10" imgW="1689100" imgH="215900" progId="Equation.3">
                  <p:embed/>
                </p:oleObj>
              </mc:Choice>
              <mc:Fallback>
                <p:oleObj name="Equation" r:id="rId10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00498" y="2285408"/>
                        <a:ext cx="3638550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60222" y="3852333"/>
            <a:ext cx="4686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Do we need the constraints still?</a:t>
            </a:r>
          </a:p>
        </p:txBody>
      </p:sp>
    </p:spTree>
    <p:extLst>
      <p:ext uri="{BB962C8B-B14F-4D97-AF65-F5344CB8AC3E}">
        <p14:creationId xmlns:p14="http://schemas.microsoft.com/office/powerpoint/2010/main" val="4022136537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Understanding the Soft Margin SVM</a:t>
            </a: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395972"/>
              </p:ext>
            </p:extLst>
          </p:nvPr>
        </p:nvGraphicFramePr>
        <p:xfrm>
          <a:off x="944561" y="2642545"/>
          <a:ext cx="3062996" cy="460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529" name="Equation" r:id="rId4" imgW="1435100" imgH="215900" progId="Equation.3">
                  <p:embed/>
                </p:oleObj>
              </mc:Choice>
              <mc:Fallback>
                <p:oleObj name="Equation" r:id="rId4" imgW="1435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4561" y="2642545"/>
                        <a:ext cx="3062996" cy="460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43588" y="2288881"/>
            <a:ext cx="1404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subject to: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774535"/>
              </p:ext>
            </p:extLst>
          </p:nvPr>
        </p:nvGraphicFramePr>
        <p:xfrm>
          <a:off x="944561" y="1753432"/>
          <a:ext cx="3062997" cy="677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530" name="Equation" r:id="rId6" imgW="1371600" imgH="304800" progId="Equation.3">
                  <p:embed/>
                </p:oleObj>
              </mc:Choice>
              <mc:Fallback>
                <p:oleObj name="Equation" r:id="rId6" imgW="137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44561" y="1753432"/>
                        <a:ext cx="3062997" cy="677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017566"/>
              </p:ext>
            </p:extLst>
          </p:nvPr>
        </p:nvGraphicFramePr>
        <p:xfrm>
          <a:off x="2247094" y="3048764"/>
          <a:ext cx="820128" cy="464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531" name="Equation" r:id="rId8" imgW="381000" imgH="215900" progId="Equation.3">
                  <p:embed/>
                </p:oleObj>
              </mc:Choice>
              <mc:Fallback>
                <p:oleObj name="Equation" r:id="rId8" imgW="381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47094" y="3048764"/>
                        <a:ext cx="820128" cy="464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837878"/>
              </p:ext>
            </p:extLst>
          </p:nvPr>
        </p:nvGraphicFramePr>
        <p:xfrm>
          <a:off x="5000498" y="2285408"/>
          <a:ext cx="36385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532" name="Equation" r:id="rId10" imgW="1689100" imgH="215900" progId="Equation.3">
                  <p:embed/>
                </p:oleObj>
              </mc:Choice>
              <mc:Fallback>
                <p:oleObj name="Equation" r:id="rId10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00498" y="2285408"/>
                        <a:ext cx="3638550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Down Arrow 8"/>
          <p:cNvSpPr/>
          <p:nvPr/>
        </p:nvSpPr>
        <p:spPr>
          <a:xfrm>
            <a:off x="3570111" y="3640666"/>
            <a:ext cx="987778" cy="1072445"/>
          </a:xfrm>
          <a:prstGeom prst="downArrow">
            <a:avLst/>
          </a:prstGeom>
          <a:solidFill>
            <a:srgbClr val="DD8047"/>
          </a:solidFill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0311246"/>
              </p:ext>
            </p:extLst>
          </p:nvPr>
        </p:nvGraphicFramePr>
        <p:xfrm>
          <a:off x="1338263" y="5081235"/>
          <a:ext cx="5897562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533" name="Equation" r:id="rId12" imgW="2641600" imgH="304800" progId="Equation.3">
                  <p:embed/>
                </p:oleObj>
              </mc:Choice>
              <mc:Fallback>
                <p:oleObj name="Equation" r:id="rId12" imgW="26416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38263" y="5081235"/>
                        <a:ext cx="5897562" cy="677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13222" y="6038334"/>
            <a:ext cx="3062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Unconstrained problem!</a:t>
            </a:r>
          </a:p>
        </p:txBody>
      </p:sp>
    </p:spTree>
    <p:extLst>
      <p:ext uri="{BB962C8B-B14F-4D97-AF65-F5344CB8AC3E}">
        <p14:creationId xmlns:p14="http://schemas.microsoft.com/office/powerpoint/2010/main" val="3776573716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Understanding the Soft Margin SVM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12529"/>
              </p:ext>
            </p:extLst>
          </p:nvPr>
        </p:nvGraphicFramePr>
        <p:xfrm>
          <a:off x="2032000" y="1708150"/>
          <a:ext cx="4706938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376" name="Equation" r:id="rId3" imgW="2108200" imgH="304800" progId="Equation.3">
                  <p:embed/>
                </p:oleObj>
              </mc:Choice>
              <mc:Fallback>
                <p:oleObj name="Equation" r:id="rId3" imgW="21082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2000" y="1708150"/>
                        <a:ext cx="4706938" cy="677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28888" y="2822222"/>
            <a:ext cx="6093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Does this look like something we’ve seen before?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7730727"/>
              </p:ext>
            </p:extLst>
          </p:nvPr>
        </p:nvGraphicFramePr>
        <p:xfrm>
          <a:off x="1520119" y="3951993"/>
          <a:ext cx="53324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377" name="Equation" r:id="rId5" imgW="2616200" imgH="457200" progId="Equation.3">
                  <p:embed/>
                </p:oleObj>
              </mc:Choice>
              <mc:Fallback>
                <p:oleObj name="Equation" r:id="rId5" imgW="261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0119" y="3951993"/>
                        <a:ext cx="53324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96445" y="5136444"/>
            <a:ext cx="3471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Gradient descent problem!</a:t>
            </a:r>
          </a:p>
        </p:txBody>
      </p:sp>
    </p:spTree>
    <p:extLst>
      <p:ext uri="{BB962C8B-B14F-4D97-AF65-F5344CB8AC3E}">
        <p14:creationId xmlns:p14="http://schemas.microsoft.com/office/powerpoint/2010/main" val="258042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Soft margin SVM as gradient descent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5183761"/>
              </p:ext>
            </p:extLst>
          </p:nvPr>
        </p:nvGraphicFramePr>
        <p:xfrm>
          <a:off x="3400778" y="1708150"/>
          <a:ext cx="4706938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18" name="Equation" r:id="rId3" imgW="2108200" imgH="304800" progId="Equation.3">
                  <p:embed/>
                </p:oleObj>
              </mc:Choice>
              <mc:Fallback>
                <p:oleObj name="Equation" r:id="rId3" imgW="21082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00778" y="1708150"/>
                        <a:ext cx="4706938" cy="677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114902"/>
              </p:ext>
            </p:extLst>
          </p:nvPr>
        </p:nvGraphicFramePr>
        <p:xfrm>
          <a:off x="3400778" y="5758744"/>
          <a:ext cx="53324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19" name="Equation" r:id="rId5" imgW="2616200" imgH="457200" progId="Equation.3">
                  <p:embed/>
                </p:oleObj>
              </mc:Choice>
              <mc:Fallback>
                <p:oleObj name="Equation" r:id="rId5" imgW="261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00778" y="5758744"/>
                        <a:ext cx="53324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3428171"/>
              </p:ext>
            </p:extLst>
          </p:nvPr>
        </p:nvGraphicFramePr>
        <p:xfrm>
          <a:off x="3400778" y="2819752"/>
          <a:ext cx="4735512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20" name="Equation" r:id="rId7" imgW="2120900" imgH="393700" progId="Equation.3">
                  <p:embed/>
                </p:oleObj>
              </mc:Choice>
              <mc:Fallback>
                <p:oleObj name="Equation" r:id="rId7" imgW="2120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00778" y="2819752"/>
                        <a:ext cx="4735512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1556" y="2862086"/>
            <a:ext cx="2631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multiply through by 1/C</a:t>
            </a:r>
          </a:p>
          <a:p>
            <a:r>
              <a:rPr lang="en-US" sz="2000" dirty="0">
                <a:solidFill>
                  <a:srgbClr val="0000FF"/>
                </a:solidFill>
              </a:rPr>
              <a:t>and rearrange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567772"/>
              </p:ext>
            </p:extLst>
          </p:nvPr>
        </p:nvGraphicFramePr>
        <p:xfrm>
          <a:off x="3595688" y="4071938"/>
          <a:ext cx="4649787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21" name="Equation" r:id="rId9" imgW="2082800" imgH="304800" progId="Equation.3">
                  <p:embed/>
                </p:oleObj>
              </mc:Choice>
              <mc:Fallback>
                <p:oleObj name="Equation" r:id="rId9" imgW="20828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95688" y="4071938"/>
                        <a:ext cx="4649787" cy="67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30349" y="4216429"/>
            <a:ext cx="1361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let </a:t>
            </a:r>
            <a:r>
              <a:rPr lang="en-US" sz="2000" dirty="0" err="1">
                <a:solidFill>
                  <a:srgbClr val="0000FF"/>
                </a:solidFill>
              </a:rPr>
              <a:t>λ</a:t>
            </a:r>
            <a:r>
              <a:rPr lang="en-US" sz="2000" dirty="0">
                <a:solidFill>
                  <a:srgbClr val="0000FF"/>
                </a:solidFill>
              </a:rPr>
              <a:t>=1/C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86667" y="5103166"/>
            <a:ext cx="5231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type of gradient descent problem?</a:t>
            </a:r>
          </a:p>
        </p:txBody>
      </p:sp>
    </p:spTree>
    <p:extLst>
      <p:ext uri="{BB962C8B-B14F-4D97-AF65-F5344CB8AC3E}">
        <p14:creationId xmlns:p14="http://schemas.microsoft.com/office/powerpoint/2010/main" val="219561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Soft margin SVM as gradient descent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2202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One way to solve the soft margin SVM problem is using gradient descent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4152663"/>
              </p:ext>
            </p:extLst>
          </p:nvPr>
        </p:nvGraphicFramePr>
        <p:xfrm>
          <a:off x="2283355" y="2822222"/>
          <a:ext cx="4649787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65" name="Equation" r:id="rId3" imgW="2082800" imgH="304800" progId="Equation.3">
                  <p:embed/>
                </p:oleObj>
              </mc:Choice>
              <mc:Fallback>
                <p:oleObj name="Equation" r:id="rId3" imgW="20828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3355" y="2822222"/>
                        <a:ext cx="4649787" cy="67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08080" y="4501445"/>
            <a:ext cx="1350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hinge loss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681111" y="3498497"/>
            <a:ext cx="1721556" cy="10029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83369" y="4653845"/>
            <a:ext cx="2270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L2 regularization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276623" y="3368675"/>
            <a:ext cx="129821" cy="113277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1243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 SVM solver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/>
              <a:t>pick a starting point (</a:t>
            </a:r>
            <a:r>
              <a:rPr lang="en-US" sz="2400" dirty="0" err="1"/>
              <a:t>w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repeat until loss doesn’t decrease in all dimensions:</a:t>
            </a:r>
          </a:p>
          <a:p>
            <a:pPr lvl="2"/>
            <a:r>
              <a:rPr lang="en-US" sz="2000" dirty="0"/>
              <a:t>pick a dimension</a:t>
            </a:r>
          </a:p>
          <a:p>
            <a:pPr lvl="2"/>
            <a:r>
              <a:rPr lang="en-US" sz="2000" dirty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53758" y="4841701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6771752"/>
              </p:ext>
            </p:extLst>
          </p:nvPr>
        </p:nvGraphicFramePr>
        <p:xfrm>
          <a:off x="1765300" y="4841701"/>
          <a:ext cx="524986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48" name="Equation" r:id="rId3" imgW="2578100" imgH="457200" progId="Equation.3">
                  <p:embed/>
                </p:oleObj>
              </mc:Choice>
              <mc:Fallback>
                <p:oleObj name="Equation" r:id="rId3" imgW="2578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5300" y="4841701"/>
                        <a:ext cx="524986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02996"/>
              </p:ext>
            </p:extLst>
          </p:nvPr>
        </p:nvGraphicFramePr>
        <p:xfrm>
          <a:off x="1974496" y="3937000"/>
          <a:ext cx="5473700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449" name="Equation" r:id="rId5" imgW="2654300" imgH="431800" progId="Equation.3">
                  <p:embed/>
                </p:oleObj>
              </mc:Choice>
              <mc:Fallback>
                <p:oleObj name="Equation" r:id="rId5" imgW="2654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496" y="3937000"/>
                        <a:ext cx="5473700" cy="890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80555" y="5684334"/>
            <a:ext cx="1350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hinge loss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22973" y="5684334"/>
            <a:ext cx="2270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L2 regularization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9652" y="6266553"/>
            <a:ext cx="85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Finds the largest margin </a:t>
            </a:r>
            <a:r>
              <a:rPr lang="en-US" sz="2400" dirty="0" err="1">
                <a:solidFill>
                  <a:srgbClr val="FF6600"/>
                </a:solidFill>
              </a:rPr>
              <a:t>hyperplane</a:t>
            </a:r>
            <a:r>
              <a:rPr lang="en-US" sz="2400" dirty="0">
                <a:solidFill>
                  <a:srgbClr val="FF6600"/>
                </a:solidFill>
              </a:rPr>
              <a:t> while allowing for a soft margin</a:t>
            </a:r>
          </a:p>
        </p:txBody>
      </p:sp>
    </p:spTree>
    <p:extLst>
      <p:ext uri="{BB962C8B-B14F-4D97-AF65-F5344CB8AC3E}">
        <p14:creationId xmlns:p14="http://schemas.microsoft.com/office/powerpoint/2010/main" val="11262677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 machines: 2013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8091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One of the most successful (if not the most successful) classification approach: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306" y="5834060"/>
            <a:ext cx="2585156" cy="10303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841307"/>
            <a:ext cx="2586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Support vector machine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33776" b="7623"/>
          <a:stretch/>
        </p:blipFill>
        <p:spPr>
          <a:xfrm>
            <a:off x="2500450" y="3807338"/>
            <a:ext cx="1951234" cy="4340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r="35100" b="14428"/>
          <a:stretch/>
        </p:blipFill>
        <p:spPr>
          <a:xfrm>
            <a:off x="2500450" y="5108357"/>
            <a:ext cx="1722634" cy="4021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472" y="5295457"/>
            <a:ext cx="2331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perceptron algorithm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-1" r="32579" b="6421"/>
          <a:stretch/>
        </p:blipFill>
        <p:spPr>
          <a:xfrm>
            <a:off x="2583000" y="4436595"/>
            <a:ext cx="1772432" cy="4159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1733" y="4482654"/>
            <a:ext cx="20949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k nearest neighbor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3333" y="3157301"/>
            <a:ext cx="1473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decision tree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r="31558" b="711"/>
          <a:stretch/>
        </p:blipFill>
        <p:spPr>
          <a:xfrm>
            <a:off x="2546904" y="3122269"/>
            <a:ext cx="1904780" cy="4917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E14BA0-A91D-724D-8E40-8248DBFD47B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0295" b="16386"/>
          <a:stretch/>
        </p:blipFill>
        <p:spPr>
          <a:xfrm>
            <a:off x="4617956" y="3227211"/>
            <a:ext cx="1325644" cy="2760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2EEC3C-7C3F-CE40-8807-1F0DD9E85A0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1702" b="-4520"/>
          <a:stretch/>
        </p:blipFill>
        <p:spPr>
          <a:xfrm>
            <a:off x="4764006" y="3909563"/>
            <a:ext cx="1275847" cy="3318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B8CBA4-1FC5-3B4C-A4AA-E1219C0D05B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r="53090" b="-5718"/>
          <a:stretch/>
        </p:blipFill>
        <p:spPr>
          <a:xfrm>
            <a:off x="4764006" y="4516898"/>
            <a:ext cx="1179594" cy="3356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3984E0-6246-2142-B555-442E2C4BFC3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52775" b="21318"/>
          <a:stretch/>
        </p:blipFill>
        <p:spPr>
          <a:xfrm>
            <a:off x="4738088" y="5240661"/>
            <a:ext cx="1205512" cy="2698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089F599-412B-5E43-979D-C515476547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1769" y="3136562"/>
            <a:ext cx="1683396" cy="4208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521025D-FD3C-D94F-9E26-67CCA3C644D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3837" y="3795306"/>
            <a:ext cx="1793054" cy="5074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158292E-B2B5-9F41-943A-1C048576F1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51603" y="4401545"/>
            <a:ext cx="1593562" cy="4510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58863CE-60CE-4A49-A9A8-2E12A6624DB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38634" y="5108357"/>
            <a:ext cx="1706531" cy="44369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A640123-440A-C94A-9950-7694C7102BE2}"/>
              </a:ext>
            </a:extLst>
          </p:cNvPr>
          <p:cNvSpPr txBox="1"/>
          <p:nvPr/>
        </p:nvSpPr>
        <p:spPr>
          <a:xfrm>
            <a:off x="3068053" y="2767263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2F65B5-8702-6E4E-BD82-41DEDF5BABC0}"/>
              </a:ext>
            </a:extLst>
          </p:cNvPr>
          <p:cNvSpPr txBox="1"/>
          <p:nvPr/>
        </p:nvSpPr>
        <p:spPr>
          <a:xfrm>
            <a:off x="4935170" y="2741339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CC0DBA-5CD0-2542-95BB-B46EE62CB5AB}"/>
              </a:ext>
            </a:extLst>
          </p:cNvPr>
          <p:cNvSpPr txBox="1"/>
          <p:nvPr/>
        </p:nvSpPr>
        <p:spPr>
          <a:xfrm>
            <a:off x="6802287" y="2744630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35322399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Trends over time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20" y="1727596"/>
            <a:ext cx="8364328" cy="484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669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14856</TotalTime>
  <Words>1774</Words>
  <Application>Microsoft Macintosh PowerPoint</Application>
  <PresentationFormat>On-screen Show (4:3)</PresentationFormat>
  <Paragraphs>355</Paragraphs>
  <Slides>77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6" baseType="lpstr">
      <vt:lpstr>ＭＳ Ｐゴシック</vt:lpstr>
      <vt:lpstr>Arial</vt:lpstr>
      <vt:lpstr>Calibri</vt:lpstr>
      <vt:lpstr>Cambria Math</vt:lpstr>
      <vt:lpstr>Tw Cen MT</vt:lpstr>
      <vt:lpstr>Wingdings</vt:lpstr>
      <vt:lpstr>Wingdings 2</vt:lpstr>
      <vt:lpstr>Median</vt:lpstr>
      <vt:lpstr>Equation</vt:lpstr>
      <vt:lpstr>Large Margin classifiers</vt:lpstr>
      <vt:lpstr>Admin</vt:lpstr>
      <vt:lpstr>Which hyperplane?</vt:lpstr>
      <vt:lpstr>Linear approaches so far</vt:lpstr>
      <vt:lpstr>Linear approaches so far</vt:lpstr>
      <vt:lpstr>Which hyperplane would you choose?</vt:lpstr>
      <vt:lpstr>Large margin classifiers</vt:lpstr>
      <vt:lpstr>Large margin classifiers</vt:lpstr>
      <vt:lpstr>Support vectors</vt:lpstr>
      <vt:lpstr>Measuring the margin</vt:lpstr>
      <vt:lpstr>Measuring the margin</vt:lpstr>
      <vt:lpstr>Measuring the margin</vt:lpstr>
      <vt:lpstr>Measuring the margin</vt:lpstr>
      <vt:lpstr>Measuring the margin</vt:lpstr>
      <vt:lpstr>Measuring the margin</vt:lpstr>
      <vt:lpstr>Measuring the margin</vt:lpstr>
      <vt:lpstr>Measuring the margin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Distance from the hyperplane</vt:lpstr>
      <vt:lpstr>Measuring the margin</vt:lpstr>
      <vt:lpstr>Measuring the margin</vt:lpstr>
      <vt:lpstr>Measuring the margin</vt:lpstr>
      <vt:lpstr>Large margin classifier setup</vt:lpstr>
      <vt:lpstr>Large margin classifier setup</vt:lpstr>
      <vt:lpstr>Maximizing the margin</vt:lpstr>
      <vt:lpstr>Maximizing the margin</vt:lpstr>
      <vt:lpstr>Measuring the margin</vt:lpstr>
      <vt:lpstr>Measuring the margin</vt:lpstr>
      <vt:lpstr>Measuring the margin</vt:lpstr>
      <vt:lpstr>Maximizing the margin</vt:lpstr>
      <vt:lpstr>Maximizing the margin</vt:lpstr>
      <vt:lpstr>For those that are curious…</vt:lpstr>
      <vt:lpstr>Maximizing the margin: the real problem</vt:lpstr>
      <vt:lpstr>Maximizing the margin: the real problem</vt:lpstr>
      <vt:lpstr>Support vector machine problem</vt:lpstr>
      <vt:lpstr>Soft Margin Classification  </vt:lpstr>
      <vt:lpstr>Soft Margin Classification  </vt:lpstr>
      <vt:lpstr>Slack variables</vt:lpstr>
      <vt:lpstr>Slack variables</vt:lpstr>
      <vt:lpstr>Slack variables</vt:lpstr>
      <vt:lpstr>Soft margin SVM</vt:lpstr>
      <vt:lpstr>Demo</vt:lpstr>
      <vt:lpstr>Solving the SVM problem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Understanding the Soft Margin SVM</vt:lpstr>
      <vt:lpstr>Hinge loss!</vt:lpstr>
      <vt:lpstr>Understanding the Soft Margin SVM</vt:lpstr>
      <vt:lpstr>Understanding the Soft Margin SVM</vt:lpstr>
      <vt:lpstr>Understanding the Soft Margin SVM</vt:lpstr>
      <vt:lpstr>Soft margin SVM as gradient descent</vt:lpstr>
      <vt:lpstr>Soft margin SVM as gradient descent</vt:lpstr>
      <vt:lpstr>Gradient descent SVM solver</vt:lpstr>
      <vt:lpstr>Support vector machines: 2013</vt:lpstr>
      <vt:lpstr>Trends over time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Robert Kauchak</cp:lastModifiedBy>
  <cp:revision>2344</cp:revision>
  <cp:lastPrinted>2013-10-11T17:07:04Z</cp:lastPrinted>
  <dcterms:created xsi:type="dcterms:W3CDTF">2013-09-08T20:10:23Z</dcterms:created>
  <dcterms:modified xsi:type="dcterms:W3CDTF">2019-10-09T18:52:14Z</dcterms:modified>
</cp:coreProperties>
</file>