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handoutMasterIdLst>
    <p:handoutMasterId r:id="rId62"/>
  </p:handoutMasterIdLst>
  <p:sldIdLst>
    <p:sldId id="256" r:id="rId2"/>
    <p:sldId id="358" r:id="rId3"/>
    <p:sldId id="359" r:id="rId4"/>
    <p:sldId id="389" r:id="rId5"/>
    <p:sldId id="391" r:id="rId6"/>
    <p:sldId id="360" r:id="rId7"/>
    <p:sldId id="361" r:id="rId8"/>
    <p:sldId id="362" r:id="rId9"/>
    <p:sldId id="363" r:id="rId10"/>
    <p:sldId id="364" r:id="rId11"/>
    <p:sldId id="365" r:id="rId12"/>
    <p:sldId id="392" r:id="rId13"/>
    <p:sldId id="393" r:id="rId14"/>
    <p:sldId id="366" r:id="rId15"/>
    <p:sldId id="367" r:id="rId16"/>
    <p:sldId id="394" r:id="rId17"/>
    <p:sldId id="368" r:id="rId18"/>
    <p:sldId id="369" r:id="rId19"/>
    <p:sldId id="436" r:id="rId20"/>
    <p:sldId id="370" r:id="rId21"/>
    <p:sldId id="376" r:id="rId22"/>
    <p:sldId id="377" r:id="rId23"/>
    <p:sldId id="378" r:id="rId24"/>
    <p:sldId id="395" r:id="rId25"/>
    <p:sldId id="396" r:id="rId26"/>
    <p:sldId id="413" r:id="rId27"/>
    <p:sldId id="397" r:id="rId28"/>
    <p:sldId id="398" r:id="rId29"/>
    <p:sldId id="399" r:id="rId30"/>
    <p:sldId id="404" r:id="rId31"/>
    <p:sldId id="405" r:id="rId32"/>
    <p:sldId id="406" r:id="rId33"/>
    <p:sldId id="407" r:id="rId34"/>
    <p:sldId id="408" r:id="rId35"/>
    <p:sldId id="432" r:id="rId36"/>
    <p:sldId id="409" r:id="rId37"/>
    <p:sldId id="410" r:id="rId38"/>
    <p:sldId id="434" r:id="rId39"/>
    <p:sldId id="411" r:id="rId40"/>
    <p:sldId id="412" r:id="rId41"/>
    <p:sldId id="437" r:id="rId42"/>
    <p:sldId id="438" r:id="rId43"/>
    <p:sldId id="439" r:id="rId44"/>
    <p:sldId id="440" r:id="rId45"/>
    <p:sldId id="441" r:id="rId46"/>
    <p:sldId id="442" r:id="rId47"/>
    <p:sldId id="443" r:id="rId48"/>
    <p:sldId id="444" r:id="rId49"/>
    <p:sldId id="445" r:id="rId50"/>
    <p:sldId id="446" r:id="rId51"/>
    <p:sldId id="447" r:id="rId52"/>
    <p:sldId id="448" r:id="rId53"/>
    <p:sldId id="449" r:id="rId54"/>
    <p:sldId id="450" r:id="rId55"/>
    <p:sldId id="451" r:id="rId56"/>
    <p:sldId id="452" r:id="rId57"/>
    <p:sldId id="453" r:id="rId58"/>
    <p:sldId id="454" r:id="rId59"/>
    <p:sldId id="455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07"/>
  </p:normalViewPr>
  <p:slideViewPr>
    <p:cSldViewPr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1C461-7B3B-E741-925E-CE7B76E12C21}" type="datetimeFigureOut">
              <a:rPr lang="en-US" smtClean="0"/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00B46-C726-C34C-BA48-01F2805D1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80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4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chain rule!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/>
              <a:t>chain rule!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oleObject" Target="../embeddings/oleObject2.bin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oleObject" Target="../embeddings/oleObject3.bin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vmlDrawing" Target="../drawings/vmlDrawing3.v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0" Type="http://schemas.openxmlformats.org/officeDocument/2006/relationships/tags" Target="../tags/tag24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oleObject" Target="../embeddings/oleObject4.bin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vmlDrawing" Target="../drawings/vmlDrawing4.v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15.emf"/><Relationship Id="rId2" Type="http://schemas.openxmlformats.org/officeDocument/2006/relationships/tags" Target="../tags/tag4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1.e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8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5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3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5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2.emf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4.emf"/><Relationship Id="rId5" Type="http://schemas.openxmlformats.org/officeDocument/2006/relationships/image" Target="../media/image41.emf"/><Relationship Id="rId15" Type="http://schemas.openxmlformats.org/officeDocument/2006/relationships/image" Target="../media/image46.e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3.emf"/><Relationship Id="rId14" Type="http://schemas.openxmlformats.org/officeDocument/2006/relationships/oleObject" Target="../embeddings/oleObject42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7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Probability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Midterm</a:t>
            </a:r>
          </a:p>
          <a:p>
            <a:pPr marL="0" indent="0">
              <a:buNone/>
            </a:pPr>
            <a:r>
              <a:rPr lang="en-US" dirty="0"/>
              <a:t>	Mean:	 	35.5 (89%)</a:t>
            </a:r>
          </a:p>
          <a:p>
            <a:pPr marL="0" indent="0">
              <a:buNone/>
            </a:pPr>
            <a:r>
              <a:rPr lang="en-US" dirty="0"/>
              <a:t>	Median:		35.5 (89%)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grading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687752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theory: terminology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5806" y="2286000"/>
            <a:ext cx="8235950" cy="3154300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experiment</a:t>
            </a:r>
            <a:r>
              <a:rPr lang="en-US" sz="2400" dirty="0">
                <a:solidFill>
                  <a:schemeClr val="tx2"/>
                </a:solidFill>
              </a:rPr>
              <a:t> has a set of potential outcomes, e.g., throw a die, “look at” another example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The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rgbClr val="FF6600"/>
                </a:solidFill>
              </a:rPr>
              <a:t>sample space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of an experiment is the set of all possible outcomes, e.g., {1, 2, 3, 4, 5, 6}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For machine learning the sample spaces can be </a:t>
            </a:r>
            <a:r>
              <a:rPr lang="en-US" sz="2400" b="1" i="1" dirty="0">
                <a:solidFill>
                  <a:schemeClr val="tx2"/>
                </a:solidFill>
              </a:rPr>
              <a:t>very</a:t>
            </a:r>
            <a:r>
              <a:rPr lang="en-US" sz="2400" dirty="0">
                <a:solidFill>
                  <a:schemeClr val="tx2"/>
                </a:solidFill>
              </a:rPr>
              <a:t> large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694549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theory: terminology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24000"/>
            <a:ext cx="8235950" cy="4778899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>
                <a:solidFill>
                  <a:schemeClr val="tx2"/>
                </a:solidFill>
              </a:rPr>
              <a:t>An </a:t>
            </a:r>
            <a:r>
              <a:rPr lang="en-US" sz="2000" b="1" dirty="0">
                <a:solidFill>
                  <a:srgbClr val="FF6600"/>
                </a:solidFill>
              </a:rPr>
              <a:t>event</a:t>
            </a:r>
            <a:r>
              <a:rPr lang="en-US" sz="2000" dirty="0">
                <a:solidFill>
                  <a:schemeClr val="tx2"/>
                </a:solidFill>
              </a:rPr>
              <a:t> is a subset of the sample space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>
                <a:solidFill>
                  <a:schemeClr val="tx2"/>
                </a:solidFill>
              </a:rPr>
              <a:t>Dice rolls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odd = {1, 3, 5}</a:t>
            </a: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>
              <a:solidFill>
                <a:schemeClr val="tx2"/>
              </a:solidFill>
              <a:ea typeface="ＭＳ Ｐゴシック" charset="-128"/>
            </a:endParaRP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Machine learning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A particular feature has particular 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An example, i.e. a particular setting of feature 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label = Chardonnay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p(label=survived)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p(label=Chardonnay)</a:t>
            </a:r>
          </a:p>
          <a:p>
            <a:pPr lvl="1"/>
            <a:r>
              <a:rPr lang="en-US" dirty="0" err="1">
                <a:solidFill>
                  <a:schemeClr val="tx2"/>
                </a:solidFill>
              </a:rPr>
              <a:t>p(parasitic</a:t>
            </a:r>
            <a:r>
              <a:rPr lang="en-US" dirty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p(“Pinot” occurred)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 random variable is a mapping from the sample space to a number (think events)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It represents all the possible values of something we want to measure in an experiment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>
                <a:solidFill>
                  <a:schemeClr val="tx2"/>
                </a:solidFill>
              </a:rPr>
              <a:t>X</a:t>
            </a:r>
            <a:r>
              <a:rPr lang="en-US" sz="2400" dirty="0">
                <a:solidFill>
                  <a:schemeClr val="tx2"/>
                </a:solidFill>
              </a:rPr>
              <a:t>, could be the number of heads for a coin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Really for notational convenience, since the event space can sometimes be irregular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2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We’re interested in the probability of the different values of a random variable</a:t>
            </a:r>
            <a:br>
              <a:rPr lang="en-US" sz="2400" dirty="0">
                <a:solidFill>
                  <a:srgbClr val="775F55"/>
                </a:solidFill>
              </a:rPr>
            </a:br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The definition of probabilities over </a:t>
            </a:r>
            <a:r>
              <a:rPr lang="en-US" sz="2400" i="1" dirty="0">
                <a:solidFill>
                  <a:srgbClr val="775F55"/>
                </a:solidFill>
              </a:rPr>
              <a:t>all</a:t>
            </a:r>
            <a:r>
              <a:rPr lang="en-US" sz="2400" dirty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400" b="1" dirty="0">
                <a:solidFill>
                  <a:srgbClr val="FF6600"/>
                </a:solidFill>
              </a:rPr>
              <a:t>probability distribution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378900"/>
              </p:ext>
            </p:extLst>
          </p:nvPr>
        </p:nvGraphicFramePr>
        <p:xfrm>
          <a:off x="762000" y="3916167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51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TTT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>
                          <a:solidFill>
                            <a:schemeClr val="tx2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12553"/>
              </p:ext>
            </p:extLst>
          </p:nvPr>
        </p:nvGraphicFramePr>
        <p:xfrm>
          <a:off x="3048000" y="4805167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P(X=3) = 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A probability distribution assigns probability values to </a:t>
            </a:r>
            <a:r>
              <a:rPr lang="en-US" sz="2000" i="1" dirty="0">
                <a:solidFill>
                  <a:schemeClr val="tx2"/>
                </a:solidFill>
              </a:rPr>
              <a:t>all possible values </a:t>
            </a:r>
            <a:r>
              <a:rPr lang="en-US" sz="2000" dirty="0">
                <a:solidFill>
                  <a:schemeClr val="tx2"/>
                </a:solidFill>
              </a:rPr>
              <a:t>of a random variable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P(X=3) =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P(X=3) = 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Unconditional/prior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Simplest form of probability is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P(X)</a:t>
            </a:r>
          </a:p>
          <a:p>
            <a:pPr marL="0" indent="0">
              <a:buNone/>
            </a:pPr>
            <a:endParaRPr lang="en-US" sz="28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Prior probability: without any additional information, what is the probability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What is the probability of heads?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What is the probability of a wine review containing the word “banana”?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What is the probability of a passenger on the titanic being under 21 years old?</a:t>
            </a:r>
          </a:p>
          <a:p>
            <a:pPr lvl="1"/>
            <a:r>
              <a:rPr lang="en-US" sz="2400" dirty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819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pPr marL="0" indent="0">
              <a:buNone/>
            </a:pPr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P(X,Y)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 probability of X </a:t>
            </a:r>
            <a:r>
              <a:rPr lang="en-US" sz="2000" i="1" dirty="0">
                <a:solidFill>
                  <a:srgbClr val="775F55"/>
                </a:solidFill>
              </a:rPr>
              <a:t>and</a:t>
            </a:r>
            <a:r>
              <a:rPr lang="en-US" sz="2000" dirty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a distribution over the cross product of possible values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667563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810298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</a:t>
            </a:r>
            <a:r>
              <a:rPr lang="en-US" sz="2800" dirty="0" err="1">
                <a:solidFill>
                  <a:srgbClr val="FF0000"/>
                </a:solidFill>
              </a:rPr>
              <a:t>P(ENGPass</a:t>
            </a:r>
            <a:r>
              <a:rPr lang="en-US" sz="2800" dirty="0">
                <a:solidFill>
                  <a:srgbClr val="FF0000"/>
                </a:solidFill>
              </a:rPr>
              <a:t>)?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21336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Font typeface="Wingdings"/>
              <a:buNone/>
            </a:pPr>
            <a:endParaRPr lang="en-US" sz="2400" i="1">
              <a:solidFill>
                <a:srgbClr val="775F55"/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400" i="1">
                <a:solidFill>
                  <a:srgbClr val="775F55"/>
                </a:solidFill>
              </a:rPr>
              <a:t>All</a:t>
            </a:r>
            <a:r>
              <a:rPr lang="en-US" sz="2400">
                <a:solidFill>
                  <a:srgbClr val="775F55"/>
                </a:solidFill>
              </a:rPr>
              <a:t> questions/probabilities of the two variables can be calculate from the joint distribution</a:t>
            </a:r>
            <a:endParaRPr lang="en-US" sz="24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None/>
            </a:pPr>
            <a:endParaRPr lang="en-US" sz="2400" i="1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rgbClr val="775F55"/>
                </a:solidFill>
              </a:rPr>
              <a:t>All</a:t>
            </a:r>
            <a:r>
              <a:rPr lang="en-US" sz="2400" dirty="0">
                <a:solidFill>
                  <a:srgbClr val="775F55"/>
                </a:solidFill>
              </a:rPr>
              <a:t> questions/probabilities of the two variables can be calculate 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did you figure that out?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0.92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073" name="Equation" r:id="rId3" imgW="1066800" imgH="368300" progId="Equation.3">
                  <p:embed/>
                </p:oleObj>
              </mc:Choice>
              <mc:Fallback>
                <p:oleObj name="Equation" r:id="rId3" imgW="10668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264860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09151"/>
              </p:ext>
            </p:extLst>
          </p:nvPr>
        </p:nvGraphicFramePr>
        <p:xfrm>
          <a:off x="5820330" y="32004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373114"/>
              </p:ext>
            </p:extLst>
          </p:nvPr>
        </p:nvGraphicFramePr>
        <p:xfrm>
          <a:off x="5820330" y="48006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61248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As we learn more information, we can update our probability distribution</a:t>
            </a:r>
          </a:p>
          <a:p>
            <a:pPr marL="0" indent="0">
              <a:buNone/>
            </a:pPr>
            <a:br>
              <a:rPr lang="en-US" sz="2400" dirty="0">
                <a:solidFill>
                  <a:srgbClr val="775F55"/>
                </a:solidFill>
              </a:rPr>
            </a:br>
            <a:r>
              <a:rPr lang="en-US" sz="2400" dirty="0">
                <a:solidFill>
                  <a:srgbClr val="775F55"/>
                </a:solidFill>
              </a:rPr>
              <a:t>P(X|Y) models this (read “probability of X </a:t>
            </a:r>
            <a:r>
              <a:rPr lang="en-US" sz="2400" i="1" dirty="0">
                <a:solidFill>
                  <a:srgbClr val="775F55"/>
                </a:solidFill>
              </a:rPr>
              <a:t>given</a:t>
            </a:r>
            <a:r>
              <a:rPr lang="en-US" sz="2400" dirty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>
                <a:solidFill>
                  <a:srgbClr val="775F55"/>
                </a:solidFill>
              </a:rPr>
              <a:t>given</a:t>
            </a:r>
            <a:r>
              <a:rPr lang="en-US" sz="2000" dirty="0">
                <a:solidFill>
                  <a:srgbClr val="775F55"/>
                </a:solidFill>
              </a:rPr>
              <a:t> that both sides of the coin are heads?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What is the probability the document is about Chardonnay, given that it contains the word “Pinot”?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What is the probability of the word “noir” given that the sentence also contains the word “pinot”?</a:t>
            </a:r>
            <a:endParaRPr lang="en-US" sz="2400" dirty="0">
              <a:solidFill>
                <a:srgbClr val="775F55"/>
              </a:solidFill>
            </a:endParaRP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rgbClr val="775F55"/>
                </a:solidFill>
              </a:rPr>
              <a:t>Notice that it is still a distribution over the values 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113" name="Equation" r:id="rId13" imgW="774700" imgH="177800" progId="Equation.3">
                  <p:embed/>
                </p:oleObj>
              </mc:Choice>
              <mc:Fallback>
                <p:oleObj name="Equation" r:id="rId13" imgW="774700" imgH="177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22438"/>
                        <a:ext cx="244157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x</a:t>
            </a: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y</a:t>
            </a: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 terms of </a:t>
            </a:r>
            <a:r>
              <a:rPr lang="en-US" sz="2400" dirty="0" err="1">
                <a:solidFill>
                  <a:srgbClr val="FF0000"/>
                </a:solidFill>
              </a:rPr>
              <a:t>pior</a:t>
            </a:r>
            <a:r>
              <a:rPr lang="en-US" sz="2400" dirty="0">
                <a:solidFill>
                  <a:srgbClr val="FF0000"/>
                </a:solidFill>
              </a:rPr>
              <a:t> and joint distributions, what is the conditional probability distribution?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97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Given that y has happened, in what proportion of those events does x also happen  </a:t>
            </a: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x</a:t>
            </a: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y</a:t>
            </a: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Given that </a:t>
            </a:r>
            <a:r>
              <a:rPr lang="en-US" sz="2400" dirty="0" err="1">
                <a:solidFill>
                  <a:srgbClr val="0000FF"/>
                </a:solidFill>
              </a:rPr>
              <a:t>y</a:t>
            </a:r>
            <a:r>
              <a:rPr lang="en-US" sz="2400" dirty="0">
                <a:solidFill>
                  <a:srgbClr val="0000FF"/>
                </a:solidFill>
              </a:rPr>
              <a:t> has happened, what proportion of those events does </a:t>
            </a:r>
            <a:r>
              <a:rPr lang="en-US" sz="2400" dirty="0" err="1">
                <a:solidFill>
                  <a:srgbClr val="0000FF"/>
                </a:solidFill>
              </a:rPr>
              <a:t>x</a:t>
            </a:r>
            <a:r>
              <a:rPr lang="en-US" sz="2400" dirty="0">
                <a:solidFill>
                  <a:srgbClr val="0000FF"/>
                </a:solidFill>
              </a:rPr>
              <a:t> also happen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What is: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p(</a:t>
            </a:r>
            <a:r>
              <a:rPr lang="en-US" sz="2000" dirty="0" err="1">
                <a:solidFill>
                  <a:srgbClr val="FF0000"/>
                </a:solidFill>
              </a:rPr>
              <a:t>MLPass</a:t>
            </a:r>
            <a:r>
              <a:rPr lang="en-US" sz="2000" dirty="0">
                <a:solidFill>
                  <a:srgbClr val="FF0000"/>
                </a:solidFill>
              </a:rPr>
              <a:t>=true | </a:t>
            </a:r>
            <a:r>
              <a:rPr lang="en-US" sz="2000" dirty="0" err="1">
                <a:solidFill>
                  <a:srgbClr val="FF0000"/>
                </a:solidFill>
              </a:rPr>
              <a:t>EngPass</a:t>
            </a:r>
            <a:r>
              <a:rPr lang="en-US" sz="2000" dirty="0">
                <a:solidFill>
                  <a:srgbClr val="FF0000"/>
                </a:solidFill>
              </a:rPr>
              <a:t>=false)?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138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x</a:t>
            </a: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>
                <a:solidFill>
                  <a:schemeClr val="tx2"/>
                </a:solidFill>
                <a:latin typeface="Century Schoolbook" charset="0"/>
              </a:rPr>
              <a:t>y</a:t>
            </a: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What is: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p(</a:t>
            </a:r>
            <a:r>
              <a:rPr lang="en-US" sz="2000" dirty="0" err="1">
                <a:solidFill>
                  <a:srgbClr val="FF0000"/>
                </a:solidFill>
              </a:rPr>
              <a:t>MLPass</a:t>
            </a:r>
            <a:r>
              <a:rPr lang="en-US" sz="2000" dirty="0">
                <a:solidFill>
                  <a:srgbClr val="FF0000"/>
                </a:solidFill>
              </a:rPr>
              <a:t>=true | </a:t>
            </a:r>
            <a:r>
              <a:rPr lang="en-US" sz="2000" dirty="0" err="1">
                <a:solidFill>
                  <a:srgbClr val="FF0000"/>
                </a:solidFill>
              </a:rPr>
              <a:t>EngPass</a:t>
            </a:r>
            <a:r>
              <a:rPr lang="en-US" sz="2000" dirty="0">
                <a:solidFill>
                  <a:srgbClr val="FF0000"/>
                </a:solidFill>
              </a:rPr>
              <a:t>=false)?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517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518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0.125</a:t>
            </a:r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519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335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Notice this is very different than p(</a:t>
            </a:r>
            <a:r>
              <a:rPr lang="en-US" sz="2400" dirty="0" err="1">
                <a:solidFill>
                  <a:srgbClr val="0000FF"/>
                </a:solidFill>
              </a:rPr>
              <a:t>MLPass</a:t>
            </a:r>
            <a:r>
              <a:rPr lang="en-US" sz="2400" dirty="0">
                <a:solidFill>
                  <a:srgbClr val="0000FF"/>
                </a:solidFill>
              </a:rPr>
              <a:t>=true) = 0.89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Both are distributions over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4400" y="1674810"/>
            <a:ext cx="3027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Conditional probability</a:t>
            </a:r>
          </a:p>
        </p:txBody>
      </p:sp>
      <p:graphicFrame>
        <p:nvGraphicFramePr>
          <p:cNvPr id="7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59163"/>
              </p:ext>
            </p:extLst>
          </p:nvPr>
        </p:nvGraphicFramePr>
        <p:xfrm>
          <a:off x="5994400" y="2971800"/>
          <a:ext cx="10906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05" name="Equation" r:id="rId3" imgW="533400" imgH="203200" progId="Equation.3">
                  <p:embed/>
                </p:oleObj>
              </mc:Choice>
              <mc:Fallback>
                <p:oleObj name="Equation" r:id="rId3" imgW="533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2971800"/>
                        <a:ext cx="1090613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0759" y="1827210"/>
            <a:ext cx="2582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Unconditional/prior</a:t>
            </a:r>
          </a:p>
          <a:p>
            <a:r>
              <a:rPr lang="en-US" sz="2400" dirty="0"/>
              <a:t>probability</a:t>
            </a:r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416372"/>
              </p:ext>
            </p:extLst>
          </p:nvPr>
        </p:nvGraphicFramePr>
        <p:xfrm>
          <a:off x="1408112" y="2971800"/>
          <a:ext cx="727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06" name="Equation" r:id="rId5" imgW="355600" imgH="203200" progId="Equation.3">
                  <p:embed/>
                </p:oleObj>
              </mc:Choice>
              <mc:Fallback>
                <p:oleObj name="Equation" r:id="rId5" imgW="355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2" y="2971800"/>
                        <a:ext cx="72707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55357"/>
              </p:ext>
            </p:extLst>
          </p:nvPr>
        </p:nvGraphicFramePr>
        <p:xfrm>
          <a:off x="787096" y="4114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726566"/>
              </p:ext>
            </p:extLst>
          </p:nvPr>
        </p:nvGraphicFramePr>
        <p:xfrm>
          <a:off x="5486400" y="4153104"/>
          <a:ext cx="3279648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MLPass|EngPass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=false)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6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When talking about a particular random variable value, you should technically write p(X=x), etc.</a:t>
            </a:r>
          </a:p>
          <a:p>
            <a:pPr marL="0" indent="0">
              <a:buNone/>
            </a:pPr>
            <a:br>
              <a:rPr lang="en-US" sz="2800" dirty="0">
                <a:solidFill>
                  <a:srgbClr val="775F55"/>
                </a:solidFill>
              </a:rPr>
            </a:br>
            <a:r>
              <a:rPr lang="en-US" sz="2800" dirty="0">
                <a:solidFill>
                  <a:srgbClr val="775F55"/>
                </a:solidFill>
              </a:rPr>
              <a:t>However, when it’s clear , we’ll often shorten it</a:t>
            </a:r>
          </a:p>
          <a:p>
            <a:pPr marL="0" indent="0">
              <a:buNone/>
            </a:pPr>
            <a:br>
              <a:rPr lang="en-US" sz="2800" dirty="0">
                <a:solidFill>
                  <a:srgbClr val="775F55"/>
                </a:solidFill>
              </a:rPr>
            </a:br>
            <a:r>
              <a:rPr lang="en-US" sz="2800" dirty="0">
                <a:solidFill>
                  <a:srgbClr val="775F55"/>
                </a:solidFill>
              </a:rPr>
              <a:t>Also, we may also say P(X) or p(x) to generically mean any particular value, i.e. P(X=</a:t>
            </a:r>
            <a:r>
              <a:rPr lang="en-US" sz="2800" dirty="0" err="1">
                <a:solidFill>
                  <a:srgbClr val="775F55"/>
                </a:solidFill>
              </a:rPr>
              <a:t>x</a:t>
            </a:r>
            <a:r>
              <a:rPr lang="en-US" sz="2800" dirty="0">
                <a:solidFill>
                  <a:srgbClr val="775F55"/>
                </a:solidFill>
              </a:rPr>
              <a:t>)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3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292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4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7007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0.125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Properties of probabilities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>
                <a:ea typeface="ＭＳ Ｐゴシック" charset="-128"/>
              </a:rPr>
              <a:t>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i="1" dirty="0">
                <a:ea typeface="ＭＳ Ｐゴシック" charset="-128"/>
                <a:sym typeface="Symbol" charset="2"/>
              </a:rPr>
              <a:t>or</a:t>
            </a:r>
            <a:r>
              <a:rPr lang="en-US" dirty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?</a:t>
            </a: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Properties of probabilities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>
                <a:ea typeface="ＭＳ Ｐゴシック" charset="-128"/>
              </a:rPr>
              <a:t>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i="1" dirty="0">
                <a:ea typeface="ＭＳ Ｐゴシック" charset="-128"/>
                <a:sym typeface="Symbol" charset="2"/>
              </a:rPr>
              <a:t>or</a:t>
            </a:r>
            <a:r>
              <a:rPr lang="en-US" dirty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,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 probabilities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97575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>
                <a:solidFill>
                  <a:schemeClr val="tx2"/>
                </a:solidFill>
              </a:rPr>
              <a:t>P(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>
                <a:solidFill>
                  <a:schemeClr val="tx2"/>
                </a:solidFill>
              </a:rPr>
              <a:t>More 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>
                <a:solidFill>
                  <a:schemeClr val="tx2"/>
                </a:solidFill>
              </a:rPr>
              <a:t>1</a:t>
            </a:r>
            <a:r>
              <a:rPr lang="en-US" sz="2500" dirty="0">
                <a:solidFill>
                  <a:schemeClr val="tx2"/>
                </a:solidFill>
              </a:rPr>
              <a:t>, e</a:t>
            </a:r>
            <a:r>
              <a:rPr lang="en-US" sz="2500" baseline="-25000" dirty="0">
                <a:solidFill>
                  <a:schemeClr val="tx2"/>
                </a:solidFill>
              </a:rPr>
              <a:t>2</a:t>
            </a:r>
            <a:r>
              <a:rPr lang="en-US" sz="2500" dirty="0">
                <a:solidFill>
                  <a:schemeClr val="tx2"/>
                </a:solidFill>
              </a:rPr>
              <a:t>, …, e</a:t>
            </a:r>
            <a:r>
              <a:rPr lang="en-US" sz="2500" baseline="-25000" dirty="0">
                <a:solidFill>
                  <a:schemeClr val="tx2"/>
                </a:solidFill>
              </a:rPr>
              <a:t>n</a:t>
            </a:r>
            <a:endParaRPr lang="en-US" sz="2500" dirty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>
                <a:solidFill>
                  <a:schemeClr val="tx2"/>
                </a:solidFill>
              </a:rPr>
              <a:t>P(E1, E2) </a:t>
            </a:r>
            <a:r>
              <a:rPr lang="en-US" sz="2800" dirty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>
                <a:solidFill>
                  <a:schemeClr val="tx2"/>
                </a:solidFill>
              </a:rPr>
              <a:t>P(E1)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637268"/>
              </p:ext>
            </p:extLst>
          </p:nvPr>
        </p:nvGraphicFramePr>
        <p:xfrm>
          <a:off x="1715814" y="4038600"/>
          <a:ext cx="262758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545" name="Equation" r:id="rId6" imgW="1270000" imgH="368300" progId="Equation.3">
                  <p:embed/>
                </p:oleObj>
              </mc:Choice>
              <mc:Fallback>
                <p:oleObj name="Equation" r:id="rId6" imgW="1270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5814" y="4038600"/>
                        <a:ext cx="262758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rule (aka product rule)</a:t>
            </a:r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99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7526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300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8288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>
                <a:solidFill>
                  <a:srgbClr val="775F55"/>
                </a:solidFill>
              </a:rPr>
              <a:t>AND</a:t>
            </a:r>
            <a:r>
              <a:rPr lang="en-US" sz="2400" dirty="0">
                <a:solidFill>
                  <a:srgbClr val="775F55"/>
                </a:solidFill>
              </a:rPr>
              <a:t> Y occurring as two steps: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775F55"/>
                </a:solidFill>
              </a:rPr>
              <a:t>Y occurs with some probability P(Y)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775F55"/>
                </a:solidFill>
              </a:rPr>
              <a:t>Then, X occurs, given that Y has occurred</a:t>
            </a:r>
          </a:p>
          <a:p>
            <a:pPr algn="l"/>
            <a:r>
              <a:rPr lang="en-US" sz="2400" dirty="0">
                <a:solidFill>
                  <a:srgbClr val="775F55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707822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rule</a:t>
            </a:r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57" name="Equation" r:id="rId3" imgW="1892300" imgH="177800" progId="Equation.3">
                  <p:embed/>
                </p:oleObj>
              </mc:Choice>
              <mc:Fallback>
                <p:oleObj name="Equation" r:id="rId3" imgW="1892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905000"/>
                        <a:ext cx="38687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58" name="Equation" r:id="rId5" imgW="1765300" imgH="177800" progId="Equation.3">
                  <p:embed/>
                </p:oleObj>
              </mc:Choice>
              <mc:Fallback>
                <p:oleObj name="Equation" r:id="rId5" imgW="1765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6099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59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48000"/>
                        <a:ext cx="4597400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60" name="Equation" r:id="rId9" imgW="1778000" imgH="177800" progId="Equation.3">
                  <p:embed/>
                </p:oleObj>
              </mc:Choice>
              <mc:Fallback>
                <p:oleObj name="Equation" r:id="rId9" imgW="17780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657600"/>
                        <a:ext cx="36353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489277"/>
              </p:ext>
            </p:extLst>
          </p:nvPr>
        </p:nvGraphicFramePr>
        <p:xfrm>
          <a:off x="1676400" y="4724400"/>
          <a:ext cx="5181600" cy="740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61" name="Equation" r:id="rId11" imgW="1244600" imgH="177800" progId="Equation.3">
                  <p:embed/>
                </p:oleObj>
              </mc:Choice>
              <mc:Fallback>
                <p:oleObj name="Equation" r:id="rId11" imgW="12446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181600" cy="7402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the chain rule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>
                <a:solidFill>
                  <a:srgbClr val="775F55"/>
                </a:solidFill>
              </a:rPr>
              <a:t>P(Y)</a:t>
            </a:r>
          </a:p>
          <a:p>
            <a:pPr lvl="1"/>
            <a:r>
              <a:rPr lang="en-US" sz="2100" dirty="0">
                <a:solidFill>
                  <a:srgbClr val="775F55"/>
                </a:solidFill>
              </a:rPr>
              <a:t>P(X|Y) </a:t>
            </a: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55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14600"/>
                        <a:ext cx="21082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56" name="Equation" r:id="rId5" imgW="1384300" imgH="368300" progId="Equation.3">
                  <p:embed/>
                </p:oleObj>
              </mc:Choice>
              <mc:Fallback>
                <p:oleObj name="Equation" r:id="rId5" imgW="13843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334000"/>
                        <a:ext cx="2768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6019800"/>
            <a:ext cx="782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This is called “summing over” or “marginalizing out” a variable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Bayes</a:t>
            </a:r>
            <a:r>
              <a:rPr lang="en-US" dirty="0"/>
              <a:t>’ rule (theorem)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2000" y="1905000"/>
            <a:ext cx="7342188" cy="2133600"/>
            <a:chOff x="762000" y="1905000"/>
            <a:chExt cx="7342188" cy="2133600"/>
          </a:xfrm>
        </p:grpSpPr>
        <p:graphicFrame>
          <p:nvGraphicFramePr>
            <p:cNvPr id="4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4125975"/>
                </p:ext>
              </p:extLst>
            </p:nvPr>
          </p:nvGraphicFramePr>
          <p:xfrm>
            <a:off x="762000" y="1905000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81" name="Equation" r:id="rId3" imgW="1193800" imgH="393700" progId="Equation.3">
                    <p:embed/>
                  </p:oleObj>
                </mc:Choice>
                <mc:Fallback>
                  <p:oleObj name="Equation" r:id="rId3" imgW="1193800" imgH="3937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905000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3812891"/>
                </p:ext>
              </p:extLst>
            </p:nvPr>
          </p:nvGraphicFramePr>
          <p:xfrm>
            <a:off x="5029200" y="1981200"/>
            <a:ext cx="3013075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82" name="Equation" r:id="rId5" imgW="1473200" imgH="177800" progId="Equation.3">
                    <p:embed/>
                  </p:oleObj>
                </mc:Choice>
                <mc:Fallback>
                  <p:oleObj name="Equation" r:id="rId5" imgW="1473200" imgH="177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1981200"/>
                          <a:ext cx="3013075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ight Arrow 5"/>
            <p:cNvSpPr/>
            <p:nvPr/>
          </p:nvSpPr>
          <p:spPr bwMode="auto">
            <a:xfrm>
              <a:off x="3657600" y="1981200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7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6923381"/>
                </p:ext>
              </p:extLst>
            </p:nvPr>
          </p:nvGraphicFramePr>
          <p:xfrm>
            <a:off x="796925" y="3233737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83" name="Equation" r:id="rId7" imgW="1193800" imgH="393700" progId="Equation.3">
                    <p:embed/>
                  </p:oleObj>
                </mc:Choice>
                <mc:Fallback>
                  <p:oleObj name="Equation" r:id="rId7" imgW="1193800" imgH="3937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925" y="3233737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6610026"/>
                </p:ext>
              </p:extLst>
            </p:nvPr>
          </p:nvGraphicFramePr>
          <p:xfrm>
            <a:off x="5038725" y="3309938"/>
            <a:ext cx="3065463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84" name="Equation" r:id="rId9" imgW="1498600" imgH="177800" progId="Equation.3">
                    <p:embed/>
                  </p:oleObj>
                </mc:Choice>
                <mc:Fallback>
                  <p:oleObj name="Equation" r:id="rId9" imgW="1498600" imgH="1778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8725" y="3309938"/>
                          <a:ext cx="3065463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ight Arrow 8"/>
            <p:cNvSpPr/>
            <p:nvPr/>
          </p:nvSpPr>
          <p:spPr bwMode="auto">
            <a:xfrm>
              <a:off x="3692525" y="3309937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aphicFrame>
        <p:nvGraphicFramePr>
          <p:cNvPr id="250886" name="Content Placeholder 3"/>
          <p:cNvGraphicFramePr>
            <a:graphicFrameLocks noChangeAspect="1"/>
          </p:cNvGraphicFramePr>
          <p:nvPr/>
        </p:nvGraphicFramePr>
        <p:xfrm>
          <a:off x="2133600" y="4876800"/>
          <a:ext cx="426930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885" name="Equation" r:id="rId11" imgW="1574800" imgH="393700" progId="Equation.3">
                  <p:embed/>
                </p:oleObj>
              </mc:Choice>
              <mc:Fallback>
                <p:oleObj name="Equation" r:id="rId11" imgW="15748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4269301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Allows us to talk about P(Y|X) rather than P(X|Y)</a:t>
            </a:r>
          </a:p>
          <a:p>
            <a:pPr marL="0" indent="0">
              <a:buNone/>
            </a:pPr>
            <a:endParaRPr lang="en-US" sz="28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Sometimes this can be more intuitive</a:t>
            </a:r>
          </a:p>
          <a:p>
            <a:pPr marL="0" indent="0">
              <a:buNone/>
            </a:pPr>
            <a:endParaRPr lang="en-US" sz="28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Why?</a:t>
            </a: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93"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4268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775F55"/>
                </a:solidFill>
              </a:rPr>
              <a:t>p(disease</a:t>
            </a:r>
            <a:r>
              <a:rPr lang="en-US" sz="2400" dirty="0">
                <a:solidFill>
                  <a:srgbClr val="775F55"/>
                </a:solidFill>
              </a:rPr>
              <a:t> | symptoms)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For everyone who had those symptoms, how many had the disease?</a:t>
            </a:r>
          </a:p>
          <a:p>
            <a:pPr lvl="1"/>
            <a:r>
              <a:rPr lang="en-US" sz="2000" dirty="0" err="1">
                <a:solidFill>
                  <a:srgbClr val="775F55"/>
                </a:solidFill>
              </a:rPr>
              <a:t>p(symptoms|disease</a:t>
            </a:r>
            <a:r>
              <a:rPr lang="en-US" sz="2000" dirty="0">
                <a:solidFill>
                  <a:srgbClr val="775F55"/>
                </a:solidFill>
              </a:rPr>
              <a:t>)</a:t>
            </a:r>
          </a:p>
          <a:p>
            <a:pPr lvl="2"/>
            <a:r>
              <a:rPr lang="en-US" sz="1800" dirty="0">
                <a:solidFill>
                  <a:srgbClr val="775F55"/>
                </a:solidFill>
              </a:rPr>
              <a:t>For everyone that had the disease, how many had this symptom?</a:t>
            </a:r>
          </a:p>
          <a:p>
            <a:pPr lvl="2"/>
            <a:endParaRPr lang="en-US" sz="18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p( label| features )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For all examples that had those features, how many had that label?</a:t>
            </a:r>
          </a:p>
          <a:p>
            <a:pPr lvl="1"/>
            <a:r>
              <a:rPr lang="en-US" sz="2000" dirty="0">
                <a:solidFill>
                  <a:srgbClr val="775F55"/>
                </a:solidFill>
              </a:rPr>
              <a:t>p(features | label)</a:t>
            </a:r>
          </a:p>
          <a:p>
            <a:pPr lvl="2"/>
            <a:r>
              <a:rPr lang="en-US" sz="1800" dirty="0">
                <a:solidFill>
                  <a:srgbClr val="775F55"/>
                </a:solidFill>
              </a:rPr>
              <a:t>For all the examples with that label, how many had this feature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r>
              <a:rPr lang="en-US" sz="2400" dirty="0" err="1">
                <a:solidFill>
                  <a:srgbClr val="775F55"/>
                </a:solidFill>
              </a:rPr>
              <a:t>p(cause</a:t>
            </a:r>
            <a:r>
              <a:rPr lang="en-US" sz="2400" dirty="0">
                <a:solidFill>
                  <a:srgbClr val="775F55"/>
                </a:solidFill>
              </a:rPr>
              <a:t> | effect) vs. </a:t>
            </a:r>
            <a:r>
              <a:rPr lang="en-US" sz="2400" dirty="0" err="1">
                <a:solidFill>
                  <a:srgbClr val="775F55"/>
                </a:solidFill>
              </a:rPr>
              <a:t>p(effect</a:t>
            </a:r>
            <a:r>
              <a:rPr lang="en-US" sz="2400" dirty="0">
                <a:solidFill>
                  <a:srgbClr val="775F55"/>
                </a:solidFill>
              </a:rPr>
              <a:t> | cause)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 just won’t put these away.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These, I just won’t put away.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direct object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I just won’t put       away.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filler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What</a:t>
            </a:r>
            <a:r>
              <a:rPr lang="en-US" sz="3200" dirty="0"/>
              <a:t> did you put       away?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socks </a:t>
            </a:r>
            <a:r>
              <a:rPr lang="en-US" sz="3200" dirty="0">
                <a:solidFill>
                  <a:srgbClr val="0000FF"/>
                </a:solidFill>
              </a:rPr>
              <a:t>that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/>
              <a:t>put       away.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Whose</a:t>
            </a:r>
            <a:r>
              <a:rPr lang="en-US" sz="3200" dirty="0"/>
              <a:t> socks did you fold      and put       away?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FF"/>
                  </a:solidFill>
                </a:rPr>
                <a:t>Whose</a:t>
              </a:r>
              <a:r>
                <a:rPr lang="en-US" sz="3200" dirty="0"/>
                <a:t> socks did you fold       ?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gap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FF"/>
                  </a:solidFill>
                </a:rPr>
                <a:t>Whose</a:t>
              </a:r>
              <a:r>
                <a:rPr lang="en-US" sz="3200" dirty="0"/>
                <a:t> socks did you put        away?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gap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Parasitic 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These</a:t>
            </a:r>
            <a:r>
              <a:rPr lang="en-US" sz="3200" dirty="0"/>
              <a:t> I’ll put       away without folding       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00FF"/>
                  </a:solidFill>
                </a:rPr>
                <a:t>These</a:t>
              </a:r>
              <a:r>
                <a:rPr lang="en-US" sz="3200" dirty="0"/>
                <a:t> without folding         .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/>
                  <a:t> I’ll put        away.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gap</a:t>
                </a: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gap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Parasitic 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These</a:t>
            </a:r>
            <a:r>
              <a:rPr lang="en-US" sz="2800" dirty="0"/>
              <a:t> I’ll put        away without folding        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1. Cannot exist by themselves (parasitic)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These</a:t>
            </a:r>
            <a:r>
              <a:rPr lang="en-US" sz="2800" dirty="0"/>
              <a:t> I’ll put my pants away without folding        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2. They’re optional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These</a:t>
            </a:r>
            <a:r>
              <a:rPr lang="en-US" sz="2800" dirty="0"/>
              <a:t> I’ll put        away without folding them.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gap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Parasitic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http://literalminded.wordpress.com/2009/02/10/dougs-parasitic-gap/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of parasitic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pPr marL="0" indent="0">
              <a:buNone/>
            </a:pPr>
            <a:endParaRPr lang="en-US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75F55"/>
                </a:solidFill>
              </a:rPr>
              <a:t>Problem:</a:t>
            </a:r>
          </a:p>
          <a:p>
            <a:pPr marL="365760" lvl="1" indent="0">
              <a:buNone/>
            </a:pPr>
            <a:r>
              <a:rPr lang="en-US" dirty="0">
                <a:solidFill>
                  <a:srgbClr val="775F55"/>
                </a:solidFill>
              </a:rPr>
              <a:t>Your friend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</a:t>
            </a:r>
            <a:r>
              <a:rPr lang="en-US" dirty="0"/>
              <a:t> of parasitic gaps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Your friend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 = gap</a:t>
            </a:r>
          </a:p>
          <a:p>
            <a:r>
              <a:rPr lang="en-US" sz="2000" dirty="0"/>
              <a:t>T = test positive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question do we want to ask?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</a:t>
            </a:r>
            <a:r>
              <a:rPr lang="en-US" dirty="0"/>
              <a:t> of parasitic gaps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 = gap</a:t>
            </a:r>
          </a:p>
          <a:p>
            <a:r>
              <a:rPr lang="en-US" sz="2000" dirty="0"/>
              <a:t>T = test positive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316340"/>
              </p:ext>
            </p:extLst>
          </p:nvPr>
        </p:nvGraphicFramePr>
        <p:xfrm>
          <a:off x="914400" y="3952875"/>
          <a:ext cx="15192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" name="Equation" r:id="rId3" imgW="660400" imgH="203200" progId="Equation.3">
                  <p:embed/>
                </p:oleObj>
              </mc:Choice>
              <mc:Fallback>
                <p:oleObj name="Equation" r:id="rId3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52875"/>
                        <a:ext cx="151923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Your friend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</a:p>
        </p:txBody>
      </p:sp>
    </p:spTree>
    <p:extLst>
      <p:ext uri="{BB962C8B-B14F-4D97-AF65-F5344CB8AC3E}">
        <p14:creationId xmlns:p14="http://schemas.microsoft.com/office/powerpoint/2010/main" val="2038797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</a:t>
            </a:r>
            <a:r>
              <a:rPr lang="en-US" dirty="0"/>
              <a:t> of parasitic gaps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61" name="Equation" r:id="rId3" imgW="1308100" imgH="393700" progId="Equation.3">
                  <p:embed/>
                </p:oleObj>
              </mc:Choice>
              <mc:Fallback>
                <p:oleObj name="Equation" r:id="rId3" imgW="1308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43186"/>
                        <a:ext cx="3006982" cy="905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62" name="Equation" r:id="rId5" imgW="1054100" imgH="558800" progId="Equation.3">
                  <p:embed/>
                </p:oleObj>
              </mc:Choice>
              <mc:Fallback>
                <p:oleObj name="Equation" r:id="rId5" imgW="10541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87912"/>
                        <a:ext cx="2424112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63" name="Equation" r:id="rId7" imgW="1714500" imgH="393700" progId="Equation.3">
                  <p:embed/>
                </p:oleObj>
              </mc:Choice>
              <mc:Fallback>
                <p:oleObj name="Equation" r:id="rId7" imgW="17145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13313"/>
                        <a:ext cx="394335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 = gap</a:t>
            </a:r>
          </a:p>
          <a:p>
            <a:r>
              <a:rPr lang="en-US" sz="2000" dirty="0"/>
              <a:t>T = test positive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Your friend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</a:t>
            </a:r>
            <a:r>
              <a:rPr lang="en-US" dirty="0"/>
              <a:t> of parasitic gaps</a:t>
            </a:r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09" name="Equation" r:id="rId3" imgW="2159000" imgH="393700" progId="Equation.3">
                  <p:embed/>
                </p:oleObj>
              </mc:Choice>
              <mc:Fallback>
                <p:oleObj name="Equation" r:id="rId3" imgW="21590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667125"/>
                        <a:ext cx="49657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 = gap</a:t>
            </a:r>
          </a:p>
          <a:p>
            <a:r>
              <a:rPr lang="en-US" sz="2000" dirty="0"/>
              <a:t>T = test positive</a:t>
            </a:r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10" name="Equation" r:id="rId5" imgW="2616200" imgH="368300" progId="Equation.3">
                  <p:embed/>
                </p:oleObj>
              </mc:Choice>
              <mc:Fallback>
                <p:oleObj name="Equation" r:id="rId5" imgW="26162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81575"/>
                        <a:ext cx="601662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Your friend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Model the data with a probabilistic model</a:t>
            </a:r>
          </a:p>
          <a:p>
            <a:endParaRPr lang="en-US" sz="2400" dirty="0"/>
          </a:p>
          <a:p>
            <a:r>
              <a:rPr lang="en-US" sz="2400" dirty="0"/>
              <a:t>specifically, learn p(</a:t>
            </a:r>
            <a:r>
              <a:rPr lang="en-US" sz="2400" i="1" dirty="0"/>
              <a:t>features, label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p(</a:t>
            </a:r>
            <a:r>
              <a:rPr lang="en-US" sz="2400" i="1" dirty="0"/>
              <a:t>features, label</a:t>
            </a:r>
            <a:r>
              <a:rPr lang="en-US" sz="2400" dirty="0"/>
              <a:t>) tells us how likely these features and this example are</a:t>
            </a:r>
          </a:p>
        </p:txBody>
      </p:sp>
    </p:spTree>
    <p:extLst>
      <p:ext uri="{BB962C8B-B14F-4D97-AF65-F5344CB8AC3E}">
        <p14:creationId xmlns:p14="http://schemas.microsoft.com/office/powerpoint/2010/main" val="3404218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example: classifying fruit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4oz,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5oz,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sp>
        <p:nvSpPr>
          <p:cNvPr id="15" name="Right Arrow 14"/>
          <p:cNvSpPr/>
          <p:nvPr/>
        </p:nvSpPr>
        <p:spPr bwMode="auto">
          <a:xfrm>
            <a:off x="4991210" y="35272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16" name="Group 37"/>
          <p:cNvGrpSpPr/>
          <p:nvPr/>
        </p:nvGrpSpPr>
        <p:grpSpPr>
          <a:xfrm>
            <a:off x="5826983" y="3174508"/>
            <a:ext cx="1432277" cy="1371600"/>
            <a:chOff x="7391400" y="3505200"/>
            <a:chExt cx="1432277" cy="1371600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 rot="19152411">
            <a:off x="5015746" y="2973514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</p:spTree>
    <p:extLst>
      <p:ext uri="{BB962C8B-B14F-4D97-AF65-F5344CB8AC3E}">
        <p14:creationId xmlns:p14="http://schemas.microsoft.com/office/powerpoint/2010/main" val="39996809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Probabilistic models define a </a:t>
            </a:r>
            <a:r>
              <a:rPr lang="en-US" i="1" dirty="0">
                <a:solidFill>
                  <a:srgbClr val="FF6600"/>
                </a:solidFill>
              </a:rPr>
              <a:t>probability distribution</a:t>
            </a:r>
            <a:r>
              <a:rPr lang="en-US" dirty="0"/>
              <a:t> over features and labels: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3785379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4272872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434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056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426273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0.004</a:t>
            </a:r>
          </a:p>
        </p:txBody>
      </p:sp>
    </p:spTree>
    <p:extLst>
      <p:ext uri="{BB962C8B-B14F-4D97-AF65-F5344CB8AC3E}">
        <p14:creationId xmlns:p14="http://schemas.microsoft.com/office/powerpoint/2010/main" val="3914858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 vs. classifier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Probabilistic model: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Classifier: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banana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3052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models: classification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Probabilistic models define a </a:t>
            </a:r>
            <a:r>
              <a:rPr lang="en-US" i="1" dirty="0">
                <a:solidFill>
                  <a:srgbClr val="FF6600"/>
                </a:solidFill>
              </a:rPr>
              <a:t>probability distribution</a:t>
            </a:r>
            <a:r>
              <a:rPr lang="en-US" dirty="0"/>
              <a:t> over features and labels: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24237" y="289113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3378628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3368491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375" y="6193100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use a probabilistic model for classification/prediction?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4958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Given an unlabeled example: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 the label</a:t>
            </a:r>
          </a:p>
        </p:txBody>
      </p:sp>
    </p:spTree>
    <p:extLst>
      <p:ext uri="{BB962C8B-B14F-4D97-AF65-F5344CB8AC3E}">
        <p14:creationId xmlns:p14="http://schemas.microsoft.com/office/powerpoint/2010/main" val="1646265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Probabilistic models define a </a:t>
            </a:r>
            <a:r>
              <a:rPr lang="en-US" i="1" dirty="0">
                <a:solidFill>
                  <a:srgbClr val="FF6600"/>
                </a:solidFill>
              </a:rPr>
              <a:t>probability distribution</a:t>
            </a:r>
            <a:r>
              <a:rPr lang="en-US" dirty="0"/>
              <a:t> over features and labels: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6941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each label, ask for the probability under the model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Pick the label with the highest probability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0.00002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1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 vs. classifier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Probabilistic model: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Classifier: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banana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31842" y="6258941"/>
            <a:ext cx="395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probabilistic models?</a:t>
            </a:r>
          </a:p>
        </p:txBody>
      </p:sp>
    </p:spTree>
    <p:extLst>
      <p:ext uri="{BB962C8B-B14F-4D97-AF65-F5344CB8AC3E}">
        <p14:creationId xmlns:p14="http://schemas.microsoft.com/office/powerpoint/2010/main" val="18008096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Probabilities are nice to work with</a:t>
            </a:r>
          </a:p>
          <a:p>
            <a:pPr lvl="1"/>
            <a:r>
              <a:rPr lang="en-US" dirty="0"/>
              <a:t>range between 0 and 1</a:t>
            </a:r>
          </a:p>
          <a:p>
            <a:pPr lvl="1"/>
            <a:r>
              <a:rPr lang="en-US" dirty="0"/>
              <a:t>can combine them in a well understood way</a:t>
            </a:r>
          </a:p>
          <a:p>
            <a:pPr lvl="1"/>
            <a:r>
              <a:rPr lang="en-US" dirty="0"/>
              <a:t>lots of mathematical background/theory</a:t>
            </a:r>
          </a:p>
          <a:p>
            <a:pPr lvl="1"/>
            <a:r>
              <a:rPr lang="en-US" dirty="0"/>
              <a:t>an aside: to get the benefit of probabilistic output you can sometimes </a:t>
            </a:r>
            <a:r>
              <a:rPr lang="en-US" dirty="0">
                <a:solidFill>
                  <a:srgbClr val="FF6600"/>
                </a:solidFill>
              </a:rPr>
              <a:t>calibrate</a:t>
            </a:r>
            <a:r>
              <a:rPr lang="en-US" dirty="0"/>
              <a:t> the confidence output of a non-probabilistic classifier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Provide a strong, well-founded groundwork</a:t>
            </a:r>
          </a:p>
          <a:p>
            <a:pPr marL="822960" lvl="1" indent="-457200"/>
            <a:r>
              <a:rPr lang="en-US" dirty="0"/>
              <a:t>Allow us to make clear decisions about things like regularization</a:t>
            </a:r>
          </a:p>
          <a:p>
            <a:pPr marL="822960" lvl="1" indent="-457200"/>
            <a:r>
              <a:rPr lang="en-US" dirty="0"/>
              <a:t>Tend to be much less “heuristic” than the models we’ve seen</a:t>
            </a:r>
          </a:p>
          <a:p>
            <a:pPr marL="822960" lvl="1" indent="-457200"/>
            <a:r>
              <a:rPr lang="en-US" dirty="0"/>
              <a:t>Different models have very clear meanings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8755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models: big questions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832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Same problems we’ve been dealing with so far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76989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232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4632" y="1738595"/>
            <a:ext cx="2133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ML in general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4196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1"/>
          <p:cNvSpPr txBox="1">
            <a:spLocks/>
          </p:cNvSpPr>
          <p:nvPr/>
        </p:nvSpPr>
        <p:spPr>
          <a:xfrm>
            <a:off x="5181600" y="2514600"/>
            <a:ext cx="3461611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Which model do we use (decision tree, linear model, non-parametric)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How do train the model?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How do we deal with </a:t>
            </a:r>
            <a:r>
              <a:rPr lang="en-US" sz="2400" dirty="0" err="1"/>
              <a:t>overfitting</a:t>
            </a:r>
            <a:r>
              <a:rPr lang="en-US" sz="2400" dirty="0"/>
              <a:t>?</a:t>
            </a:r>
          </a:p>
          <a:p>
            <a:pPr marL="0" indent="0">
              <a:buFont typeface="Wingdings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2868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227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81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89" y="228600"/>
            <a:ext cx="8378952" cy="990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What was the data generating distribution?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 set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 generating distribution</a:t>
            </a:r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878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picking a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 generating distribution</a:t>
            </a:r>
          </a:p>
        </p:txBody>
      </p:sp>
      <p:sp>
        <p:nvSpPr>
          <p:cNvPr id="14" name="Oval 1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2286000"/>
            <a:ext cx="7530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we’re really trying to do is model the data generating distribution, that is how likely the feature/label combinations are</a:t>
            </a:r>
          </a:p>
        </p:txBody>
      </p:sp>
    </p:spTree>
    <p:extLst>
      <p:ext uri="{BB962C8B-B14F-4D97-AF65-F5344CB8AC3E}">
        <p14:creationId xmlns:p14="http://schemas.microsoft.com/office/powerpoint/2010/main" val="38144910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557737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01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806649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02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969425"/>
              </p:ext>
            </p:extLst>
          </p:nvPr>
        </p:nvGraphicFramePr>
        <p:xfrm>
          <a:off x="3276600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03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76600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5600" y="4490110"/>
            <a:ext cx="1775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rule?</a:t>
            </a:r>
          </a:p>
        </p:txBody>
      </p:sp>
    </p:spTree>
    <p:extLst>
      <p:ext uri="{BB962C8B-B14F-4D97-AF65-F5344CB8AC3E}">
        <p14:creationId xmlns:p14="http://schemas.microsoft.com/office/powerpoint/2010/main" val="5404915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err="1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00465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88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89501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89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429205"/>
              </p:ext>
            </p:extLst>
          </p:nvPr>
        </p:nvGraphicFramePr>
        <p:xfrm>
          <a:off x="2332038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90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2038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01959"/>
              </p:ext>
            </p:extLst>
          </p:nvPr>
        </p:nvGraphicFramePr>
        <p:xfrm>
          <a:off x="2332038" y="3932237"/>
          <a:ext cx="43529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91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2038" y="3932237"/>
                        <a:ext cx="435292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103864"/>
              </p:ext>
            </p:extLst>
          </p:nvPr>
        </p:nvGraphicFramePr>
        <p:xfrm>
          <a:off x="2332038" y="5665788"/>
          <a:ext cx="3779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92" name="Equation" r:id="rId12" imgW="1676400" imgH="482600" progId="Equation.3">
                  <p:embed/>
                </p:oleObj>
              </mc:Choice>
              <mc:Fallback>
                <p:oleObj name="Equation" r:id="rId12" imgW="1676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32038" y="5665788"/>
                        <a:ext cx="377983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49194"/>
              </p:ext>
            </p:extLst>
          </p:nvPr>
        </p:nvGraphicFramePr>
        <p:xfrm>
          <a:off x="2332038" y="4953000"/>
          <a:ext cx="62436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93" name="Equation" r:id="rId14" imgW="2768600" imgH="215900" progId="Equation.3">
                  <p:embed/>
                </p:oleObj>
              </mc:Choice>
              <mc:Fallback>
                <p:oleObj name="Equation" r:id="rId14" imgW="276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2038" y="4953000"/>
                        <a:ext cx="624363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64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 1: pick a model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0933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28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362200"/>
            <a:ext cx="7989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So, far we have made NO assumptions about the data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87767"/>
              </p:ext>
            </p:extLst>
          </p:nvPr>
        </p:nvGraphicFramePr>
        <p:xfrm>
          <a:off x="2821896" y="3048000"/>
          <a:ext cx="30638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29" name="Equation" r:id="rId5" imgW="1358900" imgH="215900" progId="Equation.3">
                  <p:embed/>
                </p:oleObj>
              </mc:Choice>
              <mc:Fallback>
                <p:oleObj name="Equation" r:id="rId5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1896" y="3048000"/>
                        <a:ext cx="306387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3733800"/>
            <a:ext cx="74342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entries would the probability distribution table have if we tried to represent all possible values (e.g. for the wine data set)?</a:t>
            </a:r>
          </a:p>
        </p:txBody>
      </p:sp>
    </p:spTree>
    <p:extLst>
      <p:ext uri="{BB962C8B-B14F-4D97-AF65-F5344CB8AC3E}">
        <p14:creationId xmlns:p14="http://schemas.microsoft.com/office/powerpoint/2010/main" val="19247120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distribution tables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99448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p(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 marL="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Wine problem: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all possible combination of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~7000 binary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Sample space size: 2</a:t>
            </a:r>
            <a:r>
              <a:rPr lang="en-US" sz="1800" baseline="30000" dirty="0">
                <a:solidFill>
                  <a:schemeClr val="tx2"/>
                </a:solidFill>
              </a:rPr>
              <a:t>7000</a:t>
            </a:r>
            <a:r>
              <a:rPr lang="en-US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6200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7000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806" y="6153090"/>
            <a:ext cx="2548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Any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1908730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6141</TotalTime>
  <Words>2814</Words>
  <Application>Microsoft Macintosh PowerPoint</Application>
  <PresentationFormat>On-screen Show (4:3)</PresentationFormat>
  <Paragraphs>593</Paragraphs>
  <Slides>59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ＭＳ Ｐゴシック</vt:lpstr>
      <vt:lpstr>Arial</vt:lpstr>
      <vt:lpstr>Calibri</vt:lpstr>
      <vt:lpstr>Century Schoolbook</vt:lpstr>
      <vt:lpstr>Symbol</vt:lpstr>
      <vt:lpstr>Tahoma</vt:lpstr>
      <vt:lpstr>Tw Cen MT</vt:lpstr>
      <vt:lpstr>Wingdings</vt:lpstr>
      <vt:lpstr>Wingdings 2</vt:lpstr>
      <vt:lpstr>Median</vt:lpstr>
      <vt:lpstr>Equation</vt:lpstr>
      <vt:lpstr>Probability</vt:lpstr>
      <vt:lpstr>Admin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Probability distribution</vt:lpstr>
      <vt:lpstr>Unconditional/prior probability</vt:lpstr>
      <vt:lpstr>Joint distribution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Both are distributions over X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Bayes’ rule</vt:lpstr>
      <vt:lpstr>Bayes’ rule</vt:lpstr>
      <vt:lpstr>Gaps</vt:lpstr>
      <vt:lpstr>Gaps</vt:lpstr>
      <vt:lpstr>Gaps</vt:lpstr>
      <vt:lpstr>Parasitic gaps</vt:lpstr>
      <vt:lpstr>Parasitic gaps</vt:lpstr>
      <vt:lpstr>Parasitic gaps</vt:lpstr>
      <vt:lpstr>Frequency of parasitic gaps</vt:lpstr>
      <vt:lpstr>Prob of parasitic gaps</vt:lpstr>
      <vt:lpstr>Prob of parasitic gaps</vt:lpstr>
      <vt:lpstr>Prob of parasitic gaps</vt:lpstr>
      <vt:lpstr>Prob of parasitic gaps</vt:lpstr>
      <vt:lpstr>Probabilistic Modeling</vt:lpstr>
      <vt:lpstr>An example: classifying fruit</vt:lpstr>
      <vt:lpstr>Probabilistic models</vt:lpstr>
      <vt:lpstr>Probabilistic model vs. classifier</vt:lpstr>
      <vt:lpstr>Probabilistic models: classification</vt:lpstr>
      <vt:lpstr>Probabilistic models</vt:lpstr>
      <vt:lpstr>Probabilistic model vs. classifier</vt:lpstr>
      <vt:lpstr>Probabilistic models</vt:lpstr>
      <vt:lpstr>Probabilistic models: big questions</vt:lpstr>
      <vt:lpstr>Same problems we’ve been dealing with so far</vt:lpstr>
      <vt:lpstr>Basic steps for probabilistic modeling</vt:lpstr>
      <vt:lpstr>Basic steps for probabilistic modeling</vt:lpstr>
      <vt:lpstr>What was the data generating distribution?</vt:lpstr>
      <vt:lpstr>Step 1: picking a model</vt:lpstr>
      <vt:lpstr>Some maths</vt:lpstr>
      <vt:lpstr>Some maths</vt:lpstr>
      <vt:lpstr>Step  1: pick a model</vt:lpstr>
      <vt:lpstr>Full distribution tables</vt:lpstr>
      <vt:lpstr>27000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360</cp:revision>
  <cp:lastPrinted>2019-10-16T16:55:19Z</cp:lastPrinted>
  <dcterms:created xsi:type="dcterms:W3CDTF">2011-01-25T19:35:23Z</dcterms:created>
  <dcterms:modified xsi:type="dcterms:W3CDTF">2019-10-16T16:55:20Z</dcterms:modified>
</cp:coreProperties>
</file>