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7"/>
  </p:notesMasterIdLst>
  <p:handoutMasterIdLst>
    <p:handoutMasterId r:id="rId68"/>
  </p:handoutMasterIdLst>
  <p:sldIdLst>
    <p:sldId id="256" r:id="rId2"/>
    <p:sldId id="358" r:id="rId3"/>
    <p:sldId id="371" r:id="rId4"/>
    <p:sldId id="366" r:id="rId5"/>
    <p:sldId id="367" r:id="rId6"/>
    <p:sldId id="372" r:id="rId7"/>
    <p:sldId id="387" r:id="rId8"/>
    <p:sldId id="365" r:id="rId9"/>
    <p:sldId id="368" r:id="rId10"/>
    <p:sldId id="369" r:id="rId11"/>
    <p:sldId id="374" r:id="rId12"/>
    <p:sldId id="376" r:id="rId13"/>
    <p:sldId id="377" r:id="rId14"/>
    <p:sldId id="378" r:id="rId15"/>
    <p:sldId id="379" r:id="rId16"/>
    <p:sldId id="380" r:id="rId17"/>
    <p:sldId id="450" r:id="rId18"/>
    <p:sldId id="386" r:id="rId19"/>
    <p:sldId id="388" r:id="rId20"/>
    <p:sldId id="382" r:id="rId21"/>
    <p:sldId id="383" r:id="rId22"/>
    <p:sldId id="389" r:id="rId23"/>
    <p:sldId id="393" r:id="rId24"/>
    <p:sldId id="394" r:id="rId25"/>
    <p:sldId id="390" r:id="rId26"/>
    <p:sldId id="391" r:id="rId27"/>
    <p:sldId id="384" r:id="rId28"/>
    <p:sldId id="375" r:id="rId29"/>
    <p:sldId id="392" r:id="rId30"/>
    <p:sldId id="396" r:id="rId31"/>
    <p:sldId id="398" r:id="rId32"/>
    <p:sldId id="399" r:id="rId33"/>
    <p:sldId id="400" r:id="rId34"/>
    <p:sldId id="395" r:id="rId35"/>
    <p:sldId id="401" r:id="rId36"/>
    <p:sldId id="402" r:id="rId37"/>
    <p:sldId id="403" r:id="rId38"/>
    <p:sldId id="404" r:id="rId39"/>
    <p:sldId id="405" r:id="rId40"/>
    <p:sldId id="406" r:id="rId41"/>
    <p:sldId id="407" r:id="rId42"/>
    <p:sldId id="408" r:id="rId43"/>
    <p:sldId id="410" r:id="rId44"/>
    <p:sldId id="411" r:id="rId45"/>
    <p:sldId id="412" r:id="rId46"/>
    <p:sldId id="413" r:id="rId47"/>
    <p:sldId id="414" r:id="rId48"/>
    <p:sldId id="417" r:id="rId49"/>
    <p:sldId id="415" r:id="rId50"/>
    <p:sldId id="416" r:id="rId51"/>
    <p:sldId id="420" r:id="rId52"/>
    <p:sldId id="419" r:id="rId53"/>
    <p:sldId id="418" r:id="rId54"/>
    <p:sldId id="421" r:id="rId55"/>
    <p:sldId id="422" r:id="rId56"/>
    <p:sldId id="423" r:id="rId57"/>
    <p:sldId id="424" r:id="rId58"/>
    <p:sldId id="432" r:id="rId59"/>
    <p:sldId id="425" r:id="rId60"/>
    <p:sldId id="426" r:id="rId61"/>
    <p:sldId id="427" r:id="rId62"/>
    <p:sldId id="428" r:id="rId63"/>
    <p:sldId id="433" r:id="rId64"/>
    <p:sldId id="446" r:id="rId65"/>
    <p:sldId id="447" r:id="rId6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749" autoAdjust="0"/>
    <p:restoredTop sz="94684"/>
  </p:normalViewPr>
  <p:slideViewPr>
    <p:cSldViewPr snapToObjects="1">
      <p:cViewPr varScale="1">
        <p:scale>
          <a:sx n="106" d="100"/>
          <a:sy n="106" d="100"/>
        </p:scale>
        <p:origin x="1216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image" Target="../media/image8.emf"/><Relationship Id="rId4" Type="http://schemas.openxmlformats.org/officeDocument/2006/relationships/image" Target="../media/image1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image" Target="../media/image14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image" Target="../media/image8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image" Target="../media/image18.e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image" Target="../media/image20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B5D11C-A000-9242-84A9-48B920106DCB}" type="datetimeFigureOut">
              <a:rPr lang="en-US" smtClean="0"/>
              <a:t>10/29/19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BF50B9-50D7-A24E-BE4E-8246FE27AC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8011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00213A-4496-8E41-939D-6D779164903A}" type="datetimeFigureOut">
              <a:rPr lang="en-US" smtClean="0"/>
              <a:pPr/>
              <a:t>10/29/19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E9A50-EED1-FA4E-868B-D30F9FDBA6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197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111392-B9AF-5848-85F0-C2AC2219DFAF}" type="slidenum">
              <a:rPr lang="en-US"/>
              <a:pPr/>
              <a:t>4</a:t>
            </a:fld>
            <a:endParaRPr lang="en-US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5B511B-C64E-8B47-96AD-FD8637DDC681}" type="slidenum">
              <a:rPr lang="en-US"/>
              <a:pPr/>
              <a:t>6</a:t>
            </a:fld>
            <a:endParaRPr lang="en-US"/>
          </a:p>
        </p:txBody>
      </p:sp>
      <p:sp>
        <p:nvSpPr>
          <p:cNvPr id="378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43E6F02-EAE5-EA42-9795-74493B5E4E77}" type="slidenum">
              <a:rPr lang="en-US"/>
              <a:pPr/>
              <a:t>8</a:t>
            </a:fld>
            <a:endParaRPr lang="en-US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8906CB-4E39-184A-BDBD-95794EF2FA85}" type="slidenum">
              <a:rPr lang="en-US"/>
              <a:pPr/>
              <a:t>9</a:t>
            </a:fld>
            <a:endParaRPr lang="en-US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17C492-4133-5942-991E-CDDA543A708F}" type="slidenum">
              <a:rPr lang="en-US"/>
              <a:pPr/>
              <a:t>10</a:t>
            </a:fld>
            <a:endParaRPr lang="en-US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Allow us to model</a:t>
            </a:r>
            <a:r>
              <a:rPr lang="en-US" baseline="0" dirty="0"/>
              <a:t> more than just 0/1 outputs</a:t>
            </a:r>
          </a:p>
          <a:p>
            <a:pPr marL="171450" indent="-171450">
              <a:buFontTx/>
              <a:buChar char="-"/>
            </a:pPr>
            <a:r>
              <a:rPr lang="en-US" baseline="0" dirty="0"/>
              <a:t>Differentiable! (this will come into play in a minute)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3404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often we view a slice</a:t>
            </a:r>
            <a:r>
              <a:rPr lang="en-US" baseline="0" dirty="0"/>
              <a:t> of </a:t>
            </a:r>
            <a:r>
              <a:rPr lang="en-US" dirty="0"/>
              <a:t>them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85E063-BD86-A24D-8676-37A35E7CCE3C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2051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often we view a slice</a:t>
            </a:r>
            <a:r>
              <a:rPr lang="en-US" baseline="0" dirty="0"/>
              <a:t> </a:t>
            </a:r>
            <a:r>
              <a:rPr lang="en-US" baseline="0"/>
              <a:t>of </a:t>
            </a:r>
            <a:r>
              <a:rPr lang="en-US"/>
              <a:t>them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85E063-BD86-A24D-8676-37A35E7CCE3C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2051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often we view a slice</a:t>
            </a:r>
            <a:r>
              <a:rPr lang="en-US" baseline="0" dirty="0"/>
              <a:t> </a:t>
            </a:r>
            <a:r>
              <a:rPr lang="en-US" baseline="0"/>
              <a:t>of </a:t>
            </a:r>
            <a:r>
              <a:rPr lang="en-US"/>
              <a:t>them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85E063-BD86-A24D-8676-37A35E7CCE3C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2051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often we view a slice</a:t>
            </a:r>
            <a:r>
              <a:rPr lang="en-US" baseline="0" dirty="0"/>
              <a:t> </a:t>
            </a:r>
            <a:r>
              <a:rPr lang="en-US" baseline="0"/>
              <a:t>of </a:t>
            </a:r>
            <a:r>
              <a:rPr lang="en-US"/>
              <a:t>them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85E063-BD86-A24D-8676-37A35E7CCE3C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2051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often we view a slice</a:t>
            </a:r>
            <a:r>
              <a:rPr lang="en-US" baseline="0" dirty="0"/>
              <a:t> </a:t>
            </a:r>
            <a:r>
              <a:rPr lang="en-US" baseline="0"/>
              <a:t>of </a:t>
            </a:r>
            <a:r>
              <a:rPr lang="en-US"/>
              <a:t>them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85E063-BD86-A24D-8676-37A35E7CCE3C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2051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267969-EEBE-A946-A56E-2F425E1BF0B3}" type="slidenum">
              <a:rPr lang="en-US"/>
              <a:pPr/>
              <a:t>30</a:t>
            </a:fld>
            <a:endParaRPr lang="en-US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267969-EEBE-A946-A56E-2F425E1BF0B3}" type="slidenum">
              <a:rPr lang="en-US"/>
              <a:pPr/>
              <a:t>31</a:t>
            </a:fld>
            <a:endParaRPr lang="en-US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267969-EEBE-A946-A56E-2F425E1BF0B3}" type="slidenum">
              <a:rPr lang="en-US"/>
              <a:pPr/>
              <a:t>32</a:t>
            </a:fld>
            <a:endParaRPr lang="en-US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267969-EEBE-A946-A56E-2F425E1BF0B3}" type="slidenum">
              <a:rPr lang="en-US"/>
              <a:pPr/>
              <a:t>33</a:t>
            </a:fld>
            <a:endParaRPr lang="en-US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267969-EEBE-A946-A56E-2F425E1BF0B3}" type="slidenum">
              <a:rPr lang="en-US"/>
              <a:pPr/>
              <a:t>36</a:t>
            </a:fld>
            <a:endParaRPr lang="en-US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267969-EEBE-A946-A56E-2F425E1BF0B3}" type="slidenum">
              <a:rPr lang="en-US"/>
              <a:pPr/>
              <a:t>39</a:t>
            </a:fld>
            <a:endParaRPr lang="en-US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267969-EEBE-A946-A56E-2F425E1BF0B3}" type="slidenum">
              <a:rPr lang="en-US"/>
              <a:pPr/>
              <a:t>42</a:t>
            </a:fld>
            <a:endParaRPr lang="en-US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267969-EEBE-A946-A56E-2F425E1BF0B3}" type="slidenum">
              <a:rPr lang="en-US"/>
              <a:pPr/>
              <a:t>45</a:t>
            </a:fld>
            <a:endParaRPr lang="en-US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267969-EEBE-A946-A56E-2F425E1BF0B3}" type="slidenum">
              <a:rPr lang="en-US"/>
              <a:pPr/>
              <a:t>46</a:t>
            </a:fld>
            <a:endParaRPr lang="en-US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267969-EEBE-A946-A56E-2F425E1BF0B3}" type="slidenum">
              <a:rPr lang="en-US"/>
              <a:pPr/>
              <a:t>47</a:t>
            </a:fld>
            <a:endParaRPr lang="en-US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267969-EEBE-A946-A56E-2F425E1BF0B3}" type="slidenum">
              <a:rPr lang="en-US"/>
              <a:pPr/>
              <a:t>48</a:t>
            </a:fld>
            <a:endParaRPr lang="en-US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267969-EEBE-A946-A56E-2F425E1BF0B3}" type="slidenum">
              <a:rPr lang="en-US"/>
              <a:pPr/>
              <a:t>51</a:t>
            </a:fld>
            <a:endParaRPr lang="en-US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267969-EEBE-A946-A56E-2F425E1BF0B3}" type="slidenum">
              <a:rPr lang="en-US"/>
              <a:pPr/>
              <a:t>55</a:t>
            </a:fld>
            <a:endParaRPr lang="en-US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10/29/19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10/29/19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10/29/19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10/29/19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10/29/19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10/29/19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10/29/19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10/29/19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B6FE768-D535-DB4F-A86D-18423950C428}" type="datetimeFigureOut">
              <a:rPr lang="en-US" smtClean="0"/>
              <a:pPr/>
              <a:t>10/29/19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10/29/19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B6FE768-D535-DB4F-A86D-18423950C428}" type="datetimeFigureOut">
              <a:rPr lang="en-US" smtClean="0"/>
              <a:pPr/>
              <a:t>10/29/19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917EA2-A314-044E-89FB-146EC505562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262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10/29/19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8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7.e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9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9.emf"/><Relationship Id="rId5" Type="http://schemas.openxmlformats.org/officeDocument/2006/relationships/oleObject" Target="../embeddings/oleObject6.bin"/><Relationship Id="rId10" Type="http://schemas.openxmlformats.org/officeDocument/2006/relationships/image" Target="../media/image11.emf"/><Relationship Id="rId4" Type="http://schemas.openxmlformats.org/officeDocument/2006/relationships/image" Target="../media/image8.emf"/><Relationship Id="rId9" Type="http://schemas.openxmlformats.org/officeDocument/2006/relationships/oleObject" Target="../embeddings/oleObject8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1.emf"/><Relationship Id="rId4" Type="http://schemas.openxmlformats.org/officeDocument/2006/relationships/oleObject" Target="../embeddings/oleObject9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5.png"/><Relationship Id="rId5" Type="http://schemas.openxmlformats.org/officeDocument/2006/relationships/image" Target="../media/image14.emf"/><Relationship Id="rId4" Type="http://schemas.openxmlformats.org/officeDocument/2006/relationships/oleObject" Target="../embeddings/oleObject10.bin"/><Relationship Id="rId9" Type="http://schemas.openxmlformats.org/officeDocument/2006/relationships/image" Target="../media/image10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Yq7d4ROvZ6I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0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9.e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8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1.emf"/><Relationship Id="rId4" Type="http://schemas.openxmlformats.org/officeDocument/2006/relationships/oleObject" Target="../embeddings/oleObject15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1.emf"/><Relationship Id="rId4" Type="http://schemas.openxmlformats.org/officeDocument/2006/relationships/oleObject" Target="../embeddings/oleObject16.bin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9.e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18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1.e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20.e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11.emf"/><Relationship Id="rId4" Type="http://schemas.openxmlformats.org/officeDocument/2006/relationships/oleObject" Target="../embeddings/oleObject21.bin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11.emf"/><Relationship Id="rId4" Type="http://schemas.openxmlformats.org/officeDocument/2006/relationships/oleObject" Target="../embeddings/oleObject22.bin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11.emf"/><Relationship Id="rId4" Type="http://schemas.openxmlformats.org/officeDocument/2006/relationships/oleObject" Target="../embeddings/oleObject23.bin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2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Neural networks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David Kauchak</a:t>
            </a:r>
          </a:p>
          <a:p>
            <a:r>
              <a:rPr lang="en-US" dirty="0"/>
              <a:t>CS158 – Fall 2019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Assignment 7A solutions available on </a:t>
            </a:r>
            <a:r>
              <a:rPr lang="en-US" dirty="0" err="1"/>
              <a:t>sakai</a:t>
            </a:r>
            <a:r>
              <a:rPr lang="en-US" dirty="0"/>
              <a:t> in resources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Assignment 7B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Assignment grading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Perceptron learning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50669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repeat until convergence (or for some # of iterations):</a:t>
            </a:r>
          </a:p>
          <a:p>
            <a:pPr marL="0" indent="0">
              <a:buNone/>
            </a:pPr>
            <a:r>
              <a:rPr lang="en-US" sz="2400" dirty="0"/>
              <a:t>   for each training example (</a:t>
            </a:r>
            <a:r>
              <a:rPr lang="en-US" sz="2400" i="1" dirty="0"/>
              <a:t>f</a:t>
            </a:r>
            <a:r>
              <a:rPr lang="en-US" sz="2400" i="1" baseline="-25000" dirty="0"/>
              <a:t>1</a:t>
            </a:r>
            <a:r>
              <a:rPr lang="en-US" sz="2400" i="1" dirty="0"/>
              <a:t>, f</a:t>
            </a:r>
            <a:r>
              <a:rPr lang="en-US" sz="2400" i="1" baseline="-25000" dirty="0"/>
              <a:t>2</a:t>
            </a:r>
            <a:r>
              <a:rPr lang="en-US" sz="2400" i="1" dirty="0"/>
              <a:t>, …, </a:t>
            </a:r>
            <a:r>
              <a:rPr lang="en-US" sz="2400" i="1" dirty="0" err="1"/>
              <a:t>f</a:t>
            </a:r>
            <a:r>
              <a:rPr lang="en-US" sz="2400" i="1" baseline="-25000" dirty="0" err="1"/>
              <a:t>n</a:t>
            </a:r>
            <a:r>
              <a:rPr lang="en-US" sz="2400" dirty="0"/>
              <a:t>, label):</a:t>
            </a:r>
          </a:p>
          <a:p>
            <a:pPr marL="0" indent="0">
              <a:buNone/>
            </a:pPr>
            <a:r>
              <a:rPr lang="en-US" sz="2400" dirty="0"/>
              <a:t>      </a:t>
            </a:r>
            <a:br>
              <a:rPr lang="en-US" sz="2400" dirty="0"/>
            </a:br>
            <a:endParaRPr lang="en-US" sz="2400" dirty="0"/>
          </a:p>
          <a:p>
            <a:pPr marL="0" indent="0">
              <a:buNone/>
            </a:pPr>
            <a:r>
              <a:rPr lang="en-US" sz="2400" dirty="0"/>
              <a:t>      if </a:t>
            </a:r>
            <a:r>
              <a:rPr lang="en-US" sz="2400" i="1" dirty="0"/>
              <a:t>prediction * label </a:t>
            </a:r>
            <a:r>
              <a:rPr lang="en-US" sz="2400" dirty="0"/>
              <a:t>≤ 0:  // they don’t agree</a:t>
            </a:r>
          </a:p>
          <a:p>
            <a:pPr marL="0" indent="0">
              <a:buNone/>
            </a:pPr>
            <a:r>
              <a:rPr lang="en-US" sz="2400" dirty="0"/>
              <a:t>         for each </a:t>
            </a:r>
            <a:r>
              <a:rPr lang="en-US" sz="2400" i="1" dirty="0" err="1"/>
              <a:t>w</a:t>
            </a:r>
            <a:r>
              <a:rPr lang="en-US" sz="2400" i="1" baseline="-25000" dirty="0" err="1"/>
              <a:t>i</a:t>
            </a:r>
            <a:r>
              <a:rPr lang="en-US" sz="2400" dirty="0"/>
              <a:t>:</a:t>
            </a:r>
          </a:p>
          <a:p>
            <a:pPr marL="0" indent="0">
              <a:buNone/>
            </a:pPr>
            <a:r>
              <a:rPr lang="en-US" sz="2400" dirty="0"/>
              <a:t>           </a:t>
            </a:r>
            <a:r>
              <a:rPr lang="en-US" sz="2400" i="1" dirty="0" err="1"/>
              <a:t>w</a:t>
            </a:r>
            <a:r>
              <a:rPr lang="en-US" sz="2400" i="1" baseline="-25000" dirty="0" err="1"/>
              <a:t>i</a:t>
            </a:r>
            <a:r>
              <a:rPr lang="en-US" sz="2400" dirty="0"/>
              <a:t> = </a:t>
            </a:r>
            <a:r>
              <a:rPr lang="en-US" sz="2400" i="1" dirty="0" err="1"/>
              <a:t>w</a:t>
            </a:r>
            <a:r>
              <a:rPr lang="en-US" sz="2400" i="1" baseline="-25000" dirty="0" err="1"/>
              <a:t>i</a:t>
            </a:r>
            <a:r>
              <a:rPr lang="en-US" sz="2400" dirty="0"/>
              <a:t> + </a:t>
            </a:r>
            <a:r>
              <a:rPr lang="en-US" sz="2400" i="1" dirty="0"/>
              <a:t>f</a:t>
            </a:r>
            <a:r>
              <a:rPr lang="en-US" sz="2400" i="1" baseline="-25000" dirty="0"/>
              <a:t>i</a:t>
            </a:r>
            <a:r>
              <a:rPr lang="en-US" sz="2400" dirty="0"/>
              <a:t>*label</a:t>
            </a:r>
          </a:p>
          <a:p>
            <a:pPr marL="0" indent="0">
              <a:buNone/>
            </a:pPr>
            <a:r>
              <a:rPr lang="en-US" sz="2400" dirty="0"/>
              <a:t>         </a:t>
            </a:r>
            <a:r>
              <a:rPr lang="en-US" sz="2400" i="1" dirty="0"/>
              <a:t>b</a:t>
            </a:r>
            <a:r>
              <a:rPr lang="en-US" sz="2400" dirty="0"/>
              <a:t> = </a:t>
            </a:r>
            <a:r>
              <a:rPr lang="en-US" sz="2400" i="1" dirty="0"/>
              <a:t>b</a:t>
            </a:r>
            <a:r>
              <a:rPr lang="en-US" sz="2400" dirty="0"/>
              <a:t> + label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4346290"/>
              </p:ext>
            </p:extLst>
          </p:nvPr>
        </p:nvGraphicFramePr>
        <p:xfrm>
          <a:off x="1213322" y="2482094"/>
          <a:ext cx="3050605" cy="6233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3027" name="Equation" r:id="rId3" imgW="1549400" imgH="317500" progId="Equation.3">
                  <p:embed/>
                </p:oleObj>
              </mc:Choice>
              <mc:Fallback>
                <p:oleObj name="Equation" r:id="rId3" imgW="1549400" imgH="317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13322" y="2482094"/>
                        <a:ext cx="3050605" cy="6233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67787" y="5485054"/>
            <a:ext cx="85982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Why is it called the “perceptron” learning algorithm if what it learns is a line?  Why not “line learning” algorithm?</a:t>
            </a:r>
          </a:p>
        </p:txBody>
      </p:sp>
    </p:spTree>
    <p:extLst>
      <p:ext uri="{BB962C8B-B14F-4D97-AF65-F5344CB8AC3E}">
        <p14:creationId xmlns:p14="http://schemas.microsoft.com/office/powerpoint/2010/main" val="11008575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Our Nervous System</a:t>
            </a:r>
          </a:p>
        </p:txBody>
      </p:sp>
      <p:pic>
        <p:nvPicPr>
          <p:cNvPr id="28675" name="Picture 32"/>
          <p:cNvPicPr>
            <a:picLocks noChangeArrowheads="1"/>
          </p:cNvPicPr>
          <p:nvPr/>
        </p:nvPicPr>
        <p:blipFill>
          <a:blip r:embed="rId3"/>
          <a:srcRect r="53650"/>
          <a:stretch>
            <a:fillRect/>
          </a:stretch>
        </p:blipFill>
        <p:spPr bwMode="auto">
          <a:xfrm>
            <a:off x="660400" y="1668463"/>
            <a:ext cx="2692400" cy="40465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4800" y="2362200"/>
            <a:ext cx="4794310" cy="30035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943600" y="5486400"/>
            <a:ext cx="22098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Neuron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286000" y="6096000"/>
            <a:ext cx="28877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What do you know?</a:t>
            </a:r>
          </a:p>
        </p:txBody>
      </p:sp>
    </p:spTree>
    <p:extLst>
      <p:ext uri="{BB962C8B-B14F-4D97-AF65-F5344CB8AC3E}">
        <p14:creationId xmlns:p14="http://schemas.microsoft.com/office/powerpoint/2010/main" val="8780444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/>
              <a:t>Our nervous system: </a:t>
            </a:r>
            <a:br>
              <a:rPr lang="en-US" dirty="0"/>
            </a:br>
            <a:r>
              <a:rPr lang="en-US" dirty="0">
                <a:solidFill>
                  <a:srgbClr val="FF6600"/>
                </a:solidFill>
              </a:rPr>
              <a:t>the computer science 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0" y="2133600"/>
            <a:ext cx="5257800" cy="37338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latin typeface="Arial" charset="0"/>
              </a:rPr>
              <a:t>the human brain is a large collection of interconnected neurons</a:t>
            </a:r>
          </a:p>
          <a:p>
            <a:pPr marL="0" indent="0">
              <a:buNone/>
            </a:pPr>
            <a:endParaRPr lang="en-US" sz="2400" dirty="0">
              <a:latin typeface="Arial" charset="0"/>
            </a:endParaRPr>
          </a:p>
          <a:p>
            <a:pPr marL="0" indent="0">
              <a:buNone/>
            </a:pPr>
            <a:r>
              <a:rPr lang="en-US" sz="2400" dirty="0">
                <a:latin typeface="Arial" charset="0"/>
              </a:rPr>
              <a:t>a </a:t>
            </a:r>
            <a:r>
              <a:rPr lang="en-US" sz="2400" dirty="0">
                <a:solidFill>
                  <a:srgbClr val="0000CC"/>
                </a:solidFill>
                <a:latin typeface="Arial" charset="0"/>
              </a:rPr>
              <a:t>NEURON</a:t>
            </a:r>
            <a:r>
              <a:rPr lang="en-US" sz="2400" dirty="0">
                <a:latin typeface="Arial" charset="0"/>
              </a:rPr>
              <a:t> is a brain cell</a:t>
            </a:r>
          </a:p>
          <a:p>
            <a:pPr lvl="1"/>
            <a:r>
              <a:rPr lang="en-US" sz="2000" dirty="0">
                <a:latin typeface="Arial" charset="0"/>
              </a:rPr>
              <a:t>they collect, process, and disseminate electrical signals</a:t>
            </a:r>
          </a:p>
          <a:p>
            <a:pPr lvl="1"/>
            <a:r>
              <a:rPr lang="en-US" sz="2000" dirty="0">
                <a:latin typeface="Arial" charset="0"/>
              </a:rPr>
              <a:t>they are connected via synapses</a:t>
            </a:r>
          </a:p>
          <a:p>
            <a:pPr lvl="1"/>
            <a:r>
              <a:rPr lang="en-US" sz="2000" dirty="0">
                <a:latin typeface="Arial" charset="0"/>
              </a:rPr>
              <a:t>they </a:t>
            </a:r>
            <a:r>
              <a:rPr lang="en-US" sz="2000" dirty="0">
                <a:solidFill>
                  <a:srgbClr val="0000CC"/>
                </a:solidFill>
                <a:latin typeface="Arial" charset="0"/>
              </a:rPr>
              <a:t>FIRE</a:t>
            </a:r>
            <a:r>
              <a:rPr lang="en-US" sz="2000" dirty="0">
                <a:latin typeface="Arial" charset="0"/>
              </a:rPr>
              <a:t> depending on the conditions of the neighboring neurons</a:t>
            </a:r>
          </a:p>
          <a:p>
            <a:pPr lvl="1"/>
            <a:endParaRPr lang="en-US" sz="2000" dirty="0"/>
          </a:p>
        </p:txBody>
      </p:sp>
      <p:pic>
        <p:nvPicPr>
          <p:cNvPr id="4" name="Picture 32"/>
          <p:cNvPicPr>
            <a:picLocks noChangeArrowheads="1"/>
          </p:cNvPicPr>
          <p:nvPr/>
        </p:nvPicPr>
        <p:blipFill>
          <a:blip r:embed="rId2"/>
          <a:srcRect r="53650"/>
          <a:stretch>
            <a:fillRect/>
          </a:stretch>
        </p:blipFill>
        <p:spPr bwMode="auto">
          <a:xfrm>
            <a:off x="533400" y="2209800"/>
            <a:ext cx="2616200" cy="3898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200923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9" name="Oval 1027"/>
          <p:cNvSpPr>
            <a:spLocks noChangeArrowheads="1"/>
          </p:cNvSpPr>
          <p:nvPr/>
        </p:nvSpPr>
        <p:spPr bwMode="auto">
          <a:xfrm>
            <a:off x="3886200" y="28956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1" name="Line 1029"/>
          <p:cNvSpPr>
            <a:spLocks noChangeShapeType="1"/>
          </p:cNvSpPr>
          <p:nvPr/>
        </p:nvSpPr>
        <p:spPr bwMode="auto">
          <a:xfrm>
            <a:off x="5562600" y="36576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2" name="Text Box 1030"/>
          <p:cNvSpPr txBox="1">
            <a:spLocks noChangeArrowheads="1"/>
          </p:cNvSpPr>
          <p:nvPr/>
        </p:nvSpPr>
        <p:spPr bwMode="auto">
          <a:xfrm>
            <a:off x="7239000" y="3443288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Output </a:t>
            </a:r>
            <a:r>
              <a:rPr lang="en-US" sz="1800" i="1"/>
              <a:t>y</a:t>
            </a:r>
          </a:p>
        </p:txBody>
      </p:sp>
      <p:sp>
        <p:nvSpPr>
          <p:cNvPr id="36873" name="Line 1031"/>
          <p:cNvSpPr>
            <a:spLocks noChangeShapeType="1"/>
          </p:cNvSpPr>
          <p:nvPr/>
        </p:nvSpPr>
        <p:spPr bwMode="auto">
          <a:xfrm>
            <a:off x="1600200" y="1752600"/>
            <a:ext cx="2286000" cy="1447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4" name="Line 1032"/>
          <p:cNvSpPr>
            <a:spLocks noChangeShapeType="1"/>
          </p:cNvSpPr>
          <p:nvPr/>
        </p:nvSpPr>
        <p:spPr bwMode="auto">
          <a:xfrm>
            <a:off x="1600200" y="3505200"/>
            <a:ext cx="2209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5" name="Line 1033"/>
          <p:cNvSpPr>
            <a:spLocks noChangeShapeType="1"/>
          </p:cNvSpPr>
          <p:nvPr/>
        </p:nvSpPr>
        <p:spPr bwMode="auto">
          <a:xfrm flipV="1">
            <a:off x="1524000" y="3886200"/>
            <a:ext cx="2286000" cy="83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6" name="Line 1034"/>
          <p:cNvSpPr>
            <a:spLocks noChangeShapeType="1"/>
          </p:cNvSpPr>
          <p:nvPr/>
        </p:nvSpPr>
        <p:spPr bwMode="auto">
          <a:xfrm flipV="1">
            <a:off x="1524000" y="4191000"/>
            <a:ext cx="2438400" cy="1905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7" name="Text Box 1035"/>
          <p:cNvSpPr txBox="1">
            <a:spLocks noChangeArrowheads="1"/>
          </p:cNvSpPr>
          <p:nvPr/>
        </p:nvSpPr>
        <p:spPr bwMode="auto">
          <a:xfrm>
            <a:off x="685800" y="1524000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Input x</a:t>
            </a:r>
            <a:r>
              <a:rPr lang="en-US" sz="1800" baseline="-25000"/>
              <a:t>1</a:t>
            </a:r>
          </a:p>
        </p:txBody>
      </p:sp>
      <p:sp>
        <p:nvSpPr>
          <p:cNvPr id="36878" name="Text Box 1036"/>
          <p:cNvSpPr txBox="1">
            <a:spLocks noChangeArrowheads="1"/>
          </p:cNvSpPr>
          <p:nvPr/>
        </p:nvSpPr>
        <p:spPr bwMode="auto">
          <a:xfrm>
            <a:off x="685800" y="3290888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Input x</a:t>
            </a:r>
            <a:r>
              <a:rPr lang="en-US" sz="1800" baseline="-25000"/>
              <a:t>2</a:t>
            </a:r>
          </a:p>
        </p:txBody>
      </p:sp>
      <p:sp>
        <p:nvSpPr>
          <p:cNvPr id="36879" name="Text Box 1037"/>
          <p:cNvSpPr txBox="1">
            <a:spLocks noChangeArrowheads="1"/>
          </p:cNvSpPr>
          <p:nvPr/>
        </p:nvSpPr>
        <p:spPr bwMode="auto">
          <a:xfrm>
            <a:off x="609600" y="4510088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Input x</a:t>
            </a:r>
            <a:r>
              <a:rPr lang="en-US" sz="1800" baseline="-25000"/>
              <a:t>3</a:t>
            </a:r>
          </a:p>
        </p:txBody>
      </p:sp>
      <p:sp>
        <p:nvSpPr>
          <p:cNvPr id="36880" name="Text Box 1038"/>
          <p:cNvSpPr txBox="1">
            <a:spLocks noChangeArrowheads="1"/>
          </p:cNvSpPr>
          <p:nvPr/>
        </p:nvSpPr>
        <p:spPr bwMode="auto">
          <a:xfrm>
            <a:off x="609600" y="5881688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Input x</a:t>
            </a:r>
            <a:r>
              <a:rPr lang="en-US" sz="1800" baseline="-25000"/>
              <a:t>4</a:t>
            </a:r>
          </a:p>
        </p:txBody>
      </p:sp>
      <p:sp>
        <p:nvSpPr>
          <p:cNvPr id="36881" name="Text Box 1039"/>
          <p:cNvSpPr txBox="1">
            <a:spLocks noChangeArrowheads="1"/>
          </p:cNvSpPr>
          <p:nvPr/>
        </p:nvSpPr>
        <p:spPr bwMode="auto">
          <a:xfrm>
            <a:off x="2286000" y="1919288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Weight w</a:t>
            </a:r>
            <a:r>
              <a:rPr lang="en-US" sz="1800" baseline="-25000"/>
              <a:t>1</a:t>
            </a:r>
          </a:p>
        </p:txBody>
      </p:sp>
      <p:sp>
        <p:nvSpPr>
          <p:cNvPr id="36882" name="Text Box 1040"/>
          <p:cNvSpPr txBox="1">
            <a:spLocks noChangeArrowheads="1"/>
          </p:cNvSpPr>
          <p:nvPr/>
        </p:nvSpPr>
        <p:spPr bwMode="auto">
          <a:xfrm>
            <a:off x="1828800" y="31242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Weight w</a:t>
            </a:r>
            <a:r>
              <a:rPr lang="en-US" sz="1800" baseline="-25000"/>
              <a:t>2</a:t>
            </a:r>
          </a:p>
        </p:txBody>
      </p:sp>
      <p:sp>
        <p:nvSpPr>
          <p:cNvPr id="36883" name="Text Box 1041"/>
          <p:cNvSpPr txBox="1">
            <a:spLocks noChangeArrowheads="1"/>
          </p:cNvSpPr>
          <p:nvPr/>
        </p:nvSpPr>
        <p:spPr bwMode="auto">
          <a:xfrm>
            <a:off x="1752600" y="4586288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Weight w</a:t>
            </a:r>
            <a:r>
              <a:rPr lang="en-US" sz="1800" baseline="-25000"/>
              <a:t>3</a:t>
            </a:r>
          </a:p>
        </p:txBody>
      </p:sp>
      <p:sp>
        <p:nvSpPr>
          <p:cNvPr id="36884" name="Text Box 1042"/>
          <p:cNvSpPr txBox="1">
            <a:spLocks noChangeArrowheads="1"/>
          </p:cNvSpPr>
          <p:nvPr/>
        </p:nvSpPr>
        <p:spPr bwMode="auto">
          <a:xfrm>
            <a:off x="2209800" y="54864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Weight w</a:t>
            </a:r>
            <a:r>
              <a:rPr lang="en-US" sz="1800" baseline="-25000"/>
              <a:t>4</a:t>
            </a:r>
          </a:p>
        </p:txBody>
      </p:sp>
      <p:sp>
        <p:nvSpPr>
          <p:cNvPr id="36868" name="Text Box 1045"/>
          <p:cNvSpPr txBox="1">
            <a:spLocks noChangeArrowheads="1"/>
          </p:cNvSpPr>
          <p:nvPr/>
        </p:nvSpPr>
        <p:spPr bwMode="auto">
          <a:xfrm>
            <a:off x="304800" y="334962"/>
            <a:ext cx="8382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dirty="0"/>
              <a:t>A neuron/perceptron</a:t>
            </a:r>
          </a:p>
        </p:txBody>
      </p:sp>
      <p:cxnSp>
        <p:nvCxnSpPr>
          <p:cNvPr id="22" name="Straight Connector 21"/>
          <p:cNvCxnSpPr/>
          <p:nvPr/>
        </p:nvCxnSpPr>
        <p:spPr bwMode="auto">
          <a:xfrm rot="16200000" flipH="1">
            <a:off x="3923506" y="3694906"/>
            <a:ext cx="16002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4497534"/>
              </p:ext>
            </p:extLst>
          </p:nvPr>
        </p:nvGraphicFramePr>
        <p:xfrm>
          <a:off x="3883111" y="4885150"/>
          <a:ext cx="1608137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4401" name="Equation" r:id="rId4" imgW="723900" imgH="342900" progId="Equation.3">
                  <p:embed/>
                </p:oleObj>
              </mc:Choice>
              <mc:Fallback>
                <p:oleObj name="Equation" r:id="rId4" imgW="723900" imgH="342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3111" y="4885150"/>
                        <a:ext cx="1608137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86" name="Object 22"/>
          <p:cNvGraphicFramePr>
            <a:graphicFrameLocks noChangeAspect="1"/>
          </p:cNvGraphicFramePr>
          <p:nvPr/>
        </p:nvGraphicFramePr>
        <p:xfrm>
          <a:off x="4114800" y="3373438"/>
          <a:ext cx="592137" cy="817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4402" name="Equation" r:id="rId6" imgW="266700" imgH="368300" progId="Equation.3">
                  <p:embed/>
                </p:oleObj>
              </mc:Choice>
              <mc:Fallback>
                <p:oleObj name="Equation" r:id="rId6" imgW="266700" imgH="368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3373438"/>
                        <a:ext cx="592137" cy="8175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87" name="Object 23"/>
          <p:cNvGraphicFramePr>
            <a:graphicFrameLocks noChangeAspect="1"/>
          </p:cNvGraphicFramePr>
          <p:nvPr/>
        </p:nvGraphicFramePr>
        <p:xfrm>
          <a:off x="4807795" y="3519487"/>
          <a:ext cx="602405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4403" name="Equation" r:id="rId8" imgW="342900" imgH="165100" progId="Equation.3">
                  <p:embed/>
                </p:oleObj>
              </mc:Choice>
              <mc:Fallback>
                <p:oleObj name="Equation" r:id="rId8" imgW="342900" imgH="165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7795" y="3519487"/>
                        <a:ext cx="602405" cy="2905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5486400" y="41148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1818FF"/>
                </a:solidFill>
              </a:rPr>
              <a:t>activation function</a:t>
            </a:r>
          </a:p>
        </p:txBody>
      </p:sp>
      <p:sp>
        <p:nvSpPr>
          <p:cNvPr id="27" name="Rectangle 26"/>
          <p:cNvSpPr/>
          <p:nvPr/>
        </p:nvSpPr>
        <p:spPr bwMode="auto">
          <a:xfrm>
            <a:off x="3891048" y="4808950"/>
            <a:ext cx="1676400" cy="914400"/>
          </a:xfrm>
          <a:prstGeom prst="rect">
            <a:avLst/>
          </a:prstGeom>
          <a:noFill/>
          <a:ln w="28575" cap="flat" cmpd="sng" algn="ctr">
            <a:solidFill>
              <a:srgbClr val="9999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cxnSp>
        <p:nvCxnSpPr>
          <p:cNvPr id="29" name="Straight Arrow Connector 28"/>
          <p:cNvCxnSpPr>
            <a:stCxn id="26" idx="1"/>
          </p:cNvCxnSpPr>
          <p:nvPr/>
        </p:nvCxnSpPr>
        <p:spPr bwMode="auto">
          <a:xfrm flipH="1" flipV="1">
            <a:off x="5105400" y="3886204"/>
            <a:ext cx="381000" cy="41326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" name="TextBox 1"/>
          <p:cNvSpPr txBox="1"/>
          <p:nvPr/>
        </p:nvSpPr>
        <p:spPr>
          <a:xfrm>
            <a:off x="4706937" y="5853113"/>
            <a:ext cx="42084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How is this a linear classifier (i.e. perceptron)?</a:t>
            </a:r>
          </a:p>
        </p:txBody>
      </p:sp>
    </p:spTree>
    <p:extLst>
      <p:ext uri="{BB962C8B-B14F-4D97-AF65-F5344CB8AC3E}">
        <p14:creationId xmlns:p14="http://schemas.microsoft.com/office/powerpoint/2010/main" val="3889033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Hard threshold = linear classifier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562" y="1562100"/>
            <a:ext cx="4800600" cy="4953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/>
              <a:t>hard threshold:</a:t>
            </a:r>
            <a:endParaRPr lang="en-US" sz="2400" dirty="0"/>
          </a:p>
          <a:p>
            <a:pPr lvl="1"/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 bwMode="auto">
          <a:xfrm>
            <a:off x="6553200" y="3275012"/>
            <a:ext cx="12192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/>
          <p:nvPr/>
        </p:nvCxnSpPr>
        <p:spPr bwMode="auto">
          <a:xfrm>
            <a:off x="7772400" y="1751012"/>
            <a:ext cx="12192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/>
          <p:cNvCxnSpPr/>
          <p:nvPr/>
        </p:nvCxnSpPr>
        <p:spPr bwMode="auto">
          <a:xfrm rot="5400000">
            <a:off x="7009606" y="2513012"/>
            <a:ext cx="1524794" cy="79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Straight Arrow Connector 9"/>
          <p:cNvCxnSpPr/>
          <p:nvPr/>
        </p:nvCxnSpPr>
        <p:spPr>
          <a:xfrm>
            <a:off x="2152090" y="3743596"/>
            <a:ext cx="1654421" cy="82840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2168374" y="5609945"/>
            <a:ext cx="1489226" cy="66111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2152090" y="4572000"/>
            <a:ext cx="1425821" cy="36643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027"/>
          <p:cNvSpPr>
            <a:spLocks noChangeArrowheads="1"/>
          </p:cNvSpPr>
          <p:nvPr/>
        </p:nvSpPr>
        <p:spPr bwMode="auto">
          <a:xfrm>
            <a:off x="3577911" y="4314545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15" name="Straight Connector 14"/>
          <p:cNvCxnSpPr/>
          <p:nvPr/>
        </p:nvCxnSpPr>
        <p:spPr bwMode="auto">
          <a:xfrm rot="16200000" flipH="1">
            <a:off x="3615217" y="5113851"/>
            <a:ext cx="16002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16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9666667"/>
              </p:ext>
            </p:extLst>
          </p:nvPr>
        </p:nvGraphicFramePr>
        <p:xfrm>
          <a:off x="3806511" y="4792383"/>
          <a:ext cx="592137" cy="817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679" name="Equation" r:id="rId3" imgW="266700" imgH="368300" progId="Equation.3">
                  <p:embed/>
                </p:oleObj>
              </mc:Choice>
              <mc:Fallback>
                <p:oleObj name="Equation" r:id="rId3" imgW="266700" imgH="368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06511" y="4792383"/>
                        <a:ext cx="592137" cy="8175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348022"/>
              </p:ext>
            </p:extLst>
          </p:nvPr>
        </p:nvGraphicFramePr>
        <p:xfrm>
          <a:off x="4499506" y="4938432"/>
          <a:ext cx="602405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680" name="Equation" r:id="rId5" imgW="342900" imgH="165100" progId="Equation.3">
                  <p:embed/>
                </p:oleObj>
              </mc:Choice>
              <mc:Fallback>
                <p:oleObj name="Equation" r:id="rId5" imgW="342900" imgH="165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9506" y="4938432"/>
                        <a:ext cx="602405" cy="2905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8" name="Straight Arrow Connector 17"/>
          <p:cNvCxnSpPr/>
          <p:nvPr/>
        </p:nvCxnSpPr>
        <p:spPr bwMode="auto">
          <a:xfrm rot="10800000">
            <a:off x="4797111" y="5305148"/>
            <a:ext cx="381000" cy="45943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2" name="TextBox 21"/>
          <p:cNvSpPr txBox="1"/>
          <p:nvPr/>
        </p:nvSpPr>
        <p:spPr>
          <a:xfrm rot="5400000">
            <a:off x="2743120" y="5062848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…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5216374" y="5052588"/>
            <a:ext cx="1489226" cy="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6724109" y="4871918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output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489849" y="3429000"/>
            <a:ext cx="3849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</a:t>
            </a:r>
            <a:r>
              <a:rPr lang="en-US" baseline="-25000" dirty="0"/>
              <a:t>1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489849" y="4387334"/>
            <a:ext cx="3849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</a:t>
            </a:r>
            <a:r>
              <a:rPr lang="en-US" baseline="-25000" dirty="0"/>
              <a:t>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642249" y="6086393"/>
            <a:ext cx="402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x</a:t>
            </a:r>
            <a:r>
              <a:rPr lang="en-US" baseline="-25000" dirty="0" err="1"/>
              <a:t>m</a:t>
            </a:r>
            <a:endParaRPr lang="en-US" baseline="-25000" dirty="0"/>
          </a:p>
        </p:txBody>
      </p:sp>
      <p:sp>
        <p:nvSpPr>
          <p:cNvPr id="30" name="TextBox 29"/>
          <p:cNvSpPr txBox="1"/>
          <p:nvPr/>
        </p:nvSpPr>
        <p:spPr>
          <a:xfrm>
            <a:off x="2722165" y="3640751"/>
            <a:ext cx="4235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</a:t>
            </a:r>
            <a:r>
              <a:rPr lang="en-US" baseline="-25000" dirty="0"/>
              <a:t>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706175" y="4314545"/>
            <a:ext cx="4235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</a:t>
            </a:r>
            <a:r>
              <a:rPr lang="en-US" baseline="-25000" dirty="0"/>
              <a:t>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688441" y="5545413"/>
            <a:ext cx="441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w</a:t>
            </a:r>
            <a:r>
              <a:rPr lang="en-US" baseline="-25000" dirty="0" err="1"/>
              <a:t>m</a:t>
            </a:r>
            <a:endParaRPr lang="en-US" baseline="-25000" dirty="0"/>
          </a:p>
        </p:txBody>
      </p:sp>
      <p:graphicFrame>
        <p:nvGraphicFramePr>
          <p:cNvPr id="33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3168014"/>
              </p:ext>
            </p:extLst>
          </p:nvPr>
        </p:nvGraphicFramePr>
        <p:xfrm>
          <a:off x="876300" y="2068513"/>
          <a:ext cx="2336800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681" name="Equation" r:id="rId7" imgW="1536700" imgH="495300" progId="Equation.3">
                  <p:embed/>
                </p:oleObj>
              </mc:Choice>
              <mc:Fallback>
                <p:oleObj name="Equation" r:id="rId7" imgW="1536700" imgH="495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76300" y="2068513"/>
                        <a:ext cx="2336800" cy="752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9601287"/>
              </p:ext>
            </p:extLst>
          </p:nvPr>
        </p:nvGraphicFramePr>
        <p:xfrm>
          <a:off x="3664524" y="1968633"/>
          <a:ext cx="3128963" cy="90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682" name="Equation" r:id="rId9" imgW="2057400" imgH="596900" progId="Equation.3">
                  <p:embed/>
                </p:oleObj>
              </mc:Choice>
              <mc:Fallback>
                <p:oleObj name="Equation" r:id="rId9" imgW="2057400" imgH="596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664524" y="1968633"/>
                        <a:ext cx="3128963" cy="908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63528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Neural Networks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charset="2"/>
              <a:buNone/>
            </a:pPr>
            <a:endParaRPr lang="en-US"/>
          </a:p>
          <a:p>
            <a:pPr lvl="2" eaLnBrk="1" hangingPunct="1">
              <a:buFont typeface="Wingdings" charset="2"/>
              <a:buNone/>
            </a:pPr>
            <a:endParaRPr lang="en-US">
              <a:ea typeface="ＭＳ Ｐゴシック" charset="-128"/>
            </a:endParaRPr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1295400" y="1752600"/>
            <a:ext cx="6797675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 dirty="0"/>
              <a:t>Neural Networks try to mimic the structure and function of our nervous system</a:t>
            </a:r>
          </a:p>
          <a:p>
            <a:endParaRPr lang="en-US" sz="2000" dirty="0"/>
          </a:p>
          <a:p>
            <a:r>
              <a:rPr lang="en-US" sz="2400" b="1" i="1" dirty="0">
                <a:solidFill>
                  <a:srgbClr val="FF6600"/>
                </a:solidFill>
              </a:rPr>
              <a:t>People like biologically motivated approaches</a:t>
            </a:r>
          </a:p>
        </p:txBody>
      </p:sp>
      <p:pic>
        <p:nvPicPr>
          <p:cNvPr id="26629" name="Picture 5" descr="j029298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63" y="3962400"/>
            <a:ext cx="2587625" cy="255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0" name="Picture 6" descr="mri_brai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24400" y="3714750"/>
            <a:ext cx="2857500" cy="291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679720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Artificial Neural Networks</a:t>
            </a:r>
          </a:p>
        </p:txBody>
      </p:sp>
      <p:grpSp>
        <p:nvGrpSpPr>
          <p:cNvPr id="32771" name="Group 4"/>
          <p:cNvGrpSpPr>
            <a:grpSpLocks/>
          </p:cNvGrpSpPr>
          <p:nvPr/>
        </p:nvGrpSpPr>
        <p:grpSpPr bwMode="auto">
          <a:xfrm>
            <a:off x="2438400" y="1676400"/>
            <a:ext cx="5562600" cy="4419600"/>
            <a:chOff x="3120" y="1104"/>
            <a:chExt cx="3504" cy="2784"/>
          </a:xfrm>
        </p:grpSpPr>
        <p:sp>
          <p:nvSpPr>
            <p:cNvPr id="32772" name="Oval 5"/>
            <p:cNvSpPr>
              <a:spLocks noChangeArrowheads="1"/>
            </p:cNvSpPr>
            <p:nvPr/>
          </p:nvSpPr>
          <p:spPr bwMode="auto">
            <a:xfrm>
              <a:off x="4320" y="1296"/>
              <a:ext cx="192" cy="19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2773" name="Group 6"/>
            <p:cNvGrpSpPr>
              <a:grpSpLocks/>
            </p:cNvGrpSpPr>
            <p:nvPr/>
          </p:nvGrpSpPr>
          <p:grpSpPr bwMode="auto">
            <a:xfrm>
              <a:off x="3120" y="1104"/>
              <a:ext cx="3504" cy="2784"/>
              <a:chOff x="3168" y="1104"/>
              <a:chExt cx="3504" cy="2784"/>
            </a:xfrm>
          </p:grpSpPr>
          <p:sp>
            <p:nvSpPr>
              <p:cNvPr id="32774" name="Oval 7"/>
              <p:cNvSpPr>
                <a:spLocks noChangeArrowheads="1"/>
              </p:cNvSpPr>
              <p:nvPr/>
            </p:nvSpPr>
            <p:spPr bwMode="auto">
              <a:xfrm>
                <a:off x="3504" y="1392"/>
                <a:ext cx="192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75" name="Oval 8"/>
              <p:cNvSpPr>
                <a:spLocks noChangeArrowheads="1"/>
              </p:cNvSpPr>
              <p:nvPr/>
            </p:nvSpPr>
            <p:spPr bwMode="auto">
              <a:xfrm>
                <a:off x="5280" y="2832"/>
                <a:ext cx="192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76" name="Oval 9"/>
              <p:cNvSpPr>
                <a:spLocks noChangeArrowheads="1"/>
              </p:cNvSpPr>
              <p:nvPr/>
            </p:nvSpPr>
            <p:spPr bwMode="auto">
              <a:xfrm>
                <a:off x="5040" y="1776"/>
                <a:ext cx="192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77" name="Oval 10"/>
              <p:cNvSpPr>
                <a:spLocks noChangeArrowheads="1"/>
              </p:cNvSpPr>
              <p:nvPr/>
            </p:nvSpPr>
            <p:spPr bwMode="auto">
              <a:xfrm>
                <a:off x="4224" y="2208"/>
                <a:ext cx="192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78" name="Oval 11"/>
              <p:cNvSpPr>
                <a:spLocks noChangeArrowheads="1"/>
              </p:cNvSpPr>
              <p:nvPr/>
            </p:nvSpPr>
            <p:spPr bwMode="auto">
              <a:xfrm>
                <a:off x="4608" y="3696"/>
                <a:ext cx="192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79" name="Oval 12"/>
              <p:cNvSpPr>
                <a:spLocks noChangeArrowheads="1"/>
              </p:cNvSpPr>
              <p:nvPr/>
            </p:nvSpPr>
            <p:spPr bwMode="auto">
              <a:xfrm>
                <a:off x="3168" y="2352"/>
                <a:ext cx="192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80" name="Oval 13"/>
              <p:cNvSpPr>
                <a:spLocks noChangeArrowheads="1"/>
              </p:cNvSpPr>
              <p:nvPr/>
            </p:nvSpPr>
            <p:spPr bwMode="auto">
              <a:xfrm>
                <a:off x="3408" y="3456"/>
                <a:ext cx="192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81" name="Line 14"/>
              <p:cNvSpPr>
                <a:spLocks noChangeShapeType="1"/>
              </p:cNvSpPr>
              <p:nvPr/>
            </p:nvSpPr>
            <p:spPr bwMode="auto">
              <a:xfrm>
                <a:off x="3696" y="1584"/>
                <a:ext cx="528" cy="62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82" name="Line 15"/>
              <p:cNvSpPr>
                <a:spLocks noChangeShapeType="1"/>
              </p:cNvSpPr>
              <p:nvPr/>
            </p:nvSpPr>
            <p:spPr bwMode="auto">
              <a:xfrm flipV="1">
                <a:off x="3408" y="2352"/>
                <a:ext cx="816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83" name="Line 16"/>
              <p:cNvSpPr>
                <a:spLocks noChangeShapeType="1"/>
              </p:cNvSpPr>
              <p:nvPr/>
            </p:nvSpPr>
            <p:spPr bwMode="auto">
              <a:xfrm flipV="1">
                <a:off x="4320" y="1536"/>
                <a:ext cx="48" cy="62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84" name="Line 17"/>
              <p:cNvSpPr>
                <a:spLocks noChangeShapeType="1"/>
              </p:cNvSpPr>
              <p:nvPr/>
            </p:nvSpPr>
            <p:spPr bwMode="auto">
              <a:xfrm flipV="1">
                <a:off x="4464" y="1968"/>
                <a:ext cx="576" cy="28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85" name="Line 18"/>
              <p:cNvSpPr>
                <a:spLocks noChangeShapeType="1"/>
              </p:cNvSpPr>
              <p:nvPr/>
            </p:nvSpPr>
            <p:spPr bwMode="auto">
              <a:xfrm>
                <a:off x="4416" y="2400"/>
                <a:ext cx="816" cy="48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86" name="Line 19"/>
              <p:cNvSpPr>
                <a:spLocks noChangeShapeType="1"/>
              </p:cNvSpPr>
              <p:nvPr/>
            </p:nvSpPr>
            <p:spPr bwMode="auto">
              <a:xfrm>
                <a:off x="4320" y="2448"/>
                <a:ext cx="336" cy="12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87" name="Line 20"/>
              <p:cNvSpPr>
                <a:spLocks noChangeShapeType="1"/>
              </p:cNvSpPr>
              <p:nvPr/>
            </p:nvSpPr>
            <p:spPr bwMode="auto">
              <a:xfrm flipH="1">
                <a:off x="3600" y="2448"/>
                <a:ext cx="624" cy="100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88" name="Line 21"/>
              <p:cNvSpPr>
                <a:spLocks noChangeShapeType="1"/>
              </p:cNvSpPr>
              <p:nvPr/>
            </p:nvSpPr>
            <p:spPr bwMode="auto">
              <a:xfrm flipH="1" flipV="1">
                <a:off x="3312" y="2592"/>
                <a:ext cx="144" cy="81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89" name="Text Box 22"/>
              <p:cNvSpPr txBox="1">
                <a:spLocks noChangeArrowheads="1"/>
              </p:cNvSpPr>
              <p:nvPr/>
            </p:nvSpPr>
            <p:spPr bwMode="auto">
              <a:xfrm>
                <a:off x="4368" y="1104"/>
                <a:ext cx="2304" cy="2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600" dirty="0">
                    <a:latin typeface="Verdana" charset="0"/>
                  </a:rPr>
                  <a:t>Node (Neuron/perceptron)</a:t>
                </a:r>
              </a:p>
            </p:txBody>
          </p:sp>
          <p:sp>
            <p:nvSpPr>
              <p:cNvPr id="32790" name="Text Box 23"/>
              <p:cNvSpPr txBox="1">
                <a:spLocks noChangeArrowheads="1"/>
              </p:cNvSpPr>
              <p:nvPr/>
            </p:nvSpPr>
            <p:spPr bwMode="auto">
              <a:xfrm>
                <a:off x="4512" y="3024"/>
                <a:ext cx="1536" cy="2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600" dirty="0">
                    <a:latin typeface="Verdana" charset="0"/>
                  </a:rPr>
                  <a:t>Edge (synapses)</a:t>
                </a:r>
              </a:p>
            </p:txBody>
          </p:sp>
        </p:grpSp>
      </p:grpSp>
      <p:sp>
        <p:nvSpPr>
          <p:cNvPr id="23" name="TextBox 22"/>
          <p:cNvSpPr txBox="1"/>
          <p:nvPr/>
        </p:nvSpPr>
        <p:spPr>
          <a:xfrm>
            <a:off x="2590800" y="6135469"/>
            <a:ext cx="449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6600"/>
                </a:solidFill>
              </a:rPr>
              <a:t>our approximation</a:t>
            </a:r>
          </a:p>
        </p:txBody>
      </p:sp>
    </p:spTree>
    <p:extLst>
      <p:ext uri="{BB962C8B-B14F-4D97-AF65-F5344CB8AC3E}">
        <p14:creationId xmlns:p14="http://schemas.microsoft.com/office/powerpoint/2010/main" val="7488873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9"/>
          <p:cNvSpPr txBox="1">
            <a:spLocks noChangeArrowheads="1"/>
          </p:cNvSpPr>
          <p:nvPr/>
        </p:nvSpPr>
        <p:spPr bwMode="auto">
          <a:xfrm>
            <a:off x="847603" y="3810000"/>
            <a:ext cx="73152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 dirty="0">
                <a:latin typeface="Verdana" charset="0"/>
              </a:rPr>
              <a:t>W </a:t>
            </a:r>
            <a:r>
              <a:rPr lang="en-US" sz="2000" dirty="0">
                <a:latin typeface="Verdana" charset="0"/>
              </a:rPr>
              <a:t>is the strength of signal sent between A and B.</a:t>
            </a:r>
          </a:p>
          <a:p>
            <a:pPr>
              <a:spcBef>
                <a:spcPct val="50000"/>
              </a:spcBef>
            </a:pPr>
            <a:endParaRPr lang="en-US" sz="2000" dirty="0">
              <a:latin typeface="Verdana" charset="0"/>
            </a:endParaRPr>
          </a:p>
          <a:p>
            <a:pPr>
              <a:spcBef>
                <a:spcPct val="50000"/>
              </a:spcBef>
            </a:pPr>
            <a:r>
              <a:rPr lang="en-US" sz="2000" dirty="0">
                <a:latin typeface="Verdana" charset="0"/>
              </a:rPr>
              <a:t>If </a:t>
            </a:r>
            <a:r>
              <a:rPr lang="en-US" sz="2000" i="1" dirty="0">
                <a:latin typeface="Verdana" charset="0"/>
              </a:rPr>
              <a:t>A </a:t>
            </a:r>
            <a:r>
              <a:rPr lang="en-US" sz="2000" dirty="0">
                <a:latin typeface="Verdana" charset="0"/>
              </a:rPr>
              <a:t>fires and </a:t>
            </a:r>
            <a:r>
              <a:rPr lang="en-US" sz="2000" i="1" dirty="0" err="1">
                <a:latin typeface="Verdana" charset="0"/>
              </a:rPr>
              <a:t>w</a:t>
            </a:r>
            <a:r>
              <a:rPr lang="en-US" sz="2000" dirty="0">
                <a:latin typeface="Verdana" charset="0"/>
              </a:rPr>
              <a:t> is </a:t>
            </a:r>
            <a:r>
              <a:rPr lang="en-US" sz="2000" b="1" dirty="0">
                <a:latin typeface="Verdana" charset="0"/>
              </a:rPr>
              <a:t>positive</a:t>
            </a:r>
            <a:r>
              <a:rPr lang="en-US" sz="2000" dirty="0">
                <a:latin typeface="Verdana" charset="0"/>
              </a:rPr>
              <a:t>, then </a:t>
            </a:r>
            <a:r>
              <a:rPr lang="en-US" sz="2000" i="1" dirty="0">
                <a:latin typeface="Verdana" charset="0"/>
              </a:rPr>
              <a:t>A </a:t>
            </a:r>
            <a:r>
              <a:rPr lang="en-US" sz="2000" b="1" dirty="0">
                <a:solidFill>
                  <a:srgbClr val="FF6600"/>
                </a:solidFill>
                <a:latin typeface="Verdana" charset="0"/>
              </a:rPr>
              <a:t>stimulates</a:t>
            </a:r>
            <a:r>
              <a:rPr lang="en-US" sz="2000" dirty="0">
                <a:latin typeface="Verdana" charset="0"/>
              </a:rPr>
              <a:t> </a:t>
            </a:r>
            <a:r>
              <a:rPr lang="en-US" sz="2000" i="1" dirty="0">
                <a:latin typeface="Verdana" charset="0"/>
              </a:rPr>
              <a:t>B</a:t>
            </a:r>
            <a:r>
              <a:rPr lang="en-US" sz="2000" dirty="0">
                <a:latin typeface="Verdana" charset="0"/>
              </a:rPr>
              <a:t>.</a:t>
            </a:r>
          </a:p>
          <a:p>
            <a:pPr>
              <a:spcBef>
                <a:spcPct val="50000"/>
              </a:spcBef>
            </a:pPr>
            <a:endParaRPr lang="en-US" sz="2000" dirty="0">
              <a:latin typeface="Verdana" charset="0"/>
            </a:endParaRPr>
          </a:p>
          <a:p>
            <a:pPr>
              <a:spcBef>
                <a:spcPct val="50000"/>
              </a:spcBef>
            </a:pPr>
            <a:r>
              <a:rPr lang="en-US" sz="2000" dirty="0">
                <a:latin typeface="Verdana" charset="0"/>
              </a:rPr>
              <a:t>If </a:t>
            </a:r>
            <a:r>
              <a:rPr lang="en-US" sz="2000" i="1" dirty="0">
                <a:latin typeface="Verdana" charset="0"/>
              </a:rPr>
              <a:t>A fires </a:t>
            </a:r>
            <a:r>
              <a:rPr lang="en-US" sz="2000" dirty="0">
                <a:latin typeface="Verdana" charset="0"/>
              </a:rPr>
              <a:t>and </a:t>
            </a:r>
            <a:r>
              <a:rPr lang="en-US" sz="2000" i="1" dirty="0">
                <a:latin typeface="Verdana" charset="0"/>
              </a:rPr>
              <a:t>w</a:t>
            </a:r>
            <a:r>
              <a:rPr lang="en-US" sz="2000" dirty="0">
                <a:latin typeface="Verdana" charset="0"/>
              </a:rPr>
              <a:t> is </a:t>
            </a:r>
            <a:r>
              <a:rPr lang="en-US" sz="2000" b="1" dirty="0">
                <a:latin typeface="Verdana" charset="0"/>
              </a:rPr>
              <a:t>negative</a:t>
            </a:r>
            <a:r>
              <a:rPr lang="en-US" sz="2000" dirty="0">
                <a:latin typeface="Verdana" charset="0"/>
              </a:rPr>
              <a:t>, then </a:t>
            </a:r>
            <a:r>
              <a:rPr lang="en-US" sz="2000" i="1" dirty="0">
                <a:latin typeface="Verdana" charset="0"/>
              </a:rPr>
              <a:t>A </a:t>
            </a:r>
            <a:r>
              <a:rPr lang="en-US" sz="2000" b="1" dirty="0">
                <a:solidFill>
                  <a:srgbClr val="FF6600"/>
                </a:solidFill>
                <a:latin typeface="Verdana" charset="0"/>
              </a:rPr>
              <a:t>inhibits</a:t>
            </a:r>
            <a:r>
              <a:rPr lang="en-US" sz="2000" dirty="0">
                <a:latin typeface="Verdana" charset="0"/>
              </a:rPr>
              <a:t> </a:t>
            </a:r>
            <a:r>
              <a:rPr lang="en-US" sz="2000" i="1" dirty="0">
                <a:latin typeface="Verdana" charset="0"/>
              </a:rPr>
              <a:t>B</a:t>
            </a:r>
            <a:r>
              <a:rPr lang="en-US" sz="2000" dirty="0">
                <a:latin typeface="Verdana" charset="0"/>
              </a:rPr>
              <a:t>.</a:t>
            </a:r>
            <a:endParaRPr lang="en-US" sz="2000" i="1" dirty="0">
              <a:latin typeface="Verdana" charset="0"/>
            </a:endParaRPr>
          </a:p>
        </p:txBody>
      </p:sp>
      <p:grpSp>
        <p:nvGrpSpPr>
          <p:cNvPr id="30723" name="Group 13"/>
          <p:cNvGrpSpPr>
            <a:grpSpLocks/>
          </p:cNvGrpSpPr>
          <p:nvPr/>
        </p:nvGrpSpPr>
        <p:grpSpPr bwMode="auto">
          <a:xfrm>
            <a:off x="2057400" y="990600"/>
            <a:ext cx="4724400" cy="685800"/>
            <a:chOff x="1728" y="1344"/>
            <a:chExt cx="2976" cy="432"/>
          </a:xfrm>
        </p:grpSpPr>
        <p:sp>
          <p:nvSpPr>
            <p:cNvPr id="30724" name="Oval 4"/>
            <p:cNvSpPr>
              <a:spLocks noChangeArrowheads="1"/>
            </p:cNvSpPr>
            <p:nvPr/>
          </p:nvSpPr>
          <p:spPr bwMode="auto">
            <a:xfrm>
              <a:off x="4128" y="1584"/>
              <a:ext cx="192" cy="19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0725" name="Group 12"/>
            <p:cNvGrpSpPr>
              <a:grpSpLocks/>
            </p:cNvGrpSpPr>
            <p:nvPr/>
          </p:nvGrpSpPr>
          <p:grpSpPr bwMode="auto">
            <a:xfrm>
              <a:off x="1728" y="1344"/>
              <a:ext cx="2976" cy="423"/>
              <a:chOff x="1728" y="1689"/>
              <a:chExt cx="2976" cy="423"/>
            </a:xfrm>
          </p:grpSpPr>
          <p:sp>
            <p:nvSpPr>
              <p:cNvPr id="30726" name="Oval 5"/>
              <p:cNvSpPr>
                <a:spLocks noChangeArrowheads="1"/>
              </p:cNvSpPr>
              <p:nvPr/>
            </p:nvSpPr>
            <p:spPr bwMode="auto">
              <a:xfrm>
                <a:off x="1968" y="1920"/>
                <a:ext cx="192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27" name="Line 7"/>
              <p:cNvSpPr>
                <a:spLocks noChangeShapeType="1"/>
              </p:cNvSpPr>
              <p:nvPr/>
            </p:nvSpPr>
            <p:spPr bwMode="auto">
              <a:xfrm>
                <a:off x="2208" y="2016"/>
                <a:ext cx="1872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28" name="Text Box 8"/>
              <p:cNvSpPr txBox="1">
                <a:spLocks noChangeArrowheads="1"/>
              </p:cNvSpPr>
              <p:nvPr/>
            </p:nvSpPr>
            <p:spPr bwMode="auto">
              <a:xfrm>
                <a:off x="2736" y="1728"/>
                <a:ext cx="144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800">
                    <a:latin typeface="Verdana" charset="0"/>
                  </a:rPr>
                  <a:t>Weight </a:t>
                </a:r>
                <a:r>
                  <a:rPr lang="en-US" sz="1800" i="1">
                    <a:latin typeface="Verdana" charset="0"/>
                  </a:rPr>
                  <a:t>w</a:t>
                </a:r>
                <a:endParaRPr lang="en-US" sz="1800">
                  <a:latin typeface="Verdana" charset="0"/>
                </a:endParaRPr>
              </a:p>
            </p:txBody>
          </p:sp>
          <p:sp>
            <p:nvSpPr>
              <p:cNvPr id="30729" name="Text Box 10"/>
              <p:cNvSpPr txBox="1">
                <a:spLocks noChangeArrowheads="1"/>
              </p:cNvSpPr>
              <p:nvPr/>
            </p:nvSpPr>
            <p:spPr bwMode="auto">
              <a:xfrm>
                <a:off x="1728" y="1689"/>
                <a:ext cx="81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800">
                    <a:latin typeface="Verdana" charset="0"/>
                  </a:rPr>
                  <a:t>Node </a:t>
                </a:r>
                <a:r>
                  <a:rPr lang="en-US" sz="1800" i="1">
                    <a:latin typeface="Verdana" charset="0"/>
                  </a:rPr>
                  <a:t>A</a:t>
                </a:r>
              </a:p>
            </p:txBody>
          </p:sp>
          <p:sp>
            <p:nvSpPr>
              <p:cNvPr id="30730" name="Text Box 11"/>
              <p:cNvSpPr txBox="1">
                <a:spLocks noChangeArrowheads="1"/>
              </p:cNvSpPr>
              <p:nvPr/>
            </p:nvSpPr>
            <p:spPr bwMode="auto">
              <a:xfrm>
                <a:off x="3888" y="1689"/>
                <a:ext cx="81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800">
                    <a:latin typeface="Verdana" charset="0"/>
                  </a:rPr>
                  <a:t>Node </a:t>
                </a:r>
                <a:r>
                  <a:rPr lang="en-US" sz="1800" i="1">
                    <a:latin typeface="Verdana" charset="0"/>
                  </a:rPr>
                  <a:t>B</a:t>
                </a:r>
              </a:p>
            </p:txBody>
          </p:sp>
        </p:grpSp>
      </p:grpSp>
      <p:sp>
        <p:nvSpPr>
          <p:cNvPr id="13" name="TextBox 12"/>
          <p:cNvSpPr txBox="1"/>
          <p:nvPr/>
        </p:nvSpPr>
        <p:spPr>
          <a:xfrm>
            <a:off x="2057400" y="17526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(perceptron)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0" y="17526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(perceptron)</a:t>
            </a:r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0886138"/>
              </p:ext>
            </p:extLst>
          </p:nvPr>
        </p:nvGraphicFramePr>
        <p:xfrm>
          <a:off x="4495800" y="2286000"/>
          <a:ext cx="3128963" cy="90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099" name="Equation" r:id="rId4" imgW="2057400" imgH="596900" progId="Equation.3">
                  <p:embed/>
                </p:oleObj>
              </mc:Choice>
              <mc:Fallback>
                <p:oleObj name="Equation" r:id="rId4" imgW="2057400" imgH="596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495800" y="2286000"/>
                        <a:ext cx="3128963" cy="908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58470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activation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562" y="1562100"/>
            <a:ext cx="4800600" cy="46863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hard threshold:</a:t>
            </a:r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marL="0" indent="0">
              <a:buNone/>
            </a:pPr>
            <a:r>
              <a:rPr lang="en-US" sz="2800" dirty="0"/>
              <a:t>sigmoid</a:t>
            </a:r>
          </a:p>
          <a:p>
            <a:pPr marL="0" indent="0">
              <a:buNone/>
            </a:pPr>
            <a:endParaRPr lang="en-US" sz="2800" dirty="0"/>
          </a:p>
          <a:p>
            <a:pPr marL="365760" lvl="1" indent="0">
              <a:buNone/>
            </a:pPr>
            <a:endParaRPr lang="en-US" sz="2800" dirty="0"/>
          </a:p>
          <a:p>
            <a:pPr marL="45720" indent="0">
              <a:buNone/>
            </a:pPr>
            <a:endParaRPr lang="en-US" sz="2700" dirty="0"/>
          </a:p>
          <a:p>
            <a:pPr marL="45720" indent="0">
              <a:buNone/>
            </a:pPr>
            <a:r>
              <a:rPr lang="en-US" sz="2700" dirty="0" err="1"/>
              <a:t>tanh</a:t>
            </a:r>
            <a:r>
              <a:rPr lang="en-US" sz="2700" dirty="0"/>
              <a:t> x</a:t>
            </a:r>
          </a:p>
          <a:p>
            <a:pPr lvl="1"/>
            <a:endParaRPr lang="en-US" sz="24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5397471"/>
              </p:ext>
            </p:extLst>
          </p:nvPr>
        </p:nvGraphicFramePr>
        <p:xfrm>
          <a:off x="1373188" y="4267200"/>
          <a:ext cx="2024062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6252" name="Equation" r:id="rId4" imgW="889000" imgH="368300" progId="Equation.3">
                  <p:embed/>
                </p:oleObj>
              </mc:Choice>
              <mc:Fallback>
                <p:oleObj name="Equation" r:id="rId4" imgW="889000" imgH="368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3188" y="4267200"/>
                        <a:ext cx="2024062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Straight Connector 5"/>
          <p:cNvCxnSpPr/>
          <p:nvPr/>
        </p:nvCxnSpPr>
        <p:spPr bwMode="auto">
          <a:xfrm>
            <a:off x="5486400" y="3198812"/>
            <a:ext cx="12192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/>
          <p:nvPr/>
        </p:nvCxnSpPr>
        <p:spPr bwMode="auto">
          <a:xfrm>
            <a:off x="6705600" y="1674812"/>
            <a:ext cx="12192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/>
          <p:cNvCxnSpPr/>
          <p:nvPr/>
        </p:nvCxnSpPr>
        <p:spPr bwMode="auto">
          <a:xfrm rot="5400000">
            <a:off x="5942806" y="2436812"/>
            <a:ext cx="1524794" cy="79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9" name="Picture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77162" y="3200400"/>
            <a:ext cx="2379785" cy="1600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7610" y="5142626"/>
            <a:ext cx="2462831" cy="1593999"/>
          </a:xfrm>
          <a:prstGeom prst="rect">
            <a:avLst/>
          </a:prstGeom>
        </p:spPr>
      </p:pic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5329288"/>
              </p:ext>
            </p:extLst>
          </p:nvPr>
        </p:nvGraphicFramePr>
        <p:xfrm>
          <a:off x="1143000" y="2143125"/>
          <a:ext cx="2336800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6253" name="Equation" r:id="rId8" imgW="1536700" imgH="495300" progId="Equation.3">
                  <p:embed/>
                </p:oleObj>
              </mc:Choice>
              <mc:Fallback>
                <p:oleObj name="Equation" r:id="rId8" imgW="1536700" imgH="495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143000" y="2143125"/>
                        <a:ext cx="2336800" cy="752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373188" y="6248400"/>
            <a:ext cx="38097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why other threshold functions?</a:t>
            </a:r>
          </a:p>
        </p:txBody>
      </p:sp>
    </p:spTree>
    <p:extLst>
      <p:ext uri="{BB962C8B-B14F-4D97-AF65-F5344CB8AC3E}">
        <p14:creationId xmlns:p14="http://schemas.microsoft.com/office/powerpoint/2010/main" val="17518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Neural network</a:t>
            </a:r>
          </a:p>
        </p:txBody>
      </p:sp>
      <p:sp>
        <p:nvSpPr>
          <p:cNvPr id="4" name="Oval 12"/>
          <p:cNvSpPr>
            <a:spLocks noChangeArrowheads="1"/>
          </p:cNvSpPr>
          <p:nvPr/>
        </p:nvSpPr>
        <p:spPr bwMode="auto">
          <a:xfrm>
            <a:off x="3276600" y="43426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Oval 12"/>
          <p:cNvSpPr>
            <a:spLocks noChangeArrowheads="1"/>
          </p:cNvSpPr>
          <p:nvPr/>
        </p:nvSpPr>
        <p:spPr bwMode="auto">
          <a:xfrm>
            <a:off x="3886200" y="43426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12"/>
          <p:cNvSpPr>
            <a:spLocks noChangeArrowheads="1"/>
          </p:cNvSpPr>
          <p:nvPr/>
        </p:nvSpPr>
        <p:spPr bwMode="auto">
          <a:xfrm>
            <a:off x="4419600" y="43426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12"/>
          <p:cNvSpPr>
            <a:spLocks noChangeArrowheads="1"/>
          </p:cNvSpPr>
          <p:nvPr/>
        </p:nvSpPr>
        <p:spPr bwMode="auto">
          <a:xfrm>
            <a:off x="4114800" y="51808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3429000" y="34282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Oval 12"/>
          <p:cNvSpPr>
            <a:spLocks noChangeArrowheads="1"/>
          </p:cNvSpPr>
          <p:nvPr/>
        </p:nvSpPr>
        <p:spPr bwMode="auto">
          <a:xfrm>
            <a:off x="4038600" y="34282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Oval 12"/>
          <p:cNvSpPr>
            <a:spLocks noChangeArrowheads="1"/>
          </p:cNvSpPr>
          <p:nvPr/>
        </p:nvSpPr>
        <p:spPr bwMode="auto">
          <a:xfrm>
            <a:off x="4953000" y="43426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Oval 12"/>
          <p:cNvSpPr>
            <a:spLocks noChangeArrowheads="1"/>
          </p:cNvSpPr>
          <p:nvPr/>
        </p:nvSpPr>
        <p:spPr bwMode="auto">
          <a:xfrm>
            <a:off x="4572000" y="34282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12" name="Straight Arrow Connector 11"/>
          <p:cNvCxnSpPr/>
          <p:nvPr/>
        </p:nvCxnSpPr>
        <p:spPr bwMode="auto">
          <a:xfrm rot="16200000" flipH="1">
            <a:off x="3200400" y="3047208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 rot="5400000">
            <a:off x="3390900" y="3009108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rot="16200000" flipH="1">
            <a:off x="3810000" y="3047207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 rot="5400000">
            <a:off x="4000500" y="3009107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 rot="16200000" flipH="1">
            <a:off x="4343400" y="3047208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 rot="5400000">
            <a:off x="4533900" y="3009108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Straight Arrow Connector 17"/>
          <p:cNvCxnSpPr>
            <a:stCxn id="8" idx="4"/>
            <a:endCxn id="4" idx="0"/>
          </p:cNvCxnSpPr>
          <p:nvPr/>
        </p:nvCxnSpPr>
        <p:spPr bwMode="auto">
          <a:xfrm rot="5400000">
            <a:off x="3200400" y="3961606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9" name="Straight Arrow Connector 18"/>
          <p:cNvCxnSpPr>
            <a:stCxn id="8" idx="4"/>
            <a:endCxn id="5" idx="0"/>
          </p:cNvCxnSpPr>
          <p:nvPr/>
        </p:nvCxnSpPr>
        <p:spPr bwMode="auto">
          <a:xfrm rot="16200000" flipH="1">
            <a:off x="3505200" y="3809206"/>
            <a:ext cx="609600" cy="457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0" name="Straight Arrow Connector 19"/>
          <p:cNvCxnSpPr>
            <a:stCxn id="8" idx="4"/>
            <a:endCxn id="6" idx="1"/>
          </p:cNvCxnSpPr>
          <p:nvPr/>
        </p:nvCxnSpPr>
        <p:spPr bwMode="auto">
          <a:xfrm rot="16200000" flipH="1">
            <a:off x="3695700" y="3618705"/>
            <a:ext cx="654237" cy="8828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1" name="Straight Arrow Connector 20"/>
          <p:cNvCxnSpPr>
            <a:stCxn id="8" idx="4"/>
            <a:endCxn id="10" idx="0"/>
          </p:cNvCxnSpPr>
          <p:nvPr/>
        </p:nvCxnSpPr>
        <p:spPr bwMode="auto">
          <a:xfrm rot="16200000" flipH="1">
            <a:off x="4038600" y="3275806"/>
            <a:ext cx="609600" cy="1524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2" name="Straight Arrow Connector 21"/>
          <p:cNvCxnSpPr>
            <a:stCxn id="9" idx="4"/>
            <a:endCxn id="4" idx="0"/>
          </p:cNvCxnSpPr>
          <p:nvPr/>
        </p:nvCxnSpPr>
        <p:spPr bwMode="auto">
          <a:xfrm rot="5400000">
            <a:off x="3505200" y="3656806"/>
            <a:ext cx="609600" cy="762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3" name="Straight Arrow Connector 22"/>
          <p:cNvCxnSpPr>
            <a:stCxn id="9" idx="4"/>
            <a:endCxn id="5" idx="0"/>
          </p:cNvCxnSpPr>
          <p:nvPr/>
        </p:nvCxnSpPr>
        <p:spPr bwMode="auto">
          <a:xfrm rot="5400000">
            <a:off x="3810000" y="3961606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4" name="Straight Arrow Connector 23"/>
          <p:cNvCxnSpPr>
            <a:stCxn id="9" idx="5"/>
            <a:endCxn id="6" idx="0"/>
          </p:cNvCxnSpPr>
          <p:nvPr/>
        </p:nvCxnSpPr>
        <p:spPr bwMode="auto">
          <a:xfrm rot="16200000" flipH="1">
            <a:off x="4108263" y="3878868"/>
            <a:ext cx="654237" cy="2732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5" name="Straight Arrow Connector 24"/>
          <p:cNvCxnSpPr>
            <a:stCxn id="9" idx="5"/>
            <a:endCxn id="10" idx="0"/>
          </p:cNvCxnSpPr>
          <p:nvPr/>
        </p:nvCxnSpPr>
        <p:spPr bwMode="auto">
          <a:xfrm rot="16200000" flipH="1">
            <a:off x="4374963" y="3612168"/>
            <a:ext cx="654237" cy="8066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6" name="Straight Arrow Connector 25"/>
          <p:cNvCxnSpPr>
            <a:stCxn id="11" idx="4"/>
            <a:endCxn id="4" idx="7"/>
          </p:cNvCxnSpPr>
          <p:nvPr/>
        </p:nvCxnSpPr>
        <p:spPr bwMode="auto">
          <a:xfrm rot="5400000">
            <a:off x="3803464" y="3466306"/>
            <a:ext cx="654237" cy="11876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7" name="Straight Arrow Connector 26"/>
          <p:cNvCxnSpPr>
            <a:stCxn id="11" idx="5"/>
            <a:endCxn id="5" idx="0"/>
          </p:cNvCxnSpPr>
          <p:nvPr/>
        </p:nvCxnSpPr>
        <p:spPr bwMode="auto">
          <a:xfrm rot="5400000">
            <a:off x="4108264" y="3618706"/>
            <a:ext cx="654237" cy="79356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8" name="Straight Arrow Connector 27"/>
          <p:cNvCxnSpPr>
            <a:stCxn id="11" idx="4"/>
            <a:endCxn id="6" idx="0"/>
          </p:cNvCxnSpPr>
          <p:nvPr/>
        </p:nvCxnSpPr>
        <p:spPr bwMode="auto">
          <a:xfrm rot="5400000">
            <a:off x="4343400" y="3961606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9" name="Straight Arrow Connector 28"/>
          <p:cNvCxnSpPr>
            <a:stCxn id="11" idx="4"/>
            <a:endCxn id="10" idx="7"/>
          </p:cNvCxnSpPr>
          <p:nvPr/>
        </p:nvCxnSpPr>
        <p:spPr bwMode="auto">
          <a:xfrm rot="16200000" flipH="1">
            <a:off x="4641663" y="3815742"/>
            <a:ext cx="654237" cy="48876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0" name="Straight Arrow Connector 29"/>
          <p:cNvCxnSpPr>
            <a:stCxn id="4" idx="5"/>
            <a:endCxn id="7" idx="1"/>
          </p:cNvCxnSpPr>
          <p:nvPr/>
        </p:nvCxnSpPr>
        <p:spPr bwMode="auto">
          <a:xfrm rot="16200000" flipH="1">
            <a:off x="3536763" y="4602769"/>
            <a:ext cx="622674" cy="6226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1" name="Straight Arrow Connector 30"/>
          <p:cNvCxnSpPr>
            <a:stCxn id="5" idx="4"/>
            <a:endCxn id="7" idx="0"/>
          </p:cNvCxnSpPr>
          <p:nvPr/>
        </p:nvCxnSpPr>
        <p:spPr bwMode="auto">
          <a:xfrm rot="16200000" flipH="1">
            <a:off x="3886200" y="4799806"/>
            <a:ext cx="5334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2" name="Straight Arrow Connector 31"/>
          <p:cNvCxnSpPr>
            <a:stCxn id="6" idx="3"/>
            <a:endCxn id="7" idx="0"/>
          </p:cNvCxnSpPr>
          <p:nvPr/>
        </p:nvCxnSpPr>
        <p:spPr bwMode="auto">
          <a:xfrm rot="5400000">
            <a:off x="4076701" y="4793269"/>
            <a:ext cx="578037" cy="1970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3" name="Straight Arrow Connector 32"/>
          <p:cNvCxnSpPr>
            <a:stCxn id="10" idx="4"/>
            <a:endCxn id="7" idx="7"/>
          </p:cNvCxnSpPr>
          <p:nvPr/>
        </p:nvCxnSpPr>
        <p:spPr bwMode="auto">
          <a:xfrm rot="5400000">
            <a:off x="4451164" y="4571206"/>
            <a:ext cx="578037" cy="7304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4" name="Straight Arrow Connector 33"/>
          <p:cNvCxnSpPr/>
          <p:nvPr/>
        </p:nvCxnSpPr>
        <p:spPr bwMode="auto">
          <a:xfrm rot="5400000">
            <a:off x="4115594" y="5637212"/>
            <a:ext cx="304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5" name="TextBox 34"/>
          <p:cNvSpPr txBox="1"/>
          <p:nvPr/>
        </p:nvSpPr>
        <p:spPr>
          <a:xfrm>
            <a:off x="3581400" y="2209800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inputs</a:t>
            </a:r>
          </a:p>
        </p:txBody>
      </p:sp>
      <p:cxnSp>
        <p:nvCxnSpPr>
          <p:cNvPr id="37" name="Straight Arrow Connector 36"/>
          <p:cNvCxnSpPr/>
          <p:nvPr/>
        </p:nvCxnSpPr>
        <p:spPr bwMode="auto">
          <a:xfrm flipH="1">
            <a:off x="4953000" y="3429000"/>
            <a:ext cx="1676400" cy="76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66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9" name="TextBox 38"/>
          <p:cNvSpPr txBox="1"/>
          <p:nvPr/>
        </p:nvSpPr>
        <p:spPr>
          <a:xfrm>
            <a:off x="6858001" y="2777067"/>
            <a:ext cx="19812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Individual </a:t>
            </a:r>
            <a:r>
              <a:rPr lang="en-US" dirty="0" err="1">
                <a:solidFill>
                  <a:srgbClr val="FF6600"/>
                </a:solidFill>
              </a:rPr>
              <a:t>perceptrons</a:t>
            </a:r>
            <a:r>
              <a:rPr lang="en-US" dirty="0">
                <a:solidFill>
                  <a:srgbClr val="FF6600"/>
                </a:solidFill>
              </a:rPr>
              <a:t>/neurons</a:t>
            </a:r>
          </a:p>
        </p:txBody>
      </p:sp>
    </p:spTree>
    <p:extLst>
      <p:ext uri="{BB962C8B-B14F-4D97-AF65-F5344CB8AC3E}">
        <p14:creationId xmlns:p14="http://schemas.microsoft.com/office/powerpoint/2010/main" val="10078344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Neural network</a:t>
            </a:r>
          </a:p>
        </p:txBody>
      </p:sp>
      <p:sp>
        <p:nvSpPr>
          <p:cNvPr id="4" name="Oval 12"/>
          <p:cNvSpPr>
            <a:spLocks noChangeArrowheads="1"/>
          </p:cNvSpPr>
          <p:nvPr/>
        </p:nvSpPr>
        <p:spPr bwMode="auto">
          <a:xfrm>
            <a:off x="3276600" y="43426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Oval 12"/>
          <p:cNvSpPr>
            <a:spLocks noChangeArrowheads="1"/>
          </p:cNvSpPr>
          <p:nvPr/>
        </p:nvSpPr>
        <p:spPr bwMode="auto">
          <a:xfrm>
            <a:off x="3886200" y="43426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12"/>
          <p:cNvSpPr>
            <a:spLocks noChangeArrowheads="1"/>
          </p:cNvSpPr>
          <p:nvPr/>
        </p:nvSpPr>
        <p:spPr bwMode="auto">
          <a:xfrm>
            <a:off x="4419600" y="43426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12"/>
          <p:cNvSpPr>
            <a:spLocks noChangeArrowheads="1"/>
          </p:cNvSpPr>
          <p:nvPr/>
        </p:nvSpPr>
        <p:spPr bwMode="auto">
          <a:xfrm>
            <a:off x="4114800" y="51808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3429000" y="34282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Oval 12"/>
          <p:cNvSpPr>
            <a:spLocks noChangeArrowheads="1"/>
          </p:cNvSpPr>
          <p:nvPr/>
        </p:nvSpPr>
        <p:spPr bwMode="auto">
          <a:xfrm>
            <a:off x="4038600" y="34282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Oval 12"/>
          <p:cNvSpPr>
            <a:spLocks noChangeArrowheads="1"/>
          </p:cNvSpPr>
          <p:nvPr/>
        </p:nvSpPr>
        <p:spPr bwMode="auto">
          <a:xfrm>
            <a:off x="4953000" y="43426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Oval 12"/>
          <p:cNvSpPr>
            <a:spLocks noChangeArrowheads="1"/>
          </p:cNvSpPr>
          <p:nvPr/>
        </p:nvSpPr>
        <p:spPr bwMode="auto">
          <a:xfrm>
            <a:off x="4572000" y="34282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12" name="Straight Arrow Connector 11"/>
          <p:cNvCxnSpPr/>
          <p:nvPr/>
        </p:nvCxnSpPr>
        <p:spPr bwMode="auto">
          <a:xfrm rot="16200000" flipH="1">
            <a:off x="3200400" y="3047208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 rot="5400000">
            <a:off x="3390900" y="3009108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rot="16200000" flipH="1">
            <a:off x="3810000" y="3047207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 rot="5400000">
            <a:off x="4000500" y="3009107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 rot="16200000" flipH="1">
            <a:off x="4343400" y="3047208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 rot="5400000">
            <a:off x="4533900" y="3009108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Straight Arrow Connector 17"/>
          <p:cNvCxnSpPr>
            <a:stCxn id="8" idx="4"/>
            <a:endCxn id="4" idx="0"/>
          </p:cNvCxnSpPr>
          <p:nvPr/>
        </p:nvCxnSpPr>
        <p:spPr bwMode="auto">
          <a:xfrm rot="5400000">
            <a:off x="3200400" y="3961606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9" name="Straight Arrow Connector 18"/>
          <p:cNvCxnSpPr>
            <a:stCxn id="8" idx="4"/>
            <a:endCxn id="5" idx="0"/>
          </p:cNvCxnSpPr>
          <p:nvPr/>
        </p:nvCxnSpPr>
        <p:spPr bwMode="auto">
          <a:xfrm rot="16200000" flipH="1">
            <a:off x="3505200" y="3809206"/>
            <a:ext cx="609600" cy="457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0" name="Straight Arrow Connector 19"/>
          <p:cNvCxnSpPr>
            <a:stCxn id="8" idx="4"/>
            <a:endCxn id="6" idx="1"/>
          </p:cNvCxnSpPr>
          <p:nvPr/>
        </p:nvCxnSpPr>
        <p:spPr bwMode="auto">
          <a:xfrm rot="16200000" flipH="1">
            <a:off x="3695700" y="3618705"/>
            <a:ext cx="654237" cy="8828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1" name="Straight Arrow Connector 20"/>
          <p:cNvCxnSpPr>
            <a:stCxn id="8" idx="4"/>
            <a:endCxn id="10" idx="0"/>
          </p:cNvCxnSpPr>
          <p:nvPr/>
        </p:nvCxnSpPr>
        <p:spPr bwMode="auto">
          <a:xfrm rot="16200000" flipH="1">
            <a:off x="4038600" y="3275806"/>
            <a:ext cx="609600" cy="1524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2" name="Straight Arrow Connector 21"/>
          <p:cNvCxnSpPr>
            <a:stCxn id="9" idx="4"/>
            <a:endCxn id="4" idx="0"/>
          </p:cNvCxnSpPr>
          <p:nvPr/>
        </p:nvCxnSpPr>
        <p:spPr bwMode="auto">
          <a:xfrm rot="5400000">
            <a:off x="3505200" y="3656806"/>
            <a:ext cx="609600" cy="762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3" name="Straight Arrow Connector 22"/>
          <p:cNvCxnSpPr>
            <a:stCxn id="9" idx="4"/>
            <a:endCxn id="5" idx="0"/>
          </p:cNvCxnSpPr>
          <p:nvPr/>
        </p:nvCxnSpPr>
        <p:spPr bwMode="auto">
          <a:xfrm rot="5400000">
            <a:off x="3810000" y="3961606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4" name="Straight Arrow Connector 23"/>
          <p:cNvCxnSpPr>
            <a:stCxn id="9" idx="5"/>
            <a:endCxn id="6" idx="0"/>
          </p:cNvCxnSpPr>
          <p:nvPr/>
        </p:nvCxnSpPr>
        <p:spPr bwMode="auto">
          <a:xfrm rot="16200000" flipH="1">
            <a:off x="4108263" y="3878868"/>
            <a:ext cx="654237" cy="2732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5" name="Straight Arrow Connector 24"/>
          <p:cNvCxnSpPr>
            <a:stCxn id="9" idx="5"/>
            <a:endCxn id="10" idx="0"/>
          </p:cNvCxnSpPr>
          <p:nvPr/>
        </p:nvCxnSpPr>
        <p:spPr bwMode="auto">
          <a:xfrm rot="16200000" flipH="1">
            <a:off x="4374963" y="3612168"/>
            <a:ext cx="654237" cy="8066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6" name="Straight Arrow Connector 25"/>
          <p:cNvCxnSpPr>
            <a:stCxn id="11" idx="4"/>
            <a:endCxn id="4" idx="7"/>
          </p:cNvCxnSpPr>
          <p:nvPr/>
        </p:nvCxnSpPr>
        <p:spPr bwMode="auto">
          <a:xfrm rot="5400000">
            <a:off x="3803464" y="3466306"/>
            <a:ext cx="654237" cy="11876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7" name="Straight Arrow Connector 26"/>
          <p:cNvCxnSpPr>
            <a:stCxn id="11" idx="5"/>
            <a:endCxn id="5" idx="0"/>
          </p:cNvCxnSpPr>
          <p:nvPr/>
        </p:nvCxnSpPr>
        <p:spPr bwMode="auto">
          <a:xfrm rot="5400000">
            <a:off x="4108264" y="3618706"/>
            <a:ext cx="654237" cy="79356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8" name="Straight Arrow Connector 27"/>
          <p:cNvCxnSpPr>
            <a:stCxn id="11" idx="4"/>
            <a:endCxn id="6" idx="0"/>
          </p:cNvCxnSpPr>
          <p:nvPr/>
        </p:nvCxnSpPr>
        <p:spPr bwMode="auto">
          <a:xfrm rot="5400000">
            <a:off x="4343400" y="3961606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9" name="Straight Arrow Connector 28"/>
          <p:cNvCxnSpPr>
            <a:stCxn id="11" idx="4"/>
            <a:endCxn id="10" idx="7"/>
          </p:cNvCxnSpPr>
          <p:nvPr/>
        </p:nvCxnSpPr>
        <p:spPr bwMode="auto">
          <a:xfrm rot="16200000" flipH="1">
            <a:off x="4641663" y="3815742"/>
            <a:ext cx="654237" cy="48876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0" name="Straight Arrow Connector 29"/>
          <p:cNvCxnSpPr>
            <a:stCxn id="4" idx="5"/>
            <a:endCxn id="7" idx="1"/>
          </p:cNvCxnSpPr>
          <p:nvPr/>
        </p:nvCxnSpPr>
        <p:spPr bwMode="auto">
          <a:xfrm rot="16200000" flipH="1">
            <a:off x="3536763" y="4602769"/>
            <a:ext cx="622674" cy="6226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1" name="Straight Arrow Connector 30"/>
          <p:cNvCxnSpPr>
            <a:stCxn id="5" idx="4"/>
            <a:endCxn id="7" idx="0"/>
          </p:cNvCxnSpPr>
          <p:nvPr/>
        </p:nvCxnSpPr>
        <p:spPr bwMode="auto">
          <a:xfrm rot="16200000" flipH="1">
            <a:off x="3886200" y="4799806"/>
            <a:ext cx="5334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2" name="Straight Arrow Connector 31"/>
          <p:cNvCxnSpPr>
            <a:stCxn id="6" idx="3"/>
            <a:endCxn id="7" idx="0"/>
          </p:cNvCxnSpPr>
          <p:nvPr/>
        </p:nvCxnSpPr>
        <p:spPr bwMode="auto">
          <a:xfrm rot="5400000">
            <a:off x="4076701" y="4793269"/>
            <a:ext cx="578037" cy="1970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3" name="Straight Arrow Connector 32"/>
          <p:cNvCxnSpPr>
            <a:stCxn id="10" idx="4"/>
            <a:endCxn id="7" idx="7"/>
          </p:cNvCxnSpPr>
          <p:nvPr/>
        </p:nvCxnSpPr>
        <p:spPr bwMode="auto">
          <a:xfrm rot="5400000">
            <a:off x="4451164" y="4571206"/>
            <a:ext cx="578037" cy="7304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4" name="Straight Arrow Connector 33"/>
          <p:cNvCxnSpPr/>
          <p:nvPr/>
        </p:nvCxnSpPr>
        <p:spPr bwMode="auto">
          <a:xfrm rot="5400000">
            <a:off x="4115594" y="5637212"/>
            <a:ext cx="304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5" name="TextBox 34"/>
          <p:cNvSpPr txBox="1"/>
          <p:nvPr/>
        </p:nvSpPr>
        <p:spPr>
          <a:xfrm>
            <a:off x="3581400" y="2209800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inputs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3124200" y="2133600"/>
            <a:ext cx="2209800" cy="609600"/>
          </a:xfrm>
          <a:prstGeom prst="rect">
            <a:avLst/>
          </a:prstGeom>
          <a:solidFill>
            <a:srgbClr val="FF6600">
              <a:alpha val="23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FF6600"/>
              </a:solidFill>
              <a:effectLst/>
              <a:latin typeface="Arial" pitchFamily="-111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791200" y="1981200"/>
            <a:ext cx="3047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some inputs are provided/entered</a:t>
            </a:r>
          </a:p>
        </p:txBody>
      </p:sp>
    </p:spTree>
    <p:extLst>
      <p:ext uri="{BB962C8B-B14F-4D97-AF65-F5344CB8AC3E}">
        <p14:creationId xmlns:p14="http://schemas.microsoft.com/office/powerpoint/2010/main" val="34526652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Neural network</a:t>
            </a:r>
          </a:p>
        </p:txBody>
      </p:sp>
      <p:sp>
        <p:nvSpPr>
          <p:cNvPr id="4" name="Oval 12"/>
          <p:cNvSpPr>
            <a:spLocks noChangeArrowheads="1"/>
          </p:cNvSpPr>
          <p:nvPr/>
        </p:nvSpPr>
        <p:spPr bwMode="auto">
          <a:xfrm>
            <a:off x="3276600" y="43426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Oval 12"/>
          <p:cNvSpPr>
            <a:spLocks noChangeArrowheads="1"/>
          </p:cNvSpPr>
          <p:nvPr/>
        </p:nvSpPr>
        <p:spPr bwMode="auto">
          <a:xfrm>
            <a:off x="3886200" y="43426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12"/>
          <p:cNvSpPr>
            <a:spLocks noChangeArrowheads="1"/>
          </p:cNvSpPr>
          <p:nvPr/>
        </p:nvSpPr>
        <p:spPr bwMode="auto">
          <a:xfrm>
            <a:off x="4419600" y="43426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12"/>
          <p:cNvSpPr>
            <a:spLocks noChangeArrowheads="1"/>
          </p:cNvSpPr>
          <p:nvPr/>
        </p:nvSpPr>
        <p:spPr bwMode="auto">
          <a:xfrm>
            <a:off x="4114800" y="51808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3429000" y="34282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Oval 12"/>
          <p:cNvSpPr>
            <a:spLocks noChangeArrowheads="1"/>
          </p:cNvSpPr>
          <p:nvPr/>
        </p:nvSpPr>
        <p:spPr bwMode="auto">
          <a:xfrm>
            <a:off x="4038600" y="34282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Oval 12"/>
          <p:cNvSpPr>
            <a:spLocks noChangeArrowheads="1"/>
          </p:cNvSpPr>
          <p:nvPr/>
        </p:nvSpPr>
        <p:spPr bwMode="auto">
          <a:xfrm>
            <a:off x="4953000" y="43426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Oval 12"/>
          <p:cNvSpPr>
            <a:spLocks noChangeArrowheads="1"/>
          </p:cNvSpPr>
          <p:nvPr/>
        </p:nvSpPr>
        <p:spPr bwMode="auto">
          <a:xfrm>
            <a:off x="4572000" y="34282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12" name="Straight Arrow Connector 11"/>
          <p:cNvCxnSpPr/>
          <p:nvPr/>
        </p:nvCxnSpPr>
        <p:spPr bwMode="auto">
          <a:xfrm rot="16200000" flipH="1">
            <a:off x="3200400" y="3047208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 rot="5400000">
            <a:off x="3390900" y="3009108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rot="16200000" flipH="1">
            <a:off x="3810000" y="3047207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 rot="5400000">
            <a:off x="4000500" y="3009107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 rot="16200000" flipH="1">
            <a:off x="4343400" y="3047208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 rot="5400000">
            <a:off x="4533900" y="3009108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Straight Arrow Connector 17"/>
          <p:cNvCxnSpPr>
            <a:stCxn id="8" idx="4"/>
            <a:endCxn id="4" idx="0"/>
          </p:cNvCxnSpPr>
          <p:nvPr/>
        </p:nvCxnSpPr>
        <p:spPr bwMode="auto">
          <a:xfrm rot="5400000">
            <a:off x="3200400" y="3961606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9" name="Straight Arrow Connector 18"/>
          <p:cNvCxnSpPr>
            <a:stCxn id="8" idx="4"/>
            <a:endCxn id="5" idx="0"/>
          </p:cNvCxnSpPr>
          <p:nvPr/>
        </p:nvCxnSpPr>
        <p:spPr bwMode="auto">
          <a:xfrm rot="16200000" flipH="1">
            <a:off x="3505200" y="3809206"/>
            <a:ext cx="609600" cy="457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0" name="Straight Arrow Connector 19"/>
          <p:cNvCxnSpPr>
            <a:stCxn id="8" idx="4"/>
            <a:endCxn id="6" idx="1"/>
          </p:cNvCxnSpPr>
          <p:nvPr/>
        </p:nvCxnSpPr>
        <p:spPr bwMode="auto">
          <a:xfrm rot="16200000" flipH="1">
            <a:off x="3695700" y="3618705"/>
            <a:ext cx="654237" cy="8828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1" name="Straight Arrow Connector 20"/>
          <p:cNvCxnSpPr>
            <a:stCxn id="8" idx="4"/>
            <a:endCxn id="10" idx="0"/>
          </p:cNvCxnSpPr>
          <p:nvPr/>
        </p:nvCxnSpPr>
        <p:spPr bwMode="auto">
          <a:xfrm rot="16200000" flipH="1">
            <a:off x="4038600" y="3275806"/>
            <a:ext cx="609600" cy="1524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2" name="Straight Arrow Connector 21"/>
          <p:cNvCxnSpPr>
            <a:stCxn id="9" idx="4"/>
            <a:endCxn id="4" idx="0"/>
          </p:cNvCxnSpPr>
          <p:nvPr/>
        </p:nvCxnSpPr>
        <p:spPr bwMode="auto">
          <a:xfrm rot="5400000">
            <a:off x="3505200" y="3656806"/>
            <a:ext cx="609600" cy="762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3" name="Straight Arrow Connector 22"/>
          <p:cNvCxnSpPr>
            <a:stCxn id="9" idx="4"/>
            <a:endCxn id="5" idx="0"/>
          </p:cNvCxnSpPr>
          <p:nvPr/>
        </p:nvCxnSpPr>
        <p:spPr bwMode="auto">
          <a:xfrm rot="5400000">
            <a:off x="3810000" y="3961606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4" name="Straight Arrow Connector 23"/>
          <p:cNvCxnSpPr>
            <a:stCxn id="9" idx="5"/>
            <a:endCxn id="6" idx="0"/>
          </p:cNvCxnSpPr>
          <p:nvPr/>
        </p:nvCxnSpPr>
        <p:spPr bwMode="auto">
          <a:xfrm rot="16200000" flipH="1">
            <a:off x="4108263" y="3878868"/>
            <a:ext cx="654237" cy="2732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5" name="Straight Arrow Connector 24"/>
          <p:cNvCxnSpPr>
            <a:stCxn id="9" idx="5"/>
            <a:endCxn id="10" idx="0"/>
          </p:cNvCxnSpPr>
          <p:nvPr/>
        </p:nvCxnSpPr>
        <p:spPr bwMode="auto">
          <a:xfrm rot="16200000" flipH="1">
            <a:off x="4374963" y="3612168"/>
            <a:ext cx="654237" cy="8066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6" name="Straight Arrow Connector 25"/>
          <p:cNvCxnSpPr>
            <a:stCxn id="11" idx="4"/>
            <a:endCxn id="4" idx="7"/>
          </p:cNvCxnSpPr>
          <p:nvPr/>
        </p:nvCxnSpPr>
        <p:spPr bwMode="auto">
          <a:xfrm rot="5400000">
            <a:off x="3803464" y="3466306"/>
            <a:ext cx="654237" cy="11876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7" name="Straight Arrow Connector 26"/>
          <p:cNvCxnSpPr>
            <a:stCxn id="11" idx="5"/>
            <a:endCxn id="5" idx="0"/>
          </p:cNvCxnSpPr>
          <p:nvPr/>
        </p:nvCxnSpPr>
        <p:spPr bwMode="auto">
          <a:xfrm rot="5400000">
            <a:off x="4108264" y="3618706"/>
            <a:ext cx="654237" cy="79356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8" name="Straight Arrow Connector 27"/>
          <p:cNvCxnSpPr>
            <a:stCxn id="11" idx="4"/>
            <a:endCxn id="6" idx="0"/>
          </p:cNvCxnSpPr>
          <p:nvPr/>
        </p:nvCxnSpPr>
        <p:spPr bwMode="auto">
          <a:xfrm rot="5400000">
            <a:off x="4343400" y="3961606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9" name="Straight Arrow Connector 28"/>
          <p:cNvCxnSpPr>
            <a:stCxn id="11" idx="4"/>
            <a:endCxn id="10" idx="7"/>
          </p:cNvCxnSpPr>
          <p:nvPr/>
        </p:nvCxnSpPr>
        <p:spPr bwMode="auto">
          <a:xfrm rot="16200000" flipH="1">
            <a:off x="4641663" y="3815742"/>
            <a:ext cx="654237" cy="48876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0" name="Straight Arrow Connector 29"/>
          <p:cNvCxnSpPr>
            <a:stCxn id="4" idx="5"/>
            <a:endCxn id="7" idx="1"/>
          </p:cNvCxnSpPr>
          <p:nvPr/>
        </p:nvCxnSpPr>
        <p:spPr bwMode="auto">
          <a:xfrm rot="16200000" flipH="1">
            <a:off x="3536763" y="4602769"/>
            <a:ext cx="622674" cy="6226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1" name="Straight Arrow Connector 30"/>
          <p:cNvCxnSpPr>
            <a:stCxn id="5" idx="4"/>
            <a:endCxn id="7" idx="0"/>
          </p:cNvCxnSpPr>
          <p:nvPr/>
        </p:nvCxnSpPr>
        <p:spPr bwMode="auto">
          <a:xfrm rot="16200000" flipH="1">
            <a:off x="3886200" y="4799806"/>
            <a:ext cx="5334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2" name="Straight Arrow Connector 31"/>
          <p:cNvCxnSpPr>
            <a:stCxn id="6" idx="3"/>
            <a:endCxn id="7" idx="0"/>
          </p:cNvCxnSpPr>
          <p:nvPr/>
        </p:nvCxnSpPr>
        <p:spPr bwMode="auto">
          <a:xfrm rot="5400000">
            <a:off x="4076701" y="4793269"/>
            <a:ext cx="578037" cy="1970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3" name="Straight Arrow Connector 32"/>
          <p:cNvCxnSpPr>
            <a:stCxn id="10" idx="4"/>
            <a:endCxn id="7" idx="7"/>
          </p:cNvCxnSpPr>
          <p:nvPr/>
        </p:nvCxnSpPr>
        <p:spPr bwMode="auto">
          <a:xfrm rot="5400000">
            <a:off x="4451164" y="4571206"/>
            <a:ext cx="578037" cy="7304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4" name="Straight Arrow Connector 33"/>
          <p:cNvCxnSpPr/>
          <p:nvPr/>
        </p:nvCxnSpPr>
        <p:spPr bwMode="auto">
          <a:xfrm rot="5400000">
            <a:off x="4115594" y="5637212"/>
            <a:ext cx="304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5" name="TextBox 34"/>
          <p:cNvSpPr txBox="1"/>
          <p:nvPr/>
        </p:nvSpPr>
        <p:spPr>
          <a:xfrm>
            <a:off x="3581400" y="2209800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inputs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3124200" y="3276600"/>
            <a:ext cx="2209800" cy="609600"/>
          </a:xfrm>
          <a:prstGeom prst="rect">
            <a:avLst/>
          </a:prstGeom>
          <a:solidFill>
            <a:srgbClr val="FF6600">
              <a:alpha val="23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FF6600"/>
              </a:solidFill>
              <a:effectLst/>
              <a:latin typeface="Arial" pitchFamily="-111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715000" y="2819400"/>
            <a:ext cx="3047999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each perceptron computes and calculates an answer</a:t>
            </a:r>
          </a:p>
        </p:txBody>
      </p:sp>
    </p:spTree>
    <p:extLst>
      <p:ext uri="{BB962C8B-B14F-4D97-AF65-F5344CB8AC3E}">
        <p14:creationId xmlns:p14="http://schemas.microsoft.com/office/powerpoint/2010/main" val="33417034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Neural network</a:t>
            </a:r>
          </a:p>
        </p:txBody>
      </p:sp>
      <p:sp>
        <p:nvSpPr>
          <p:cNvPr id="4" name="Oval 12"/>
          <p:cNvSpPr>
            <a:spLocks noChangeArrowheads="1"/>
          </p:cNvSpPr>
          <p:nvPr/>
        </p:nvSpPr>
        <p:spPr bwMode="auto">
          <a:xfrm>
            <a:off x="3276600" y="43426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Oval 12"/>
          <p:cNvSpPr>
            <a:spLocks noChangeArrowheads="1"/>
          </p:cNvSpPr>
          <p:nvPr/>
        </p:nvSpPr>
        <p:spPr bwMode="auto">
          <a:xfrm>
            <a:off x="3886200" y="43426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12"/>
          <p:cNvSpPr>
            <a:spLocks noChangeArrowheads="1"/>
          </p:cNvSpPr>
          <p:nvPr/>
        </p:nvSpPr>
        <p:spPr bwMode="auto">
          <a:xfrm>
            <a:off x="4419600" y="43426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12"/>
          <p:cNvSpPr>
            <a:spLocks noChangeArrowheads="1"/>
          </p:cNvSpPr>
          <p:nvPr/>
        </p:nvSpPr>
        <p:spPr bwMode="auto">
          <a:xfrm>
            <a:off x="4114800" y="51808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3429000" y="34282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Oval 12"/>
          <p:cNvSpPr>
            <a:spLocks noChangeArrowheads="1"/>
          </p:cNvSpPr>
          <p:nvPr/>
        </p:nvSpPr>
        <p:spPr bwMode="auto">
          <a:xfrm>
            <a:off x="4038600" y="34282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Oval 12"/>
          <p:cNvSpPr>
            <a:spLocks noChangeArrowheads="1"/>
          </p:cNvSpPr>
          <p:nvPr/>
        </p:nvSpPr>
        <p:spPr bwMode="auto">
          <a:xfrm>
            <a:off x="4953000" y="43426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Oval 12"/>
          <p:cNvSpPr>
            <a:spLocks noChangeArrowheads="1"/>
          </p:cNvSpPr>
          <p:nvPr/>
        </p:nvSpPr>
        <p:spPr bwMode="auto">
          <a:xfrm>
            <a:off x="4572000" y="34282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12" name="Straight Arrow Connector 11"/>
          <p:cNvCxnSpPr/>
          <p:nvPr/>
        </p:nvCxnSpPr>
        <p:spPr bwMode="auto">
          <a:xfrm rot="16200000" flipH="1">
            <a:off x="3200400" y="3047208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 rot="5400000">
            <a:off x="3390900" y="3009108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rot="16200000" flipH="1">
            <a:off x="3810000" y="3047207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 rot="5400000">
            <a:off x="4000500" y="3009107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 rot="16200000" flipH="1">
            <a:off x="4343400" y="3047208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 rot="5400000">
            <a:off x="4533900" y="3009108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Straight Arrow Connector 17"/>
          <p:cNvCxnSpPr>
            <a:stCxn id="8" idx="4"/>
            <a:endCxn id="4" idx="0"/>
          </p:cNvCxnSpPr>
          <p:nvPr/>
        </p:nvCxnSpPr>
        <p:spPr bwMode="auto">
          <a:xfrm rot="5400000">
            <a:off x="3200400" y="3961606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9" name="Straight Arrow Connector 18"/>
          <p:cNvCxnSpPr>
            <a:stCxn id="8" idx="4"/>
            <a:endCxn id="5" idx="0"/>
          </p:cNvCxnSpPr>
          <p:nvPr/>
        </p:nvCxnSpPr>
        <p:spPr bwMode="auto">
          <a:xfrm rot="16200000" flipH="1">
            <a:off x="3505200" y="3809206"/>
            <a:ext cx="609600" cy="457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0" name="Straight Arrow Connector 19"/>
          <p:cNvCxnSpPr>
            <a:stCxn id="8" idx="4"/>
            <a:endCxn id="6" idx="1"/>
          </p:cNvCxnSpPr>
          <p:nvPr/>
        </p:nvCxnSpPr>
        <p:spPr bwMode="auto">
          <a:xfrm rot="16200000" flipH="1">
            <a:off x="3695700" y="3618705"/>
            <a:ext cx="654237" cy="8828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1" name="Straight Arrow Connector 20"/>
          <p:cNvCxnSpPr>
            <a:stCxn id="8" idx="4"/>
            <a:endCxn id="10" idx="0"/>
          </p:cNvCxnSpPr>
          <p:nvPr/>
        </p:nvCxnSpPr>
        <p:spPr bwMode="auto">
          <a:xfrm rot="16200000" flipH="1">
            <a:off x="4038600" y="3275806"/>
            <a:ext cx="609600" cy="1524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2" name="Straight Arrow Connector 21"/>
          <p:cNvCxnSpPr>
            <a:stCxn id="9" idx="4"/>
            <a:endCxn id="4" idx="0"/>
          </p:cNvCxnSpPr>
          <p:nvPr/>
        </p:nvCxnSpPr>
        <p:spPr bwMode="auto">
          <a:xfrm rot="5400000">
            <a:off x="3505200" y="3656806"/>
            <a:ext cx="609600" cy="762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3" name="Straight Arrow Connector 22"/>
          <p:cNvCxnSpPr>
            <a:stCxn id="9" idx="4"/>
            <a:endCxn id="5" idx="0"/>
          </p:cNvCxnSpPr>
          <p:nvPr/>
        </p:nvCxnSpPr>
        <p:spPr bwMode="auto">
          <a:xfrm rot="5400000">
            <a:off x="3810000" y="3961606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4" name="Straight Arrow Connector 23"/>
          <p:cNvCxnSpPr>
            <a:stCxn id="9" idx="5"/>
            <a:endCxn id="6" idx="0"/>
          </p:cNvCxnSpPr>
          <p:nvPr/>
        </p:nvCxnSpPr>
        <p:spPr bwMode="auto">
          <a:xfrm rot="16200000" flipH="1">
            <a:off x="4108263" y="3878868"/>
            <a:ext cx="654237" cy="2732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5" name="Straight Arrow Connector 24"/>
          <p:cNvCxnSpPr>
            <a:stCxn id="9" idx="5"/>
            <a:endCxn id="10" idx="0"/>
          </p:cNvCxnSpPr>
          <p:nvPr/>
        </p:nvCxnSpPr>
        <p:spPr bwMode="auto">
          <a:xfrm rot="16200000" flipH="1">
            <a:off x="4374963" y="3612168"/>
            <a:ext cx="654237" cy="8066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6" name="Straight Arrow Connector 25"/>
          <p:cNvCxnSpPr>
            <a:stCxn id="11" idx="4"/>
            <a:endCxn id="4" idx="7"/>
          </p:cNvCxnSpPr>
          <p:nvPr/>
        </p:nvCxnSpPr>
        <p:spPr bwMode="auto">
          <a:xfrm rot="5400000">
            <a:off x="3803464" y="3466306"/>
            <a:ext cx="654237" cy="11876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7" name="Straight Arrow Connector 26"/>
          <p:cNvCxnSpPr>
            <a:stCxn id="11" idx="5"/>
            <a:endCxn id="5" idx="0"/>
          </p:cNvCxnSpPr>
          <p:nvPr/>
        </p:nvCxnSpPr>
        <p:spPr bwMode="auto">
          <a:xfrm rot="5400000">
            <a:off x="4108264" y="3618706"/>
            <a:ext cx="654237" cy="79356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8" name="Straight Arrow Connector 27"/>
          <p:cNvCxnSpPr>
            <a:stCxn id="11" idx="4"/>
            <a:endCxn id="6" idx="0"/>
          </p:cNvCxnSpPr>
          <p:nvPr/>
        </p:nvCxnSpPr>
        <p:spPr bwMode="auto">
          <a:xfrm rot="5400000">
            <a:off x="4343400" y="3961606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9" name="Straight Arrow Connector 28"/>
          <p:cNvCxnSpPr>
            <a:stCxn id="11" idx="4"/>
            <a:endCxn id="10" idx="7"/>
          </p:cNvCxnSpPr>
          <p:nvPr/>
        </p:nvCxnSpPr>
        <p:spPr bwMode="auto">
          <a:xfrm rot="16200000" flipH="1">
            <a:off x="4641663" y="3815742"/>
            <a:ext cx="654237" cy="48876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0" name="Straight Arrow Connector 29"/>
          <p:cNvCxnSpPr>
            <a:stCxn id="4" idx="5"/>
            <a:endCxn id="7" idx="1"/>
          </p:cNvCxnSpPr>
          <p:nvPr/>
        </p:nvCxnSpPr>
        <p:spPr bwMode="auto">
          <a:xfrm rot="16200000" flipH="1">
            <a:off x="3536763" y="4602769"/>
            <a:ext cx="622674" cy="6226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1" name="Straight Arrow Connector 30"/>
          <p:cNvCxnSpPr>
            <a:stCxn id="5" idx="4"/>
            <a:endCxn id="7" idx="0"/>
          </p:cNvCxnSpPr>
          <p:nvPr/>
        </p:nvCxnSpPr>
        <p:spPr bwMode="auto">
          <a:xfrm rot="16200000" flipH="1">
            <a:off x="3886200" y="4799806"/>
            <a:ext cx="5334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2" name="Straight Arrow Connector 31"/>
          <p:cNvCxnSpPr>
            <a:stCxn id="6" idx="3"/>
            <a:endCxn id="7" idx="0"/>
          </p:cNvCxnSpPr>
          <p:nvPr/>
        </p:nvCxnSpPr>
        <p:spPr bwMode="auto">
          <a:xfrm rot="5400000">
            <a:off x="4076701" y="4793269"/>
            <a:ext cx="578037" cy="1970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3" name="Straight Arrow Connector 32"/>
          <p:cNvCxnSpPr>
            <a:stCxn id="10" idx="4"/>
            <a:endCxn id="7" idx="7"/>
          </p:cNvCxnSpPr>
          <p:nvPr/>
        </p:nvCxnSpPr>
        <p:spPr bwMode="auto">
          <a:xfrm rot="5400000">
            <a:off x="4451164" y="4571206"/>
            <a:ext cx="578037" cy="7304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4" name="Straight Arrow Connector 33"/>
          <p:cNvCxnSpPr/>
          <p:nvPr/>
        </p:nvCxnSpPr>
        <p:spPr bwMode="auto">
          <a:xfrm rot="5400000">
            <a:off x="4115594" y="5637212"/>
            <a:ext cx="304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5" name="TextBox 34"/>
          <p:cNvSpPr txBox="1"/>
          <p:nvPr/>
        </p:nvSpPr>
        <p:spPr>
          <a:xfrm>
            <a:off x="3581400" y="2209800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inputs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3124200" y="4114800"/>
            <a:ext cx="2209800" cy="609600"/>
          </a:xfrm>
          <a:prstGeom prst="rect">
            <a:avLst/>
          </a:prstGeom>
          <a:solidFill>
            <a:srgbClr val="FF6600">
              <a:alpha val="23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FF6600"/>
              </a:solidFill>
              <a:effectLst/>
              <a:latin typeface="Arial" pitchFamily="-111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715000" y="3810000"/>
            <a:ext cx="3047999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those answers become inputs for the next level</a:t>
            </a:r>
          </a:p>
        </p:txBody>
      </p:sp>
    </p:spTree>
    <p:extLst>
      <p:ext uri="{BB962C8B-B14F-4D97-AF65-F5344CB8AC3E}">
        <p14:creationId xmlns:p14="http://schemas.microsoft.com/office/powerpoint/2010/main" val="39956595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Neural network</a:t>
            </a:r>
          </a:p>
        </p:txBody>
      </p:sp>
      <p:sp>
        <p:nvSpPr>
          <p:cNvPr id="4" name="Oval 12"/>
          <p:cNvSpPr>
            <a:spLocks noChangeArrowheads="1"/>
          </p:cNvSpPr>
          <p:nvPr/>
        </p:nvSpPr>
        <p:spPr bwMode="auto">
          <a:xfrm>
            <a:off x="3276600" y="43426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Oval 12"/>
          <p:cNvSpPr>
            <a:spLocks noChangeArrowheads="1"/>
          </p:cNvSpPr>
          <p:nvPr/>
        </p:nvSpPr>
        <p:spPr bwMode="auto">
          <a:xfrm>
            <a:off x="3886200" y="43426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12"/>
          <p:cNvSpPr>
            <a:spLocks noChangeArrowheads="1"/>
          </p:cNvSpPr>
          <p:nvPr/>
        </p:nvSpPr>
        <p:spPr bwMode="auto">
          <a:xfrm>
            <a:off x="4419600" y="43426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12"/>
          <p:cNvSpPr>
            <a:spLocks noChangeArrowheads="1"/>
          </p:cNvSpPr>
          <p:nvPr/>
        </p:nvSpPr>
        <p:spPr bwMode="auto">
          <a:xfrm>
            <a:off x="4114800" y="51808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3429000" y="34282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Oval 12"/>
          <p:cNvSpPr>
            <a:spLocks noChangeArrowheads="1"/>
          </p:cNvSpPr>
          <p:nvPr/>
        </p:nvSpPr>
        <p:spPr bwMode="auto">
          <a:xfrm>
            <a:off x="4038600" y="34282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Oval 12"/>
          <p:cNvSpPr>
            <a:spLocks noChangeArrowheads="1"/>
          </p:cNvSpPr>
          <p:nvPr/>
        </p:nvSpPr>
        <p:spPr bwMode="auto">
          <a:xfrm>
            <a:off x="4953000" y="43426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Oval 12"/>
          <p:cNvSpPr>
            <a:spLocks noChangeArrowheads="1"/>
          </p:cNvSpPr>
          <p:nvPr/>
        </p:nvSpPr>
        <p:spPr bwMode="auto">
          <a:xfrm>
            <a:off x="4572000" y="34282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12" name="Straight Arrow Connector 11"/>
          <p:cNvCxnSpPr/>
          <p:nvPr/>
        </p:nvCxnSpPr>
        <p:spPr bwMode="auto">
          <a:xfrm rot="16200000" flipH="1">
            <a:off x="3200400" y="3047208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 rot="5400000">
            <a:off x="3390900" y="3009108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rot="16200000" flipH="1">
            <a:off x="3810000" y="3047207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 rot="5400000">
            <a:off x="4000500" y="3009107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 rot="16200000" flipH="1">
            <a:off x="4343400" y="3047208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 rot="5400000">
            <a:off x="4533900" y="3009108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Straight Arrow Connector 17"/>
          <p:cNvCxnSpPr>
            <a:stCxn id="8" idx="4"/>
            <a:endCxn id="4" idx="0"/>
          </p:cNvCxnSpPr>
          <p:nvPr/>
        </p:nvCxnSpPr>
        <p:spPr bwMode="auto">
          <a:xfrm rot="5400000">
            <a:off x="3200400" y="3961606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9" name="Straight Arrow Connector 18"/>
          <p:cNvCxnSpPr>
            <a:stCxn id="8" idx="4"/>
            <a:endCxn id="5" idx="0"/>
          </p:cNvCxnSpPr>
          <p:nvPr/>
        </p:nvCxnSpPr>
        <p:spPr bwMode="auto">
          <a:xfrm rot="16200000" flipH="1">
            <a:off x="3505200" y="3809206"/>
            <a:ext cx="609600" cy="457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0" name="Straight Arrow Connector 19"/>
          <p:cNvCxnSpPr>
            <a:stCxn id="8" idx="4"/>
            <a:endCxn id="6" idx="1"/>
          </p:cNvCxnSpPr>
          <p:nvPr/>
        </p:nvCxnSpPr>
        <p:spPr bwMode="auto">
          <a:xfrm rot="16200000" flipH="1">
            <a:off x="3695700" y="3618705"/>
            <a:ext cx="654237" cy="8828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1" name="Straight Arrow Connector 20"/>
          <p:cNvCxnSpPr>
            <a:stCxn id="8" idx="4"/>
            <a:endCxn id="10" idx="0"/>
          </p:cNvCxnSpPr>
          <p:nvPr/>
        </p:nvCxnSpPr>
        <p:spPr bwMode="auto">
          <a:xfrm rot="16200000" flipH="1">
            <a:off x="4038600" y="3275806"/>
            <a:ext cx="609600" cy="1524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2" name="Straight Arrow Connector 21"/>
          <p:cNvCxnSpPr>
            <a:stCxn id="9" idx="4"/>
            <a:endCxn id="4" idx="0"/>
          </p:cNvCxnSpPr>
          <p:nvPr/>
        </p:nvCxnSpPr>
        <p:spPr bwMode="auto">
          <a:xfrm rot="5400000">
            <a:off x="3505200" y="3656806"/>
            <a:ext cx="609600" cy="762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3" name="Straight Arrow Connector 22"/>
          <p:cNvCxnSpPr>
            <a:stCxn id="9" idx="4"/>
            <a:endCxn id="5" idx="0"/>
          </p:cNvCxnSpPr>
          <p:nvPr/>
        </p:nvCxnSpPr>
        <p:spPr bwMode="auto">
          <a:xfrm rot="5400000">
            <a:off x="3810000" y="3961606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4" name="Straight Arrow Connector 23"/>
          <p:cNvCxnSpPr>
            <a:stCxn id="9" idx="5"/>
            <a:endCxn id="6" idx="0"/>
          </p:cNvCxnSpPr>
          <p:nvPr/>
        </p:nvCxnSpPr>
        <p:spPr bwMode="auto">
          <a:xfrm rot="16200000" flipH="1">
            <a:off x="4108263" y="3878868"/>
            <a:ext cx="654237" cy="2732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5" name="Straight Arrow Connector 24"/>
          <p:cNvCxnSpPr>
            <a:stCxn id="9" idx="5"/>
            <a:endCxn id="10" idx="0"/>
          </p:cNvCxnSpPr>
          <p:nvPr/>
        </p:nvCxnSpPr>
        <p:spPr bwMode="auto">
          <a:xfrm rot="16200000" flipH="1">
            <a:off x="4374963" y="3612168"/>
            <a:ext cx="654237" cy="8066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6" name="Straight Arrow Connector 25"/>
          <p:cNvCxnSpPr>
            <a:stCxn id="11" idx="4"/>
            <a:endCxn id="4" idx="7"/>
          </p:cNvCxnSpPr>
          <p:nvPr/>
        </p:nvCxnSpPr>
        <p:spPr bwMode="auto">
          <a:xfrm rot="5400000">
            <a:off x="3803464" y="3466306"/>
            <a:ext cx="654237" cy="11876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7" name="Straight Arrow Connector 26"/>
          <p:cNvCxnSpPr>
            <a:stCxn id="11" idx="5"/>
            <a:endCxn id="5" idx="0"/>
          </p:cNvCxnSpPr>
          <p:nvPr/>
        </p:nvCxnSpPr>
        <p:spPr bwMode="auto">
          <a:xfrm rot="5400000">
            <a:off x="4108264" y="3618706"/>
            <a:ext cx="654237" cy="79356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8" name="Straight Arrow Connector 27"/>
          <p:cNvCxnSpPr>
            <a:stCxn id="11" idx="4"/>
            <a:endCxn id="6" idx="0"/>
          </p:cNvCxnSpPr>
          <p:nvPr/>
        </p:nvCxnSpPr>
        <p:spPr bwMode="auto">
          <a:xfrm rot="5400000">
            <a:off x="4343400" y="3961606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9" name="Straight Arrow Connector 28"/>
          <p:cNvCxnSpPr>
            <a:stCxn id="11" idx="4"/>
            <a:endCxn id="10" idx="7"/>
          </p:cNvCxnSpPr>
          <p:nvPr/>
        </p:nvCxnSpPr>
        <p:spPr bwMode="auto">
          <a:xfrm rot="16200000" flipH="1">
            <a:off x="4641663" y="3815742"/>
            <a:ext cx="654237" cy="48876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0" name="Straight Arrow Connector 29"/>
          <p:cNvCxnSpPr>
            <a:stCxn id="4" idx="5"/>
            <a:endCxn id="7" idx="1"/>
          </p:cNvCxnSpPr>
          <p:nvPr/>
        </p:nvCxnSpPr>
        <p:spPr bwMode="auto">
          <a:xfrm rot="16200000" flipH="1">
            <a:off x="3536763" y="4602769"/>
            <a:ext cx="622674" cy="6226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1" name="Straight Arrow Connector 30"/>
          <p:cNvCxnSpPr>
            <a:stCxn id="5" idx="4"/>
            <a:endCxn id="7" idx="0"/>
          </p:cNvCxnSpPr>
          <p:nvPr/>
        </p:nvCxnSpPr>
        <p:spPr bwMode="auto">
          <a:xfrm rot="16200000" flipH="1">
            <a:off x="3886200" y="4799806"/>
            <a:ext cx="5334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2" name="Straight Arrow Connector 31"/>
          <p:cNvCxnSpPr>
            <a:stCxn id="6" idx="3"/>
            <a:endCxn id="7" idx="0"/>
          </p:cNvCxnSpPr>
          <p:nvPr/>
        </p:nvCxnSpPr>
        <p:spPr bwMode="auto">
          <a:xfrm rot="5400000">
            <a:off x="4076701" y="4793269"/>
            <a:ext cx="578037" cy="1970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3" name="Straight Arrow Connector 32"/>
          <p:cNvCxnSpPr>
            <a:stCxn id="10" idx="4"/>
            <a:endCxn id="7" idx="7"/>
          </p:cNvCxnSpPr>
          <p:nvPr/>
        </p:nvCxnSpPr>
        <p:spPr bwMode="auto">
          <a:xfrm rot="5400000">
            <a:off x="4451164" y="4571206"/>
            <a:ext cx="578037" cy="7304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4" name="Straight Arrow Connector 33"/>
          <p:cNvCxnSpPr/>
          <p:nvPr/>
        </p:nvCxnSpPr>
        <p:spPr bwMode="auto">
          <a:xfrm rot="5400000">
            <a:off x="4115594" y="5637212"/>
            <a:ext cx="304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5" name="TextBox 34"/>
          <p:cNvSpPr txBox="1"/>
          <p:nvPr/>
        </p:nvSpPr>
        <p:spPr>
          <a:xfrm>
            <a:off x="3581400" y="2209800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inputs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3124200" y="4953000"/>
            <a:ext cx="2209800" cy="609600"/>
          </a:xfrm>
          <a:prstGeom prst="rect">
            <a:avLst/>
          </a:prstGeom>
          <a:solidFill>
            <a:srgbClr val="FF6600">
              <a:alpha val="23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FF6600"/>
              </a:solidFill>
              <a:effectLst/>
              <a:latin typeface="Arial" pitchFamily="-111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486400" y="4807803"/>
            <a:ext cx="350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finally get the answer after all levels compute</a:t>
            </a:r>
          </a:p>
        </p:txBody>
      </p:sp>
    </p:spTree>
    <p:extLst>
      <p:ext uri="{BB962C8B-B14F-4D97-AF65-F5344CB8AC3E}">
        <p14:creationId xmlns:p14="http://schemas.microsoft.com/office/powerpoint/2010/main" val="9432845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371600" y="3048000"/>
            <a:ext cx="7162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hlinkClick r:id="rId2"/>
              </a:rPr>
              <a:t>http://www.youtube.com/watch?v=Yq7d4ROvZ6I</a:t>
            </a:r>
            <a:endParaRPr lang="en-US" sz="2400" dirty="0"/>
          </a:p>
          <a:p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Activation spread</a:t>
            </a:r>
          </a:p>
        </p:txBody>
      </p:sp>
    </p:spTree>
    <p:extLst>
      <p:ext uri="{BB962C8B-B14F-4D97-AF65-F5344CB8AC3E}">
        <p14:creationId xmlns:p14="http://schemas.microsoft.com/office/powerpoint/2010/main" val="11893336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Computation (assume 0 bias)</a:t>
            </a:r>
          </a:p>
        </p:txBody>
      </p:sp>
      <p:sp>
        <p:nvSpPr>
          <p:cNvPr id="5" name="Oval 5"/>
          <p:cNvSpPr>
            <a:spLocks noChangeAspect="1" noChangeArrowheads="1"/>
          </p:cNvSpPr>
          <p:nvPr/>
        </p:nvSpPr>
        <p:spPr bwMode="auto">
          <a:xfrm>
            <a:off x="2724050" y="1948436"/>
            <a:ext cx="1106488" cy="1106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612675" y="2286574"/>
            <a:ext cx="1143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solidFill>
                  <a:srgbClr val="FF0000"/>
                </a:solidFill>
              </a:rPr>
              <a:t>0</a:t>
            </a:r>
            <a:endParaRPr lang="en-US" sz="2400" baseline="-25000" dirty="0">
              <a:solidFill>
                <a:srgbClr val="FF0000"/>
              </a:solidFill>
            </a:endParaRPr>
          </a:p>
        </p:txBody>
      </p:sp>
      <p:sp>
        <p:nvSpPr>
          <p:cNvPr id="7" name="Oval 10"/>
          <p:cNvSpPr>
            <a:spLocks noChangeAspect="1" noChangeArrowheads="1"/>
          </p:cNvSpPr>
          <p:nvPr/>
        </p:nvSpPr>
        <p:spPr bwMode="auto">
          <a:xfrm>
            <a:off x="5543450" y="2673924"/>
            <a:ext cx="1106488" cy="1106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11"/>
          <p:cNvSpPr>
            <a:spLocks noChangeAspect="1" noChangeArrowheads="1"/>
          </p:cNvSpPr>
          <p:nvPr/>
        </p:nvSpPr>
        <p:spPr bwMode="auto">
          <a:xfrm>
            <a:off x="2800250" y="3740724"/>
            <a:ext cx="1106488" cy="1106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Text Box 12"/>
          <p:cNvSpPr txBox="1">
            <a:spLocks noChangeArrowheads="1"/>
          </p:cNvSpPr>
          <p:nvPr/>
        </p:nvSpPr>
        <p:spPr bwMode="auto">
          <a:xfrm>
            <a:off x="612675" y="4069336"/>
            <a:ext cx="1143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solidFill>
                  <a:srgbClr val="FF0000"/>
                </a:solidFill>
              </a:rPr>
              <a:t>1</a:t>
            </a:r>
            <a:endParaRPr lang="en-US" sz="2400" baseline="-25000" dirty="0">
              <a:solidFill>
                <a:srgbClr val="FF0000"/>
              </a:solidFill>
            </a:endParaRPr>
          </a:p>
        </p:txBody>
      </p:sp>
      <p:sp>
        <p:nvSpPr>
          <p:cNvPr id="10" name="Text Box 13"/>
          <p:cNvSpPr txBox="1">
            <a:spLocks noChangeArrowheads="1"/>
          </p:cNvSpPr>
          <p:nvPr/>
        </p:nvSpPr>
        <p:spPr bwMode="auto">
          <a:xfrm>
            <a:off x="1535012" y="1969074"/>
            <a:ext cx="59858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/>
              <a:t>0.5</a:t>
            </a:r>
            <a:r>
              <a:rPr lang="en-US" sz="2000" dirty="0"/>
              <a:t> </a:t>
            </a:r>
            <a:endParaRPr lang="en-US" sz="2000" baseline="-25000" dirty="0"/>
          </a:p>
        </p:txBody>
      </p:sp>
      <p:sp>
        <p:nvSpPr>
          <p:cNvPr id="11" name="Line 16"/>
          <p:cNvSpPr>
            <a:spLocks noChangeShapeType="1"/>
          </p:cNvSpPr>
          <p:nvPr/>
        </p:nvSpPr>
        <p:spPr bwMode="auto">
          <a:xfrm>
            <a:off x="1239738" y="2521524"/>
            <a:ext cx="1447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17"/>
          <p:cNvSpPr>
            <a:spLocks noChangeShapeType="1"/>
          </p:cNvSpPr>
          <p:nvPr/>
        </p:nvSpPr>
        <p:spPr bwMode="auto">
          <a:xfrm>
            <a:off x="1239738" y="2673924"/>
            <a:ext cx="1524000" cy="1600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Line 18"/>
          <p:cNvSpPr>
            <a:spLocks noChangeShapeType="1"/>
          </p:cNvSpPr>
          <p:nvPr/>
        </p:nvSpPr>
        <p:spPr bwMode="auto">
          <a:xfrm>
            <a:off x="1239738" y="4350324"/>
            <a:ext cx="1524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Line 19"/>
          <p:cNvSpPr>
            <a:spLocks noChangeShapeType="1"/>
          </p:cNvSpPr>
          <p:nvPr/>
        </p:nvSpPr>
        <p:spPr bwMode="auto">
          <a:xfrm flipV="1">
            <a:off x="1239738" y="2673924"/>
            <a:ext cx="1371600" cy="1600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Text Box 20"/>
          <p:cNvSpPr txBox="1">
            <a:spLocks noChangeArrowheads="1"/>
          </p:cNvSpPr>
          <p:nvPr/>
        </p:nvSpPr>
        <p:spPr bwMode="auto">
          <a:xfrm>
            <a:off x="1219200" y="3512124"/>
            <a:ext cx="13716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/>
              <a:t>-0.5</a:t>
            </a:r>
            <a:endParaRPr lang="en-US" sz="1600" baseline="-25000" dirty="0"/>
          </a:p>
        </p:txBody>
      </p:sp>
      <p:sp>
        <p:nvSpPr>
          <p:cNvPr id="16" name="Text Box 21"/>
          <p:cNvSpPr txBox="1">
            <a:spLocks noChangeArrowheads="1"/>
          </p:cNvSpPr>
          <p:nvPr/>
        </p:nvSpPr>
        <p:spPr bwMode="auto">
          <a:xfrm>
            <a:off x="1521400" y="2721989"/>
            <a:ext cx="1371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/>
              <a:t>-1</a:t>
            </a:r>
            <a:r>
              <a:rPr lang="en-US" sz="2000" dirty="0"/>
              <a:t> </a:t>
            </a:r>
          </a:p>
        </p:txBody>
      </p:sp>
      <p:sp>
        <p:nvSpPr>
          <p:cNvPr id="17" name="Text Box 22"/>
          <p:cNvSpPr txBox="1">
            <a:spLocks noChangeArrowheads="1"/>
          </p:cNvSpPr>
          <p:nvPr/>
        </p:nvSpPr>
        <p:spPr bwMode="auto">
          <a:xfrm>
            <a:off x="1676400" y="4031579"/>
            <a:ext cx="13716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/>
              <a:t>0.5</a:t>
            </a:r>
            <a:endParaRPr lang="en-US" sz="1600" baseline="-25000" dirty="0"/>
          </a:p>
        </p:txBody>
      </p:sp>
      <p:sp>
        <p:nvSpPr>
          <p:cNvPr id="21" name="Line 26"/>
          <p:cNvSpPr>
            <a:spLocks noChangeShapeType="1"/>
          </p:cNvSpPr>
          <p:nvPr/>
        </p:nvSpPr>
        <p:spPr bwMode="auto">
          <a:xfrm>
            <a:off x="3906738" y="2597724"/>
            <a:ext cx="16002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Line 27"/>
          <p:cNvSpPr>
            <a:spLocks noChangeShapeType="1"/>
          </p:cNvSpPr>
          <p:nvPr/>
        </p:nvSpPr>
        <p:spPr bwMode="auto">
          <a:xfrm flipV="1">
            <a:off x="3982938" y="3512124"/>
            <a:ext cx="16002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Line 28"/>
          <p:cNvSpPr>
            <a:spLocks noChangeShapeType="1"/>
          </p:cNvSpPr>
          <p:nvPr/>
        </p:nvSpPr>
        <p:spPr bwMode="auto">
          <a:xfrm>
            <a:off x="6726138" y="3283524"/>
            <a:ext cx="1524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Text Box 29"/>
          <p:cNvSpPr txBox="1">
            <a:spLocks noChangeArrowheads="1"/>
          </p:cNvSpPr>
          <p:nvPr/>
        </p:nvSpPr>
        <p:spPr bwMode="auto">
          <a:xfrm>
            <a:off x="4592538" y="2597724"/>
            <a:ext cx="13716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/>
              <a:t>0.5</a:t>
            </a:r>
            <a:endParaRPr lang="en-US" sz="1400" baseline="-25000" dirty="0"/>
          </a:p>
        </p:txBody>
      </p:sp>
      <p:sp>
        <p:nvSpPr>
          <p:cNvPr id="25" name="Text Box 30"/>
          <p:cNvSpPr txBox="1">
            <a:spLocks noChangeArrowheads="1"/>
          </p:cNvSpPr>
          <p:nvPr/>
        </p:nvSpPr>
        <p:spPr bwMode="auto">
          <a:xfrm>
            <a:off x="4592538" y="3893124"/>
            <a:ext cx="137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1</a:t>
            </a:r>
            <a:endParaRPr lang="en-US" sz="1400" baseline="-25000"/>
          </a:p>
        </p:txBody>
      </p:sp>
      <p:grpSp>
        <p:nvGrpSpPr>
          <p:cNvPr id="33" name="Group 32"/>
          <p:cNvGrpSpPr/>
          <p:nvPr/>
        </p:nvGrpSpPr>
        <p:grpSpPr>
          <a:xfrm>
            <a:off x="3048000" y="2286000"/>
            <a:ext cx="498276" cy="438471"/>
            <a:chOff x="2951262" y="2307211"/>
            <a:chExt cx="498276" cy="438471"/>
          </a:xfrm>
        </p:grpSpPr>
        <p:cxnSp>
          <p:nvCxnSpPr>
            <p:cNvPr id="26" name="Straight Connector 25"/>
            <p:cNvCxnSpPr/>
            <p:nvPr/>
          </p:nvCxnSpPr>
          <p:spPr>
            <a:xfrm flipH="1">
              <a:off x="3200400" y="2307211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3200400" y="2307211"/>
              <a:ext cx="0" cy="43598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flipH="1">
              <a:off x="2951262" y="2745682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/>
          <p:cNvGrpSpPr/>
          <p:nvPr/>
        </p:nvGrpSpPr>
        <p:grpSpPr>
          <a:xfrm>
            <a:off x="5791200" y="2990529"/>
            <a:ext cx="498276" cy="438471"/>
            <a:chOff x="2951262" y="2307211"/>
            <a:chExt cx="498276" cy="438471"/>
          </a:xfrm>
        </p:grpSpPr>
        <p:cxnSp>
          <p:nvCxnSpPr>
            <p:cNvPr id="36" name="Straight Connector 35"/>
            <p:cNvCxnSpPr/>
            <p:nvPr/>
          </p:nvCxnSpPr>
          <p:spPr>
            <a:xfrm flipH="1">
              <a:off x="3200400" y="2307211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3200400" y="2307211"/>
              <a:ext cx="0" cy="43598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flipH="1">
              <a:off x="2951262" y="2745682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38"/>
          <p:cNvGrpSpPr/>
          <p:nvPr/>
        </p:nvGrpSpPr>
        <p:grpSpPr>
          <a:xfrm>
            <a:off x="3056706" y="4054888"/>
            <a:ext cx="498276" cy="438471"/>
            <a:chOff x="2951262" y="2307211"/>
            <a:chExt cx="498276" cy="438471"/>
          </a:xfrm>
        </p:grpSpPr>
        <p:cxnSp>
          <p:nvCxnSpPr>
            <p:cNvPr id="40" name="Straight Connector 39"/>
            <p:cNvCxnSpPr/>
            <p:nvPr/>
          </p:nvCxnSpPr>
          <p:spPr>
            <a:xfrm flipH="1">
              <a:off x="3200400" y="2307211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3200400" y="2307211"/>
              <a:ext cx="0" cy="43598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H="1">
              <a:off x="2951262" y="2745682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Text Box 8"/>
          <p:cNvSpPr txBox="1">
            <a:spLocks noChangeArrowheads="1"/>
          </p:cNvSpPr>
          <p:nvPr/>
        </p:nvSpPr>
        <p:spPr bwMode="auto">
          <a:xfrm>
            <a:off x="4021038" y="2006337"/>
            <a:ext cx="1143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solidFill>
                  <a:srgbClr val="0000FF"/>
                </a:solidFill>
              </a:rPr>
              <a:t>0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44" name="Text Box 12"/>
          <p:cNvSpPr txBox="1">
            <a:spLocks noChangeArrowheads="1"/>
          </p:cNvSpPr>
          <p:nvPr/>
        </p:nvSpPr>
        <p:spPr bwMode="auto">
          <a:xfrm>
            <a:off x="4021038" y="4369329"/>
            <a:ext cx="1143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solidFill>
                  <a:srgbClr val="0000FF"/>
                </a:solidFill>
              </a:rPr>
              <a:t>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45" name="Text Box 12"/>
          <p:cNvSpPr txBox="1">
            <a:spLocks noChangeArrowheads="1"/>
          </p:cNvSpPr>
          <p:nvPr/>
        </p:nvSpPr>
        <p:spPr bwMode="auto">
          <a:xfrm>
            <a:off x="6726138" y="2532513"/>
            <a:ext cx="1143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solidFill>
                  <a:srgbClr val="0000FF"/>
                </a:solidFill>
              </a:rPr>
              <a:t>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graphicFrame>
        <p:nvGraphicFramePr>
          <p:cNvPr id="46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8338243"/>
              </p:ext>
            </p:extLst>
          </p:nvPr>
        </p:nvGraphicFramePr>
        <p:xfrm>
          <a:off x="1422400" y="5257800"/>
          <a:ext cx="2336800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157" name="Equation" r:id="rId3" imgW="1536700" imgH="495300" progId="Equation.3">
                  <p:embed/>
                </p:oleObj>
              </mc:Choice>
              <mc:Fallback>
                <p:oleObj name="Equation" r:id="rId3" imgW="1536700" imgH="495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22400" y="5257800"/>
                        <a:ext cx="2336800" cy="752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5774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Computation</a:t>
            </a:r>
          </a:p>
        </p:txBody>
      </p:sp>
      <p:sp>
        <p:nvSpPr>
          <p:cNvPr id="5" name="Oval 5"/>
          <p:cNvSpPr>
            <a:spLocks noChangeAspect="1" noChangeArrowheads="1"/>
          </p:cNvSpPr>
          <p:nvPr/>
        </p:nvSpPr>
        <p:spPr bwMode="auto">
          <a:xfrm>
            <a:off x="2724050" y="1948436"/>
            <a:ext cx="1106488" cy="1106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612675" y="2286574"/>
            <a:ext cx="114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solidFill>
                  <a:srgbClr val="FF0000"/>
                </a:solidFill>
              </a:rPr>
              <a:t>-1</a:t>
            </a:r>
            <a:endParaRPr lang="en-US" sz="2400" baseline="-25000" dirty="0">
              <a:solidFill>
                <a:srgbClr val="FF0000"/>
              </a:solidFill>
            </a:endParaRPr>
          </a:p>
        </p:txBody>
      </p:sp>
      <p:sp>
        <p:nvSpPr>
          <p:cNvPr id="7" name="Oval 10"/>
          <p:cNvSpPr>
            <a:spLocks noChangeAspect="1" noChangeArrowheads="1"/>
          </p:cNvSpPr>
          <p:nvPr/>
        </p:nvSpPr>
        <p:spPr bwMode="auto">
          <a:xfrm>
            <a:off x="5543450" y="2673924"/>
            <a:ext cx="1106488" cy="1106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11"/>
          <p:cNvSpPr>
            <a:spLocks noChangeAspect="1" noChangeArrowheads="1"/>
          </p:cNvSpPr>
          <p:nvPr/>
        </p:nvSpPr>
        <p:spPr bwMode="auto">
          <a:xfrm>
            <a:off x="2800250" y="3740724"/>
            <a:ext cx="1106488" cy="1106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Text Box 12"/>
          <p:cNvSpPr txBox="1">
            <a:spLocks noChangeArrowheads="1"/>
          </p:cNvSpPr>
          <p:nvPr/>
        </p:nvSpPr>
        <p:spPr bwMode="auto">
          <a:xfrm>
            <a:off x="612675" y="4069336"/>
            <a:ext cx="1143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solidFill>
                  <a:srgbClr val="FF0000"/>
                </a:solidFill>
              </a:rPr>
              <a:t>1</a:t>
            </a:r>
            <a:endParaRPr lang="en-US" sz="2400" baseline="-25000" dirty="0">
              <a:solidFill>
                <a:srgbClr val="FF0000"/>
              </a:solidFill>
            </a:endParaRPr>
          </a:p>
        </p:txBody>
      </p:sp>
      <p:sp>
        <p:nvSpPr>
          <p:cNvPr id="10" name="Text Box 13"/>
          <p:cNvSpPr txBox="1">
            <a:spLocks noChangeArrowheads="1"/>
          </p:cNvSpPr>
          <p:nvPr/>
        </p:nvSpPr>
        <p:spPr bwMode="auto">
          <a:xfrm>
            <a:off x="1607244" y="2018483"/>
            <a:ext cx="73501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/>
              <a:t>0.05</a:t>
            </a:r>
            <a:r>
              <a:rPr lang="en-US" sz="2000" dirty="0"/>
              <a:t> </a:t>
            </a:r>
            <a:endParaRPr lang="en-US" sz="2000" baseline="-25000" dirty="0"/>
          </a:p>
        </p:txBody>
      </p:sp>
      <p:sp>
        <p:nvSpPr>
          <p:cNvPr id="11" name="Line 16"/>
          <p:cNvSpPr>
            <a:spLocks noChangeShapeType="1"/>
          </p:cNvSpPr>
          <p:nvPr/>
        </p:nvSpPr>
        <p:spPr bwMode="auto">
          <a:xfrm>
            <a:off x="1239738" y="2521524"/>
            <a:ext cx="1447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17"/>
          <p:cNvSpPr>
            <a:spLocks noChangeShapeType="1"/>
          </p:cNvSpPr>
          <p:nvPr/>
        </p:nvSpPr>
        <p:spPr bwMode="auto">
          <a:xfrm>
            <a:off x="1239738" y="2673924"/>
            <a:ext cx="1524000" cy="1600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Line 18"/>
          <p:cNvSpPr>
            <a:spLocks noChangeShapeType="1"/>
          </p:cNvSpPr>
          <p:nvPr/>
        </p:nvSpPr>
        <p:spPr bwMode="auto">
          <a:xfrm>
            <a:off x="1239738" y="4350324"/>
            <a:ext cx="1524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Line 19"/>
          <p:cNvSpPr>
            <a:spLocks noChangeShapeType="1"/>
          </p:cNvSpPr>
          <p:nvPr/>
        </p:nvSpPr>
        <p:spPr bwMode="auto">
          <a:xfrm flipV="1">
            <a:off x="1239738" y="2673924"/>
            <a:ext cx="1371600" cy="1600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Text Box 20"/>
          <p:cNvSpPr txBox="1">
            <a:spLocks noChangeArrowheads="1"/>
          </p:cNvSpPr>
          <p:nvPr/>
        </p:nvSpPr>
        <p:spPr bwMode="auto">
          <a:xfrm>
            <a:off x="1513886" y="2700797"/>
            <a:ext cx="77211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/>
              <a:t>0.03</a:t>
            </a:r>
            <a:endParaRPr lang="en-US" sz="1600" baseline="-25000" dirty="0"/>
          </a:p>
        </p:txBody>
      </p:sp>
      <p:sp>
        <p:nvSpPr>
          <p:cNvPr id="16" name="Text Box 21"/>
          <p:cNvSpPr txBox="1">
            <a:spLocks noChangeArrowheads="1"/>
          </p:cNvSpPr>
          <p:nvPr/>
        </p:nvSpPr>
        <p:spPr bwMode="auto">
          <a:xfrm>
            <a:off x="1074731" y="3397726"/>
            <a:ext cx="1371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/>
              <a:t>-0.02</a:t>
            </a:r>
            <a:r>
              <a:rPr lang="en-US" sz="2000" dirty="0"/>
              <a:t> </a:t>
            </a:r>
          </a:p>
        </p:txBody>
      </p:sp>
      <p:sp>
        <p:nvSpPr>
          <p:cNvPr id="17" name="Text Box 22"/>
          <p:cNvSpPr txBox="1">
            <a:spLocks noChangeArrowheads="1"/>
          </p:cNvSpPr>
          <p:nvPr/>
        </p:nvSpPr>
        <p:spPr bwMode="auto">
          <a:xfrm>
            <a:off x="1600200" y="3962400"/>
            <a:ext cx="13716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/>
              <a:t>0.01</a:t>
            </a:r>
            <a:endParaRPr lang="en-US" sz="1600" baseline="-25000" dirty="0"/>
          </a:p>
        </p:txBody>
      </p:sp>
      <p:sp>
        <p:nvSpPr>
          <p:cNvPr id="21" name="Line 26"/>
          <p:cNvSpPr>
            <a:spLocks noChangeShapeType="1"/>
          </p:cNvSpPr>
          <p:nvPr/>
        </p:nvSpPr>
        <p:spPr bwMode="auto">
          <a:xfrm>
            <a:off x="3906738" y="2597724"/>
            <a:ext cx="16002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Line 27"/>
          <p:cNvSpPr>
            <a:spLocks noChangeShapeType="1"/>
          </p:cNvSpPr>
          <p:nvPr/>
        </p:nvSpPr>
        <p:spPr bwMode="auto">
          <a:xfrm flipV="1">
            <a:off x="3982938" y="3512124"/>
            <a:ext cx="16002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Line 28"/>
          <p:cNvSpPr>
            <a:spLocks noChangeShapeType="1"/>
          </p:cNvSpPr>
          <p:nvPr/>
        </p:nvSpPr>
        <p:spPr bwMode="auto">
          <a:xfrm>
            <a:off x="6726138" y="3283524"/>
            <a:ext cx="1524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Text Box 29"/>
          <p:cNvSpPr txBox="1">
            <a:spLocks noChangeArrowheads="1"/>
          </p:cNvSpPr>
          <p:nvPr/>
        </p:nvSpPr>
        <p:spPr bwMode="auto">
          <a:xfrm>
            <a:off x="4592538" y="2597724"/>
            <a:ext cx="13716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/>
              <a:t>0.5</a:t>
            </a:r>
            <a:endParaRPr lang="en-US" sz="1400" baseline="-25000" dirty="0"/>
          </a:p>
        </p:txBody>
      </p:sp>
      <p:sp>
        <p:nvSpPr>
          <p:cNvPr id="25" name="Text Box 30"/>
          <p:cNvSpPr txBox="1">
            <a:spLocks noChangeArrowheads="1"/>
          </p:cNvSpPr>
          <p:nvPr/>
        </p:nvSpPr>
        <p:spPr bwMode="auto">
          <a:xfrm>
            <a:off x="4592538" y="3893124"/>
            <a:ext cx="137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1</a:t>
            </a:r>
            <a:endParaRPr lang="en-US" sz="1400" baseline="-25000"/>
          </a:p>
        </p:txBody>
      </p:sp>
      <p:cxnSp>
        <p:nvCxnSpPr>
          <p:cNvPr id="46" name="Curved Connector 45"/>
          <p:cNvCxnSpPr/>
          <p:nvPr/>
        </p:nvCxnSpPr>
        <p:spPr>
          <a:xfrm flipV="1">
            <a:off x="3020144" y="2286000"/>
            <a:ext cx="561256" cy="439771"/>
          </a:xfrm>
          <a:prstGeom prst="curvedConnector3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urved Connector 46"/>
          <p:cNvCxnSpPr/>
          <p:nvPr/>
        </p:nvCxnSpPr>
        <p:spPr>
          <a:xfrm flipV="1">
            <a:off x="3020144" y="4054238"/>
            <a:ext cx="561256" cy="439771"/>
          </a:xfrm>
          <a:prstGeom prst="curvedConnector3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urved Connector 47"/>
          <p:cNvCxnSpPr/>
          <p:nvPr/>
        </p:nvCxnSpPr>
        <p:spPr>
          <a:xfrm flipV="1">
            <a:off x="5791200" y="2974870"/>
            <a:ext cx="561256" cy="439771"/>
          </a:xfrm>
          <a:prstGeom prst="curvedConnector3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 Box 8"/>
          <p:cNvSpPr txBox="1">
            <a:spLocks noChangeArrowheads="1"/>
          </p:cNvSpPr>
          <p:nvPr/>
        </p:nvSpPr>
        <p:spPr bwMode="auto">
          <a:xfrm>
            <a:off x="2342257" y="1486771"/>
            <a:ext cx="2819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solidFill>
                  <a:srgbClr val="0000FF"/>
                </a:solidFill>
              </a:rPr>
              <a:t>-0.05-0.02= -0.07 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50" name="Text Box 8"/>
          <p:cNvSpPr txBox="1">
            <a:spLocks noChangeArrowheads="1"/>
          </p:cNvSpPr>
          <p:nvPr/>
        </p:nvSpPr>
        <p:spPr bwMode="auto">
          <a:xfrm>
            <a:off x="2133600" y="4848069"/>
            <a:ext cx="2819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solidFill>
                  <a:srgbClr val="0000FF"/>
                </a:solidFill>
              </a:rPr>
              <a:t>-0.03+0.01=-0.02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53" name="Text Box 8"/>
          <p:cNvSpPr txBox="1">
            <a:spLocks noChangeArrowheads="1"/>
          </p:cNvSpPr>
          <p:nvPr/>
        </p:nvSpPr>
        <p:spPr bwMode="auto">
          <a:xfrm>
            <a:off x="3982938" y="1995294"/>
            <a:ext cx="2819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solidFill>
                  <a:srgbClr val="0000FF"/>
                </a:solidFill>
              </a:rPr>
              <a:t>0.483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54" name="Text Box 8"/>
          <p:cNvSpPr txBox="1">
            <a:spLocks noChangeArrowheads="1"/>
          </p:cNvSpPr>
          <p:nvPr/>
        </p:nvSpPr>
        <p:spPr bwMode="auto">
          <a:xfrm>
            <a:off x="3942668" y="4197924"/>
            <a:ext cx="101033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solidFill>
                  <a:srgbClr val="0000FF"/>
                </a:solidFill>
              </a:rPr>
              <a:t>0.495</a:t>
            </a:r>
          </a:p>
        </p:txBody>
      </p:sp>
      <p:sp>
        <p:nvSpPr>
          <p:cNvPr id="55" name="Text Box 8"/>
          <p:cNvSpPr txBox="1">
            <a:spLocks noChangeArrowheads="1"/>
          </p:cNvSpPr>
          <p:nvPr/>
        </p:nvSpPr>
        <p:spPr bwMode="auto">
          <a:xfrm>
            <a:off x="5257800" y="2112870"/>
            <a:ext cx="359896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solidFill>
                  <a:srgbClr val="0000FF"/>
                </a:solidFill>
              </a:rPr>
              <a:t>0.483*0.5+0.495=0.7365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56" name="Text Box 8"/>
          <p:cNvSpPr txBox="1">
            <a:spLocks noChangeArrowheads="1"/>
          </p:cNvSpPr>
          <p:nvPr/>
        </p:nvSpPr>
        <p:spPr bwMode="auto">
          <a:xfrm>
            <a:off x="6726138" y="3397726"/>
            <a:ext cx="110456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solidFill>
                  <a:srgbClr val="0000FF"/>
                </a:solidFill>
              </a:rPr>
              <a:t>0.676</a:t>
            </a:r>
          </a:p>
        </p:txBody>
      </p:sp>
    </p:spTree>
    <p:extLst>
      <p:ext uri="{BB962C8B-B14F-4D97-AF65-F5344CB8AC3E}">
        <p14:creationId xmlns:p14="http://schemas.microsoft.com/office/powerpoint/2010/main" val="4245489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0" grpId="0"/>
      <p:bldP spid="53" grpId="0"/>
      <p:bldP spid="54" grpId="0"/>
      <p:bldP spid="55" grpId="0"/>
      <p:bldP spid="5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371600"/>
          </a:xfrm>
        </p:spPr>
        <p:txBody>
          <a:bodyPr/>
          <a:lstStyle/>
          <a:p>
            <a:r>
              <a:rPr lang="en-US" dirty="0"/>
              <a:t>Neural networks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24000"/>
            <a:ext cx="8229600" cy="838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Different kinds/characteristics of networks</a:t>
            </a:r>
          </a:p>
        </p:txBody>
      </p:sp>
      <p:sp>
        <p:nvSpPr>
          <p:cNvPr id="4" name="Oval 12"/>
          <p:cNvSpPr>
            <a:spLocks noChangeArrowheads="1"/>
          </p:cNvSpPr>
          <p:nvPr/>
        </p:nvSpPr>
        <p:spPr bwMode="auto">
          <a:xfrm>
            <a:off x="304800" y="44188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Oval 12"/>
          <p:cNvSpPr>
            <a:spLocks noChangeArrowheads="1"/>
          </p:cNvSpPr>
          <p:nvPr/>
        </p:nvSpPr>
        <p:spPr bwMode="auto">
          <a:xfrm>
            <a:off x="914400" y="44188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12"/>
          <p:cNvSpPr>
            <a:spLocks noChangeArrowheads="1"/>
          </p:cNvSpPr>
          <p:nvPr/>
        </p:nvSpPr>
        <p:spPr bwMode="auto">
          <a:xfrm>
            <a:off x="1524000" y="44188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12"/>
          <p:cNvSpPr>
            <a:spLocks noChangeArrowheads="1"/>
          </p:cNvSpPr>
          <p:nvPr/>
        </p:nvSpPr>
        <p:spPr bwMode="auto">
          <a:xfrm>
            <a:off x="914400" y="52570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Oval 12"/>
          <p:cNvSpPr>
            <a:spLocks noChangeArrowheads="1"/>
          </p:cNvSpPr>
          <p:nvPr/>
        </p:nvSpPr>
        <p:spPr bwMode="auto">
          <a:xfrm>
            <a:off x="3962400" y="44188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Oval 12"/>
          <p:cNvSpPr>
            <a:spLocks noChangeArrowheads="1"/>
          </p:cNvSpPr>
          <p:nvPr/>
        </p:nvSpPr>
        <p:spPr bwMode="auto">
          <a:xfrm>
            <a:off x="4572000" y="44188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Oval 12"/>
          <p:cNvSpPr>
            <a:spLocks noChangeArrowheads="1"/>
          </p:cNvSpPr>
          <p:nvPr/>
        </p:nvSpPr>
        <p:spPr bwMode="auto">
          <a:xfrm>
            <a:off x="5105400" y="44188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Oval 12"/>
          <p:cNvSpPr>
            <a:spLocks noChangeArrowheads="1"/>
          </p:cNvSpPr>
          <p:nvPr/>
        </p:nvSpPr>
        <p:spPr bwMode="auto">
          <a:xfrm>
            <a:off x="4800600" y="52570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Oval 12"/>
          <p:cNvSpPr>
            <a:spLocks noChangeArrowheads="1"/>
          </p:cNvSpPr>
          <p:nvPr/>
        </p:nvSpPr>
        <p:spPr bwMode="auto">
          <a:xfrm>
            <a:off x="4114800" y="35044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Oval 12"/>
          <p:cNvSpPr>
            <a:spLocks noChangeArrowheads="1"/>
          </p:cNvSpPr>
          <p:nvPr/>
        </p:nvSpPr>
        <p:spPr bwMode="auto">
          <a:xfrm>
            <a:off x="4724400" y="35044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12"/>
          <p:cNvSpPr>
            <a:spLocks noChangeArrowheads="1"/>
          </p:cNvSpPr>
          <p:nvPr/>
        </p:nvSpPr>
        <p:spPr bwMode="auto">
          <a:xfrm>
            <a:off x="5638800" y="44188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Oval 12"/>
          <p:cNvSpPr>
            <a:spLocks noChangeArrowheads="1"/>
          </p:cNvSpPr>
          <p:nvPr/>
        </p:nvSpPr>
        <p:spPr bwMode="auto">
          <a:xfrm>
            <a:off x="5257800" y="35044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27" name="Straight Arrow Connector 26"/>
          <p:cNvCxnSpPr>
            <a:stCxn id="4" idx="5"/>
            <a:endCxn id="7" idx="1"/>
          </p:cNvCxnSpPr>
          <p:nvPr/>
        </p:nvCxnSpPr>
        <p:spPr bwMode="auto">
          <a:xfrm rot="16200000" flipH="1">
            <a:off x="450663" y="4793269"/>
            <a:ext cx="622674" cy="394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9" name="Straight Arrow Connector 28"/>
          <p:cNvCxnSpPr>
            <a:stCxn id="5" idx="4"/>
            <a:endCxn id="7" idx="0"/>
          </p:cNvCxnSpPr>
          <p:nvPr/>
        </p:nvCxnSpPr>
        <p:spPr bwMode="auto">
          <a:xfrm rot="5400000">
            <a:off x="800100" y="4990306"/>
            <a:ext cx="5334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1" name="Straight Arrow Connector 30"/>
          <p:cNvCxnSpPr>
            <a:stCxn id="6" idx="3"/>
            <a:endCxn id="7" idx="7"/>
          </p:cNvCxnSpPr>
          <p:nvPr/>
        </p:nvCxnSpPr>
        <p:spPr bwMode="auto">
          <a:xfrm rot="5400000">
            <a:off x="1060263" y="4793269"/>
            <a:ext cx="622674" cy="394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3" name="Straight Arrow Connector 32"/>
          <p:cNvCxnSpPr>
            <a:endCxn id="4" idx="0"/>
          </p:cNvCxnSpPr>
          <p:nvPr/>
        </p:nvCxnSpPr>
        <p:spPr bwMode="auto">
          <a:xfrm rot="16200000" flipH="1">
            <a:off x="76200" y="4037806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5" name="Straight Arrow Connector 34"/>
          <p:cNvCxnSpPr>
            <a:endCxn id="4" idx="0"/>
          </p:cNvCxnSpPr>
          <p:nvPr/>
        </p:nvCxnSpPr>
        <p:spPr bwMode="auto">
          <a:xfrm rot="5400000">
            <a:off x="266700" y="3999706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6" name="Straight Arrow Connector 35"/>
          <p:cNvCxnSpPr/>
          <p:nvPr/>
        </p:nvCxnSpPr>
        <p:spPr bwMode="auto">
          <a:xfrm rot="16200000" flipH="1">
            <a:off x="685800" y="4037805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7" name="Straight Arrow Connector 36"/>
          <p:cNvCxnSpPr/>
          <p:nvPr/>
        </p:nvCxnSpPr>
        <p:spPr bwMode="auto">
          <a:xfrm rot="5400000">
            <a:off x="876300" y="3999705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8" name="Straight Arrow Connector 37"/>
          <p:cNvCxnSpPr/>
          <p:nvPr/>
        </p:nvCxnSpPr>
        <p:spPr bwMode="auto">
          <a:xfrm rot="16200000" flipH="1">
            <a:off x="1295400" y="4037806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9" name="Straight Arrow Connector 38"/>
          <p:cNvCxnSpPr/>
          <p:nvPr/>
        </p:nvCxnSpPr>
        <p:spPr bwMode="auto">
          <a:xfrm rot="5400000">
            <a:off x="1485900" y="3999706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0" name="Straight Arrow Connector 39"/>
          <p:cNvCxnSpPr/>
          <p:nvPr/>
        </p:nvCxnSpPr>
        <p:spPr bwMode="auto">
          <a:xfrm rot="16200000" flipH="1">
            <a:off x="3886200" y="3123408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1" name="Straight Arrow Connector 40"/>
          <p:cNvCxnSpPr/>
          <p:nvPr/>
        </p:nvCxnSpPr>
        <p:spPr bwMode="auto">
          <a:xfrm rot="5400000">
            <a:off x="4076700" y="3085308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2" name="Straight Arrow Connector 41"/>
          <p:cNvCxnSpPr/>
          <p:nvPr/>
        </p:nvCxnSpPr>
        <p:spPr bwMode="auto">
          <a:xfrm rot="16200000" flipH="1">
            <a:off x="4495800" y="3123407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3" name="Straight Arrow Connector 42"/>
          <p:cNvCxnSpPr/>
          <p:nvPr/>
        </p:nvCxnSpPr>
        <p:spPr bwMode="auto">
          <a:xfrm rot="5400000">
            <a:off x="4686300" y="3085307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 rot="16200000" flipH="1">
            <a:off x="5029200" y="3123408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5" name="Straight Arrow Connector 44"/>
          <p:cNvCxnSpPr/>
          <p:nvPr/>
        </p:nvCxnSpPr>
        <p:spPr bwMode="auto">
          <a:xfrm rot="5400000">
            <a:off x="5219700" y="3085308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7" name="Straight Arrow Connector 46"/>
          <p:cNvCxnSpPr>
            <a:stCxn id="13" idx="4"/>
            <a:endCxn id="9" idx="0"/>
          </p:cNvCxnSpPr>
          <p:nvPr/>
        </p:nvCxnSpPr>
        <p:spPr bwMode="auto">
          <a:xfrm rot="5400000">
            <a:off x="3886200" y="4037806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0" name="Straight Arrow Connector 49"/>
          <p:cNvCxnSpPr>
            <a:stCxn id="13" idx="4"/>
            <a:endCxn id="10" idx="0"/>
          </p:cNvCxnSpPr>
          <p:nvPr/>
        </p:nvCxnSpPr>
        <p:spPr bwMode="auto">
          <a:xfrm rot="16200000" flipH="1">
            <a:off x="4191000" y="3885406"/>
            <a:ext cx="609600" cy="457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2" name="Straight Arrow Connector 51"/>
          <p:cNvCxnSpPr>
            <a:stCxn id="13" idx="4"/>
            <a:endCxn id="11" idx="1"/>
          </p:cNvCxnSpPr>
          <p:nvPr/>
        </p:nvCxnSpPr>
        <p:spPr bwMode="auto">
          <a:xfrm rot="16200000" flipH="1">
            <a:off x="4381500" y="3694905"/>
            <a:ext cx="654237" cy="8828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4" name="Straight Arrow Connector 53"/>
          <p:cNvCxnSpPr>
            <a:stCxn id="13" idx="4"/>
            <a:endCxn id="15" idx="0"/>
          </p:cNvCxnSpPr>
          <p:nvPr/>
        </p:nvCxnSpPr>
        <p:spPr bwMode="auto">
          <a:xfrm rot="16200000" flipH="1">
            <a:off x="4724400" y="3352006"/>
            <a:ext cx="609600" cy="1524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6" name="Straight Arrow Connector 55"/>
          <p:cNvCxnSpPr>
            <a:stCxn id="14" idx="4"/>
            <a:endCxn id="9" idx="0"/>
          </p:cNvCxnSpPr>
          <p:nvPr/>
        </p:nvCxnSpPr>
        <p:spPr bwMode="auto">
          <a:xfrm rot="5400000">
            <a:off x="4191000" y="3733006"/>
            <a:ext cx="609600" cy="762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8" name="Straight Arrow Connector 57"/>
          <p:cNvCxnSpPr>
            <a:stCxn id="14" idx="4"/>
            <a:endCxn id="10" idx="0"/>
          </p:cNvCxnSpPr>
          <p:nvPr/>
        </p:nvCxnSpPr>
        <p:spPr bwMode="auto">
          <a:xfrm rot="5400000">
            <a:off x="4495800" y="4037806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0" name="Straight Arrow Connector 59"/>
          <p:cNvCxnSpPr>
            <a:stCxn id="14" idx="5"/>
            <a:endCxn id="11" idx="0"/>
          </p:cNvCxnSpPr>
          <p:nvPr/>
        </p:nvCxnSpPr>
        <p:spPr bwMode="auto">
          <a:xfrm rot="16200000" flipH="1">
            <a:off x="4794063" y="3955068"/>
            <a:ext cx="654237" cy="2732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2" name="Straight Arrow Connector 61"/>
          <p:cNvCxnSpPr>
            <a:stCxn id="14" idx="5"/>
            <a:endCxn id="15" idx="0"/>
          </p:cNvCxnSpPr>
          <p:nvPr/>
        </p:nvCxnSpPr>
        <p:spPr bwMode="auto">
          <a:xfrm rot="16200000" flipH="1">
            <a:off x="5060763" y="3688368"/>
            <a:ext cx="654237" cy="8066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4" name="Straight Arrow Connector 63"/>
          <p:cNvCxnSpPr>
            <a:stCxn id="17" idx="4"/>
            <a:endCxn id="9" idx="7"/>
          </p:cNvCxnSpPr>
          <p:nvPr/>
        </p:nvCxnSpPr>
        <p:spPr bwMode="auto">
          <a:xfrm rot="5400000">
            <a:off x="4489264" y="3542506"/>
            <a:ext cx="654237" cy="11876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6" name="Straight Arrow Connector 65"/>
          <p:cNvCxnSpPr>
            <a:stCxn id="17" idx="5"/>
            <a:endCxn id="10" idx="0"/>
          </p:cNvCxnSpPr>
          <p:nvPr/>
        </p:nvCxnSpPr>
        <p:spPr bwMode="auto">
          <a:xfrm rot="5400000">
            <a:off x="4794064" y="3694906"/>
            <a:ext cx="654237" cy="79356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2" name="Straight Arrow Connector 71"/>
          <p:cNvCxnSpPr>
            <a:stCxn id="17" idx="4"/>
            <a:endCxn id="11" idx="0"/>
          </p:cNvCxnSpPr>
          <p:nvPr/>
        </p:nvCxnSpPr>
        <p:spPr bwMode="auto">
          <a:xfrm rot="5400000">
            <a:off x="5029200" y="4037806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4" name="Straight Arrow Connector 73"/>
          <p:cNvCxnSpPr>
            <a:stCxn id="17" idx="4"/>
            <a:endCxn id="15" idx="7"/>
          </p:cNvCxnSpPr>
          <p:nvPr/>
        </p:nvCxnSpPr>
        <p:spPr bwMode="auto">
          <a:xfrm rot="16200000" flipH="1">
            <a:off x="5327463" y="3891942"/>
            <a:ext cx="654237" cy="48876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6" name="Straight Arrow Connector 75"/>
          <p:cNvCxnSpPr>
            <a:stCxn id="9" idx="5"/>
            <a:endCxn id="12" idx="1"/>
          </p:cNvCxnSpPr>
          <p:nvPr/>
        </p:nvCxnSpPr>
        <p:spPr bwMode="auto">
          <a:xfrm rot="16200000" flipH="1">
            <a:off x="4222563" y="4678969"/>
            <a:ext cx="622674" cy="6226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8" name="Straight Arrow Connector 77"/>
          <p:cNvCxnSpPr>
            <a:stCxn id="10" idx="4"/>
            <a:endCxn id="12" idx="0"/>
          </p:cNvCxnSpPr>
          <p:nvPr/>
        </p:nvCxnSpPr>
        <p:spPr bwMode="auto">
          <a:xfrm rot="16200000" flipH="1">
            <a:off x="4572000" y="4876006"/>
            <a:ext cx="5334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0" name="Straight Arrow Connector 79"/>
          <p:cNvCxnSpPr>
            <a:stCxn id="11" idx="3"/>
            <a:endCxn id="12" idx="0"/>
          </p:cNvCxnSpPr>
          <p:nvPr/>
        </p:nvCxnSpPr>
        <p:spPr bwMode="auto">
          <a:xfrm rot="5400000">
            <a:off x="4762501" y="4869469"/>
            <a:ext cx="578037" cy="1970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2" name="Straight Arrow Connector 81"/>
          <p:cNvCxnSpPr>
            <a:stCxn id="15" idx="4"/>
            <a:endCxn id="12" idx="7"/>
          </p:cNvCxnSpPr>
          <p:nvPr/>
        </p:nvCxnSpPr>
        <p:spPr bwMode="auto">
          <a:xfrm rot="5400000">
            <a:off x="5136964" y="4647406"/>
            <a:ext cx="578037" cy="7304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4" name="Straight Arrow Connector 83"/>
          <p:cNvCxnSpPr>
            <a:stCxn id="7" idx="4"/>
          </p:cNvCxnSpPr>
          <p:nvPr/>
        </p:nvCxnSpPr>
        <p:spPr bwMode="auto">
          <a:xfrm rot="5400000">
            <a:off x="914400" y="5714206"/>
            <a:ext cx="304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5" name="Straight Arrow Connector 84"/>
          <p:cNvCxnSpPr/>
          <p:nvPr/>
        </p:nvCxnSpPr>
        <p:spPr bwMode="auto">
          <a:xfrm rot="5400000">
            <a:off x="4801394" y="5713412"/>
            <a:ext cx="304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6" name="Oval 12"/>
          <p:cNvSpPr>
            <a:spLocks noChangeArrowheads="1"/>
          </p:cNvSpPr>
          <p:nvPr/>
        </p:nvSpPr>
        <p:spPr bwMode="auto">
          <a:xfrm>
            <a:off x="6248400" y="44188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" name="Oval 12"/>
          <p:cNvSpPr>
            <a:spLocks noChangeArrowheads="1"/>
          </p:cNvSpPr>
          <p:nvPr/>
        </p:nvSpPr>
        <p:spPr bwMode="auto">
          <a:xfrm>
            <a:off x="6858000" y="44188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" name="Oval 12"/>
          <p:cNvSpPr>
            <a:spLocks noChangeArrowheads="1"/>
          </p:cNvSpPr>
          <p:nvPr/>
        </p:nvSpPr>
        <p:spPr bwMode="auto">
          <a:xfrm>
            <a:off x="7391400" y="44188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Oval 12"/>
          <p:cNvSpPr>
            <a:spLocks noChangeArrowheads="1"/>
          </p:cNvSpPr>
          <p:nvPr/>
        </p:nvSpPr>
        <p:spPr bwMode="auto">
          <a:xfrm>
            <a:off x="7086600" y="52570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" name="Oval 89"/>
          <p:cNvSpPr>
            <a:spLocks noChangeArrowheads="1"/>
          </p:cNvSpPr>
          <p:nvPr/>
        </p:nvSpPr>
        <p:spPr bwMode="auto">
          <a:xfrm>
            <a:off x="6400800" y="35044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Oval 12"/>
          <p:cNvSpPr>
            <a:spLocks noChangeArrowheads="1"/>
          </p:cNvSpPr>
          <p:nvPr/>
        </p:nvSpPr>
        <p:spPr bwMode="auto">
          <a:xfrm>
            <a:off x="7010400" y="35044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Oval 12"/>
          <p:cNvSpPr>
            <a:spLocks noChangeArrowheads="1"/>
          </p:cNvSpPr>
          <p:nvPr/>
        </p:nvSpPr>
        <p:spPr bwMode="auto">
          <a:xfrm>
            <a:off x="7924800" y="44188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" name="Oval 12"/>
          <p:cNvSpPr>
            <a:spLocks noChangeArrowheads="1"/>
          </p:cNvSpPr>
          <p:nvPr/>
        </p:nvSpPr>
        <p:spPr bwMode="auto">
          <a:xfrm>
            <a:off x="7543800" y="35044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94" name="Straight Arrow Connector 93"/>
          <p:cNvCxnSpPr/>
          <p:nvPr/>
        </p:nvCxnSpPr>
        <p:spPr bwMode="auto">
          <a:xfrm rot="16200000" flipH="1">
            <a:off x="6172200" y="3123408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5" name="Straight Arrow Connector 94"/>
          <p:cNvCxnSpPr/>
          <p:nvPr/>
        </p:nvCxnSpPr>
        <p:spPr bwMode="auto">
          <a:xfrm rot="5400000">
            <a:off x="6362700" y="3085308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6" name="Straight Arrow Connector 95"/>
          <p:cNvCxnSpPr/>
          <p:nvPr/>
        </p:nvCxnSpPr>
        <p:spPr bwMode="auto">
          <a:xfrm rot="16200000" flipH="1">
            <a:off x="6781800" y="3123407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7" name="Straight Arrow Connector 96"/>
          <p:cNvCxnSpPr/>
          <p:nvPr/>
        </p:nvCxnSpPr>
        <p:spPr bwMode="auto">
          <a:xfrm rot="5400000">
            <a:off x="6972300" y="3085307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8" name="Straight Arrow Connector 97"/>
          <p:cNvCxnSpPr/>
          <p:nvPr/>
        </p:nvCxnSpPr>
        <p:spPr bwMode="auto">
          <a:xfrm rot="16200000" flipH="1">
            <a:off x="7315200" y="3123408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9" name="Straight Arrow Connector 98"/>
          <p:cNvCxnSpPr/>
          <p:nvPr/>
        </p:nvCxnSpPr>
        <p:spPr bwMode="auto">
          <a:xfrm rot="5400000">
            <a:off x="7505700" y="3085308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0" name="Straight Arrow Connector 99"/>
          <p:cNvCxnSpPr>
            <a:stCxn id="90" idx="4"/>
            <a:endCxn id="86" idx="0"/>
          </p:cNvCxnSpPr>
          <p:nvPr/>
        </p:nvCxnSpPr>
        <p:spPr bwMode="auto">
          <a:xfrm rot="5400000">
            <a:off x="6172200" y="4037806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1" name="Straight Arrow Connector 100"/>
          <p:cNvCxnSpPr>
            <a:stCxn id="90" idx="4"/>
            <a:endCxn id="87" idx="0"/>
          </p:cNvCxnSpPr>
          <p:nvPr/>
        </p:nvCxnSpPr>
        <p:spPr bwMode="auto">
          <a:xfrm rot="16200000" flipH="1">
            <a:off x="6477000" y="3885406"/>
            <a:ext cx="609600" cy="457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2" name="Straight Arrow Connector 101"/>
          <p:cNvCxnSpPr>
            <a:stCxn id="90" idx="4"/>
            <a:endCxn id="88" idx="1"/>
          </p:cNvCxnSpPr>
          <p:nvPr/>
        </p:nvCxnSpPr>
        <p:spPr bwMode="auto">
          <a:xfrm rot="16200000" flipH="1">
            <a:off x="6667500" y="3694905"/>
            <a:ext cx="654237" cy="8828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3" name="Straight Arrow Connector 102"/>
          <p:cNvCxnSpPr>
            <a:stCxn id="90" idx="4"/>
            <a:endCxn id="92" idx="0"/>
          </p:cNvCxnSpPr>
          <p:nvPr/>
        </p:nvCxnSpPr>
        <p:spPr bwMode="auto">
          <a:xfrm rot="16200000" flipH="1">
            <a:off x="7010400" y="3352006"/>
            <a:ext cx="609600" cy="1524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4" name="Straight Arrow Connector 103"/>
          <p:cNvCxnSpPr>
            <a:stCxn id="91" idx="4"/>
            <a:endCxn id="86" idx="0"/>
          </p:cNvCxnSpPr>
          <p:nvPr/>
        </p:nvCxnSpPr>
        <p:spPr bwMode="auto">
          <a:xfrm rot="5400000">
            <a:off x="6477000" y="3733006"/>
            <a:ext cx="609600" cy="762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5" name="Straight Arrow Connector 104"/>
          <p:cNvCxnSpPr>
            <a:stCxn id="91" idx="4"/>
            <a:endCxn id="87" idx="0"/>
          </p:cNvCxnSpPr>
          <p:nvPr/>
        </p:nvCxnSpPr>
        <p:spPr bwMode="auto">
          <a:xfrm rot="5400000">
            <a:off x="6781800" y="4037806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6" name="Straight Arrow Connector 105"/>
          <p:cNvCxnSpPr>
            <a:stCxn id="91" idx="5"/>
            <a:endCxn id="88" idx="0"/>
          </p:cNvCxnSpPr>
          <p:nvPr/>
        </p:nvCxnSpPr>
        <p:spPr bwMode="auto">
          <a:xfrm rot="16200000" flipH="1">
            <a:off x="7080063" y="3955068"/>
            <a:ext cx="654237" cy="2732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7" name="Straight Arrow Connector 106"/>
          <p:cNvCxnSpPr>
            <a:stCxn id="91" idx="5"/>
            <a:endCxn id="92" idx="0"/>
          </p:cNvCxnSpPr>
          <p:nvPr/>
        </p:nvCxnSpPr>
        <p:spPr bwMode="auto">
          <a:xfrm rot="16200000" flipH="1">
            <a:off x="7346763" y="3688368"/>
            <a:ext cx="654237" cy="8066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8" name="Straight Arrow Connector 107"/>
          <p:cNvCxnSpPr>
            <a:stCxn id="93" idx="4"/>
            <a:endCxn id="86" idx="7"/>
          </p:cNvCxnSpPr>
          <p:nvPr/>
        </p:nvCxnSpPr>
        <p:spPr bwMode="auto">
          <a:xfrm rot="5400000">
            <a:off x="6775264" y="3542506"/>
            <a:ext cx="654237" cy="11876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9" name="Straight Arrow Connector 108"/>
          <p:cNvCxnSpPr>
            <a:stCxn id="93" idx="5"/>
            <a:endCxn id="87" idx="0"/>
          </p:cNvCxnSpPr>
          <p:nvPr/>
        </p:nvCxnSpPr>
        <p:spPr bwMode="auto">
          <a:xfrm rot="5400000">
            <a:off x="7080064" y="3694906"/>
            <a:ext cx="654237" cy="79356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0" name="Straight Arrow Connector 109"/>
          <p:cNvCxnSpPr>
            <a:stCxn id="93" idx="4"/>
            <a:endCxn id="88" idx="0"/>
          </p:cNvCxnSpPr>
          <p:nvPr/>
        </p:nvCxnSpPr>
        <p:spPr bwMode="auto">
          <a:xfrm rot="5400000">
            <a:off x="7315200" y="4037806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1" name="Straight Arrow Connector 110"/>
          <p:cNvCxnSpPr>
            <a:stCxn id="93" idx="4"/>
            <a:endCxn id="92" idx="7"/>
          </p:cNvCxnSpPr>
          <p:nvPr/>
        </p:nvCxnSpPr>
        <p:spPr bwMode="auto">
          <a:xfrm rot="16200000" flipH="1">
            <a:off x="7613463" y="3891942"/>
            <a:ext cx="654237" cy="48876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2" name="Straight Arrow Connector 111"/>
          <p:cNvCxnSpPr>
            <a:stCxn id="86" idx="5"/>
            <a:endCxn id="89" idx="1"/>
          </p:cNvCxnSpPr>
          <p:nvPr/>
        </p:nvCxnSpPr>
        <p:spPr bwMode="auto">
          <a:xfrm rot="16200000" flipH="1">
            <a:off x="6508563" y="4678969"/>
            <a:ext cx="622674" cy="6226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3" name="Straight Arrow Connector 112"/>
          <p:cNvCxnSpPr>
            <a:stCxn id="87" idx="4"/>
            <a:endCxn id="89" idx="0"/>
          </p:cNvCxnSpPr>
          <p:nvPr/>
        </p:nvCxnSpPr>
        <p:spPr bwMode="auto">
          <a:xfrm rot="16200000" flipH="1">
            <a:off x="6858000" y="4876006"/>
            <a:ext cx="5334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4" name="Straight Arrow Connector 113"/>
          <p:cNvCxnSpPr>
            <a:stCxn id="88" idx="3"/>
            <a:endCxn id="89" idx="0"/>
          </p:cNvCxnSpPr>
          <p:nvPr/>
        </p:nvCxnSpPr>
        <p:spPr bwMode="auto">
          <a:xfrm rot="5400000">
            <a:off x="7048501" y="4869469"/>
            <a:ext cx="578037" cy="1970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5" name="Straight Arrow Connector 114"/>
          <p:cNvCxnSpPr>
            <a:stCxn id="92" idx="4"/>
            <a:endCxn id="89" idx="7"/>
          </p:cNvCxnSpPr>
          <p:nvPr/>
        </p:nvCxnSpPr>
        <p:spPr bwMode="auto">
          <a:xfrm rot="5400000">
            <a:off x="7422964" y="4647406"/>
            <a:ext cx="578037" cy="7304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6" name="Straight Arrow Connector 115"/>
          <p:cNvCxnSpPr/>
          <p:nvPr/>
        </p:nvCxnSpPr>
        <p:spPr bwMode="auto">
          <a:xfrm rot="5400000">
            <a:off x="7087394" y="5713412"/>
            <a:ext cx="304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8" name="Freeform 117"/>
          <p:cNvSpPr/>
          <p:nvPr/>
        </p:nvSpPr>
        <p:spPr bwMode="auto">
          <a:xfrm>
            <a:off x="7213600" y="2856089"/>
            <a:ext cx="1639711" cy="3349978"/>
          </a:xfrm>
          <a:custGeom>
            <a:avLst/>
            <a:gdLst>
              <a:gd name="connsiteX0" fmla="*/ 0 w 1639711"/>
              <a:gd name="connsiteY0" fmla="*/ 2723444 h 3349978"/>
              <a:gd name="connsiteX1" fmla="*/ 1185333 w 1639711"/>
              <a:gd name="connsiteY1" fmla="*/ 2960511 h 3349978"/>
              <a:gd name="connsiteX2" fmla="*/ 1540933 w 1639711"/>
              <a:gd name="connsiteY2" fmla="*/ 386644 h 3349978"/>
              <a:gd name="connsiteX3" fmla="*/ 592667 w 1639711"/>
              <a:gd name="connsiteY3" fmla="*/ 640644 h 3349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39711" h="3349978">
                <a:moveTo>
                  <a:pt x="0" y="2723444"/>
                </a:moveTo>
                <a:cubicBezTo>
                  <a:pt x="464255" y="3036711"/>
                  <a:pt x="928511" y="3349978"/>
                  <a:pt x="1185333" y="2960511"/>
                </a:cubicBezTo>
                <a:cubicBezTo>
                  <a:pt x="1442155" y="2571044"/>
                  <a:pt x="1639711" y="773288"/>
                  <a:pt x="1540933" y="386644"/>
                </a:cubicBezTo>
                <a:cubicBezTo>
                  <a:pt x="1442155" y="0"/>
                  <a:pt x="1017411" y="320322"/>
                  <a:pt x="592667" y="640644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533400" y="3119735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inputs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4267200" y="2286000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inputs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6553200" y="2286000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inputs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2286000" y="6172200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How are these different?</a:t>
            </a:r>
          </a:p>
        </p:txBody>
      </p:sp>
      <p:sp>
        <p:nvSpPr>
          <p:cNvPr id="117" name="Oval 12"/>
          <p:cNvSpPr>
            <a:spLocks noChangeArrowheads="1"/>
          </p:cNvSpPr>
          <p:nvPr/>
        </p:nvSpPr>
        <p:spPr bwMode="auto">
          <a:xfrm>
            <a:off x="2133600" y="4343401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" name="Oval 12"/>
          <p:cNvSpPr>
            <a:spLocks noChangeArrowheads="1"/>
          </p:cNvSpPr>
          <p:nvPr/>
        </p:nvSpPr>
        <p:spPr bwMode="auto">
          <a:xfrm>
            <a:off x="2743200" y="4343401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" name="Oval 12"/>
          <p:cNvSpPr>
            <a:spLocks noChangeArrowheads="1"/>
          </p:cNvSpPr>
          <p:nvPr/>
        </p:nvSpPr>
        <p:spPr bwMode="auto">
          <a:xfrm>
            <a:off x="3352800" y="4343401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" name="Oval 12"/>
          <p:cNvSpPr>
            <a:spLocks noChangeArrowheads="1"/>
          </p:cNvSpPr>
          <p:nvPr/>
        </p:nvSpPr>
        <p:spPr bwMode="auto">
          <a:xfrm>
            <a:off x="2371455" y="5181601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126" name="Straight Arrow Connector 125"/>
          <p:cNvCxnSpPr>
            <a:stCxn id="117" idx="4"/>
            <a:endCxn id="125" idx="1"/>
          </p:cNvCxnSpPr>
          <p:nvPr/>
        </p:nvCxnSpPr>
        <p:spPr bwMode="auto">
          <a:xfrm>
            <a:off x="2286000" y="4648201"/>
            <a:ext cx="130092" cy="5780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7" name="Straight Arrow Connector 126"/>
          <p:cNvCxnSpPr>
            <a:stCxn id="123" idx="4"/>
            <a:endCxn id="125" idx="0"/>
          </p:cNvCxnSpPr>
          <p:nvPr/>
        </p:nvCxnSpPr>
        <p:spPr bwMode="auto">
          <a:xfrm flipH="1">
            <a:off x="2523855" y="4648201"/>
            <a:ext cx="371745" cy="533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8" name="Straight Arrow Connector 127"/>
          <p:cNvCxnSpPr>
            <a:stCxn id="124" idx="3"/>
            <a:endCxn id="125" idx="7"/>
          </p:cNvCxnSpPr>
          <p:nvPr/>
        </p:nvCxnSpPr>
        <p:spPr bwMode="auto">
          <a:xfrm flipH="1">
            <a:off x="2631618" y="4603564"/>
            <a:ext cx="765819" cy="6226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9" name="Straight Arrow Connector 128"/>
          <p:cNvCxnSpPr>
            <a:endCxn id="117" idx="0"/>
          </p:cNvCxnSpPr>
          <p:nvPr/>
        </p:nvCxnSpPr>
        <p:spPr bwMode="auto">
          <a:xfrm rot="16200000" flipH="1">
            <a:off x="1905000" y="3962401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0" name="Straight Arrow Connector 129"/>
          <p:cNvCxnSpPr>
            <a:endCxn id="117" idx="0"/>
          </p:cNvCxnSpPr>
          <p:nvPr/>
        </p:nvCxnSpPr>
        <p:spPr bwMode="auto">
          <a:xfrm rot="5400000">
            <a:off x="2095500" y="3924301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1" name="Straight Arrow Connector 130"/>
          <p:cNvCxnSpPr/>
          <p:nvPr/>
        </p:nvCxnSpPr>
        <p:spPr bwMode="auto">
          <a:xfrm rot="16200000" flipH="1">
            <a:off x="2514600" y="3962400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2" name="Straight Arrow Connector 131"/>
          <p:cNvCxnSpPr/>
          <p:nvPr/>
        </p:nvCxnSpPr>
        <p:spPr bwMode="auto">
          <a:xfrm rot="5400000">
            <a:off x="2705100" y="3924300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3" name="Straight Arrow Connector 132"/>
          <p:cNvCxnSpPr/>
          <p:nvPr/>
        </p:nvCxnSpPr>
        <p:spPr bwMode="auto">
          <a:xfrm rot="16200000" flipH="1">
            <a:off x="3124200" y="3962401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4" name="Straight Arrow Connector 133"/>
          <p:cNvCxnSpPr/>
          <p:nvPr/>
        </p:nvCxnSpPr>
        <p:spPr bwMode="auto">
          <a:xfrm rot="5400000">
            <a:off x="3314700" y="3924301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5" name="Straight Arrow Connector 134"/>
          <p:cNvCxnSpPr>
            <a:stCxn id="125" idx="4"/>
          </p:cNvCxnSpPr>
          <p:nvPr/>
        </p:nvCxnSpPr>
        <p:spPr bwMode="auto">
          <a:xfrm rot="5400000">
            <a:off x="2371455" y="5638801"/>
            <a:ext cx="304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36" name="TextBox 135"/>
          <p:cNvSpPr txBox="1"/>
          <p:nvPr/>
        </p:nvSpPr>
        <p:spPr>
          <a:xfrm>
            <a:off x="2406838" y="3166648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inputs</a:t>
            </a:r>
          </a:p>
        </p:txBody>
      </p:sp>
      <p:sp>
        <p:nvSpPr>
          <p:cNvPr id="137" name="Oval 12"/>
          <p:cNvSpPr>
            <a:spLocks noChangeArrowheads="1"/>
          </p:cNvSpPr>
          <p:nvPr/>
        </p:nvSpPr>
        <p:spPr bwMode="auto">
          <a:xfrm>
            <a:off x="3092637" y="5182395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138" name="Straight Arrow Connector 137"/>
          <p:cNvCxnSpPr>
            <a:stCxn id="137" idx="4"/>
          </p:cNvCxnSpPr>
          <p:nvPr/>
        </p:nvCxnSpPr>
        <p:spPr bwMode="auto">
          <a:xfrm rot="5400000">
            <a:off x="3092637" y="5639595"/>
            <a:ext cx="304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9" name="Straight Arrow Connector 138"/>
          <p:cNvCxnSpPr>
            <a:stCxn id="117" idx="5"/>
            <a:endCxn id="137" idx="1"/>
          </p:cNvCxnSpPr>
          <p:nvPr/>
        </p:nvCxnSpPr>
        <p:spPr bwMode="auto">
          <a:xfrm>
            <a:off x="2393763" y="4603564"/>
            <a:ext cx="743511" cy="62346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0" name="Straight Arrow Connector 139"/>
          <p:cNvCxnSpPr>
            <a:stCxn id="123" idx="5"/>
            <a:endCxn id="137" idx="0"/>
          </p:cNvCxnSpPr>
          <p:nvPr/>
        </p:nvCxnSpPr>
        <p:spPr bwMode="auto">
          <a:xfrm>
            <a:off x="3003363" y="4603564"/>
            <a:ext cx="241674" cy="57883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1" name="Straight Arrow Connector 140"/>
          <p:cNvCxnSpPr>
            <a:stCxn id="124" idx="4"/>
            <a:endCxn id="137" idx="7"/>
          </p:cNvCxnSpPr>
          <p:nvPr/>
        </p:nvCxnSpPr>
        <p:spPr bwMode="auto">
          <a:xfrm flipH="1">
            <a:off x="3352800" y="4648201"/>
            <a:ext cx="152400" cy="57883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5383994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6807"/>
            <a:ext cx="8229600" cy="1371600"/>
          </a:xfrm>
        </p:spPr>
        <p:txBody>
          <a:bodyPr/>
          <a:lstStyle/>
          <a:p>
            <a:r>
              <a:rPr lang="en-US" dirty="0"/>
              <a:t>Hidden units/layers</a:t>
            </a:r>
          </a:p>
        </p:txBody>
      </p:sp>
      <p:sp>
        <p:nvSpPr>
          <p:cNvPr id="4" name="Oval 12"/>
          <p:cNvSpPr>
            <a:spLocks noChangeArrowheads="1"/>
          </p:cNvSpPr>
          <p:nvPr/>
        </p:nvSpPr>
        <p:spPr bwMode="auto">
          <a:xfrm>
            <a:off x="1371600" y="36568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Oval 12"/>
          <p:cNvSpPr>
            <a:spLocks noChangeArrowheads="1"/>
          </p:cNvSpPr>
          <p:nvPr/>
        </p:nvSpPr>
        <p:spPr bwMode="auto">
          <a:xfrm>
            <a:off x="1981200" y="36568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12"/>
          <p:cNvSpPr>
            <a:spLocks noChangeArrowheads="1"/>
          </p:cNvSpPr>
          <p:nvPr/>
        </p:nvSpPr>
        <p:spPr bwMode="auto">
          <a:xfrm>
            <a:off x="2590800" y="36568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12"/>
          <p:cNvSpPr>
            <a:spLocks noChangeArrowheads="1"/>
          </p:cNvSpPr>
          <p:nvPr/>
        </p:nvSpPr>
        <p:spPr bwMode="auto">
          <a:xfrm>
            <a:off x="1981200" y="44950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Oval 12"/>
          <p:cNvSpPr>
            <a:spLocks noChangeArrowheads="1"/>
          </p:cNvSpPr>
          <p:nvPr/>
        </p:nvSpPr>
        <p:spPr bwMode="auto">
          <a:xfrm>
            <a:off x="4038600" y="36568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Oval 12"/>
          <p:cNvSpPr>
            <a:spLocks noChangeArrowheads="1"/>
          </p:cNvSpPr>
          <p:nvPr/>
        </p:nvSpPr>
        <p:spPr bwMode="auto">
          <a:xfrm>
            <a:off x="4648200" y="36568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Oval 12"/>
          <p:cNvSpPr>
            <a:spLocks noChangeArrowheads="1"/>
          </p:cNvSpPr>
          <p:nvPr/>
        </p:nvSpPr>
        <p:spPr bwMode="auto">
          <a:xfrm>
            <a:off x="5181600" y="36568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Oval 12"/>
          <p:cNvSpPr>
            <a:spLocks noChangeArrowheads="1"/>
          </p:cNvSpPr>
          <p:nvPr/>
        </p:nvSpPr>
        <p:spPr bwMode="auto">
          <a:xfrm>
            <a:off x="4876800" y="44950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Oval 12"/>
          <p:cNvSpPr>
            <a:spLocks noChangeArrowheads="1"/>
          </p:cNvSpPr>
          <p:nvPr/>
        </p:nvSpPr>
        <p:spPr bwMode="auto">
          <a:xfrm>
            <a:off x="4191000" y="27424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Oval 12"/>
          <p:cNvSpPr>
            <a:spLocks noChangeArrowheads="1"/>
          </p:cNvSpPr>
          <p:nvPr/>
        </p:nvSpPr>
        <p:spPr bwMode="auto">
          <a:xfrm>
            <a:off x="4800600" y="27424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12"/>
          <p:cNvSpPr>
            <a:spLocks noChangeArrowheads="1"/>
          </p:cNvSpPr>
          <p:nvPr/>
        </p:nvSpPr>
        <p:spPr bwMode="auto">
          <a:xfrm>
            <a:off x="5715000" y="36568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Oval 12"/>
          <p:cNvSpPr>
            <a:spLocks noChangeArrowheads="1"/>
          </p:cNvSpPr>
          <p:nvPr/>
        </p:nvSpPr>
        <p:spPr bwMode="auto">
          <a:xfrm>
            <a:off x="5334000" y="27424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27" name="Straight Arrow Connector 26"/>
          <p:cNvCxnSpPr>
            <a:stCxn id="4" idx="5"/>
            <a:endCxn id="7" idx="1"/>
          </p:cNvCxnSpPr>
          <p:nvPr/>
        </p:nvCxnSpPr>
        <p:spPr bwMode="auto">
          <a:xfrm rot="16200000" flipH="1">
            <a:off x="1517463" y="4031269"/>
            <a:ext cx="622674" cy="394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9" name="Straight Arrow Connector 28"/>
          <p:cNvCxnSpPr>
            <a:stCxn id="5" idx="4"/>
            <a:endCxn id="7" idx="0"/>
          </p:cNvCxnSpPr>
          <p:nvPr/>
        </p:nvCxnSpPr>
        <p:spPr bwMode="auto">
          <a:xfrm rot="5400000">
            <a:off x="1866900" y="4228306"/>
            <a:ext cx="5334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1" name="Straight Arrow Connector 30"/>
          <p:cNvCxnSpPr>
            <a:stCxn id="6" idx="3"/>
            <a:endCxn id="7" idx="7"/>
          </p:cNvCxnSpPr>
          <p:nvPr/>
        </p:nvCxnSpPr>
        <p:spPr bwMode="auto">
          <a:xfrm rot="5400000">
            <a:off x="2127063" y="4031269"/>
            <a:ext cx="622674" cy="394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3" name="Straight Arrow Connector 32"/>
          <p:cNvCxnSpPr>
            <a:endCxn id="4" idx="0"/>
          </p:cNvCxnSpPr>
          <p:nvPr/>
        </p:nvCxnSpPr>
        <p:spPr bwMode="auto">
          <a:xfrm rot="16200000" flipH="1">
            <a:off x="1143000" y="3275806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5" name="Straight Arrow Connector 34"/>
          <p:cNvCxnSpPr>
            <a:endCxn id="4" idx="0"/>
          </p:cNvCxnSpPr>
          <p:nvPr/>
        </p:nvCxnSpPr>
        <p:spPr bwMode="auto">
          <a:xfrm rot="5400000">
            <a:off x="1333500" y="3237706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6" name="Straight Arrow Connector 35"/>
          <p:cNvCxnSpPr/>
          <p:nvPr/>
        </p:nvCxnSpPr>
        <p:spPr bwMode="auto">
          <a:xfrm rot="16200000" flipH="1">
            <a:off x="1752600" y="3275805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7" name="Straight Arrow Connector 36"/>
          <p:cNvCxnSpPr/>
          <p:nvPr/>
        </p:nvCxnSpPr>
        <p:spPr bwMode="auto">
          <a:xfrm rot="5400000">
            <a:off x="1943100" y="3237705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8" name="Straight Arrow Connector 37"/>
          <p:cNvCxnSpPr/>
          <p:nvPr/>
        </p:nvCxnSpPr>
        <p:spPr bwMode="auto">
          <a:xfrm rot="16200000" flipH="1">
            <a:off x="2362200" y="3275806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9" name="Straight Arrow Connector 38"/>
          <p:cNvCxnSpPr/>
          <p:nvPr/>
        </p:nvCxnSpPr>
        <p:spPr bwMode="auto">
          <a:xfrm rot="5400000">
            <a:off x="2552700" y="3237706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0" name="Straight Arrow Connector 39"/>
          <p:cNvCxnSpPr/>
          <p:nvPr/>
        </p:nvCxnSpPr>
        <p:spPr bwMode="auto">
          <a:xfrm rot="16200000" flipH="1">
            <a:off x="3962400" y="2361408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1" name="Straight Arrow Connector 40"/>
          <p:cNvCxnSpPr/>
          <p:nvPr/>
        </p:nvCxnSpPr>
        <p:spPr bwMode="auto">
          <a:xfrm rot="5400000">
            <a:off x="4152900" y="2323308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2" name="Straight Arrow Connector 41"/>
          <p:cNvCxnSpPr/>
          <p:nvPr/>
        </p:nvCxnSpPr>
        <p:spPr bwMode="auto">
          <a:xfrm rot="16200000" flipH="1">
            <a:off x="4572000" y="2361407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3" name="Straight Arrow Connector 42"/>
          <p:cNvCxnSpPr/>
          <p:nvPr/>
        </p:nvCxnSpPr>
        <p:spPr bwMode="auto">
          <a:xfrm rot="5400000">
            <a:off x="4762500" y="2323307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 rot="16200000" flipH="1">
            <a:off x="5105400" y="2361408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5" name="Straight Arrow Connector 44"/>
          <p:cNvCxnSpPr/>
          <p:nvPr/>
        </p:nvCxnSpPr>
        <p:spPr bwMode="auto">
          <a:xfrm rot="5400000">
            <a:off x="5295900" y="2323308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7" name="Straight Arrow Connector 46"/>
          <p:cNvCxnSpPr>
            <a:stCxn id="13" idx="4"/>
            <a:endCxn id="9" idx="0"/>
          </p:cNvCxnSpPr>
          <p:nvPr/>
        </p:nvCxnSpPr>
        <p:spPr bwMode="auto">
          <a:xfrm rot="5400000">
            <a:off x="3962400" y="3275806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0" name="Straight Arrow Connector 49"/>
          <p:cNvCxnSpPr>
            <a:stCxn id="13" idx="4"/>
            <a:endCxn id="10" idx="0"/>
          </p:cNvCxnSpPr>
          <p:nvPr/>
        </p:nvCxnSpPr>
        <p:spPr bwMode="auto">
          <a:xfrm rot="16200000" flipH="1">
            <a:off x="4267200" y="3123406"/>
            <a:ext cx="609600" cy="457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2" name="Straight Arrow Connector 51"/>
          <p:cNvCxnSpPr>
            <a:stCxn id="13" idx="4"/>
            <a:endCxn id="11" idx="1"/>
          </p:cNvCxnSpPr>
          <p:nvPr/>
        </p:nvCxnSpPr>
        <p:spPr bwMode="auto">
          <a:xfrm rot="16200000" flipH="1">
            <a:off x="4457700" y="2932905"/>
            <a:ext cx="654237" cy="8828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4" name="Straight Arrow Connector 53"/>
          <p:cNvCxnSpPr>
            <a:stCxn id="13" idx="4"/>
            <a:endCxn id="15" idx="0"/>
          </p:cNvCxnSpPr>
          <p:nvPr/>
        </p:nvCxnSpPr>
        <p:spPr bwMode="auto">
          <a:xfrm rot="16200000" flipH="1">
            <a:off x="4800600" y="2590006"/>
            <a:ext cx="609600" cy="1524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6" name="Straight Arrow Connector 55"/>
          <p:cNvCxnSpPr>
            <a:stCxn id="14" idx="4"/>
            <a:endCxn id="9" idx="0"/>
          </p:cNvCxnSpPr>
          <p:nvPr/>
        </p:nvCxnSpPr>
        <p:spPr bwMode="auto">
          <a:xfrm rot="5400000">
            <a:off x="4267200" y="2971006"/>
            <a:ext cx="609600" cy="762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8" name="Straight Arrow Connector 57"/>
          <p:cNvCxnSpPr>
            <a:stCxn id="14" idx="4"/>
            <a:endCxn id="10" idx="0"/>
          </p:cNvCxnSpPr>
          <p:nvPr/>
        </p:nvCxnSpPr>
        <p:spPr bwMode="auto">
          <a:xfrm rot="5400000">
            <a:off x="4572000" y="3275806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0" name="Straight Arrow Connector 59"/>
          <p:cNvCxnSpPr>
            <a:stCxn id="14" idx="5"/>
            <a:endCxn id="11" idx="0"/>
          </p:cNvCxnSpPr>
          <p:nvPr/>
        </p:nvCxnSpPr>
        <p:spPr bwMode="auto">
          <a:xfrm rot="16200000" flipH="1">
            <a:off x="4870263" y="3193068"/>
            <a:ext cx="654237" cy="2732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2" name="Straight Arrow Connector 61"/>
          <p:cNvCxnSpPr>
            <a:stCxn id="14" idx="5"/>
            <a:endCxn id="15" idx="0"/>
          </p:cNvCxnSpPr>
          <p:nvPr/>
        </p:nvCxnSpPr>
        <p:spPr bwMode="auto">
          <a:xfrm rot="16200000" flipH="1">
            <a:off x="5136963" y="2926368"/>
            <a:ext cx="654237" cy="8066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4" name="Straight Arrow Connector 63"/>
          <p:cNvCxnSpPr>
            <a:stCxn id="17" idx="4"/>
            <a:endCxn id="9" idx="7"/>
          </p:cNvCxnSpPr>
          <p:nvPr/>
        </p:nvCxnSpPr>
        <p:spPr bwMode="auto">
          <a:xfrm rot="5400000">
            <a:off x="4565464" y="2780506"/>
            <a:ext cx="654237" cy="11876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6" name="Straight Arrow Connector 65"/>
          <p:cNvCxnSpPr>
            <a:stCxn id="17" idx="5"/>
            <a:endCxn id="10" idx="0"/>
          </p:cNvCxnSpPr>
          <p:nvPr/>
        </p:nvCxnSpPr>
        <p:spPr bwMode="auto">
          <a:xfrm rot="5400000">
            <a:off x="4870264" y="2932906"/>
            <a:ext cx="654237" cy="79356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2" name="Straight Arrow Connector 71"/>
          <p:cNvCxnSpPr>
            <a:stCxn id="17" idx="4"/>
            <a:endCxn id="11" idx="0"/>
          </p:cNvCxnSpPr>
          <p:nvPr/>
        </p:nvCxnSpPr>
        <p:spPr bwMode="auto">
          <a:xfrm rot="5400000">
            <a:off x="5105400" y="3275806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4" name="Straight Arrow Connector 73"/>
          <p:cNvCxnSpPr>
            <a:stCxn id="17" idx="4"/>
            <a:endCxn id="15" idx="7"/>
          </p:cNvCxnSpPr>
          <p:nvPr/>
        </p:nvCxnSpPr>
        <p:spPr bwMode="auto">
          <a:xfrm rot="16200000" flipH="1">
            <a:off x="5403663" y="3129942"/>
            <a:ext cx="654237" cy="48876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6" name="Straight Arrow Connector 75"/>
          <p:cNvCxnSpPr>
            <a:stCxn id="9" idx="5"/>
            <a:endCxn id="12" idx="1"/>
          </p:cNvCxnSpPr>
          <p:nvPr/>
        </p:nvCxnSpPr>
        <p:spPr bwMode="auto">
          <a:xfrm rot="16200000" flipH="1">
            <a:off x="4298763" y="3916969"/>
            <a:ext cx="622674" cy="6226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8" name="Straight Arrow Connector 77"/>
          <p:cNvCxnSpPr>
            <a:stCxn id="10" idx="4"/>
            <a:endCxn id="12" idx="0"/>
          </p:cNvCxnSpPr>
          <p:nvPr/>
        </p:nvCxnSpPr>
        <p:spPr bwMode="auto">
          <a:xfrm rot="16200000" flipH="1">
            <a:off x="4648200" y="4114006"/>
            <a:ext cx="5334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0" name="Straight Arrow Connector 79"/>
          <p:cNvCxnSpPr>
            <a:stCxn id="11" idx="3"/>
            <a:endCxn id="12" idx="0"/>
          </p:cNvCxnSpPr>
          <p:nvPr/>
        </p:nvCxnSpPr>
        <p:spPr bwMode="auto">
          <a:xfrm rot="5400000">
            <a:off x="4838701" y="4107469"/>
            <a:ext cx="578037" cy="1970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2" name="Straight Arrow Connector 81"/>
          <p:cNvCxnSpPr>
            <a:stCxn id="15" idx="4"/>
            <a:endCxn id="12" idx="7"/>
          </p:cNvCxnSpPr>
          <p:nvPr/>
        </p:nvCxnSpPr>
        <p:spPr bwMode="auto">
          <a:xfrm rot="5400000">
            <a:off x="5213164" y="3885406"/>
            <a:ext cx="578037" cy="7304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4" name="Straight Arrow Connector 83"/>
          <p:cNvCxnSpPr>
            <a:stCxn id="7" idx="4"/>
          </p:cNvCxnSpPr>
          <p:nvPr/>
        </p:nvCxnSpPr>
        <p:spPr bwMode="auto">
          <a:xfrm rot="5400000">
            <a:off x="1981200" y="4952206"/>
            <a:ext cx="304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5" name="Straight Arrow Connector 84"/>
          <p:cNvCxnSpPr/>
          <p:nvPr/>
        </p:nvCxnSpPr>
        <p:spPr bwMode="auto">
          <a:xfrm rot="5400000">
            <a:off x="4877594" y="4951412"/>
            <a:ext cx="304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9" name="TextBox 118"/>
          <p:cNvSpPr txBox="1"/>
          <p:nvPr/>
        </p:nvSpPr>
        <p:spPr>
          <a:xfrm>
            <a:off x="1600200" y="2357735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inputs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4388037" y="1524000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inputs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1757697" y="5562600"/>
            <a:ext cx="388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6600"/>
                </a:solidFill>
              </a:rPr>
              <a:t>Feed forward networks</a:t>
            </a:r>
          </a:p>
        </p:txBody>
      </p:sp>
      <p:sp>
        <p:nvSpPr>
          <p:cNvPr id="124" name="Rectangle 123"/>
          <p:cNvSpPr/>
          <p:nvPr/>
        </p:nvSpPr>
        <p:spPr bwMode="auto">
          <a:xfrm>
            <a:off x="3810000" y="3505200"/>
            <a:ext cx="2590800" cy="533400"/>
          </a:xfrm>
          <a:prstGeom prst="rect">
            <a:avLst/>
          </a:prstGeom>
          <a:solidFill>
            <a:srgbClr val="FF0000">
              <a:alpha val="24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6781800" y="350520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hidden units/layer</a:t>
            </a:r>
          </a:p>
        </p:txBody>
      </p:sp>
      <p:sp>
        <p:nvSpPr>
          <p:cNvPr id="53" name="Rectangle 52"/>
          <p:cNvSpPr/>
          <p:nvPr/>
        </p:nvSpPr>
        <p:spPr bwMode="auto">
          <a:xfrm>
            <a:off x="3733800" y="2667000"/>
            <a:ext cx="2590800" cy="533400"/>
          </a:xfrm>
          <a:prstGeom prst="rect">
            <a:avLst/>
          </a:prstGeom>
          <a:solidFill>
            <a:srgbClr val="FF0000">
              <a:alpha val="24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57" name="Rectangle 56"/>
          <p:cNvSpPr/>
          <p:nvPr/>
        </p:nvSpPr>
        <p:spPr bwMode="auto">
          <a:xfrm>
            <a:off x="837406" y="3505200"/>
            <a:ext cx="2590800" cy="533400"/>
          </a:xfrm>
          <a:prstGeom prst="rect">
            <a:avLst/>
          </a:prstGeom>
          <a:solidFill>
            <a:srgbClr val="FF0000">
              <a:alpha val="24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33942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562" y="0"/>
            <a:ext cx="8229600" cy="1371600"/>
          </a:xfrm>
        </p:spPr>
        <p:txBody>
          <a:bodyPr/>
          <a:lstStyle/>
          <a:p>
            <a:r>
              <a:rPr lang="en-US" dirty="0"/>
              <a:t>Hidden units/layers</a:t>
            </a:r>
          </a:p>
        </p:txBody>
      </p:sp>
      <p:sp>
        <p:nvSpPr>
          <p:cNvPr id="9" name="Oval 12"/>
          <p:cNvSpPr>
            <a:spLocks noChangeArrowheads="1"/>
          </p:cNvSpPr>
          <p:nvPr/>
        </p:nvSpPr>
        <p:spPr bwMode="auto">
          <a:xfrm>
            <a:off x="1458087" y="3656804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Oval 12"/>
          <p:cNvSpPr>
            <a:spLocks noChangeArrowheads="1"/>
          </p:cNvSpPr>
          <p:nvPr/>
        </p:nvSpPr>
        <p:spPr bwMode="auto">
          <a:xfrm>
            <a:off x="2067687" y="3656804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Oval 12"/>
          <p:cNvSpPr>
            <a:spLocks noChangeArrowheads="1"/>
          </p:cNvSpPr>
          <p:nvPr/>
        </p:nvSpPr>
        <p:spPr bwMode="auto">
          <a:xfrm>
            <a:off x="2601087" y="3656804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Oval 12"/>
          <p:cNvSpPr>
            <a:spLocks noChangeArrowheads="1"/>
          </p:cNvSpPr>
          <p:nvPr/>
        </p:nvSpPr>
        <p:spPr bwMode="auto">
          <a:xfrm>
            <a:off x="1610487" y="2742404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Oval 12"/>
          <p:cNvSpPr>
            <a:spLocks noChangeArrowheads="1"/>
          </p:cNvSpPr>
          <p:nvPr/>
        </p:nvSpPr>
        <p:spPr bwMode="auto">
          <a:xfrm>
            <a:off x="2220087" y="2742404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12"/>
          <p:cNvSpPr>
            <a:spLocks noChangeArrowheads="1"/>
          </p:cNvSpPr>
          <p:nvPr/>
        </p:nvSpPr>
        <p:spPr bwMode="auto">
          <a:xfrm>
            <a:off x="3134487" y="3656804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Oval 12"/>
          <p:cNvSpPr>
            <a:spLocks noChangeArrowheads="1"/>
          </p:cNvSpPr>
          <p:nvPr/>
        </p:nvSpPr>
        <p:spPr bwMode="auto">
          <a:xfrm>
            <a:off x="2753487" y="2742404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40" name="Straight Arrow Connector 39"/>
          <p:cNvCxnSpPr/>
          <p:nvPr/>
        </p:nvCxnSpPr>
        <p:spPr bwMode="auto">
          <a:xfrm rot="16200000" flipH="1">
            <a:off x="1381887" y="2361406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1" name="Straight Arrow Connector 40"/>
          <p:cNvCxnSpPr/>
          <p:nvPr/>
        </p:nvCxnSpPr>
        <p:spPr bwMode="auto">
          <a:xfrm rot="5400000">
            <a:off x="1572387" y="2323306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2" name="Straight Arrow Connector 41"/>
          <p:cNvCxnSpPr/>
          <p:nvPr/>
        </p:nvCxnSpPr>
        <p:spPr bwMode="auto">
          <a:xfrm rot="16200000" flipH="1">
            <a:off x="1991487" y="2361405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3" name="Straight Arrow Connector 42"/>
          <p:cNvCxnSpPr/>
          <p:nvPr/>
        </p:nvCxnSpPr>
        <p:spPr bwMode="auto">
          <a:xfrm rot="5400000">
            <a:off x="2181987" y="2323305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 rot="16200000" flipH="1">
            <a:off x="2524887" y="2361406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5" name="Straight Arrow Connector 44"/>
          <p:cNvCxnSpPr/>
          <p:nvPr/>
        </p:nvCxnSpPr>
        <p:spPr bwMode="auto">
          <a:xfrm rot="5400000">
            <a:off x="2715387" y="2323306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7" name="Straight Arrow Connector 46"/>
          <p:cNvCxnSpPr>
            <a:stCxn id="13" idx="4"/>
            <a:endCxn id="9" idx="0"/>
          </p:cNvCxnSpPr>
          <p:nvPr/>
        </p:nvCxnSpPr>
        <p:spPr bwMode="auto">
          <a:xfrm rot="5400000">
            <a:off x="1381887" y="3275804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0" name="Straight Arrow Connector 49"/>
          <p:cNvCxnSpPr>
            <a:stCxn id="13" idx="4"/>
            <a:endCxn id="10" idx="0"/>
          </p:cNvCxnSpPr>
          <p:nvPr/>
        </p:nvCxnSpPr>
        <p:spPr bwMode="auto">
          <a:xfrm rot="16200000" flipH="1">
            <a:off x="1686687" y="3123404"/>
            <a:ext cx="609600" cy="457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2" name="Straight Arrow Connector 51"/>
          <p:cNvCxnSpPr>
            <a:stCxn id="13" idx="4"/>
            <a:endCxn id="11" idx="1"/>
          </p:cNvCxnSpPr>
          <p:nvPr/>
        </p:nvCxnSpPr>
        <p:spPr bwMode="auto">
          <a:xfrm rot="16200000" flipH="1">
            <a:off x="1877187" y="2932903"/>
            <a:ext cx="654237" cy="8828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4" name="Straight Arrow Connector 53"/>
          <p:cNvCxnSpPr>
            <a:stCxn id="13" idx="4"/>
            <a:endCxn id="15" idx="0"/>
          </p:cNvCxnSpPr>
          <p:nvPr/>
        </p:nvCxnSpPr>
        <p:spPr bwMode="auto">
          <a:xfrm rot="16200000" flipH="1">
            <a:off x="2220087" y="2590004"/>
            <a:ext cx="609600" cy="1524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6" name="Straight Arrow Connector 55"/>
          <p:cNvCxnSpPr>
            <a:stCxn id="14" idx="4"/>
            <a:endCxn id="9" idx="0"/>
          </p:cNvCxnSpPr>
          <p:nvPr/>
        </p:nvCxnSpPr>
        <p:spPr bwMode="auto">
          <a:xfrm rot="5400000">
            <a:off x="1686687" y="2971004"/>
            <a:ext cx="609600" cy="762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8" name="Straight Arrow Connector 57"/>
          <p:cNvCxnSpPr>
            <a:stCxn id="14" idx="4"/>
            <a:endCxn id="10" idx="0"/>
          </p:cNvCxnSpPr>
          <p:nvPr/>
        </p:nvCxnSpPr>
        <p:spPr bwMode="auto">
          <a:xfrm rot="5400000">
            <a:off x="1991487" y="3275804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0" name="Straight Arrow Connector 59"/>
          <p:cNvCxnSpPr>
            <a:stCxn id="14" idx="5"/>
            <a:endCxn id="11" idx="0"/>
          </p:cNvCxnSpPr>
          <p:nvPr/>
        </p:nvCxnSpPr>
        <p:spPr bwMode="auto">
          <a:xfrm rot="16200000" flipH="1">
            <a:off x="2289750" y="3193066"/>
            <a:ext cx="654237" cy="2732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2" name="Straight Arrow Connector 61"/>
          <p:cNvCxnSpPr>
            <a:stCxn id="14" idx="5"/>
            <a:endCxn id="15" idx="0"/>
          </p:cNvCxnSpPr>
          <p:nvPr/>
        </p:nvCxnSpPr>
        <p:spPr bwMode="auto">
          <a:xfrm rot="16200000" flipH="1">
            <a:off x="2556450" y="2926366"/>
            <a:ext cx="654237" cy="8066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4" name="Straight Arrow Connector 63"/>
          <p:cNvCxnSpPr>
            <a:stCxn id="17" idx="4"/>
            <a:endCxn id="9" idx="7"/>
          </p:cNvCxnSpPr>
          <p:nvPr/>
        </p:nvCxnSpPr>
        <p:spPr bwMode="auto">
          <a:xfrm rot="5400000">
            <a:off x="1984951" y="2780504"/>
            <a:ext cx="654237" cy="11876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6" name="Straight Arrow Connector 65"/>
          <p:cNvCxnSpPr>
            <a:stCxn id="17" idx="5"/>
            <a:endCxn id="10" idx="0"/>
          </p:cNvCxnSpPr>
          <p:nvPr/>
        </p:nvCxnSpPr>
        <p:spPr bwMode="auto">
          <a:xfrm rot="5400000">
            <a:off x="2289751" y="2932904"/>
            <a:ext cx="654237" cy="79356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2" name="Straight Arrow Connector 71"/>
          <p:cNvCxnSpPr>
            <a:stCxn id="17" idx="4"/>
            <a:endCxn id="11" idx="0"/>
          </p:cNvCxnSpPr>
          <p:nvPr/>
        </p:nvCxnSpPr>
        <p:spPr bwMode="auto">
          <a:xfrm rot="5400000">
            <a:off x="2524887" y="3275804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4" name="Straight Arrow Connector 73"/>
          <p:cNvCxnSpPr>
            <a:stCxn id="17" idx="4"/>
            <a:endCxn id="15" idx="7"/>
          </p:cNvCxnSpPr>
          <p:nvPr/>
        </p:nvCxnSpPr>
        <p:spPr bwMode="auto">
          <a:xfrm rot="16200000" flipH="1">
            <a:off x="2823150" y="3129940"/>
            <a:ext cx="654237" cy="48876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20" name="TextBox 119"/>
          <p:cNvSpPr txBox="1"/>
          <p:nvPr/>
        </p:nvSpPr>
        <p:spPr>
          <a:xfrm>
            <a:off x="1610487" y="1524000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inputs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4038600" y="2159169"/>
            <a:ext cx="4495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Can have many layers of hidden units of differing sizes</a:t>
            </a:r>
          </a:p>
          <a:p>
            <a:endParaRPr lang="en-US" sz="2800" dirty="0"/>
          </a:p>
          <a:p>
            <a:r>
              <a:rPr lang="en-US" sz="2800" dirty="0"/>
              <a:t>To count the number of layers, you count all but the inputs</a:t>
            </a:r>
          </a:p>
        </p:txBody>
      </p:sp>
      <p:sp>
        <p:nvSpPr>
          <p:cNvPr id="121" name="Oval 12"/>
          <p:cNvSpPr>
            <a:spLocks noChangeArrowheads="1"/>
          </p:cNvSpPr>
          <p:nvPr/>
        </p:nvSpPr>
        <p:spPr bwMode="auto">
          <a:xfrm>
            <a:off x="1458087" y="4539641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" name="Oval 12"/>
          <p:cNvSpPr>
            <a:spLocks noChangeArrowheads="1"/>
          </p:cNvSpPr>
          <p:nvPr/>
        </p:nvSpPr>
        <p:spPr bwMode="auto">
          <a:xfrm>
            <a:off x="2067687" y="4539641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" name="Oval 12"/>
          <p:cNvSpPr>
            <a:spLocks noChangeArrowheads="1"/>
          </p:cNvSpPr>
          <p:nvPr/>
        </p:nvSpPr>
        <p:spPr bwMode="auto">
          <a:xfrm>
            <a:off x="2601087" y="4539641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6" name="Oval 12"/>
          <p:cNvSpPr>
            <a:spLocks noChangeArrowheads="1"/>
          </p:cNvSpPr>
          <p:nvPr/>
        </p:nvSpPr>
        <p:spPr bwMode="auto">
          <a:xfrm>
            <a:off x="2296287" y="5377841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7" name="Oval 12"/>
          <p:cNvSpPr>
            <a:spLocks noChangeArrowheads="1"/>
          </p:cNvSpPr>
          <p:nvPr/>
        </p:nvSpPr>
        <p:spPr bwMode="auto">
          <a:xfrm>
            <a:off x="3134487" y="4539641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128" name="Straight Arrow Connector 127"/>
          <p:cNvCxnSpPr>
            <a:stCxn id="121" idx="5"/>
            <a:endCxn id="126" idx="1"/>
          </p:cNvCxnSpPr>
          <p:nvPr/>
        </p:nvCxnSpPr>
        <p:spPr bwMode="auto">
          <a:xfrm rot="16200000" flipH="1">
            <a:off x="1718250" y="4799804"/>
            <a:ext cx="622674" cy="6226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9" name="Straight Arrow Connector 128"/>
          <p:cNvCxnSpPr>
            <a:stCxn id="122" idx="4"/>
            <a:endCxn id="126" idx="0"/>
          </p:cNvCxnSpPr>
          <p:nvPr/>
        </p:nvCxnSpPr>
        <p:spPr bwMode="auto">
          <a:xfrm rot="16200000" flipH="1">
            <a:off x="2067687" y="4996841"/>
            <a:ext cx="5334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0" name="Straight Arrow Connector 129"/>
          <p:cNvCxnSpPr>
            <a:stCxn id="123" idx="3"/>
            <a:endCxn id="126" idx="0"/>
          </p:cNvCxnSpPr>
          <p:nvPr/>
        </p:nvCxnSpPr>
        <p:spPr bwMode="auto">
          <a:xfrm rot="5400000">
            <a:off x="2258188" y="4990304"/>
            <a:ext cx="578037" cy="1970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1" name="Straight Arrow Connector 130"/>
          <p:cNvCxnSpPr>
            <a:stCxn id="127" idx="4"/>
            <a:endCxn id="126" idx="7"/>
          </p:cNvCxnSpPr>
          <p:nvPr/>
        </p:nvCxnSpPr>
        <p:spPr bwMode="auto">
          <a:xfrm rot="5400000">
            <a:off x="2632651" y="4768241"/>
            <a:ext cx="578037" cy="7304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2" name="Straight Arrow Connector 131"/>
          <p:cNvCxnSpPr/>
          <p:nvPr/>
        </p:nvCxnSpPr>
        <p:spPr bwMode="auto">
          <a:xfrm rot="5400000">
            <a:off x="2297081" y="5834247"/>
            <a:ext cx="304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6" name="TextBox 115"/>
          <p:cNvSpPr txBox="1"/>
          <p:nvPr/>
        </p:nvSpPr>
        <p:spPr>
          <a:xfrm>
            <a:off x="2272501" y="400908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7017353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6807"/>
            <a:ext cx="8229600" cy="1371600"/>
          </a:xfrm>
        </p:spPr>
        <p:txBody>
          <a:bodyPr/>
          <a:lstStyle/>
          <a:p>
            <a:r>
              <a:rPr lang="en-US" dirty="0"/>
              <a:t>Hidden units/layers</a:t>
            </a:r>
          </a:p>
        </p:txBody>
      </p:sp>
      <p:sp>
        <p:nvSpPr>
          <p:cNvPr id="4" name="Oval 12"/>
          <p:cNvSpPr>
            <a:spLocks noChangeArrowheads="1"/>
          </p:cNvSpPr>
          <p:nvPr/>
        </p:nvSpPr>
        <p:spPr bwMode="auto">
          <a:xfrm>
            <a:off x="1371600" y="36568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Oval 12"/>
          <p:cNvSpPr>
            <a:spLocks noChangeArrowheads="1"/>
          </p:cNvSpPr>
          <p:nvPr/>
        </p:nvSpPr>
        <p:spPr bwMode="auto">
          <a:xfrm>
            <a:off x="1981200" y="36568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12"/>
          <p:cNvSpPr>
            <a:spLocks noChangeArrowheads="1"/>
          </p:cNvSpPr>
          <p:nvPr/>
        </p:nvSpPr>
        <p:spPr bwMode="auto">
          <a:xfrm>
            <a:off x="2590800" y="36568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12"/>
          <p:cNvSpPr>
            <a:spLocks noChangeArrowheads="1"/>
          </p:cNvSpPr>
          <p:nvPr/>
        </p:nvSpPr>
        <p:spPr bwMode="auto">
          <a:xfrm>
            <a:off x="1981200" y="44950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Oval 12"/>
          <p:cNvSpPr>
            <a:spLocks noChangeArrowheads="1"/>
          </p:cNvSpPr>
          <p:nvPr/>
        </p:nvSpPr>
        <p:spPr bwMode="auto">
          <a:xfrm>
            <a:off x="4038600" y="36568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Oval 12"/>
          <p:cNvSpPr>
            <a:spLocks noChangeArrowheads="1"/>
          </p:cNvSpPr>
          <p:nvPr/>
        </p:nvSpPr>
        <p:spPr bwMode="auto">
          <a:xfrm>
            <a:off x="4648200" y="36568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Oval 12"/>
          <p:cNvSpPr>
            <a:spLocks noChangeArrowheads="1"/>
          </p:cNvSpPr>
          <p:nvPr/>
        </p:nvSpPr>
        <p:spPr bwMode="auto">
          <a:xfrm>
            <a:off x="5181600" y="36568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Oval 12"/>
          <p:cNvSpPr>
            <a:spLocks noChangeArrowheads="1"/>
          </p:cNvSpPr>
          <p:nvPr/>
        </p:nvSpPr>
        <p:spPr bwMode="auto">
          <a:xfrm>
            <a:off x="4876800" y="44950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Oval 12"/>
          <p:cNvSpPr>
            <a:spLocks noChangeArrowheads="1"/>
          </p:cNvSpPr>
          <p:nvPr/>
        </p:nvSpPr>
        <p:spPr bwMode="auto">
          <a:xfrm>
            <a:off x="4191000" y="27424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Oval 12"/>
          <p:cNvSpPr>
            <a:spLocks noChangeArrowheads="1"/>
          </p:cNvSpPr>
          <p:nvPr/>
        </p:nvSpPr>
        <p:spPr bwMode="auto">
          <a:xfrm>
            <a:off x="4800600" y="27424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12"/>
          <p:cNvSpPr>
            <a:spLocks noChangeArrowheads="1"/>
          </p:cNvSpPr>
          <p:nvPr/>
        </p:nvSpPr>
        <p:spPr bwMode="auto">
          <a:xfrm>
            <a:off x="5715000" y="36568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Oval 12"/>
          <p:cNvSpPr>
            <a:spLocks noChangeArrowheads="1"/>
          </p:cNvSpPr>
          <p:nvPr/>
        </p:nvSpPr>
        <p:spPr bwMode="auto">
          <a:xfrm>
            <a:off x="5334000" y="27424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27" name="Straight Arrow Connector 26"/>
          <p:cNvCxnSpPr>
            <a:stCxn id="4" idx="5"/>
            <a:endCxn id="7" idx="1"/>
          </p:cNvCxnSpPr>
          <p:nvPr/>
        </p:nvCxnSpPr>
        <p:spPr bwMode="auto">
          <a:xfrm rot="16200000" flipH="1">
            <a:off x="1517463" y="4031269"/>
            <a:ext cx="622674" cy="394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9" name="Straight Arrow Connector 28"/>
          <p:cNvCxnSpPr>
            <a:stCxn id="5" idx="4"/>
            <a:endCxn id="7" idx="0"/>
          </p:cNvCxnSpPr>
          <p:nvPr/>
        </p:nvCxnSpPr>
        <p:spPr bwMode="auto">
          <a:xfrm rot="5400000">
            <a:off x="1866900" y="4228306"/>
            <a:ext cx="5334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1" name="Straight Arrow Connector 30"/>
          <p:cNvCxnSpPr>
            <a:stCxn id="6" idx="3"/>
            <a:endCxn id="7" idx="7"/>
          </p:cNvCxnSpPr>
          <p:nvPr/>
        </p:nvCxnSpPr>
        <p:spPr bwMode="auto">
          <a:xfrm rot="5400000">
            <a:off x="2127063" y="4031269"/>
            <a:ext cx="622674" cy="394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3" name="Straight Arrow Connector 32"/>
          <p:cNvCxnSpPr>
            <a:endCxn id="4" idx="0"/>
          </p:cNvCxnSpPr>
          <p:nvPr/>
        </p:nvCxnSpPr>
        <p:spPr bwMode="auto">
          <a:xfrm rot="16200000" flipH="1">
            <a:off x="1143000" y="3275806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5" name="Straight Arrow Connector 34"/>
          <p:cNvCxnSpPr>
            <a:endCxn id="4" idx="0"/>
          </p:cNvCxnSpPr>
          <p:nvPr/>
        </p:nvCxnSpPr>
        <p:spPr bwMode="auto">
          <a:xfrm rot="5400000">
            <a:off x="1333500" y="3237706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6" name="Straight Arrow Connector 35"/>
          <p:cNvCxnSpPr/>
          <p:nvPr/>
        </p:nvCxnSpPr>
        <p:spPr bwMode="auto">
          <a:xfrm rot="16200000" flipH="1">
            <a:off x="1752600" y="3275805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7" name="Straight Arrow Connector 36"/>
          <p:cNvCxnSpPr/>
          <p:nvPr/>
        </p:nvCxnSpPr>
        <p:spPr bwMode="auto">
          <a:xfrm rot="5400000">
            <a:off x="1943100" y="3237705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8" name="Straight Arrow Connector 37"/>
          <p:cNvCxnSpPr/>
          <p:nvPr/>
        </p:nvCxnSpPr>
        <p:spPr bwMode="auto">
          <a:xfrm rot="16200000" flipH="1">
            <a:off x="2362200" y="3275806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9" name="Straight Arrow Connector 38"/>
          <p:cNvCxnSpPr/>
          <p:nvPr/>
        </p:nvCxnSpPr>
        <p:spPr bwMode="auto">
          <a:xfrm rot="5400000">
            <a:off x="2552700" y="3237706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0" name="Straight Arrow Connector 39"/>
          <p:cNvCxnSpPr/>
          <p:nvPr/>
        </p:nvCxnSpPr>
        <p:spPr bwMode="auto">
          <a:xfrm rot="16200000" flipH="1">
            <a:off x="3962400" y="2361408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1" name="Straight Arrow Connector 40"/>
          <p:cNvCxnSpPr/>
          <p:nvPr/>
        </p:nvCxnSpPr>
        <p:spPr bwMode="auto">
          <a:xfrm rot="5400000">
            <a:off x="4152900" y="2323308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2" name="Straight Arrow Connector 41"/>
          <p:cNvCxnSpPr/>
          <p:nvPr/>
        </p:nvCxnSpPr>
        <p:spPr bwMode="auto">
          <a:xfrm rot="16200000" flipH="1">
            <a:off x="4572000" y="2361407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3" name="Straight Arrow Connector 42"/>
          <p:cNvCxnSpPr/>
          <p:nvPr/>
        </p:nvCxnSpPr>
        <p:spPr bwMode="auto">
          <a:xfrm rot="5400000">
            <a:off x="4762500" y="2323307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 rot="16200000" flipH="1">
            <a:off x="5105400" y="2361408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5" name="Straight Arrow Connector 44"/>
          <p:cNvCxnSpPr/>
          <p:nvPr/>
        </p:nvCxnSpPr>
        <p:spPr bwMode="auto">
          <a:xfrm rot="5400000">
            <a:off x="5295900" y="2323308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7" name="Straight Arrow Connector 46"/>
          <p:cNvCxnSpPr>
            <a:stCxn id="13" idx="4"/>
            <a:endCxn id="9" idx="0"/>
          </p:cNvCxnSpPr>
          <p:nvPr/>
        </p:nvCxnSpPr>
        <p:spPr bwMode="auto">
          <a:xfrm rot="5400000">
            <a:off x="3962400" y="3275806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0" name="Straight Arrow Connector 49"/>
          <p:cNvCxnSpPr>
            <a:stCxn id="13" idx="4"/>
            <a:endCxn id="10" idx="0"/>
          </p:cNvCxnSpPr>
          <p:nvPr/>
        </p:nvCxnSpPr>
        <p:spPr bwMode="auto">
          <a:xfrm rot="16200000" flipH="1">
            <a:off x="4267200" y="3123406"/>
            <a:ext cx="609600" cy="457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2" name="Straight Arrow Connector 51"/>
          <p:cNvCxnSpPr>
            <a:stCxn id="13" idx="4"/>
            <a:endCxn id="11" idx="1"/>
          </p:cNvCxnSpPr>
          <p:nvPr/>
        </p:nvCxnSpPr>
        <p:spPr bwMode="auto">
          <a:xfrm rot="16200000" flipH="1">
            <a:off x="4457700" y="2932905"/>
            <a:ext cx="654237" cy="8828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4" name="Straight Arrow Connector 53"/>
          <p:cNvCxnSpPr>
            <a:stCxn id="13" idx="4"/>
            <a:endCxn id="15" idx="0"/>
          </p:cNvCxnSpPr>
          <p:nvPr/>
        </p:nvCxnSpPr>
        <p:spPr bwMode="auto">
          <a:xfrm rot="16200000" flipH="1">
            <a:off x="4800600" y="2590006"/>
            <a:ext cx="609600" cy="1524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6" name="Straight Arrow Connector 55"/>
          <p:cNvCxnSpPr>
            <a:stCxn id="14" idx="4"/>
            <a:endCxn id="9" idx="0"/>
          </p:cNvCxnSpPr>
          <p:nvPr/>
        </p:nvCxnSpPr>
        <p:spPr bwMode="auto">
          <a:xfrm rot="5400000">
            <a:off x="4267200" y="2971006"/>
            <a:ext cx="609600" cy="762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8" name="Straight Arrow Connector 57"/>
          <p:cNvCxnSpPr>
            <a:stCxn id="14" idx="4"/>
            <a:endCxn id="10" idx="0"/>
          </p:cNvCxnSpPr>
          <p:nvPr/>
        </p:nvCxnSpPr>
        <p:spPr bwMode="auto">
          <a:xfrm rot="5400000">
            <a:off x="4572000" y="3275806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0" name="Straight Arrow Connector 59"/>
          <p:cNvCxnSpPr>
            <a:stCxn id="14" idx="5"/>
            <a:endCxn id="11" idx="0"/>
          </p:cNvCxnSpPr>
          <p:nvPr/>
        </p:nvCxnSpPr>
        <p:spPr bwMode="auto">
          <a:xfrm rot="16200000" flipH="1">
            <a:off x="4870263" y="3193068"/>
            <a:ext cx="654237" cy="2732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2" name="Straight Arrow Connector 61"/>
          <p:cNvCxnSpPr>
            <a:stCxn id="14" idx="5"/>
            <a:endCxn id="15" idx="0"/>
          </p:cNvCxnSpPr>
          <p:nvPr/>
        </p:nvCxnSpPr>
        <p:spPr bwMode="auto">
          <a:xfrm rot="16200000" flipH="1">
            <a:off x="5136963" y="2926368"/>
            <a:ext cx="654237" cy="8066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4" name="Straight Arrow Connector 63"/>
          <p:cNvCxnSpPr>
            <a:stCxn id="17" idx="4"/>
            <a:endCxn id="9" idx="7"/>
          </p:cNvCxnSpPr>
          <p:nvPr/>
        </p:nvCxnSpPr>
        <p:spPr bwMode="auto">
          <a:xfrm rot="5400000">
            <a:off x="4565464" y="2780506"/>
            <a:ext cx="654237" cy="11876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6" name="Straight Arrow Connector 65"/>
          <p:cNvCxnSpPr>
            <a:stCxn id="17" idx="5"/>
            <a:endCxn id="10" idx="0"/>
          </p:cNvCxnSpPr>
          <p:nvPr/>
        </p:nvCxnSpPr>
        <p:spPr bwMode="auto">
          <a:xfrm rot="5400000">
            <a:off x="4870264" y="2932906"/>
            <a:ext cx="654237" cy="79356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2" name="Straight Arrow Connector 71"/>
          <p:cNvCxnSpPr>
            <a:stCxn id="17" idx="4"/>
            <a:endCxn id="11" idx="0"/>
          </p:cNvCxnSpPr>
          <p:nvPr/>
        </p:nvCxnSpPr>
        <p:spPr bwMode="auto">
          <a:xfrm rot="5400000">
            <a:off x="5105400" y="3275806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4" name="Straight Arrow Connector 73"/>
          <p:cNvCxnSpPr>
            <a:stCxn id="17" idx="4"/>
            <a:endCxn id="15" idx="7"/>
          </p:cNvCxnSpPr>
          <p:nvPr/>
        </p:nvCxnSpPr>
        <p:spPr bwMode="auto">
          <a:xfrm rot="16200000" flipH="1">
            <a:off x="5403663" y="3129942"/>
            <a:ext cx="654237" cy="48876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6" name="Straight Arrow Connector 75"/>
          <p:cNvCxnSpPr>
            <a:stCxn id="9" idx="5"/>
            <a:endCxn id="12" idx="1"/>
          </p:cNvCxnSpPr>
          <p:nvPr/>
        </p:nvCxnSpPr>
        <p:spPr bwMode="auto">
          <a:xfrm rot="16200000" flipH="1">
            <a:off x="4298763" y="3916969"/>
            <a:ext cx="622674" cy="6226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8" name="Straight Arrow Connector 77"/>
          <p:cNvCxnSpPr>
            <a:stCxn id="10" idx="4"/>
            <a:endCxn id="12" idx="0"/>
          </p:cNvCxnSpPr>
          <p:nvPr/>
        </p:nvCxnSpPr>
        <p:spPr bwMode="auto">
          <a:xfrm rot="16200000" flipH="1">
            <a:off x="4648200" y="4114006"/>
            <a:ext cx="5334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0" name="Straight Arrow Connector 79"/>
          <p:cNvCxnSpPr>
            <a:stCxn id="11" idx="3"/>
            <a:endCxn id="12" idx="0"/>
          </p:cNvCxnSpPr>
          <p:nvPr/>
        </p:nvCxnSpPr>
        <p:spPr bwMode="auto">
          <a:xfrm rot="5400000">
            <a:off x="4838701" y="4107469"/>
            <a:ext cx="578037" cy="1970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2" name="Straight Arrow Connector 81"/>
          <p:cNvCxnSpPr>
            <a:stCxn id="15" idx="4"/>
            <a:endCxn id="12" idx="7"/>
          </p:cNvCxnSpPr>
          <p:nvPr/>
        </p:nvCxnSpPr>
        <p:spPr bwMode="auto">
          <a:xfrm rot="5400000">
            <a:off x="5213164" y="3885406"/>
            <a:ext cx="578037" cy="7304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4" name="Straight Arrow Connector 83"/>
          <p:cNvCxnSpPr>
            <a:stCxn id="7" idx="4"/>
          </p:cNvCxnSpPr>
          <p:nvPr/>
        </p:nvCxnSpPr>
        <p:spPr bwMode="auto">
          <a:xfrm rot="5400000">
            <a:off x="1981200" y="4952206"/>
            <a:ext cx="304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5" name="Straight Arrow Connector 84"/>
          <p:cNvCxnSpPr/>
          <p:nvPr/>
        </p:nvCxnSpPr>
        <p:spPr bwMode="auto">
          <a:xfrm rot="5400000">
            <a:off x="4877594" y="4951412"/>
            <a:ext cx="304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9" name="TextBox 118"/>
          <p:cNvSpPr txBox="1"/>
          <p:nvPr/>
        </p:nvSpPr>
        <p:spPr>
          <a:xfrm>
            <a:off x="1600200" y="2357735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inputs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4388037" y="1524000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inputs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52466" y="5840131"/>
            <a:ext cx="21467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2-layer network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4152866" y="5840131"/>
            <a:ext cx="21467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3-layer network</a:t>
            </a:r>
          </a:p>
        </p:txBody>
      </p:sp>
    </p:spTree>
    <p:extLst>
      <p:ext uri="{BB962C8B-B14F-4D97-AF65-F5344CB8AC3E}">
        <p14:creationId xmlns:p14="http://schemas.microsoft.com/office/powerpoint/2010/main" val="26656376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6807"/>
            <a:ext cx="8229600" cy="1371600"/>
          </a:xfrm>
        </p:spPr>
        <p:txBody>
          <a:bodyPr/>
          <a:lstStyle/>
          <a:p>
            <a:r>
              <a:rPr lang="en-US" dirty="0"/>
              <a:t>Alternate ways of visualizing</a:t>
            </a:r>
          </a:p>
        </p:txBody>
      </p:sp>
      <p:sp>
        <p:nvSpPr>
          <p:cNvPr id="4" name="Oval 12"/>
          <p:cNvSpPr>
            <a:spLocks noChangeArrowheads="1"/>
          </p:cNvSpPr>
          <p:nvPr/>
        </p:nvSpPr>
        <p:spPr bwMode="auto">
          <a:xfrm>
            <a:off x="1371600" y="36568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Oval 12"/>
          <p:cNvSpPr>
            <a:spLocks noChangeArrowheads="1"/>
          </p:cNvSpPr>
          <p:nvPr/>
        </p:nvSpPr>
        <p:spPr bwMode="auto">
          <a:xfrm>
            <a:off x="1981200" y="36568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12"/>
          <p:cNvSpPr>
            <a:spLocks noChangeArrowheads="1"/>
          </p:cNvSpPr>
          <p:nvPr/>
        </p:nvSpPr>
        <p:spPr bwMode="auto">
          <a:xfrm>
            <a:off x="2590800" y="36568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12"/>
          <p:cNvSpPr>
            <a:spLocks noChangeArrowheads="1"/>
          </p:cNvSpPr>
          <p:nvPr/>
        </p:nvSpPr>
        <p:spPr bwMode="auto">
          <a:xfrm>
            <a:off x="1981200" y="44950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27" name="Straight Arrow Connector 26"/>
          <p:cNvCxnSpPr>
            <a:stCxn id="4" idx="5"/>
            <a:endCxn id="7" idx="1"/>
          </p:cNvCxnSpPr>
          <p:nvPr/>
        </p:nvCxnSpPr>
        <p:spPr bwMode="auto">
          <a:xfrm rot="16200000" flipH="1">
            <a:off x="1517463" y="4031269"/>
            <a:ext cx="622674" cy="394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9" name="Straight Arrow Connector 28"/>
          <p:cNvCxnSpPr>
            <a:stCxn id="5" idx="4"/>
            <a:endCxn id="7" idx="0"/>
          </p:cNvCxnSpPr>
          <p:nvPr/>
        </p:nvCxnSpPr>
        <p:spPr bwMode="auto">
          <a:xfrm rot="5400000">
            <a:off x="1866900" y="4228306"/>
            <a:ext cx="5334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1" name="Straight Arrow Connector 30"/>
          <p:cNvCxnSpPr>
            <a:stCxn id="6" idx="3"/>
            <a:endCxn id="7" idx="7"/>
          </p:cNvCxnSpPr>
          <p:nvPr/>
        </p:nvCxnSpPr>
        <p:spPr bwMode="auto">
          <a:xfrm rot="5400000">
            <a:off x="2127063" y="4031269"/>
            <a:ext cx="622674" cy="394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3" name="Straight Arrow Connector 32"/>
          <p:cNvCxnSpPr>
            <a:endCxn id="4" idx="0"/>
          </p:cNvCxnSpPr>
          <p:nvPr/>
        </p:nvCxnSpPr>
        <p:spPr bwMode="auto">
          <a:xfrm rot="16200000" flipH="1">
            <a:off x="1143000" y="3275806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5" name="Straight Arrow Connector 34"/>
          <p:cNvCxnSpPr>
            <a:stCxn id="55" idx="4"/>
            <a:endCxn id="4" idx="0"/>
          </p:cNvCxnSpPr>
          <p:nvPr/>
        </p:nvCxnSpPr>
        <p:spPr bwMode="auto">
          <a:xfrm flipH="1">
            <a:off x="1524000" y="3047208"/>
            <a:ext cx="152401" cy="60959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6" name="Straight Arrow Connector 35"/>
          <p:cNvCxnSpPr>
            <a:stCxn id="57" idx="4"/>
            <a:endCxn id="5" idx="0"/>
          </p:cNvCxnSpPr>
          <p:nvPr/>
        </p:nvCxnSpPr>
        <p:spPr bwMode="auto">
          <a:xfrm>
            <a:off x="2056386" y="3047204"/>
            <a:ext cx="77214" cy="6096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7" name="Straight Arrow Connector 36"/>
          <p:cNvCxnSpPr/>
          <p:nvPr/>
        </p:nvCxnSpPr>
        <p:spPr bwMode="auto">
          <a:xfrm rot="5400000">
            <a:off x="1943100" y="3237705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8" name="Straight Arrow Connector 37"/>
          <p:cNvCxnSpPr>
            <a:stCxn id="63" idx="4"/>
          </p:cNvCxnSpPr>
          <p:nvPr/>
        </p:nvCxnSpPr>
        <p:spPr bwMode="auto">
          <a:xfrm>
            <a:off x="2667000" y="3047208"/>
            <a:ext cx="76200" cy="60959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9" name="Straight Arrow Connector 38"/>
          <p:cNvCxnSpPr>
            <a:stCxn id="65" idx="4"/>
          </p:cNvCxnSpPr>
          <p:nvPr/>
        </p:nvCxnSpPr>
        <p:spPr bwMode="auto">
          <a:xfrm flipH="1">
            <a:off x="2743200" y="3047208"/>
            <a:ext cx="304800" cy="60959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4" name="Straight Arrow Connector 83"/>
          <p:cNvCxnSpPr>
            <a:stCxn id="7" idx="4"/>
          </p:cNvCxnSpPr>
          <p:nvPr/>
        </p:nvCxnSpPr>
        <p:spPr bwMode="auto">
          <a:xfrm rot="5400000">
            <a:off x="1981200" y="4952206"/>
            <a:ext cx="304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9" name="TextBox 118"/>
          <p:cNvSpPr txBox="1"/>
          <p:nvPr/>
        </p:nvSpPr>
        <p:spPr>
          <a:xfrm>
            <a:off x="1600200" y="2357735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inputs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52466" y="5840131"/>
            <a:ext cx="21467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2-layer network</a:t>
            </a:r>
          </a:p>
        </p:txBody>
      </p:sp>
      <p:sp>
        <p:nvSpPr>
          <p:cNvPr id="53" name="Oval 12"/>
          <p:cNvSpPr>
            <a:spLocks noChangeArrowheads="1"/>
          </p:cNvSpPr>
          <p:nvPr/>
        </p:nvSpPr>
        <p:spPr bwMode="auto">
          <a:xfrm>
            <a:off x="1219200" y="2742408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Oval 12"/>
          <p:cNvSpPr>
            <a:spLocks noChangeArrowheads="1"/>
          </p:cNvSpPr>
          <p:nvPr/>
        </p:nvSpPr>
        <p:spPr bwMode="auto">
          <a:xfrm>
            <a:off x="1524001" y="2742408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Oval 12"/>
          <p:cNvSpPr>
            <a:spLocks noChangeArrowheads="1"/>
          </p:cNvSpPr>
          <p:nvPr/>
        </p:nvSpPr>
        <p:spPr bwMode="auto">
          <a:xfrm>
            <a:off x="1903986" y="2742404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Oval 12"/>
          <p:cNvSpPr>
            <a:spLocks noChangeArrowheads="1"/>
          </p:cNvSpPr>
          <p:nvPr/>
        </p:nvSpPr>
        <p:spPr bwMode="auto">
          <a:xfrm>
            <a:off x="2209800" y="2742404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Oval 12"/>
          <p:cNvSpPr>
            <a:spLocks noChangeArrowheads="1"/>
          </p:cNvSpPr>
          <p:nvPr/>
        </p:nvSpPr>
        <p:spPr bwMode="auto">
          <a:xfrm>
            <a:off x="2514600" y="2742408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Oval 12"/>
          <p:cNvSpPr>
            <a:spLocks noChangeArrowheads="1"/>
          </p:cNvSpPr>
          <p:nvPr/>
        </p:nvSpPr>
        <p:spPr bwMode="auto">
          <a:xfrm>
            <a:off x="2895600" y="2742408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885156" y="1671935"/>
            <a:ext cx="73444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Sometimes the input layer will be drawn with nodes as well</a:t>
            </a:r>
          </a:p>
        </p:txBody>
      </p:sp>
      <p:sp>
        <p:nvSpPr>
          <p:cNvPr id="67" name="Oval 12"/>
          <p:cNvSpPr>
            <a:spLocks noChangeArrowheads="1"/>
          </p:cNvSpPr>
          <p:nvPr/>
        </p:nvSpPr>
        <p:spPr bwMode="auto">
          <a:xfrm>
            <a:off x="5029200" y="3814732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" name="Oval 12"/>
          <p:cNvSpPr>
            <a:spLocks noChangeArrowheads="1"/>
          </p:cNvSpPr>
          <p:nvPr/>
        </p:nvSpPr>
        <p:spPr bwMode="auto">
          <a:xfrm>
            <a:off x="5638800" y="3814732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" name="Oval 12"/>
          <p:cNvSpPr>
            <a:spLocks noChangeArrowheads="1"/>
          </p:cNvSpPr>
          <p:nvPr/>
        </p:nvSpPr>
        <p:spPr bwMode="auto">
          <a:xfrm>
            <a:off x="6248400" y="3814732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" name="Oval 12"/>
          <p:cNvSpPr>
            <a:spLocks noChangeArrowheads="1"/>
          </p:cNvSpPr>
          <p:nvPr/>
        </p:nvSpPr>
        <p:spPr bwMode="auto">
          <a:xfrm>
            <a:off x="5638800" y="4652932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71" name="Straight Arrow Connector 70"/>
          <p:cNvCxnSpPr>
            <a:stCxn id="67" idx="5"/>
            <a:endCxn id="70" idx="1"/>
          </p:cNvCxnSpPr>
          <p:nvPr/>
        </p:nvCxnSpPr>
        <p:spPr bwMode="auto">
          <a:xfrm rot="16200000" flipH="1">
            <a:off x="5175063" y="4189195"/>
            <a:ext cx="622674" cy="394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3" name="Straight Arrow Connector 72"/>
          <p:cNvCxnSpPr>
            <a:stCxn id="68" idx="4"/>
            <a:endCxn id="70" idx="0"/>
          </p:cNvCxnSpPr>
          <p:nvPr/>
        </p:nvCxnSpPr>
        <p:spPr bwMode="auto">
          <a:xfrm rot="5400000">
            <a:off x="5524500" y="4386232"/>
            <a:ext cx="5334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5" name="Straight Arrow Connector 74"/>
          <p:cNvCxnSpPr>
            <a:stCxn id="69" idx="3"/>
            <a:endCxn id="70" idx="7"/>
          </p:cNvCxnSpPr>
          <p:nvPr/>
        </p:nvCxnSpPr>
        <p:spPr bwMode="auto">
          <a:xfrm rot="5400000">
            <a:off x="5784663" y="4189195"/>
            <a:ext cx="622674" cy="394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7" name="Straight Arrow Connector 76"/>
          <p:cNvCxnSpPr>
            <a:endCxn id="67" idx="0"/>
          </p:cNvCxnSpPr>
          <p:nvPr/>
        </p:nvCxnSpPr>
        <p:spPr bwMode="auto">
          <a:xfrm rot="16200000" flipH="1">
            <a:off x="4800600" y="3433732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9" name="Straight Arrow Connector 78"/>
          <p:cNvCxnSpPr>
            <a:endCxn id="67" idx="0"/>
          </p:cNvCxnSpPr>
          <p:nvPr/>
        </p:nvCxnSpPr>
        <p:spPr bwMode="auto">
          <a:xfrm rot="5400000">
            <a:off x="4991100" y="3395632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1" name="Straight Arrow Connector 80"/>
          <p:cNvCxnSpPr/>
          <p:nvPr/>
        </p:nvCxnSpPr>
        <p:spPr bwMode="auto">
          <a:xfrm rot="16200000" flipH="1">
            <a:off x="5410200" y="3433731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3" name="Straight Arrow Connector 82"/>
          <p:cNvCxnSpPr/>
          <p:nvPr/>
        </p:nvCxnSpPr>
        <p:spPr bwMode="auto">
          <a:xfrm rot="5400000">
            <a:off x="5600700" y="3395631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6" name="Straight Arrow Connector 85"/>
          <p:cNvCxnSpPr/>
          <p:nvPr/>
        </p:nvCxnSpPr>
        <p:spPr bwMode="auto">
          <a:xfrm rot="16200000" flipH="1">
            <a:off x="6019800" y="3433732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7" name="Straight Arrow Connector 86"/>
          <p:cNvCxnSpPr/>
          <p:nvPr/>
        </p:nvCxnSpPr>
        <p:spPr bwMode="auto">
          <a:xfrm rot="5400000">
            <a:off x="6210300" y="3395632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8" name="Straight Arrow Connector 87"/>
          <p:cNvCxnSpPr>
            <a:stCxn id="70" idx="4"/>
          </p:cNvCxnSpPr>
          <p:nvPr/>
        </p:nvCxnSpPr>
        <p:spPr bwMode="auto">
          <a:xfrm rot="5400000">
            <a:off x="5638800" y="5110132"/>
            <a:ext cx="304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9" name="TextBox 88"/>
          <p:cNvSpPr txBox="1"/>
          <p:nvPr/>
        </p:nvSpPr>
        <p:spPr>
          <a:xfrm>
            <a:off x="5257800" y="2515661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inputs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4565429" y="5840131"/>
            <a:ext cx="21467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2-layer network</a:t>
            </a:r>
          </a:p>
        </p:txBody>
      </p:sp>
      <p:sp>
        <p:nvSpPr>
          <p:cNvPr id="23" name="Left-Right Arrow 22"/>
          <p:cNvSpPr/>
          <p:nvPr/>
        </p:nvSpPr>
        <p:spPr>
          <a:xfrm>
            <a:off x="3532210" y="3810559"/>
            <a:ext cx="1066800" cy="528669"/>
          </a:xfrm>
          <a:prstGeom prst="leftRigh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8150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Multiple outputs</a:t>
            </a:r>
          </a:p>
        </p:txBody>
      </p:sp>
      <p:sp>
        <p:nvSpPr>
          <p:cNvPr id="4" name="Oval 12"/>
          <p:cNvSpPr>
            <a:spLocks noChangeArrowheads="1"/>
          </p:cNvSpPr>
          <p:nvPr/>
        </p:nvSpPr>
        <p:spPr bwMode="auto">
          <a:xfrm>
            <a:off x="3117919" y="292240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Oval 12"/>
          <p:cNvSpPr>
            <a:spLocks noChangeArrowheads="1"/>
          </p:cNvSpPr>
          <p:nvPr/>
        </p:nvSpPr>
        <p:spPr bwMode="auto">
          <a:xfrm>
            <a:off x="3727519" y="292240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12"/>
          <p:cNvSpPr>
            <a:spLocks noChangeArrowheads="1"/>
          </p:cNvSpPr>
          <p:nvPr/>
        </p:nvSpPr>
        <p:spPr bwMode="auto">
          <a:xfrm>
            <a:off x="4337119" y="292240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12"/>
          <p:cNvSpPr>
            <a:spLocks noChangeArrowheads="1"/>
          </p:cNvSpPr>
          <p:nvPr/>
        </p:nvSpPr>
        <p:spPr bwMode="auto">
          <a:xfrm>
            <a:off x="3355774" y="376060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8" name="Straight Arrow Connector 7"/>
          <p:cNvCxnSpPr>
            <a:stCxn id="4" idx="4"/>
            <a:endCxn id="7" idx="1"/>
          </p:cNvCxnSpPr>
          <p:nvPr/>
        </p:nvCxnSpPr>
        <p:spPr bwMode="auto">
          <a:xfrm>
            <a:off x="3270319" y="3227203"/>
            <a:ext cx="130092" cy="5780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" name="Straight Arrow Connector 8"/>
          <p:cNvCxnSpPr>
            <a:stCxn id="5" idx="4"/>
            <a:endCxn id="7" idx="0"/>
          </p:cNvCxnSpPr>
          <p:nvPr/>
        </p:nvCxnSpPr>
        <p:spPr bwMode="auto">
          <a:xfrm flipH="1">
            <a:off x="3508174" y="3227203"/>
            <a:ext cx="371745" cy="533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" name="Straight Arrow Connector 9"/>
          <p:cNvCxnSpPr>
            <a:stCxn id="6" idx="3"/>
            <a:endCxn id="7" idx="7"/>
          </p:cNvCxnSpPr>
          <p:nvPr/>
        </p:nvCxnSpPr>
        <p:spPr bwMode="auto">
          <a:xfrm flipH="1">
            <a:off x="3615937" y="3182566"/>
            <a:ext cx="765819" cy="6226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" name="Straight Arrow Connector 10"/>
          <p:cNvCxnSpPr>
            <a:endCxn id="4" idx="0"/>
          </p:cNvCxnSpPr>
          <p:nvPr/>
        </p:nvCxnSpPr>
        <p:spPr bwMode="auto">
          <a:xfrm rot="16200000" flipH="1">
            <a:off x="2889319" y="2541403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Straight Arrow Connector 11"/>
          <p:cNvCxnSpPr>
            <a:endCxn id="4" idx="0"/>
          </p:cNvCxnSpPr>
          <p:nvPr/>
        </p:nvCxnSpPr>
        <p:spPr bwMode="auto">
          <a:xfrm rot="5400000">
            <a:off x="3079819" y="2503303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 rot="16200000" flipH="1">
            <a:off x="3498919" y="2541402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rot="5400000">
            <a:off x="3689419" y="2503302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 rot="16200000" flipH="1">
            <a:off x="4108519" y="2541403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 rot="5400000">
            <a:off x="4299019" y="2503303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>
            <a:stCxn id="7" idx="4"/>
          </p:cNvCxnSpPr>
          <p:nvPr/>
        </p:nvCxnSpPr>
        <p:spPr bwMode="auto">
          <a:xfrm rot="5400000">
            <a:off x="3355774" y="4217803"/>
            <a:ext cx="304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8" name="TextBox 17"/>
          <p:cNvSpPr txBox="1"/>
          <p:nvPr/>
        </p:nvSpPr>
        <p:spPr>
          <a:xfrm>
            <a:off x="3391157" y="174565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inputs</a:t>
            </a:r>
          </a:p>
        </p:txBody>
      </p:sp>
      <p:sp>
        <p:nvSpPr>
          <p:cNvPr id="19" name="Oval 12"/>
          <p:cNvSpPr>
            <a:spLocks noChangeArrowheads="1"/>
          </p:cNvSpPr>
          <p:nvPr/>
        </p:nvSpPr>
        <p:spPr bwMode="auto">
          <a:xfrm>
            <a:off x="4076956" y="3761397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20" name="Straight Arrow Connector 19"/>
          <p:cNvCxnSpPr>
            <a:stCxn id="19" idx="4"/>
          </p:cNvCxnSpPr>
          <p:nvPr/>
        </p:nvCxnSpPr>
        <p:spPr bwMode="auto">
          <a:xfrm rot="5400000">
            <a:off x="4076956" y="4218597"/>
            <a:ext cx="304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1" name="Straight Arrow Connector 20"/>
          <p:cNvCxnSpPr>
            <a:stCxn id="4" idx="5"/>
            <a:endCxn id="19" idx="1"/>
          </p:cNvCxnSpPr>
          <p:nvPr/>
        </p:nvCxnSpPr>
        <p:spPr bwMode="auto">
          <a:xfrm>
            <a:off x="3378082" y="3182566"/>
            <a:ext cx="743511" cy="62346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2" name="Straight Arrow Connector 21"/>
          <p:cNvCxnSpPr>
            <a:stCxn id="5" idx="5"/>
            <a:endCxn id="19" idx="0"/>
          </p:cNvCxnSpPr>
          <p:nvPr/>
        </p:nvCxnSpPr>
        <p:spPr bwMode="auto">
          <a:xfrm>
            <a:off x="3987682" y="3182566"/>
            <a:ext cx="241674" cy="57883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3" name="Straight Arrow Connector 22"/>
          <p:cNvCxnSpPr>
            <a:stCxn id="6" idx="4"/>
            <a:endCxn id="19" idx="7"/>
          </p:cNvCxnSpPr>
          <p:nvPr/>
        </p:nvCxnSpPr>
        <p:spPr bwMode="auto">
          <a:xfrm flipH="1">
            <a:off x="4337119" y="3227203"/>
            <a:ext cx="152400" cy="57883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4" name="TextBox 23"/>
          <p:cNvSpPr txBox="1"/>
          <p:nvPr/>
        </p:nvSpPr>
        <p:spPr>
          <a:xfrm>
            <a:off x="1616365" y="5029200"/>
            <a:ext cx="492118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6600"/>
                </a:solidFill>
              </a:rPr>
              <a:t>Can be used to model multiclass datasets or more interesting predictors, e.g. images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378082" y="4510671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052838" y="4510671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4550516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Multiple outputs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855" y="2286000"/>
            <a:ext cx="8458200" cy="27728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76400" y="5282233"/>
            <a:ext cx="7749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input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51965" y="5282233"/>
            <a:ext cx="21966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output</a:t>
            </a:r>
          </a:p>
          <a:p>
            <a:pPr algn="ctr"/>
            <a:r>
              <a:rPr lang="en-US" sz="2400" dirty="0"/>
              <a:t>(edge detection)</a:t>
            </a:r>
          </a:p>
        </p:txBody>
      </p:sp>
    </p:spTree>
    <p:extLst>
      <p:ext uri="{BB962C8B-B14F-4D97-AF65-F5344CB8AC3E}">
        <p14:creationId xmlns:p14="http://schemas.microsoft.com/office/powerpoint/2010/main" val="23163738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Neural networks</a:t>
            </a:r>
            <a:endParaRPr lang="en-US" dirty="0"/>
          </a:p>
        </p:txBody>
      </p:sp>
      <p:sp>
        <p:nvSpPr>
          <p:cNvPr id="124" name="Content Placeholder 123"/>
          <p:cNvSpPr>
            <a:spLocks noGrp="1"/>
          </p:cNvSpPr>
          <p:nvPr>
            <p:ph idx="1"/>
          </p:nvPr>
        </p:nvSpPr>
        <p:spPr>
          <a:xfrm>
            <a:off x="3733800" y="1981200"/>
            <a:ext cx="4953000" cy="3886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/>
              <a:t>Recurrent network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Output is fed back to input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Can support memory!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Good for temporal/sequential data</a:t>
            </a:r>
          </a:p>
        </p:txBody>
      </p:sp>
      <p:sp>
        <p:nvSpPr>
          <p:cNvPr id="86" name="Oval 12"/>
          <p:cNvSpPr>
            <a:spLocks noChangeArrowheads="1"/>
          </p:cNvSpPr>
          <p:nvPr/>
        </p:nvSpPr>
        <p:spPr bwMode="auto">
          <a:xfrm>
            <a:off x="914400" y="41140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" name="Oval 12"/>
          <p:cNvSpPr>
            <a:spLocks noChangeArrowheads="1"/>
          </p:cNvSpPr>
          <p:nvPr/>
        </p:nvSpPr>
        <p:spPr bwMode="auto">
          <a:xfrm>
            <a:off x="1524000" y="41140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" name="Oval 12"/>
          <p:cNvSpPr>
            <a:spLocks noChangeArrowheads="1"/>
          </p:cNvSpPr>
          <p:nvPr/>
        </p:nvSpPr>
        <p:spPr bwMode="auto">
          <a:xfrm>
            <a:off x="2057400" y="41140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Oval 12"/>
          <p:cNvSpPr>
            <a:spLocks noChangeArrowheads="1"/>
          </p:cNvSpPr>
          <p:nvPr/>
        </p:nvSpPr>
        <p:spPr bwMode="auto">
          <a:xfrm>
            <a:off x="1752600" y="49522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" name="Oval 89"/>
          <p:cNvSpPr>
            <a:spLocks noChangeArrowheads="1"/>
          </p:cNvSpPr>
          <p:nvPr/>
        </p:nvSpPr>
        <p:spPr bwMode="auto">
          <a:xfrm>
            <a:off x="1066800" y="31996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Oval 12"/>
          <p:cNvSpPr>
            <a:spLocks noChangeArrowheads="1"/>
          </p:cNvSpPr>
          <p:nvPr/>
        </p:nvSpPr>
        <p:spPr bwMode="auto">
          <a:xfrm>
            <a:off x="1676400" y="31996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Oval 12"/>
          <p:cNvSpPr>
            <a:spLocks noChangeArrowheads="1"/>
          </p:cNvSpPr>
          <p:nvPr/>
        </p:nvSpPr>
        <p:spPr bwMode="auto">
          <a:xfrm>
            <a:off x="2590800" y="41140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" name="Oval 12"/>
          <p:cNvSpPr>
            <a:spLocks noChangeArrowheads="1"/>
          </p:cNvSpPr>
          <p:nvPr/>
        </p:nvSpPr>
        <p:spPr bwMode="auto">
          <a:xfrm>
            <a:off x="2209800" y="3199606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94" name="Straight Arrow Connector 93"/>
          <p:cNvCxnSpPr/>
          <p:nvPr/>
        </p:nvCxnSpPr>
        <p:spPr bwMode="auto">
          <a:xfrm rot="16200000" flipH="1">
            <a:off x="838200" y="2818608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5" name="Straight Arrow Connector 94"/>
          <p:cNvCxnSpPr/>
          <p:nvPr/>
        </p:nvCxnSpPr>
        <p:spPr bwMode="auto">
          <a:xfrm rot="5400000">
            <a:off x="1028700" y="2780508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6" name="Straight Arrow Connector 95"/>
          <p:cNvCxnSpPr/>
          <p:nvPr/>
        </p:nvCxnSpPr>
        <p:spPr bwMode="auto">
          <a:xfrm rot="16200000" flipH="1">
            <a:off x="1447800" y="2818607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7" name="Straight Arrow Connector 96"/>
          <p:cNvCxnSpPr/>
          <p:nvPr/>
        </p:nvCxnSpPr>
        <p:spPr bwMode="auto">
          <a:xfrm rot="5400000">
            <a:off x="1638300" y="2780507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8" name="Straight Arrow Connector 97"/>
          <p:cNvCxnSpPr/>
          <p:nvPr/>
        </p:nvCxnSpPr>
        <p:spPr bwMode="auto">
          <a:xfrm rot="16200000" flipH="1">
            <a:off x="1981200" y="2818608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9" name="Straight Arrow Connector 98"/>
          <p:cNvCxnSpPr/>
          <p:nvPr/>
        </p:nvCxnSpPr>
        <p:spPr bwMode="auto">
          <a:xfrm rot="5400000">
            <a:off x="2171700" y="2780508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0" name="Straight Arrow Connector 99"/>
          <p:cNvCxnSpPr>
            <a:stCxn id="90" idx="4"/>
            <a:endCxn id="86" idx="0"/>
          </p:cNvCxnSpPr>
          <p:nvPr/>
        </p:nvCxnSpPr>
        <p:spPr bwMode="auto">
          <a:xfrm rot="5400000">
            <a:off x="838200" y="3733006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1" name="Straight Arrow Connector 100"/>
          <p:cNvCxnSpPr>
            <a:stCxn id="90" idx="4"/>
            <a:endCxn id="87" idx="0"/>
          </p:cNvCxnSpPr>
          <p:nvPr/>
        </p:nvCxnSpPr>
        <p:spPr bwMode="auto">
          <a:xfrm rot="16200000" flipH="1">
            <a:off x="1143000" y="3580606"/>
            <a:ext cx="609600" cy="457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2" name="Straight Arrow Connector 101"/>
          <p:cNvCxnSpPr>
            <a:stCxn id="90" idx="4"/>
            <a:endCxn id="88" idx="1"/>
          </p:cNvCxnSpPr>
          <p:nvPr/>
        </p:nvCxnSpPr>
        <p:spPr bwMode="auto">
          <a:xfrm rot="16200000" flipH="1">
            <a:off x="1333500" y="3390105"/>
            <a:ext cx="654237" cy="8828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3" name="Straight Arrow Connector 102"/>
          <p:cNvCxnSpPr>
            <a:stCxn id="90" idx="4"/>
            <a:endCxn id="92" idx="0"/>
          </p:cNvCxnSpPr>
          <p:nvPr/>
        </p:nvCxnSpPr>
        <p:spPr bwMode="auto">
          <a:xfrm rot="16200000" flipH="1">
            <a:off x="1676400" y="3047206"/>
            <a:ext cx="609600" cy="1524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4" name="Straight Arrow Connector 103"/>
          <p:cNvCxnSpPr>
            <a:stCxn id="91" idx="4"/>
            <a:endCxn id="86" idx="0"/>
          </p:cNvCxnSpPr>
          <p:nvPr/>
        </p:nvCxnSpPr>
        <p:spPr bwMode="auto">
          <a:xfrm rot="5400000">
            <a:off x="1143000" y="3428206"/>
            <a:ext cx="609600" cy="762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5" name="Straight Arrow Connector 104"/>
          <p:cNvCxnSpPr>
            <a:stCxn id="91" idx="4"/>
            <a:endCxn id="87" idx="0"/>
          </p:cNvCxnSpPr>
          <p:nvPr/>
        </p:nvCxnSpPr>
        <p:spPr bwMode="auto">
          <a:xfrm rot="5400000">
            <a:off x="1447800" y="3733006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6" name="Straight Arrow Connector 105"/>
          <p:cNvCxnSpPr>
            <a:stCxn id="91" idx="5"/>
            <a:endCxn id="88" idx="0"/>
          </p:cNvCxnSpPr>
          <p:nvPr/>
        </p:nvCxnSpPr>
        <p:spPr bwMode="auto">
          <a:xfrm rot="16200000" flipH="1">
            <a:off x="1746063" y="3650268"/>
            <a:ext cx="654237" cy="2732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7" name="Straight Arrow Connector 106"/>
          <p:cNvCxnSpPr>
            <a:stCxn id="91" idx="5"/>
            <a:endCxn id="92" idx="0"/>
          </p:cNvCxnSpPr>
          <p:nvPr/>
        </p:nvCxnSpPr>
        <p:spPr bwMode="auto">
          <a:xfrm rot="16200000" flipH="1">
            <a:off x="2012763" y="3383568"/>
            <a:ext cx="654237" cy="8066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8" name="Straight Arrow Connector 107"/>
          <p:cNvCxnSpPr>
            <a:stCxn id="93" idx="4"/>
            <a:endCxn id="86" idx="7"/>
          </p:cNvCxnSpPr>
          <p:nvPr/>
        </p:nvCxnSpPr>
        <p:spPr bwMode="auto">
          <a:xfrm rot="5400000">
            <a:off x="1441264" y="3237706"/>
            <a:ext cx="654237" cy="11876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9" name="Straight Arrow Connector 108"/>
          <p:cNvCxnSpPr>
            <a:stCxn id="93" idx="5"/>
            <a:endCxn id="87" idx="0"/>
          </p:cNvCxnSpPr>
          <p:nvPr/>
        </p:nvCxnSpPr>
        <p:spPr bwMode="auto">
          <a:xfrm rot="5400000">
            <a:off x="1746064" y="3390106"/>
            <a:ext cx="654237" cy="79356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0" name="Straight Arrow Connector 109"/>
          <p:cNvCxnSpPr>
            <a:stCxn id="93" idx="4"/>
            <a:endCxn id="88" idx="0"/>
          </p:cNvCxnSpPr>
          <p:nvPr/>
        </p:nvCxnSpPr>
        <p:spPr bwMode="auto">
          <a:xfrm rot="5400000">
            <a:off x="1981200" y="3733006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1" name="Straight Arrow Connector 110"/>
          <p:cNvCxnSpPr>
            <a:stCxn id="93" idx="4"/>
            <a:endCxn id="92" idx="7"/>
          </p:cNvCxnSpPr>
          <p:nvPr/>
        </p:nvCxnSpPr>
        <p:spPr bwMode="auto">
          <a:xfrm rot="16200000" flipH="1">
            <a:off x="2279463" y="3587142"/>
            <a:ext cx="654237" cy="48876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2" name="Straight Arrow Connector 111"/>
          <p:cNvCxnSpPr>
            <a:stCxn id="86" idx="5"/>
            <a:endCxn id="89" idx="1"/>
          </p:cNvCxnSpPr>
          <p:nvPr/>
        </p:nvCxnSpPr>
        <p:spPr bwMode="auto">
          <a:xfrm rot="16200000" flipH="1">
            <a:off x="1174563" y="4374169"/>
            <a:ext cx="622674" cy="6226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3" name="Straight Arrow Connector 112"/>
          <p:cNvCxnSpPr>
            <a:stCxn id="87" idx="4"/>
            <a:endCxn id="89" idx="0"/>
          </p:cNvCxnSpPr>
          <p:nvPr/>
        </p:nvCxnSpPr>
        <p:spPr bwMode="auto">
          <a:xfrm rot="16200000" flipH="1">
            <a:off x="1524000" y="4571206"/>
            <a:ext cx="5334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4" name="Straight Arrow Connector 113"/>
          <p:cNvCxnSpPr>
            <a:stCxn id="88" idx="3"/>
            <a:endCxn id="89" idx="0"/>
          </p:cNvCxnSpPr>
          <p:nvPr/>
        </p:nvCxnSpPr>
        <p:spPr bwMode="auto">
          <a:xfrm rot="5400000">
            <a:off x="1714501" y="4564669"/>
            <a:ext cx="578037" cy="1970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5" name="Straight Arrow Connector 114"/>
          <p:cNvCxnSpPr>
            <a:stCxn id="92" idx="4"/>
            <a:endCxn id="89" idx="7"/>
          </p:cNvCxnSpPr>
          <p:nvPr/>
        </p:nvCxnSpPr>
        <p:spPr bwMode="auto">
          <a:xfrm rot="5400000">
            <a:off x="2088964" y="4342606"/>
            <a:ext cx="578037" cy="7304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6" name="Straight Arrow Connector 115"/>
          <p:cNvCxnSpPr/>
          <p:nvPr/>
        </p:nvCxnSpPr>
        <p:spPr bwMode="auto">
          <a:xfrm rot="5400000">
            <a:off x="1753394" y="5408612"/>
            <a:ext cx="304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8" name="Freeform 117"/>
          <p:cNvSpPr/>
          <p:nvPr/>
        </p:nvSpPr>
        <p:spPr bwMode="auto">
          <a:xfrm>
            <a:off x="1879600" y="2551289"/>
            <a:ext cx="1639711" cy="3349978"/>
          </a:xfrm>
          <a:custGeom>
            <a:avLst/>
            <a:gdLst>
              <a:gd name="connsiteX0" fmla="*/ 0 w 1639711"/>
              <a:gd name="connsiteY0" fmla="*/ 2723444 h 3349978"/>
              <a:gd name="connsiteX1" fmla="*/ 1185333 w 1639711"/>
              <a:gd name="connsiteY1" fmla="*/ 2960511 h 3349978"/>
              <a:gd name="connsiteX2" fmla="*/ 1540933 w 1639711"/>
              <a:gd name="connsiteY2" fmla="*/ 386644 h 3349978"/>
              <a:gd name="connsiteX3" fmla="*/ 592667 w 1639711"/>
              <a:gd name="connsiteY3" fmla="*/ 640644 h 3349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39711" h="3349978">
                <a:moveTo>
                  <a:pt x="0" y="2723444"/>
                </a:moveTo>
                <a:cubicBezTo>
                  <a:pt x="464255" y="3036711"/>
                  <a:pt x="928511" y="3349978"/>
                  <a:pt x="1185333" y="2960511"/>
                </a:cubicBezTo>
                <a:cubicBezTo>
                  <a:pt x="1442155" y="2571044"/>
                  <a:pt x="1639711" y="773288"/>
                  <a:pt x="1540933" y="386644"/>
                </a:cubicBezTo>
                <a:cubicBezTo>
                  <a:pt x="1442155" y="0"/>
                  <a:pt x="1017411" y="320322"/>
                  <a:pt x="592667" y="640644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1219200" y="1981200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inputs</a:t>
            </a:r>
          </a:p>
        </p:txBody>
      </p:sp>
    </p:spTree>
    <p:extLst>
      <p:ext uri="{BB962C8B-B14F-4D97-AF65-F5344CB8AC3E}">
        <p14:creationId xmlns:p14="http://schemas.microsoft.com/office/powerpoint/2010/main" val="5013620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NN decision boundary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138638" y="2216185"/>
            <a:ext cx="1654421" cy="82840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V="1">
            <a:off x="2154922" y="4082534"/>
            <a:ext cx="1489226" cy="66111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2138638" y="3044589"/>
            <a:ext cx="1425821" cy="36643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Oval 1027"/>
          <p:cNvSpPr>
            <a:spLocks noChangeArrowheads="1"/>
          </p:cNvSpPr>
          <p:nvPr/>
        </p:nvSpPr>
        <p:spPr bwMode="auto">
          <a:xfrm>
            <a:off x="3564459" y="2787134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9" name="Straight Connector 8"/>
          <p:cNvCxnSpPr/>
          <p:nvPr/>
        </p:nvCxnSpPr>
        <p:spPr bwMode="auto">
          <a:xfrm rot="16200000" flipH="1">
            <a:off x="3601765" y="3586440"/>
            <a:ext cx="16002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10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9298730"/>
              </p:ext>
            </p:extLst>
          </p:nvPr>
        </p:nvGraphicFramePr>
        <p:xfrm>
          <a:off x="3793059" y="3264972"/>
          <a:ext cx="592137" cy="817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3343" name="Equation" r:id="rId3" imgW="266700" imgH="368300" progId="Equation.3">
                  <p:embed/>
                </p:oleObj>
              </mc:Choice>
              <mc:Fallback>
                <p:oleObj name="Equation" r:id="rId3" imgW="266700" imgH="368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93059" y="3264972"/>
                        <a:ext cx="592137" cy="8175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6633811"/>
              </p:ext>
            </p:extLst>
          </p:nvPr>
        </p:nvGraphicFramePr>
        <p:xfrm>
          <a:off x="4486054" y="3411021"/>
          <a:ext cx="602405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3344" name="Equation" r:id="rId5" imgW="342900" imgH="165100" progId="Equation.3">
                  <p:embed/>
                </p:oleObj>
              </mc:Choice>
              <mc:Fallback>
                <p:oleObj name="Equation" r:id="rId5" imgW="342900" imgH="165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86054" y="3411021"/>
                        <a:ext cx="602405" cy="2905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/>
          <p:cNvSpPr txBox="1"/>
          <p:nvPr/>
        </p:nvSpPr>
        <p:spPr>
          <a:xfrm rot="5400000">
            <a:off x="2729668" y="3535437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…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5202922" y="3525177"/>
            <a:ext cx="1489226" cy="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710657" y="3344507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output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76397" y="1901589"/>
            <a:ext cx="3849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</a:t>
            </a:r>
            <a:r>
              <a:rPr lang="en-US" baseline="-25000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76397" y="2859923"/>
            <a:ext cx="3849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</a:t>
            </a:r>
            <a:r>
              <a:rPr lang="en-US" baseline="-25000" dirty="0"/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628797" y="4558982"/>
            <a:ext cx="402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x</a:t>
            </a:r>
            <a:r>
              <a:rPr lang="en-US" baseline="-25000" dirty="0" err="1"/>
              <a:t>m</a:t>
            </a:r>
            <a:endParaRPr lang="en-US" baseline="-25000" dirty="0"/>
          </a:p>
        </p:txBody>
      </p:sp>
      <p:sp>
        <p:nvSpPr>
          <p:cNvPr id="19" name="TextBox 18"/>
          <p:cNvSpPr txBox="1"/>
          <p:nvPr/>
        </p:nvSpPr>
        <p:spPr>
          <a:xfrm>
            <a:off x="2708713" y="2113340"/>
            <a:ext cx="4235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</a:t>
            </a:r>
            <a:r>
              <a:rPr lang="en-US" baseline="-25000" dirty="0"/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692723" y="2787134"/>
            <a:ext cx="4235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</a:t>
            </a:r>
            <a:r>
              <a:rPr lang="en-US" baseline="-25000" dirty="0"/>
              <a:t>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74989" y="4018002"/>
            <a:ext cx="441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w</a:t>
            </a:r>
            <a:r>
              <a:rPr lang="en-US" baseline="-25000" dirty="0" err="1"/>
              <a:t>m</a:t>
            </a:r>
            <a:endParaRPr lang="en-US" baseline="-25000" dirty="0"/>
          </a:p>
        </p:txBody>
      </p:sp>
      <p:sp>
        <p:nvSpPr>
          <p:cNvPr id="22" name="TextBox 21"/>
          <p:cNvSpPr txBox="1"/>
          <p:nvPr/>
        </p:nvSpPr>
        <p:spPr>
          <a:xfrm>
            <a:off x="1295400" y="5638338"/>
            <a:ext cx="63540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What does the decision boundary of a perceptron look like?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884618" y="6248400"/>
            <a:ext cx="28457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Line (linear set of weights)</a:t>
            </a:r>
          </a:p>
        </p:txBody>
      </p:sp>
    </p:spTree>
    <p:extLst>
      <p:ext uri="{BB962C8B-B14F-4D97-AF65-F5344CB8AC3E}">
        <p14:creationId xmlns:p14="http://schemas.microsoft.com/office/powerpoint/2010/main" val="2395667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NN decision boundary</a:t>
            </a:r>
          </a:p>
        </p:txBody>
      </p:sp>
      <p:sp>
        <p:nvSpPr>
          <p:cNvPr id="4" name="Oval 12"/>
          <p:cNvSpPr>
            <a:spLocks noChangeArrowheads="1"/>
          </p:cNvSpPr>
          <p:nvPr/>
        </p:nvSpPr>
        <p:spPr bwMode="auto">
          <a:xfrm>
            <a:off x="3048000" y="266949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Oval 12"/>
          <p:cNvSpPr>
            <a:spLocks noChangeArrowheads="1"/>
          </p:cNvSpPr>
          <p:nvPr/>
        </p:nvSpPr>
        <p:spPr bwMode="auto">
          <a:xfrm>
            <a:off x="3657600" y="266949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12"/>
          <p:cNvSpPr>
            <a:spLocks noChangeArrowheads="1"/>
          </p:cNvSpPr>
          <p:nvPr/>
        </p:nvSpPr>
        <p:spPr bwMode="auto">
          <a:xfrm>
            <a:off x="4267200" y="266949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12"/>
          <p:cNvSpPr>
            <a:spLocks noChangeArrowheads="1"/>
          </p:cNvSpPr>
          <p:nvPr/>
        </p:nvSpPr>
        <p:spPr bwMode="auto">
          <a:xfrm>
            <a:off x="3657600" y="350769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8" name="Straight Arrow Connector 7"/>
          <p:cNvCxnSpPr>
            <a:stCxn id="4" idx="5"/>
            <a:endCxn id="7" idx="1"/>
          </p:cNvCxnSpPr>
          <p:nvPr/>
        </p:nvCxnSpPr>
        <p:spPr bwMode="auto">
          <a:xfrm rot="16200000" flipH="1">
            <a:off x="3193863" y="3043953"/>
            <a:ext cx="622674" cy="394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" name="Straight Arrow Connector 8"/>
          <p:cNvCxnSpPr>
            <a:stCxn id="5" idx="4"/>
            <a:endCxn id="7" idx="0"/>
          </p:cNvCxnSpPr>
          <p:nvPr/>
        </p:nvCxnSpPr>
        <p:spPr bwMode="auto">
          <a:xfrm rot="5400000">
            <a:off x="3543300" y="3240990"/>
            <a:ext cx="5334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" name="Straight Arrow Connector 9"/>
          <p:cNvCxnSpPr>
            <a:stCxn id="6" idx="3"/>
            <a:endCxn id="7" idx="7"/>
          </p:cNvCxnSpPr>
          <p:nvPr/>
        </p:nvCxnSpPr>
        <p:spPr bwMode="auto">
          <a:xfrm rot="5400000">
            <a:off x="3803463" y="3043953"/>
            <a:ext cx="622674" cy="394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" name="Straight Arrow Connector 10"/>
          <p:cNvCxnSpPr>
            <a:endCxn id="4" idx="0"/>
          </p:cNvCxnSpPr>
          <p:nvPr/>
        </p:nvCxnSpPr>
        <p:spPr bwMode="auto">
          <a:xfrm rot="16200000" flipH="1">
            <a:off x="2819400" y="2288490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Straight Arrow Connector 11"/>
          <p:cNvCxnSpPr>
            <a:endCxn id="4" idx="0"/>
          </p:cNvCxnSpPr>
          <p:nvPr/>
        </p:nvCxnSpPr>
        <p:spPr bwMode="auto">
          <a:xfrm rot="5400000">
            <a:off x="3009900" y="2250390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 rot="16200000" flipH="1">
            <a:off x="3429000" y="2288489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rot="5400000">
            <a:off x="3619500" y="2250389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 rot="16200000" flipH="1">
            <a:off x="4038600" y="2288490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 rot="5400000">
            <a:off x="4229100" y="2250390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>
            <a:stCxn id="7" idx="4"/>
          </p:cNvCxnSpPr>
          <p:nvPr/>
        </p:nvCxnSpPr>
        <p:spPr bwMode="auto">
          <a:xfrm rot="5400000">
            <a:off x="3657600" y="3964890"/>
            <a:ext cx="304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8" name="TextBox 17"/>
          <p:cNvSpPr txBox="1"/>
          <p:nvPr/>
        </p:nvSpPr>
        <p:spPr>
          <a:xfrm>
            <a:off x="685800" y="4895672"/>
            <a:ext cx="8196775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does the decision boundary of a 2-layer network look like?</a:t>
            </a:r>
          </a:p>
          <a:p>
            <a:r>
              <a:rPr lang="en-US" sz="2400" dirty="0">
                <a:solidFill>
                  <a:srgbClr val="FF0000"/>
                </a:solidFill>
              </a:rPr>
              <a:t>Is it linear?</a:t>
            </a:r>
          </a:p>
          <a:p>
            <a:r>
              <a:rPr lang="en-US" sz="2400" dirty="0">
                <a:solidFill>
                  <a:srgbClr val="FF0000"/>
                </a:solidFill>
              </a:rPr>
              <a:t>What types of things can and can’t it model?</a:t>
            </a:r>
          </a:p>
        </p:txBody>
      </p:sp>
    </p:spTree>
    <p:extLst>
      <p:ext uri="{BB962C8B-B14F-4D97-AF65-F5344CB8AC3E}">
        <p14:creationId xmlns:p14="http://schemas.microsoft.com/office/powerpoint/2010/main" val="11134367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-76200"/>
            <a:ext cx="8229600" cy="1371600"/>
          </a:xfrm>
        </p:spPr>
        <p:txBody>
          <a:bodyPr/>
          <a:lstStyle/>
          <a:p>
            <a:pPr eaLnBrk="1" hangingPunct="1"/>
            <a:r>
              <a:rPr lang="en-US" dirty="0"/>
              <a:t>XOR</a:t>
            </a:r>
          </a:p>
        </p:txBody>
      </p:sp>
      <p:grpSp>
        <p:nvGrpSpPr>
          <p:cNvPr id="2" name="Group 32"/>
          <p:cNvGrpSpPr>
            <a:grpSpLocks/>
          </p:cNvGrpSpPr>
          <p:nvPr/>
        </p:nvGrpSpPr>
        <p:grpSpPr bwMode="auto">
          <a:xfrm>
            <a:off x="240222" y="1754188"/>
            <a:ext cx="8001000" cy="2898775"/>
            <a:chOff x="0" y="1463"/>
            <a:chExt cx="5040" cy="1826"/>
          </a:xfrm>
        </p:grpSpPr>
        <p:sp>
          <p:nvSpPr>
            <p:cNvPr id="94232" name="Oval 5"/>
            <p:cNvSpPr>
              <a:spLocks noChangeAspect="1" noChangeArrowheads="1"/>
            </p:cNvSpPr>
            <p:nvPr/>
          </p:nvSpPr>
          <p:spPr bwMode="auto">
            <a:xfrm>
              <a:off x="1559" y="1463"/>
              <a:ext cx="697" cy="69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33" name="Text Box 8"/>
            <p:cNvSpPr txBox="1">
              <a:spLocks noChangeArrowheads="1"/>
            </p:cNvSpPr>
            <p:nvPr/>
          </p:nvSpPr>
          <p:spPr bwMode="auto">
            <a:xfrm>
              <a:off x="0" y="1689"/>
              <a:ext cx="7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Input x</a:t>
              </a:r>
              <a:r>
                <a:rPr lang="en-US" sz="1800" baseline="-25000"/>
                <a:t>1</a:t>
              </a:r>
            </a:p>
          </p:txBody>
        </p:sp>
        <p:sp>
          <p:nvSpPr>
            <p:cNvPr id="94234" name="Oval 10"/>
            <p:cNvSpPr>
              <a:spLocks noChangeAspect="1" noChangeArrowheads="1"/>
            </p:cNvSpPr>
            <p:nvPr/>
          </p:nvSpPr>
          <p:spPr bwMode="auto">
            <a:xfrm>
              <a:off x="3335" y="1920"/>
              <a:ext cx="697" cy="69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35" name="Oval 11"/>
            <p:cNvSpPr>
              <a:spLocks noChangeAspect="1" noChangeArrowheads="1"/>
            </p:cNvSpPr>
            <p:nvPr/>
          </p:nvSpPr>
          <p:spPr bwMode="auto">
            <a:xfrm>
              <a:off x="1607" y="2592"/>
              <a:ext cx="697" cy="69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36" name="Text Box 12"/>
            <p:cNvSpPr txBox="1">
              <a:spLocks noChangeArrowheads="1"/>
            </p:cNvSpPr>
            <p:nvPr/>
          </p:nvSpPr>
          <p:spPr bwMode="auto">
            <a:xfrm>
              <a:off x="0" y="2889"/>
              <a:ext cx="7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Input x</a:t>
              </a:r>
              <a:r>
                <a:rPr lang="en-US" sz="1800" baseline="-25000"/>
                <a:t>2</a:t>
              </a:r>
            </a:p>
          </p:txBody>
        </p:sp>
        <p:sp>
          <p:nvSpPr>
            <p:cNvPr id="94237" name="Text Box 13"/>
            <p:cNvSpPr txBox="1">
              <a:spLocks noChangeArrowheads="1"/>
            </p:cNvSpPr>
            <p:nvPr/>
          </p:nvSpPr>
          <p:spPr bwMode="auto">
            <a:xfrm>
              <a:off x="672" y="1507"/>
              <a:ext cx="185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solidFill>
                    <a:srgbClr val="FF0000"/>
                  </a:solidFill>
                </a:rPr>
                <a:t>?</a:t>
              </a:r>
              <a:r>
                <a:rPr lang="en-US" sz="2400" dirty="0">
                  <a:solidFill>
                    <a:srgbClr val="FF0000"/>
                  </a:solidFill>
                </a:rPr>
                <a:t> </a:t>
              </a:r>
              <a:endParaRPr lang="en-US" sz="2400" baseline="-25000" dirty="0">
                <a:solidFill>
                  <a:srgbClr val="FF0000"/>
                </a:solidFill>
              </a:endParaRPr>
            </a:p>
          </p:txBody>
        </p:sp>
        <p:sp>
          <p:nvSpPr>
            <p:cNvPr id="94238" name="Line 16"/>
            <p:cNvSpPr>
              <a:spLocks noChangeShapeType="1"/>
            </p:cNvSpPr>
            <p:nvPr/>
          </p:nvSpPr>
          <p:spPr bwMode="auto">
            <a:xfrm>
              <a:off x="624" y="1824"/>
              <a:ext cx="91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39" name="Line 17"/>
            <p:cNvSpPr>
              <a:spLocks noChangeShapeType="1"/>
            </p:cNvSpPr>
            <p:nvPr/>
          </p:nvSpPr>
          <p:spPr bwMode="auto">
            <a:xfrm>
              <a:off x="624" y="1920"/>
              <a:ext cx="960" cy="10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40" name="Line 18"/>
            <p:cNvSpPr>
              <a:spLocks noChangeShapeType="1"/>
            </p:cNvSpPr>
            <p:nvPr/>
          </p:nvSpPr>
          <p:spPr bwMode="auto">
            <a:xfrm>
              <a:off x="624" y="2976"/>
              <a:ext cx="96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41" name="Line 19"/>
            <p:cNvSpPr>
              <a:spLocks noChangeShapeType="1"/>
            </p:cNvSpPr>
            <p:nvPr/>
          </p:nvSpPr>
          <p:spPr bwMode="auto">
            <a:xfrm flipV="1">
              <a:off x="624" y="1920"/>
              <a:ext cx="864" cy="10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48" name="Line 26"/>
            <p:cNvSpPr>
              <a:spLocks noChangeShapeType="1"/>
            </p:cNvSpPr>
            <p:nvPr/>
          </p:nvSpPr>
          <p:spPr bwMode="auto">
            <a:xfrm>
              <a:off x="2304" y="1872"/>
              <a:ext cx="1008" cy="3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49" name="Line 27"/>
            <p:cNvSpPr>
              <a:spLocks noChangeShapeType="1"/>
            </p:cNvSpPr>
            <p:nvPr/>
          </p:nvSpPr>
          <p:spPr bwMode="auto">
            <a:xfrm flipV="1">
              <a:off x="2352" y="2448"/>
              <a:ext cx="1008" cy="4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50" name="Line 28"/>
            <p:cNvSpPr>
              <a:spLocks noChangeShapeType="1"/>
            </p:cNvSpPr>
            <p:nvPr/>
          </p:nvSpPr>
          <p:spPr bwMode="auto">
            <a:xfrm>
              <a:off x="4080" y="2304"/>
              <a:ext cx="96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aphicFrame>
        <p:nvGraphicFramePr>
          <p:cNvPr id="54346" name="Group 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40453060"/>
              </p:ext>
            </p:extLst>
          </p:nvPr>
        </p:nvGraphicFramePr>
        <p:xfrm>
          <a:off x="5927230" y="4343400"/>
          <a:ext cx="2971800" cy="2286000"/>
        </p:xfrm>
        <a:graphic>
          <a:graphicData uri="http://schemas.openxmlformats.org/drawingml/2006/table">
            <a:tbl>
              <a:tblPr/>
              <a:tblGrid>
                <a:gridCol w="6368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75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74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xor 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4231" name="Rectangle 75"/>
          <p:cNvSpPr>
            <a:spLocks noChangeArrowheads="1"/>
          </p:cNvSpPr>
          <p:nvPr/>
        </p:nvSpPr>
        <p:spPr bwMode="auto">
          <a:xfrm>
            <a:off x="6629400" y="2362200"/>
            <a:ext cx="20113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Output = x</a:t>
            </a:r>
            <a:r>
              <a:rPr lang="en-US" sz="1800" baseline="-25000"/>
              <a:t>1</a:t>
            </a:r>
            <a:r>
              <a:rPr lang="en-US" sz="1800" b="1"/>
              <a:t> xor </a:t>
            </a:r>
            <a:r>
              <a:rPr lang="en-US" sz="1800"/>
              <a:t>x</a:t>
            </a:r>
            <a:r>
              <a:rPr lang="en-US" sz="1800" baseline="-25000"/>
              <a:t>2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3048000" y="2066764"/>
            <a:ext cx="498276" cy="438471"/>
            <a:chOff x="2951262" y="2307211"/>
            <a:chExt cx="498276" cy="438471"/>
          </a:xfrm>
        </p:grpSpPr>
        <p:cxnSp>
          <p:nvCxnSpPr>
            <p:cNvPr id="28" name="Straight Connector 27"/>
            <p:cNvCxnSpPr/>
            <p:nvPr/>
          </p:nvCxnSpPr>
          <p:spPr>
            <a:xfrm flipH="1">
              <a:off x="3200400" y="2307211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3200400" y="2307211"/>
              <a:ext cx="0" cy="43598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flipH="1">
              <a:off x="2951262" y="2745682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/>
          <p:cNvGrpSpPr/>
          <p:nvPr/>
        </p:nvGrpSpPr>
        <p:grpSpPr>
          <a:xfrm>
            <a:off x="3048000" y="3860640"/>
            <a:ext cx="498276" cy="438471"/>
            <a:chOff x="2951262" y="2307211"/>
            <a:chExt cx="498276" cy="438471"/>
          </a:xfrm>
        </p:grpSpPr>
        <p:cxnSp>
          <p:nvCxnSpPr>
            <p:cNvPr id="32" name="Straight Connector 31"/>
            <p:cNvCxnSpPr/>
            <p:nvPr/>
          </p:nvCxnSpPr>
          <p:spPr>
            <a:xfrm flipH="1">
              <a:off x="3200400" y="2307211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3200400" y="2307211"/>
              <a:ext cx="0" cy="43598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flipH="1">
              <a:off x="2951262" y="2745682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/>
          <p:cNvGrpSpPr/>
          <p:nvPr/>
        </p:nvGrpSpPr>
        <p:grpSpPr>
          <a:xfrm>
            <a:off x="5791200" y="2792093"/>
            <a:ext cx="498276" cy="438471"/>
            <a:chOff x="2951262" y="2307211"/>
            <a:chExt cx="498276" cy="438471"/>
          </a:xfrm>
        </p:grpSpPr>
        <p:cxnSp>
          <p:nvCxnSpPr>
            <p:cNvPr id="36" name="Straight Connector 35"/>
            <p:cNvCxnSpPr/>
            <p:nvPr/>
          </p:nvCxnSpPr>
          <p:spPr>
            <a:xfrm flipH="1">
              <a:off x="3200400" y="2307211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3200400" y="2307211"/>
              <a:ext cx="0" cy="43598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flipH="1">
              <a:off x="2951262" y="2745682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Text Box 13"/>
          <p:cNvSpPr txBox="1">
            <a:spLocks noChangeArrowheads="1"/>
          </p:cNvSpPr>
          <p:nvPr/>
        </p:nvSpPr>
        <p:spPr bwMode="auto">
          <a:xfrm>
            <a:off x="1491448" y="2403476"/>
            <a:ext cx="2936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FF0000"/>
                </a:solidFill>
              </a:rPr>
              <a:t>?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endParaRPr lang="en-US" sz="2400" baseline="-25000" dirty="0">
              <a:solidFill>
                <a:srgbClr val="FF0000"/>
              </a:solidFill>
            </a:endParaRPr>
          </a:p>
        </p:txBody>
      </p:sp>
      <p:sp>
        <p:nvSpPr>
          <p:cNvPr id="40" name="Text Box 13"/>
          <p:cNvSpPr txBox="1">
            <a:spLocks noChangeArrowheads="1"/>
          </p:cNvSpPr>
          <p:nvPr/>
        </p:nvSpPr>
        <p:spPr bwMode="auto">
          <a:xfrm>
            <a:off x="1383222" y="3200471"/>
            <a:ext cx="2936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FF0000"/>
                </a:solidFill>
              </a:rPr>
              <a:t>?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endParaRPr lang="en-US" sz="2400" baseline="-25000" dirty="0">
              <a:solidFill>
                <a:srgbClr val="FF0000"/>
              </a:solidFill>
            </a:endParaRPr>
          </a:p>
        </p:txBody>
      </p:sp>
      <p:sp>
        <p:nvSpPr>
          <p:cNvPr id="41" name="Text Box 13"/>
          <p:cNvSpPr txBox="1">
            <a:spLocks noChangeArrowheads="1"/>
          </p:cNvSpPr>
          <p:nvPr/>
        </p:nvSpPr>
        <p:spPr bwMode="auto">
          <a:xfrm>
            <a:off x="1638292" y="3662434"/>
            <a:ext cx="2936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FF0000"/>
                </a:solidFill>
              </a:rPr>
              <a:t>?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endParaRPr lang="en-US" sz="2400" baseline="-25000" dirty="0">
              <a:solidFill>
                <a:srgbClr val="FF0000"/>
              </a:solidFill>
            </a:endParaRPr>
          </a:p>
        </p:txBody>
      </p:sp>
      <p:sp>
        <p:nvSpPr>
          <p:cNvPr id="42" name="Text Box 13"/>
          <p:cNvSpPr txBox="1">
            <a:spLocks noChangeArrowheads="1"/>
          </p:cNvSpPr>
          <p:nvPr/>
        </p:nvSpPr>
        <p:spPr bwMode="auto">
          <a:xfrm>
            <a:off x="4289934" y="2096294"/>
            <a:ext cx="2936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FF0000"/>
                </a:solidFill>
              </a:rPr>
              <a:t>?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endParaRPr lang="en-US" sz="2400" baseline="-25000" dirty="0">
              <a:solidFill>
                <a:srgbClr val="FF0000"/>
              </a:solidFill>
            </a:endParaRPr>
          </a:p>
        </p:txBody>
      </p:sp>
      <p:sp>
        <p:nvSpPr>
          <p:cNvPr id="43" name="Text Box 13"/>
          <p:cNvSpPr txBox="1">
            <a:spLocks noChangeArrowheads="1"/>
          </p:cNvSpPr>
          <p:nvPr/>
        </p:nvSpPr>
        <p:spPr bwMode="auto">
          <a:xfrm>
            <a:off x="4564587" y="3694113"/>
            <a:ext cx="2936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FF0000"/>
                </a:solidFill>
              </a:rPr>
              <a:t>?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endParaRPr lang="en-US" sz="2400" baseline="-250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79826" y="2831068"/>
            <a:ext cx="554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b=?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936456" y="4659868"/>
            <a:ext cx="554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b=?</a:t>
            </a:r>
          </a:p>
        </p:txBody>
      </p:sp>
      <p:graphicFrame>
        <p:nvGraphicFramePr>
          <p:cNvPr id="46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9249748"/>
              </p:ext>
            </p:extLst>
          </p:nvPr>
        </p:nvGraphicFramePr>
        <p:xfrm>
          <a:off x="1491448" y="5562600"/>
          <a:ext cx="3128963" cy="90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5254" name="Equation" r:id="rId4" imgW="2057400" imgH="596900" progId="Equation.3">
                  <p:embed/>
                </p:oleObj>
              </mc:Choice>
              <mc:Fallback>
                <p:oleObj name="Equation" r:id="rId4" imgW="2057400" imgH="596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91448" y="5562600"/>
                        <a:ext cx="3128963" cy="908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5795537" y="3593068"/>
            <a:ext cx="554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b=?</a:t>
            </a:r>
          </a:p>
        </p:txBody>
      </p:sp>
    </p:spTree>
    <p:extLst>
      <p:ext uri="{BB962C8B-B14F-4D97-AF65-F5344CB8AC3E}">
        <p14:creationId xmlns:p14="http://schemas.microsoft.com/office/powerpoint/2010/main" val="5907957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-76200"/>
            <a:ext cx="8229600" cy="1371600"/>
          </a:xfrm>
        </p:spPr>
        <p:txBody>
          <a:bodyPr/>
          <a:lstStyle/>
          <a:p>
            <a:pPr eaLnBrk="1" hangingPunct="1"/>
            <a:r>
              <a:rPr lang="en-US" dirty="0"/>
              <a:t>XOR</a:t>
            </a:r>
          </a:p>
        </p:txBody>
      </p:sp>
      <p:sp>
        <p:nvSpPr>
          <p:cNvPr id="94232" name="Oval 5"/>
          <p:cNvSpPr>
            <a:spLocks noChangeAspect="1" noChangeArrowheads="1"/>
          </p:cNvSpPr>
          <p:nvPr/>
        </p:nvSpPr>
        <p:spPr bwMode="auto">
          <a:xfrm>
            <a:off x="2715135" y="1754188"/>
            <a:ext cx="1106488" cy="1106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33" name="Text Box 8"/>
          <p:cNvSpPr txBox="1">
            <a:spLocks noChangeArrowheads="1"/>
          </p:cNvSpPr>
          <p:nvPr/>
        </p:nvSpPr>
        <p:spPr bwMode="auto">
          <a:xfrm>
            <a:off x="240222" y="2112963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Input x</a:t>
            </a:r>
            <a:r>
              <a:rPr lang="en-US" sz="1800" baseline="-25000"/>
              <a:t>1</a:t>
            </a:r>
          </a:p>
        </p:txBody>
      </p:sp>
      <p:sp>
        <p:nvSpPr>
          <p:cNvPr id="94234" name="Oval 10"/>
          <p:cNvSpPr>
            <a:spLocks noChangeAspect="1" noChangeArrowheads="1"/>
          </p:cNvSpPr>
          <p:nvPr/>
        </p:nvSpPr>
        <p:spPr bwMode="auto">
          <a:xfrm>
            <a:off x="5534535" y="2479676"/>
            <a:ext cx="1106488" cy="1106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35" name="Oval 11"/>
          <p:cNvSpPr>
            <a:spLocks noChangeAspect="1" noChangeArrowheads="1"/>
          </p:cNvSpPr>
          <p:nvPr/>
        </p:nvSpPr>
        <p:spPr bwMode="auto">
          <a:xfrm>
            <a:off x="2791335" y="3546476"/>
            <a:ext cx="1106488" cy="1106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36" name="Text Box 12"/>
          <p:cNvSpPr txBox="1">
            <a:spLocks noChangeArrowheads="1"/>
          </p:cNvSpPr>
          <p:nvPr/>
        </p:nvSpPr>
        <p:spPr bwMode="auto">
          <a:xfrm>
            <a:off x="240222" y="4017963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Input x</a:t>
            </a:r>
            <a:r>
              <a:rPr lang="en-US" sz="1800" baseline="-25000"/>
              <a:t>2</a:t>
            </a:r>
          </a:p>
        </p:txBody>
      </p:sp>
      <p:sp>
        <p:nvSpPr>
          <p:cNvPr id="94237" name="Text Box 13"/>
          <p:cNvSpPr txBox="1">
            <a:spLocks noChangeArrowheads="1"/>
          </p:cNvSpPr>
          <p:nvPr/>
        </p:nvSpPr>
        <p:spPr bwMode="auto">
          <a:xfrm>
            <a:off x="1307022" y="1824038"/>
            <a:ext cx="2936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94238" name="Line 16"/>
          <p:cNvSpPr>
            <a:spLocks noChangeShapeType="1"/>
          </p:cNvSpPr>
          <p:nvPr/>
        </p:nvSpPr>
        <p:spPr bwMode="auto">
          <a:xfrm>
            <a:off x="1230822" y="2327276"/>
            <a:ext cx="1447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39" name="Line 17"/>
          <p:cNvSpPr>
            <a:spLocks noChangeShapeType="1"/>
          </p:cNvSpPr>
          <p:nvPr/>
        </p:nvSpPr>
        <p:spPr bwMode="auto">
          <a:xfrm>
            <a:off x="1230822" y="2479676"/>
            <a:ext cx="1524000" cy="1600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40" name="Line 18"/>
          <p:cNvSpPr>
            <a:spLocks noChangeShapeType="1"/>
          </p:cNvSpPr>
          <p:nvPr/>
        </p:nvSpPr>
        <p:spPr bwMode="auto">
          <a:xfrm>
            <a:off x="1230822" y="4156076"/>
            <a:ext cx="1524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41" name="Line 19"/>
          <p:cNvSpPr>
            <a:spLocks noChangeShapeType="1"/>
          </p:cNvSpPr>
          <p:nvPr/>
        </p:nvSpPr>
        <p:spPr bwMode="auto">
          <a:xfrm flipV="1">
            <a:off x="1230822" y="2479676"/>
            <a:ext cx="1371600" cy="1600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48" name="Line 26"/>
          <p:cNvSpPr>
            <a:spLocks noChangeShapeType="1"/>
          </p:cNvSpPr>
          <p:nvPr/>
        </p:nvSpPr>
        <p:spPr bwMode="auto">
          <a:xfrm>
            <a:off x="3897822" y="2403476"/>
            <a:ext cx="16002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49" name="Line 27"/>
          <p:cNvSpPr>
            <a:spLocks noChangeShapeType="1"/>
          </p:cNvSpPr>
          <p:nvPr/>
        </p:nvSpPr>
        <p:spPr bwMode="auto">
          <a:xfrm flipV="1">
            <a:off x="3974022" y="3317876"/>
            <a:ext cx="16002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50" name="Line 28"/>
          <p:cNvSpPr>
            <a:spLocks noChangeShapeType="1"/>
          </p:cNvSpPr>
          <p:nvPr/>
        </p:nvSpPr>
        <p:spPr bwMode="auto">
          <a:xfrm>
            <a:off x="6717222" y="3089276"/>
            <a:ext cx="1524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54346" name="Group 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300628"/>
              </p:ext>
            </p:extLst>
          </p:nvPr>
        </p:nvGraphicFramePr>
        <p:xfrm>
          <a:off x="5927230" y="4343400"/>
          <a:ext cx="2971800" cy="2286000"/>
        </p:xfrm>
        <a:graphic>
          <a:graphicData uri="http://schemas.openxmlformats.org/drawingml/2006/table">
            <a:tbl>
              <a:tblPr/>
              <a:tblGrid>
                <a:gridCol w="6368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75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74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xor 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4231" name="Rectangle 75"/>
          <p:cNvSpPr>
            <a:spLocks noChangeArrowheads="1"/>
          </p:cNvSpPr>
          <p:nvPr/>
        </p:nvSpPr>
        <p:spPr bwMode="auto">
          <a:xfrm>
            <a:off x="6629400" y="2362200"/>
            <a:ext cx="20113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Output = x</a:t>
            </a:r>
            <a:r>
              <a:rPr lang="en-US" sz="1800" baseline="-25000"/>
              <a:t>1</a:t>
            </a:r>
            <a:r>
              <a:rPr lang="en-US" sz="1800" b="1"/>
              <a:t> xor </a:t>
            </a:r>
            <a:r>
              <a:rPr lang="en-US" sz="1800"/>
              <a:t>x</a:t>
            </a:r>
            <a:r>
              <a:rPr lang="en-US" sz="1800" baseline="-25000"/>
              <a:t>2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3048000" y="2066764"/>
            <a:ext cx="498276" cy="438471"/>
            <a:chOff x="2951262" y="2307211"/>
            <a:chExt cx="498276" cy="438471"/>
          </a:xfrm>
        </p:grpSpPr>
        <p:cxnSp>
          <p:nvCxnSpPr>
            <p:cNvPr id="28" name="Straight Connector 27"/>
            <p:cNvCxnSpPr/>
            <p:nvPr/>
          </p:nvCxnSpPr>
          <p:spPr>
            <a:xfrm flipH="1">
              <a:off x="3200400" y="2307211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3200400" y="2307211"/>
              <a:ext cx="0" cy="43598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flipH="1">
              <a:off x="2951262" y="2745682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/>
          <p:cNvGrpSpPr/>
          <p:nvPr/>
        </p:nvGrpSpPr>
        <p:grpSpPr>
          <a:xfrm>
            <a:off x="3048000" y="3860640"/>
            <a:ext cx="498276" cy="438471"/>
            <a:chOff x="2951262" y="2307211"/>
            <a:chExt cx="498276" cy="438471"/>
          </a:xfrm>
        </p:grpSpPr>
        <p:cxnSp>
          <p:nvCxnSpPr>
            <p:cNvPr id="32" name="Straight Connector 31"/>
            <p:cNvCxnSpPr/>
            <p:nvPr/>
          </p:nvCxnSpPr>
          <p:spPr>
            <a:xfrm flipH="1">
              <a:off x="3200400" y="2307211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3200400" y="2307211"/>
              <a:ext cx="0" cy="43598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flipH="1">
              <a:off x="2951262" y="2745682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/>
          <p:cNvGrpSpPr/>
          <p:nvPr/>
        </p:nvGrpSpPr>
        <p:grpSpPr>
          <a:xfrm>
            <a:off x="5791200" y="2792093"/>
            <a:ext cx="498276" cy="438471"/>
            <a:chOff x="2951262" y="2307211"/>
            <a:chExt cx="498276" cy="438471"/>
          </a:xfrm>
        </p:grpSpPr>
        <p:cxnSp>
          <p:nvCxnSpPr>
            <p:cNvPr id="36" name="Straight Connector 35"/>
            <p:cNvCxnSpPr/>
            <p:nvPr/>
          </p:nvCxnSpPr>
          <p:spPr>
            <a:xfrm flipH="1">
              <a:off x="3200400" y="2307211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3200400" y="2307211"/>
              <a:ext cx="0" cy="43598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flipH="1">
              <a:off x="2951262" y="2745682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Text Box 13"/>
          <p:cNvSpPr txBox="1">
            <a:spLocks noChangeArrowheads="1"/>
          </p:cNvSpPr>
          <p:nvPr/>
        </p:nvSpPr>
        <p:spPr bwMode="auto">
          <a:xfrm>
            <a:off x="1491448" y="2403476"/>
            <a:ext cx="44053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-1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40" name="Text Box 13"/>
          <p:cNvSpPr txBox="1">
            <a:spLocks noChangeArrowheads="1"/>
          </p:cNvSpPr>
          <p:nvPr/>
        </p:nvSpPr>
        <p:spPr bwMode="auto">
          <a:xfrm>
            <a:off x="1230822" y="3200471"/>
            <a:ext cx="4460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-1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41" name="Text Box 13"/>
          <p:cNvSpPr txBox="1">
            <a:spLocks noChangeArrowheads="1"/>
          </p:cNvSpPr>
          <p:nvPr/>
        </p:nvSpPr>
        <p:spPr bwMode="auto">
          <a:xfrm>
            <a:off x="1638292" y="3662434"/>
            <a:ext cx="2936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42" name="Text Box 13"/>
          <p:cNvSpPr txBox="1">
            <a:spLocks noChangeArrowheads="1"/>
          </p:cNvSpPr>
          <p:nvPr/>
        </p:nvSpPr>
        <p:spPr bwMode="auto">
          <a:xfrm>
            <a:off x="4289934" y="2096294"/>
            <a:ext cx="2936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43" name="Text Box 13"/>
          <p:cNvSpPr txBox="1">
            <a:spLocks noChangeArrowheads="1"/>
          </p:cNvSpPr>
          <p:nvPr/>
        </p:nvSpPr>
        <p:spPr bwMode="auto">
          <a:xfrm>
            <a:off x="4564587" y="3694113"/>
            <a:ext cx="2936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79826" y="2831068"/>
            <a:ext cx="848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b=-0.5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936456" y="4659868"/>
            <a:ext cx="848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b=-0.5</a:t>
            </a:r>
          </a:p>
        </p:txBody>
      </p:sp>
      <p:graphicFrame>
        <p:nvGraphicFramePr>
          <p:cNvPr id="44" name="Object 4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3536785"/>
              </p:ext>
            </p:extLst>
          </p:nvPr>
        </p:nvGraphicFramePr>
        <p:xfrm>
          <a:off x="1491448" y="5562600"/>
          <a:ext cx="3128963" cy="90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6278" name="Equation" r:id="rId4" imgW="2057400" imgH="596900" progId="Equation.3">
                  <p:embed/>
                </p:oleObj>
              </mc:Choice>
              <mc:Fallback>
                <p:oleObj name="Equation" r:id="rId4" imgW="2057400" imgH="596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91448" y="5562600"/>
                        <a:ext cx="3128963" cy="908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TextBox 45"/>
          <p:cNvSpPr txBox="1"/>
          <p:nvPr/>
        </p:nvSpPr>
        <p:spPr>
          <a:xfrm>
            <a:off x="5795537" y="3593068"/>
            <a:ext cx="848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b=-0.5</a:t>
            </a:r>
          </a:p>
        </p:txBody>
      </p:sp>
    </p:spTree>
    <p:extLst>
      <p:ext uri="{BB962C8B-B14F-4D97-AF65-F5344CB8AC3E}">
        <p14:creationId xmlns:p14="http://schemas.microsoft.com/office/powerpoint/2010/main" val="20316593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-76200"/>
            <a:ext cx="8594230" cy="13716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600" dirty="0">
                <a:solidFill>
                  <a:srgbClr val="FF0000"/>
                </a:solidFill>
              </a:rPr>
              <a:t>What does the decision boundary look like?</a:t>
            </a:r>
          </a:p>
        </p:txBody>
      </p:sp>
      <p:sp>
        <p:nvSpPr>
          <p:cNvPr id="94232" name="Oval 5"/>
          <p:cNvSpPr>
            <a:spLocks noChangeAspect="1" noChangeArrowheads="1"/>
          </p:cNvSpPr>
          <p:nvPr/>
        </p:nvSpPr>
        <p:spPr bwMode="auto">
          <a:xfrm>
            <a:off x="2715135" y="1754188"/>
            <a:ext cx="1106488" cy="1106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33" name="Text Box 8"/>
          <p:cNvSpPr txBox="1">
            <a:spLocks noChangeArrowheads="1"/>
          </p:cNvSpPr>
          <p:nvPr/>
        </p:nvSpPr>
        <p:spPr bwMode="auto">
          <a:xfrm>
            <a:off x="240222" y="2112963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Input x</a:t>
            </a:r>
            <a:r>
              <a:rPr lang="en-US" sz="1800" baseline="-25000"/>
              <a:t>1</a:t>
            </a:r>
          </a:p>
        </p:txBody>
      </p:sp>
      <p:sp>
        <p:nvSpPr>
          <p:cNvPr id="94234" name="Oval 10"/>
          <p:cNvSpPr>
            <a:spLocks noChangeAspect="1" noChangeArrowheads="1"/>
          </p:cNvSpPr>
          <p:nvPr/>
        </p:nvSpPr>
        <p:spPr bwMode="auto">
          <a:xfrm>
            <a:off x="5534535" y="2479676"/>
            <a:ext cx="1106488" cy="1106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36" name="Text Box 12"/>
          <p:cNvSpPr txBox="1">
            <a:spLocks noChangeArrowheads="1"/>
          </p:cNvSpPr>
          <p:nvPr/>
        </p:nvSpPr>
        <p:spPr bwMode="auto">
          <a:xfrm>
            <a:off x="240222" y="4017963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Input x</a:t>
            </a:r>
            <a:r>
              <a:rPr lang="en-US" sz="1800" baseline="-25000"/>
              <a:t>2</a:t>
            </a:r>
          </a:p>
        </p:txBody>
      </p:sp>
      <p:sp>
        <p:nvSpPr>
          <p:cNvPr id="94237" name="Text Box 13"/>
          <p:cNvSpPr txBox="1">
            <a:spLocks noChangeArrowheads="1"/>
          </p:cNvSpPr>
          <p:nvPr/>
        </p:nvSpPr>
        <p:spPr bwMode="auto">
          <a:xfrm>
            <a:off x="1307022" y="1824038"/>
            <a:ext cx="2936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94238" name="Line 16"/>
          <p:cNvSpPr>
            <a:spLocks noChangeShapeType="1"/>
          </p:cNvSpPr>
          <p:nvPr/>
        </p:nvSpPr>
        <p:spPr bwMode="auto">
          <a:xfrm>
            <a:off x="1230822" y="2327276"/>
            <a:ext cx="1447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39" name="Line 17"/>
          <p:cNvSpPr>
            <a:spLocks noChangeShapeType="1"/>
          </p:cNvSpPr>
          <p:nvPr/>
        </p:nvSpPr>
        <p:spPr bwMode="auto">
          <a:xfrm>
            <a:off x="1230822" y="2479676"/>
            <a:ext cx="1524000" cy="1600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40" name="Line 18"/>
          <p:cNvSpPr>
            <a:spLocks noChangeShapeType="1"/>
          </p:cNvSpPr>
          <p:nvPr/>
        </p:nvSpPr>
        <p:spPr bwMode="auto">
          <a:xfrm>
            <a:off x="1230822" y="4156076"/>
            <a:ext cx="1524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41" name="Line 19"/>
          <p:cNvSpPr>
            <a:spLocks noChangeShapeType="1"/>
          </p:cNvSpPr>
          <p:nvPr/>
        </p:nvSpPr>
        <p:spPr bwMode="auto">
          <a:xfrm flipV="1">
            <a:off x="1230822" y="2479676"/>
            <a:ext cx="1371600" cy="1600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48" name="Line 26"/>
          <p:cNvSpPr>
            <a:spLocks noChangeShapeType="1"/>
          </p:cNvSpPr>
          <p:nvPr/>
        </p:nvSpPr>
        <p:spPr bwMode="auto">
          <a:xfrm>
            <a:off x="3897822" y="2403476"/>
            <a:ext cx="16002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49" name="Line 27"/>
          <p:cNvSpPr>
            <a:spLocks noChangeShapeType="1"/>
          </p:cNvSpPr>
          <p:nvPr/>
        </p:nvSpPr>
        <p:spPr bwMode="auto">
          <a:xfrm flipV="1">
            <a:off x="3974022" y="3317876"/>
            <a:ext cx="16002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50" name="Line 28"/>
          <p:cNvSpPr>
            <a:spLocks noChangeShapeType="1"/>
          </p:cNvSpPr>
          <p:nvPr/>
        </p:nvSpPr>
        <p:spPr bwMode="auto">
          <a:xfrm>
            <a:off x="6717222" y="3089276"/>
            <a:ext cx="1524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54346" name="Group 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29847409"/>
              </p:ext>
            </p:extLst>
          </p:nvPr>
        </p:nvGraphicFramePr>
        <p:xfrm>
          <a:off x="5927230" y="4343400"/>
          <a:ext cx="2971800" cy="2286000"/>
        </p:xfrm>
        <a:graphic>
          <a:graphicData uri="http://schemas.openxmlformats.org/drawingml/2006/table">
            <a:tbl>
              <a:tblPr/>
              <a:tblGrid>
                <a:gridCol w="6368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75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74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xor 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4231" name="Rectangle 75"/>
          <p:cNvSpPr>
            <a:spLocks noChangeArrowheads="1"/>
          </p:cNvSpPr>
          <p:nvPr/>
        </p:nvSpPr>
        <p:spPr bwMode="auto">
          <a:xfrm>
            <a:off x="6629400" y="2362200"/>
            <a:ext cx="20113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Output = x</a:t>
            </a:r>
            <a:r>
              <a:rPr lang="en-US" sz="1800" baseline="-25000"/>
              <a:t>1</a:t>
            </a:r>
            <a:r>
              <a:rPr lang="en-US" sz="1800" b="1"/>
              <a:t> xor </a:t>
            </a:r>
            <a:r>
              <a:rPr lang="en-US" sz="1800"/>
              <a:t>x</a:t>
            </a:r>
            <a:r>
              <a:rPr lang="en-US" sz="1800" baseline="-25000"/>
              <a:t>2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3048000" y="2066764"/>
            <a:ext cx="498276" cy="438471"/>
            <a:chOff x="2951262" y="2307211"/>
            <a:chExt cx="498276" cy="438471"/>
          </a:xfrm>
        </p:grpSpPr>
        <p:cxnSp>
          <p:nvCxnSpPr>
            <p:cNvPr id="28" name="Straight Connector 27"/>
            <p:cNvCxnSpPr/>
            <p:nvPr/>
          </p:nvCxnSpPr>
          <p:spPr>
            <a:xfrm flipH="1">
              <a:off x="3200400" y="2307211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3200400" y="2307211"/>
              <a:ext cx="0" cy="43598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flipH="1">
              <a:off x="2951262" y="2745682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/>
          <p:cNvGrpSpPr/>
          <p:nvPr/>
        </p:nvGrpSpPr>
        <p:grpSpPr>
          <a:xfrm>
            <a:off x="5791200" y="2792093"/>
            <a:ext cx="498276" cy="438471"/>
            <a:chOff x="2951262" y="2307211"/>
            <a:chExt cx="498276" cy="438471"/>
          </a:xfrm>
        </p:grpSpPr>
        <p:cxnSp>
          <p:nvCxnSpPr>
            <p:cNvPr id="36" name="Straight Connector 35"/>
            <p:cNvCxnSpPr/>
            <p:nvPr/>
          </p:nvCxnSpPr>
          <p:spPr>
            <a:xfrm flipH="1">
              <a:off x="3200400" y="2307211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3200400" y="2307211"/>
              <a:ext cx="0" cy="43598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flipH="1">
              <a:off x="2951262" y="2745682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Text Box 13"/>
          <p:cNvSpPr txBox="1">
            <a:spLocks noChangeArrowheads="1"/>
          </p:cNvSpPr>
          <p:nvPr/>
        </p:nvSpPr>
        <p:spPr bwMode="auto">
          <a:xfrm>
            <a:off x="1491448" y="2403476"/>
            <a:ext cx="44053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-1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40" name="Text Box 13"/>
          <p:cNvSpPr txBox="1">
            <a:spLocks noChangeArrowheads="1"/>
          </p:cNvSpPr>
          <p:nvPr/>
        </p:nvSpPr>
        <p:spPr bwMode="auto">
          <a:xfrm>
            <a:off x="1230822" y="3200471"/>
            <a:ext cx="4460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-1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41" name="Text Box 13"/>
          <p:cNvSpPr txBox="1">
            <a:spLocks noChangeArrowheads="1"/>
          </p:cNvSpPr>
          <p:nvPr/>
        </p:nvSpPr>
        <p:spPr bwMode="auto">
          <a:xfrm>
            <a:off x="1638292" y="3662434"/>
            <a:ext cx="2936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42" name="Text Box 13"/>
          <p:cNvSpPr txBox="1">
            <a:spLocks noChangeArrowheads="1"/>
          </p:cNvSpPr>
          <p:nvPr/>
        </p:nvSpPr>
        <p:spPr bwMode="auto">
          <a:xfrm>
            <a:off x="4289934" y="2096294"/>
            <a:ext cx="2936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43" name="Text Box 13"/>
          <p:cNvSpPr txBox="1">
            <a:spLocks noChangeArrowheads="1"/>
          </p:cNvSpPr>
          <p:nvPr/>
        </p:nvSpPr>
        <p:spPr bwMode="auto">
          <a:xfrm>
            <a:off x="4564587" y="3694113"/>
            <a:ext cx="2936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79826" y="2831068"/>
            <a:ext cx="848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b=-0.5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936456" y="4659868"/>
            <a:ext cx="848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b=-0.5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795537" y="3593068"/>
            <a:ext cx="848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b=-0.5</a:t>
            </a:r>
          </a:p>
        </p:txBody>
      </p:sp>
      <p:sp>
        <p:nvSpPr>
          <p:cNvPr id="47" name="Oval 11"/>
          <p:cNvSpPr>
            <a:spLocks noChangeAspect="1" noChangeArrowheads="1"/>
          </p:cNvSpPr>
          <p:nvPr/>
        </p:nvSpPr>
        <p:spPr bwMode="auto">
          <a:xfrm>
            <a:off x="2791335" y="3546476"/>
            <a:ext cx="1106488" cy="1106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8" name="Group 47"/>
          <p:cNvGrpSpPr/>
          <p:nvPr/>
        </p:nvGrpSpPr>
        <p:grpSpPr>
          <a:xfrm>
            <a:off x="3048000" y="3860640"/>
            <a:ext cx="498276" cy="438471"/>
            <a:chOff x="2951262" y="2307211"/>
            <a:chExt cx="498276" cy="438471"/>
          </a:xfrm>
        </p:grpSpPr>
        <p:cxnSp>
          <p:nvCxnSpPr>
            <p:cNvPr id="49" name="Straight Connector 48"/>
            <p:cNvCxnSpPr/>
            <p:nvPr/>
          </p:nvCxnSpPr>
          <p:spPr>
            <a:xfrm flipH="1">
              <a:off x="3200400" y="2307211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3200400" y="2307211"/>
              <a:ext cx="0" cy="43598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flipH="1">
              <a:off x="2951262" y="2745682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885878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-76200"/>
            <a:ext cx="8594230" cy="13716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600" dirty="0">
                <a:solidFill>
                  <a:srgbClr val="FF0000"/>
                </a:solidFill>
              </a:rPr>
              <a:t>What does the decision boundary look like?</a:t>
            </a:r>
          </a:p>
        </p:txBody>
      </p:sp>
      <p:sp>
        <p:nvSpPr>
          <p:cNvPr id="94232" name="Oval 5"/>
          <p:cNvSpPr>
            <a:spLocks noChangeAspect="1" noChangeArrowheads="1"/>
          </p:cNvSpPr>
          <p:nvPr/>
        </p:nvSpPr>
        <p:spPr bwMode="auto">
          <a:xfrm>
            <a:off x="2715135" y="1754188"/>
            <a:ext cx="1106488" cy="1106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33" name="Text Box 8"/>
          <p:cNvSpPr txBox="1">
            <a:spLocks noChangeArrowheads="1"/>
          </p:cNvSpPr>
          <p:nvPr/>
        </p:nvSpPr>
        <p:spPr bwMode="auto">
          <a:xfrm>
            <a:off x="240222" y="2112963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Input x</a:t>
            </a:r>
            <a:r>
              <a:rPr lang="en-US" sz="1800" baseline="-25000"/>
              <a:t>1</a:t>
            </a:r>
          </a:p>
        </p:txBody>
      </p:sp>
      <p:sp>
        <p:nvSpPr>
          <p:cNvPr id="94234" name="Oval 10"/>
          <p:cNvSpPr>
            <a:spLocks noChangeAspect="1" noChangeArrowheads="1"/>
          </p:cNvSpPr>
          <p:nvPr/>
        </p:nvSpPr>
        <p:spPr bwMode="auto">
          <a:xfrm>
            <a:off x="5534535" y="2479676"/>
            <a:ext cx="1106488" cy="1106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35" name="Oval 11"/>
          <p:cNvSpPr>
            <a:spLocks noChangeAspect="1" noChangeArrowheads="1"/>
          </p:cNvSpPr>
          <p:nvPr/>
        </p:nvSpPr>
        <p:spPr bwMode="auto">
          <a:xfrm>
            <a:off x="2791335" y="3546476"/>
            <a:ext cx="1106488" cy="110648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36" name="Text Box 12"/>
          <p:cNvSpPr txBox="1">
            <a:spLocks noChangeArrowheads="1"/>
          </p:cNvSpPr>
          <p:nvPr/>
        </p:nvSpPr>
        <p:spPr bwMode="auto">
          <a:xfrm>
            <a:off x="240222" y="4017963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Input x</a:t>
            </a:r>
            <a:r>
              <a:rPr lang="en-US" sz="1800" baseline="-25000"/>
              <a:t>2</a:t>
            </a:r>
          </a:p>
        </p:txBody>
      </p:sp>
      <p:sp>
        <p:nvSpPr>
          <p:cNvPr id="94237" name="Text Box 13"/>
          <p:cNvSpPr txBox="1">
            <a:spLocks noChangeArrowheads="1"/>
          </p:cNvSpPr>
          <p:nvPr/>
        </p:nvSpPr>
        <p:spPr bwMode="auto">
          <a:xfrm>
            <a:off x="1307022" y="1824038"/>
            <a:ext cx="2936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94238" name="Line 16"/>
          <p:cNvSpPr>
            <a:spLocks noChangeShapeType="1"/>
          </p:cNvSpPr>
          <p:nvPr/>
        </p:nvSpPr>
        <p:spPr bwMode="auto">
          <a:xfrm>
            <a:off x="1230822" y="2327276"/>
            <a:ext cx="1447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39" name="Line 17"/>
          <p:cNvSpPr>
            <a:spLocks noChangeShapeType="1"/>
          </p:cNvSpPr>
          <p:nvPr/>
        </p:nvSpPr>
        <p:spPr bwMode="auto">
          <a:xfrm>
            <a:off x="1230822" y="2479676"/>
            <a:ext cx="1524000" cy="1600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40" name="Line 18"/>
          <p:cNvSpPr>
            <a:spLocks noChangeShapeType="1"/>
          </p:cNvSpPr>
          <p:nvPr/>
        </p:nvSpPr>
        <p:spPr bwMode="auto">
          <a:xfrm>
            <a:off x="1230822" y="4156076"/>
            <a:ext cx="1524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41" name="Line 19"/>
          <p:cNvSpPr>
            <a:spLocks noChangeShapeType="1"/>
          </p:cNvSpPr>
          <p:nvPr/>
        </p:nvSpPr>
        <p:spPr bwMode="auto">
          <a:xfrm flipV="1">
            <a:off x="1230822" y="2479676"/>
            <a:ext cx="1371600" cy="1600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48" name="Line 26"/>
          <p:cNvSpPr>
            <a:spLocks noChangeShapeType="1"/>
          </p:cNvSpPr>
          <p:nvPr/>
        </p:nvSpPr>
        <p:spPr bwMode="auto">
          <a:xfrm>
            <a:off x="3897822" y="2403476"/>
            <a:ext cx="16002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49" name="Line 27"/>
          <p:cNvSpPr>
            <a:spLocks noChangeShapeType="1"/>
          </p:cNvSpPr>
          <p:nvPr/>
        </p:nvSpPr>
        <p:spPr bwMode="auto">
          <a:xfrm flipV="1">
            <a:off x="3974022" y="3317876"/>
            <a:ext cx="16002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50" name="Line 28"/>
          <p:cNvSpPr>
            <a:spLocks noChangeShapeType="1"/>
          </p:cNvSpPr>
          <p:nvPr/>
        </p:nvSpPr>
        <p:spPr bwMode="auto">
          <a:xfrm>
            <a:off x="6717222" y="3089276"/>
            <a:ext cx="1524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54346" name="Group 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6859452"/>
              </p:ext>
            </p:extLst>
          </p:nvPr>
        </p:nvGraphicFramePr>
        <p:xfrm>
          <a:off x="5927230" y="4343400"/>
          <a:ext cx="2971800" cy="2286000"/>
        </p:xfrm>
        <a:graphic>
          <a:graphicData uri="http://schemas.openxmlformats.org/drawingml/2006/table">
            <a:tbl>
              <a:tblPr/>
              <a:tblGrid>
                <a:gridCol w="6368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75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74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xor 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4231" name="Rectangle 75"/>
          <p:cNvSpPr>
            <a:spLocks noChangeArrowheads="1"/>
          </p:cNvSpPr>
          <p:nvPr/>
        </p:nvSpPr>
        <p:spPr bwMode="auto">
          <a:xfrm>
            <a:off x="6629400" y="2362200"/>
            <a:ext cx="20113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Output = x</a:t>
            </a:r>
            <a:r>
              <a:rPr lang="en-US" sz="1800" baseline="-25000"/>
              <a:t>1</a:t>
            </a:r>
            <a:r>
              <a:rPr lang="en-US" sz="1800" b="1"/>
              <a:t> xor </a:t>
            </a:r>
            <a:r>
              <a:rPr lang="en-US" sz="1800"/>
              <a:t>x</a:t>
            </a:r>
            <a:r>
              <a:rPr lang="en-US" sz="1800" baseline="-25000"/>
              <a:t>2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3048000" y="2066764"/>
            <a:ext cx="498276" cy="438471"/>
            <a:chOff x="2951262" y="2307211"/>
            <a:chExt cx="498276" cy="438471"/>
          </a:xfrm>
        </p:grpSpPr>
        <p:cxnSp>
          <p:nvCxnSpPr>
            <p:cNvPr id="28" name="Straight Connector 27"/>
            <p:cNvCxnSpPr/>
            <p:nvPr/>
          </p:nvCxnSpPr>
          <p:spPr>
            <a:xfrm flipH="1">
              <a:off x="3200400" y="2307211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3200400" y="2307211"/>
              <a:ext cx="0" cy="43598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flipH="1">
              <a:off x="2951262" y="2745682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/>
          <p:cNvGrpSpPr/>
          <p:nvPr/>
        </p:nvGrpSpPr>
        <p:grpSpPr>
          <a:xfrm>
            <a:off x="3048000" y="3860640"/>
            <a:ext cx="498276" cy="438471"/>
            <a:chOff x="2951262" y="2307211"/>
            <a:chExt cx="498276" cy="438471"/>
          </a:xfrm>
        </p:grpSpPr>
        <p:cxnSp>
          <p:nvCxnSpPr>
            <p:cNvPr id="32" name="Straight Connector 31"/>
            <p:cNvCxnSpPr/>
            <p:nvPr/>
          </p:nvCxnSpPr>
          <p:spPr>
            <a:xfrm flipH="1">
              <a:off x="3200400" y="2307211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3200400" y="2307211"/>
              <a:ext cx="0" cy="43598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flipH="1">
              <a:off x="2951262" y="2745682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/>
          <p:cNvGrpSpPr/>
          <p:nvPr/>
        </p:nvGrpSpPr>
        <p:grpSpPr>
          <a:xfrm>
            <a:off x="5791200" y="2792093"/>
            <a:ext cx="498276" cy="438471"/>
            <a:chOff x="2951262" y="2307211"/>
            <a:chExt cx="498276" cy="438471"/>
          </a:xfrm>
        </p:grpSpPr>
        <p:cxnSp>
          <p:nvCxnSpPr>
            <p:cNvPr id="36" name="Straight Connector 35"/>
            <p:cNvCxnSpPr/>
            <p:nvPr/>
          </p:nvCxnSpPr>
          <p:spPr>
            <a:xfrm flipH="1">
              <a:off x="3200400" y="2307211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3200400" y="2307211"/>
              <a:ext cx="0" cy="43598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flipH="1">
              <a:off x="2951262" y="2745682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Text Box 13"/>
          <p:cNvSpPr txBox="1">
            <a:spLocks noChangeArrowheads="1"/>
          </p:cNvSpPr>
          <p:nvPr/>
        </p:nvSpPr>
        <p:spPr bwMode="auto">
          <a:xfrm>
            <a:off x="1491448" y="2403476"/>
            <a:ext cx="44053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-1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40" name="Text Box 13"/>
          <p:cNvSpPr txBox="1">
            <a:spLocks noChangeArrowheads="1"/>
          </p:cNvSpPr>
          <p:nvPr/>
        </p:nvSpPr>
        <p:spPr bwMode="auto">
          <a:xfrm>
            <a:off x="1230822" y="3200471"/>
            <a:ext cx="4460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-1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41" name="Text Box 13"/>
          <p:cNvSpPr txBox="1">
            <a:spLocks noChangeArrowheads="1"/>
          </p:cNvSpPr>
          <p:nvPr/>
        </p:nvSpPr>
        <p:spPr bwMode="auto">
          <a:xfrm>
            <a:off x="1638292" y="3662434"/>
            <a:ext cx="2936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42" name="Text Box 13"/>
          <p:cNvSpPr txBox="1">
            <a:spLocks noChangeArrowheads="1"/>
          </p:cNvSpPr>
          <p:nvPr/>
        </p:nvSpPr>
        <p:spPr bwMode="auto">
          <a:xfrm>
            <a:off x="4289934" y="2096294"/>
            <a:ext cx="2936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43" name="Text Box 13"/>
          <p:cNvSpPr txBox="1">
            <a:spLocks noChangeArrowheads="1"/>
          </p:cNvSpPr>
          <p:nvPr/>
        </p:nvSpPr>
        <p:spPr bwMode="auto">
          <a:xfrm>
            <a:off x="4564587" y="3694113"/>
            <a:ext cx="2936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79826" y="2831068"/>
            <a:ext cx="848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b=-0.5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936456" y="4659868"/>
            <a:ext cx="848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b=-0.5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795537" y="3593068"/>
            <a:ext cx="848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b=-0.5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852" y="5562600"/>
            <a:ext cx="43249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does this perceptron’s decision boundary look like?</a:t>
            </a:r>
          </a:p>
        </p:txBody>
      </p:sp>
    </p:spTree>
    <p:extLst>
      <p:ext uri="{BB962C8B-B14F-4D97-AF65-F5344CB8AC3E}">
        <p14:creationId xmlns:p14="http://schemas.microsoft.com/office/powerpoint/2010/main" val="25617981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NN decision boundary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5143773" y="2982260"/>
            <a:ext cx="3233808" cy="3189940"/>
            <a:chOff x="3115679" y="2953647"/>
            <a:chExt cx="3233808" cy="3189940"/>
          </a:xfrm>
        </p:grpSpPr>
        <p:cxnSp>
          <p:nvCxnSpPr>
            <p:cNvPr id="5" name="Straight Arrow Connector 4"/>
            <p:cNvCxnSpPr/>
            <p:nvPr/>
          </p:nvCxnSpPr>
          <p:spPr>
            <a:xfrm flipV="1">
              <a:off x="4706567" y="2953647"/>
              <a:ext cx="0" cy="318994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/>
            <p:cNvCxnSpPr/>
            <p:nvPr/>
          </p:nvCxnSpPr>
          <p:spPr>
            <a:xfrm>
              <a:off x="3115679" y="4651995"/>
              <a:ext cx="323380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4551521" y="353445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4548875" y="570538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5796625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3620693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Straight Connector 14"/>
          <p:cNvCxnSpPr/>
          <p:nvPr/>
        </p:nvCxnSpPr>
        <p:spPr>
          <a:xfrm flipV="1">
            <a:off x="5257800" y="3230009"/>
            <a:ext cx="2894160" cy="2865991"/>
          </a:xfrm>
          <a:prstGeom prst="lin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 flipV="1">
            <a:off x="5648787" y="3662434"/>
            <a:ext cx="1056813" cy="989308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847575" y="4459086"/>
            <a:ext cx="427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Arial"/>
                <a:cs typeface="Arial"/>
              </a:rPr>
              <a:t>x</a:t>
            </a:r>
            <a:r>
              <a:rPr lang="en-US" i="1" baseline="-25000" dirty="0">
                <a:latin typeface="Arial"/>
                <a:cs typeface="Arial"/>
              </a:rPr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79615" y="2580281"/>
            <a:ext cx="427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Arial"/>
                <a:cs typeface="Arial"/>
              </a:rPr>
              <a:t>x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sp>
        <p:nvSpPr>
          <p:cNvPr id="20" name="Text Box 8"/>
          <p:cNvSpPr txBox="1">
            <a:spLocks noChangeArrowheads="1"/>
          </p:cNvSpPr>
          <p:nvPr/>
        </p:nvSpPr>
        <p:spPr bwMode="auto">
          <a:xfrm>
            <a:off x="240222" y="2112963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Input x</a:t>
            </a:r>
            <a:r>
              <a:rPr lang="en-US" sz="1800" baseline="-25000"/>
              <a:t>1</a:t>
            </a:r>
          </a:p>
        </p:txBody>
      </p:sp>
      <p:sp>
        <p:nvSpPr>
          <p:cNvPr id="21" name="Oval 11"/>
          <p:cNvSpPr>
            <a:spLocks noChangeAspect="1" noChangeArrowheads="1"/>
          </p:cNvSpPr>
          <p:nvPr/>
        </p:nvSpPr>
        <p:spPr bwMode="auto">
          <a:xfrm>
            <a:off x="2791335" y="3546476"/>
            <a:ext cx="1106488" cy="110648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Text Box 12"/>
          <p:cNvSpPr txBox="1">
            <a:spLocks noChangeArrowheads="1"/>
          </p:cNvSpPr>
          <p:nvPr/>
        </p:nvSpPr>
        <p:spPr bwMode="auto">
          <a:xfrm>
            <a:off x="240222" y="4017963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Input x</a:t>
            </a:r>
            <a:r>
              <a:rPr lang="en-US" sz="1800" baseline="-25000"/>
              <a:t>2</a:t>
            </a:r>
          </a:p>
        </p:txBody>
      </p:sp>
      <p:sp>
        <p:nvSpPr>
          <p:cNvPr id="23" name="Line 17"/>
          <p:cNvSpPr>
            <a:spLocks noChangeShapeType="1"/>
          </p:cNvSpPr>
          <p:nvPr/>
        </p:nvSpPr>
        <p:spPr bwMode="auto">
          <a:xfrm>
            <a:off x="1230822" y="2479676"/>
            <a:ext cx="1524000" cy="1600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Line 18"/>
          <p:cNvSpPr>
            <a:spLocks noChangeShapeType="1"/>
          </p:cNvSpPr>
          <p:nvPr/>
        </p:nvSpPr>
        <p:spPr bwMode="auto">
          <a:xfrm>
            <a:off x="1230822" y="4156076"/>
            <a:ext cx="1524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5" name="Group 24"/>
          <p:cNvGrpSpPr/>
          <p:nvPr/>
        </p:nvGrpSpPr>
        <p:grpSpPr>
          <a:xfrm>
            <a:off x="3048000" y="3860640"/>
            <a:ext cx="498276" cy="438471"/>
            <a:chOff x="2951262" y="2307211"/>
            <a:chExt cx="498276" cy="438471"/>
          </a:xfrm>
        </p:grpSpPr>
        <p:cxnSp>
          <p:nvCxnSpPr>
            <p:cNvPr id="26" name="Straight Connector 25"/>
            <p:cNvCxnSpPr/>
            <p:nvPr/>
          </p:nvCxnSpPr>
          <p:spPr>
            <a:xfrm flipH="1">
              <a:off x="3200400" y="2307211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3200400" y="2307211"/>
              <a:ext cx="0" cy="43598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flipH="1">
              <a:off x="2951262" y="2745682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28"/>
          <p:cNvSpPr txBox="1"/>
          <p:nvPr/>
        </p:nvSpPr>
        <p:spPr>
          <a:xfrm>
            <a:off x="2936456" y="4659868"/>
            <a:ext cx="848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b=-0.5</a:t>
            </a:r>
          </a:p>
        </p:txBody>
      </p:sp>
      <p:sp>
        <p:nvSpPr>
          <p:cNvPr id="30" name="Text Box 13"/>
          <p:cNvSpPr txBox="1">
            <a:spLocks noChangeArrowheads="1"/>
          </p:cNvSpPr>
          <p:nvPr/>
        </p:nvSpPr>
        <p:spPr bwMode="auto">
          <a:xfrm>
            <a:off x="1491448" y="2403476"/>
            <a:ext cx="44053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-1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31" name="Text Box 13"/>
          <p:cNvSpPr txBox="1">
            <a:spLocks noChangeArrowheads="1"/>
          </p:cNvSpPr>
          <p:nvPr/>
        </p:nvSpPr>
        <p:spPr bwMode="auto">
          <a:xfrm>
            <a:off x="1638292" y="3662434"/>
            <a:ext cx="2936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198860" y="3228691"/>
            <a:ext cx="69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(-1,1)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853235" y="6308326"/>
            <a:ext cx="19191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(without the bias)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56255" y="5285455"/>
            <a:ext cx="21640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Let x</a:t>
            </a:r>
            <a:r>
              <a:rPr lang="en-US" sz="2400" baseline="-25000" dirty="0"/>
              <a:t>2</a:t>
            </a:r>
            <a:r>
              <a:rPr lang="en-US" sz="2400" dirty="0"/>
              <a:t> = 0, then:</a:t>
            </a:r>
          </a:p>
        </p:txBody>
      </p:sp>
      <p:graphicFrame>
        <p:nvGraphicFramePr>
          <p:cNvPr id="43" name="Objec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6462530"/>
              </p:ext>
            </p:extLst>
          </p:nvPr>
        </p:nvGraphicFramePr>
        <p:xfrm>
          <a:off x="1027113" y="5848350"/>
          <a:ext cx="1563687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9445" name="Equation" r:id="rId3" imgW="787400" imgH="203200" progId="Equation.3">
                  <p:embed/>
                </p:oleObj>
              </mc:Choice>
              <mc:Fallback>
                <p:oleObj name="Equation" r:id="rId3" imgW="7874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27113" y="5848350"/>
                        <a:ext cx="1563687" cy="403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Object 4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2936914"/>
              </p:ext>
            </p:extLst>
          </p:nvPr>
        </p:nvGraphicFramePr>
        <p:xfrm>
          <a:off x="1816100" y="6248400"/>
          <a:ext cx="1155700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9446" name="Equation" r:id="rId5" imgW="584200" imgH="203200" progId="Equation.3">
                  <p:embed/>
                </p:oleObj>
              </mc:Choice>
              <mc:Fallback>
                <p:oleObj name="Equation" r:id="rId5" imgW="5842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816100" y="6248400"/>
                        <a:ext cx="1155700" cy="403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88493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NN decision boundary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5143773" y="2982260"/>
            <a:ext cx="3233808" cy="3189940"/>
            <a:chOff x="3115679" y="2953647"/>
            <a:chExt cx="3233808" cy="3189940"/>
          </a:xfrm>
        </p:grpSpPr>
        <p:cxnSp>
          <p:nvCxnSpPr>
            <p:cNvPr id="5" name="Straight Arrow Connector 4"/>
            <p:cNvCxnSpPr/>
            <p:nvPr/>
          </p:nvCxnSpPr>
          <p:spPr>
            <a:xfrm flipV="1">
              <a:off x="4706567" y="2953647"/>
              <a:ext cx="0" cy="318994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/>
            <p:cNvCxnSpPr/>
            <p:nvPr/>
          </p:nvCxnSpPr>
          <p:spPr>
            <a:xfrm>
              <a:off x="3115679" y="4651995"/>
              <a:ext cx="323380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4551521" y="353445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4548875" y="570538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5796625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3620693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Straight Connector 14"/>
          <p:cNvCxnSpPr/>
          <p:nvPr/>
        </p:nvCxnSpPr>
        <p:spPr>
          <a:xfrm flipV="1">
            <a:off x="4649640" y="3352800"/>
            <a:ext cx="2894160" cy="2865991"/>
          </a:xfrm>
          <a:prstGeom prst="lin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847575" y="4459086"/>
            <a:ext cx="427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Arial"/>
                <a:cs typeface="Arial"/>
              </a:rPr>
              <a:t>x</a:t>
            </a:r>
            <a:r>
              <a:rPr lang="en-US" i="1" baseline="-25000" dirty="0">
                <a:latin typeface="Arial"/>
                <a:cs typeface="Arial"/>
              </a:rPr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79615" y="2580281"/>
            <a:ext cx="427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Arial"/>
                <a:cs typeface="Arial"/>
              </a:rPr>
              <a:t>x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sp>
        <p:nvSpPr>
          <p:cNvPr id="20" name="Text Box 8"/>
          <p:cNvSpPr txBox="1">
            <a:spLocks noChangeArrowheads="1"/>
          </p:cNvSpPr>
          <p:nvPr/>
        </p:nvSpPr>
        <p:spPr bwMode="auto">
          <a:xfrm>
            <a:off x="240222" y="2112963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Input x</a:t>
            </a:r>
            <a:r>
              <a:rPr lang="en-US" sz="1800" baseline="-25000"/>
              <a:t>1</a:t>
            </a:r>
          </a:p>
        </p:txBody>
      </p:sp>
      <p:sp>
        <p:nvSpPr>
          <p:cNvPr id="21" name="Oval 11"/>
          <p:cNvSpPr>
            <a:spLocks noChangeAspect="1" noChangeArrowheads="1"/>
          </p:cNvSpPr>
          <p:nvPr/>
        </p:nvSpPr>
        <p:spPr bwMode="auto">
          <a:xfrm>
            <a:off x="2791335" y="3546476"/>
            <a:ext cx="1106488" cy="110648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Text Box 12"/>
          <p:cNvSpPr txBox="1">
            <a:spLocks noChangeArrowheads="1"/>
          </p:cNvSpPr>
          <p:nvPr/>
        </p:nvSpPr>
        <p:spPr bwMode="auto">
          <a:xfrm>
            <a:off x="240222" y="4017963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Input x</a:t>
            </a:r>
            <a:r>
              <a:rPr lang="en-US" sz="1800" baseline="-25000"/>
              <a:t>2</a:t>
            </a:r>
          </a:p>
        </p:txBody>
      </p:sp>
      <p:sp>
        <p:nvSpPr>
          <p:cNvPr id="23" name="Line 17"/>
          <p:cNvSpPr>
            <a:spLocks noChangeShapeType="1"/>
          </p:cNvSpPr>
          <p:nvPr/>
        </p:nvSpPr>
        <p:spPr bwMode="auto">
          <a:xfrm>
            <a:off x="1230822" y="2479676"/>
            <a:ext cx="1524000" cy="1600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Line 18"/>
          <p:cNvSpPr>
            <a:spLocks noChangeShapeType="1"/>
          </p:cNvSpPr>
          <p:nvPr/>
        </p:nvSpPr>
        <p:spPr bwMode="auto">
          <a:xfrm>
            <a:off x="1230822" y="4156076"/>
            <a:ext cx="1524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5" name="Group 24"/>
          <p:cNvGrpSpPr/>
          <p:nvPr/>
        </p:nvGrpSpPr>
        <p:grpSpPr>
          <a:xfrm>
            <a:off x="3048000" y="3860640"/>
            <a:ext cx="498276" cy="438471"/>
            <a:chOff x="2951262" y="2307211"/>
            <a:chExt cx="498276" cy="438471"/>
          </a:xfrm>
        </p:grpSpPr>
        <p:cxnSp>
          <p:nvCxnSpPr>
            <p:cNvPr id="26" name="Straight Connector 25"/>
            <p:cNvCxnSpPr/>
            <p:nvPr/>
          </p:nvCxnSpPr>
          <p:spPr>
            <a:xfrm flipH="1">
              <a:off x="3200400" y="2307211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3200400" y="2307211"/>
              <a:ext cx="0" cy="43598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flipH="1">
              <a:off x="2951262" y="2745682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28"/>
          <p:cNvSpPr txBox="1"/>
          <p:nvPr/>
        </p:nvSpPr>
        <p:spPr>
          <a:xfrm>
            <a:off x="2936456" y="4659868"/>
            <a:ext cx="848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b=-0.5</a:t>
            </a:r>
          </a:p>
        </p:txBody>
      </p:sp>
      <p:sp>
        <p:nvSpPr>
          <p:cNvPr id="30" name="Text Box 13"/>
          <p:cNvSpPr txBox="1">
            <a:spLocks noChangeArrowheads="1"/>
          </p:cNvSpPr>
          <p:nvPr/>
        </p:nvSpPr>
        <p:spPr bwMode="auto">
          <a:xfrm>
            <a:off x="1491448" y="2403476"/>
            <a:ext cx="44053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-1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31" name="Text Box 13"/>
          <p:cNvSpPr txBox="1">
            <a:spLocks noChangeArrowheads="1"/>
          </p:cNvSpPr>
          <p:nvPr/>
        </p:nvSpPr>
        <p:spPr bwMode="auto">
          <a:xfrm>
            <a:off x="1638292" y="3662434"/>
            <a:ext cx="2936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cxnSp>
        <p:nvCxnSpPr>
          <p:cNvPr id="32" name="Straight Arrow Connector 31"/>
          <p:cNvCxnSpPr/>
          <p:nvPr/>
        </p:nvCxnSpPr>
        <p:spPr>
          <a:xfrm flipH="1" flipV="1">
            <a:off x="5181600" y="3662434"/>
            <a:ext cx="1056813" cy="989308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616930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-76200"/>
            <a:ext cx="8594230" cy="13716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600" dirty="0">
                <a:solidFill>
                  <a:srgbClr val="FF0000"/>
                </a:solidFill>
              </a:rPr>
              <a:t>What does the decision boundary look like?</a:t>
            </a:r>
          </a:p>
        </p:txBody>
      </p:sp>
      <p:sp>
        <p:nvSpPr>
          <p:cNvPr id="94232" name="Oval 5"/>
          <p:cNvSpPr>
            <a:spLocks noChangeAspect="1" noChangeArrowheads="1"/>
          </p:cNvSpPr>
          <p:nvPr/>
        </p:nvSpPr>
        <p:spPr bwMode="auto">
          <a:xfrm>
            <a:off x="2715135" y="1754188"/>
            <a:ext cx="1106488" cy="110648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33" name="Text Box 8"/>
          <p:cNvSpPr txBox="1">
            <a:spLocks noChangeArrowheads="1"/>
          </p:cNvSpPr>
          <p:nvPr/>
        </p:nvSpPr>
        <p:spPr bwMode="auto">
          <a:xfrm>
            <a:off x="240222" y="2112963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Input x</a:t>
            </a:r>
            <a:r>
              <a:rPr lang="en-US" sz="1800" baseline="-25000"/>
              <a:t>1</a:t>
            </a:r>
          </a:p>
        </p:txBody>
      </p:sp>
      <p:sp>
        <p:nvSpPr>
          <p:cNvPr id="94234" name="Oval 10"/>
          <p:cNvSpPr>
            <a:spLocks noChangeAspect="1" noChangeArrowheads="1"/>
          </p:cNvSpPr>
          <p:nvPr/>
        </p:nvSpPr>
        <p:spPr bwMode="auto">
          <a:xfrm>
            <a:off x="5534535" y="2479676"/>
            <a:ext cx="1106488" cy="1106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36" name="Text Box 12"/>
          <p:cNvSpPr txBox="1">
            <a:spLocks noChangeArrowheads="1"/>
          </p:cNvSpPr>
          <p:nvPr/>
        </p:nvSpPr>
        <p:spPr bwMode="auto">
          <a:xfrm>
            <a:off x="240222" y="4017963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Input x</a:t>
            </a:r>
            <a:r>
              <a:rPr lang="en-US" sz="1800" baseline="-25000"/>
              <a:t>2</a:t>
            </a:r>
          </a:p>
        </p:txBody>
      </p:sp>
      <p:sp>
        <p:nvSpPr>
          <p:cNvPr id="94237" name="Text Box 13"/>
          <p:cNvSpPr txBox="1">
            <a:spLocks noChangeArrowheads="1"/>
          </p:cNvSpPr>
          <p:nvPr/>
        </p:nvSpPr>
        <p:spPr bwMode="auto">
          <a:xfrm>
            <a:off x="1307022" y="1824038"/>
            <a:ext cx="2936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94238" name="Line 16"/>
          <p:cNvSpPr>
            <a:spLocks noChangeShapeType="1"/>
          </p:cNvSpPr>
          <p:nvPr/>
        </p:nvSpPr>
        <p:spPr bwMode="auto">
          <a:xfrm>
            <a:off x="1230822" y="2327276"/>
            <a:ext cx="1447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39" name="Line 17"/>
          <p:cNvSpPr>
            <a:spLocks noChangeShapeType="1"/>
          </p:cNvSpPr>
          <p:nvPr/>
        </p:nvSpPr>
        <p:spPr bwMode="auto">
          <a:xfrm>
            <a:off x="1230822" y="2479676"/>
            <a:ext cx="1524000" cy="1600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40" name="Line 18"/>
          <p:cNvSpPr>
            <a:spLocks noChangeShapeType="1"/>
          </p:cNvSpPr>
          <p:nvPr/>
        </p:nvSpPr>
        <p:spPr bwMode="auto">
          <a:xfrm>
            <a:off x="1230822" y="4156076"/>
            <a:ext cx="1524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41" name="Line 19"/>
          <p:cNvSpPr>
            <a:spLocks noChangeShapeType="1"/>
          </p:cNvSpPr>
          <p:nvPr/>
        </p:nvSpPr>
        <p:spPr bwMode="auto">
          <a:xfrm flipV="1">
            <a:off x="1230822" y="2479676"/>
            <a:ext cx="1371600" cy="1600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48" name="Line 26"/>
          <p:cNvSpPr>
            <a:spLocks noChangeShapeType="1"/>
          </p:cNvSpPr>
          <p:nvPr/>
        </p:nvSpPr>
        <p:spPr bwMode="auto">
          <a:xfrm>
            <a:off x="3897822" y="2403476"/>
            <a:ext cx="16002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49" name="Line 27"/>
          <p:cNvSpPr>
            <a:spLocks noChangeShapeType="1"/>
          </p:cNvSpPr>
          <p:nvPr/>
        </p:nvSpPr>
        <p:spPr bwMode="auto">
          <a:xfrm flipV="1">
            <a:off x="3974022" y="3317876"/>
            <a:ext cx="16002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50" name="Line 28"/>
          <p:cNvSpPr>
            <a:spLocks noChangeShapeType="1"/>
          </p:cNvSpPr>
          <p:nvPr/>
        </p:nvSpPr>
        <p:spPr bwMode="auto">
          <a:xfrm>
            <a:off x="6717222" y="3089276"/>
            <a:ext cx="1524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54346" name="Group 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7752819"/>
              </p:ext>
            </p:extLst>
          </p:nvPr>
        </p:nvGraphicFramePr>
        <p:xfrm>
          <a:off x="5927230" y="4343400"/>
          <a:ext cx="2971800" cy="2286000"/>
        </p:xfrm>
        <a:graphic>
          <a:graphicData uri="http://schemas.openxmlformats.org/drawingml/2006/table">
            <a:tbl>
              <a:tblPr/>
              <a:tblGrid>
                <a:gridCol w="6368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75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74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xor 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4231" name="Rectangle 75"/>
          <p:cNvSpPr>
            <a:spLocks noChangeArrowheads="1"/>
          </p:cNvSpPr>
          <p:nvPr/>
        </p:nvSpPr>
        <p:spPr bwMode="auto">
          <a:xfrm>
            <a:off x="6629400" y="2362200"/>
            <a:ext cx="20113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Output = x</a:t>
            </a:r>
            <a:r>
              <a:rPr lang="en-US" sz="1800" baseline="-25000"/>
              <a:t>1</a:t>
            </a:r>
            <a:r>
              <a:rPr lang="en-US" sz="1800" b="1"/>
              <a:t> xor </a:t>
            </a:r>
            <a:r>
              <a:rPr lang="en-US" sz="1800"/>
              <a:t>x</a:t>
            </a:r>
            <a:r>
              <a:rPr lang="en-US" sz="1800" baseline="-25000"/>
              <a:t>2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3048000" y="2066764"/>
            <a:ext cx="498276" cy="438471"/>
            <a:chOff x="2951262" y="2307211"/>
            <a:chExt cx="498276" cy="438471"/>
          </a:xfrm>
        </p:grpSpPr>
        <p:cxnSp>
          <p:nvCxnSpPr>
            <p:cNvPr id="28" name="Straight Connector 27"/>
            <p:cNvCxnSpPr/>
            <p:nvPr/>
          </p:nvCxnSpPr>
          <p:spPr>
            <a:xfrm flipH="1">
              <a:off x="3200400" y="2307211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3200400" y="2307211"/>
              <a:ext cx="0" cy="43598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flipH="1">
              <a:off x="2951262" y="2745682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/>
          <p:cNvGrpSpPr/>
          <p:nvPr/>
        </p:nvGrpSpPr>
        <p:grpSpPr>
          <a:xfrm>
            <a:off x="5791200" y="2792093"/>
            <a:ext cx="498276" cy="438471"/>
            <a:chOff x="2951262" y="2307211"/>
            <a:chExt cx="498276" cy="438471"/>
          </a:xfrm>
        </p:grpSpPr>
        <p:cxnSp>
          <p:nvCxnSpPr>
            <p:cNvPr id="36" name="Straight Connector 35"/>
            <p:cNvCxnSpPr/>
            <p:nvPr/>
          </p:nvCxnSpPr>
          <p:spPr>
            <a:xfrm flipH="1">
              <a:off x="3200400" y="2307211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3200400" y="2307211"/>
              <a:ext cx="0" cy="43598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flipH="1">
              <a:off x="2951262" y="2745682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Text Box 13"/>
          <p:cNvSpPr txBox="1">
            <a:spLocks noChangeArrowheads="1"/>
          </p:cNvSpPr>
          <p:nvPr/>
        </p:nvSpPr>
        <p:spPr bwMode="auto">
          <a:xfrm>
            <a:off x="1491448" y="2403476"/>
            <a:ext cx="44053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-1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40" name="Text Box 13"/>
          <p:cNvSpPr txBox="1">
            <a:spLocks noChangeArrowheads="1"/>
          </p:cNvSpPr>
          <p:nvPr/>
        </p:nvSpPr>
        <p:spPr bwMode="auto">
          <a:xfrm>
            <a:off x="1230822" y="3200471"/>
            <a:ext cx="4460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-1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41" name="Text Box 13"/>
          <p:cNvSpPr txBox="1">
            <a:spLocks noChangeArrowheads="1"/>
          </p:cNvSpPr>
          <p:nvPr/>
        </p:nvSpPr>
        <p:spPr bwMode="auto">
          <a:xfrm>
            <a:off x="1638292" y="3662434"/>
            <a:ext cx="2936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42" name="Text Box 13"/>
          <p:cNvSpPr txBox="1">
            <a:spLocks noChangeArrowheads="1"/>
          </p:cNvSpPr>
          <p:nvPr/>
        </p:nvSpPr>
        <p:spPr bwMode="auto">
          <a:xfrm>
            <a:off x="4289934" y="2096294"/>
            <a:ext cx="2936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43" name="Text Box 13"/>
          <p:cNvSpPr txBox="1">
            <a:spLocks noChangeArrowheads="1"/>
          </p:cNvSpPr>
          <p:nvPr/>
        </p:nvSpPr>
        <p:spPr bwMode="auto">
          <a:xfrm>
            <a:off x="4564587" y="3694113"/>
            <a:ext cx="2936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79826" y="2831068"/>
            <a:ext cx="848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b=-0.5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936456" y="4659868"/>
            <a:ext cx="848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b=-0.5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795537" y="3593068"/>
            <a:ext cx="848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b=-0.5</a:t>
            </a:r>
          </a:p>
        </p:txBody>
      </p:sp>
      <p:sp>
        <p:nvSpPr>
          <p:cNvPr id="47" name="Oval 11"/>
          <p:cNvSpPr>
            <a:spLocks noChangeAspect="1" noChangeArrowheads="1"/>
          </p:cNvSpPr>
          <p:nvPr/>
        </p:nvSpPr>
        <p:spPr bwMode="auto">
          <a:xfrm>
            <a:off x="2791335" y="3546476"/>
            <a:ext cx="1106488" cy="1106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8" name="Group 47"/>
          <p:cNvGrpSpPr/>
          <p:nvPr/>
        </p:nvGrpSpPr>
        <p:grpSpPr>
          <a:xfrm>
            <a:off x="3048000" y="3860640"/>
            <a:ext cx="498276" cy="438471"/>
            <a:chOff x="2951262" y="2307211"/>
            <a:chExt cx="498276" cy="438471"/>
          </a:xfrm>
        </p:grpSpPr>
        <p:cxnSp>
          <p:nvCxnSpPr>
            <p:cNvPr id="49" name="Straight Connector 48"/>
            <p:cNvCxnSpPr/>
            <p:nvPr/>
          </p:nvCxnSpPr>
          <p:spPr>
            <a:xfrm flipH="1">
              <a:off x="3200400" y="2307211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3200400" y="2307211"/>
              <a:ext cx="0" cy="43598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flipH="1">
              <a:off x="2951262" y="2745682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TextBox 43"/>
          <p:cNvSpPr txBox="1"/>
          <p:nvPr/>
        </p:nvSpPr>
        <p:spPr>
          <a:xfrm>
            <a:off x="932852" y="5562600"/>
            <a:ext cx="43249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does this perceptron’s decision boundary look like?</a:t>
            </a:r>
          </a:p>
        </p:txBody>
      </p:sp>
    </p:spTree>
    <p:extLst>
      <p:ext uri="{BB962C8B-B14F-4D97-AF65-F5344CB8AC3E}">
        <p14:creationId xmlns:p14="http://schemas.microsoft.com/office/powerpoint/2010/main" val="37610814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5143773" y="2982260"/>
            <a:ext cx="3233808" cy="3189940"/>
            <a:chOff x="3115679" y="2953647"/>
            <a:chExt cx="3233808" cy="3189940"/>
          </a:xfrm>
        </p:grpSpPr>
        <p:cxnSp>
          <p:nvCxnSpPr>
            <p:cNvPr id="5" name="Straight Arrow Connector 4"/>
            <p:cNvCxnSpPr/>
            <p:nvPr/>
          </p:nvCxnSpPr>
          <p:spPr>
            <a:xfrm flipV="1">
              <a:off x="4706567" y="2953647"/>
              <a:ext cx="0" cy="318994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/>
            <p:cNvCxnSpPr/>
            <p:nvPr/>
          </p:nvCxnSpPr>
          <p:spPr>
            <a:xfrm>
              <a:off x="3115679" y="4651995"/>
              <a:ext cx="323380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4551521" y="353445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4548875" y="570538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5796625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3620693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" name="Straight Arrow Connector 11"/>
          <p:cNvCxnSpPr/>
          <p:nvPr/>
        </p:nvCxnSpPr>
        <p:spPr>
          <a:xfrm>
            <a:off x="6729482" y="4648200"/>
            <a:ext cx="1119118" cy="1082254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847575" y="4459086"/>
            <a:ext cx="427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Arial"/>
                <a:cs typeface="Arial"/>
              </a:rPr>
              <a:t>x</a:t>
            </a:r>
            <a:r>
              <a:rPr lang="en-US" i="1" baseline="-25000" dirty="0">
                <a:latin typeface="Arial"/>
                <a:cs typeface="Arial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79615" y="2580281"/>
            <a:ext cx="427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Arial"/>
                <a:cs typeface="Arial"/>
              </a:rPr>
              <a:t>x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31591" y="5549330"/>
            <a:ext cx="69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(1,-1)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853235" y="6308326"/>
            <a:ext cx="19191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(without the bias)</a:t>
            </a: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 dirty="0"/>
              <a:t>NN decision boundary</a:t>
            </a:r>
          </a:p>
        </p:txBody>
      </p:sp>
      <p:sp>
        <p:nvSpPr>
          <p:cNvPr id="18" name="Oval 5"/>
          <p:cNvSpPr>
            <a:spLocks noChangeAspect="1" noChangeArrowheads="1"/>
          </p:cNvSpPr>
          <p:nvPr/>
        </p:nvSpPr>
        <p:spPr bwMode="auto">
          <a:xfrm>
            <a:off x="2715135" y="1754188"/>
            <a:ext cx="1106488" cy="110648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Text Box 8"/>
          <p:cNvSpPr txBox="1">
            <a:spLocks noChangeArrowheads="1"/>
          </p:cNvSpPr>
          <p:nvPr/>
        </p:nvSpPr>
        <p:spPr bwMode="auto">
          <a:xfrm>
            <a:off x="240222" y="2112963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Input x</a:t>
            </a:r>
            <a:r>
              <a:rPr lang="en-US" sz="1800" baseline="-25000"/>
              <a:t>1</a:t>
            </a:r>
          </a:p>
        </p:txBody>
      </p:sp>
      <p:sp>
        <p:nvSpPr>
          <p:cNvPr id="20" name="Text Box 12"/>
          <p:cNvSpPr txBox="1">
            <a:spLocks noChangeArrowheads="1"/>
          </p:cNvSpPr>
          <p:nvPr/>
        </p:nvSpPr>
        <p:spPr bwMode="auto">
          <a:xfrm>
            <a:off x="240222" y="4017963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Input x</a:t>
            </a:r>
            <a:r>
              <a:rPr lang="en-US" sz="1800" baseline="-25000"/>
              <a:t>2</a:t>
            </a:r>
          </a:p>
        </p:txBody>
      </p:sp>
      <p:sp>
        <p:nvSpPr>
          <p:cNvPr id="21" name="Text Box 13"/>
          <p:cNvSpPr txBox="1">
            <a:spLocks noChangeArrowheads="1"/>
          </p:cNvSpPr>
          <p:nvPr/>
        </p:nvSpPr>
        <p:spPr bwMode="auto">
          <a:xfrm>
            <a:off x="1307022" y="1824038"/>
            <a:ext cx="2936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22" name="Line 16"/>
          <p:cNvSpPr>
            <a:spLocks noChangeShapeType="1"/>
          </p:cNvSpPr>
          <p:nvPr/>
        </p:nvSpPr>
        <p:spPr bwMode="auto">
          <a:xfrm>
            <a:off x="1230822" y="2327276"/>
            <a:ext cx="1447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Line 19"/>
          <p:cNvSpPr>
            <a:spLocks noChangeShapeType="1"/>
          </p:cNvSpPr>
          <p:nvPr/>
        </p:nvSpPr>
        <p:spPr bwMode="auto">
          <a:xfrm flipV="1">
            <a:off x="1230822" y="2479676"/>
            <a:ext cx="1371600" cy="1600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3048000" y="2066764"/>
            <a:ext cx="498276" cy="438471"/>
            <a:chOff x="2951262" y="2307211"/>
            <a:chExt cx="498276" cy="438471"/>
          </a:xfrm>
        </p:grpSpPr>
        <p:cxnSp>
          <p:nvCxnSpPr>
            <p:cNvPr id="25" name="Straight Connector 24"/>
            <p:cNvCxnSpPr/>
            <p:nvPr/>
          </p:nvCxnSpPr>
          <p:spPr>
            <a:xfrm flipH="1">
              <a:off x="3200400" y="2307211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3200400" y="2307211"/>
              <a:ext cx="0" cy="43598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flipH="1">
              <a:off x="2951262" y="2745682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 Box 13"/>
          <p:cNvSpPr txBox="1">
            <a:spLocks noChangeArrowheads="1"/>
          </p:cNvSpPr>
          <p:nvPr/>
        </p:nvSpPr>
        <p:spPr bwMode="auto">
          <a:xfrm>
            <a:off x="1230822" y="3200471"/>
            <a:ext cx="4460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-1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5287581" y="3230009"/>
            <a:ext cx="2894160" cy="2865991"/>
          </a:xfrm>
          <a:prstGeom prst="lin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2879826" y="2831068"/>
            <a:ext cx="848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b=-0.5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56255" y="5285455"/>
            <a:ext cx="21640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Let x</a:t>
            </a:r>
            <a:r>
              <a:rPr lang="en-US" sz="2400" baseline="-25000" dirty="0"/>
              <a:t>2</a:t>
            </a:r>
            <a:r>
              <a:rPr lang="en-US" sz="2400" dirty="0"/>
              <a:t> = 0, then:</a:t>
            </a:r>
          </a:p>
        </p:txBody>
      </p:sp>
      <p:graphicFrame>
        <p:nvGraphicFramePr>
          <p:cNvPr id="33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992747"/>
              </p:ext>
            </p:extLst>
          </p:nvPr>
        </p:nvGraphicFramePr>
        <p:xfrm>
          <a:off x="1027113" y="5848350"/>
          <a:ext cx="1563687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2519" name="Equation" r:id="rId3" imgW="787400" imgH="203200" progId="Equation.3">
                  <p:embed/>
                </p:oleObj>
              </mc:Choice>
              <mc:Fallback>
                <p:oleObj name="Equation" r:id="rId3" imgW="7874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27113" y="5848350"/>
                        <a:ext cx="1563687" cy="403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9311437"/>
              </p:ext>
            </p:extLst>
          </p:nvPr>
        </p:nvGraphicFramePr>
        <p:xfrm>
          <a:off x="1676400" y="6248400"/>
          <a:ext cx="981075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2520" name="Equation" r:id="rId5" imgW="495300" imgH="203200" progId="Equation.3">
                  <p:embed/>
                </p:oleObj>
              </mc:Choice>
              <mc:Fallback>
                <p:oleObj name="Equation" r:id="rId5" imgW="4953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76400" y="6248400"/>
                        <a:ext cx="981075" cy="403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16300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5143773" y="2982260"/>
            <a:ext cx="3233808" cy="3189940"/>
            <a:chOff x="3115679" y="2953647"/>
            <a:chExt cx="3233808" cy="3189940"/>
          </a:xfrm>
        </p:grpSpPr>
        <p:cxnSp>
          <p:nvCxnSpPr>
            <p:cNvPr id="5" name="Straight Arrow Connector 4"/>
            <p:cNvCxnSpPr/>
            <p:nvPr/>
          </p:nvCxnSpPr>
          <p:spPr>
            <a:xfrm flipV="1">
              <a:off x="4706567" y="2953647"/>
              <a:ext cx="0" cy="318994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/>
            <p:cNvCxnSpPr/>
            <p:nvPr/>
          </p:nvCxnSpPr>
          <p:spPr>
            <a:xfrm>
              <a:off x="3115679" y="4651995"/>
              <a:ext cx="323380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4551521" y="353445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4548875" y="570538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5796625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3620693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" name="Straight Arrow Connector 11"/>
          <p:cNvCxnSpPr/>
          <p:nvPr/>
        </p:nvCxnSpPr>
        <p:spPr>
          <a:xfrm>
            <a:off x="7262882" y="4648200"/>
            <a:ext cx="1119118" cy="1082254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847575" y="4459086"/>
            <a:ext cx="427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Arial"/>
                <a:cs typeface="Arial"/>
              </a:rPr>
              <a:t>x</a:t>
            </a:r>
            <a:r>
              <a:rPr lang="en-US" i="1" baseline="-25000" dirty="0">
                <a:latin typeface="Arial"/>
                <a:cs typeface="Arial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79615" y="2580281"/>
            <a:ext cx="427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Arial"/>
                <a:cs typeface="Arial"/>
              </a:rPr>
              <a:t>x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 dirty="0"/>
              <a:t>NN decision boundary</a:t>
            </a:r>
          </a:p>
        </p:txBody>
      </p:sp>
      <p:sp>
        <p:nvSpPr>
          <p:cNvPr id="18" name="Oval 5"/>
          <p:cNvSpPr>
            <a:spLocks noChangeAspect="1" noChangeArrowheads="1"/>
          </p:cNvSpPr>
          <p:nvPr/>
        </p:nvSpPr>
        <p:spPr bwMode="auto">
          <a:xfrm>
            <a:off x="2715135" y="1754188"/>
            <a:ext cx="1106488" cy="110648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Text Box 8"/>
          <p:cNvSpPr txBox="1">
            <a:spLocks noChangeArrowheads="1"/>
          </p:cNvSpPr>
          <p:nvPr/>
        </p:nvSpPr>
        <p:spPr bwMode="auto">
          <a:xfrm>
            <a:off x="240222" y="2112963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Input x</a:t>
            </a:r>
            <a:r>
              <a:rPr lang="en-US" sz="1800" baseline="-25000"/>
              <a:t>1</a:t>
            </a:r>
          </a:p>
        </p:txBody>
      </p:sp>
      <p:sp>
        <p:nvSpPr>
          <p:cNvPr id="20" name="Text Box 12"/>
          <p:cNvSpPr txBox="1">
            <a:spLocks noChangeArrowheads="1"/>
          </p:cNvSpPr>
          <p:nvPr/>
        </p:nvSpPr>
        <p:spPr bwMode="auto">
          <a:xfrm>
            <a:off x="240222" y="4017963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Input x</a:t>
            </a:r>
            <a:r>
              <a:rPr lang="en-US" sz="1800" baseline="-25000"/>
              <a:t>2</a:t>
            </a:r>
          </a:p>
        </p:txBody>
      </p:sp>
      <p:sp>
        <p:nvSpPr>
          <p:cNvPr id="21" name="Text Box 13"/>
          <p:cNvSpPr txBox="1">
            <a:spLocks noChangeArrowheads="1"/>
          </p:cNvSpPr>
          <p:nvPr/>
        </p:nvSpPr>
        <p:spPr bwMode="auto">
          <a:xfrm>
            <a:off x="1307022" y="1824038"/>
            <a:ext cx="2936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22" name="Line 16"/>
          <p:cNvSpPr>
            <a:spLocks noChangeShapeType="1"/>
          </p:cNvSpPr>
          <p:nvPr/>
        </p:nvSpPr>
        <p:spPr bwMode="auto">
          <a:xfrm>
            <a:off x="1230822" y="2327276"/>
            <a:ext cx="1447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Line 19"/>
          <p:cNvSpPr>
            <a:spLocks noChangeShapeType="1"/>
          </p:cNvSpPr>
          <p:nvPr/>
        </p:nvSpPr>
        <p:spPr bwMode="auto">
          <a:xfrm flipV="1">
            <a:off x="1230822" y="2479676"/>
            <a:ext cx="1371600" cy="1600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3048000" y="2066764"/>
            <a:ext cx="498276" cy="438471"/>
            <a:chOff x="2951262" y="2307211"/>
            <a:chExt cx="498276" cy="438471"/>
          </a:xfrm>
        </p:grpSpPr>
        <p:cxnSp>
          <p:nvCxnSpPr>
            <p:cNvPr id="25" name="Straight Connector 24"/>
            <p:cNvCxnSpPr/>
            <p:nvPr/>
          </p:nvCxnSpPr>
          <p:spPr>
            <a:xfrm flipH="1">
              <a:off x="3200400" y="2307211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3200400" y="2307211"/>
              <a:ext cx="0" cy="43598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flipH="1">
              <a:off x="2951262" y="2745682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 Box 13"/>
          <p:cNvSpPr txBox="1">
            <a:spLocks noChangeArrowheads="1"/>
          </p:cNvSpPr>
          <p:nvPr/>
        </p:nvSpPr>
        <p:spPr bwMode="auto">
          <a:xfrm>
            <a:off x="1230822" y="3200471"/>
            <a:ext cx="4460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-1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5792640" y="3230009"/>
            <a:ext cx="2894160" cy="2865991"/>
          </a:xfrm>
          <a:prstGeom prst="lin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2879826" y="2831068"/>
            <a:ext cx="848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b=-0.5</a:t>
            </a:r>
          </a:p>
        </p:txBody>
      </p:sp>
    </p:spTree>
    <p:extLst>
      <p:ext uri="{BB962C8B-B14F-4D97-AF65-F5344CB8AC3E}">
        <p14:creationId xmlns:p14="http://schemas.microsoft.com/office/powerpoint/2010/main" val="155699139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-76200"/>
            <a:ext cx="8594230" cy="13716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600" dirty="0">
                <a:solidFill>
                  <a:srgbClr val="FF0000"/>
                </a:solidFill>
              </a:rPr>
              <a:t>What does the decision boundary look like?</a:t>
            </a:r>
          </a:p>
        </p:txBody>
      </p:sp>
      <p:sp>
        <p:nvSpPr>
          <p:cNvPr id="94233" name="Text Box 8"/>
          <p:cNvSpPr txBox="1">
            <a:spLocks noChangeArrowheads="1"/>
          </p:cNvSpPr>
          <p:nvPr/>
        </p:nvSpPr>
        <p:spPr bwMode="auto">
          <a:xfrm>
            <a:off x="240222" y="2112963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Input x</a:t>
            </a:r>
            <a:r>
              <a:rPr lang="en-US" sz="1800" baseline="-25000"/>
              <a:t>1</a:t>
            </a:r>
          </a:p>
        </p:txBody>
      </p:sp>
      <p:sp>
        <p:nvSpPr>
          <p:cNvPr id="94234" name="Oval 10"/>
          <p:cNvSpPr>
            <a:spLocks noChangeAspect="1" noChangeArrowheads="1"/>
          </p:cNvSpPr>
          <p:nvPr/>
        </p:nvSpPr>
        <p:spPr bwMode="auto">
          <a:xfrm>
            <a:off x="5534535" y="2479676"/>
            <a:ext cx="1106488" cy="110648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36" name="Text Box 12"/>
          <p:cNvSpPr txBox="1">
            <a:spLocks noChangeArrowheads="1"/>
          </p:cNvSpPr>
          <p:nvPr/>
        </p:nvSpPr>
        <p:spPr bwMode="auto">
          <a:xfrm>
            <a:off x="240222" y="4017963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Input x</a:t>
            </a:r>
            <a:r>
              <a:rPr lang="en-US" sz="1800" baseline="-25000"/>
              <a:t>2</a:t>
            </a:r>
          </a:p>
        </p:txBody>
      </p:sp>
      <p:sp>
        <p:nvSpPr>
          <p:cNvPr id="94237" name="Text Box 13"/>
          <p:cNvSpPr txBox="1">
            <a:spLocks noChangeArrowheads="1"/>
          </p:cNvSpPr>
          <p:nvPr/>
        </p:nvSpPr>
        <p:spPr bwMode="auto">
          <a:xfrm>
            <a:off x="1307022" y="1824038"/>
            <a:ext cx="2936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94238" name="Line 16"/>
          <p:cNvSpPr>
            <a:spLocks noChangeShapeType="1"/>
          </p:cNvSpPr>
          <p:nvPr/>
        </p:nvSpPr>
        <p:spPr bwMode="auto">
          <a:xfrm>
            <a:off x="1230822" y="2327276"/>
            <a:ext cx="1447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39" name="Line 17"/>
          <p:cNvSpPr>
            <a:spLocks noChangeShapeType="1"/>
          </p:cNvSpPr>
          <p:nvPr/>
        </p:nvSpPr>
        <p:spPr bwMode="auto">
          <a:xfrm>
            <a:off x="1230822" y="2479676"/>
            <a:ext cx="1524000" cy="1600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40" name="Line 18"/>
          <p:cNvSpPr>
            <a:spLocks noChangeShapeType="1"/>
          </p:cNvSpPr>
          <p:nvPr/>
        </p:nvSpPr>
        <p:spPr bwMode="auto">
          <a:xfrm>
            <a:off x="1230822" y="4156076"/>
            <a:ext cx="1524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41" name="Line 19"/>
          <p:cNvSpPr>
            <a:spLocks noChangeShapeType="1"/>
          </p:cNvSpPr>
          <p:nvPr/>
        </p:nvSpPr>
        <p:spPr bwMode="auto">
          <a:xfrm flipV="1">
            <a:off x="1230822" y="2479676"/>
            <a:ext cx="1371600" cy="1600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48" name="Line 26"/>
          <p:cNvSpPr>
            <a:spLocks noChangeShapeType="1"/>
          </p:cNvSpPr>
          <p:nvPr/>
        </p:nvSpPr>
        <p:spPr bwMode="auto">
          <a:xfrm>
            <a:off x="3897822" y="2403476"/>
            <a:ext cx="16002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49" name="Line 27"/>
          <p:cNvSpPr>
            <a:spLocks noChangeShapeType="1"/>
          </p:cNvSpPr>
          <p:nvPr/>
        </p:nvSpPr>
        <p:spPr bwMode="auto">
          <a:xfrm flipV="1">
            <a:off x="3974022" y="3317876"/>
            <a:ext cx="16002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50" name="Line 28"/>
          <p:cNvSpPr>
            <a:spLocks noChangeShapeType="1"/>
          </p:cNvSpPr>
          <p:nvPr/>
        </p:nvSpPr>
        <p:spPr bwMode="auto">
          <a:xfrm>
            <a:off x="6717222" y="3089276"/>
            <a:ext cx="1524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54346" name="Group 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4579858"/>
              </p:ext>
            </p:extLst>
          </p:nvPr>
        </p:nvGraphicFramePr>
        <p:xfrm>
          <a:off x="5927230" y="4343400"/>
          <a:ext cx="2971800" cy="2286000"/>
        </p:xfrm>
        <a:graphic>
          <a:graphicData uri="http://schemas.openxmlformats.org/drawingml/2006/table">
            <a:tbl>
              <a:tblPr/>
              <a:tblGrid>
                <a:gridCol w="6368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75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74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xor 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4231" name="Rectangle 75"/>
          <p:cNvSpPr>
            <a:spLocks noChangeArrowheads="1"/>
          </p:cNvSpPr>
          <p:nvPr/>
        </p:nvSpPr>
        <p:spPr bwMode="auto">
          <a:xfrm>
            <a:off x="6629400" y="2362200"/>
            <a:ext cx="20113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Output = x</a:t>
            </a:r>
            <a:r>
              <a:rPr lang="en-US" sz="1800" baseline="-25000"/>
              <a:t>1</a:t>
            </a:r>
            <a:r>
              <a:rPr lang="en-US" sz="1800" b="1"/>
              <a:t> xor </a:t>
            </a:r>
            <a:r>
              <a:rPr lang="en-US" sz="1800"/>
              <a:t>x</a:t>
            </a:r>
            <a:r>
              <a:rPr lang="en-US" sz="1800" baseline="-25000"/>
              <a:t>2</a:t>
            </a:r>
          </a:p>
        </p:txBody>
      </p:sp>
      <p:grpSp>
        <p:nvGrpSpPr>
          <p:cNvPr id="35" name="Group 34"/>
          <p:cNvGrpSpPr/>
          <p:nvPr/>
        </p:nvGrpSpPr>
        <p:grpSpPr>
          <a:xfrm>
            <a:off x="5791200" y="2792093"/>
            <a:ext cx="498276" cy="438471"/>
            <a:chOff x="2951262" y="2307211"/>
            <a:chExt cx="498276" cy="438471"/>
          </a:xfrm>
        </p:grpSpPr>
        <p:cxnSp>
          <p:nvCxnSpPr>
            <p:cNvPr id="36" name="Straight Connector 35"/>
            <p:cNvCxnSpPr/>
            <p:nvPr/>
          </p:nvCxnSpPr>
          <p:spPr>
            <a:xfrm flipH="1">
              <a:off x="3200400" y="2307211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3200400" y="2307211"/>
              <a:ext cx="0" cy="43598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flipH="1">
              <a:off x="2951262" y="2745682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Text Box 13"/>
          <p:cNvSpPr txBox="1">
            <a:spLocks noChangeArrowheads="1"/>
          </p:cNvSpPr>
          <p:nvPr/>
        </p:nvSpPr>
        <p:spPr bwMode="auto">
          <a:xfrm>
            <a:off x="1491448" y="2403476"/>
            <a:ext cx="44053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-1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40" name="Text Box 13"/>
          <p:cNvSpPr txBox="1">
            <a:spLocks noChangeArrowheads="1"/>
          </p:cNvSpPr>
          <p:nvPr/>
        </p:nvSpPr>
        <p:spPr bwMode="auto">
          <a:xfrm>
            <a:off x="1230822" y="3200471"/>
            <a:ext cx="4460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-1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41" name="Text Box 13"/>
          <p:cNvSpPr txBox="1">
            <a:spLocks noChangeArrowheads="1"/>
          </p:cNvSpPr>
          <p:nvPr/>
        </p:nvSpPr>
        <p:spPr bwMode="auto">
          <a:xfrm>
            <a:off x="1638292" y="3662434"/>
            <a:ext cx="2936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42" name="Text Box 13"/>
          <p:cNvSpPr txBox="1">
            <a:spLocks noChangeArrowheads="1"/>
          </p:cNvSpPr>
          <p:nvPr/>
        </p:nvSpPr>
        <p:spPr bwMode="auto">
          <a:xfrm>
            <a:off x="4289934" y="2096294"/>
            <a:ext cx="2936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43" name="Text Box 13"/>
          <p:cNvSpPr txBox="1">
            <a:spLocks noChangeArrowheads="1"/>
          </p:cNvSpPr>
          <p:nvPr/>
        </p:nvSpPr>
        <p:spPr bwMode="auto">
          <a:xfrm>
            <a:off x="4564587" y="3694113"/>
            <a:ext cx="2936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79826" y="2831068"/>
            <a:ext cx="848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b=-0.5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936456" y="4659868"/>
            <a:ext cx="848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b=-0.5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795537" y="3593068"/>
            <a:ext cx="848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b=-0.5</a:t>
            </a:r>
          </a:p>
        </p:txBody>
      </p:sp>
      <p:sp>
        <p:nvSpPr>
          <p:cNvPr id="47" name="Oval 11"/>
          <p:cNvSpPr>
            <a:spLocks noChangeAspect="1" noChangeArrowheads="1"/>
          </p:cNvSpPr>
          <p:nvPr/>
        </p:nvSpPr>
        <p:spPr bwMode="auto">
          <a:xfrm>
            <a:off x="2791335" y="3546476"/>
            <a:ext cx="1106488" cy="1106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8" name="Group 47"/>
          <p:cNvGrpSpPr/>
          <p:nvPr/>
        </p:nvGrpSpPr>
        <p:grpSpPr>
          <a:xfrm>
            <a:off x="3048000" y="3860640"/>
            <a:ext cx="498276" cy="438471"/>
            <a:chOff x="2951262" y="2307211"/>
            <a:chExt cx="498276" cy="438471"/>
          </a:xfrm>
        </p:grpSpPr>
        <p:cxnSp>
          <p:nvCxnSpPr>
            <p:cNvPr id="49" name="Straight Connector 48"/>
            <p:cNvCxnSpPr/>
            <p:nvPr/>
          </p:nvCxnSpPr>
          <p:spPr>
            <a:xfrm flipH="1">
              <a:off x="3200400" y="2307211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3200400" y="2307211"/>
              <a:ext cx="0" cy="43598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flipH="1">
              <a:off x="2951262" y="2745682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TextBox 43"/>
          <p:cNvSpPr txBox="1"/>
          <p:nvPr/>
        </p:nvSpPr>
        <p:spPr>
          <a:xfrm>
            <a:off x="932852" y="5562600"/>
            <a:ext cx="43249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operation does this perceptron perform on the result?</a:t>
            </a:r>
          </a:p>
        </p:txBody>
      </p:sp>
      <p:sp>
        <p:nvSpPr>
          <p:cNvPr id="52" name="Oval 5"/>
          <p:cNvSpPr>
            <a:spLocks noChangeAspect="1" noChangeArrowheads="1"/>
          </p:cNvSpPr>
          <p:nvPr/>
        </p:nvSpPr>
        <p:spPr bwMode="auto">
          <a:xfrm>
            <a:off x="2715135" y="1754188"/>
            <a:ext cx="1106488" cy="1106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53" name="Group 52"/>
          <p:cNvGrpSpPr/>
          <p:nvPr/>
        </p:nvGrpSpPr>
        <p:grpSpPr>
          <a:xfrm>
            <a:off x="3048000" y="2066764"/>
            <a:ext cx="498276" cy="438471"/>
            <a:chOff x="2951262" y="2307211"/>
            <a:chExt cx="498276" cy="438471"/>
          </a:xfrm>
        </p:grpSpPr>
        <p:cxnSp>
          <p:nvCxnSpPr>
            <p:cNvPr id="54" name="Straight Connector 53"/>
            <p:cNvCxnSpPr/>
            <p:nvPr/>
          </p:nvCxnSpPr>
          <p:spPr>
            <a:xfrm flipH="1">
              <a:off x="3200400" y="2307211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3200400" y="2307211"/>
              <a:ext cx="0" cy="43598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flipH="1">
              <a:off x="2951262" y="2745682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8643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Fill in the truth table</a:t>
            </a:r>
          </a:p>
        </p:txBody>
      </p:sp>
      <p:sp>
        <p:nvSpPr>
          <p:cNvPr id="4" name="Oval 10"/>
          <p:cNvSpPr>
            <a:spLocks noChangeAspect="1" noChangeArrowheads="1"/>
          </p:cNvSpPr>
          <p:nvPr/>
        </p:nvSpPr>
        <p:spPr bwMode="auto">
          <a:xfrm>
            <a:off x="1941513" y="2868293"/>
            <a:ext cx="1106488" cy="110648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Line 26"/>
          <p:cNvSpPr>
            <a:spLocks noChangeShapeType="1"/>
          </p:cNvSpPr>
          <p:nvPr/>
        </p:nvSpPr>
        <p:spPr bwMode="auto">
          <a:xfrm>
            <a:off x="304800" y="2792093"/>
            <a:ext cx="16002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Line 27"/>
          <p:cNvSpPr>
            <a:spLocks noChangeShapeType="1"/>
          </p:cNvSpPr>
          <p:nvPr/>
        </p:nvSpPr>
        <p:spPr bwMode="auto">
          <a:xfrm flipV="1">
            <a:off x="381000" y="3706493"/>
            <a:ext cx="16002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28"/>
          <p:cNvSpPr>
            <a:spLocks noChangeShapeType="1"/>
          </p:cNvSpPr>
          <p:nvPr/>
        </p:nvSpPr>
        <p:spPr bwMode="auto">
          <a:xfrm>
            <a:off x="3124200" y="3477893"/>
            <a:ext cx="1524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2198178" y="3180710"/>
            <a:ext cx="498276" cy="438471"/>
            <a:chOff x="2951262" y="2307211"/>
            <a:chExt cx="498276" cy="438471"/>
          </a:xfrm>
        </p:grpSpPr>
        <p:cxnSp>
          <p:nvCxnSpPr>
            <p:cNvPr id="9" name="Straight Connector 8"/>
            <p:cNvCxnSpPr/>
            <p:nvPr/>
          </p:nvCxnSpPr>
          <p:spPr>
            <a:xfrm flipH="1">
              <a:off x="3200400" y="2307211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3200400" y="2307211"/>
              <a:ext cx="0" cy="43598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2951262" y="2745682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696912" y="2484911"/>
            <a:ext cx="2936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971565" y="4082730"/>
            <a:ext cx="2936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02515" y="3981685"/>
            <a:ext cx="848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b=-0.5</a:t>
            </a:r>
          </a:p>
        </p:txBody>
      </p:sp>
      <p:graphicFrame>
        <p:nvGraphicFramePr>
          <p:cNvPr id="15" name="Group 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0948633"/>
              </p:ext>
            </p:extLst>
          </p:nvPr>
        </p:nvGraphicFramePr>
        <p:xfrm>
          <a:off x="5638800" y="4082730"/>
          <a:ext cx="2971800" cy="2240280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out1</a:t>
                      </a:r>
                      <a:endParaRPr kumimoji="0" lang="en-US" sz="2000" b="0" i="0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out2</a:t>
                      </a:r>
                      <a:endParaRPr kumimoji="0" lang="en-US" sz="2000" b="0" i="0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2400" b="0" i="0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458211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00FF"/>
                </a:solidFill>
              </a:rPr>
              <a:t>OR</a:t>
            </a:r>
          </a:p>
        </p:txBody>
      </p:sp>
      <p:sp>
        <p:nvSpPr>
          <p:cNvPr id="4" name="Oval 10"/>
          <p:cNvSpPr>
            <a:spLocks noChangeAspect="1" noChangeArrowheads="1"/>
          </p:cNvSpPr>
          <p:nvPr/>
        </p:nvSpPr>
        <p:spPr bwMode="auto">
          <a:xfrm>
            <a:off x="1941513" y="2868293"/>
            <a:ext cx="1106488" cy="110648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Line 26"/>
          <p:cNvSpPr>
            <a:spLocks noChangeShapeType="1"/>
          </p:cNvSpPr>
          <p:nvPr/>
        </p:nvSpPr>
        <p:spPr bwMode="auto">
          <a:xfrm>
            <a:off x="304800" y="2792093"/>
            <a:ext cx="16002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Line 27"/>
          <p:cNvSpPr>
            <a:spLocks noChangeShapeType="1"/>
          </p:cNvSpPr>
          <p:nvPr/>
        </p:nvSpPr>
        <p:spPr bwMode="auto">
          <a:xfrm flipV="1">
            <a:off x="381000" y="3706493"/>
            <a:ext cx="16002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28"/>
          <p:cNvSpPr>
            <a:spLocks noChangeShapeType="1"/>
          </p:cNvSpPr>
          <p:nvPr/>
        </p:nvSpPr>
        <p:spPr bwMode="auto">
          <a:xfrm>
            <a:off x="3124200" y="3477893"/>
            <a:ext cx="1524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2198178" y="3180710"/>
            <a:ext cx="498276" cy="438471"/>
            <a:chOff x="2951262" y="2307211"/>
            <a:chExt cx="498276" cy="438471"/>
          </a:xfrm>
        </p:grpSpPr>
        <p:cxnSp>
          <p:nvCxnSpPr>
            <p:cNvPr id="9" name="Straight Connector 8"/>
            <p:cNvCxnSpPr/>
            <p:nvPr/>
          </p:nvCxnSpPr>
          <p:spPr>
            <a:xfrm flipH="1">
              <a:off x="3200400" y="2307211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3200400" y="2307211"/>
              <a:ext cx="0" cy="43598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2951262" y="2745682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696912" y="2484911"/>
            <a:ext cx="2936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971565" y="4082730"/>
            <a:ext cx="2936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02515" y="3981685"/>
            <a:ext cx="848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b=-0.5</a:t>
            </a:r>
          </a:p>
        </p:txBody>
      </p:sp>
      <p:graphicFrame>
        <p:nvGraphicFramePr>
          <p:cNvPr id="15" name="Group 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0846943"/>
              </p:ext>
            </p:extLst>
          </p:nvPr>
        </p:nvGraphicFramePr>
        <p:xfrm>
          <a:off x="5638800" y="4082730"/>
          <a:ext cx="2971800" cy="2240280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out1</a:t>
                      </a:r>
                      <a:endParaRPr kumimoji="0" lang="en-US" sz="2000" b="0" i="0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out2</a:t>
                      </a:r>
                      <a:endParaRPr kumimoji="0" lang="en-US" sz="2000" b="0" i="0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2400" b="0" i="0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743970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-76200"/>
            <a:ext cx="8594230" cy="13716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600" dirty="0">
                <a:solidFill>
                  <a:srgbClr val="FF0000"/>
                </a:solidFill>
              </a:rPr>
              <a:t>What does the decision boundary look like?</a:t>
            </a:r>
          </a:p>
        </p:txBody>
      </p:sp>
      <p:sp>
        <p:nvSpPr>
          <p:cNvPr id="94232" name="Oval 5"/>
          <p:cNvSpPr>
            <a:spLocks noChangeAspect="1" noChangeArrowheads="1"/>
          </p:cNvSpPr>
          <p:nvPr/>
        </p:nvSpPr>
        <p:spPr bwMode="auto">
          <a:xfrm>
            <a:off x="2715135" y="1754188"/>
            <a:ext cx="1106488" cy="1106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33" name="Text Box 8"/>
          <p:cNvSpPr txBox="1">
            <a:spLocks noChangeArrowheads="1"/>
          </p:cNvSpPr>
          <p:nvPr/>
        </p:nvSpPr>
        <p:spPr bwMode="auto">
          <a:xfrm>
            <a:off x="240222" y="2112963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Input x</a:t>
            </a:r>
            <a:r>
              <a:rPr lang="en-US" sz="1800" baseline="-25000"/>
              <a:t>1</a:t>
            </a:r>
          </a:p>
        </p:txBody>
      </p:sp>
      <p:sp>
        <p:nvSpPr>
          <p:cNvPr id="94234" name="Oval 10"/>
          <p:cNvSpPr>
            <a:spLocks noChangeAspect="1" noChangeArrowheads="1"/>
          </p:cNvSpPr>
          <p:nvPr/>
        </p:nvSpPr>
        <p:spPr bwMode="auto">
          <a:xfrm>
            <a:off x="5534535" y="2479676"/>
            <a:ext cx="1106488" cy="1106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36" name="Text Box 12"/>
          <p:cNvSpPr txBox="1">
            <a:spLocks noChangeArrowheads="1"/>
          </p:cNvSpPr>
          <p:nvPr/>
        </p:nvSpPr>
        <p:spPr bwMode="auto">
          <a:xfrm>
            <a:off x="240222" y="4017963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Input x</a:t>
            </a:r>
            <a:r>
              <a:rPr lang="en-US" sz="1800" baseline="-25000"/>
              <a:t>2</a:t>
            </a:r>
          </a:p>
        </p:txBody>
      </p:sp>
      <p:sp>
        <p:nvSpPr>
          <p:cNvPr id="94237" name="Text Box 13"/>
          <p:cNvSpPr txBox="1">
            <a:spLocks noChangeArrowheads="1"/>
          </p:cNvSpPr>
          <p:nvPr/>
        </p:nvSpPr>
        <p:spPr bwMode="auto">
          <a:xfrm>
            <a:off x="1307022" y="1824038"/>
            <a:ext cx="2936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94238" name="Line 16"/>
          <p:cNvSpPr>
            <a:spLocks noChangeShapeType="1"/>
          </p:cNvSpPr>
          <p:nvPr/>
        </p:nvSpPr>
        <p:spPr bwMode="auto">
          <a:xfrm>
            <a:off x="1230822" y="2327276"/>
            <a:ext cx="1447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39" name="Line 17"/>
          <p:cNvSpPr>
            <a:spLocks noChangeShapeType="1"/>
          </p:cNvSpPr>
          <p:nvPr/>
        </p:nvSpPr>
        <p:spPr bwMode="auto">
          <a:xfrm>
            <a:off x="1230822" y="2479676"/>
            <a:ext cx="1524000" cy="1600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40" name="Line 18"/>
          <p:cNvSpPr>
            <a:spLocks noChangeShapeType="1"/>
          </p:cNvSpPr>
          <p:nvPr/>
        </p:nvSpPr>
        <p:spPr bwMode="auto">
          <a:xfrm>
            <a:off x="1230822" y="4156076"/>
            <a:ext cx="1524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41" name="Line 19"/>
          <p:cNvSpPr>
            <a:spLocks noChangeShapeType="1"/>
          </p:cNvSpPr>
          <p:nvPr/>
        </p:nvSpPr>
        <p:spPr bwMode="auto">
          <a:xfrm flipV="1">
            <a:off x="1230822" y="2479676"/>
            <a:ext cx="1371600" cy="1600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48" name="Line 26"/>
          <p:cNvSpPr>
            <a:spLocks noChangeShapeType="1"/>
          </p:cNvSpPr>
          <p:nvPr/>
        </p:nvSpPr>
        <p:spPr bwMode="auto">
          <a:xfrm>
            <a:off x="3897822" y="2403476"/>
            <a:ext cx="16002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49" name="Line 27"/>
          <p:cNvSpPr>
            <a:spLocks noChangeShapeType="1"/>
          </p:cNvSpPr>
          <p:nvPr/>
        </p:nvSpPr>
        <p:spPr bwMode="auto">
          <a:xfrm flipV="1">
            <a:off x="3974022" y="3317876"/>
            <a:ext cx="16002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50" name="Line 28"/>
          <p:cNvSpPr>
            <a:spLocks noChangeShapeType="1"/>
          </p:cNvSpPr>
          <p:nvPr/>
        </p:nvSpPr>
        <p:spPr bwMode="auto">
          <a:xfrm>
            <a:off x="6717222" y="3089276"/>
            <a:ext cx="1524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54346" name="Group 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24200844"/>
              </p:ext>
            </p:extLst>
          </p:nvPr>
        </p:nvGraphicFramePr>
        <p:xfrm>
          <a:off x="5927230" y="4343400"/>
          <a:ext cx="2971800" cy="2286000"/>
        </p:xfrm>
        <a:graphic>
          <a:graphicData uri="http://schemas.openxmlformats.org/drawingml/2006/table">
            <a:tbl>
              <a:tblPr/>
              <a:tblGrid>
                <a:gridCol w="6368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75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74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xor 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4231" name="Rectangle 75"/>
          <p:cNvSpPr>
            <a:spLocks noChangeArrowheads="1"/>
          </p:cNvSpPr>
          <p:nvPr/>
        </p:nvSpPr>
        <p:spPr bwMode="auto">
          <a:xfrm>
            <a:off x="6629400" y="2362200"/>
            <a:ext cx="20113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Output = x</a:t>
            </a:r>
            <a:r>
              <a:rPr lang="en-US" sz="1800" baseline="-25000"/>
              <a:t>1</a:t>
            </a:r>
            <a:r>
              <a:rPr lang="en-US" sz="1800" b="1"/>
              <a:t> xor </a:t>
            </a:r>
            <a:r>
              <a:rPr lang="en-US" sz="1800"/>
              <a:t>x</a:t>
            </a:r>
            <a:r>
              <a:rPr lang="en-US" sz="1800" baseline="-25000"/>
              <a:t>2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3048000" y="2066764"/>
            <a:ext cx="498276" cy="438471"/>
            <a:chOff x="2951262" y="2307211"/>
            <a:chExt cx="498276" cy="438471"/>
          </a:xfrm>
        </p:grpSpPr>
        <p:cxnSp>
          <p:nvCxnSpPr>
            <p:cNvPr id="28" name="Straight Connector 27"/>
            <p:cNvCxnSpPr/>
            <p:nvPr/>
          </p:nvCxnSpPr>
          <p:spPr>
            <a:xfrm flipH="1">
              <a:off x="3200400" y="2307211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3200400" y="2307211"/>
              <a:ext cx="0" cy="43598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flipH="1">
              <a:off x="2951262" y="2745682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/>
          <p:cNvGrpSpPr/>
          <p:nvPr/>
        </p:nvGrpSpPr>
        <p:grpSpPr>
          <a:xfrm>
            <a:off x="5791200" y="2792093"/>
            <a:ext cx="498276" cy="438471"/>
            <a:chOff x="2951262" y="2307211"/>
            <a:chExt cx="498276" cy="438471"/>
          </a:xfrm>
        </p:grpSpPr>
        <p:cxnSp>
          <p:nvCxnSpPr>
            <p:cNvPr id="36" name="Straight Connector 35"/>
            <p:cNvCxnSpPr/>
            <p:nvPr/>
          </p:nvCxnSpPr>
          <p:spPr>
            <a:xfrm flipH="1">
              <a:off x="3200400" y="2307211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3200400" y="2307211"/>
              <a:ext cx="0" cy="43598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flipH="1">
              <a:off x="2951262" y="2745682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Text Box 13"/>
          <p:cNvSpPr txBox="1">
            <a:spLocks noChangeArrowheads="1"/>
          </p:cNvSpPr>
          <p:nvPr/>
        </p:nvSpPr>
        <p:spPr bwMode="auto">
          <a:xfrm>
            <a:off x="1491448" y="2403476"/>
            <a:ext cx="44053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-1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40" name="Text Box 13"/>
          <p:cNvSpPr txBox="1">
            <a:spLocks noChangeArrowheads="1"/>
          </p:cNvSpPr>
          <p:nvPr/>
        </p:nvSpPr>
        <p:spPr bwMode="auto">
          <a:xfrm>
            <a:off x="1230822" y="3200471"/>
            <a:ext cx="4460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-1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41" name="Text Box 13"/>
          <p:cNvSpPr txBox="1">
            <a:spLocks noChangeArrowheads="1"/>
          </p:cNvSpPr>
          <p:nvPr/>
        </p:nvSpPr>
        <p:spPr bwMode="auto">
          <a:xfrm>
            <a:off x="1638292" y="3662434"/>
            <a:ext cx="2936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42" name="Text Box 13"/>
          <p:cNvSpPr txBox="1">
            <a:spLocks noChangeArrowheads="1"/>
          </p:cNvSpPr>
          <p:nvPr/>
        </p:nvSpPr>
        <p:spPr bwMode="auto">
          <a:xfrm>
            <a:off x="4289934" y="2096294"/>
            <a:ext cx="2936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43" name="Text Box 13"/>
          <p:cNvSpPr txBox="1">
            <a:spLocks noChangeArrowheads="1"/>
          </p:cNvSpPr>
          <p:nvPr/>
        </p:nvSpPr>
        <p:spPr bwMode="auto">
          <a:xfrm>
            <a:off x="4564587" y="3694113"/>
            <a:ext cx="2936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79826" y="2831068"/>
            <a:ext cx="848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b=-0.5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936456" y="4659868"/>
            <a:ext cx="848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b=-0.5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795537" y="3593068"/>
            <a:ext cx="848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b=-0.5</a:t>
            </a:r>
          </a:p>
        </p:txBody>
      </p:sp>
      <p:sp>
        <p:nvSpPr>
          <p:cNvPr id="47" name="Oval 11"/>
          <p:cNvSpPr>
            <a:spLocks noChangeAspect="1" noChangeArrowheads="1"/>
          </p:cNvSpPr>
          <p:nvPr/>
        </p:nvSpPr>
        <p:spPr bwMode="auto">
          <a:xfrm>
            <a:off x="2791335" y="3546476"/>
            <a:ext cx="1106488" cy="1106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8" name="Group 47"/>
          <p:cNvGrpSpPr/>
          <p:nvPr/>
        </p:nvGrpSpPr>
        <p:grpSpPr>
          <a:xfrm>
            <a:off x="3048000" y="3860640"/>
            <a:ext cx="498276" cy="438471"/>
            <a:chOff x="2951262" y="2307211"/>
            <a:chExt cx="498276" cy="438471"/>
          </a:xfrm>
        </p:grpSpPr>
        <p:cxnSp>
          <p:nvCxnSpPr>
            <p:cNvPr id="49" name="Straight Connector 48"/>
            <p:cNvCxnSpPr/>
            <p:nvPr/>
          </p:nvCxnSpPr>
          <p:spPr>
            <a:xfrm flipH="1">
              <a:off x="3200400" y="2307211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3200400" y="2307211"/>
              <a:ext cx="0" cy="43598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flipH="1">
              <a:off x="2951262" y="2745682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7477068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5524773" y="3439460"/>
            <a:ext cx="3233808" cy="3189940"/>
            <a:chOff x="3115679" y="2953647"/>
            <a:chExt cx="3233808" cy="3189940"/>
          </a:xfrm>
        </p:grpSpPr>
        <p:cxnSp>
          <p:nvCxnSpPr>
            <p:cNvPr id="5" name="Straight Arrow Connector 4"/>
            <p:cNvCxnSpPr/>
            <p:nvPr/>
          </p:nvCxnSpPr>
          <p:spPr>
            <a:xfrm flipV="1">
              <a:off x="4706567" y="2953647"/>
              <a:ext cx="0" cy="318994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/>
            <p:cNvCxnSpPr/>
            <p:nvPr/>
          </p:nvCxnSpPr>
          <p:spPr>
            <a:xfrm>
              <a:off x="3115679" y="4651995"/>
              <a:ext cx="323380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4551521" y="353445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4548875" y="570538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5796625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3620693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" name="Straight Arrow Connector 10"/>
          <p:cNvCxnSpPr/>
          <p:nvPr/>
        </p:nvCxnSpPr>
        <p:spPr>
          <a:xfrm>
            <a:off x="7643882" y="5105400"/>
            <a:ext cx="1119118" cy="1082254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847575" y="3087486"/>
            <a:ext cx="427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Arial"/>
                <a:cs typeface="Arial"/>
              </a:rPr>
              <a:t>x</a:t>
            </a:r>
            <a:r>
              <a:rPr lang="en-US" i="1" baseline="-25000" dirty="0">
                <a:latin typeface="Arial"/>
                <a:cs typeface="Arial"/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79615" y="1208681"/>
            <a:ext cx="427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Arial"/>
                <a:cs typeface="Arial"/>
              </a:rPr>
              <a:t>x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6173640" y="3687209"/>
            <a:ext cx="2894160" cy="2865991"/>
          </a:xfrm>
          <a:prstGeom prst="line">
            <a:avLst/>
          </a:prstGeom>
          <a:ln w="28575" cmpd="sng">
            <a:solidFill>
              <a:srgbClr val="66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5"/>
          <p:cNvSpPr>
            <a:spLocks noChangeAspect="1" noChangeArrowheads="1"/>
          </p:cNvSpPr>
          <p:nvPr/>
        </p:nvSpPr>
        <p:spPr bwMode="auto">
          <a:xfrm>
            <a:off x="2715135" y="382588"/>
            <a:ext cx="1106488" cy="1106488"/>
          </a:xfrm>
          <a:prstGeom prst="ellipse">
            <a:avLst/>
          </a:prstGeom>
          <a:solidFill>
            <a:srgbClr val="6600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 Box 8"/>
          <p:cNvSpPr txBox="1">
            <a:spLocks noChangeArrowheads="1"/>
          </p:cNvSpPr>
          <p:nvPr/>
        </p:nvSpPr>
        <p:spPr bwMode="auto">
          <a:xfrm>
            <a:off x="240222" y="741363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Input x</a:t>
            </a:r>
            <a:r>
              <a:rPr lang="en-US" sz="1800" baseline="-25000"/>
              <a:t>1</a:t>
            </a:r>
          </a:p>
        </p:txBody>
      </p:sp>
      <p:sp>
        <p:nvSpPr>
          <p:cNvPr id="17" name="Oval 10"/>
          <p:cNvSpPr>
            <a:spLocks noChangeAspect="1" noChangeArrowheads="1"/>
          </p:cNvSpPr>
          <p:nvPr/>
        </p:nvSpPr>
        <p:spPr bwMode="auto">
          <a:xfrm>
            <a:off x="5534535" y="1108076"/>
            <a:ext cx="1106488" cy="1106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Text Box 12"/>
          <p:cNvSpPr txBox="1">
            <a:spLocks noChangeArrowheads="1"/>
          </p:cNvSpPr>
          <p:nvPr/>
        </p:nvSpPr>
        <p:spPr bwMode="auto">
          <a:xfrm>
            <a:off x="240222" y="2646363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Input x</a:t>
            </a:r>
            <a:r>
              <a:rPr lang="en-US" sz="1800" baseline="-25000"/>
              <a:t>2</a:t>
            </a:r>
          </a:p>
        </p:txBody>
      </p:sp>
      <p:sp>
        <p:nvSpPr>
          <p:cNvPr id="19" name="Text Box 13"/>
          <p:cNvSpPr txBox="1">
            <a:spLocks noChangeArrowheads="1"/>
          </p:cNvSpPr>
          <p:nvPr/>
        </p:nvSpPr>
        <p:spPr bwMode="auto">
          <a:xfrm>
            <a:off x="1307022" y="452438"/>
            <a:ext cx="2936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20" name="Line 16"/>
          <p:cNvSpPr>
            <a:spLocks noChangeShapeType="1"/>
          </p:cNvSpPr>
          <p:nvPr/>
        </p:nvSpPr>
        <p:spPr bwMode="auto">
          <a:xfrm>
            <a:off x="1230822" y="955676"/>
            <a:ext cx="1447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Line 17"/>
          <p:cNvSpPr>
            <a:spLocks noChangeShapeType="1"/>
          </p:cNvSpPr>
          <p:nvPr/>
        </p:nvSpPr>
        <p:spPr bwMode="auto">
          <a:xfrm>
            <a:off x="1230822" y="1108076"/>
            <a:ext cx="1524000" cy="1600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Line 18"/>
          <p:cNvSpPr>
            <a:spLocks noChangeShapeType="1"/>
          </p:cNvSpPr>
          <p:nvPr/>
        </p:nvSpPr>
        <p:spPr bwMode="auto">
          <a:xfrm>
            <a:off x="1230822" y="2784476"/>
            <a:ext cx="1524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Line 19"/>
          <p:cNvSpPr>
            <a:spLocks noChangeShapeType="1"/>
          </p:cNvSpPr>
          <p:nvPr/>
        </p:nvSpPr>
        <p:spPr bwMode="auto">
          <a:xfrm flipV="1">
            <a:off x="1230822" y="1108076"/>
            <a:ext cx="1371600" cy="1600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Line 26"/>
          <p:cNvSpPr>
            <a:spLocks noChangeShapeType="1"/>
          </p:cNvSpPr>
          <p:nvPr/>
        </p:nvSpPr>
        <p:spPr bwMode="auto">
          <a:xfrm>
            <a:off x="3897822" y="1031876"/>
            <a:ext cx="16002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Line 27"/>
          <p:cNvSpPr>
            <a:spLocks noChangeShapeType="1"/>
          </p:cNvSpPr>
          <p:nvPr/>
        </p:nvSpPr>
        <p:spPr bwMode="auto">
          <a:xfrm flipV="1">
            <a:off x="3974022" y="1946276"/>
            <a:ext cx="16002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Line 28"/>
          <p:cNvSpPr>
            <a:spLocks noChangeShapeType="1"/>
          </p:cNvSpPr>
          <p:nvPr/>
        </p:nvSpPr>
        <p:spPr bwMode="auto">
          <a:xfrm>
            <a:off x="6717222" y="1717676"/>
            <a:ext cx="1524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Rectangle 75"/>
          <p:cNvSpPr>
            <a:spLocks noChangeArrowheads="1"/>
          </p:cNvSpPr>
          <p:nvPr/>
        </p:nvSpPr>
        <p:spPr bwMode="auto">
          <a:xfrm>
            <a:off x="6629400" y="990600"/>
            <a:ext cx="20113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Output = x</a:t>
            </a:r>
            <a:r>
              <a:rPr lang="en-US" sz="1800" baseline="-25000"/>
              <a:t>1</a:t>
            </a:r>
            <a:r>
              <a:rPr lang="en-US" sz="1800" b="1"/>
              <a:t> xor </a:t>
            </a:r>
            <a:r>
              <a:rPr lang="en-US" sz="1800"/>
              <a:t>x</a:t>
            </a:r>
            <a:r>
              <a:rPr lang="en-US" sz="1800" baseline="-25000"/>
              <a:t>2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3048000" y="695164"/>
            <a:ext cx="498276" cy="438471"/>
            <a:chOff x="2951262" y="2307211"/>
            <a:chExt cx="498276" cy="438471"/>
          </a:xfrm>
        </p:grpSpPr>
        <p:cxnSp>
          <p:nvCxnSpPr>
            <p:cNvPr id="29" name="Straight Connector 28"/>
            <p:cNvCxnSpPr/>
            <p:nvPr/>
          </p:nvCxnSpPr>
          <p:spPr>
            <a:xfrm flipH="1">
              <a:off x="3200400" y="2307211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3200400" y="2307211"/>
              <a:ext cx="0" cy="43598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H="1">
              <a:off x="2951262" y="2745682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/>
          <p:cNvGrpSpPr/>
          <p:nvPr/>
        </p:nvGrpSpPr>
        <p:grpSpPr>
          <a:xfrm>
            <a:off x="5791200" y="1420493"/>
            <a:ext cx="498276" cy="438471"/>
            <a:chOff x="2951262" y="2307211"/>
            <a:chExt cx="498276" cy="438471"/>
          </a:xfrm>
        </p:grpSpPr>
        <p:cxnSp>
          <p:nvCxnSpPr>
            <p:cNvPr id="33" name="Straight Connector 32"/>
            <p:cNvCxnSpPr/>
            <p:nvPr/>
          </p:nvCxnSpPr>
          <p:spPr>
            <a:xfrm flipH="1">
              <a:off x="3200400" y="2307211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3200400" y="2307211"/>
              <a:ext cx="0" cy="43598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H="1">
              <a:off x="2951262" y="2745682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Text Box 13"/>
          <p:cNvSpPr txBox="1">
            <a:spLocks noChangeArrowheads="1"/>
          </p:cNvSpPr>
          <p:nvPr/>
        </p:nvSpPr>
        <p:spPr bwMode="auto">
          <a:xfrm>
            <a:off x="1491448" y="1031876"/>
            <a:ext cx="44053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-1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37" name="Text Box 13"/>
          <p:cNvSpPr txBox="1">
            <a:spLocks noChangeArrowheads="1"/>
          </p:cNvSpPr>
          <p:nvPr/>
        </p:nvSpPr>
        <p:spPr bwMode="auto">
          <a:xfrm>
            <a:off x="1230822" y="1828871"/>
            <a:ext cx="4460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-1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38" name="Text Box 13"/>
          <p:cNvSpPr txBox="1">
            <a:spLocks noChangeArrowheads="1"/>
          </p:cNvSpPr>
          <p:nvPr/>
        </p:nvSpPr>
        <p:spPr bwMode="auto">
          <a:xfrm>
            <a:off x="1638292" y="2290834"/>
            <a:ext cx="2936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39" name="Text Box 13"/>
          <p:cNvSpPr txBox="1">
            <a:spLocks noChangeArrowheads="1"/>
          </p:cNvSpPr>
          <p:nvPr/>
        </p:nvSpPr>
        <p:spPr bwMode="auto">
          <a:xfrm>
            <a:off x="4289934" y="724694"/>
            <a:ext cx="2936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40" name="Text Box 13"/>
          <p:cNvSpPr txBox="1">
            <a:spLocks noChangeArrowheads="1"/>
          </p:cNvSpPr>
          <p:nvPr/>
        </p:nvSpPr>
        <p:spPr bwMode="auto">
          <a:xfrm>
            <a:off x="4564587" y="2322513"/>
            <a:ext cx="2936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879826" y="1459468"/>
            <a:ext cx="848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b=-0.5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936456" y="3288268"/>
            <a:ext cx="848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b=-0.5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795537" y="2221468"/>
            <a:ext cx="848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b=-0.5</a:t>
            </a:r>
          </a:p>
        </p:txBody>
      </p:sp>
      <p:sp>
        <p:nvSpPr>
          <p:cNvPr id="44" name="Oval 11"/>
          <p:cNvSpPr>
            <a:spLocks noChangeAspect="1" noChangeArrowheads="1"/>
          </p:cNvSpPr>
          <p:nvPr/>
        </p:nvSpPr>
        <p:spPr bwMode="auto">
          <a:xfrm>
            <a:off x="2791335" y="2174876"/>
            <a:ext cx="1106488" cy="1106488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5" name="Group 44"/>
          <p:cNvGrpSpPr/>
          <p:nvPr/>
        </p:nvGrpSpPr>
        <p:grpSpPr>
          <a:xfrm>
            <a:off x="3048000" y="2489040"/>
            <a:ext cx="498276" cy="438471"/>
            <a:chOff x="2951262" y="2307211"/>
            <a:chExt cx="498276" cy="438471"/>
          </a:xfrm>
        </p:grpSpPr>
        <p:cxnSp>
          <p:nvCxnSpPr>
            <p:cNvPr id="46" name="Straight Connector 45"/>
            <p:cNvCxnSpPr/>
            <p:nvPr/>
          </p:nvCxnSpPr>
          <p:spPr>
            <a:xfrm flipH="1">
              <a:off x="3200400" y="2307211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3200400" y="2307211"/>
              <a:ext cx="0" cy="43598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flipH="1">
              <a:off x="2951262" y="2745682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9" name="Straight Connector 48"/>
          <p:cNvCxnSpPr/>
          <p:nvPr/>
        </p:nvCxnSpPr>
        <p:spPr>
          <a:xfrm flipV="1">
            <a:off x="5030640" y="3839609"/>
            <a:ext cx="2894160" cy="2865991"/>
          </a:xfrm>
          <a:prstGeom prst="lin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H="1" flipV="1">
            <a:off x="5562600" y="4149243"/>
            <a:ext cx="1056813" cy="989308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043477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5524773" y="3439460"/>
            <a:ext cx="3233808" cy="3189940"/>
            <a:chOff x="3115679" y="2953647"/>
            <a:chExt cx="3233808" cy="3189940"/>
          </a:xfrm>
        </p:grpSpPr>
        <p:cxnSp>
          <p:nvCxnSpPr>
            <p:cNvPr id="5" name="Straight Arrow Connector 4"/>
            <p:cNvCxnSpPr/>
            <p:nvPr/>
          </p:nvCxnSpPr>
          <p:spPr>
            <a:xfrm flipV="1">
              <a:off x="4706567" y="2953647"/>
              <a:ext cx="0" cy="318994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/>
            <p:cNvCxnSpPr/>
            <p:nvPr/>
          </p:nvCxnSpPr>
          <p:spPr>
            <a:xfrm>
              <a:off x="3115679" y="4651995"/>
              <a:ext cx="323380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4551521" y="353445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4548875" y="570538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5796625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3620693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" name="Straight Arrow Connector 10"/>
          <p:cNvCxnSpPr/>
          <p:nvPr/>
        </p:nvCxnSpPr>
        <p:spPr>
          <a:xfrm>
            <a:off x="7643882" y="5105400"/>
            <a:ext cx="1119118" cy="1082254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847575" y="3087486"/>
            <a:ext cx="427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Arial"/>
                <a:cs typeface="Arial"/>
              </a:rPr>
              <a:t>x</a:t>
            </a:r>
            <a:r>
              <a:rPr lang="en-US" i="1" baseline="-25000" dirty="0">
                <a:latin typeface="Arial"/>
                <a:cs typeface="Arial"/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79615" y="1208681"/>
            <a:ext cx="427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Arial"/>
                <a:cs typeface="Arial"/>
              </a:rPr>
              <a:t>x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6173640" y="3687209"/>
            <a:ext cx="2894160" cy="2865991"/>
          </a:xfrm>
          <a:prstGeom prst="line">
            <a:avLst/>
          </a:prstGeom>
          <a:ln w="28575" cmpd="sng">
            <a:solidFill>
              <a:srgbClr val="66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5"/>
          <p:cNvSpPr>
            <a:spLocks noChangeAspect="1" noChangeArrowheads="1"/>
          </p:cNvSpPr>
          <p:nvPr/>
        </p:nvSpPr>
        <p:spPr bwMode="auto">
          <a:xfrm>
            <a:off x="2715135" y="382588"/>
            <a:ext cx="1106488" cy="1106488"/>
          </a:xfrm>
          <a:prstGeom prst="ellipse">
            <a:avLst/>
          </a:prstGeom>
          <a:solidFill>
            <a:srgbClr val="6600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 Box 8"/>
          <p:cNvSpPr txBox="1">
            <a:spLocks noChangeArrowheads="1"/>
          </p:cNvSpPr>
          <p:nvPr/>
        </p:nvSpPr>
        <p:spPr bwMode="auto">
          <a:xfrm>
            <a:off x="240222" y="741363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Input x</a:t>
            </a:r>
            <a:r>
              <a:rPr lang="en-US" sz="1800" baseline="-25000"/>
              <a:t>1</a:t>
            </a:r>
          </a:p>
        </p:txBody>
      </p:sp>
      <p:sp>
        <p:nvSpPr>
          <p:cNvPr id="17" name="Oval 10"/>
          <p:cNvSpPr>
            <a:spLocks noChangeAspect="1" noChangeArrowheads="1"/>
          </p:cNvSpPr>
          <p:nvPr/>
        </p:nvSpPr>
        <p:spPr bwMode="auto">
          <a:xfrm>
            <a:off x="5534535" y="1108076"/>
            <a:ext cx="1106488" cy="1106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Text Box 12"/>
          <p:cNvSpPr txBox="1">
            <a:spLocks noChangeArrowheads="1"/>
          </p:cNvSpPr>
          <p:nvPr/>
        </p:nvSpPr>
        <p:spPr bwMode="auto">
          <a:xfrm>
            <a:off x="240222" y="2646363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Input x</a:t>
            </a:r>
            <a:r>
              <a:rPr lang="en-US" sz="1800" baseline="-25000"/>
              <a:t>2</a:t>
            </a:r>
          </a:p>
        </p:txBody>
      </p:sp>
      <p:sp>
        <p:nvSpPr>
          <p:cNvPr id="19" name="Text Box 13"/>
          <p:cNvSpPr txBox="1">
            <a:spLocks noChangeArrowheads="1"/>
          </p:cNvSpPr>
          <p:nvPr/>
        </p:nvSpPr>
        <p:spPr bwMode="auto">
          <a:xfrm>
            <a:off x="1307022" y="452438"/>
            <a:ext cx="2936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20" name="Line 16"/>
          <p:cNvSpPr>
            <a:spLocks noChangeShapeType="1"/>
          </p:cNvSpPr>
          <p:nvPr/>
        </p:nvSpPr>
        <p:spPr bwMode="auto">
          <a:xfrm>
            <a:off x="1230822" y="955676"/>
            <a:ext cx="1447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Line 17"/>
          <p:cNvSpPr>
            <a:spLocks noChangeShapeType="1"/>
          </p:cNvSpPr>
          <p:nvPr/>
        </p:nvSpPr>
        <p:spPr bwMode="auto">
          <a:xfrm>
            <a:off x="1230822" y="1108076"/>
            <a:ext cx="1524000" cy="1600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Line 18"/>
          <p:cNvSpPr>
            <a:spLocks noChangeShapeType="1"/>
          </p:cNvSpPr>
          <p:nvPr/>
        </p:nvSpPr>
        <p:spPr bwMode="auto">
          <a:xfrm>
            <a:off x="1230822" y="2784476"/>
            <a:ext cx="1524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Line 19"/>
          <p:cNvSpPr>
            <a:spLocks noChangeShapeType="1"/>
          </p:cNvSpPr>
          <p:nvPr/>
        </p:nvSpPr>
        <p:spPr bwMode="auto">
          <a:xfrm flipV="1">
            <a:off x="1230822" y="1108076"/>
            <a:ext cx="1371600" cy="1600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Line 26"/>
          <p:cNvSpPr>
            <a:spLocks noChangeShapeType="1"/>
          </p:cNvSpPr>
          <p:nvPr/>
        </p:nvSpPr>
        <p:spPr bwMode="auto">
          <a:xfrm>
            <a:off x="3897822" y="1031876"/>
            <a:ext cx="16002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Line 27"/>
          <p:cNvSpPr>
            <a:spLocks noChangeShapeType="1"/>
          </p:cNvSpPr>
          <p:nvPr/>
        </p:nvSpPr>
        <p:spPr bwMode="auto">
          <a:xfrm flipV="1">
            <a:off x="3974022" y="1946276"/>
            <a:ext cx="16002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Line 28"/>
          <p:cNvSpPr>
            <a:spLocks noChangeShapeType="1"/>
          </p:cNvSpPr>
          <p:nvPr/>
        </p:nvSpPr>
        <p:spPr bwMode="auto">
          <a:xfrm>
            <a:off x="6717222" y="1717676"/>
            <a:ext cx="1524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Rectangle 75"/>
          <p:cNvSpPr>
            <a:spLocks noChangeArrowheads="1"/>
          </p:cNvSpPr>
          <p:nvPr/>
        </p:nvSpPr>
        <p:spPr bwMode="auto">
          <a:xfrm>
            <a:off x="6629400" y="990600"/>
            <a:ext cx="20113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Output = x</a:t>
            </a:r>
            <a:r>
              <a:rPr lang="en-US" sz="1800" baseline="-25000"/>
              <a:t>1</a:t>
            </a:r>
            <a:r>
              <a:rPr lang="en-US" sz="1800" b="1"/>
              <a:t> xor </a:t>
            </a:r>
            <a:r>
              <a:rPr lang="en-US" sz="1800"/>
              <a:t>x</a:t>
            </a:r>
            <a:r>
              <a:rPr lang="en-US" sz="1800" baseline="-25000"/>
              <a:t>2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3048000" y="695164"/>
            <a:ext cx="498276" cy="438471"/>
            <a:chOff x="2951262" y="2307211"/>
            <a:chExt cx="498276" cy="438471"/>
          </a:xfrm>
        </p:grpSpPr>
        <p:cxnSp>
          <p:nvCxnSpPr>
            <p:cNvPr id="29" name="Straight Connector 28"/>
            <p:cNvCxnSpPr/>
            <p:nvPr/>
          </p:nvCxnSpPr>
          <p:spPr>
            <a:xfrm flipH="1">
              <a:off x="3200400" y="2307211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3200400" y="2307211"/>
              <a:ext cx="0" cy="43598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H="1">
              <a:off x="2951262" y="2745682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/>
          <p:cNvGrpSpPr/>
          <p:nvPr/>
        </p:nvGrpSpPr>
        <p:grpSpPr>
          <a:xfrm>
            <a:off x="5791200" y="1420493"/>
            <a:ext cx="498276" cy="438471"/>
            <a:chOff x="2951262" y="2307211"/>
            <a:chExt cx="498276" cy="438471"/>
          </a:xfrm>
        </p:grpSpPr>
        <p:cxnSp>
          <p:nvCxnSpPr>
            <p:cNvPr id="33" name="Straight Connector 32"/>
            <p:cNvCxnSpPr/>
            <p:nvPr/>
          </p:nvCxnSpPr>
          <p:spPr>
            <a:xfrm flipH="1">
              <a:off x="3200400" y="2307211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3200400" y="2307211"/>
              <a:ext cx="0" cy="43598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H="1">
              <a:off x="2951262" y="2745682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Text Box 13"/>
          <p:cNvSpPr txBox="1">
            <a:spLocks noChangeArrowheads="1"/>
          </p:cNvSpPr>
          <p:nvPr/>
        </p:nvSpPr>
        <p:spPr bwMode="auto">
          <a:xfrm>
            <a:off x="1491448" y="1031876"/>
            <a:ext cx="44053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-1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37" name="Text Box 13"/>
          <p:cNvSpPr txBox="1">
            <a:spLocks noChangeArrowheads="1"/>
          </p:cNvSpPr>
          <p:nvPr/>
        </p:nvSpPr>
        <p:spPr bwMode="auto">
          <a:xfrm>
            <a:off x="1230822" y="1828871"/>
            <a:ext cx="4460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-1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38" name="Text Box 13"/>
          <p:cNvSpPr txBox="1">
            <a:spLocks noChangeArrowheads="1"/>
          </p:cNvSpPr>
          <p:nvPr/>
        </p:nvSpPr>
        <p:spPr bwMode="auto">
          <a:xfrm>
            <a:off x="1638292" y="2290834"/>
            <a:ext cx="2936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39" name="Text Box 13"/>
          <p:cNvSpPr txBox="1">
            <a:spLocks noChangeArrowheads="1"/>
          </p:cNvSpPr>
          <p:nvPr/>
        </p:nvSpPr>
        <p:spPr bwMode="auto">
          <a:xfrm>
            <a:off x="4289934" y="724694"/>
            <a:ext cx="2936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40" name="Text Box 13"/>
          <p:cNvSpPr txBox="1">
            <a:spLocks noChangeArrowheads="1"/>
          </p:cNvSpPr>
          <p:nvPr/>
        </p:nvSpPr>
        <p:spPr bwMode="auto">
          <a:xfrm>
            <a:off x="4564587" y="2322513"/>
            <a:ext cx="2936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879826" y="1459468"/>
            <a:ext cx="848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b=-0.5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936456" y="3288268"/>
            <a:ext cx="848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b=-0.5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795537" y="2221468"/>
            <a:ext cx="848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b=-0.5</a:t>
            </a:r>
          </a:p>
        </p:txBody>
      </p:sp>
      <p:sp>
        <p:nvSpPr>
          <p:cNvPr id="44" name="Oval 11"/>
          <p:cNvSpPr>
            <a:spLocks noChangeAspect="1" noChangeArrowheads="1"/>
          </p:cNvSpPr>
          <p:nvPr/>
        </p:nvSpPr>
        <p:spPr bwMode="auto">
          <a:xfrm>
            <a:off x="2791335" y="2174876"/>
            <a:ext cx="1106488" cy="1106488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5" name="Group 44"/>
          <p:cNvGrpSpPr/>
          <p:nvPr/>
        </p:nvGrpSpPr>
        <p:grpSpPr>
          <a:xfrm>
            <a:off x="3048000" y="2489040"/>
            <a:ext cx="498276" cy="438471"/>
            <a:chOff x="2951262" y="2307211"/>
            <a:chExt cx="498276" cy="438471"/>
          </a:xfrm>
        </p:grpSpPr>
        <p:cxnSp>
          <p:nvCxnSpPr>
            <p:cNvPr id="46" name="Straight Connector 45"/>
            <p:cNvCxnSpPr/>
            <p:nvPr/>
          </p:nvCxnSpPr>
          <p:spPr>
            <a:xfrm flipH="1">
              <a:off x="3200400" y="2307211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3200400" y="2307211"/>
              <a:ext cx="0" cy="43598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flipH="1">
              <a:off x="2951262" y="2745682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9" name="Straight Connector 48"/>
          <p:cNvCxnSpPr/>
          <p:nvPr/>
        </p:nvCxnSpPr>
        <p:spPr>
          <a:xfrm flipV="1">
            <a:off x="5030640" y="3839609"/>
            <a:ext cx="2894160" cy="2865991"/>
          </a:xfrm>
          <a:prstGeom prst="lin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H="1" flipV="1">
            <a:off x="5562600" y="4149243"/>
            <a:ext cx="1056813" cy="989308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1" name="Group 7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60301932"/>
              </p:ext>
            </p:extLst>
          </p:nvPr>
        </p:nvGraphicFramePr>
        <p:xfrm>
          <a:off x="595620" y="4307323"/>
          <a:ext cx="2971800" cy="2286000"/>
        </p:xfrm>
        <a:graphic>
          <a:graphicData uri="http://schemas.openxmlformats.org/drawingml/2006/table">
            <a:tbl>
              <a:tblPr/>
              <a:tblGrid>
                <a:gridCol w="6368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75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74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xor 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3" name="Plus 52"/>
          <p:cNvSpPr/>
          <p:nvPr/>
        </p:nvSpPr>
        <p:spPr>
          <a:xfrm>
            <a:off x="6911537" y="3808611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Plus 53"/>
          <p:cNvSpPr/>
          <p:nvPr/>
        </p:nvSpPr>
        <p:spPr>
          <a:xfrm>
            <a:off x="8001595" y="4926153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Minus 54"/>
          <p:cNvSpPr/>
          <p:nvPr/>
        </p:nvSpPr>
        <p:spPr>
          <a:xfrm>
            <a:off x="7923860" y="3804715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Minus 55"/>
          <p:cNvSpPr/>
          <p:nvPr/>
        </p:nvSpPr>
        <p:spPr>
          <a:xfrm>
            <a:off x="6934217" y="4910690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9374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-76200"/>
            <a:ext cx="8594230" cy="13716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600" dirty="0">
                <a:solidFill>
                  <a:srgbClr val="FF0000"/>
                </a:solidFill>
              </a:rPr>
              <a:t>What does the decision boundary look like?</a:t>
            </a:r>
          </a:p>
        </p:txBody>
      </p:sp>
      <p:sp>
        <p:nvSpPr>
          <p:cNvPr id="94232" name="Oval 5"/>
          <p:cNvSpPr>
            <a:spLocks noChangeAspect="1" noChangeArrowheads="1"/>
          </p:cNvSpPr>
          <p:nvPr/>
        </p:nvSpPr>
        <p:spPr bwMode="auto">
          <a:xfrm>
            <a:off x="2715135" y="1754188"/>
            <a:ext cx="1106488" cy="1106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33" name="Text Box 8"/>
          <p:cNvSpPr txBox="1">
            <a:spLocks noChangeArrowheads="1"/>
          </p:cNvSpPr>
          <p:nvPr/>
        </p:nvSpPr>
        <p:spPr bwMode="auto">
          <a:xfrm>
            <a:off x="240222" y="2112963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Input x</a:t>
            </a:r>
            <a:r>
              <a:rPr lang="en-US" sz="1800" baseline="-25000"/>
              <a:t>1</a:t>
            </a:r>
          </a:p>
        </p:txBody>
      </p:sp>
      <p:sp>
        <p:nvSpPr>
          <p:cNvPr id="94234" name="Oval 10"/>
          <p:cNvSpPr>
            <a:spLocks noChangeAspect="1" noChangeArrowheads="1"/>
          </p:cNvSpPr>
          <p:nvPr/>
        </p:nvSpPr>
        <p:spPr bwMode="auto">
          <a:xfrm>
            <a:off x="5534535" y="2479676"/>
            <a:ext cx="1106488" cy="1106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36" name="Text Box 12"/>
          <p:cNvSpPr txBox="1">
            <a:spLocks noChangeArrowheads="1"/>
          </p:cNvSpPr>
          <p:nvPr/>
        </p:nvSpPr>
        <p:spPr bwMode="auto">
          <a:xfrm>
            <a:off x="240222" y="4017963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Input x</a:t>
            </a:r>
            <a:r>
              <a:rPr lang="en-US" sz="1800" baseline="-25000"/>
              <a:t>2</a:t>
            </a:r>
          </a:p>
        </p:txBody>
      </p:sp>
      <p:sp>
        <p:nvSpPr>
          <p:cNvPr id="94238" name="Line 16"/>
          <p:cNvSpPr>
            <a:spLocks noChangeShapeType="1"/>
          </p:cNvSpPr>
          <p:nvPr/>
        </p:nvSpPr>
        <p:spPr bwMode="auto">
          <a:xfrm>
            <a:off x="1230822" y="2327276"/>
            <a:ext cx="1447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39" name="Line 17"/>
          <p:cNvSpPr>
            <a:spLocks noChangeShapeType="1"/>
          </p:cNvSpPr>
          <p:nvPr/>
        </p:nvSpPr>
        <p:spPr bwMode="auto">
          <a:xfrm>
            <a:off x="1230822" y="2479676"/>
            <a:ext cx="1524000" cy="1600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40" name="Line 18"/>
          <p:cNvSpPr>
            <a:spLocks noChangeShapeType="1"/>
          </p:cNvSpPr>
          <p:nvPr/>
        </p:nvSpPr>
        <p:spPr bwMode="auto">
          <a:xfrm>
            <a:off x="1230822" y="4156076"/>
            <a:ext cx="1524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41" name="Line 19"/>
          <p:cNvSpPr>
            <a:spLocks noChangeShapeType="1"/>
          </p:cNvSpPr>
          <p:nvPr/>
        </p:nvSpPr>
        <p:spPr bwMode="auto">
          <a:xfrm flipV="1">
            <a:off x="1230822" y="2479676"/>
            <a:ext cx="1371600" cy="1600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48" name="Line 26"/>
          <p:cNvSpPr>
            <a:spLocks noChangeShapeType="1"/>
          </p:cNvSpPr>
          <p:nvPr/>
        </p:nvSpPr>
        <p:spPr bwMode="auto">
          <a:xfrm>
            <a:off x="3897822" y="2403476"/>
            <a:ext cx="16002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49" name="Line 27"/>
          <p:cNvSpPr>
            <a:spLocks noChangeShapeType="1"/>
          </p:cNvSpPr>
          <p:nvPr/>
        </p:nvSpPr>
        <p:spPr bwMode="auto">
          <a:xfrm flipV="1">
            <a:off x="3974022" y="3317876"/>
            <a:ext cx="16002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50" name="Line 28"/>
          <p:cNvSpPr>
            <a:spLocks noChangeShapeType="1"/>
          </p:cNvSpPr>
          <p:nvPr/>
        </p:nvSpPr>
        <p:spPr bwMode="auto">
          <a:xfrm>
            <a:off x="6717222" y="3089276"/>
            <a:ext cx="1524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31" name="Rectangle 75"/>
          <p:cNvSpPr>
            <a:spLocks noChangeArrowheads="1"/>
          </p:cNvSpPr>
          <p:nvPr/>
        </p:nvSpPr>
        <p:spPr bwMode="auto">
          <a:xfrm>
            <a:off x="6629400" y="2362200"/>
            <a:ext cx="20113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Output = x</a:t>
            </a:r>
            <a:r>
              <a:rPr lang="en-US" sz="1800" baseline="-25000"/>
              <a:t>1</a:t>
            </a:r>
            <a:r>
              <a:rPr lang="en-US" sz="1800" b="1"/>
              <a:t> xor </a:t>
            </a:r>
            <a:r>
              <a:rPr lang="en-US" sz="1800"/>
              <a:t>x</a:t>
            </a:r>
            <a:r>
              <a:rPr lang="en-US" sz="1800" baseline="-25000"/>
              <a:t>2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3048000" y="2066764"/>
            <a:ext cx="498276" cy="438471"/>
            <a:chOff x="2951262" y="2307211"/>
            <a:chExt cx="498276" cy="438471"/>
          </a:xfrm>
        </p:grpSpPr>
        <p:cxnSp>
          <p:nvCxnSpPr>
            <p:cNvPr id="28" name="Straight Connector 27"/>
            <p:cNvCxnSpPr/>
            <p:nvPr/>
          </p:nvCxnSpPr>
          <p:spPr>
            <a:xfrm flipH="1">
              <a:off x="3200400" y="2307211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3200400" y="2307211"/>
              <a:ext cx="0" cy="43598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flipH="1">
              <a:off x="2951262" y="2745682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/>
          <p:cNvGrpSpPr/>
          <p:nvPr/>
        </p:nvGrpSpPr>
        <p:grpSpPr>
          <a:xfrm>
            <a:off x="5791200" y="2792093"/>
            <a:ext cx="498276" cy="438471"/>
            <a:chOff x="2951262" y="2307211"/>
            <a:chExt cx="498276" cy="438471"/>
          </a:xfrm>
        </p:grpSpPr>
        <p:cxnSp>
          <p:nvCxnSpPr>
            <p:cNvPr id="36" name="Straight Connector 35"/>
            <p:cNvCxnSpPr/>
            <p:nvPr/>
          </p:nvCxnSpPr>
          <p:spPr>
            <a:xfrm flipH="1">
              <a:off x="3200400" y="2307211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3200400" y="2307211"/>
              <a:ext cx="0" cy="43598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flipH="1">
              <a:off x="2951262" y="2745682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Oval 11"/>
          <p:cNvSpPr>
            <a:spLocks noChangeAspect="1" noChangeArrowheads="1"/>
          </p:cNvSpPr>
          <p:nvPr/>
        </p:nvSpPr>
        <p:spPr bwMode="auto">
          <a:xfrm>
            <a:off x="2791335" y="3546476"/>
            <a:ext cx="1106488" cy="1106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8" name="Group 47"/>
          <p:cNvGrpSpPr/>
          <p:nvPr/>
        </p:nvGrpSpPr>
        <p:grpSpPr>
          <a:xfrm>
            <a:off x="3048000" y="3860640"/>
            <a:ext cx="498276" cy="438471"/>
            <a:chOff x="2951262" y="2307211"/>
            <a:chExt cx="498276" cy="438471"/>
          </a:xfrm>
        </p:grpSpPr>
        <p:cxnSp>
          <p:nvCxnSpPr>
            <p:cNvPr id="49" name="Straight Connector 48"/>
            <p:cNvCxnSpPr/>
            <p:nvPr/>
          </p:nvCxnSpPr>
          <p:spPr>
            <a:xfrm flipH="1">
              <a:off x="3200400" y="2307211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3200400" y="2307211"/>
              <a:ext cx="0" cy="43598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flipH="1">
              <a:off x="2951262" y="2745682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/>
          <p:cNvSpPr txBox="1"/>
          <p:nvPr/>
        </p:nvSpPr>
        <p:spPr>
          <a:xfrm>
            <a:off x="2057400" y="5486400"/>
            <a:ext cx="24794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linear splits of the feature space</a:t>
            </a:r>
          </a:p>
        </p:txBody>
      </p:sp>
      <p:sp>
        <p:nvSpPr>
          <p:cNvPr id="5" name="Rectangle 4"/>
          <p:cNvSpPr/>
          <p:nvPr/>
        </p:nvSpPr>
        <p:spPr>
          <a:xfrm>
            <a:off x="2514600" y="1600200"/>
            <a:ext cx="1524000" cy="3581400"/>
          </a:xfrm>
          <a:prstGeom prst="rect">
            <a:avLst/>
          </a:prstGeom>
          <a:solidFill>
            <a:srgbClr val="FF6600">
              <a:alpha val="23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181600" y="5476904"/>
            <a:ext cx="24794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combination of these linear spaces</a:t>
            </a:r>
          </a:p>
        </p:txBody>
      </p:sp>
      <p:sp>
        <p:nvSpPr>
          <p:cNvPr id="52" name="Rectangle 51"/>
          <p:cNvSpPr/>
          <p:nvPr/>
        </p:nvSpPr>
        <p:spPr>
          <a:xfrm>
            <a:off x="5278338" y="2112962"/>
            <a:ext cx="1524000" cy="1747677"/>
          </a:xfrm>
          <a:prstGeom prst="rect">
            <a:avLst/>
          </a:prstGeom>
          <a:solidFill>
            <a:srgbClr val="FF6600">
              <a:alpha val="23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429935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 rot="18939142">
            <a:off x="5197387" y="4800839"/>
            <a:ext cx="3831888" cy="734802"/>
          </a:xfrm>
          <a:prstGeom prst="rect">
            <a:avLst/>
          </a:prstGeom>
          <a:solidFill>
            <a:srgbClr val="008000">
              <a:alpha val="38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-76200"/>
            <a:ext cx="8229600" cy="1371600"/>
          </a:xfrm>
        </p:spPr>
        <p:txBody>
          <a:bodyPr/>
          <a:lstStyle/>
          <a:p>
            <a:pPr eaLnBrk="1" hangingPunct="1"/>
            <a:r>
              <a:rPr lang="en-US" dirty="0"/>
              <a:t>This decision boundary?</a:t>
            </a:r>
          </a:p>
        </p:txBody>
      </p:sp>
      <p:grpSp>
        <p:nvGrpSpPr>
          <p:cNvPr id="2" name="Group 32"/>
          <p:cNvGrpSpPr>
            <a:grpSpLocks/>
          </p:cNvGrpSpPr>
          <p:nvPr/>
        </p:nvGrpSpPr>
        <p:grpSpPr bwMode="auto">
          <a:xfrm>
            <a:off x="240222" y="1754188"/>
            <a:ext cx="8001000" cy="2898775"/>
            <a:chOff x="0" y="1463"/>
            <a:chExt cx="5040" cy="1826"/>
          </a:xfrm>
        </p:grpSpPr>
        <p:sp>
          <p:nvSpPr>
            <p:cNvPr id="94232" name="Oval 5"/>
            <p:cNvSpPr>
              <a:spLocks noChangeAspect="1" noChangeArrowheads="1"/>
            </p:cNvSpPr>
            <p:nvPr/>
          </p:nvSpPr>
          <p:spPr bwMode="auto">
            <a:xfrm>
              <a:off x="1559" y="1463"/>
              <a:ext cx="697" cy="69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33" name="Text Box 8"/>
            <p:cNvSpPr txBox="1">
              <a:spLocks noChangeArrowheads="1"/>
            </p:cNvSpPr>
            <p:nvPr/>
          </p:nvSpPr>
          <p:spPr bwMode="auto">
            <a:xfrm>
              <a:off x="0" y="1689"/>
              <a:ext cx="7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Input x</a:t>
              </a:r>
              <a:r>
                <a:rPr lang="en-US" sz="1800" baseline="-25000"/>
                <a:t>1</a:t>
              </a:r>
            </a:p>
          </p:txBody>
        </p:sp>
        <p:sp>
          <p:nvSpPr>
            <p:cNvPr id="94234" name="Oval 10"/>
            <p:cNvSpPr>
              <a:spLocks noChangeAspect="1" noChangeArrowheads="1"/>
            </p:cNvSpPr>
            <p:nvPr/>
          </p:nvSpPr>
          <p:spPr bwMode="auto">
            <a:xfrm>
              <a:off x="3335" y="1920"/>
              <a:ext cx="697" cy="69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35" name="Oval 11"/>
            <p:cNvSpPr>
              <a:spLocks noChangeAspect="1" noChangeArrowheads="1"/>
            </p:cNvSpPr>
            <p:nvPr/>
          </p:nvSpPr>
          <p:spPr bwMode="auto">
            <a:xfrm>
              <a:off x="1607" y="2592"/>
              <a:ext cx="697" cy="69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36" name="Text Box 12"/>
            <p:cNvSpPr txBox="1">
              <a:spLocks noChangeArrowheads="1"/>
            </p:cNvSpPr>
            <p:nvPr/>
          </p:nvSpPr>
          <p:spPr bwMode="auto">
            <a:xfrm>
              <a:off x="0" y="2889"/>
              <a:ext cx="7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Input x</a:t>
              </a:r>
              <a:r>
                <a:rPr lang="en-US" sz="1800" baseline="-25000"/>
                <a:t>2</a:t>
              </a:r>
            </a:p>
          </p:txBody>
        </p:sp>
        <p:sp>
          <p:nvSpPr>
            <p:cNvPr id="94237" name="Text Box 13"/>
            <p:cNvSpPr txBox="1">
              <a:spLocks noChangeArrowheads="1"/>
            </p:cNvSpPr>
            <p:nvPr/>
          </p:nvSpPr>
          <p:spPr bwMode="auto">
            <a:xfrm>
              <a:off x="672" y="1507"/>
              <a:ext cx="185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solidFill>
                    <a:srgbClr val="FF0000"/>
                  </a:solidFill>
                </a:rPr>
                <a:t>?</a:t>
              </a:r>
              <a:r>
                <a:rPr lang="en-US" sz="2400" dirty="0">
                  <a:solidFill>
                    <a:srgbClr val="FF0000"/>
                  </a:solidFill>
                </a:rPr>
                <a:t> </a:t>
              </a:r>
              <a:endParaRPr lang="en-US" sz="2400" baseline="-25000" dirty="0">
                <a:solidFill>
                  <a:srgbClr val="FF0000"/>
                </a:solidFill>
              </a:endParaRPr>
            </a:p>
          </p:txBody>
        </p:sp>
        <p:sp>
          <p:nvSpPr>
            <p:cNvPr id="94238" name="Line 16"/>
            <p:cNvSpPr>
              <a:spLocks noChangeShapeType="1"/>
            </p:cNvSpPr>
            <p:nvPr/>
          </p:nvSpPr>
          <p:spPr bwMode="auto">
            <a:xfrm>
              <a:off x="624" y="1824"/>
              <a:ext cx="91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39" name="Line 17"/>
            <p:cNvSpPr>
              <a:spLocks noChangeShapeType="1"/>
            </p:cNvSpPr>
            <p:nvPr/>
          </p:nvSpPr>
          <p:spPr bwMode="auto">
            <a:xfrm>
              <a:off x="624" y="1920"/>
              <a:ext cx="960" cy="10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40" name="Line 18"/>
            <p:cNvSpPr>
              <a:spLocks noChangeShapeType="1"/>
            </p:cNvSpPr>
            <p:nvPr/>
          </p:nvSpPr>
          <p:spPr bwMode="auto">
            <a:xfrm>
              <a:off x="624" y="2976"/>
              <a:ext cx="96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41" name="Line 19"/>
            <p:cNvSpPr>
              <a:spLocks noChangeShapeType="1"/>
            </p:cNvSpPr>
            <p:nvPr/>
          </p:nvSpPr>
          <p:spPr bwMode="auto">
            <a:xfrm flipV="1">
              <a:off x="624" y="1920"/>
              <a:ext cx="864" cy="10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48" name="Line 26"/>
            <p:cNvSpPr>
              <a:spLocks noChangeShapeType="1"/>
            </p:cNvSpPr>
            <p:nvPr/>
          </p:nvSpPr>
          <p:spPr bwMode="auto">
            <a:xfrm>
              <a:off x="2304" y="1872"/>
              <a:ext cx="1008" cy="3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49" name="Line 27"/>
            <p:cNvSpPr>
              <a:spLocks noChangeShapeType="1"/>
            </p:cNvSpPr>
            <p:nvPr/>
          </p:nvSpPr>
          <p:spPr bwMode="auto">
            <a:xfrm flipV="1">
              <a:off x="2352" y="2448"/>
              <a:ext cx="1008" cy="4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50" name="Line 28"/>
            <p:cNvSpPr>
              <a:spLocks noChangeShapeType="1"/>
            </p:cNvSpPr>
            <p:nvPr/>
          </p:nvSpPr>
          <p:spPr bwMode="auto">
            <a:xfrm>
              <a:off x="4080" y="2304"/>
              <a:ext cx="96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4231" name="Rectangle 75"/>
          <p:cNvSpPr>
            <a:spLocks noChangeArrowheads="1"/>
          </p:cNvSpPr>
          <p:nvPr/>
        </p:nvSpPr>
        <p:spPr bwMode="auto">
          <a:xfrm>
            <a:off x="7038057" y="2422794"/>
            <a:ext cx="81731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Output</a:t>
            </a:r>
            <a:endParaRPr lang="en-US" sz="1800" baseline="-25000" dirty="0"/>
          </a:p>
        </p:txBody>
      </p:sp>
      <p:grpSp>
        <p:nvGrpSpPr>
          <p:cNvPr id="27" name="Group 26"/>
          <p:cNvGrpSpPr/>
          <p:nvPr/>
        </p:nvGrpSpPr>
        <p:grpSpPr>
          <a:xfrm>
            <a:off x="3048000" y="2066764"/>
            <a:ext cx="498276" cy="438471"/>
            <a:chOff x="2951262" y="2307211"/>
            <a:chExt cx="498276" cy="438471"/>
          </a:xfrm>
        </p:grpSpPr>
        <p:cxnSp>
          <p:nvCxnSpPr>
            <p:cNvPr id="28" name="Straight Connector 27"/>
            <p:cNvCxnSpPr/>
            <p:nvPr/>
          </p:nvCxnSpPr>
          <p:spPr>
            <a:xfrm flipH="1">
              <a:off x="3200400" y="2307211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3200400" y="2307211"/>
              <a:ext cx="0" cy="43598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flipH="1">
              <a:off x="2951262" y="2745682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/>
          <p:cNvGrpSpPr/>
          <p:nvPr/>
        </p:nvGrpSpPr>
        <p:grpSpPr>
          <a:xfrm>
            <a:off x="3048000" y="3860640"/>
            <a:ext cx="498276" cy="438471"/>
            <a:chOff x="2951262" y="2307211"/>
            <a:chExt cx="498276" cy="438471"/>
          </a:xfrm>
        </p:grpSpPr>
        <p:cxnSp>
          <p:nvCxnSpPr>
            <p:cNvPr id="32" name="Straight Connector 31"/>
            <p:cNvCxnSpPr/>
            <p:nvPr/>
          </p:nvCxnSpPr>
          <p:spPr>
            <a:xfrm flipH="1">
              <a:off x="3200400" y="2307211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3200400" y="2307211"/>
              <a:ext cx="0" cy="43598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flipH="1">
              <a:off x="2951262" y="2745682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/>
          <p:cNvGrpSpPr/>
          <p:nvPr/>
        </p:nvGrpSpPr>
        <p:grpSpPr>
          <a:xfrm>
            <a:off x="5791200" y="2792093"/>
            <a:ext cx="498276" cy="438471"/>
            <a:chOff x="2951262" y="2307211"/>
            <a:chExt cx="498276" cy="438471"/>
          </a:xfrm>
        </p:grpSpPr>
        <p:cxnSp>
          <p:nvCxnSpPr>
            <p:cNvPr id="36" name="Straight Connector 35"/>
            <p:cNvCxnSpPr/>
            <p:nvPr/>
          </p:nvCxnSpPr>
          <p:spPr>
            <a:xfrm flipH="1">
              <a:off x="3200400" y="2307211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3200400" y="2307211"/>
              <a:ext cx="0" cy="43598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flipH="1">
              <a:off x="2951262" y="2745682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Text Box 13"/>
          <p:cNvSpPr txBox="1">
            <a:spLocks noChangeArrowheads="1"/>
          </p:cNvSpPr>
          <p:nvPr/>
        </p:nvSpPr>
        <p:spPr bwMode="auto">
          <a:xfrm>
            <a:off x="1491448" y="2403476"/>
            <a:ext cx="2936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FF0000"/>
                </a:solidFill>
              </a:rPr>
              <a:t>?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endParaRPr lang="en-US" sz="2400" baseline="-25000" dirty="0">
              <a:solidFill>
                <a:srgbClr val="FF0000"/>
              </a:solidFill>
            </a:endParaRPr>
          </a:p>
        </p:txBody>
      </p:sp>
      <p:sp>
        <p:nvSpPr>
          <p:cNvPr id="40" name="Text Box 13"/>
          <p:cNvSpPr txBox="1">
            <a:spLocks noChangeArrowheads="1"/>
          </p:cNvSpPr>
          <p:nvPr/>
        </p:nvSpPr>
        <p:spPr bwMode="auto">
          <a:xfrm>
            <a:off x="1383222" y="3200471"/>
            <a:ext cx="2936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FF0000"/>
                </a:solidFill>
              </a:rPr>
              <a:t>?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endParaRPr lang="en-US" sz="2400" baseline="-25000" dirty="0">
              <a:solidFill>
                <a:srgbClr val="FF0000"/>
              </a:solidFill>
            </a:endParaRPr>
          </a:p>
        </p:txBody>
      </p:sp>
      <p:sp>
        <p:nvSpPr>
          <p:cNvPr id="41" name="Text Box 13"/>
          <p:cNvSpPr txBox="1">
            <a:spLocks noChangeArrowheads="1"/>
          </p:cNvSpPr>
          <p:nvPr/>
        </p:nvSpPr>
        <p:spPr bwMode="auto">
          <a:xfrm>
            <a:off x="1638292" y="3662434"/>
            <a:ext cx="2936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FF0000"/>
                </a:solidFill>
              </a:rPr>
              <a:t>?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endParaRPr lang="en-US" sz="2400" baseline="-25000" dirty="0">
              <a:solidFill>
                <a:srgbClr val="FF0000"/>
              </a:solidFill>
            </a:endParaRPr>
          </a:p>
        </p:txBody>
      </p:sp>
      <p:sp>
        <p:nvSpPr>
          <p:cNvPr id="42" name="Text Box 13"/>
          <p:cNvSpPr txBox="1">
            <a:spLocks noChangeArrowheads="1"/>
          </p:cNvSpPr>
          <p:nvPr/>
        </p:nvSpPr>
        <p:spPr bwMode="auto">
          <a:xfrm>
            <a:off x="4289934" y="2096294"/>
            <a:ext cx="2936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FF0000"/>
                </a:solidFill>
              </a:rPr>
              <a:t>?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endParaRPr lang="en-US" sz="2400" baseline="-25000" dirty="0">
              <a:solidFill>
                <a:srgbClr val="FF0000"/>
              </a:solidFill>
            </a:endParaRPr>
          </a:p>
        </p:txBody>
      </p:sp>
      <p:sp>
        <p:nvSpPr>
          <p:cNvPr id="43" name="Text Box 13"/>
          <p:cNvSpPr txBox="1">
            <a:spLocks noChangeArrowheads="1"/>
          </p:cNvSpPr>
          <p:nvPr/>
        </p:nvSpPr>
        <p:spPr bwMode="auto">
          <a:xfrm>
            <a:off x="4564587" y="3694113"/>
            <a:ext cx="2936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FF0000"/>
                </a:solidFill>
              </a:rPr>
              <a:t>?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endParaRPr lang="en-US" sz="2400" baseline="-250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79826" y="2831068"/>
            <a:ext cx="554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b=?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936456" y="4659868"/>
            <a:ext cx="554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b=?</a:t>
            </a:r>
          </a:p>
        </p:txBody>
      </p:sp>
      <p:graphicFrame>
        <p:nvGraphicFramePr>
          <p:cNvPr id="46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1747106"/>
              </p:ext>
            </p:extLst>
          </p:nvPr>
        </p:nvGraphicFramePr>
        <p:xfrm>
          <a:off x="1491448" y="5562600"/>
          <a:ext cx="3128963" cy="90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620" name="Equation" r:id="rId4" imgW="2057400" imgH="596900" progId="Equation.3">
                  <p:embed/>
                </p:oleObj>
              </mc:Choice>
              <mc:Fallback>
                <p:oleObj name="Equation" r:id="rId4" imgW="2057400" imgH="596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91448" y="5562600"/>
                        <a:ext cx="3128963" cy="908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5795537" y="3593068"/>
            <a:ext cx="554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b=?</a:t>
            </a:r>
          </a:p>
        </p:txBody>
      </p:sp>
      <p:grpSp>
        <p:nvGrpSpPr>
          <p:cNvPr id="44" name="Group 43"/>
          <p:cNvGrpSpPr/>
          <p:nvPr/>
        </p:nvGrpSpPr>
        <p:grpSpPr>
          <a:xfrm>
            <a:off x="5524773" y="3439460"/>
            <a:ext cx="3233808" cy="3189940"/>
            <a:chOff x="3115679" y="2953647"/>
            <a:chExt cx="3233808" cy="3189940"/>
          </a:xfrm>
        </p:grpSpPr>
        <p:cxnSp>
          <p:nvCxnSpPr>
            <p:cNvPr id="48" name="Straight Arrow Connector 47"/>
            <p:cNvCxnSpPr/>
            <p:nvPr/>
          </p:nvCxnSpPr>
          <p:spPr>
            <a:xfrm flipV="1">
              <a:off x="4706567" y="2953647"/>
              <a:ext cx="0" cy="318994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/>
            <p:nvPr/>
          </p:nvCxnSpPr>
          <p:spPr>
            <a:xfrm>
              <a:off x="3115679" y="4651995"/>
              <a:ext cx="323380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4551521" y="353445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4548875" y="570538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5796625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3620693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4" name="Straight Connector 53"/>
          <p:cNvCxnSpPr/>
          <p:nvPr/>
        </p:nvCxnSpPr>
        <p:spPr>
          <a:xfrm flipV="1">
            <a:off x="6173640" y="3687209"/>
            <a:ext cx="2894160" cy="2865991"/>
          </a:xfrm>
          <a:prstGeom prst="line">
            <a:avLst/>
          </a:prstGeom>
          <a:ln w="28575" cmpd="sng">
            <a:solidFill>
              <a:srgbClr val="66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V="1">
            <a:off x="5030640" y="3839609"/>
            <a:ext cx="2894160" cy="2865991"/>
          </a:xfrm>
          <a:prstGeom prst="lin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467692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 rot="18939142">
            <a:off x="5197387" y="4800839"/>
            <a:ext cx="3831888" cy="734802"/>
          </a:xfrm>
          <a:prstGeom prst="rect">
            <a:avLst/>
          </a:prstGeom>
          <a:solidFill>
            <a:srgbClr val="008000">
              <a:alpha val="38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-76200"/>
            <a:ext cx="8229600" cy="1371600"/>
          </a:xfrm>
        </p:spPr>
        <p:txBody>
          <a:bodyPr/>
          <a:lstStyle/>
          <a:p>
            <a:pPr eaLnBrk="1" hangingPunct="1"/>
            <a:r>
              <a:rPr lang="en-US" dirty="0"/>
              <a:t>This decision boundary?</a:t>
            </a:r>
          </a:p>
        </p:txBody>
      </p:sp>
      <p:sp>
        <p:nvSpPr>
          <p:cNvPr id="94232" name="Oval 5"/>
          <p:cNvSpPr>
            <a:spLocks noChangeAspect="1" noChangeArrowheads="1"/>
          </p:cNvSpPr>
          <p:nvPr/>
        </p:nvSpPr>
        <p:spPr bwMode="auto">
          <a:xfrm>
            <a:off x="2715135" y="1754188"/>
            <a:ext cx="1106488" cy="1106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33" name="Text Box 8"/>
          <p:cNvSpPr txBox="1">
            <a:spLocks noChangeArrowheads="1"/>
          </p:cNvSpPr>
          <p:nvPr/>
        </p:nvSpPr>
        <p:spPr bwMode="auto">
          <a:xfrm>
            <a:off x="240222" y="2112963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Input x</a:t>
            </a:r>
            <a:r>
              <a:rPr lang="en-US" sz="1800" baseline="-25000"/>
              <a:t>1</a:t>
            </a:r>
          </a:p>
        </p:txBody>
      </p:sp>
      <p:sp>
        <p:nvSpPr>
          <p:cNvPr id="94234" name="Oval 10"/>
          <p:cNvSpPr>
            <a:spLocks noChangeAspect="1" noChangeArrowheads="1"/>
          </p:cNvSpPr>
          <p:nvPr/>
        </p:nvSpPr>
        <p:spPr bwMode="auto">
          <a:xfrm>
            <a:off x="5534535" y="2479676"/>
            <a:ext cx="1106488" cy="1106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35" name="Oval 11"/>
          <p:cNvSpPr>
            <a:spLocks noChangeAspect="1" noChangeArrowheads="1"/>
          </p:cNvSpPr>
          <p:nvPr/>
        </p:nvSpPr>
        <p:spPr bwMode="auto">
          <a:xfrm>
            <a:off x="2791335" y="3546476"/>
            <a:ext cx="1106488" cy="1106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36" name="Text Box 12"/>
          <p:cNvSpPr txBox="1">
            <a:spLocks noChangeArrowheads="1"/>
          </p:cNvSpPr>
          <p:nvPr/>
        </p:nvSpPr>
        <p:spPr bwMode="auto">
          <a:xfrm>
            <a:off x="240222" y="4017963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Input x</a:t>
            </a:r>
            <a:r>
              <a:rPr lang="en-US" sz="1800" baseline="-25000"/>
              <a:t>2</a:t>
            </a:r>
          </a:p>
        </p:txBody>
      </p:sp>
      <p:sp>
        <p:nvSpPr>
          <p:cNvPr id="94237" name="Text Box 13"/>
          <p:cNvSpPr txBox="1">
            <a:spLocks noChangeArrowheads="1"/>
          </p:cNvSpPr>
          <p:nvPr/>
        </p:nvSpPr>
        <p:spPr bwMode="auto">
          <a:xfrm>
            <a:off x="1307022" y="1824038"/>
            <a:ext cx="6254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1</a:t>
            </a:r>
            <a:r>
              <a:rPr lang="en-US" sz="2400" dirty="0">
                <a:solidFill>
                  <a:srgbClr val="0000FF"/>
                </a:solidFill>
              </a:rPr>
              <a:t> 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94238" name="Line 16"/>
          <p:cNvSpPr>
            <a:spLocks noChangeShapeType="1"/>
          </p:cNvSpPr>
          <p:nvPr/>
        </p:nvSpPr>
        <p:spPr bwMode="auto">
          <a:xfrm>
            <a:off x="1230822" y="2327276"/>
            <a:ext cx="1447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39" name="Line 17"/>
          <p:cNvSpPr>
            <a:spLocks noChangeShapeType="1"/>
          </p:cNvSpPr>
          <p:nvPr/>
        </p:nvSpPr>
        <p:spPr bwMode="auto">
          <a:xfrm>
            <a:off x="1230822" y="2479676"/>
            <a:ext cx="1524000" cy="1600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40" name="Line 18"/>
          <p:cNvSpPr>
            <a:spLocks noChangeShapeType="1"/>
          </p:cNvSpPr>
          <p:nvPr/>
        </p:nvSpPr>
        <p:spPr bwMode="auto">
          <a:xfrm>
            <a:off x="1230822" y="4156076"/>
            <a:ext cx="1524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41" name="Line 19"/>
          <p:cNvSpPr>
            <a:spLocks noChangeShapeType="1"/>
          </p:cNvSpPr>
          <p:nvPr/>
        </p:nvSpPr>
        <p:spPr bwMode="auto">
          <a:xfrm flipV="1">
            <a:off x="1230822" y="2479676"/>
            <a:ext cx="1371600" cy="1600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48" name="Line 26"/>
          <p:cNvSpPr>
            <a:spLocks noChangeShapeType="1"/>
          </p:cNvSpPr>
          <p:nvPr/>
        </p:nvSpPr>
        <p:spPr bwMode="auto">
          <a:xfrm>
            <a:off x="3897822" y="2403476"/>
            <a:ext cx="16002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49" name="Line 27"/>
          <p:cNvSpPr>
            <a:spLocks noChangeShapeType="1"/>
          </p:cNvSpPr>
          <p:nvPr/>
        </p:nvSpPr>
        <p:spPr bwMode="auto">
          <a:xfrm flipV="1">
            <a:off x="3974022" y="3317876"/>
            <a:ext cx="16002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50" name="Line 28"/>
          <p:cNvSpPr>
            <a:spLocks noChangeShapeType="1"/>
          </p:cNvSpPr>
          <p:nvPr/>
        </p:nvSpPr>
        <p:spPr bwMode="auto">
          <a:xfrm>
            <a:off x="6717222" y="3089276"/>
            <a:ext cx="1524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31" name="Rectangle 75"/>
          <p:cNvSpPr>
            <a:spLocks noChangeArrowheads="1"/>
          </p:cNvSpPr>
          <p:nvPr/>
        </p:nvSpPr>
        <p:spPr bwMode="auto">
          <a:xfrm>
            <a:off x="7038057" y="2422794"/>
            <a:ext cx="81731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Output</a:t>
            </a:r>
            <a:endParaRPr lang="en-US" sz="1800" baseline="-25000" dirty="0"/>
          </a:p>
        </p:txBody>
      </p:sp>
      <p:grpSp>
        <p:nvGrpSpPr>
          <p:cNvPr id="27" name="Group 26"/>
          <p:cNvGrpSpPr/>
          <p:nvPr/>
        </p:nvGrpSpPr>
        <p:grpSpPr>
          <a:xfrm>
            <a:off x="3048000" y="2066764"/>
            <a:ext cx="498276" cy="438471"/>
            <a:chOff x="2951262" y="2307211"/>
            <a:chExt cx="498276" cy="438471"/>
          </a:xfrm>
        </p:grpSpPr>
        <p:cxnSp>
          <p:nvCxnSpPr>
            <p:cNvPr id="28" name="Straight Connector 27"/>
            <p:cNvCxnSpPr/>
            <p:nvPr/>
          </p:nvCxnSpPr>
          <p:spPr>
            <a:xfrm flipH="1">
              <a:off x="3200400" y="2307211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3200400" y="2307211"/>
              <a:ext cx="0" cy="43598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flipH="1">
              <a:off x="2951262" y="2745682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/>
          <p:cNvGrpSpPr/>
          <p:nvPr/>
        </p:nvGrpSpPr>
        <p:grpSpPr>
          <a:xfrm>
            <a:off x="3048000" y="3860640"/>
            <a:ext cx="498276" cy="438471"/>
            <a:chOff x="2951262" y="2307211"/>
            <a:chExt cx="498276" cy="438471"/>
          </a:xfrm>
        </p:grpSpPr>
        <p:cxnSp>
          <p:nvCxnSpPr>
            <p:cNvPr id="32" name="Straight Connector 31"/>
            <p:cNvCxnSpPr/>
            <p:nvPr/>
          </p:nvCxnSpPr>
          <p:spPr>
            <a:xfrm flipH="1">
              <a:off x="3200400" y="2307211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3200400" y="2307211"/>
              <a:ext cx="0" cy="43598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flipH="1">
              <a:off x="2951262" y="2745682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/>
          <p:cNvGrpSpPr/>
          <p:nvPr/>
        </p:nvGrpSpPr>
        <p:grpSpPr>
          <a:xfrm>
            <a:off x="5791200" y="2792093"/>
            <a:ext cx="498276" cy="438471"/>
            <a:chOff x="2951262" y="2307211"/>
            <a:chExt cx="498276" cy="438471"/>
          </a:xfrm>
        </p:grpSpPr>
        <p:cxnSp>
          <p:nvCxnSpPr>
            <p:cNvPr id="36" name="Straight Connector 35"/>
            <p:cNvCxnSpPr/>
            <p:nvPr/>
          </p:nvCxnSpPr>
          <p:spPr>
            <a:xfrm flipH="1">
              <a:off x="3200400" y="2307211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3200400" y="2307211"/>
              <a:ext cx="0" cy="43598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flipH="1">
              <a:off x="2951262" y="2745682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Text Box 13"/>
          <p:cNvSpPr txBox="1">
            <a:spLocks noChangeArrowheads="1"/>
          </p:cNvSpPr>
          <p:nvPr/>
        </p:nvSpPr>
        <p:spPr bwMode="auto">
          <a:xfrm>
            <a:off x="1535112" y="2403476"/>
            <a:ext cx="5222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-1</a:t>
            </a:r>
            <a:r>
              <a:rPr lang="en-US" sz="2400" dirty="0">
                <a:solidFill>
                  <a:srgbClr val="0000FF"/>
                </a:solidFill>
              </a:rPr>
              <a:t> 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40" name="Text Box 13"/>
          <p:cNvSpPr txBox="1">
            <a:spLocks noChangeArrowheads="1"/>
          </p:cNvSpPr>
          <p:nvPr/>
        </p:nvSpPr>
        <p:spPr bwMode="auto">
          <a:xfrm>
            <a:off x="1295400" y="3200471"/>
            <a:ext cx="44557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-1</a:t>
            </a:r>
            <a:r>
              <a:rPr lang="en-US" sz="2400" dirty="0">
                <a:solidFill>
                  <a:srgbClr val="0000FF"/>
                </a:solidFill>
              </a:rPr>
              <a:t> 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41" name="Text Box 13"/>
          <p:cNvSpPr txBox="1">
            <a:spLocks noChangeArrowheads="1"/>
          </p:cNvSpPr>
          <p:nvPr/>
        </p:nvSpPr>
        <p:spPr bwMode="auto">
          <a:xfrm>
            <a:off x="1638292" y="3662434"/>
            <a:ext cx="29368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1</a:t>
            </a:r>
            <a:r>
              <a:rPr lang="en-US" sz="2400" dirty="0">
                <a:solidFill>
                  <a:srgbClr val="0000FF"/>
                </a:solidFill>
              </a:rPr>
              <a:t> 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42" name="Text Box 13"/>
          <p:cNvSpPr txBox="1">
            <a:spLocks noChangeArrowheads="1"/>
          </p:cNvSpPr>
          <p:nvPr/>
        </p:nvSpPr>
        <p:spPr bwMode="auto">
          <a:xfrm>
            <a:off x="4289933" y="2096294"/>
            <a:ext cx="56834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-1</a:t>
            </a:r>
            <a:r>
              <a:rPr lang="en-US" sz="2400" dirty="0">
                <a:solidFill>
                  <a:srgbClr val="0000FF"/>
                </a:solidFill>
              </a:rPr>
              <a:t> 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43" name="Text Box 13"/>
          <p:cNvSpPr txBox="1">
            <a:spLocks noChangeArrowheads="1"/>
          </p:cNvSpPr>
          <p:nvPr/>
        </p:nvSpPr>
        <p:spPr bwMode="auto">
          <a:xfrm>
            <a:off x="4564586" y="3694113"/>
            <a:ext cx="54081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-1</a:t>
            </a:r>
            <a:r>
              <a:rPr lang="en-US" sz="2400" dirty="0">
                <a:solidFill>
                  <a:srgbClr val="0000FF"/>
                </a:solidFill>
              </a:rPr>
              <a:t> 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79826" y="2831068"/>
            <a:ext cx="848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b=-0.5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936456" y="4659868"/>
            <a:ext cx="7713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b=0.5</a:t>
            </a:r>
          </a:p>
        </p:txBody>
      </p:sp>
      <p:graphicFrame>
        <p:nvGraphicFramePr>
          <p:cNvPr id="46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2491946"/>
              </p:ext>
            </p:extLst>
          </p:nvPr>
        </p:nvGraphicFramePr>
        <p:xfrm>
          <a:off x="1491448" y="5562600"/>
          <a:ext cx="3128963" cy="90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642" name="Equation" r:id="rId4" imgW="2057400" imgH="596900" progId="Equation.3">
                  <p:embed/>
                </p:oleObj>
              </mc:Choice>
              <mc:Fallback>
                <p:oleObj name="Equation" r:id="rId4" imgW="2057400" imgH="596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91448" y="5562600"/>
                        <a:ext cx="3128963" cy="908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5795537" y="3593068"/>
            <a:ext cx="7713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b=0.5</a:t>
            </a:r>
          </a:p>
        </p:txBody>
      </p:sp>
      <p:grpSp>
        <p:nvGrpSpPr>
          <p:cNvPr id="44" name="Group 43"/>
          <p:cNvGrpSpPr/>
          <p:nvPr/>
        </p:nvGrpSpPr>
        <p:grpSpPr>
          <a:xfrm>
            <a:off x="5524773" y="3439460"/>
            <a:ext cx="3233808" cy="3189940"/>
            <a:chOff x="3115679" y="2953647"/>
            <a:chExt cx="3233808" cy="3189940"/>
          </a:xfrm>
        </p:grpSpPr>
        <p:cxnSp>
          <p:nvCxnSpPr>
            <p:cNvPr id="48" name="Straight Arrow Connector 47"/>
            <p:cNvCxnSpPr/>
            <p:nvPr/>
          </p:nvCxnSpPr>
          <p:spPr>
            <a:xfrm flipV="1">
              <a:off x="4706567" y="2953647"/>
              <a:ext cx="0" cy="318994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/>
            <p:nvPr/>
          </p:nvCxnSpPr>
          <p:spPr>
            <a:xfrm>
              <a:off x="3115679" y="4651995"/>
              <a:ext cx="323380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4551521" y="353445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4548875" y="570538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5796625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3620693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4" name="Straight Connector 53"/>
          <p:cNvCxnSpPr/>
          <p:nvPr/>
        </p:nvCxnSpPr>
        <p:spPr>
          <a:xfrm flipV="1">
            <a:off x="6173640" y="3687209"/>
            <a:ext cx="2894160" cy="2865991"/>
          </a:xfrm>
          <a:prstGeom prst="line">
            <a:avLst/>
          </a:prstGeom>
          <a:ln w="28575" cmpd="sng">
            <a:solidFill>
              <a:srgbClr val="66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V="1">
            <a:off x="5030640" y="3839609"/>
            <a:ext cx="2894160" cy="2865991"/>
          </a:xfrm>
          <a:prstGeom prst="lin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/>
          <p:cNvCxnSpPr/>
          <p:nvPr/>
        </p:nvCxnSpPr>
        <p:spPr>
          <a:xfrm>
            <a:off x="7643882" y="5105400"/>
            <a:ext cx="1119118" cy="1082254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/>
          <p:nvPr/>
        </p:nvCxnSpPr>
        <p:spPr>
          <a:xfrm flipH="1" flipV="1">
            <a:off x="5562600" y="4149243"/>
            <a:ext cx="1056813" cy="989308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053350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 rot="18939142">
            <a:off x="5197387" y="4800839"/>
            <a:ext cx="3831888" cy="734802"/>
          </a:xfrm>
          <a:prstGeom prst="rect">
            <a:avLst/>
          </a:prstGeom>
          <a:solidFill>
            <a:srgbClr val="008000">
              <a:alpha val="38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-76200"/>
            <a:ext cx="8229600" cy="1371600"/>
          </a:xfrm>
        </p:spPr>
        <p:txBody>
          <a:bodyPr/>
          <a:lstStyle/>
          <a:p>
            <a:pPr eaLnBrk="1" hangingPunct="1"/>
            <a:r>
              <a:rPr lang="en-US" dirty="0"/>
              <a:t>This decision boundary?</a:t>
            </a:r>
          </a:p>
        </p:txBody>
      </p:sp>
      <p:sp>
        <p:nvSpPr>
          <p:cNvPr id="94232" name="Oval 5"/>
          <p:cNvSpPr>
            <a:spLocks noChangeAspect="1" noChangeArrowheads="1"/>
          </p:cNvSpPr>
          <p:nvPr/>
        </p:nvSpPr>
        <p:spPr bwMode="auto">
          <a:xfrm>
            <a:off x="2715135" y="1754188"/>
            <a:ext cx="1106488" cy="1106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33" name="Text Box 8"/>
          <p:cNvSpPr txBox="1">
            <a:spLocks noChangeArrowheads="1"/>
          </p:cNvSpPr>
          <p:nvPr/>
        </p:nvSpPr>
        <p:spPr bwMode="auto">
          <a:xfrm>
            <a:off x="240222" y="2112963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Input x</a:t>
            </a:r>
            <a:r>
              <a:rPr lang="en-US" sz="1800" baseline="-25000"/>
              <a:t>1</a:t>
            </a:r>
          </a:p>
        </p:txBody>
      </p:sp>
      <p:sp>
        <p:nvSpPr>
          <p:cNvPr id="94234" name="Oval 10"/>
          <p:cNvSpPr>
            <a:spLocks noChangeAspect="1" noChangeArrowheads="1"/>
          </p:cNvSpPr>
          <p:nvPr/>
        </p:nvSpPr>
        <p:spPr bwMode="auto">
          <a:xfrm>
            <a:off x="5534535" y="2479676"/>
            <a:ext cx="1106488" cy="110648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35" name="Oval 11"/>
          <p:cNvSpPr>
            <a:spLocks noChangeAspect="1" noChangeArrowheads="1"/>
          </p:cNvSpPr>
          <p:nvPr/>
        </p:nvSpPr>
        <p:spPr bwMode="auto">
          <a:xfrm>
            <a:off x="2791335" y="3546476"/>
            <a:ext cx="1106488" cy="1106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36" name="Text Box 12"/>
          <p:cNvSpPr txBox="1">
            <a:spLocks noChangeArrowheads="1"/>
          </p:cNvSpPr>
          <p:nvPr/>
        </p:nvSpPr>
        <p:spPr bwMode="auto">
          <a:xfrm>
            <a:off x="240222" y="4017963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Input x</a:t>
            </a:r>
            <a:r>
              <a:rPr lang="en-US" sz="1800" baseline="-25000"/>
              <a:t>2</a:t>
            </a:r>
          </a:p>
        </p:txBody>
      </p:sp>
      <p:sp>
        <p:nvSpPr>
          <p:cNvPr id="94237" name="Text Box 13"/>
          <p:cNvSpPr txBox="1">
            <a:spLocks noChangeArrowheads="1"/>
          </p:cNvSpPr>
          <p:nvPr/>
        </p:nvSpPr>
        <p:spPr bwMode="auto">
          <a:xfrm>
            <a:off x="1307022" y="1824038"/>
            <a:ext cx="6254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1</a:t>
            </a:r>
            <a:r>
              <a:rPr lang="en-US" sz="2400" dirty="0">
                <a:solidFill>
                  <a:srgbClr val="0000FF"/>
                </a:solidFill>
              </a:rPr>
              <a:t> 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94238" name="Line 16"/>
          <p:cNvSpPr>
            <a:spLocks noChangeShapeType="1"/>
          </p:cNvSpPr>
          <p:nvPr/>
        </p:nvSpPr>
        <p:spPr bwMode="auto">
          <a:xfrm>
            <a:off x="1230822" y="2327276"/>
            <a:ext cx="1447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39" name="Line 17"/>
          <p:cNvSpPr>
            <a:spLocks noChangeShapeType="1"/>
          </p:cNvSpPr>
          <p:nvPr/>
        </p:nvSpPr>
        <p:spPr bwMode="auto">
          <a:xfrm>
            <a:off x="1230822" y="2479676"/>
            <a:ext cx="1524000" cy="1600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40" name="Line 18"/>
          <p:cNvSpPr>
            <a:spLocks noChangeShapeType="1"/>
          </p:cNvSpPr>
          <p:nvPr/>
        </p:nvSpPr>
        <p:spPr bwMode="auto">
          <a:xfrm>
            <a:off x="1230822" y="4156076"/>
            <a:ext cx="1524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41" name="Line 19"/>
          <p:cNvSpPr>
            <a:spLocks noChangeShapeType="1"/>
          </p:cNvSpPr>
          <p:nvPr/>
        </p:nvSpPr>
        <p:spPr bwMode="auto">
          <a:xfrm flipV="1">
            <a:off x="1230822" y="2479676"/>
            <a:ext cx="1371600" cy="1600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48" name="Line 26"/>
          <p:cNvSpPr>
            <a:spLocks noChangeShapeType="1"/>
          </p:cNvSpPr>
          <p:nvPr/>
        </p:nvSpPr>
        <p:spPr bwMode="auto">
          <a:xfrm>
            <a:off x="3897822" y="2403476"/>
            <a:ext cx="16002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49" name="Line 27"/>
          <p:cNvSpPr>
            <a:spLocks noChangeShapeType="1"/>
          </p:cNvSpPr>
          <p:nvPr/>
        </p:nvSpPr>
        <p:spPr bwMode="auto">
          <a:xfrm flipV="1">
            <a:off x="3974022" y="3317876"/>
            <a:ext cx="16002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50" name="Line 28"/>
          <p:cNvSpPr>
            <a:spLocks noChangeShapeType="1"/>
          </p:cNvSpPr>
          <p:nvPr/>
        </p:nvSpPr>
        <p:spPr bwMode="auto">
          <a:xfrm>
            <a:off x="6717222" y="3089276"/>
            <a:ext cx="1524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31" name="Rectangle 75"/>
          <p:cNvSpPr>
            <a:spLocks noChangeArrowheads="1"/>
          </p:cNvSpPr>
          <p:nvPr/>
        </p:nvSpPr>
        <p:spPr bwMode="auto">
          <a:xfrm>
            <a:off x="7038057" y="2422794"/>
            <a:ext cx="81731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Output</a:t>
            </a:r>
            <a:endParaRPr lang="en-US" sz="1800" baseline="-25000" dirty="0"/>
          </a:p>
        </p:txBody>
      </p:sp>
      <p:grpSp>
        <p:nvGrpSpPr>
          <p:cNvPr id="27" name="Group 26"/>
          <p:cNvGrpSpPr/>
          <p:nvPr/>
        </p:nvGrpSpPr>
        <p:grpSpPr>
          <a:xfrm>
            <a:off x="3048000" y="2066764"/>
            <a:ext cx="498276" cy="438471"/>
            <a:chOff x="2951262" y="2307211"/>
            <a:chExt cx="498276" cy="438471"/>
          </a:xfrm>
        </p:grpSpPr>
        <p:cxnSp>
          <p:nvCxnSpPr>
            <p:cNvPr id="28" name="Straight Connector 27"/>
            <p:cNvCxnSpPr/>
            <p:nvPr/>
          </p:nvCxnSpPr>
          <p:spPr>
            <a:xfrm flipH="1">
              <a:off x="3200400" y="2307211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3200400" y="2307211"/>
              <a:ext cx="0" cy="43598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flipH="1">
              <a:off x="2951262" y="2745682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/>
          <p:cNvGrpSpPr/>
          <p:nvPr/>
        </p:nvGrpSpPr>
        <p:grpSpPr>
          <a:xfrm>
            <a:off x="3048000" y="3860640"/>
            <a:ext cx="498276" cy="438471"/>
            <a:chOff x="2951262" y="2307211"/>
            <a:chExt cx="498276" cy="438471"/>
          </a:xfrm>
        </p:grpSpPr>
        <p:cxnSp>
          <p:nvCxnSpPr>
            <p:cNvPr id="32" name="Straight Connector 31"/>
            <p:cNvCxnSpPr/>
            <p:nvPr/>
          </p:nvCxnSpPr>
          <p:spPr>
            <a:xfrm flipH="1">
              <a:off x="3200400" y="2307211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3200400" y="2307211"/>
              <a:ext cx="0" cy="43598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flipH="1">
              <a:off x="2951262" y="2745682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/>
          <p:cNvGrpSpPr/>
          <p:nvPr/>
        </p:nvGrpSpPr>
        <p:grpSpPr>
          <a:xfrm>
            <a:off x="5791200" y="2792093"/>
            <a:ext cx="498276" cy="438471"/>
            <a:chOff x="2951262" y="2307211"/>
            <a:chExt cx="498276" cy="438471"/>
          </a:xfrm>
        </p:grpSpPr>
        <p:cxnSp>
          <p:nvCxnSpPr>
            <p:cNvPr id="36" name="Straight Connector 35"/>
            <p:cNvCxnSpPr/>
            <p:nvPr/>
          </p:nvCxnSpPr>
          <p:spPr>
            <a:xfrm flipH="1">
              <a:off x="3200400" y="2307211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3200400" y="2307211"/>
              <a:ext cx="0" cy="43598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flipH="1">
              <a:off x="2951262" y="2745682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Text Box 13"/>
          <p:cNvSpPr txBox="1">
            <a:spLocks noChangeArrowheads="1"/>
          </p:cNvSpPr>
          <p:nvPr/>
        </p:nvSpPr>
        <p:spPr bwMode="auto">
          <a:xfrm>
            <a:off x="1535112" y="2403476"/>
            <a:ext cx="5222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-1</a:t>
            </a:r>
            <a:r>
              <a:rPr lang="en-US" sz="2400" dirty="0">
                <a:solidFill>
                  <a:srgbClr val="0000FF"/>
                </a:solidFill>
              </a:rPr>
              <a:t> 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40" name="Text Box 13"/>
          <p:cNvSpPr txBox="1">
            <a:spLocks noChangeArrowheads="1"/>
          </p:cNvSpPr>
          <p:nvPr/>
        </p:nvSpPr>
        <p:spPr bwMode="auto">
          <a:xfrm>
            <a:off x="1295400" y="3200471"/>
            <a:ext cx="44557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-1</a:t>
            </a:r>
            <a:r>
              <a:rPr lang="en-US" sz="2400" dirty="0">
                <a:solidFill>
                  <a:srgbClr val="0000FF"/>
                </a:solidFill>
              </a:rPr>
              <a:t> 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41" name="Text Box 13"/>
          <p:cNvSpPr txBox="1">
            <a:spLocks noChangeArrowheads="1"/>
          </p:cNvSpPr>
          <p:nvPr/>
        </p:nvSpPr>
        <p:spPr bwMode="auto">
          <a:xfrm>
            <a:off x="1638292" y="3662434"/>
            <a:ext cx="29368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1</a:t>
            </a:r>
            <a:r>
              <a:rPr lang="en-US" sz="2400" dirty="0">
                <a:solidFill>
                  <a:srgbClr val="0000FF"/>
                </a:solidFill>
              </a:rPr>
              <a:t> 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42" name="Text Box 13"/>
          <p:cNvSpPr txBox="1">
            <a:spLocks noChangeArrowheads="1"/>
          </p:cNvSpPr>
          <p:nvPr/>
        </p:nvSpPr>
        <p:spPr bwMode="auto">
          <a:xfrm>
            <a:off x="4289933" y="2096294"/>
            <a:ext cx="56834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-1</a:t>
            </a:r>
            <a:r>
              <a:rPr lang="en-US" sz="2400" dirty="0">
                <a:solidFill>
                  <a:srgbClr val="0000FF"/>
                </a:solidFill>
              </a:rPr>
              <a:t> 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43" name="Text Box 13"/>
          <p:cNvSpPr txBox="1">
            <a:spLocks noChangeArrowheads="1"/>
          </p:cNvSpPr>
          <p:nvPr/>
        </p:nvSpPr>
        <p:spPr bwMode="auto">
          <a:xfrm>
            <a:off x="4564586" y="3694113"/>
            <a:ext cx="54081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-1</a:t>
            </a:r>
            <a:r>
              <a:rPr lang="en-US" sz="2400" dirty="0">
                <a:solidFill>
                  <a:srgbClr val="0000FF"/>
                </a:solidFill>
              </a:rPr>
              <a:t> 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79826" y="2831068"/>
            <a:ext cx="848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b=-0.5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936456" y="4659868"/>
            <a:ext cx="7713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b=0.5</a:t>
            </a:r>
          </a:p>
        </p:txBody>
      </p:sp>
      <p:graphicFrame>
        <p:nvGraphicFramePr>
          <p:cNvPr id="46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0314254"/>
              </p:ext>
            </p:extLst>
          </p:nvPr>
        </p:nvGraphicFramePr>
        <p:xfrm>
          <a:off x="1491448" y="5562600"/>
          <a:ext cx="3128963" cy="90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5710" name="Equation" r:id="rId4" imgW="2057400" imgH="596900" progId="Equation.3">
                  <p:embed/>
                </p:oleObj>
              </mc:Choice>
              <mc:Fallback>
                <p:oleObj name="Equation" r:id="rId4" imgW="2057400" imgH="596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91448" y="5562600"/>
                        <a:ext cx="3128963" cy="908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5795537" y="3593068"/>
            <a:ext cx="7713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b=0.5</a:t>
            </a:r>
          </a:p>
        </p:txBody>
      </p:sp>
      <p:grpSp>
        <p:nvGrpSpPr>
          <p:cNvPr id="44" name="Group 43"/>
          <p:cNvGrpSpPr/>
          <p:nvPr/>
        </p:nvGrpSpPr>
        <p:grpSpPr>
          <a:xfrm>
            <a:off x="5524773" y="3439460"/>
            <a:ext cx="3233808" cy="3189940"/>
            <a:chOff x="3115679" y="2953647"/>
            <a:chExt cx="3233808" cy="3189940"/>
          </a:xfrm>
        </p:grpSpPr>
        <p:cxnSp>
          <p:nvCxnSpPr>
            <p:cNvPr id="48" name="Straight Arrow Connector 47"/>
            <p:cNvCxnSpPr/>
            <p:nvPr/>
          </p:nvCxnSpPr>
          <p:spPr>
            <a:xfrm flipV="1">
              <a:off x="4706567" y="2953647"/>
              <a:ext cx="0" cy="318994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/>
            <p:nvPr/>
          </p:nvCxnSpPr>
          <p:spPr>
            <a:xfrm>
              <a:off x="3115679" y="4651995"/>
              <a:ext cx="323380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4551521" y="353445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4548875" y="570538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5796625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3620693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4" name="Straight Connector 53"/>
          <p:cNvCxnSpPr/>
          <p:nvPr/>
        </p:nvCxnSpPr>
        <p:spPr>
          <a:xfrm flipV="1">
            <a:off x="6173640" y="3687209"/>
            <a:ext cx="2894160" cy="2865991"/>
          </a:xfrm>
          <a:prstGeom prst="line">
            <a:avLst/>
          </a:prstGeom>
          <a:ln w="28575" cmpd="sng">
            <a:solidFill>
              <a:srgbClr val="66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V="1">
            <a:off x="5030640" y="3839609"/>
            <a:ext cx="2894160" cy="2865991"/>
          </a:xfrm>
          <a:prstGeom prst="lin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/>
          <p:cNvCxnSpPr/>
          <p:nvPr/>
        </p:nvCxnSpPr>
        <p:spPr>
          <a:xfrm>
            <a:off x="7643882" y="5105400"/>
            <a:ext cx="1119118" cy="1082254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/>
          <p:nvPr/>
        </p:nvCxnSpPr>
        <p:spPr>
          <a:xfrm flipH="1" flipV="1">
            <a:off x="5562600" y="4149243"/>
            <a:ext cx="1056813" cy="989308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605349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10"/>
          <p:cNvSpPr>
            <a:spLocks noChangeAspect="1" noChangeArrowheads="1"/>
          </p:cNvSpPr>
          <p:nvPr/>
        </p:nvSpPr>
        <p:spPr bwMode="auto">
          <a:xfrm>
            <a:off x="2474913" y="2868293"/>
            <a:ext cx="1106488" cy="110648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Line 26"/>
          <p:cNvSpPr>
            <a:spLocks noChangeShapeType="1"/>
          </p:cNvSpPr>
          <p:nvPr/>
        </p:nvSpPr>
        <p:spPr bwMode="auto">
          <a:xfrm>
            <a:off x="838200" y="2792093"/>
            <a:ext cx="16002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Line 27"/>
          <p:cNvSpPr>
            <a:spLocks noChangeShapeType="1"/>
          </p:cNvSpPr>
          <p:nvPr/>
        </p:nvSpPr>
        <p:spPr bwMode="auto">
          <a:xfrm flipV="1">
            <a:off x="914400" y="3706493"/>
            <a:ext cx="16002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2731578" y="3180710"/>
            <a:ext cx="498276" cy="438471"/>
            <a:chOff x="2951262" y="2307211"/>
            <a:chExt cx="498276" cy="438471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3200400" y="2307211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3200400" y="2307211"/>
              <a:ext cx="0" cy="43598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2951262" y="2745682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1230311" y="2484911"/>
            <a:ext cx="56834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-1</a:t>
            </a:r>
            <a:r>
              <a:rPr lang="en-US" sz="2400" dirty="0">
                <a:solidFill>
                  <a:srgbClr val="0000FF"/>
                </a:solidFill>
              </a:rPr>
              <a:t> 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1504964" y="4082730"/>
            <a:ext cx="54081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-1</a:t>
            </a:r>
            <a:r>
              <a:rPr lang="en-US" sz="2400" dirty="0">
                <a:solidFill>
                  <a:srgbClr val="0000FF"/>
                </a:solidFill>
              </a:rPr>
              <a:t> 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35915" y="3981685"/>
            <a:ext cx="7713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b=0.5</a:t>
            </a:r>
          </a:p>
        </p:txBody>
      </p:sp>
      <p:graphicFrame>
        <p:nvGraphicFramePr>
          <p:cNvPr id="14" name="Group 7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68658625"/>
              </p:ext>
            </p:extLst>
          </p:nvPr>
        </p:nvGraphicFramePr>
        <p:xfrm>
          <a:off x="5638800" y="4082730"/>
          <a:ext cx="2971800" cy="2240280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out1</a:t>
                      </a:r>
                      <a:endParaRPr kumimoji="0" lang="en-US" sz="2000" b="0" i="0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out2</a:t>
                      </a:r>
                      <a:endParaRPr kumimoji="0" lang="en-US" sz="2000" b="0" i="0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2400" b="0" i="0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864443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10"/>
          <p:cNvSpPr>
            <a:spLocks noChangeAspect="1" noChangeArrowheads="1"/>
          </p:cNvSpPr>
          <p:nvPr/>
        </p:nvSpPr>
        <p:spPr bwMode="auto">
          <a:xfrm>
            <a:off x="2474913" y="2868293"/>
            <a:ext cx="1106488" cy="110648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Line 26"/>
          <p:cNvSpPr>
            <a:spLocks noChangeShapeType="1"/>
          </p:cNvSpPr>
          <p:nvPr/>
        </p:nvSpPr>
        <p:spPr bwMode="auto">
          <a:xfrm>
            <a:off x="838200" y="2792093"/>
            <a:ext cx="16002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Line 27"/>
          <p:cNvSpPr>
            <a:spLocks noChangeShapeType="1"/>
          </p:cNvSpPr>
          <p:nvPr/>
        </p:nvSpPr>
        <p:spPr bwMode="auto">
          <a:xfrm flipV="1">
            <a:off x="914400" y="3706493"/>
            <a:ext cx="16002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2731578" y="3180710"/>
            <a:ext cx="498276" cy="438471"/>
            <a:chOff x="2951262" y="2307211"/>
            <a:chExt cx="498276" cy="438471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3200400" y="2307211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3200400" y="2307211"/>
              <a:ext cx="0" cy="43598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2951262" y="2745682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1230311" y="2484911"/>
            <a:ext cx="56834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-1</a:t>
            </a:r>
            <a:r>
              <a:rPr lang="en-US" sz="2400" dirty="0">
                <a:solidFill>
                  <a:srgbClr val="0000FF"/>
                </a:solidFill>
              </a:rPr>
              <a:t> 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1504964" y="4082730"/>
            <a:ext cx="54081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-1</a:t>
            </a:r>
            <a:r>
              <a:rPr lang="en-US" sz="2400" dirty="0">
                <a:solidFill>
                  <a:srgbClr val="0000FF"/>
                </a:solidFill>
              </a:rPr>
              <a:t> 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35915" y="3981685"/>
            <a:ext cx="7713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b=0.5</a:t>
            </a:r>
          </a:p>
        </p:txBody>
      </p:sp>
      <p:graphicFrame>
        <p:nvGraphicFramePr>
          <p:cNvPr id="14" name="Group 7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42073869"/>
              </p:ext>
            </p:extLst>
          </p:nvPr>
        </p:nvGraphicFramePr>
        <p:xfrm>
          <a:off x="5638800" y="4082730"/>
          <a:ext cx="2971800" cy="2240280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out1</a:t>
                      </a:r>
                      <a:endParaRPr kumimoji="0" lang="en-US" sz="2000" b="0" i="0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out2</a:t>
                      </a:r>
                      <a:endParaRPr kumimoji="0" lang="en-US" sz="2000" b="0" i="0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2400" b="0" i="0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NOR</a:t>
            </a:r>
          </a:p>
        </p:txBody>
      </p:sp>
    </p:spTree>
    <p:extLst>
      <p:ext uri="{BB962C8B-B14F-4D97-AF65-F5344CB8AC3E}">
        <p14:creationId xmlns:p14="http://schemas.microsoft.com/office/powerpoint/2010/main" val="284949322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-76200"/>
            <a:ext cx="8594230" cy="13716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600" dirty="0">
                <a:solidFill>
                  <a:srgbClr val="FF0000"/>
                </a:solidFill>
              </a:rPr>
              <a:t>What does the decision boundary look like?</a:t>
            </a:r>
          </a:p>
        </p:txBody>
      </p:sp>
      <p:sp>
        <p:nvSpPr>
          <p:cNvPr id="94232" name="Oval 5"/>
          <p:cNvSpPr>
            <a:spLocks noChangeAspect="1" noChangeArrowheads="1"/>
          </p:cNvSpPr>
          <p:nvPr/>
        </p:nvSpPr>
        <p:spPr bwMode="auto">
          <a:xfrm>
            <a:off x="2715135" y="1754188"/>
            <a:ext cx="1106488" cy="1106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33" name="Text Box 8"/>
          <p:cNvSpPr txBox="1">
            <a:spLocks noChangeArrowheads="1"/>
          </p:cNvSpPr>
          <p:nvPr/>
        </p:nvSpPr>
        <p:spPr bwMode="auto">
          <a:xfrm>
            <a:off x="240222" y="2112963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Input x</a:t>
            </a:r>
            <a:r>
              <a:rPr lang="en-US" sz="1800" baseline="-25000"/>
              <a:t>1</a:t>
            </a:r>
          </a:p>
        </p:txBody>
      </p:sp>
      <p:sp>
        <p:nvSpPr>
          <p:cNvPr id="94234" name="Oval 10"/>
          <p:cNvSpPr>
            <a:spLocks noChangeAspect="1" noChangeArrowheads="1"/>
          </p:cNvSpPr>
          <p:nvPr/>
        </p:nvSpPr>
        <p:spPr bwMode="auto">
          <a:xfrm>
            <a:off x="5534535" y="2479676"/>
            <a:ext cx="1106488" cy="1106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36" name="Text Box 12"/>
          <p:cNvSpPr txBox="1">
            <a:spLocks noChangeArrowheads="1"/>
          </p:cNvSpPr>
          <p:nvPr/>
        </p:nvSpPr>
        <p:spPr bwMode="auto">
          <a:xfrm>
            <a:off x="240222" y="4017963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Input x</a:t>
            </a:r>
            <a:r>
              <a:rPr lang="en-US" sz="1800" baseline="-25000"/>
              <a:t>2</a:t>
            </a:r>
          </a:p>
        </p:txBody>
      </p:sp>
      <p:sp>
        <p:nvSpPr>
          <p:cNvPr id="94238" name="Line 16"/>
          <p:cNvSpPr>
            <a:spLocks noChangeShapeType="1"/>
          </p:cNvSpPr>
          <p:nvPr/>
        </p:nvSpPr>
        <p:spPr bwMode="auto">
          <a:xfrm>
            <a:off x="1230822" y="2327276"/>
            <a:ext cx="1447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39" name="Line 17"/>
          <p:cNvSpPr>
            <a:spLocks noChangeShapeType="1"/>
          </p:cNvSpPr>
          <p:nvPr/>
        </p:nvSpPr>
        <p:spPr bwMode="auto">
          <a:xfrm>
            <a:off x="1230821" y="2479676"/>
            <a:ext cx="1560513" cy="978659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40" name="Line 18"/>
          <p:cNvSpPr>
            <a:spLocks noChangeShapeType="1"/>
          </p:cNvSpPr>
          <p:nvPr/>
        </p:nvSpPr>
        <p:spPr bwMode="auto">
          <a:xfrm flipV="1">
            <a:off x="1230822" y="3860639"/>
            <a:ext cx="1524000" cy="2954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41" name="Line 19"/>
          <p:cNvSpPr>
            <a:spLocks noChangeShapeType="1"/>
          </p:cNvSpPr>
          <p:nvPr/>
        </p:nvSpPr>
        <p:spPr bwMode="auto">
          <a:xfrm flipV="1">
            <a:off x="1230822" y="2479676"/>
            <a:ext cx="1371600" cy="1600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48" name="Line 26"/>
          <p:cNvSpPr>
            <a:spLocks noChangeShapeType="1"/>
          </p:cNvSpPr>
          <p:nvPr/>
        </p:nvSpPr>
        <p:spPr bwMode="auto">
          <a:xfrm>
            <a:off x="3897822" y="2403476"/>
            <a:ext cx="16002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49" name="Line 27"/>
          <p:cNvSpPr>
            <a:spLocks noChangeShapeType="1"/>
          </p:cNvSpPr>
          <p:nvPr/>
        </p:nvSpPr>
        <p:spPr bwMode="auto">
          <a:xfrm flipV="1">
            <a:off x="3974022" y="3317876"/>
            <a:ext cx="1600200" cy="415924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50" name="Line 28"/>
          <p:cNvSpPr>
            <a:spLocks noChangeShapeType="1"/>
          </p:cNvSpPr>
          <p:nvPr/>
        </p:nvSpPr>
        <p:spPr bwMode="auto">
          <a:xfrm>
            <a:off x="6717222" y="3089276"/>
            <a:ext cx="1524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231" name="Rectangle 75"/>
          <p:cNvSpPr>
            <a:spLocks noChangeArrowheads="1"/>
          </p:cNvSpPr>
          <p:nvPr/>
        </p:nvSpPr>
        <p:spPr bwMode="auto">
          <a:xfrm>
            <a:off x="6629400" y="2362200"/>
            <a:ext cx="20113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Output = x</a:t>
            </a:r>
            <a:r>
              <a:rPr lang="en-US" sz="1800" baseline="-25000"/>
              <a:t>1</a:t>
            </a:r>
            <a:r>
              <a:rPr lang="en-US" sz="1800" b="1"/>
              <a:t> xor </a:t>
            </a:r>
            <a:r>
              <a:rPr lang="en-US" sz="1800"/>
              <a:t>x</a:t>
            </a:r>
            <a:r>
              <a:rPr lang="en-US" sz="1800" baseline="-25000"/>
              <a:t>2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3048000" y="2066764"/>
            <a:ext cx="498276" cy="438471"/>
            <a:chOff x="2951262" y="2307211"/>
            <a:chExt cx="498276" cy="438471"/>
          </a:xfrm>
        </p:grpSpPr>
        <p:cxnSp>
          <p:nvCxnSpPr>
            <p:cNvPr id="28" name="Straight Connector 27"/>
            <p:cNvCxnSpPr/>
            <p:nvPr/>
          </p:nvCxnSpPr>
          <p:spPr>
            <a:xfrm flipH="1">
              <a:off x="3200400" y="2307211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3200400" y="2307211"/>
              <a:ext cx="0" cy="43598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flipH="1">
              <a:off x="2951262" y="2745682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/>
          <p:cNvGrpSpPr/>
          <p:nvPr/>
        </p:nvGrpSpPr>
        <p:grpSpPr>
          <a:xfrm>
            <a:off x="5791200" y="2792093"/>
            <a:ext cx="498276" cy="438471"/>
            <a:chOff x="2951262" y="2307211"/>
            <a:chExt cx="498276" cy="438471"/>
          </a:xfrm>
        </p:grpSpPr>
        <p:cxnSp>
          <p:nvCxnSpPr>
            <p:cNvPr id="36" name="Straight Connector 35"/>
            <p:cNvCxnSpPr/>
            <p:nvPr/>
          </p:nvCxnSpPr>
          <p:spPr>
            <a:xfrm flipH="1">
              <a:off x="3200400" y="2307211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3200400" y="2307211"/>
              <a:ext cx="0" cy="43598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flipH="1">
              <a:off x="2951262" y="2745682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Oval 11"/>
          <p:cNvSpPr>
            <a:spLocks noChangeAspect="1" noChangeArrowheads="1"/>
          </p:cNvSpPr>
          <p:nvPr/>
        </p:nvSpPr>
        <p:spPr bwMode="auto">
          <a:xfrm>
            <a:off x="2791335" y="3144171"/>
            <a:ext cx="1106488" cy="1106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8" name="Group 47"/>
          <p:cNvGrpSpPr/>
          <p:nvPr/>
        </p:nvGrpSpPr>
        <p:grpSpPr>
          <a:xfrm>
            <a:off x="3048000" y="3458335"/>
            <a:ext cx="498276" cy="438471"/>
            <a:chOff x="2951262" y="2307211"/>
            <a:chExt cx="498276" cy="438471"/>
          </a:xfrm>
        </p:grpSpPr>
        <p:cxnSp>
          <p:nvCxnSpPr>
            <p:cNvPr id="49" name="Straight Connector 48"/>
            <p:cNvCxnSpPr/>
            <p:nvPr/>
          </p:nvCxnSpPr>
          <p:spPr>
            <a:xfrm flipH="1">
              <a:off x="3200400" y="2307211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3200400" y="2307211"/>
              <a:ext cx="0" cy="43598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flipH="1">
              <a:off x="2951262" y="2745682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/>
          <p:cNvSpPr txBox="1"/>
          <p:nvPr/>
        </p:nvSpPr>
        <p:spPr>
          <a:xfrm>
            <a:off x="2077207" y="5892402"/>
            <a:ext cx="24794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linear splits of the feature space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181600" y="5476904"/>
            <a:ext cx="24794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combination of these linear spaces</a:t>
            </a:r>
          </a:p>
        </p:txBody>
      </p:sp>
      <p:sp>
        <p:nvSpPr>
          <p:cNvPr id="32" name="Oval 11"/>
          <p:cNvSpPr>
            <a:spLocks noChangeAspect="1" noChangeArrowheads="1"/>
          </p:cNvSpPr>
          <p:nvPr/>
        </p:nvSpPr>
        <p:spPr bwMode="auto">
          <a:xfrm>
            <a:off x="2769861" y="4572000"/>
            <a:ext cx="1106488" cy="11064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3" name="Group 32"/>
          <p:cNvGrpSpPr/>
          <p:nvPr/>
        </p:nvGrpSpPr>
        <p:grpSpPr>
          <a:xfrm>
            <a:off x="3026526" y="4886164"/>
            <a:ext cx="498276" cy="438471"/>
            <a:chOff x="2951262" y="2307211"/>
            <a:chExt cx="498276" cy="438471"/>
          </a:xfrm>
        </p:grpSpPr>
        <p:cxnSp>
          <p:nvCxnSpPr>
            <p:cNvPr id="34" name="Straight Connector 33"/>
            <p:cNvCxnSpPr/>
            <p:nvPr/>
          </p:nvCxnSpPr>
          <p:spPr>
            <a:xfrm flipH="1">
              <a:off x="3200400" y="2307211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3200400" y="2307211"/>
              <a:ext cx="0" cy="43598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flipH="1">
              <a:off x="2951262" y="2745682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Line 17"/>
          <p:cNvSpPr>
            <a:spLocks noChangeShapeType="1"/>
          </p:cNvSpPr>
          <p:nvPr/>
        </p:nvSpPr>
        <p:spPr bwMode="auto">
          <a:xfrm>
            <a:off x="1209348" y="2587875"/>
            <a:ext cx="1581986" cy="21365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Line 18"/>
          <p:cNvSpPr>
            <a:spLocks noChangeShapeType="1"/>
          </p:cNvSpPr>
          <p:nvPr/>
        </p:nvSpPr>
        <p:spPr bwMode="auto">
          <a:xfrm>
            <a:off x="1267372" y="4308475"/>
            <a:ext cx="1447763" cy="710306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Line 27"/>
          <p:cNvSpPr>
            <a:spLocks noChangeShapeType="1"/>
          </p:cNvSpPr>
          <p:nvPr/>
        </p:nvSpPr>
        <p:spPr bwMode="auto">
          <a:xfrm flipV="1">
            <a:off x="3974022" y="3470276"/>
            <a:ext cx="1752600" cy="14158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73356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hidden nodes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795979" y="2743200"/>
            <a:ext cx="3233808" cy="3189940"/>
            <a:chOff x="3115679" y="2953647"/>
            <a:chExt cx="3233808" cy="3189940"/>
          </a:xfrm>
        </p:grpSpPr>
        <p:cxnSp>
          <p:nvCxnSpPr>
            <p:cNvPr id="4" name="Straight Arrow Connector 3"/>
            <p:cNvCxnSpPr/>
            <p:nvPr/>
          </p:nvCxnSpPr>
          <p:spPr>
            <a:xfrm flipV="1">
              <a:off x="4706567" y="2953647"/>
              <a:ext cx="0" cy="318994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Arrow Connector 4"/>
            <p:cNvCxnSpPr/>
            <p:nvPr/>
          </p:nvCxnSpPr>
          <p:spPr>
            <a:xfrm>
              <a:off x="3115679" y="4651995"/>
              <a:ext cx="323380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4551521" y="353445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4548875" y="570538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5796625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3620693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 rot="10033878">
            <a:off x="3442617" y="2113190"/>
            <a:ext cx="2894160" cy="2865991"/>
            <a:chOff x="2301846" y="3143349"/>
            <a:chExt cx="2894160" cy="2865991"/>
          </a:xfrm>
        </p:grpSpPr>
        <p:cxnSp>
          <p:nvCxnSpPr>
            <p:cNvPr id="11" name="Straight Connector 10"/>
            <p:cNvCxnSpPr/>
            <p:nvPr/>
          </p:nvCxnSpPr>
          <p:spPr>
            <a:xfrm flipV="1">
              <a:off x="2301846" y="3143349"/>
              <a:ext cx="2894160" cy="2865991"/>
            </a:xfrm>
            <a:prstGeom prst="line">
              <a:avLst/>
            </a:prstGeom>
            <a:ln w="28575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 flipH="1" flipV="1">
              <a:off x="2833806" y="3452983"/>
              <a:ext cx="1056813" cy="989308"/>
            </a:xfrm>
            <a:prstGeom prst="straightConnector1">
              <a:avLst/>
            </a:prstGeom>
            <a:ln w="38100" cmpd="sng"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/>
          <p:cNvGrpSpPr/>
          <p:nvPr/>
        </p:nvGrpSpPr>
        <p:grpSpPr>
          <a:xfrm rot="16883399">
            <a:off x="4993574" y="2382448"/>
            <a:ext cx="2894160" cy="2865991"/>
            <a:chOff x="2301846" y="3143349"/>
            <a:chExt cx="2894160" cy="2865991"/>
          </a:xfrm>
        </p:grpSpPr>
        <p:cxnSp>
          <p:nvCxnSpPr>
            <p:cNvPr id="16" name="Straight Connector 15"/>
            <p:cNvCxnSpPr/>
            <p:nvPr/>
          </p:nvCxnSpPr>
          <p:spPr>
            <a:xfrm flipV="1">
              <a:off x="2301846" y="3143349"/>
              <a:ext cx="2894160" cy="2865991"/>
            </a:xfrm>
            <a:prstGeom prst="line">
              <a:avLst/>
            </a:prstGeom>
            <a:ln w="28575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flipH="1" flipV="1">
              <a:off x="2833806" y="3452983"/>
              <a:ext cx="1056813" cy="989308"/>
            </a:xfrm>
            <a:prstGeom prst="straightConnector1">
              <a:avLst/>
            </a:prstGeom>
            <a:ln w="38100" cmpd="sng"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2125036">
            <a:off x="4029844" y="3225939"/>
            <a:ext cx="2894160" cy="2865991"/>
            <a:chOff x="2301846" y="3143349"/>
            <a:chExt cx="2894160" cy="2865991"/>
          </a:xfrm>
        </p:grpSpPr>
        <p:cxnSp>
          <p:nvCxnSpPr>
            <p:cNvPr id="19" name="Straight Connector 18"/>
            <p:cNvCxnSpPr/>
            <p:nvPr/>
          </p:nvCxnSpPr>
          <p:spPr>
            <a:xfrm flipV="1">
              <a:off x="2301846" y="3143349"/>
              <a:ext cx="2894160" cy="2865991"/>
            </a:xfrm>
            <a:prstGeom prst="line">
              <a:avLst/>
            </a:prstGeom>
            <a:ln w="28575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 flipH="1" flipV="1">
              <a:off x="2833806" y="3452983"/>
              <a:ext cx="1056813" cy="989308"/>
            </a:xfrm>
            <a:prstGeom prst="straightConnector1">
              <a:avLst/>
            </a:prstGeom>
            <a:ln w="38100" cmpd="sng"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963382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NN decision boundaries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456" y="1828800"/>
            <a:ext cx="8305800" cy="20078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9600" y="4724400"/>
            <a:ext cx="79616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‘Or, in colloquial terms “</a:t>
            </a:r>
            <a:r>
              <a:rPr lang="en-US" sz="3200" dirty="0">
                <a:solidFill>
                  <a:srgbClr val="FF6600"/>
                </a:solidFill>
              </a:rPr>
              <a:t>two-layer networks </a:t>
            </a:r>
            <a:r>
              <a:rPr lang="en-US" sz="3200" i="1" dirty="0">
                <a:solidFill>
                  <a:srgbClr val="FF6600"/>
                </a:solidFill>
              </a:rPr>
              <a:t>can approximate any function</a:t>
            </a:r>
            <a:r>
              <a:rPr lang="en-US" sz="3200" dirty="0"/>
              <a:t>.”’ </a:t>
            </a:r>
          </a:p>
        </p:txBody>
      </p:sp>
    </p:spTree>
    <p:extLst>
      <p:ext uri="{BB962C8B-B14F-4D97-AF65-F5344CB8AC3E}">
        <p14:creationId xmlns:p14="http://schemas.microsoft.com/office/powerpoint/2010/main" val="764632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NN decision boundaries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0386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For DT, as the tree gets larger, the model gets more complex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 same is true for neural networks</a:t>
            </a:r>
            <a:r>
              <a:rPr lang="en-US"/>
              <a:t>: </a:t>
            </a:r>
            <a:br>
              <a:rPr lang="en-US"/>
            </a:br>
            <a:r>
              <a:rPr lang="en-US"/>
              <a:t>   more </a:t>
            </a:r>
            <a:r>
              <a:rPr lang="en-US" dirty="0"/>
              <a:t>hidden nodes = more complexity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Adding more layers adds even more complexity (and much more quickly)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Good rule of thumb: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791200"/>
            <a:ext cx="45190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number of 2-layer hidden nodes  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35117" y="5486400"/>
            <a:ext cx="26885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number of examples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80283" y="6008132"/>
            <a:ext cx="28135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number of dimensions</a:t>
            </a: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5288795" y="6008132"/>
            <a:ext cx="2805029" cy="1166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124254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-76200"/>
            <a:ext cx="8229600" cy="1371600"/>
          </a:xfrm>
        </p:spPr>
        <p:txBody>
          <a:bodyPr/>
          <a:lstStyle/>
          <a:p>
            <a:pPr eaLnBrk="1" hangingPunct="1"/>
            <a:r>
              <a:rPr lang="en-US" dirty="0"/>
              <a:t>Training</a:t>
            </a:r>
          </a:p>
        </p:txBody>
      </p:sp>
      <p:grpSp>
        <p:nvGrpSpPr>
          <p:cNvPr id="2" name="Group 32"/>
          <p:cNvGrpSpPr>
            <a:grpSpLocks/>
          </p:cNvGrpSpPr>
          <p:nvPr/>
        </p:nvGrpSpPr>
        <p:grpSpPr bwMode="auto">
          <a:xfrm>
            <a:off x="240222" y="1754188"/>
            <a:ext cx="8001000" cy="2898775"/>
            <a:chOff x="0" y="1463"/>
            <a:chExt cx="5040" cy="1826"/>
          </a:xfrm>
        </p:grpSpPr>
        <p:sp>
          <p:nvSpPr>
            <p:cNvPr id="94232" name="Oval 5"/>
            <p:cNvSpPr>
              <a:spLocks noChangeAspect="1" noChangeArrowheads="1"/>
            </p:cNvSpPr>
            <p:nvPr/>
          </p:nvSpPr>
          <p:spPr bwMode="auto">
            <a:xfrm>
              <a:off x="1559" y="1463"/>
              <a:ext cx="697" cy="69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33" name="Text Box 8"/>
            <p:cNvSpPr txBox="1">
              <a:spLocks noChangeArrowheads="1"/>
            </p:cNvSpPr>
            <p:nvPr/>
          </p:nvSpPr>
          <p:spPr bwMode="auto">
            <a:xfrm>
              <a:off x="0" y="1689"/>
              <a:ext cx="7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Input x</a:t>
              </a:r>
              <a:r>
                <a:rPr lang="en-US" sz="1800" baseline="-25000"/>
                <a:t>1</a:t>
              </a:r>
            </a:p>
          </p:txBody>
        </p:sp>
        <p:sp>
          <p:nvSpPr>
            <p:cNvPr id="94234" name="Oval 10"/>
            <p:cNvSpPr>
              <a:spLocks noChangeAspect="1" noChangeArrowheads="1"/>
            </p:cNvSpPr>
            <p:nvPr/>
          </p:nvSpPr>
          <p:spPr bwMode="auto">
            <a:xfrm>
              <a:off x="3335" y="1920"/>
              <a:ext cx="697" cy="69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35" name="Oval 11"/>
            <p:cNvSpPr>
              <a:spLocks noChangeAspect="1" noChangeArrowheads="1"/>
            </p:cNvSpPr>
            <p:nvPr/>
          </p:nvSpPr>
          <p:spPr bwMode="auto">
            <a:xfrm>
              <a:off x="1607" y="2592"/>
              <a:ext cx="697" cy="69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36" name="Text Box 12"/>
            <p:cNvSpPr txBox="1">
              <a:spLocks noChangeArrowheads="1"/>
            </p:cNvSpPr>
            <p:nvPr/>
          </p:nvSpPr>
          <p:spPr bwMode="auto">
            <a:xfrm>
              <a:off x="0" y="2889"/>
              <a:ext cx="7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Input x</a:t>
              </a:r>
              <a:r>
                <a:rPr lang="en-US" sz="1800" baseline="-25000"/>
                <a:t>2</a:t>
              </a:r>
            </a:p>
          </p:txBody>
        </p:sp>
        <p:sp>
          <p:nvSpPr>
            <p:cNvPr id="94237" name="Text Box 13"/>
            <p:cNvSpPr txBox="1">
              <a:spLocks noChangeArrowheads="1"/>
            </p:cNvSpPr>
            <p:nvPr/>
          </p:nvSpPr>
          <p:spPr bwMode="auto">
            <a:xfrm>
              <a:off x="672" y="1507"/>
              <a:ext cx="185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solidFill>
                    <a:srgbClr val="FF0000"/>
                  </a:solidFill>
                </a:rPr>
                <a:t>?</a:t>
              </a:r>
              <a:r>
                <a:rPr lang="en-US" sz="2400" dirty="0">
                  <a:solidFill>
                    <a:srgbClr val="FF0000"/>
                  </a:solidFill>
                </a:rPr>
                <a:t> </a:t>
              </a:r>
              <a:endParaRPr lang="en-US" sz="2400" baseline="-25000" dirty="0">
                <a:solidFill>
                  <a:srgbClr val="FF0000"/>
                </a:solidFill>
              </a:endParaRPr>
            </a:p>
          </p:txBody>
        </p:sp>
        <p:sp>
          <p:nvSpPr>
            <p:cNvPr id="94238" name="Line 16"/>
            <p:cNvSpPr>
              <a:spLocks noChangeShapeType="1"/>
            </p:cNvSpPr>
            <p:nvPr/>
          </p:nvSpPr>
          <p:spPr bwMode="auto">
            <a:xfrm>
              <a:off x="624" y="1824"/>
              <a:ext cx="91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39" name="Line 17"/>
            <p:cNvSpPr>
              <a:spLocks noChangeShapeType="1"/>
            </p:cNvSpPr>
            <p:nvPr/>
          </p:nvSpPr>
          <p:spPr bwMode="auto">
            <a:xfrm>
              <a:off x="624" y="1920"/>
              <a:ext cx="960" cy="10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40" name="Line 18"/>
            <p:cNvSpPr>
              <a:spLocks noChangeShapeType="1"/>
            </p:cNvSpPr>
            <p:nvPr/>
          </p:nvSpPr>
          <p:spPr bwMode="auto">
            <a:xfrm>
              <a:off x="624" y="2976"/>
              <a:ext cx="96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41" name="Line 19"/>
            <p:cNvSpPr>
              <a:spLocks noChangeShapeType="1"/>
            </p:cNvSpPr>
            <p:nvPr/>
          </p:nvSpPr>
          <p:spPr bwMode="auto">
            <a:xfrm flipV="1">
              <a:off x="624" y="1920"/>
              <a:ext cx="864" cy="10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48" name="Line 26"/>
            <p:cNvSpPr>
              <a:spLocks noChangeShapeType="1"/>
            </p:cNvSpPr>
            <p:nvPr/>
          </p:nvSpPr>
          <p:spPr bwMode="auto">
            <a:xfrm>
              <a:off x="2304" y="1872"/>
              <a:ext cx="1008" cy="3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49" name="Line 27"/>
            <p:cNvSpPr>
              <a:spLocks noChangeShapeType="1"/>
            </p:cNvSpPr>
            <p:nvPr/>
          </p:nvSpPr>
          <p:spPr bwMode="auto">
            <a:xfrm flipV="1">
              <a:off x="2352" y="2448"/>
              <a:ext cx="1008" cy="4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50" name="Line 28"/>
            <p:cNvSpPr>
              <a:spLocks noChangeShapeType="1"/>
            </p:cNvSpPr>
            <p:nvPr/>
          </p:nvSpPr>
          <p:spPr bwMode="auto">
            <a:xfrm>
              <a:off x="4080" y="2304"/>
              <a:ext cx="96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aphicFrame>
        <p:nvGraphicFramePr>
          <p:cNvPr id="54346" name="Group 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729303"/>
              </p:ext>
            </p:extLst>
          </p:nvPr>
        </p:nvGraphicFramePr>
        <p:xfrm>
          <a:off x="5927230" y="4343400"/>
          <a:ext cx="2971800" cy="2286000"/>
        </p:xfrm>
        <a:graphic>
          <a:graphicData uri="http://schemas.openxmlformats.org/drawingml/2006/table">
            <a:tbl>
              <a:tblPr/>
              <a:tblGrid>
                <a:gridCol w="6368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75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74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xor 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4231" name="Rectangle 75"/>
          <p:cNvSpPr>
            <a:spLocks noChangeArrowheads="1"/>
          </p:cNvSpPr>
          <p:nvPr/>
        </p:nvSpPr>
        <p:spPr bwMode="auto">
          <a:xfrm>
            <a:off x="6629400" y="2362200"/>
            <a:ext cx="20113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Output = x</a:t>
            </a:r>
            <a:r>
              <a:rPr lang="en-US" sz="1800" baseline="-25000"/>
              <a:t>1</a:t>
            </a:r>
            <a:r>
              <a:rPr lang="en-US" sz="1800" b="1"/>
              <a:t> xor </a:t>
            </a:r>
            <a:r>
              <a:rPr lang="en-US" sz="1800"/>
              <a:t>x</a:t>
            </a:r>
            <a:r>
              <a:rPr lang="en-US" sz="1800" baseline="-25000"/>
              <a:t>2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3048000" y="2066764"/>
            <a:ext cx="498276" cy="438471"/>
            <a:chOff x="2951262" y="2307211"/>
            <a:chExt cx="498276" cy="438471"/>
          </a:xfrm>
        </p:grpSpPr>
        <p:cxnSp>
          <p:nvCxnSpPr>
            <p:cNvPr id="28" name="Straight Connector 27"/>
            <p:cNvCxnSpPr/>
            <p:nvPr/>
          </p:nvCxnSpPr>
          <p:spPr>
            <a:xfrm flipH="1">
              <a:off x="3200400" y="2307211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3200400" y="2307211"/>
              <a:ext cx="0" cy="43598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flipH="1">
              <a:off x="2951262" y="2745682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/>
          <p:cNvGrpSpPr/>
          <p:nvPr/>
        </p:nvGrpSpPr>
        <p:grpSpPr>
          <a:xfrm>
            <a:off x="3048000" y="3860640"/>
            <a:ext cx="498276" cy="438471"/>
            <a:chOff x="2951262" y="2307211"/>
            <a:chExt cx="498276" cy="438471"/>
          </a:xfrm>
        </p:grpSpPr>
        <p:cxnSp>
          <p:nvCxnSpPr>
            <p:cNvPr id="32" name="Straight Connector 31"/>
            <p:cNvCxnSpPr/>
            <p:nvPr/>
          </p:nvCxnSpPr>
          <p:spPr>
            <a:xfrm flipH="1">
              <a:off x="3200400" y="2307211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3200400" y="2307211"/>
              <a:ext cx="0" cy="43598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flipH="1">
              <a:off x="2951262" y="2745682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/>
          <p:cNvGrpSpPr/>
          <p:nvPr/>
        </p:nvGrpSpPr>
        <p:grpSpPr>
          <a:xfrm>
            <a:off x="5791200" y="2792093"/>
            <a:ext cx="498276" cy="438471"/>
            <a:chOff x="2951262" y="2307211"/>
            <a:chExt cx="498276" cy="438471"/>
          </a:xfrm>
        </p:grpSpPr>
        <p:cxnSp>
          <p:nvCxnSpPr>
            <p:cNvPr id="36" name="Straight Connector 35"/>
            <p:cNvCxnSpPr/>
            <p:nvPr/>
          </p:nvCxnSpPr>
          <p:spPr>
            <a:xfrm flipH="1">
              <a:off x="3200400" y="2307211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3200400" y="2307211"/>
              <a:ext cx="0" cy="43598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flipH="1">
              <a:off x="2951262" y="2745682"/>
              <a:ext cx="24913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Text Box 13"/>
          <p:cNvSpPr txBox="1">
            <a:spLocks noChangeArrowheads="1"/>
          </p:cNvSpPr>
          <p:nvPr/>
        </p:nvSpPr>
        <p:spPr bwMode="auto">
          <a:xfrm>
            <a:off x="1491448" y="2403476"/>
            <a:ext cx="2936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FF0000"/>
                </a:solidFill>
              </a:rPr>
              <a:t>?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endParaRPr lang="en-US" sz="2400" baseline="-25000" dirty="0">
              <a:solidFill>
                <a:srgbClr val="FF0000"/>
              </a:solidFill>
            </a:endParaRPr>
          </a:p>
        </p:txBody>
      </p:sp>
      <p:sp>
        <p:nvSpPr>
          <p:cNvPr id="40" name="Text Box 13"/>
          <p:cNvSpPr txBox="1">
            <a:spLocks noChangeArrowheads="1"/>
          </p:cNvSpPr>
          <p:nvPr/>
        </p:nvSpPr>
        <p:spPr bwMode="auto">
          <a:xfrm>
            <a:off x="1383222" y="3200471"/>
            <a:ext cx="2936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FF0000"/>
                </a:solidFill>
              </a:rPr>
              <a:t>?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endParaRPr lang="en-US" sz="2400" baseline="-25000" dirty="0">
              <a:solidFill>
                <a:srgbClr val="FF0000"/>
              </a:solidFill>
            </a:endParaRPr>
          </a:p>
        </p:txBody>
      </p:sp>
      <p:sp>
        <p:nvSpPr>
          <p:cNvPr id="41" name="Text Box 13"/>
          <p:cNvSpPr txBox="1">
            <a:spLocks noChangeArrowheads="1"/>
          </p:cNvSpPr>
          <p:nvPr/>
        </p:nvSpPr>
        <p:spPr bwMode="auto">
          <a:xfrm>
            <a:off x="1638292" y="3662434"/>
            <a:ext cx="2936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FF0000"/>
                </a:solidFill>
              </a:rPr>
              <a:t>?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endParaRPr lang="en-US" sz="2400" baseline="-25000" dirty="0">
              <a:solidFill>
                <a:srgbClr val="FF0000"/>
              </a:solidFill>
            </a:endParaRPr>
          </a:p>
        </p:txBody>
      </p:sp>
      <p:sp>
        <p:nvSpPr>
          <p:cNvPr id="42" name="Text Box 13"/>
          <p:cNvSpPr txBox="1">
            <a:spLocks noChangeArrowheads="1"/>
          </p:cNvSpPr>
          <p:nvPr/>
        </p:nvSpPr>
        <p:spPr bwMode="auto">
          <a:xfrm>
            <a:off x="4289934" y="2096294"/>
            <a:ext cx="2936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FF0000"/>
                </a:solidFill>
              </a:rPr>
              <a:t>?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endParaRPr lang="en-US" sz="2400" baseline="-25000" dirty="0">
              <a:solidFill>
                <a:srgbClr val="FF0000"/>
              </a:solidFill>
            </a:endParaRPr>
          </a:p>
        </p:txBody>
      </p:sp>
      <p:sp>
        <p:nvSpPr>
          <p:cNvPr id="43" name="Text Box 13"/>
          <p:cNvSpPr txBox="1">
            <a:spLocks noChangeArrowheads="1"/>
          </p:cNvSpPr>
          <p:nvPr/>
        </p:nvSpPr>
        <p:spPr bwMode="auto">
          <a:xfrm>
            <a:off x="4564587" y="3694113"/>
            <a:ext cx="2936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FF0000"/>
                </a:solidFill>
              </a:rPr>
              <a:t>?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endParaRPr lang="en-US" sz="2400" baseline="-250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79826" y="2831068"/>
            <a:ext cx="554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b=?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936456" y="4659868"/>
            <a:ext cx="554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b=?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795537" y="3593068"/>
            <a:ext cx="554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b=?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18803" y="5786735"/>
            <a:ext cx="38579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do we learn the weights?</a:t>
            </a:r>
          </a:p>
        </p:txBody>
      </p:sp>
    </p:spTree>
    <p:extLst>
      <p:ext uri="{BB962C8B-B14F-4D97-AF65-F5344CB8AC3E}">
        <p14:creationId xmlns:p14="http://schemas.microsoft.com/office/powerpoint/2010/main" val="202990422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multilayer networks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9906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solidFill>
                  <a:srgbClr val="FF6600"/>
                </a:solidFill>
              </a:rPr>
              <a:t>perceptron learning: </a:t>
            </a:r>
            <a:r>
              <a:rPr lang="en-US" sz="2400" dirty="0"/>
              <a:t>if the perceptron’s output is different than the expected output, update the weights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5" name="Oval 12"/>
          <p:cNvSpPr>
            <a:spLocks noChangeArrowheads="1"/>
          </p:cNvSpPr>
          <p:nvPr/>
        </p:nvSpPr>
        <p:spPr bwMode="auto">
          <a:xfrm>
            <a:off x="6521637" y="4800602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12"/>
          <p:cNvSpPr>
            <a:spLocks noChangeArrowheads="1"/>
          </p:cNvSpPr>
          <p:nvPr/>
        </p:nvSpPr>
        <p:spPr bwMode="auto">
          <a:xfrm>
            <a:off x="7131237" y="4800602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12"/>
          <p:cNvSpPr>
            <a:spLocks noChangeArrowheads="1"/>
          </p:cNvSpPr>
          <p:nvPr/>
        </p:nvSpPr>
        <p:spPr bwMode="auto">
          <a:xfrm>
            <a:off x="7740837" y="4800602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12"/>
          <p:cNvSpPr>
            <a:spLocks noChangeArrowheads="1"/>
          </p:cNvSpPr>
          <p:nvPr/>
        </p:nvSpPr>
        <p:spPr bwMode="auto">
          <a:xfrm>
            <a:off x="7131237" y="5638802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9" name="Straight Arrow Connector 8"/>
          <p:cNvCxnSpPr>
            <a:stCxn id="5" idx="5"/>
            <a:endCxn id="8" idx="1"/>
          </p:cNvCxnSpPr>
          <p:nvPr/>
        </p:nvCxnSpPr>
        <p:spPr bwMode="auto">
          <a:xfrm rot="16200000" flipH="1">
            <a:off x="6667500" y="5175065"/>
            <a:ext cx="622674" cy="394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" name="Straight Arrow Connector 9"/>
          <p:cNvCxnSpPr>
            <a:stCxn id="6" idx="4"/>
            <a:endCxn id="8" idx="0"/>
          </p:cNvCxnSpPr>
          <p:nvPr/>
        </p:nvCxnSpPr>
        <p:spPr bwMode="auto">
          <a:xfrm rot="5400000">
            <a:off x="7016937" y="5372102"/>
            <a:ext cx="5334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" name="Straight Arrow Connector 10"/>
          <p:cNvCxnSpPr>
            <a:stCxn id="7" idx="3"/>
            <a:endCxn id="8" idx="7"/>
          </p:cNvCxnSpPr>
          <p:nvPr/>
        </p:nvCxnSpPr>
        <p:spPr bwMode="auto">
          <a:xfrm rot="5400000">
            <a:off x="7277100" y="5175065"/>
            <a:ext cx="622674" cy="394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Straight Arrow Connector 11"/>
          <p:cNvCxnSpPr>
            <a:endCxn id="5" idx="0"/>
          </p:cNvCxnSpPr>
          <p:nvPr/>
        </p:nvCxnSpPr>
        <p:spPr bwMode="auto">
          <a:xfrm rot="16200000" flipH="1">
            <a:off x="6293037" y="4419602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>
            <a:endCxn id="5" idx="0"/>
          </p:cNvCxnSpPr>
          <p:nvPr/>
        </p:nvCxnSpPr>
        <p:spPr bwMode="auto">
          <a:xfrm rot="5400000">
            <a:off x="6483537" y="4381502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rot="16200000" flipH="1">
            <a:off x="6902637" y="4419601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 rot="5400000">
            <a:off x="7093137" y="4381501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 rot="16200000" flipH="1">
            <a:off x="7512237" y="4419602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 rot="5400000">
            <a:off x="7702737" y="4381502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Straight Arrow Connector 17"/>
          <p:cNvCxnSpPr>
            <a:stCxn id="8" idx="4"/>
          </p:cNvCxnSpPr>
          <p:nvPr/>
        </p:nvCxnSpPr>
        <p:spPr bwMode="auto">
          <a:xfrm rot="5400000">
            <a:off x="7131237" y="6096002"/>
            <a:ext cx="304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9" name="Oval 12"/>
          <p:cNvSpPr>
            <a:spLocks noChangeArrowheads="1"/>
          </p:cNvSpPr>
          <p:nvPr/>
        </p:nvSpPr>
        <p:spPr bwMode="auto">
          <a:xfrm>
            <a:off x="1797237" y="5226237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20" name="Straight Arrow Connector 19"/>
          <p:cNvCxnSpPr>
            <a:endCxn id="19" idx="1"/>
          </p:cNvCxnSpPr>
          <p:nvPr/>
        </p:nvCxnSpPr>
        <p:spPr bwMode="auto">
          <a:xfrm rot="16200000" flipH="1">
            <a:off x="1333500" y="4762500"/>
            <a:ext cx="622674" cy="394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1" name="Straight Arrow Connector 20"/>
          <p:cNvCxnSpPr>
            <a:endCxn id="19" idx="0"/>
          </p:cNvCxnSpPr>
          <p:nvPr/>
        </p:nvCxnSpPr>
        <p:spPr bwMode="auto">
          <a:xfrm rot="5400000">
            <a:off x="1682937" y="4959537"/>
            <a:ext cx="5334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2" name="Straight Arrow Connector 21"/>
          <p:cNvCxnSpPr>
            <a:endCxn id="19" idx="7"/>
          </p:cNvCxnSpPr>
          <p:nvPr/>
        </p:nvCxnSpPr>
        <p:spPr bwMode="auto">
          <a:xfrm rot="5400000">
            <a:off x="1943100" y="4762500"/>
            <a:ext cx="622674" cy="394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3" name="Straight Arrow Connector 22"/>
          <p:cNvCxnSpPr>
            <a:stCxn id="19" idx="4"/>
          </p:cNvCxnSpPr>
          <p:nvPr/>
        </p:nvCxnSpPr>
        <p:spPr bwMode="auto">
          <a:xfrm rot="5400000">
            <a:off x="1797237" y="5683437"/>
            <a:ext cx="304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4" name="TextBox 23"/>
          <p:cNvSpPr txBox="1"/>
          <p:nvPr/>
        </p:nvSpPr>
        <p:spPr>
          <a:xfrm>
            <a:off x="1143000" y="6172200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perceptron/</a:t>
            </a:r>
            <a:br>
              <a:rPr lang="en-US" dirty="0">
                <a:solidFill>
                  <a:srgbClr val="FF6600"/>
                </a:solidFill>
              </a:rPr>
            </a:br>
            <a:r>
              <a:rPr lang="en-US" dirty="0">
                <a:solidFill>
                  <a:srgbClr val="FF6600"/>
                </a:solidFill>
              </a:rPr>
              <a:t>linear model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69864" y="6244152"/>
            <a:ext cx="20847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neural network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63502" y="3576935"/>
            <a:ext cx="59360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Any other problem with these for general NNs?</a:t>
            </a:r>
          </a:p>
        </p:txBody>
      </p:sp>
      <p:sp>
        <p:nvSpPr>
          <p:cNvPr id="27" name="Content Placeholder 3"/>
          <p:cNvSpPr txBox="1">
            <a:spLocks/>
          </p:cNvSpPr>
          <p:nvPr/>
        </p:nvSpPr>
        <p:spPr>
          <a:xfrm>
            <a:off x="457200" y="2667000"/>
            <a:ext cx="8229600" cy="9906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400" dirty="0">
                <a:solidFill>
                  <a:srgbClr val="FF6600"/>
                </a:solidFill>
              </a:rPr>
              <a:t>gradient descent: </a:t>
            </a:r>
            <a:r>
              <a:rPr lang="en-US" sz="2400" dirty="0"/>
              <a:t>compare output to label and adjust based on loss function</a:t>
            </a:r>
          </a:p>
          <a:p>
            <a:pPr marL="0" indent="0">
              <a:buFont typeface="Wingdings"/>
              <a:buNone/>
            </a:pPr>
            <a:endParaRPr lang="en-US" sz="2400" dirty="0"/>
          </a:p>
        </p:txBody>
      </p:sp>
      <p:sp>
        <p:nvSpPr>
          <p:cNvPr id="28" name="TextBox 27"/>
          <p:cNvSpPr txBox="1"/>
          <p:nvPr/>
        </p:nvSpPr>
        <p:spPr>
          <a:xfrm>
            <a:off x="1369654" y="4781611"/>
            <a:ext cx="338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676400" y="4648200"/>
            <a:ext cx="338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023571" y="4648200"/>
            <a:ext cx="338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657122" y="5193268"/>
            <a:ext cx="338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010400" y="5105400"/>
            <a:ext cx="338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357571" y="5117068"/>
            <a:ext cx="338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509971" y="4191000"/>
            <a:ext cx="338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772400" y="4202668"/>
            <a:ext cx="338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162800" y="4202668"/>
            <a:ext cx="338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934200" y="4191000"/>
            <a:ext cx="338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553200" y="4191000"/>
            <a:ext cx="338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248400" y="4191000"/>
            <a:ext cx="338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</a:t>
            </a:r>
          </a:p>
        </p:txBody>
      </p:sp>
    </p:spTree>
    <p:extLst>
      <p:ext uri="{BB962C8B-B14F-4D97-AF65-F5344CB8AC3E}">
        <p14:creationId xmlns:p14="http://schemas.microsoft.com/office/powerpoint/2010/main" val="73444338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in multilayer networks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1143000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>
                <a:solidFill>
                  <a:srgbClr val="FF6600"/>
                </a:solidFill>
              </a:rPr>
              <a:t>Challenge:</a:t>
            </a:r>
            <a:r>
              <a:rPr lang="en-US" sz="2400" dirty="0"/>
              <a:t> for multilayer networks, we don’t know what the expected output/error is for the internal nodes!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267200" y="4750833"/>
            <a:ext cx="274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expected output?</a:t>
            </a:r>
          </a:p>
        </p:txBody>
      </p:sp>
      <p:sp>
        <p:nvSpPr>
          <p:cNvPr id="28" name="Rectangle 27"/>
          <p:cNvSpPr/>
          <p:nvPr/>
        </p:nvSpPr>
        <p:spPr bwMode="auto">
          <a:xfrm>
            <a:off x="6369238" y="4708712"/>
            <a:ext cx="1752600" cy="533400"/>
          </a:xfrm>
          <a:prstGeom prst="rect">
            <a:avLst/>
          </a:prstGeom>
          <a:solidFill>
            <a:srgbClr val="FF0000">
              <a:alpha val="44000"/>
            </a:srgbClr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1143000" y="6172200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perceptron/</a:t>
            </a:r>
            <a:br>
              <a:rPr lang="en-US" dirty="0">
                <a:solidFill>
                  <a:srgbClr val="FF6600"/>
                </a:solidFill>
              </a:rPr>
            </a:br>
            <a:r>
              <a:rPr lang="en-US" dirty="0">
                <a:solidFill>
                  <a:srgbClr val="FF6600"/>
                </a:solidFill>
              </a:rPr>
              <a:t>linear model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6469864" y="6244152"/>
            <a:ext cx="20847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neural network</a:t>
            </a:r>
          </a:p>
        </p:txBody>
      </p:sp>
      <p:sp>
        <p:nvSpPr>
          <p:cNvPr id="71" name="Oval 12"/>
          <p:cNvSpPr>
            <a:spLocks noChangeArrowheads="1"/>
          </p:cNvSpPr>
          <p:nvPr/>
        </p:nvSpPr>
        <p:spPr bwMode="auto">
          <a:xfrm>
            <a:off x="1797237" y="5226237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72" name="Straight Arrow Connector 71"/>
          <p:cNvCxnSpPr>
            <a:endCxn id="71" idx="1"/>
          </p:cNvCxnSpPr>
          <p:nvPr/>
        </p:nvCxnSpPr>
        <p:spPr bwMode="auto">
          <a:xfrm rot="16200000" flipH="1">
            <a:off x="1333500" y="4762500"/>
            <a:ext cx="622674" cy="394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3" name="Straight Arrow Connector 72"/>
          <p:cNvCxnSpPr>
            <a:endCxn id="71" idx="0"/>
          </p:cNvCxnSpPr>
          <p:nvPr/>
        </p:nvCxnSpPr>
        <p:spPr bwMode="auto">
          <a:xfrm rot="5400000">
            <a:off x="1682937" y="4959537"/>
            <a:ext cx="5334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4" name="Straight Arrow Connector 73"/>
          <p:cNvCxnSpPr>
            <a:endCxn id="71" idx="7"/>
          </p:cNvCxnSpPr>
          <p:nvPr/>
        </p:nvCxnSpPr>
        <p:spPr bwMode="auto">
          <a:xfrm rot="5400000">
            <a:off x="1943100" y="4762500"/>
            <a:ext cx="622674" cy="394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5" name="Straight Arrow Connector 74"/>
          <p:cNvCxnSpPr>
            <a:stCxn id="71" idx="4"/>
          </p:cNvCxnSpPr>
          <p:nvPr/>
        </p:nvCxnSpPr>
        <p:spPr bwMode="auto">
          <a:xfrm rot="5400000">
            <a:off x="1797237" y="5683437"/>
            <a:ext cx="304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6" name="TextBox 75"/>
          <p:cNvSpPr txBox="1"/>
          <p:nvPr/>
        </p:nvSpPr>
        <p:spPr>
          <a:xfrm>
            <a:off x="1369654" y="4781611"/>
            <a:ext cx="338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1676400" y="4648200"/>
            <a:ext cx="338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2023571" y="4648200"/>
            <a:ext cx="338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</a:t>
            </a:r>
          </a:p>
        </p:txBody>
      </p:sp>
      <p:sp>
        <p:nvSpPr>
          <p:cNvPr id="79" name="Oval 12"/>
          <p:cNvSpPr>
            <a:spLocks noChangeArrowheads="1"/>
          </p:cNvSpPr>
          <p:nvPr/>
        </p:nvSpPr>
        <p:spPr bwMode="auto">
          <a:xfrm>
            <a:off x="6521637" y="4800602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Oval 12"/>
          <p:cNvSpPr>
            <a:spLocks noChangeArrowheads="1"/>
          </p:cNvSpPr>
          <p:nvPr/>
        </p:nvSpPr>
        <p:spPr bwMode="auto">
          <a:xfrm>
            <a:off x="7131237" y="4800602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" name="Oval 12"/>
          <p:cNvSpPr>
            <a:spLocks noChangeArrowheads="1"/>
          </p:cNvSpPr>
          <p:nvPr/>
        </p:nvSpPr>
        <p:spPr bwMode="auto">
          <a:xfrm>
            <a:off x="7740837" y="4800602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" name="Oval 12"/>
          <p:cNvSpPr>
            <a:spLocks noChangeArrowheads="1"/>
          </p:cNvSpPr>
          <p:nvPr/>
        </p:nvSpPr>
        <p:spPr bwMode="auto">
          <a:xfrm>
            <a:off x="7131237" y="5638802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83" name="Straight Arrow Connector 82"/>
          <p:cNvCxnSpPr>
            <a:stCxn id="79" idx="5"/>
            <a:endCxn id="82" idx="1"/>
          </p:cNvCxnSpPr>
          <p:nvPr/>
        </p:nvCxnSpPr>
        <p:spPr bwMode="auto">
          <a:xfrm rot="16200000" flipH="1">
            <a:off x="6667500" y="5175065"/>
            <a:ext cx="622674" cy="394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4" name="Straight Arrow Connector 83"/>
          <p:cNvCxnSpPr>
            <a:stCxn id="80" idx="4"/>
            <a:endCxn id="82" idx="0"/>
          </p:cNvCxnSpPr>
          <p:nvPr/>
        </p:nvCxnSpPr>
        <p:spPr bwMode="auto">
          <a:xfrm rot="5400000">
            <a:off x="7016937" y="5372102"/>
            <a:ext cx="5334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5" name="Straight Arrow Connector 84"/>
          <p:cNvCxnSpPr>
            <a:stCxn id="81" idx="3"/>
            <a:endCxn id="82" idx="7"/>
          </p:cNvCxnSpPr>
          <p:nvPr/>
        </p:nvCxnSpPr>
        <p:spPr bwMode="auto">
          <a:xfrm rot="5400000">
            <a:off x="7277100" y="5175065"/>
            <a:ext cx="622674" cy="394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6" name="Straight Arrow Connector 85"/>
          <p:cNvCxnSpPr>
            <a:endCxn id="79" idx="0"/>
          </p:cNvCxnSpPr>
          <p:nvPr/>
        </p:nvCxnSpPr>
        <p:spPr bwMode="auto">
          <a:xfrm rot="16200000" flipH="1">
            <a:off x="6293037" y="4419602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7" name="Straight Arrow Connector 86"/>
          <p:cNvCxnSpPr>
            <a:endCxn id="79" idx="0"/>
          </p:cNvCxnSpPr>
          <p:nvPr/>
        </p:nvCxnSpPr>
        <p:spPr bwMode="auto">
          <a:xfrm rot="5400000">
            <a:off x="6483537" y="4381502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8" name="Straight Arrow Connector 87"/>
          <p:cNvCxnSpPr/>
          <p:nvPr/>
        </p:nvCxnSpPr>
        <p:spPr bwMode="auto">
          <a:xfrm rot="16200000" flipH="1">
            <a:off x="6902637" y="4419601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9" name="Straight Arrow Connector 88"/>
          <p:cNvCxnSpPr/>
          <p:nvPr/>
        </p:nvCxnSpPr>
        <p:spPr bwMode="auto">
          <a:xfrm rot="5400000">
            <a:off x="7093137" y="4381501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0" name="Straight Arrow Connector 89"/>
          <p:cNvCxnSpPr/>
          <p:nvPr/>
        </p:nvCxnSpPr>
        <p:spPr bwMode="auto">
          <a:xfrm rot="16200000" flipH="1">
            <a:off x="7512237" y="4419602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1" name="Straight Arrow Connector 90"/>
          <p:cNvCxnSpPr/>
          <p:nvPr/>
        </p:nvCxnSpPr>
        <p:spPr bwMode="auto">
          <a:xfrm rot="5400000">
            <a:off x="7702737" y="4381502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2" name="Straight Arrow Connector 91"/>
          <p:cNvCxnSpPr>
            <a:stCxn id="82" idx="4"/>
          </p:cNvCxnSpPr>
          <p:nvPr/>
        </p:nvCxnSpPr>
        <p:spPr bwMode="auto">
          <a:xfrm rot="5400000">
            <a:off x="7131237" y="6096002"/>
            <a:ext cx="304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3" name="TextBox 92"/>
          <p:cNvSpPr txBox="1"/>
          <p:nvPr/>
        </p:nvSpPr>
        <p:spPr>
          <a:xfrm>
            <a:off x="6657122" y="5193268"/>
            <a:ext cx="338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7010400" y="5105400"/>
            <a:ext cx="338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7357571" y="5117068"/>
            <a:ext cx="338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7509971" y="4191000"/>
            <a:ext cx="338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7772400" y="4202668"/>
            <a:ext cx="338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7162800" y="4202668"/>
            <a:ext cx="338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6934200" y="4191000"/>
            <a:ext cx="338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6553200" y="4191000"/>
            <a:ext cx="338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6248400" y="4191000"/>
            <a:ext cx="338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3352800" y="3810000"/>
            <a:ext cx="35642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how do we learn these weights?</a:t>
            </a:r>
          </a:p>
        </p:txBody>
      </p:sp>
    </p:spTree>
    <p:extLst>
      <p:ext uri="{BB962C8B-B14F-4D97-AF65-F5344CB8AC3E}">
        <p14:creationId xmlns:p14="http://schemas.microsoft.com/office/powerpoint/2010/main" val="195170051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Backpropagation</a:t>
            </a:r>
            <a:r>
              <a:rPr lang="en-US" dirty="0"/>
              <a:t>: intuition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Gradient descent method for learning weights by optimizing a loss function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calculate output of all nodes 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calculate the weights for the output layer based on the error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“</a:t>
            </a:r>
            <a:r>
              <a:rPr lang="en-US" dirty="0" err="1"/>
              <a:t>backpropagate</a:t>
            </a:r>
            <a:r>
              <a:rPr lang="en-US" dirty="0"/>
              <a:t>” errors through hidden layers</a:t>
            </a:r>
          </a:p>
        </p:txBody>
      </p:sp>
    </p:spTree>
    <p:extLst>
      <p:ext uri="{BB962C8B-B14F-4D97-AF65-F5344CB8AC3E}">
        <p14:creationId xmlns:p14="http://schemas.microsoft.com/office/powerpoint/2010/main" val="32111192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Backpropagation</a:t>
            </a:r>
            <a:r>
              <a:rPr lang="en-US" dirty="0"/>
              <a:t>: intuition</a:t>
            </a:r>
          </a:p>
        </p:txBody>
      </p:sp>
      <p:sp>
        <p:nvSpPr>
          <p:cNvPr id="5" name="Oval 12"/>
          <p:cNvSpPr>
            <a:spLocks noChangeArrowheads="1"/>
          </p:cNvSpPr>
          <p:nvPr/>
        </p:nvSpPr>
        <p:spPr bwMode="auto">
          <a:xfrm>
            <a:off x="762000" y="3810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12"/>
          <p:cNvSpPr>
            <a:spLocks noChangeArrowheads="1"/>
          </p:cNvSpPr>
          <p:nvPr/>
        </p:nvSpPr>
        <p:spPr bwMode="auto">
          <a:xfrm>
            <a:off x="1371600" y="3810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12"/>
          <p:cNvSpPr>
            <a:spLocks noChangeArrowheads="1"/>
          </p:cNvSpPr>
          <p:nvPr/>
        </p:nvSpPr>
        <p:spPr bwMode="auto">
          <a:xfrm>
            <a:off x="1981200" y="3810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12"/>
          <p:cNvSpPr>
            <a:spLocks noChangeArrowheads="1"/>
          </p:cNvSpPr>
          <p:nvPr/>
        </p:nvSpPr>
        <p:spPr bwMode="auto">
          <a:xfrm>
            <a:off x="1371600" y="4648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9" name="Straight Arrow Connector 8"/>
          <p:cNvCxnSpPr>
            <a:stCxn id="5" idx="5"/>
            <a:endCxn id="8" idx="1"/>
          </p:cNvCxnSpPr>
          <p:nvPr/>
        </p:nvCxnSpPr>
        <p:spPr bwMode="auto">
          <a:xfrm rot="16200000" flipH="1">
            <a:off x="907863" y="4184463"/>
            <a:ext cx="622674" cy="394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" name="Straight Arrow Connector 9"/>
          <p:cNvCxnSpPr>
            <a:stCxn id="6" idx="4"/>
            <a:endCxn id="8" idx="0"/>
          </p:cNvCxnSpPr>
          <p:nvPr/>
        </p:nvCxnSpPr>
        <p:spPr bwMode="auto">
          <a:xfrm rot="5400000">
            <a:off x="1257300" y="4381500"/>
            <a:ext cx="5334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" name="Straight Arrow Connector 10"/>
          <p:cNvCxnSpPr>
            <a:stCxn id="7" idx="3"/>
            <a:endCxn id="8" idx="7"/>
          </p:cNvCxnSpPr>
          <p:nvPr/>
        </p:nvCxnSpPr>
        <p:spPr bwMode="auto">
          <a:xfrm rot="5400000">
            <a:off x="1517463" y="4184463"/>
            <a:ext cx="622674" cy="394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Straight Arrow Connector 11"/>
          <p:cNvCxnSpPr>
            <a:endCxn id="5" idx="0"/>
          </p:cNvCxnSpPr>
          <p:nvPr/>
        </p:nvCxnSpPr>
        <p:spPr bwMode="auto">
          <a:xfrm rot="16200000" flipH="1">
            <a:off x="533400" y="3429000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>
            <a:endCxn id="5" idx="0"/>
          </p:cNvCxnSpPr>
          <p:nvPr/>
        </p:nvCxnSpPr>
        <p:spPr bwMode="auto">
          <a:xfrm rot="5400000">
            <a:off x="723900" y="3390900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rot="16200000" flipH="1">
            <a:off x="1143000" y="3428999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 rot="5400000">
            <a:off x="1333500" y="3390899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 rot="16200000" flipH="1">
            <a:off x="1752600" y="3429000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 rot="5400000">
            <a:off x="1943100" y="3390900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Straight Arrow Connector 17"/>
          <p:cNvCxnSpPr>
            <a:stCxn id="8" idx="4"/>
          </p:cNvCxnSpPr>
          <p:nvPr/>
        </p:nvCxnSpPr>
        <p:spPr bwMode="auto">
          <a:xfrm rot="5400000">
            <a:off x="1371600" y="5105400"/>
            <a:ext cx="304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0" name="Rectangle 29"/>
          <p:cNvSpPr/>
          <p:nvPr/>
        </p:nvSpPr>
        <p:spPr bwMode="auto">
          <a:xfrm>
            <a:off x="762000" y="4114800"/>
            <a:ext cx="1600200" cy="1219200"/>
          </a:xfrm>
          <a:prstGeom prst="rect">
            <a:avLst/>
          </a:prstGeom>
          <a:noFill/>
          <a:ln w="28575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FF6600"/>
              </a:solidFill>
              <a:effectLst/>
              <a:latin typeface="Arial" pitchFamily="-111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90800" y="4495800"/>
            <a:ext cx="617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We can calculate the actual error here</a:t>
            </a:r>
          </a:p>
        </p:txBody>
      </p:sp>
    </p:spTree>
    <p:extLst>
      <p:ext uri="{BB962C8B-B14F-4D97-AF65-F5344CB8AC3E}">
        <p14:creationId xmlns:p14="http://schemas.microsoft.com/office/powerpoint/2010/main" val="3827052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Backpropagation</a:t>
            </a:r>
            <a:r>
              <a:rPr lang="en-US" dirty="0"/>
              <a:t>: intuition</a:t>
            </a:r>
          </a:p>
        </p:txBody>
      </p:sp>
      <p:sp>
        <p:nvSpPr>
          <p:cNvPr id="5" name="Oval 12"/>
          <p:cNvSpPr>
            <a:spLocks noChangeArrowheads="1"/>
          </p:cNvSpPr>
          <p:nvPr/>
        </p:nvSpPr>
        <p:spPr bwMode="auto">
          <a:xfrm>
            <a:off x="762000" y="3810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12"/>
          <p:cNvSpPr>
            <a:spLocks noChangeArrowheads="1"/>
          </p:cNvSpPr>
          <p:nvPr/>
        </p:nvSpPr>
        <p:spPr bwMode="auto">
          <a:xfrm>
            <a:off x="1371600" y="3810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12"/>
          <p:cNvSpPr>
            <a:spLocks noChangeArrowheads="1"/>
          </p:cNvSpPr>
          <p:nvPr/>
        </p:nvSpPr>
        <p:spPr bwMode="auto">
          <a:xfrm>
            <a:off x="1981200" y="3810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12"/>
          <p:cNvSpPr>
            <a:spLocks noChangeArrowheads="1"/>
          </p:cNvSpPr>
          <p:nvPr/>
        </p:nvSpPr>
        <p:spPr bwMode="auto">
          <a:xfrm>
            <a:off x="1371600" y="4648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9" name="Straight Arrow Connector 8"/>
          <p:cNvCxnSpPr>
            <a:stCxn id="5" idx="5"/>
            <a:endCxn id="8" idx="1"/>
          </p:cNvCxnSpPr>
          <p:nvPr/>
        </p:nvCxnSpPr>
        <p:spPr bwMode="auto">
          <a:xfrm rot="16200000" flipH="1">
            <a:off x="907863" y="4184463"/>
            <a:ext cx="622674" cy="394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" name="Straight Arrow Connector 9"/>
          <p:cNvCxnSpPr>
            <a:stCxn id="6" idx="4"/>
            <a:endCxn id="8" idx="0"/>
          </p:cNvCxnSpPr>
          <p:nvPr/>
        </p:nvCxnSpPr>
        <p:spPr bwMode="auto">
          <a:xfrm rot="5400000">
            <a:off x="1257300" y="4381500"/>
            <a:ext cx="5334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" name="Straight Arrow Connector 10"/>
          <p:cNvCxnSpPr>
            <a:stCxn id="7" idx="3"/>
            <a:endCxn id="8" idx="7"/>
          </p:cNvCxnSpPr>
          <p:nvPr/>
        </p:nvCxnSpPr>
        <p:spPr bwMode="auto">
          <a:xfrm rot="5400000">
            <a:off x="1517463" y="4184463"/>
            <a:ext cx="622674" cy="394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Straight Arrow Connector 11"/>
          <p:cNvCxnSpPr>
            <a:endCxn id="5" idx="0"/>
          </p:cNvCxnSpPr>
          <p:nvPr/>
        </p:nvCxnSpPr>
        <p:spPr bwMode="auto">
          <a:xfrm rot="16200000" flipH="1">
            <a:off x="533400" y="3429000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>
            <a:endCxn id="5" idx="0"/>
          </p:cNvCxnSpPr>
          <p:nvPr/>
        </p:nvCxnSpPr>
        <p:spPr bwMode="auto">
          <a:xfrm rot="5400000">
            <a:off x="723900" y="3390900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rot="16200000" flipH="1">
            <a:off x="1143000" y="3428999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 rot="5400000">
            <a:off x="1333500" y="3390899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 rot="16200000" flipH="1">
            <a:off x="1752600" y="3429000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 rot="5400000">
            <a:off x="1943100" y="3390900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Straight Arrow Connector 17"/>
          <p:cNvCxnSpPr>
            <a:stCxn id="8" idx="4"/>
          </p:cNvCxnSpPr>
          <p:nvPr/>
        </p:nvCxnSpPr>
        <p:spPr bwMode="auto">
          <a:xfrm rot="5400000">
            <a:off x="1371600" y="5105400"/>
            <a:ext cx="304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0" name="Rectangle 29"/>
          <p:cNvSpPr/>
          <p:nvPr/>
        </p:nvSpPr>
        <p:spPr bwMode="auto">
          <a:xfrm>
            <a:off x="685800" y="3048000"/>
            <a:ext cx="1828800" cy="1219200"/>
          </a:xfrm>
          <a:prstGeom prst="rect">
            <a:avLst/>
          </a:prstGeom>
          <a:noFill/>
          <a:ln w="28575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FF6600"/>
              </a:solidFill>
              <a:effectLst/>
              <a:latin typeface="Arial" pitchFamily="-111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29000" y="3200399"/>
            <a:ext cx="3886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Key idea: propagate the error back to this layer</a:t>
            </a:r>
          </a:p>
        </p:txBody>
      </p:sp>
    </p:spTree>
    <p:extLst>
      <p:ext uri="{BB962C8B-B14F-4D97-AF65-F5344CB8AC3E}">
        <p14:creationId xmlns:p14="http://schemas.microsoft.com/office/powerpoint/2010/main" val="19396417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Backpropagation</a:t>
            </a:r>
            <a:r>
              <a:rPr lang="en-US" dirty="0"/>
              <a:t>: intuition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819400" y="2569496"/>
            <a:ext cx="5638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“</a:t>
            </a:r>
            <a:r>
              <a:rPr lang="en-US" sz="2400" dirty="0" err="1"/>
              <a:t>backpropagate</a:t>
            </a:r>
            <a:r>
              <a:rPr lang="en-US" sz="2400" dirty="0"/>
              <a:t>” the error:</a:t>
            </a:r>
          </a:p>
          <a:p>
            <a:endParaRPr lang="en-US" sz="2400" dirty="0"/>
          </a:p>
          <a:p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Assume all of these nodes were responsible for some of the error</a:t>
            </a:r>
          </a:p>
          <a:p>
            <a:endParaRPr lang="en-US" sz="2400" dirty="0"/>
          </a:p>
          <a:p>
            <a:r>
              <a:rPr lang="en-US" sz="2400" dirty="0">
                <a:solidFill>
                  <a:srgbClr val="FF0000"/>
                </a:solidFill>
              </a:rPr>
              <a:t>How can we figure out how much they were responsible for?</a:t>
            </a:r>
          </a:p>
        </p:txBody>
      </p:sp>
      <p:sp>
        <p:nvSpPr>
          <p:cNvPr id="21" name="Oval 12"/>
          <p:cNvSpPr>
            <a:spLocks noChangeArrowheads="1"/>
          </p:cNvSpPr>
          <p:nvPr/>
        </p:nvSpPr>
        <p:spPr bwMode="auto">
          <a:xfrm>
            <a:off x="762000" y="3810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Oval 12"/>
          <p:cNvSpPr>
            <a:spLocks noChangeArrowheads="1"/>
          </p:cNvSpPr>
          <p:nvPr/>
        </p:nvSpPr>
        <p:spPr bwMode="auto">
          <a:xfrm>
            <a:off x="1371600" y="3810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Oval 12"/>
          <p:cNvSpPr>
            <a:spLocks noChangeArrowheads="1"/>
          </p:cNvSpPr>
          <p:nvPr/>
        </p:nvSpPr>
        <p:spPr bwMode="auto">
          <a:xfrm>
            <a:off x="1981200" y="3810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Oval 12"/>
          <p:cNvSpPr>
            <a:spLocks noChangeArrowheads="1"/>
          </p:cNvSpPr>
          <p:nvPr/>
        </p:nvSpPr>
        <p:spPr bwMode="auto">
          <a:xfrm>
            <a:off x="1371600" y="4648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26" name="Straight Arrow Connector 25"/>
          <p:cNvCxnSpPr>
            <a:stCxn id="21" idx="5"/>
            <a:endCxn id="24" idx="1"/>
          </p:cNvCxnSpPr>
          <p:nvPr/>
        </p:nvCxnSpPr>
        <p:spPr bwMode="auto">
          <a:xfrm rot="16200000" flipH="1">
            <a:off x="907863" y="4184463"/>
            <a:ext cx="622674" cy="394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7" name="Straight Arrow Connector 26"/>
          <p:cNvCxnSpPr>
            <a:stCxn id="22" idx="4"/>
            <a:endCxn id="24" idx="0"/>
          </p:cNvCxnSpPr>
          <p:nvPr/>
        </p:nvCxnSpPr>
        <p:spPr bwMode="auto">
          <a:xfrm rot="5400000">
            <a:off x="1257300" y="4381500"/>
            <a:ext cx="5334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8" name="Straight Arrow Connector 27"/>
          <p:cNvCxnSpPr>
            <a:stCxn id="23" idx="3"/>
            <a:endCxn id="24" idx="7"/>
          </p:cNvCxnSpPr>
          <p:nvPr/>
        </p:nvCxnSpPr>
        <p:spPr bwMode="auto">
          <a:xfrm rot="5400000">
            <a:off x="1517463" y="4184463"/>
            <a:ext cx="622674" cy="394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9" name="Straight Arrow Connector 28"/>
          <p:cNvCxnSpPr>
            <a:endCxn id="21" idx="0"/>
          </p:cNvCxnSpPr>
          <p:nvPr/>
        </p:nvCxnSpPr>
        <p:spPr bwMode="auto">
          <a:xfrm rot="16200000" flipH="1">
            <a:off x="533400" y="3429000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0" name="Straight Arrow Connector 29"/>
          <p:cNvCxnSpPr>
            <a:endCxn id="21" idx="0"/>
          </p:cNvCxnSpPr>
          <p:nvPr/>
        </p:nvCxnSpPr>
        <p:spPr bwMode="auto">
          <a:xfrm rot="5400000">
            <a:off x="723900" y="3390900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2" name="Straight Arrow Connector 31"/>
          <p:cNvCxnSpPr/>
          <p:nvPr/>
        </p:nvCxnSpPr>
        <p:spPr bwMode="auto">
          <a:xfrm rot="16200000" flipH="1">
            <a:off x="1143000" y="3428999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3" name="Straight Arrow Connector 32"/>
          <p:cNvCxnSpPr/>
          <p:nvPr/>
        </p:nvCxnSpPr>
        <p:spPr bwMode="auto">
          <a:xfrm rot="5400000">
            <a:off x="1333500" y="3390899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4" name="Straight Arrow Connector 33"/>
          <p:cNvCxnSpPr/>
          <p:nvPr/>
        </p:nvCxnSpPr>
        <p:spPr bwMode="auto">
          <a:xfrm rot="16200000" flipH="1">
            <a:off x="1752600" y="3429000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5" name="Straight Arrow Connector 34"/>
          <p:cNvCxnSpPr/>
          <p:nvPr/>
        </p:nvCxnSpPr>
        <p:spPr bwMode="auto">
          <a:xfrm rot="5400000">
            <a:off x="1943100" y="3390900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6" name="Straight Arrow Connector 35"/>
          <p:cNvCxnSpPr>
            <a:stCxn id="24" idx="4"/>
          </p:cNvCxnSpPr>
          <p:nvPr/>
        </p:nvCxnSpPr>
        <p:spPr bwMode="auto">
          <a:xfrm rot="5400000">
            <a:off x="1371600" y="5105400"/>
            <a:ext cx="304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7" name="Rectangle 36"/>
          <p:cNvSpPr/>
          <p:nvPr/>
        </p:nvSpPr>
        <p:spPr bwMode="auto">
          <a:xfrm>
            <a:off x="609600" y="3048000"/>
            <a:ext cx="1828800" cy="121920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498076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Backpropagation</a:t>
            </a:r>
            <a:r>
              <a:rPr lang="en-US" dirty="0"/>
              <a:t>: intuition</a:t>
            </a:r>
          </a:p>
        </p:txBody>
      </p:sp>
      <p:sp>
        <p:nvSpPr>
          <p:cNvPr id="5" name="Oval 12"/>
          <p:cNvSpPr>
            <a:spLocks noChangeArrowheads="1"/>
          </p:cNvSpPr>
          <p:nvPr/>
        </p:nvSpPr>
        <p:spPr bwMode="auto">
          <a:xfrm>
            <a:off x="903013" y="295672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12"/>
          <p:cNvSpPr>
            <a:spLocks noChangeArrowheads="1"/>
          </p:cNvSpPr>
          <p:nvPr/>
        </p:nvSpPr>
        <p:spPr bwMode="auto">
          <a:xfrm>
            <a:off x="1512613" y="295672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12"/>
          <p:cNvSpPr>
            <a:spLocks noChangeArrowheads="1"/>
          </p:cNvSpPr>
          <p:nvPr/>
        </p:nvSpPr>
        <p:spPr bwMode="auto">
          <a:xfrm>
            <a:off x="2122213" y="295672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12"/>
          <p:cNvSpPr>
            <a:spLocks noChangeArrowheads="1"/>
          </p:cNvSpPr>
          <p:nvPr/>
        </p:nvSpPr>
        <p:spPr bwMode="auto">
          <a:xfrm>
            <a:off x="1512613" y="379492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9" name="Straight Arrow Connector 8"/>
          <p:cNvCxnSpPr>
            <a:stCxn id="5" idx="5"/>
            <a:endCxn id="8" idx="1"/>
          </p:cNvCxnSpPr>
          <p:nvPr/>
        </p:nvCxnSpPr>
        <p:spPr bwMode="auto">
          <a:xfrm rot="16200000" flipH="1">
            <a:off x="1048876" y="3331183"/>
            <a:ext cx="622674" cy="394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" name="Straight Arrow Connector 9"/>
          <p:cNvCxnSpPr>
            <a:stCxn id="6" idx="4"/>
            <a:endCxn id="8" idx="0"/>
          </p:cNvCxnSpPr>
          <p:nvPr/>
        </p:nvCxnSpPr>
        <p:spPr bwMode="auto">
          <a:xfrm rot="5400000">
            <a:off x="1398313" y="3528220"/>
            <a:ext cx="5334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" name="Straight Arrow Connector 10"/>
          <p:cNvCxnSpPr>
            <a:stCxn id="7" idx="3"/>
            <a:endCxn id="8" idx="7"/>
          </p:cNvCxnSpPr>
          <p:nvPr/>
        </p:nvCxnSpPr>
        <p:spPr bwMode="auto">
          <a:xfrm rot="5400000">
            <a:off x="1658476" y="3331183"/>
            <a:ext cx="622674" cy="394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Straight Arrow Connector 11"/>
          <p:cNvCxnSpPr>
            <a:endCxn id="5" idx="0"/>
          </p:cNvCxnSpPr>
          <p:nvPr/>
        </p:nvCxnSpPr>
        <p:spPr bwMode="auto">
          <a:xfrm rot="16200000" flipH="1">
            <a:off x="674413" y="2575720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>
            <a:endCxn id="5" idx="0"/>
          </p:cNvCxnSpPr>
          <p:nvPr/>
        </p:nvCxnSpPr>
        <p:spPr bwMode="auto">
          <a:xfrm rot="5400000">
            <a:off x="864913" y="2537620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rot="16200000" flipH="1">
            <a:off x="1284013" y="2575719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 rot="5400000">
            <a:off x="1474513" y="2537619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 rot="16200000" flipH="1">
            <a:off x="1893613" y="2575720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 rot="5400000">
            <a:off x="2084113" y="2537620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Straight Arrow Connector 17"/>
          <p:cNvCxnSpPr>
            <a:stCxn id="8" idx="4"/>
          </p:cNvCxnSpPr>
          <p:nvPr/>
        </p:nvCxnSpPr>
        <p:spPr bwMode="auto">
          <a:xfrm rot="5400000">
            <a:off x="1512613" y="4252120"/>
            <a:ext cx="304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0" name="Rectangle 29"/>
          <p:cNvSpPr/>
          <p:nvPr/>
        </p:nvSpPr>
        <p:spPr bwMode="auto">
          <a:xfrm>
            <a:off x="750613" y="2118520"/>
            <a:ext cx="1905000" cy="1219200"/>
          </a:xfrm>
          <a:prstGeom prst="rect">
            <a:avLst/>
          </a:prstGeom>
          <a:noFill/>
          <a:ln w="28575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903013" y="3337720"/>
            <a:ext cx="1524000" cy="1219200"/>
          </a:xfrm>
          <a:prstGeom prst="ellipse">
            <a:avLst/>
          </a:prstGeom>
          <a:solidFill>
            <a:srgbClr val="FF6600">
              <a:alpha val="43000"/>
            </a:srgbClr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5094013" y="2651920"/>
            <a:ext cx="762000" cy="7620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cxnSp>
        <p:nvCxnSpPr>
          <p:cNvPr id="28" name="Straight Arrow Connector 27"/>
          <p:cNvCxnSpPr>
            <a:stCxn id="26" idx="4"/>
          </p:cNvCxnSpPr>
          <p:nvPr/>
        </p:nvCxnSpPr>
        <p:spPr bwMode="auto">
          <a:xfrm rot="5400000">
            <a:off x="5055913" y="3833020"/>
            <a:ext cx="8382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3" name="Straight Arrow Connector 32"/>
          <p:cNvCxnSpPr>
            <a:stCxn id="25" idx="6"/>
          </p:cNvCxnSpPr>
          <p:nvPr/>
        </p:nvCxnSpPr>
        <p:spPr bwMode="auto">
          <a:xfrm flipV="1">
            <a:off x="2427013" y="3337720"/>
            <a:ext cx="2590800" cy="6096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sp>
        <p:nvSpPr>
          <p:cNvPr id="35" name="TextBox 34"/>
          <p:cNvSpPr txBox="1"/>
          <p:nvPr/>
        </p:nvSpPr>
        <p:spPr>
          <a:xfrm>
            <a:off x="5627413" y="3490120"/>
            <a:ext cx="1295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error</a:t>
            </a:r>
          </a:p>
        </p:txBody>
      </p:sp>
      <p:cxnSp>
        <p:nvCxnSpPr>
          <p:cNvPr id="38" name="Straight Arrow Connector 37"/>
          <p:cNvCxnSpPr>
            <a:endCxn id="26" idx="1"/>
          </p:cNvCxnSpPr>
          <p:nvPr/>
        </p:nvCxnSpPr>
        <p:spPr bwMode="auto">
          <a:xfrm rot="16200000" flipH="1">
            <a:off x="4636813" y="2194720"/>
            <a:ext cx="721192" cy="41639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0" name="Straight Arrow Connector 39"/>
          <p:cNvCxnSpPr>
            <a:endCxn id="26" idx="0"/>
          </p:cNvCxnSpPr>
          <p:nvPr/>
        </p:nvCxnSpPr>
        <p:spPr bwMode="auto">
          <a:xfrm rot="5400000">
            <a:off x="5055913" y="2232820"/>
            <a:ext cx="8382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4" name="Straight Arrow Connector 43"/>
          <p:cNvCxnSpPr>
            <a:endCxn id="26" idx="7"/>
          </p:cNvCxnSpPr>
          <p:nvPr/>
        </p:nvCxnSpPr>
        <p:spPr bwMode="auto">
          <a:xfrm rot="5400000">
            <a:off x="5592021" y="2118520"/>
            <a:ext cx="797392" cy="49259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5" name="TextBox 44"/>
          <p:cNvSpPr txBox="1"/>
          <p:nvPr/>
        </p:nvSpPr>
        <p:spPr>
          <a:xfrm>
            <a:off x="4408213" y="211852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</a:t>
            </a:r>
            <a:r>
              <a:rPr lang="en-US" baseline="-25000" dirty="0"/>
              <a:t>1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017813" y="188992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</a:t>
            </a:r>
            <a:r>
              <a:rPr lang="en-US" baseline="-25000" dirty="0"/>
              <a:t>2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008413" y="203785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</a:t>
            </a:r>
            <a:r>
              <a:rPr lang="en-US" baseline="-25000" dirty="0"/>
              <a:t>3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836713" y="4785520"/>
            <a:ext cx="434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error for </a:t>
            </a:r>
            <a:r>
              <a:rPr lang="en-US" sz="2400"/>
              <a:t>node is ~  </a:t>
            </a:r>
            <a:r>
              <a:rPr lang="en-US" sz="2400" b="1" dirty="0" err="1">
                <a:solidFill>
                  <a:srgbClr val="0000FF"/>
                </a:solidFill>
              </a:rPr>
              <a:t>w</a:t>
            </a:r>
            <a:r>
              <a:rPr lang="en-US" sz="2400" b="1" baseline="-25000" dirty="0" err="1">
                <a:solidFill>
                  <a:srgbClr val="0000FF"/>
                </a:solidFill>
              </a:rPr>
              <a:t>i</a:t>
            </a:r>
            <a:r>
              <a:rPr lang="en-US" sz="2400" b="1" dirty="0">
                <a:solidFill>
                  <a:srgbClr val="0000FF"/>
                </a:solidFill>
              </a:rPr>
              <a:t> * error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356585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Backpropagation</a:t>
            </a:r>
            <a:r>
              <a:rPr lang="en-US" dirty="0"/>
              <a:t>: intuition</a:t>
            </a:r>
          </a:p>
        </p:txBody>
      </p:sp>
      <p:sp>
        <p:nvSpPr>
          <p:cNvPr id="5" name="Oval 12"/>
          <p:cNvSpPr>
            <a:spLocks noChangeArrowheads="1"/>
          </p:cNvSpPr>
          <p:nvPr/>
        </p:nvSpPr>
        <p:spPr bwMode="auto">
          <a:xfrm>
            <a:off x="903013" y="295672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12"/>
          <p:cNvSpPr>
            <a:spLocks noChangeArrowheads="1"/>
          </p:cNvSpPr>
          <p:nvPr/>
        </p:nvSpPr>
        <p:spPr bwMode="auto">
          <a:xfrm>
            <a:off x="1512613" y="295672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12"/>
          <p:cNvSpPr>
            <a:spLocks noChangeArrowheads="1"/>
          </p:cNvSpPr>
          <p:nvPr/>
        </p:nvSpPr>
        <p:spPr bwMode="auto">
          <a:xfrm>
            <a:off x="2122213" y="295672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12"/>
          <p:cNvSpPr>
            <a:spLocks noChangeArrowheads="1"/>
          </p:cNvSpPr>
          <p:nvPr/>
        </p:nvSpPr>
        <p:spPr bwMode="auto">
          <a:xfrm>
            <a:off x="1512613" y="379492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9" name="Straight Arrow Connector 8"/>
          <p:cNvCxnSpPr>
            <a:stCxn id="5" idx="5"/>
            <a:endCxn id="8" idx="1"/>
          </p:cNvCxnSpPr>
          <p:nvPr/>
        </p:nvCxnSpPr>
        <p:spPr bwMode="auto">
          <a:xfrm rot="16200000" flipH="1">
            <a:off x="1048876" y="3331183"/>
            <a:ext cx="622674" cy="394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" name="Straight Arrow Connector 9"/>
          <p:cNvCxnSpPr>
            <a:stCxn id="6" idx="4"/>
            <a:endCxn id="8" idx="0"/>
          </p:cNvCxnSpPr>
          <p:nvPr/>
        </p:nvCxnSpPr>
        <p:spPr bwMode="auto">
          <a:xfrm rot="5400000">
            <a:off x="1398313" y="3528220"/>
            <a:ext cx="5334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" name="Straight Arrow Connector 10"/>
          <p:cNvCxnSpPr>
            <a:stCxn id="7" idx="3"/>
            <a:endCxn id="8" idx="7"/>
          </p:cNvCxnSpPr>
          <p:nvPr/>
        </p:nvCxnSpPr>
        <p:spPr bwMode="auto">
          <a:xfrm rot="5400000">
            <a:off x="1658476" y="3331183"/>
            <a:ext cx="622674" cy="394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Straight Arrow Connector 11"/>
          <p:cNvCxnSpPr>
            <a:endCxn id="5" idx="0"/>
          </p:cNvCxnSpPr>
          <p:nvPr/>
        </p:nvCxnSpPr>
        <p:spPr bwMode="auto">
          <a:xfrm rot="16200000" flipH="1">
            <a:off x="674413" y="2575720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>
            <a:endCxn id="5" idx="0"/>
          </p:cNvCxnSpPr>
          <p:nvPr/>
        </p:nvCxnSpPr>
        <p:spPr bwMode="auto">
          <a:xfrm rot="5400000">
            <a:off x="864913" y="2537620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rot="16200000" flipH="1">
            <a:off x="1284013" y="2575719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 rot="5400000">
            <a:off x="1474513" y="2537619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 rot="16200000" flipH="1">
            <a:off x="1893613" y="2575720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 rot="5400000">
            <a:off x="2084113" y="2537620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Straight Arrow Connector 17"/>
          <p:cNvCxnSpPr>
            <a:stCxn id="8" idx="4"/>
          </p:cNvCxnSpPr>
          <p:nvPr/>
        </p:nvCxnSpPr>
        <p:spPr bwMode="auto">
          <a:xfrm rot="5400000">
            <a:off x="1512613" y="4252120"/>
            <a:ext cx="304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0" name="Rectangle 29"/>
          <p:cNvSpPr/>
          <p:nvPr/>
        </p:nvSpPr>
        <p:spPr bwMode="auto">
          <a:xfrm>
            <a:off x="750613" y="2118520"/>
            <a:ext cx="1905000" cy="1219200"/>
          </a:xfrm>
          <a:prstGeom prst="rect">
            <a:avLst/>
          </a:prstGeom>
          <a:noFill/>
          <a:ln w="28575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1817413" y="2194720"/>
            <a:ext cx="925787" cy="1219200"/>
          </a:xfrm>
          <a:prstGeom prst="ellipse">
            <a:avLst/>
          </a:prstGeom>
          <a:solidFill>
            <a:srgbClr val="FF6600">
              <a:alpha val="43000"/>
            </a:srgbClr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5094013" y="2651920"/>
            <a:ext cx="762000" cy="7620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cxnSp>
        <p:nvCxnSpPr>
          <p:cNvPr id="28" name="Straight Arrow Connector 27"/>
          <p:cNvCxnSpPr>
            <a:stCxn id="26" idx="4"/>
          </p:cNvCxnSpPr>
          <p:nvPr/>
        </p:nvCxnSpPr>
        <p:spPr bwMode="auto">
          <a:xfrm rot="5400000">
            <a:off x="5055913" y="3833020"/>
            <a:ext cx="8382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5" name="TextBox 34"/>
          <p:cNvSpPr txBox="1"/>
          <p:nvPr/>
        </p:nvSpPr>
        <p:spPr>
          <a:xfrm>
            <a:off x="5627412" y="3490120"/>
            <a:ext cx="17639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w</a:t>
            </a:r>
            <a:r>
              <a:rPr lang="en-US" sz="2400" baseline="-25000" dirty="0">
                <a:solidFill>
                  <a:srgbClr val="0000FF"/>
                </a:solidFill>
              </a:rPr>
              <a:t>3</a:t>
            </a:r>
            <a:r>
              <a:rPr lang="en-US" sz="2400" dirty="0">
                <a:solidFill>
                  <a:srgbClr val="0000FF"/>
                </a:solidFill>
              </a:rPr>
              <a:t> * error</a:t>
            </a:r>
          </a:p>
        </p:txBody>
      </p:sp>
      <p:cxnSp>
        <p:nvCxnSpPr>
          <p:cNvPr id="38" name="Straight Arrow Connector 37"/>
          <p:cNvCxnSpPr>
            <a:endCxn id="26" idx="1"/>
          </p:cNvCxnSpPr>
          <p:nvPr/>
        </p:nvCxnSpPr>
        <p:spPr bwMode="auto">
          <a:xfrm rot="16200000" flipH="1">
            <a:off x="4636813" y="2194720"/>
            <a:ext cx="721192" cy="41639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0" name="Straight Arrow Connector 39"/>
          <p:cNvCxnSpPr>
            <a:endCxn id="26" idx="0"/>
          </p:cNvCxnSpPr>
          <p:nvPr/>
        </p:nvCxnSpPr>
        <p:spPr bwMode="auto">
          <a:xfrm rot="5400000">
            <a:off x="5055913" y="2232820"/>
            <a:ext cx="8382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4" name="Straight Arrow Connector 43"/>
          <p:cNvCxnSpPr>
            <a:endCxn id="26" idx="7"/>
          </p:cNvCxnSpPr>
          <p:nvPr/>
        </p:nvCxnSpPr>
        <p:spPr bwMode="auto">
          <a:xfrm rot="5400000">
            <a:off x="5592021" y="2118520"/>
            <a:ext cx="797392" cy="49259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5" name="TextBox 44"/>
          <p:cNvSpPr txBox="1"/>
          <p:nvPr/>
        </p:nvSpPr>
        <p:spPr>
          <a:xfrm>
            <a:off x="4408213" y="211852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</a:t>
            </a:r>
            <a:r>
              <a:rPr lang="en-US" baseline="-25000" dirty="0"/>
              <a:t>4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017813" y="188992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</a:t>
            </a:r>
            <a:r>
              <a:rPr lang="en-US" baseline="-25000" dirty="0"/>
              <a:t>5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008413" y="2037855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</a:t>
            </a:r>
            <a:r>
              <a:rPr lang="en-US" baseline="-25000" dirty="0"/>
              <a:t>6</a:t>
            </a:r>
          </a:p>
        </p:txBody>
      </p:sp>
      <p:cxnSp>
        <p:nvCxnSpPr>
          <p:cNvPr id="4" name="Straight Arrow Connector 3"/>
          <p:cNvCxnSpPr>
            <a:stCxn id="25" idx="6"/>
          </p:cNvCxnSpPr>
          <p:nvPr/>
        </p:nvCxnSpPr>
        <p:spPr>
          <a:xfrm>
            <a:off x="2743200" y="2804320"/>
            <a:ext cx="2274613" cy="152399"/>
          </a:xfrm>
          <a:prstGeom prst="straightConnector1">
            <a:avLst/>
          </a:prstGeom>
          <a:ln w="38100" cmpd="sng"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617888" y="4997348"/>
            <a:ext cx="44418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Calculate as normal using this as the error</a:t>
            </a:r>
          </a:p>
        </p:txBody>
      </p:sp>
    </p:spTree>
    <p:extLst>
      <p:ext uri="{BB962C8B-B14F-4D97-AF65-F5344CB8AC3E}">
        <p14:creationId xmlns:p14="http://schemas.microsoft.com/office/powerpoint/2010/main" val="367445823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Backpropagation</a:t>
            </a:r>
            <a:r>
              <a:rPr lang="en-US" dirty="0"/>
              <a:t>: the details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038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Gradient descent method for learning weights by optimizing a </a:t>
            </a:r>
            <a:r>
              <a:rPr lang="en-US" dirty="0">
                <a:solidFill>
                  <a:srgbClr val="FF0000"/>
                </a:solidFill>
              </a:rPr>
              <a:t>loss function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calculate output of all nodes 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calculate the updates directly for the output layer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“</a:t>
            </a:r>
            <a:r>
              <a:rPr lang="en-US" dirty="0" err="1"/>
              <a:t>backpropagate</a:t>
            </a:r>
            <a:r>
              <a:rPr lang="en-US" dirty="0"/>
              <a:t>” errors through hidden layers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71800" y="5869129"/>
            <a:ext cx="25251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loss function?</a:t>
            </a:r>
          </a:p>
        </p:txBody>
      </p:sp>
    </p:spTree>
    <p:extLst>
      <p:ext uri="{BB962C8B-B14F-4D97-AF65-F5344CB8AC3E}">
        <p14:creationId xmlns:p14="http://schemas.microsoft.com/office/powerpoint/2010/main" val="98670595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Backpropagation</a:t>
            </a:r>
            <a:r>
              <a:rPr lang="en-US" dirty="0"/>
              <a:t>: the details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038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Gradient descent method for learning weights by optimizing a </a:t>
            </a:r>
            <a:r>
              <a:rPr lang="en-US" dirty="0">
                <a:solidFill>
                  <a:srgbClr val="FF0000"/>
                </a:solidFill>
              </a:rPr>
              <a:t>loss function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calculate output of all nodes 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calculate the updates directly for the output layer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“</a:t>
            </a:r>
            <a:r>
              <a:rPr lang="en-US" dirty="0" err="1"/>
              <a:t>backpropagate</a:t>
            </a:r>
            <a:r>
              <a:rPr lang="en-US" dirty="0"/>
              <a:t>” errors through hidden layers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3851013"/>
              </p:ext>
            </p:extLst>
          </p:nvPr>
        </p:nvGraphicFramePr>
        <p:xfrm>
          <a:off x="2813128" y="5714999"/>
          <a:ext cx="2139872" cy="799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058" name="Equation" r:id="rId3" imgW="1155700" imgH="431800" progId="Equation.3">
                  <p:embed/>
                </p:oleObj>
              </mc:Choice>
              <mc:Fallback>
                <p:oleObj name="Equation" r:id="rId3" imgW="1155700" imgH="431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13128" y="5714999"/>
                        <a:ext cx="2139872" cy="7995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105400" y="5867400"/>
            <a:ext cx="15989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squared error</a:t>
            </a:r>
          </a:p>
        </p:txBody>
      </p:sp>
    </p:spTree>
    <p:extLst>
      <p:ext uri="{BB962C8B-B14F-4D97-AF65-F5344CB8AC3E}">
        <p14:creationId xmlns:p14="http://schemas.microsoft.com/office/powerpoint/2010/main" val="33495042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12701</TotalTime>
  <Words>1836</Words>
  <Application>Microsoft Macintosh PowerPoint</Application>
  <PresentationFormat>On-screen Show (4:3)</PresentationFormat>
  <Paragraphs>747</Paragraphs>
  <Slides>65</Slides>
  <Notes>24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74" baseType="lpstr">
      <vt:lpstr>ＭＳ Ｐゴシック</vt:lpstr>
      <vt:lpstr>Arial</vt:lpstr>
      <vt:lpstr>Calibri</vt:lpstr>
      <vt:lpstr>Tw Cen MT</vt:lpstr>
      <vt:lpstr>Verdana</vt:lpstr>
      <vt:lpstr>Wingdings</vt:lpstr>
      <vt:lpstr>Wingdings 2</vt:lpstr>
      <vt:lpstr>Median</vt:lpstr>
      <vt:lpstr>Equation</vt:lpstr>
      <vt:lpstr>Neural networks</vt:lpstr>
      <vt:lpstr>Admin</vt:lpstr>
      <vt:lpstr>Perceptron learning algorithm</vt:lpstr>
      <vt:lpstr>Our Nervous System</vt:lpstr>
      <vt:lpstr>Our nervous system:  the computer science view</vt:lpstr>
      <vt:lpstr>PowerPoint Presentation</vt:lpstr>
      <vt:lpstr>Hard threshold = linear classifier</vt:lpstr>
      <vt:lpstr>Neural Networks</vt:lpstr>
      <vt:lpstr>Artificial Neural Networks</vt:lpstr>
      <vt:lpstr>PowerPoint Presentation</vt:lpstr>
      <vt:lpstr>Other activation functions</vt:lpstr>
      <vt:lpstr>Neural network</vt:lpstr>
      <vt:lpstr>Neural network</vt:lpstr>
      <vt:lpstr>Neural network</vt:lpstr>
      <vt:lpstr>Neural network</vt:lpstr>
      <vt:lpstr>Neural network</vt:lpstr>
      <vt:lpstr>Activation spread</vt:lpstr>
      <vt:lpstr>Computation (assume 0 bias)</vt:lpstr>
      <vt:lpstr>Computation</vt:lpstr>
      <vt:lpstr>Neural networks</vt:lpstr>
      <vt:lpstr>Hidden units/layers</vt:lpstr>
      <vt:lpstr>Hidden units/layers</vt:lpstr>
      <vt:lpstr>Hidden units/layers</vt:lpstr>
      <vt:lpstr>Alternate ways of visualizing</vt:lpstr>
      <vt:lpstr>Multiple outputs</vt:lpstr>
      <vt:lpstr>Multiple outputs</vt:lpstr>
      <vt:lpstr>Neural networks</vt:lpstr>
      <vt:lpstr>NN decision boundary</vt:lpstr>
      <vt:lpstr>NN decision boundary</vt:lpstr>
      <vt:lpstr>XOR</vt:lpstr>
      <vt:lpstr>XOR</vt:lpstr>
      <vt:lpstr>What does the decision boundary look like?</vt:lpstr>
      <vt:lpstr>What does the decision boundary look like?</vt:lpstr>
      <vt:lpstr>NN decision boundary</vt:lpstr>
      <vt:lpstr>NN decision boundary</vt:lpstr>
      <vt:lpstr>What does the decision boundary look like?</vt:lpstr>
      <vt:lpstr>NN decision boundary</vt:lpstr>
      <vt:lpstr>NN decision boundary</vt:lpstr>
      <vt:lpstr>What does the decision boundary look like?</vt:lpstr>
      <vt:lpstr>Fill in the truth table</vt:lpstr>
      <vt:lpstr>OR</vt:lpstr>
      <vt:lpstr>What does the decision boundary look like?</vt:lpstr>
      <vt:lpstr>PowerPoint Presentation</vt:lpstr>
      <vt:lpstr>PowerPoint Presentation</vt:lpstr>
      <vt:lpstr>What does the decision boundary look like?</vt:lpstr>
      <vt:lpstr>This decision boundary?</vt:lpstr>
      <vt:lpstr>This decision boundary?</vt:lpstr>
      <vt:lpstr>This decision boundary?</vt:lpstr>
      <vt:lpstr>PowerPoint Presentation</vt:lpstr>
      <vt:lpstr>NOR</vt:lpstr>
      <vt:lpstr>What does the decision boundary look like?</vt:lpstr>
      <vt:lpstr>Three hidden nodes</vt:lpstr>
      <vt:lpstr>NN decision boundaries</vt:lpstr>
      <vt:lpstr>NN decision boundaries</vt:lpstr>
      <vt:lpstr>Training</vt:lpstr>
      <vt:lpstr>Training multilayer networks</vt:lpstr>
      <vt:lpstr>Learning in multilayer networks</vt:lpstr>
      <vt:lpstr>Backpropagation: intuition</vt:lpstr>
      <vt:lpstr>Backpropagation: intuition</vt:lpstr>
      <vt:lpstr>Backpropagation: intuition</vt:lpstr>
      <vt:lpstr>Backpropagation: intuition</vt:lpstr>
      <vt:lpstr>Backpropagation: intuition</vt:lpstr>
      <vt:lpstr>Backpropagation: intuition</vt:lpstr>
      <vt:lpstr>Backpropagation: the details</vt:lpstr>
      <vt:lpstr>Backpropagation: the details</vt:lpstr>
    </vt:vector>
  </TitlesOfParts>
  <Company>Pomona College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CORpus analysis</dc:title>
  <dc:creator>Dave Kauchak</dc:creator>
  <cp:lastModifiedBy>David Robert Kauchak</cp:lastModifiedBy>
  <cp:revision>926</cp:revision>
  <cp:lastPrinted>2016-10-25T20:29:19Z</cp:lastPrinted>
  <dcterms:created xsi:type="dcterms:W3CDTF">2011-01-25T19:35:23Z</dcterms:created>
  <dcterms:modified xsi:type="dcterms:W3CDTF">2019-10-29T18:54:27Z</dcterms:modified>
</cp:coreProperties>
</file>