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7"/>
  </p:notesMasterIdLst>
  <p:handoutMasterIdLst>
    <p:handoutMasterId r:id="rId68"/>
  </p:handoutMasterIdLst>
  <p:sldIdLst>
    <p:sldId id="256" r:id="rId2"/>
    <p:sldId id="258" r:id="rId3"/>
    <p:sldId id="327" r:id="rId4"/>
    <p:sldId id="328" r:id="rId5"/>
    <p:sldId id="329" r:id="rId6"/>
    <p:sldId id="330" r:id="rId7"/>
    <p:sldId id="331" r:id="rId8"/>
    <p:sldId id="332" r:id="rId9"/>
    <p:sldId id="334" r:id="rId10"/>
    <p:sldId id="335" r:id="rId11"/>
    <p:sldId id="333" r:id="rId12"/>
    <p:sldId id="396" r:id="rId13"/>
    <p:sldId id="399" r:id="rId14"/>
    <p:sldId id="395" r:id="rId15"/>
    <p:sldId id="397" r:id="rId16"/>
    <p:sldId id="394" r:id="rId17"/>
    <p:sldId id="401" r:id="rId18"/>
    <p:sldId id="400" r:id="rId19"/>
    <p:sldId id="336" r:id="rId20"/>
    <p:sldId id="338" r:id="rId21"/>
    <p:sldId id="340" r:id="rId22"/>
    <p:sldId id="341" r:id="rId23"/>
    <p:sldId id="342" r:id="rId24"/>
    <p:sldId id="347" r:id="rId25"/>
    <p:sldId id="337" r:id="rId26"/>
    <p:sldId id="402" r:id="rId27"/>
    <p:sldId id="403" r:id="rId28"/>
    <p:sldId id="404" r:id="rId29"/>
    <p:sldId id="343" r:id="rId30"/>
    <p:sldId id="405" r:id="rId31"/>
    <p:sldId id="406" r:id="rId32"/>
    <p:sldId id="407" r:id="rId33"/>
    <p:sldId id="408" r:id="rId34"/>
    <p:sldId id="344" r:id="rId35"/>
    <p:sldId id="345" r:id="rId36"/>
    <p:sldId id="346" r:id="rId37"/>
    <p:sldId id="348" r:id="rId38"/>
    <p:sldId id="349" r:id="rId39"/>
    <p:sldId id="350" r:id="rId40"/>
    <p:sldId id="351" r:id="rId41"/>
    <p:sldId id="352" r:id="rId42"/>
    <p:sldId id="353" r:id="rId43"/>
    <p:sldId id="409" r:id="rId44"/>
    <p:sldId id="354" r:id="rId45"/>
    <p:sldId id="355" r:id="rId46"/>
    <p:sldId id="356" r:id="rId47"/>
    <p:sldId id="357" r:id="rId48"/>
    <p:sldId id="358" r:id="rId49"/>
    <p:sldId id="359" r:id="rId50"/>
    <p:sldId id="360" r:id="rId51"/>
    <p:sldId id="410" r:id="rId52"/>
    <p:sldId id="362" r:id="rId53"/>
    <p:sldId id="363" r:id="rId54"/>
    <p:sldId id="364" r:id="rId55"/>
    <p:sldId id="365" r:id="rId56"/>
    <p:sldId id="366" r:id="rId57"/>
    <p:sldId id="367" r:id="rId58"/>
    <p:sldId id="368" r:id="rId59"/>
    <p:sldId id="369" r:id="rId60"/>
    <p:sldId id="370" r:id="rId61"/>
    <p:sldId id="371" r:id="rId62"/>
    <p:sldId id="372" r:id="rId63"/>
    <p:sldId id="373" r:id="rId64"/>
    <p:sldId id="374" r:id="rId65"/>
    <p:sldId id="375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73" autoAdjust="0"/>
    <p:restoredTop sz="94806"/>
  </p:normalViewPr>
  <p:slideViewPr>
    <p:cSldViewPr snapToGrid="0" snapToObjects="1">
      <p:cViewPr varScale="1">
        <p:scale>
          <a:sx n="143" d="100"/>
          <a:sy n="143" d="100"/>
        </p:scale>
        <p:origin x="928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7A57FA-812F-9A4F-B534-56F100840C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F47C14-F0F1-884E-966F-06EB541A74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40A5A-4FB5-FC43-955A-43B2487D3E67}" type="datetimeFigureOut">
              <a:rPr lang="en-US" smtClean="0"/>
              <a:t>9/5/19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2DAD26-0A26-4E46-9845-182C1EC438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C6823-2DC3-6947-A35C-D579952816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BAA6F-E738-2540-8F7D-4D5ED0082D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52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Error/noise</a:t>
            </a:r>
            <a:r>
              <a:rPr lang="en-US" baseline="0" dirty="0"/>
              <a:t> in the data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Missing discriminating preference, e.g. maybe we also need to know whether the person has a good jacket or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30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an</a:t>
            </a:r>
            <a:r>
              <a:rPr lang="en-US" baseline="0" dirty="0"/>
              <a:t> aside, how did we decide to pick the label for normal-&gt;road-&gt;rainy?  There were no examples in the training data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48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an</a:t>
            </a:r>
            <a:r>
              <a:rPr lang="en-US" baseline="0" dirty="0"/>
              <a:t> aside, how did we decide to pick the label for normal-&gt;road-&gt;rainy?  There were no examples in the training data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48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many of the same things we used to “pre-prune”, i.e.</a:t>
            </a:r>
            <a:r>
              <a:rPr lang="en-US" baseline="0" dirty="0"/>
              <a:t> stop building early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628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tend to perform roughly</a:t>
            </a:r>
            <a:r>
              <a:rPr lang="en-US" baseline="0" dirty="0"/>
              <a:t> the same, so we often won’t worry too much about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99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this is also</a:t>
            </a:r>
            <a:r>
              <a:rPr lang="en-US" baseline="0" dirty="0"/>
              <a:t> why many decision tree learning algorithms always use binary splits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92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9/5/19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49325" y="1981200"/>
            <a:ext cx="7661275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06119C8-9BF8-8B48-8701-D6A2B07AFA0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9/5/19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Decision trees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</a:t>
            </a:r>
            <a:r>
              <a:rPr lang="en-US"/>
              <a:t>Fall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7772400" cy="4724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Assignment 1 due tomorrow (Friday)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Assignment 2 out soon: start ASAP! (due next Sunday)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Lecture notes posted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Keep up with the reading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Videos</a:t>
            </a:r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16000"/>
            <a:ext cx="9144000" cy="648369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758" y="-130425"/>
            <a:ext cx="6447505" cy="1146425"/>
          </a:xfrm>
        </p:spPr>
        <p:txBody>
          <a:bodyPr/>
          <a:lstStyle/>
          <a:p>
            <a:r>
              <a:rPr lang="en-US" dirty="0"/>
              <a:t>A sample data set</a:t>
            </a:r>
          </a:p>
        </p:txBody>
      </p:sp>
      <p:graphicFrame>
        <p:nvGraphicFramePr>
          <p:cNvPr id="24579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570763"/>
              </p:ext>
            </p:extLst>
          </p:nvPr>
        </p:nvGraphicFramePr>
        <p:xfrm>
          <a:off x="1248609" y="1016000"/>
          <a:ext cx="6424612" cy="3991610"/>
        </p:xfrm>
        <a:graphic>
          <a:graphicData uri="http://schemas.openxmlformats.org/drawingml/2006/table">
            <a:tbl>
              <a:tblPr/>
              <a:tblGrid>
                <a:gridCol w="1173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2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5450">
                <a:tc gridSpan="4"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Features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Label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Hour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Weather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Accident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Stall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Commute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Rainy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Sunny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AM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Rainy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Short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 AM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Cloudy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Yes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Long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9 AM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Rainy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No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47675" marR="0" lvl="0" indent="-44767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Short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41684" y="5256282"/>
            <a:ext cx="29540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 AM, Rainy, Yes, No?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10 AM, Rainy, No, No?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43681" y="5256282"/>
            <a:ext cx="4892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Can you describe a “model” that could be used to make decisions in general?</a:t>
            </a:r>
          </a:p>
        </p:txBody>
      </p:sp>
    </p:spTree>
    <p:extLst>
      <p:ext uri="{BB962C8B-B14F-4D97-AF65-F5344CB8AC3E}">
        <p14:creationId xmlns:p14="http://schemas.microsoft.com/office/powerpoint/2010/main" val="1043540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Tree with internal nodes labeled by features</a:t>
            </a:r>
          </a:p>
          <a:p>
            <a:endParaRPr lang="en-US" sz="2400" dirty="0"/>
          </a:p>
          <a:p>
            <a:r>
              <a:rPr lang="en-US" sz="2400" dirty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/>
              <a:t>Leaves labeled with classes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8740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Tree with internal nodes labeled by features</a:t>
            </a:r>
          </a:p>
          <a:p>
            <a:endParaRPr lang="en-US" sz="2400" dirty="0"/>
          </a:p>
          <a:p>
            <a:r>
              <a:rPr lang="en-US" sz="2400" dirty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/>
              <a:t>Leaves labeled with classes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Leave = 8 AM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Weather = Rainy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934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Accident = Yes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Stall = No</a:t>
            </a:r>
          </a:p>
        </p:txBody>
      </p:sp>
    </p:spTree>
    <p:extLst>
      <p:ext uri="{BB962C8B-B14F-4D97-AF65-F5344CB8AC3E}">
        <p14:creationId xmlns:p14="http://schemas.microsoft.com/office/powerpoint/2010/main" val="215297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38100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Tree with internal nodes labeled by features</a:t>
            </a:r>
          </a:p>
          <a:p>
            <a:endParaRPr lang="en-US" sz="2400" dirty="0"/>
          </a:p>
          <a:p>
            <a:r>
              <a:rPr lang="en-US" sz="2400" dirty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/>
              <a:t>Leaves labeled with classes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Leave = 8 AM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Weather = Rainy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934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Accident = Yes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Stall = No</a:t>
            </a:r>
          </a:p>
        </p:txBody>
      </p:sp>
      <p:sp>
        <p:nvSpPr>
          <p:cNvPr id="25" name="Oval 24"/>
          <p:cNvSpPr/>
          <p:nvPr/>
        </p:nvSpPr>
        <p:spPr>
          <a:xfrm>
            <a:off x="2408989" y="3923631"/>
            <a:ext cx="1006562" cy="533400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16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Tree with internal nodes labeled by features</a:t>
            </a:r>
          </a:p>
          <a:p>
            <a:endParaRPr lang="en-US" sz="2400" dirty="0"/>
          </a:p>
          <a:p>
            <a:r>
              <a:rPr lang="en-US" sz="2400" dirty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/>
              <a:t>Leaves labeled with classes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Leave = 10 AM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Weather = Rainy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510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Accident = No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Stall = No</a:t>
            </a:r>
          </a:p>
        </p:txBody>
      </p:sp>
    </p:spTree>
    <p:extLst>
      <p:ext uri="{BB962C8B-B14F-4D97-AF65-F5344CB8AC3E}">
        <p14:creationId xmlns:p14="http://schemas.microsoft.com/office/powerpoint/2010/main" val="4071740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8643" y="47618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51789" y="1866231"/>
            <a:ext cx="1365518" cy="406401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Leave At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6989" y="3237831"/>
            <a:ext cx="1515269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charset="0"/>
              </a:rPr>
              <a:t>Stall?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28189" y="3237831"/>
            <a:ext cx="1371600" cy="3983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charset="0"/>
              </a:rPr>
              <a:t>Accident?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03989" y="2475831"/>
            <a:ext cx="109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10 AM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899652" y="25520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9 AM</a:t>
            </a:r>
          </a:p>
        </p:txBody>
      </p:sp>
      <p:cxnSp>
        <p:nvCxnSpPr>
          <p:cNvPr id="9" name="AutoShape 8"/>
          <p:cNvCxnSpPr>
            <a:cxnSpLocks noChangeShapeType="1"/>
            <a:stCxn id="4" idx="2"/>
            <a:endCxn id="5" idx="0"/>
          </p:cNvCxnSpPr>
          <p:nvPr/>
        </p:nvCxnSpPr>
        <p:spPr bwMode="auto">
          <a:xfrm flipH="1">
            <a:off x="1134624" y="2272632"/>
            <a:ext cx="1499924" cy="965199"/>
          </a:xfrm>
          <a:prstGeom prst="straightConnector1">
            <a:avLst/>
          </a:prstGeom>
          <a:noFill/>
          <a:ln w="28575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AutoShape 9"/>
          <p:cNvCxnSpPr>
            <a:cxnSpLocks noChangeShapeType="1"/>
            <a:stCxn id="4" idx="2"/>
            <a:endCxn id="6" idx="0"/>
          </p:cNvCxnSpPr>
          <p:nvPr/>
        </p:nvCxnSpPr>
        <p:spPr bwMode="auto">
          <a:xfrm>
            <a:off x="2634548" y="2272632"/>
            <a:ext cx="1679441" cy="9651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467813" y="2780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8 AM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257968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08989" y="39236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Long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170989" y="4761831"/>
            <a:ext cx="141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Short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4373520" y="4761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Long</a:t>
            </a:r>
          </a:p>
        </p:txBody>
      </p:sp>
      <p:cxnSp>
        <p:nvCxnSpPr>
          <p:cNvPr id="17" name="AutoShape 17"/>
          <p:cNvCxnSpPr>
            <a:cxnSpLocks noChangeShapeType="1"/>
            <a:stCxn id="5" idx="2"/>
            <a:endCxn id="12" idx="0"/>
          </p:cNvCxnSpPr>
          <p:nvPr/>
        </p:nvCxnSpPr>
        <p:spPr bwMode="auto">
          <a:xfrm>
            <a:off x="1134624" y="3636211"/>
            <a:ext cx="597213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8852" y="3999831"/>
            <a:ext cx="947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No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494589" y="39998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latin typeface="Times New Roman" charset="0"/>
              </a:rPr>
              <a:t>Yes</a:t>
            </a:r>
          </a:p>
        </p:txBody>
      </p:sp>
      <p:cxnSp>
        <p:nvCxnSpPr>
          <p:cNvPr id="20" name="AutoShape 20"/>
          <p:cNvCxnSpPr>
            <a:cxnSpLocks noChangeShapeType="1"/>
            <a:stCxn id="4" idx="2"/>
            <a:endCxn id="13" idx="0"/>
          </p:cNvCxnSpPr>
          <p:nvPr/>
        </p:nvCxnSpPr>
        <p:spPr bwMode="auto">
          <a:xfrm>
            <a:off x="2634548" y="2272632"/>
            <a:ext cx="248310" cy="1650999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AutoShape 21"/>
          <p:cNvCxnSpPr>
            <a:cxnSpLocks noChangeShapeType="1"/>
            <a:stCxn id="6" idx="2"/>
            <a:endCxn id="15" idx="0"/>
          </p:cNvCxnSpPr>
          <p:nvPr/>
        </p:nvCxnSpPr>
        <p:spPr bwMode="auto">
          <a:xfrm flipH="1">
            <a:off x="3878221" y="3636211"/>
            <a:ext cx="435768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AutoShape 22"/>
          <p:cNvCxnSpPr>
            <a:cxnSpLocks noChangeShapeType="1"/>
            <a:stCxn id="6" idx="2"/>
            <a:endCxn id="16" idx="0"/>
          </p:cNvCxnSpPr>
          <p:nvPr/>
        </p:nvCxnSpPr>
        <p:spPr bwMode="auto">
          <a:xfrm>
            <a:off x="4313989" y="3636211"/>
            <a:ext cx="533400" cy="112562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317307" y="3771231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No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4373520" y="3771231"/>
            <a:ext cx="949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Times New Roman" charset="0"/>
              </a:rPr>
              <a:t>Yes</a:t>
            </a:r>
          </a:p>
        </p:txBody>
      </p:sp>
      <p:cxnSp>
        <p:nvCxnSpPr>
          <p:cNvPr id="26" name="AutoShape 27"/>
          <p:cNvCxnSpPr>
            <a:cxnSpLocks noChangeShapeType="1"/>
            <a:stCxn id="5" idx="2"/>
          </p:cNvCxnSpPr>
          <p:nvPr/>
        </p:nvCxnSpPr>
        <p:spPr bwMode="auto">
          <a:xfrm flipH="1">
            <a:off x="580190" y="3636211"/>
            <a:ext cx="554434" cy="1125620"/>
          </a:xfrm>
          <a:prstGeom prst="straightConnector1">
            <a:avLst/>
          </a:prstGeom>
          <a:noFill/>
          <a:ln w="28575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9" name="Straight Connector 48"/>
          <p:cNvCxnSpPr/>
          <p:nvPr/>
        </p:nvCxnSpPr>
        <p:spPr>
          <a:xfrm flipH="1">
            <a:off x="5400843" y="1866231"/>
            <a:ext cx="26737" cy="457734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47894" y="2215471"/>
            <a:ext cx="33955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Tree with internal nodes labeled by features</a:t>
            </a:r>
          </a:p>
          <a:p>
            <a:endParaRPr lang="en-US" sz="2400" dirty="0"/>
          </a:p>
          <a:p>
            <a:r>
              <a:rPr lang="en-US" sz="2400" dirty="0"/>
              <a:t>Branches are labeled by tests on that feature</a:t>
            </a:r>
          </a:p>
          <a:p>
            <a:endParaRPr lang="en-US" sz="2400" dirty="0"/>
          </a:p>
          <a:p>
            <a:r>
              <a:rPr lang="en-US" sz="2400" dirty="0"/>
              <a:t>Leaves labeled with classes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77427" y="5635477"/>
            <a:ext cx="22995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Leave = 10 AM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Weather = Rainy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43274" y="5635477"/>
            <a:ext cx="19510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Accident = No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Stall = No</a:t>
            </a:r>
          </a:p>
        </p:txBody>
      </p:sp>
      <p:sp>
        <p:nvSpPr>
          <p:cNvPr id="30" name="Oval 29"/>
          <p:cNvSpPr/>
          <p:nvPr/>
        </p:nvSpPr>
        <p:spPr>
          <a:xfrm>
            <a:off x="308643" y="4761831"/>
            <a:ext cx="1006562" cy="533400"/>
          </a:xfrm>
          <a:prstGeom prst="ellipse">
            <a:avLst/>
          </a:prstGeom>
          <a:noFill/>
          <a:ln w="38100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551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947" y="141710"/>
            <a:ext cx="9205495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To ride or not to ride, that is the question…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73159" y="6058385"/>
            <a:ext cx="30779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Build a decision tree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672435"/>
              </p:ext>
            </p:extLst>
          </p:nvPr>
        </p:nvGraphicFramePr>
        <p:xfrm>
          <a:off x="1751264" y="1667123"/>
          <a:ext cx="5507788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6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40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8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52927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Base case: If all data belong to the same class, create a leaf node with that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Otherwise:</a:t>
            </a:r>
          </a:p>
          <a:p>
            <a:pPr>
              <a:buFontTx/>
              <a:buChar char="-"/>
            </a:pPr>
            <a:r>
              <a:rPr lang="en-US" dirty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/>
              <a:t>pick the feature with the highest score, partition the data based on that data value and call recursively</a:t>
            </a:r>
          </a:p>
        </p:txBody>
      </p:sp>
    </p:spTree>
    <p:extLst>
      <p:ext uri="{BB962C8B-B14F-4D97-AF65-F5344CB8AC3E}">
        <p14:creationId xmlns:p14="http://schemas.microsoft.com/office/powerpoint/2010/main" val="2934079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the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50665"/>
              </p:ext>
            </p:extLst>
          </p:nvPr>
        </p:nvGraphicFramePr>
        <p:xfrm>
          <a:off x="334210" y="2112202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00889" y="2553368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32717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the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811019"/>
              </p:ext>
            </p:extLst>
          </p:nvPr>
        </p:nvGraphicFramePr>
        <p:xfrm>
          <a:off x="334210" y="2112202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00889" y="2553368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4600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the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273084"/>
              </p:ext>
            </p:extLst>
          </p:nvPr>
        </p:nvGraphicFramePr>
        <p:xfrm>
          <a:off x="334210" y="2112202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YES: 4</a:t>
            </a:r>
          </a:p>
          <a:p>
            <a:r>
              <a:rPr lang="en-US" dirty="0">
                <a:solidFill>
                  <a:srgbClr val="0000FF"/>
                </a:solidFill>
              </a:rPr>
              <a:t>NO: 1</a:t>
            </a:r>
          </a:p>
        </p:txBody>
      </p:sp>
    </p:spTree>
    <p:extLst>
      <p:ext uri="{BB962C8B-B14F-4D97-AF65-F5344CB8AC3E}">
        <p14:creationId xmlns:p14="http://schemas.microsoft.com/office/powerpoint/2010/main" val="3094890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the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385002"/>
              </p:ext>
            </p:extLst>
          </p:nvPr>
        </p:nvGraphicFramePr>
        <p:xfrm>
          <a:off x="334210" y="2112202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4</a:t>
            </a:r>
          </a:p>
          <a:p>
            <a:r>
              <a:rPr lang="en-US" dirty="0"/>
              <a:t>NO: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5174" y="2644817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03891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the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427333"/>
              </p:ext>
            </p:extLst>
          </p:nvPr>
        </p:nvGraphicFramePr>
        <p:xfrm>
          <a:off x="334210" y="2112202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4</a:t>
            </a:r>
          </a:p>
          <a:p>
            <a:r>
              <a:rPr lang="en-US" dirty="0"/>
              <a:t>NO: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YES: 2</a:t>
            </a:r>
          </a:p>
          <a:p>
            <a:r>
              <a:rPr lang="en-US" dirty="0">
                <a:solidFill>
                  <a:srgbClr val="0000FF"/>
                </a:solidFill>
              </a:rPr>
              <a:t>NO: 3</a:t>
            </a:r>
          </a:p>
        </p:txBody>
      </p:sp>
    </p:spTree>
    <p:extLst>
      <p:ext uri="{BB962C8B-B14F-4D97-AF65-F5344CB8AC3E}">
        <p14:creationId xmlns:p14="http://schemas.microsoft.com/office/powerpoint/2010/main" val="3180510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the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644822"/>
              </p:ext>
            </p:extLst>
          </p:nvPr>
        </p:nvGraphicFramePr>
        <p:xfrm>
          <a:off x="334210" y="2112202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4</a:t>
            </a:r>
          </a:p>
          <a:p>
            <a:r>
              <a:rPr lang="en-US" dirty="0"/>
              <a:t>NO: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2</a:t>
            </a:r>
          </a:p>
          <a:p>
            <a:r>
              <a:rPr lang="en-US" dirty="0"/>
              <a:t>NO: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0952" y="34242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flipH="1">
            <a:off x="6383590" y="37936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2"/>
          </p:cNvCxnSpPr>
          <p:nvPr/>
        </p:nvCxnSpPr>
        <p:spPr>
          <a:xfrm>
            <a:off x="7116077" y="37936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12410" y="37936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53713" y="37613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48482" y="4341758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556" y="4341758"/>
            <a:ext cx="322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09992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the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30826"/>
              </p:ext>
            </p:extLst>
          </p:nvPr>
        </p:nvGraphicFramePr>
        <p:xfrm>
          <a:off x="334210" y="2112202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4</a:t>
            </a:r>
          </a:p>
          <a:p>
            <a:r>
              <a:rPr lang="en-US" dirty="0"/>
              <a:t>NO: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2</a:t>
            </a:r>
          </a:p>
          <a:p>
            <a:r>
              <a:rPr lang="en-US" dirty="0"/>
              <a:t>NO: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0952" y="34242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flipH="1">
            <a:off x="6383590" y="37936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2"/>
          </p:cNvCxnSpPr>
          <p:nvPr/>
        </p:nvCxnSpPr>
        <p:spPr>
          <a:xfrm>
            <a:off x="7116077" y="37936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12410" y="37936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53713" y="37613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75584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YES: 4</a:t>
            </a:r>
          </a:p>
          <a:p>
            <a:r>
              <a:rPr lang="en-US" dirty="0">
                <a:solidFill>
                  <a:srgbClr val="0000FF"/>
                </a:solidFill>
              </a:rPr>
              <a:t>NO: 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64208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YES: 2</a:t>
            </a:r>
          </a:p>
          <a:p>
            <a:r>
              <a:rPr lang="en-US" dirty="0">
                <a:solidFill>
                  <a:srgbClr val="0000FF"/>
                </a:solidFill>
              </a:rPr>
              <a:t>NO: 4</a:t>
            </a:r>
          </a:p>
        </p:txBody>
      </p:sp>
    </p:spTree>
    <p:extLst>
      <p:ext uri="{BB962C8B-B14F-4D97-AF65-F5344CB8AC3E}">
        <p14:creationId xmlns:p14="http://schemas.microsoft.com/office/powerpoint/2010/main" val="3213409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6897850" y="5571650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the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092940"/>
              </p:ext>
            </p:extLst>
          </p:nvPr>
        </p:nvGraphicFramePr>
        <p:xfrm>
          <a:off x="334210" y="2112202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77263" y="1724526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309895" y="2093858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>
            <a:off x="6983891" y="2093858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913913" y="2093858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80024" y="2061592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1895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4</a:t>
            </a:r>
          </a:p>
          <a:p>
            <a:r>
              <a:rPr lang="en-US" dirty="0"/>
              <a:t>NO: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90519" y="2633579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2</a:t>
            </a:r>
          </a:p>
          <a:p>
            <a:r>
              <a:rPr lang="en-US" dirty="0"/>
              <a:t>NO: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50952" y="34242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16" name="Straight Arrow Connector 15"/>
          <p:cNvCxnSpPr>
            <a:stCxn id="15" idx="2"/>
          </p:cNvCxnSpPr>
          <p:nvPr/>
        </p:nvCxnSpPr>
        <p:spPr>
          <a:xfrm flipH="1">
            <a:off x="6383590" y="37936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2"/>
          </p:cNvCxnSpPr>
          <p:nvPr/>
        </p:nvCxnSpPr>
        <p:spPr>
          <a:xfrm>
            <a:off x="7116077" y="37936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12410" y="37936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53713" y="37613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75584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4</a:t>
            </a:r>
          </a:p>
          <a:p>
            <a:r>
              <a:rPr lang="en-US" dirty="0"/>
              <a:t>NO: 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64208" y="4333342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2</a:t>
            </a:r>
          </a:p>
          <a:p>
            <a:r>
              <a:rPr lang="en-US" dirty="0"/>
              <a:t>NO: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34294" y="5105337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3" name="Straight Arrow Connector 22"/>
          <p:cNvCxnSpPr>
            <a:stCxn id="22" idx="2"/>
          </p:cNvCxnSpPr>
          <p:nvPr/>
        </p:nvCxnSpPr>
        <p:spPr>
          <a:xfrm flipH="1">
            <a:off x="6466929" y="5474669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2" idx="2"/>
          </p:cNvCxnSpPr>
          <p:nvPr/>
        </p:nvCxnSpPr>
        <p:spPr>
          <a:xfrm>
            <a:off x="7238574" y="5474669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070944" y="5474669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7055" y="5442403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07063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2</a:t>
            </a:r>
          </a:p>
          <a:p>
            <a:r>
              <a:rPr lang="en-US" dirty="0"/>
              <a:t>NO: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09163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2</a:t>
            </a:r>
          </a:p>
          <a:p>
            <a:r>
              <a:rPr lang="en-US" dirty="0"/>
              <a:t>NO: 1</a:t>
            </a:r>
          </a:p>
        </p:txBody>
      </p:sp>
      <p:cxnSp>
        <p:nvCxnSpPr>
          <p:cNvPr id="29" name="Straight Arrow Connector 28"/>
          <p:cNvCxnSpPr>
            <a:stCxn id="22" idx="2"/>
            <a:endCxn id="32" idx="0"/>
          </p:cNvCxnSpPr>
          <p:nvPr/>
        </p:nvCxnSpPr>
        <p:spPr>
          <a:xfrm flipH="1">
            <a:off x="7203550" y="5474669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818450" y="6014390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2</a:t>
            </a:r>
          </a:p>
          <a:p>
            <a:r>
              <a:rPr lang="en-US" dirty="0"/>
              <a:t>NO: 2</a:t>
            </a:r>
          </a:p>
        </p:txBody>
      </p:sp>
    </p:spTree>
    <p:extLst>
      <p:ext uri="{BB962C8B-B14F-4D97-AF65-F5344CB8AC3E}">
        <p14:creationId xmlns:p14="http://schemas.microsoft.com/office/powerpoint/2010/main" val="608450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Partitioning the data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Terrain</a:t>
              </a:r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Road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Trail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4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4</a:t>
              </a:r>
            </a:p>
            <a:p>
              <a:r>
                <a:rPr lang="en-US" dirty="0"/>
                <a:t>NO: 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72300" cy="1555384"/>
            <a:chOff x="5807063" y="5105337"/>
            <a:chExt cx="2772300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Snowy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Weather</a:t>
              </a:r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Rainy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Sunny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1</a:t>
              </a:r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2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1850391" y="3747519"/>
            <a:ext cx="57485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calculate the “</a:t>
            </a:r>
            <a:r>
              <a:rPr lang="en-US" sz="2800" dirty="0">
                <a:solidFill>
                  <a:srgbClr val="FF0000"/>
                </a:solidFill>
              </a:rPr>
              <a:t>score</a:t>
            </a:r>
            <a:r>
              <a:rPr lang="en-US" sz="2800" dirty="0"/>
              <a:t>” for each feature if we used it to split the data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440" y="4906209"/>
            <a:ext cx="83599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score should we use?</a:t>
            </a:r>
          </a:p>
          <a:p>
            <a:r>
              <a:rPr lang="en-US" sz="3200" dirty="0">
                <a:solidFill>
                  <a:srgbClr val="FF0000"/>
                </a:solidFill>
              </a:rPr>
              <a:t>If we just stopped here, which tree would be best?  How could we make these into decision trees?</a:t>
            </a:r>
          </a:p>
        </p:txBody>
      </p:sp>
    </p:spTree>
    <p:extLst>
      <p:ext uri="{BB962C8B-B14F-4D97-AF65-F5344CB8AC3E}">
        <p14:creationId xmlns:p14="http://schemas.microsoft.com/office/powerpoint/2010/main" val="3700585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Terrain</a:t>
              </a:r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Road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Trail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4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4</a:t>
              </a:r>
            </a:p>
            <a:p>
              <a:r>
                <a:rPr lang="en-US" dirty="0"/>
                <a:t>NO: 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72300" cy="1555384"/>
            <a:chOff x="5807063" y="5105337"/>
            <a:chExt cx="2772300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Snowy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Weather</a:t>
              </a:r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Rainy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Sunny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1</a:t>
              </a:r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2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446310" y="4236241"/>
            <a:ext cx="6643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could we make these into decision trees?</a:t>
            </a:r>
          </a:p>
        </p:txBody>
      </p:sp>
    </p:spTree>
    <p:extLst>
      <p:ext uri="{BB962C8B-B14F-4D97-AF65-F5344CB8AC3E}">
        <p14:creationId xmlns:p14="http://schemas.microsoft.com/office/powerpoint/2010/main" val="3574702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Terrain</a:t>
              </a:r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Road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Trail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/>
                <a:t>NO: 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4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Snowy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Weather</a:t>
              </a:r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Rainy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Sunny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2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2</a:t>
              </a:r>
            </a:p>
            <a:p>
              <a:r>
                <a:rPr lang="en-US" dirty="0"/>
                <a:t>NO: 1</a:t>
              </a:r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9033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Terrain</a:t>
              </a:r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Road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Trail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/>
                <a:t>NO: 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4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Snowy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Weather</a:t>
              </a:r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Rainy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Sunny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2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2</a:t>
              </a:r>
            </a:p>
            <a:p>
              <a:r>
                <a:rPr lang="en-US" dirty="0"/>
                <a:t>NO: 1</a:t>
              </a:r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2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97062" y="3822122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error</a:t>
            </a:r>
            <a:r>
              <a:rPr lang="en-US" sz="2400" dirty="0"/>
              <a:t>: the average error over the training 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1864" y="4745789"/>
            <a:ext cx="6460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classification, the most common “error” is the number of mistakes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04737" y="5844492"/>
            <a:ext cx="4794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Training error for each of these?</a:t>
            </a:r>
          </a:p>
        </p:txBody>
      </p:sp>
    </p:spTree>
    <p:extLst>
      <p:ext uri="{BB962C8B-B14F-4D97-AF65-F5344CB8AC3E}">
        <p14:creationId xmlns:p14="http://schemas.microsoft.com/office/powerpoint/2010/main" val="313886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Terrain</a:t>
              </a:r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Road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Trail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/>
                <a:t>NO: 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4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Snowy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Weather</a:t>
              </a:r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Rainy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Sunny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2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2</a:t>
              </a:r>
            </a:p>
            <a:p>
              <a:r>
                <a:rPr lang="en-US" dirty="0"/>
                <a:t>NO: 1</a:t>
              </a:r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2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163704" y="5145595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error</a:t>
            </a:r>
            <a:r>
              <a:rPr lang="en-US" sz="2400" dirty="0"/>
              <a:t>: the average error over the training set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3444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3/10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22119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2/10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65285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4/10</a:t>
            </a:r>
          </a:p>
        </p:txBody>
      </p:sp>
    </p:spTree>
    <p:extLst>
      <p:ext uri="{BB962C8B-B14F-4D97-AF65-F5344CB8AC3E}">
        <p14:creationId xmlns:p14="http://schemas.microsoft.com/office/powerpoint/2010/main" val="1619524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error vs. accuracy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22085" y="1868905"/>
            <a:ext cx="2358824" cy="1555384"/>
            <a:chOff x="5801895" y="1724526"/>
            <a:chExt cx="2358824" cy="1555384"/>
          </a:xfrm>
        </p:grpSpPr>
        <p:sp>
          <p:nvSpPr>
            <p:cNvPr id="6" name="TextBox 5"/>
            <p:cNvSpPr txBox="1"/>
            <p:nvPr/>
          </p:nvSpPr>
          <p:spPr>
            <a:xfrm>
              <a:off x="6577263" y="1724526"/>
              <a:ext cx="813256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Terrain</a:t>
              </a:r>
            </a:p>
          </p:txBody>
        </p:sp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6309895" y="2093858"/>
              <a:ext cx="67399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6" idx="2"/>
            </p:cNvCxnSpPr>
            <p:nvPr/>
          </p:nvCxnSpPr>
          <p:spPr>
            <a:xfrm>
              <a:off x="6983891" y="2093858"/>
              <a:ext cx="809898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913913" y="2093858"/>
              <a:ext cx="6633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Road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80024" y="2061592"/>
              <a:ext cx="577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Trail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01895" y="2633579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0519" y="2633579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3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00235" y="1868905"/>
            <a:ext cx="2708773" cy="1555384"/>
            <a:chOff x="5712410" y="3424289"/>
            <a:chExt cx="2708773" cy="1555384"/>
          </a:xfrm>
        </p:grpSpPr>
        <p:sp>
          <p:nvSpPr>
            <p:cNvPr id="15" name="TextBox 14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6" name="Straight Arrow Connector 15"/>
            <p:cNvCxnSpPr>
              <a:stCxn id="15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/>
                <a:t>NO: 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4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02500" y="1868905"/>
            <a:ext cx="2783459" cy="1555384"/>
            <a:chOff x="5807063" y="5105337"/>
            <a:chExt cx="2783459" cy="1555384"/>
          </a:xfrm>
        </p:grpSpPr>
        <p:sp>
          <p:nvSpPr>
            <p:cNvPr id="33" name="TextBox 32"/>
            <p:cNvSpPr txBox="1"/>
            <p:nvPr/>
          </p:nvSpPr>
          <p:spPr>
            <a:xfrm>
              <a:off x="6897850" y="5571650"/>
              <a:ext cx="779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Snowy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4294" y="5105337"/>
              <a:ext cx="100855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Weather</a:t>
              </a:r>
            </a:p>
          </p:txBody>
        </p:sp>
        <p:cxnSp>
          <p:nvCxnSpPr>
            <p:cNvPr id="23" name="Straight Arrow Connector 22"/>
            <p:cNvCxnSpPr>
              <a:stCxn id="22" idx="2"/>
            </p:cNvCxnSpPr>
            <p:nvPr/>
          </p:nvCxnSpPr>
          <p:spPr>
            <a:xfrm flipH="1">
              <a:off x="6466929" y="5474669"/>
              <a:ext cx="771645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2"/>
            </p:cNvCxnSpPr>
            <p:nvPr/>
          </p:nvCxnSpPr>
          <p:spPr>
            <a:xfrm>
              <a:off x="7238574" y="5474669"/>
              <a:ext cx="712246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070944" y="5474669"/>
              <a:ext cx="6784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Rainy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37055" y="5442403"/>
              <a:ext cx="7119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Sunny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70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2</a:t>
              </a:r>
            </a:p>
            <a:p>
              <a:r>
                <a:rPr lang="en-US" dirty="0"/>
                <a:t>NO: 1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09163" y="6014390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2</a:t>
              </a:r>
            </a:p>
            <a:p>
              <a:r>
                <a:rPr lang="en-US" dirty="0"/>
                <a:t>NO: 1</a:t>
              </a:r>
            </a:p>
          </p:txBody>
        </p:sp>
        <p:cxnSp>
          <p:nvCxnSpPr>
            <p:cNvPr id="29" name="Straight Arrow Connector 28"/>
            <p:cNvCxnSpPr>
              <a:stCxn id="22" idx="2"/>
              <a:endCxn id="32" idx="0"/>
            </p:cNvCxnSpPr>
            <p:nvPr/>
          </p:nvCxnSpPr>
          <p:spPr>
            <a:xfrm flipH="1">
              <a:off x="7203550" y="5474669"/>
              <a:ext cx="35024" cy="53972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818450" y="6014390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b="1" dirty="0">
                  <a:solidFill>
                    <a:srgbClr val="008000"/>
                  </a:solidFill>
                </a:rPr>
                <a:t>NO</a:t>
              </a:r>
              <a:r>
                <a:rPr lang="en-US" dirty="0"/>
                <a:t>: 2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912937" y="5705893"/>
            <a:ext cx="670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error</a:t>
            </a:r>
            <a:r>
              <a:rPr lang="en-US" sz="2400" dirty="0"/>
              <a:t>: the average error over the training set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3444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3/10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22119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2/10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65285" y="375652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4/10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8216" y="6168501"/>
            <a:ext cx="8337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Training accuracy</a:t>
            </a:r>
            <a:r>
              <a:rPr lang="en-US" sz="2400" dirty="0"/>
              <a:t>: the average percent correct over the training 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216" y="3613651"/>
            <a:ext cx="9872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Training </a:t>
            </a:r>
          </a:p>
          <a:p>
            <a:r>
              <a:rPr lang="en-US" sz="2000" dirty="0">
                <a:solidFill>
                  <a:srgbClr val="FF6600"/>
                </a:solidFill>
              </a:rPr>
              <a:t>error: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06744" y="4204261"/>
            <a:ext cx="11459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Training </a:t>
            </a:r>
          </a:p>
          <a:p>
            <a:r>
              <a:rPr lang="en-US" sz="2000" dirty="0">
                <a:solidFill>
                  <a:srgbClr val="0000FF"/>
                </a:solidFill>
              </a:rPr>
              <a:t>accuracy: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39356" y="430903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7/10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58031" y="430903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8/10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01197" y="4309036"/>
            <a:ext cx="737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6/10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8024" y="5143500"/>
            <a:ext cx="5821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training error = 1-accuracy    (and vice versa)</a:t>
            </a:r>
          </a:p>
        </p:txBody>
      </p:sp>
    </p:spTree>
    <p:extLst>
      <p:ext uri="{BB962C8B-B14F-4D97-AF65-F5344CB8AC3E}">
        <p14:creationId xmlns:p14="http://schemas.microsoft.com/office/powerpoint/2010/main" val="1835243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5928698" y="2557314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4</a:t>
              </a:r>
            </a:p>
            <a:p>
              <a:r>
                <a:rPr lang="en-US" dirty="0"/>
                <a:t>NO: 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927186"/>
              </p:ext>
            </p:extLst>
          </p:nvPr>
        </p:nvGraphicFramePr>
        <p:xfrm>
          <a:off x="334210" y="2112202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119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074096" y="1818650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4</a:t>
              </a:r>
            </a:p>
            <a:p>
              <a:r>
                <a:rPr lang="en-US" dirty="0"/>
                <a:t>NO: 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306007"/>
              </p:ext>
            </p:extLst>
          </p:nvPr>
        </p:nvGraphicFramePr>
        <p:xfrm>
          <a:off x="4858508" y="3518405"/>
          <a:ext cx="417094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82943"/>
              </p:ext>
            </p:extLst>
          </p:nvPr>
        </p:nvGraphicFramePr>
        <p:xfrm>
          <a:off x="140541" y="3603609"/>
          <a:ext cx="417094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9485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074096" y="1818650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4</a:t>
              </a:r>
            </a:p>
            <a:p>
              <a:r>
                <a:rPr lang="en-US" dirty="0"/>
                <a:t>NO: 0</a:t>
              </a:r>
            </a:p>
          </p:txBody>
        </p:sp>
      </p:grp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168018"/>
              </p:ext>
            </p:extLst>
          </p:nvPr>
        </p:nvGraphicFramePr>
        <p:xfrm>
          <a:off x="140541" y="3603609"/>
          <a:ext cx="417094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24994" y="4174162"/>
            <a:ext cx="2693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should we do?</a:t>
            </a:r>
          </a:p>
        </p:txBody>
      </p:sp>
    </p:spTree>
    <p:extLst>
      <p:ext uri="{BB962C8B-B14F-4D97-AF65-F5344CB8AC3E}">
        <p14:creationId xmlns:p14="http://schemas.microsoft.com/office/powerpoint/2010/main" val="642758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074096" y="1818650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</a:p>
          </p:txBody>
        </p:sp>
      </p:grp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228342"/>
              </p:ext>
            </p:extLst>
          </p:nvPr>
        </p:nvGraphicFramePr>
        <p:xfrm>
          <a:off x="140541" y="3603609"/>
          <a:ext cx="417094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06871" y="3943329"/>
            <a:ext cx="388056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No need to examine other features since all examples have the same label.</a:t>
            </a:r>
          </a:p>
        </p:txBody>
      </p:sp>
    </p:spTree>
    <p:extLst>
      <p:ext uri="{BB962C8B-B14F-4D97-AF65-F5344CB8AC3E}">
        <p14:creationId xmlns:p14="http://schemas.microsoft.com/office/powerpoint/2010/main" val="2134785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699135"/>
              </p:ext>
            </p:extLst>
          </p:nvPr>
        </p:nvGraphicFramePr>
        <p:xfrm>
          <a:off x="1216151" y="3692194"/>
          <a:ext cx="417094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078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33623"/>
              </p:ext>
            </p:extLst>
          </p:nvPr>
        </p:nvGraphicFramePr>
        <p:xfrm>
          <a:off x="1216151" y="3692194"/>
          <a:ext cx="417094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6706" y="2748731"/>
            <a:ext cx="3881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Still two features left we can split on</a:t>
            </a:r>
          </a:p>
        </p:txBody>
      </p:sp>
    </p:spTree>
    <p:extLst>
      <p:ext uri="{BB962C8B-B14F-4D97-AF65-F5344CB8AC3E}">
        <p14:creationId xmlns:p14="http://schemas.microsoft.com/office/powerpoint/2010/main" val="732668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928807"/>
              </p:ext>
            </p:extLst>
          </p:nvPr>
        </p:nvGraphicFramePr>
        <p:xfrm>
          <a:off x="1216151" y="3692194"/>
          <a:ext cx="417094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</p:spTree>
    <p:extLst>
      <p:ext uri="{BB962C8B-B14F-4D97-AF65-F5344CB8AC3E}">
        <p14:creationId xmlns:p14="http://schemas.microsoft.com/office/powerpoint/2010/main" val="223403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718820"/>
              </p:ext>
            </p:extLst>
          </p:nvPr>
        </p:nvGraphicFramePr>
        <p:xfrm>
          <a:off x="1216151" y="3692194"/>
          <a:ext cx="417094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YES: 2</a:t>
            </a:r>
          </a:p>
          <a:p>
            <a:r>
              <a:rPr lang="en-US" dirty="0">
                <a:solidFill>
                  <a:srgbClr val="0000FF"/>
                </a:solidFill>
              </a:rPr>
              <a:t>NO: 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YES: 0</a:t>
            </a:r>
          </a:p>
          <a:p>
            <a:r>
              <a:rPr lang="en-US" dirty="0">
                <a:solidFill>
                  <a:srgbClr val="0000FF"/>
                </a:solidFill>
              </a:rPr>
              <a:t>NO: 3</a:t>
            </a:r>
          </a:p>
        </p:txBody>
      </p:sp>
    </p:spTree>
    <p:extLst>
      <p:ext uri="{BB962C8B-B14F-4D97-AF65-F5344CB8AC3E}">
        <p14:creationId xmlns:p14="http://schemas.microsoft.com/office/powerpoint/2010/main" val="40062197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>
                  <a:solidFill>
                    <a:schemeClr val="bg1">
                      <a:lumMod val="75000"/>
                    </a:schemeClr>
                  </a:solidFill>
                </a:rPr>
                <a:t>NO: 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301982"/>
              </p:ext>
            </p:extLst>
          </p:nvPr>
        </p:nvGraphicFramePr>
        <p:xfrm>
          <a:off x="1216151" y="3692194"/>
          <a:ext cx="417094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92052" y="4427707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2</a:t>
            </a:r>
          </a:p>
          <a:p>
            <a:r>
              <a:rPr lang="en-US" dirty="0"/>
              <a:t>NO: 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0</a:t>
            </a:r>
          </a:p>
          <a:p>
            <a:r>
              <a:rPr lang="en-US" dirty="0"/>
              <a:t>NO: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28496" y="3961394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38" name="Straight Arrow Connector 37"/>
          <p:cNvCxnSpPr>
            <a:stCxn id="37" idx="2"/>
          </p:cNvCxnSpPr>
          <p:nvPr/>
        </p:nvCxnSpPr>
        <p:spPr>
          <a:xfrm flipH="1">
            <a:off x="6361131" y="4330726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7" idx="2"/>
          </p:cNvCxnSpPr>
          <p:nvPr/>
        </p:nvCxnSpPr>
        <p:spPr>
          <a:xfrm>
            <a:off x="7132776" y="4330726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65146" y="4330726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31257" y="4298460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01265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1</a:t>
            </a:r>
          </a:p>
          <a:p>
            <a:r>
              <a:rPr lang="en-US" dirty="0"/>
              <a:t>NO: 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03365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1</a:t>
            </a:r>
          </a:p>
          <a:p>
            <a:r>
              <a:rPr lang="en-US" dirty="0"/>
              <a:t>NO: 1</a:t>
            </a:r>
          </a:p>
        </p:txBody>
      </p:sp>
      <p:cxnSp>
        <p:nvCxnSpPr>
          <p:cNvPr id="44" name="Straight Arrow Connector 43"/>
          <p:cNvCxnSpPr>
            <a:stCxn id="37" idx="2"/>
            <a:endCxn id="45" idx="0"/>
          </p:cNvCxnSpPr>
          <p:nvPr/>
        </p:nvCxnSpPr>
        <p:spPr>
          <a:xfrm flipH="1">
            <a:off x="7097752" y="4330726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12652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0</a:t>
            </a:r>
          </a:p>
          <a:p>
            <a:r>
              <a:rPr lang="en-US" dirty="0"/>
              <a:t>NO: 2</a:t>
            </a:r>
          </a:p>
        </p:txBody>
      </p:sp>
    </p:spTree>
    <p:extLst>
      <p:ext uri="{BB962C8B-B14F-4D97-AF65-F5344CB8AC3E}">
        <p14:creationId xmlns:p14="http://schemas.microsoft.com/office/powerpoint/2010/main" val="22189288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9627" y="1850916"/>
            <a:ext cx="2708773" cy="1555384"/>
            <a:chOff x="5712410" y="3424289"/>
            <a:chExt cx="2708773" cy="1555384"/>
          </a:xfrm>
        </p:grpSpPr>
        <p:sp>
          <p:nvSpPr>
            <p:cNvPr id="13" name="TextBox 12"/>
            <p:cNvSpPr txBox="1"/>
            <p:nvPr/>
          </p:nvSpPr>
          <p:spPr>
            <a:xfrm>
              <a:off x="6650952" y="3424289"/>
              <a:ext cx="930250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Unicycle 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 flipH="1">
              <a:off x="6383590" y="3793621"/>
              <a:ext cx="732487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3" idx="2"/>
            </p:cNvCxnSpPr>
            <p:nvPr/>
          </p:nvCxnSpPr>
          <p:spPr>
            <a:xfrm>
              <a:off x="7116077" y="3793621"/>
              <a:ext cx="751401" cy="45951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712410" y="3793621"/>
              <a:ext cx="102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Mountain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53713" y="3761355"/>
              <a:ext cx="8674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Normal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75584" y="4333342"/>
              <a:ext cx="7813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8000"/>
                  </a:solidFill>
                </a:rPr>
                <a:t>YES</a:t>
              </a:r>
              <a:r>
                <a:rPr lang="en-US" dirty="0"/>
                <a:t>: 4</a:t>
              </a:r>
            </a:p>
            <a:p>
              <a:r>
                <a:rPr lang="en-US" dirty="0">
                  <a:solidFill>
                    <a:srgbClr val="BFBFBF"/>
                  </a:solidFill>
                </a:rPr>
                <a:t>NO: 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64208" y="4333342"/>
              <a:ext cx="7702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YES: 2</a:t>
              </a:r>
            </a:p>
            <a:p>
              <a:r>
                <a:rPr lang="en-US" dirty="0"/>
                <a:t>NO: 4</a:t>
              </a:r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772290"/>
              </p:ext>
            </p:extLst>
          </p:nvPr>
        </p:nvGraphicFramePr>
        <p:xfrm>
          <a:off x="1216151" y="3692194"/>
          <a:ext cx="417094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92052" y="4427707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77263" y="169779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24" name="Straight Arrow Connector 23"/>
          <p:cNvCxnSpPr>
            <a:stCxn id="22" idx="2"/>
          </p:cNvCxnSpPr>
          <p:nvPr/>
        </p:nvCxnSpPr>
        <p:spPr>
          <a:xfrm flipH="1">
            <a:off x="6309895" y="206712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2"/>
          </p:cNvCxnSpPr>
          <p:nvPr/>
        </p:nvCxnSpPr>
        <p:spPr>
          <a:xfrm>
            <a:off x="6983891" y="206712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13913" y="206712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80024" y="203485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01895" y="260684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2</a:t>
            </a:r>
          </a:p>
          <a:p>
            <a:r>
              <a:rPr lang="en-US" dirty="0"/>
              <a:t>NO: 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90519" y="260684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0</a:t>
            </a:r>
          </a:p>
          <a:p>
            <a:r>
              <a:rPr lang="en-US" b="1" dirty="0">
                <a:solidFill>
                  <a:srgbClr val="008000"/>
                </a:solidFill>
              </a:rPr>
              <a:t>NO</a:t>
            </a:r>
            <a:r>
              <a:rPr lang="en-US" dirty="0"/>
              <a:t>: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28496" y="3961394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38" name="Straight Arrow Connector 37"/>
          <p:cNvCxnSpPr>
            <a:stCxn id="37" idx="2"/>
          </p:cNvCxnSpPr>
          <p:nvPr/>
        </p:nvCxnSpPr>
        <p:spPr>
          <a:xfrm flipH="1">
            <a:off x="6361131" y="4330726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7" idx="2"/>
          </p:cNvCxnSpPr>
          <p:nvPr/>
        </p:nvCxnSpPr>
        <p:spPr>
          <a:xfrm>
            <a:off x="7132776" y="4330726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65146" y="4330726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31257" y="4298460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01265" y="4870447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1</a:t>
            </a:r>
          </a:p>
          <a:p>
            <a:r>
              <a:rPr lang="en-US" dirty="0"/>
              <a:t>NO: 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03365" y="4870447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1</a:t>
            </a:r>
          </a:p>
          <a:p>
            <a:r>
              <a:rPr lang="en-US" dirty="0"/>
              <a:t>NO: 1</a:t>
            </a:r>
          </a:p>
        </p:txBody>
      </p:sp>
      <p:cxnSp>
        <p:nvCxnSpPr>
          <p:cNvPr id="44" name="Straight Arrow Connector 43"/>
          <p:cNvCxnSpPr>
            <a:stCxn id="37" idx="2"/>
            <a:endCxn id="45" idx="0"/>
          </p:cNvCxnSpPr>
          <p:nvPr/>
        </p:nvCxnSpPr>
        <p:spPr>
          <a:xfrm flipH="1">
            <a:off x="7097752" y="4330726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12652" y="4870447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0</a:t>
            </a:r>
          </a:p>
          <a:p>
            <a:r>
              <a:rPr lang="en-US" b="1" dirty="0">
                <a:solidFill>
                  <a:srgbClr val="008000"/>
                </a:solidFill>
              </a:rPr>
              <a:t>NO</a:t>
            </a:r>
            <a:r>
              <a:rPr lang="en-US" dirty="0"/>
              <a:t>: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25142" y="3322862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1/6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34808" y="5639043"/>
            <a:ext cx="595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2/6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37862" y="6259576"/>
            <a:ext cx="2268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Which should we pick?</a:t>
            </a:r>
          </a:p>
        </p:txBody>
      </p:sp>
    </p:spTree>
    <p:extLst>
      <p:ext uri="{BB962C8B-B14F-4D97-AF65-F5344CB8AC3E}">
        <p14:creationId xmlns:p14="http://schemas.microsoft.com/office/powerpoint/2010/main" val="21780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4</a:t>
            </a:r>
          </a:p>
          <a:p>
            <a:r>
              <a:rPr lang="en-US" dirty="0">
                <a:solidFill>
                  <a:srgbClr val="BFBFBF"/>
                </a:solidFill>
              </a:rPr>
              <a:t>NO: 0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145362"/>
              </p:ext>
            </p:extLst>
          </p:nvPr>
        </p:nvGraphicFramePr>
        <p:xfrm>
          <a:off x="753479" y="4667792"/>
          <a:ext cx="417094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89733" y="3588811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YES: 2</a:t>
            </a:r>
          </a:p>
          <a:p>
            <a:r>
              <a:rPr lang="en-US" dirty="0"/>
              <a:t>NO: 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>
                <a:solidFill>
                  <a:srgbClr val="008000"/>
                </a:solidFill>
              </a:rPr>
              <a:t>NO</a:t>
            </a:r>
            <a:r>
              <a:rPr lang="en-US" dirty="0"/>
              <a:t>: 3</a:t>
            </a:r>
          </a:p>
        </p:txBody>
      </p:sp>
    </p:spTree>
    <p:extLst>
      <p:ext uri="{BB962C8B-B14F-4D97-AF65-F5344CB8AC3E}">
        <p14:creationId xmlns:p14="http://schemas.microsoft.com/office/powerpoint/2010/main" val="18425641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4</a:t>
            </a:r>
          </a:p>
          <a:p>
            <a:r>
              <a:rPr lang="en-US" dirty="0">
                <a:solidFill>
                  <a:srgbClr val="BFBFBF"/>
                </a:solidFill>
              </a:rPr>
              <a:t>NO: 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>
                <a:solidFill>
                  <a:srgbClr val="008000"/>
                </a:solidFill>
              </a:rPr>
              <a:t>NO</a:t>
            </a:r>
            <a:r>
              <a:rPr lang="en-US" dirty="0"/>
              <a:t>: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57009" y="3974913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93453" y="3508600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>
          <a:xfrm flipH="1">
            <a:off x="1826088" y="3877932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2"/>
          </p:cNvCxnSpPr>
          <p:nvPr/>
        </p:nvCxnSpPr>
        <p:spPr>
          <a:xfrm>
            <a:off x="2597733" y="3877932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30103" y="3877932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96214" y="3845666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662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1</a:t>
            </a:r>
          </a:p>
          <a:p>
            <a:r>
              <a:rPr lang="en-US" dirty="0">
                <a:solidFill>
                  <a:srgbClr val="BFBFBF"/>
                </a:solidFill>
              </a:rPr>
              <a:t>NO: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683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1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NO: 0</a:t>
            </a:r>
          </a:p>
        </p:txBody>
      </p:sp>
      <p:cxnSp>
        <p:nvCxnSpPr>
          <p:cNvPr id="28" name="Straight Arrow Connector 27"/>
          <p:cNvCxnSpPr>
            <a:stCxn id="20" idx="2"/>
            <a:endCxn id="29" idx="0"/>
          </p:cNvCxnSpPr>
          <p:nvPr/>
        </p:nvCxnSpPr>
        <p:spPr>
          <a:xfrm flipH="1">
            <a:off x="2562709" y="3877932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77609" y="441765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>
                <a:solidFill>
                  <a:srgbClr val="008000"/>
                </a:solidFill>
              </a:rPr>
              <a:t>NO</a:t>
            </a:r>
            <a:r>
              <a:rPr lang="en-US" dirty="0"/>
              <a:t>: 1</a:t>
            </a:r>
          </a:p>
        </p:txBody>
      </p:sp>
    </p:spTree>
    <p:extLst>
      <p:ext uri="{BB962C8B-B14F-4D97-AF65-F5344CB8AC3E}">
        <p14:creationId xmlns:p14="http://schemas.microsoft.com/office/powerpoint/2010/main" val="38053627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Recurse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8169" y="1850916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1450807" y="2220248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2"/>
          </p:cNvCxnSpPr>
          <p:nvPr/>
        </p:nvCxnSpPr>
        <p:spPr>
          <a:xfrm>
            <a:off x="2183294" y="2220248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9627" y="2220248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20930" y="2187982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801" y="2759969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4</a:t>
            </a:r>
          </a:p>
          <a:p>
            <a:r>
              <a:rPr lang="en-US" dirty="0">
                <a:solidFill>
                  <a:srgbClr val="BFBFBF"/>
                </a:solidFill>
              </a:rPr>
              <a:t>NO: 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65101" y="2679758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32" name="Straight Arrow Connector 31"/>
          <p:cNvCxnSpPr>
            <a:stCxn id="31" idx="2"/>
          </p:cNvCxnSpPr>
          <p:nvPr/>
        </p:nvCxnSpPr>
        <p:spPr>
          <a:xfrm flipH="1">
            <a:off x="2597733" y="3049090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31" idx="2"/>
          </p:cNvCxnSpPr>
          <p:nvPr/>
        </p:nvCxnSpPr>
        <p:spPr>
          <a:xfrm>
            <a:off x="3271729" y="3049090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201751" y="3049090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67862" y="3016824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78357" y="3588811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>
                <a:solidFill>
                  <a:srgbClr val="008000"/>
                </a:solidFill>
              </a:rPr>
              <a:t>NO</a:t>
            </a:r>
            <a:r>
              <a:rPr lang="en-US" dirty="0"/>
              <a:t>: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57009" y="3974913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93453" y="3508600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>
          <a:xfrm flipH="1">
            <a:off x="1826088" y="3877932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2"/>
          </p:cNvCxnSpPr>
          <p:nvPr/>
        </p:nvCxnSpPr>
        <p:spPr>
          <a:xfrm>
            <a:off x="2597733" y="3877932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30103" y="3877932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96214" y="3845666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662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1</a:t>
            </a:r>
          </a:p>
          <a:p>
            <a:r>
              <a:rPr lang="en-US" dirty="0">
                <a:solidFill>
                  <a:srgbClr val="BFBFBF"/>
                </a:solidFill>
              </a:rPr>
              <a:t>NO: 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68322" y="4417653"/>
            <a:ext cx="7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r>
              <a:rPr lang="en-US" dirty="0"/>
              <a:t>: 1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NO: 0</a:t>
            </a:r>
          </a:p>
        </p:txBody>
      </p:sp>
      <p:cxnSp>
        <p:nvCxnSpPr>
          <p:cNvPr id="28" name="Straight Arrow Connector 27"/>
          <p:cNvCxnSpPr>
            <a:stCxn id="20" idx="2"/>
            <a:endCxn id="29" idx="0"/>
          </p:cNvCxnSpPr>
          <p:nvPr/>
        </p:nvCxnSpPr>
        <p:spPr>
          <a:xfrm flipH="1">
            <a:off x="2562709" y="3877932"/>
            <a:ext cx="35024" cy="53972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177609" y="4417653"/>
            <a:ext cx="77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BFBFBF"/>
                </a:solidFill>
              </a:rPr>
              <a:t>YES: 0</a:t>
            </a:r>
          </a:p>
          <a:p>
            <a:r>
              <a:rPr lang="en-US" b="1" dirty="0">
                <a:solidFill>
                  <a:srgbClr val="008000"/>
                </a:solidFill>
              </a:rPr>
              <a:t>NO</a:t>
            </a:r>
            <a:r>
              <a:rPr lang="en-US" dirty="0"/>
              <a:t>: 1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705354"/>
              </p:ext>
            </p:extLst>
          </p:nvPr>
        </p:nvGraphicFramePr>
        <p:xfrm>
          <a:off x="4798427" y="1903836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9982" y="6084500"/>
            <a:ext cx="1960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Training error?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81627" y="5715168"/>
            <a:ext cx="4517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Are we always guaranteed to get a training error of 0?</a:t>
            </a:r>
          </a:p>
        </p:txBody>
      </p:sp>
    </p:spTree>
    <p:extLst>
      <p:ext uri="{BB962C8B-B14F-4D97-AF65-F5344CB8AC3E}">
        <p14:creationId xmlns:p14="http://schemas.microsoft.com/office/powerpoint/2010/main" val="378400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Problematic 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041557"/>
              </p:ext>
            </p:extLst>
          </p:nvPr>
        </p:nvGraphicFramePr>
        <p:xfrm>
          <a:off x="2205000" y="1729875"/>
          <a:ext cx="4170948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94525" y="5734913"/>
            <a:ext cx="3033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When can this happen?</a:t>
            </a:r>
          </a:p>
        </p:txBody>
      </p:sp>
    </p:spTree>
    <p:extLst>
      <p:ext uri="{BB962C8B-B14F-4D97-AF65-F5344CB8AC3E}">
        <p14:creationId xmlns:p14="http://schemas.microsoft.com/office/powerpoint/2010/main" val="2508176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086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Base case: If all data belong to the same class, create a leaf node with that label </a:t>
            </a:r>
            <a:r>
              <a:rPr lang="en-US" b="1" i="1" dirty="0">
                <a:solidFill>
                  <a:srgbClr val="FF0000"/>
                </a:solidFill>
              </a:rPr>
              <a:t>OR</a:t>
            </a:r>
            <a:r>
              <a:rPr lang="en-US" dirty="0"/>
              <a:t> all the data has the same feature values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980" y="3866412"/>
            <a:ext cx="7632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Do we always want to go all the way to the bottom?</a:t>
            </a:r>
          </a:p>
        </p:txBody>
      </p:sp>
    </p:spTree>
    <p:extLst>
      <p:ext uri="{BB962C8B-B14F-4D97-AF65-F5344CB8AC3E}">
        <p14:creationId xmlns:p14="http://schemas.microsoft.com/office/powerpoint/2010/main" val="5312094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the tree look like for…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853144"/>
              </p:ext>
            </p:extLst>
          </p:nvPr>
        </p:nvGraphicFramePr>
        <p:xfrm>
          <a:off x="256079" y="2173849"/>
          <a:ext cx="4170948" cy="3355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268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the tree look like for…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156710"/>
              </p:ext>
            </p:extLst>
          </p:nvPr>
        </p:nvGraphicFramePr>
        <p:xfrm>
          <a:off x="256079" y="2173849"/>
          <a:ext cx="4170948" cy="3355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62326" y="5337536"/>
            <a:ext cx="39878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Is that what you would do?</a:t>
            </a:r>
          </a:p>
        </p:txBody>
      </p:sp>
    </p:spTree>
    <p:extLst>
      <p:ext uri="{BB962C8B-B14F-4D97-AF65-F5344CB8AC3E}">
        <p14:creationId xmlns:p14="http://schemas.microsoft.com/office/powerpoint/2010/main" val="18845607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the tree look like for…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801842"/>
              </p:ext>
            </p:extLst>
          </p:nvPr>
        </p:nvGraphicFramePr>
        <p:xfrm>
          <a:off x="256079" y="2173849"/>
          <a:ext cx="4170948" cy="3355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54182" y="5497089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6086820" y="5866421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819307" y="5866421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15640" y="5866421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56943" y="5834155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68953" y="6342524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13535" y="634252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29" name="Straight Arrow Connector 28"/>
          <p:cNvCxnSpPr>
            <a:stCxn id="28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8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35" name="Straight Arrow Connector 34"/>
          <p:cNvCxnSpPr>
            <a:stCxn id="34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4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42" name="Straight Arrow Connector 41"/>
          <p:cNvCxnSpPr>
            <a:stCxn id="41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41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48" name="Straight Arrow Connector 47"/>
          <p:cNvCxnSpPr>
            <a:stCxn id="41" idx="2"/>
            <a:endCxn id="49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977259" y="5032507"/>
            <a:ext cx="1370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Maybe…</a:t>
            </a:r>
          </a:p>
        </p:txBody>
      </p:sp>
    </p:spTree>
    <p:extLst>
      <p:ext uri="{BB962C8B-B14F-4D97-AF65-F5344CB8AC3E}">
        <p14:creationId xmlns:p14="http://schemas.microsoft.com/office/powerpoint/2010/main" val="12120714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the tree look like for…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101349"/>
              </p:ext>
            </p:extLst>
          </p:nvPr>
        </p:nvGraphicFramePr>
        <p:xfrm>
          <a:off x="256079" y="2173849"/>
          <a:ext cx="4170948" cy="3355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8482" y="6020967"/>
            <a:ext cx="761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An aside, how did we decide to pick the label for normal-&gt;road-&gt;rainy?</a:t>
            </a:r>
          </a:p>
        </p:txBody>
      </p:sp>
    </p:spTree>
    <p:extLst>
      <p:ext uri="{BB962C8B-B14F-4D97-AF65-F5344CB8AC3E}">
        <p14:creationId xmlns:p14="http://schemas.microsoft.com/office/powerpoint/2010/main" val="21812577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would the tree look like for…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86447"/>
              </p:ext>
            </p:extLst>
          </p:nvPr>
        </p:nvGraphicFramePr>
        <p:xfrm>
          <a:off x="569430" y="1682286"/>
          <a:ext cx="8196618" cy="4455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Jacket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ML</a:t>
                      </a:r>
                      <a:r>
                        <a:rPr lang="en-US" sz="1400" baseline="0" dirty="0"/>
                        <a:t> grade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47989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331216"/>
              </p:ext>
            </p:extLst>
          </p:nvPr>
        </p:nvGraphicFramePr>
        <p:xfrm>
          <a:off x="256079" y="1931712"/>
          <a:ext cx="4170948" cy="3355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01871" y="3412241"/>
            <a:ext cx="44106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solidFill>
                  <a:srgbClr val="FF6600"/>
                </a:solidFill>
              </a:rPr>
              <a:t>Overfitting</a:t>
            </a:r>
            <a:r>
              <a:rPr lang="en-US" sz="2400" dirty="0"/>
              <a:t> occurs when we bias our model too much towards the training data</a:t>
            </a:r>
          </a:p>
          <a:p>
            <a:endParaRPr lang="en-US" sz="2400" dirty="0"/>
          </a:p>
          <a:p>
            <a:r>
              <a:rPr lang="en-US" sz="2400" dirty="0"/>
              <a:t>Our goal is to learn a </a:t>
            </a:r>
            <a:r>
              <a:rPr lang="en-US" sz="2400" b="1" dirty="0"/>
              <a:t>general</a:t>
            </a:r>
            <a:r>
              <a:rPr lang="en-US" sz="2400" dirty="0"/>
              <a:t> model that will work on the training data as well as other data (i.e. test data)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89889" y="2777147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2060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8973" y="5841860"/>
            <a:ext cx="8674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Our decision tree learning procedure always decreases training error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550" y="1609655"/>
            <a:ext cx="6616700" cy="421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9750" y="6319400"/>
            <a:ext cx="2811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that what we want?</a:t>
            </a:r>
          </a:p>
        </p:txBody>
      </p:sp>
    </p:spTree>
    <p:extLst>
      <p:ext uri="{BB962C8B-B14F-4D97-AF65-F5344CB8AC3E}">
        <p14:creationId xmlns:p14="http://schemas.microsoft.com/office/powerpoint/2010/main" val="27752589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set error!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269" y="2106008"/>
            <a:ext cx="829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Machine learning is about predicting the future based on the past.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-- Hal </a:t>
            </a:r>
            <a:r>
              <a:rPr lang="tr-TR" sz="2400" dirty="0" err="1">
                <a:solidFill>
                  <a:schemeClr val="tx2"/>
                </a:solidFill>
              </a:rPr>
              <a:t>Daume</a:t>
            </a:r>
            <a:r>
              <a:rPr lang="tr-TR" sz="2400" dirty="0">
                <a:solidFill>
                  <a:schemeClr val="tx2"/>
                </a:solidFill>
              </a:rPr>
              <a:t> III</a:t>
            </a:r>
          </a:p>
        </p:txBody>
      </p:sp>
      <p:sp>
        <p:nvSpPr>
          <p:cNvPr id="5" name="Rectangle 4"/>
          <p:cNvSpPr/>
          <p:nvPr/>
        </p:nvSpPr>
        <p:spPr>
          <a:xfrm>
            <a:off x="324561" y="4162777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3854" y="4655446"/>
            <a:ext cx="13083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7" name="TextBox 6"/>
          <p:cNvSpPr txBox="1"/>
          <p:nvPr/>
        </p:nvSpPr>
        <p:spPr>
          <a:xfrm rot="19287826">
            <a:off x="1648475" y="4111748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sp>
        <p:nvSpPr>
          <p:cNvPr id="9" name="Oval 8"/>
          <p:cNvSpPr/>
          <p:nvPr/>
        </p:nvSpPr>
        <p:spPr>
          <a:xfrm>
            <a:off x="2511793" y="4473223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23459" y="4706779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predictor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269" y="3541889"/>
            <a:ext cx="71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past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778010" y="485204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176891" y="3541889"/>
            <a:ext cx="0" cy="304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9287826">
            <a:off x="7931673" y="3974257"/>
            <a:ext cx="11942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predict</a:t>
            </a:r>
          </a:p>
        </p:txBody>
      </p:sp>
      <p:sp>
        <p:nvSpPr>
          <p:cNvPr id="25" name="Oval 24"/>
          <p:cNvSpPr/>
          <p:nvPr/>
        </p:nvSpPr>
        <p:spPr>
          <a:xfrm>
            <a:off x="6485952" y="4481002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697618" y="4714558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predictor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86994" y="3541889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future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94934" y="4162777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466543" y="4655446"/>
            <a:ext cx="11437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Testing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5777251" y="486695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8159270" y="485204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038939" y="3270250"/>
            <a:ext cx="1993562" cy="347662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34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12" name="Picture 11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5005" y="1608652"/>
            <a:ext cx="6592642" cy="42015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8973" y="5857805"/>
            <a:ext cx="8945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Even though the training error is decreasing, the testing error can go up!</a:t>
            </a:r>
          </a:p>
        </p:txBody>
      </p:sp>
    </p:spTree>
    <p:extLst>
      <p:ext uri="{BB962C8B-B14F-4D97-AF65-F5344CB8AC3E}">
        <p14:creationId xmlns:p14="http://schemas.microsoft.com/office/powerpoint/2010/main" val="13890933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295332"/>
              </p:ext>
            </p:extLst>
          </p:nvPr>
        </p:nvGraphicFramePr>
        <p:xfrm>
          <a:off x="256079" y="2173849"/>
          <a:ext cx="4170948" cy="3355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947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34279" y="1931712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5566917" y="2301044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6299404" y="2301044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95737" y="2301044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7040" y="2268778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9050" y="2777147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81211" y="2760554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6713843" y="3129886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7387839" y="3129886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17861" y="3129886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3972" y="3097620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92551" y="358592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73119" y="4055709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09563" y="3589396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5942198" y="3958728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6713843" y="3958728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546213" y="395872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2324" y="3926462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0448" y="449089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84432" y="441677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6642972" y="3958728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73119" y="4489432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40790" y="5337536"/>
            <a:ext cx="4670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prevent </a:t>
            </a:r>
            <a:r>
              <a:rPr lang="en-US" sz="2800" dirty="0" err="1">
                <a:solidFill>
                  <a:srgbClr val="FF0000"/>
                </a:solidFill>
              </a:rPr>
              <a:t>overfitting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13879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</a:t>
            </a:r>
            <a:r>
              <a:rPr lang="en-US" dirty="0" err="1"/>
              <a:t>overfitting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Base case: </a:t>
            </a:r>
          </a:p>
          <a:p>
            <a:pPr>
              <a:buFontTx/>
              <a:buChar char="-"/>
            </a:pPr>
            <a:r>
              <a:rPr lang="en-US" sz="2800" dirty="0"/>
              <a:t>If all data belong to the same class, create a leaf node with that label </a:t>
            </a:r>
          </a:p>
          <a:p>
            <a:pPr>
              <a:buFontTx/>
              <a:buChar char="-"/>
            </a:pPr>
            <a:r>
              <a:rPr lang="en-US" sz="2800" b="1" i="1" dirty="0">
                <a:solidFill>
                  <a:srgbClr val="FF0000"/>
                </a:solidFill>
              </a:rPr>
              <a:t>OR</a:t>
            </a:r>
            <a:r>
              <a:rPr lang="en-US" sz="2800" dirty="0"/>
              <a:t> all the data has the same feature values </a:t>
            </a:r>
          </a:p>
          <a:p>
            <a:pPr>
              <a:buFontTx/>
              <a:buChar char="-"/>
            </a:pPr>
            <a:r>
              <a:rPr lang="en-US" sz="2800" b="1" i="1" dirty="0">
                <a:solidFill>
                  <a:srgbClr val="FF0000"/>
                </a:solidFill>
              </a:rPr>
              <a:t>OR </a:t>
            </a:r>
            <a:r>
              <a:rPr lang="en-US" sz="2800" dirty="0"/>
              <a:t>We’ve reached a particular depth in the tree</a:t>
            </a:r>
          </a:p>
          <a:p>
            <a:pPr>
              <a:buFontTx/>
              <a:buChar char="-"/>
            </a:pP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8125" y="4996418"/>
            <a:ext cx="5638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One idea: stop building the tree early</a:t>
            </a:r>
          </a:p>
        </p:txBody>
      </p:sp>
    </p:spTree>
    <p:extLst>
      <p:ext uri="{BB962C8B-B14F-4D97-AF65-F5344CB8AC3E}">
        <p14:creationId xmlns:p14="http://schemas.microsoft.com/office/powerpoint/2010/main" val="4954201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</a:t>
            </a:r>
            <a:r>
              <a:rPr lang="en-US" dirty="0" err="1"/>
              <a:t>overfitting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7785" y="1600200"/>
            <a:ext cx="8153400" cy="5018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Base case: </a:t>
            </a:r>
          </a:p>
          <a:p>
            <a:pPr>
              <a:buFontTx/>
              <a:buChar char="-"/>
            </a:pPr>
            <a:r>
              <a:rPr lang="en-US" sz="2800" dirty="0"/>
              <a:t>If all data belong to the same class, create a leaf node with that label </a:t>
            </a:r>
          </a:p>
          <a:p>
            <a:pPr>
              <a:buFontTx/>
              <a:buChar char="-"/>
            </a:pPr>
            <a:r>
              <a:rPr lang="en-US" sz="2800" b="1" i="1" dirty="0">
                <a:solidFill>
                  <a:srgbClr val="FF0000"/>
                </a:solidFill>
              </a:rPr>
              <a:t>OR</a:t>
            </a:r>
            <a:r>
              <a:rPr lang="en-US" sz="2800" dirty="0"/>
              <a:t> all the data has the same feature values </a:t>
            </a:r>
          </a:p>
          <a:p>
            <a:pPr>
              <a:buFontTx/>
              <a:buChar char="-"/>
            </a:pPr>
            <a:r>
              <a:rPr lang="en-US" sz="2800" b="1" i="1" dirty="0">
                <a:solidFill>
                  <a:srgbClr val="FF0000"/>
                </a:solidFill>
              </a:rPr>
              <a:t>OR </a:t>
            </a:r>
            <a:r>
              <a:rPr lang="en-US" sz="2800" dirty="0"/>
              <a:t>We’ve reached a particular depth in the tree</a:t>
            </a:r>
          </a:p>
          <a:p>
            <a:pPr>
              <a:buFontTx/>
              <a:buChar char="-"/>
            </a:pPr>
            <a:r>
              <a:rPr lang="en-US" sz="2800" dirty="0"/>
              <a:t>We only have a certain number/fraction of examples remaining</a:t>
            </a:r>
          </a:p>
          <a:p>
            <a:pPr>
              <a:buFontTx/>
              <a:buChar char="-"/>
            </a:pPr>
            <a:r>
              <a:rPr lang="en-US" sz="2800" dirty="0"/>
              <a:t>We’ve reached a particular training error</a:t>
            </a:r>
          </a:p>
          <a:p>
            <a:pPr>
              <a:buFontTx/>
              <a:buChar char="-"/>
            </a:pPr>
            <a:r>
              <a:rPr lang="en-US" sz="2800" dirty="0"/>
              <a:t>Use development data (more on this later)</a:t>
            </a:r>
          </a:p>
          <a:p>
            <a:pPr>
              <a:buFontTx/>
              <a:buChar char="-"/>
            </a:pPr>
            <a:r>
              <a:rPr lang="en-US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440573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</a:t>
            </a:r>
            <a:r>
              <a:rPr lang="en-US" dirty="0" err="1"/>
              <a:t>overfitting</a:t>
            </a:r>
            <a:r>
              <a:rPr lang="en-US" dirty="0"/>
              <a:t>: pruning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5109" y="2228324"/>
            <a:ext cx="42877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Pruning: after the tree is built, go back and “prune” the tree, i.e. remove some lower parts of the tree</a:t>
            </a:r>
          </a:p>
          <a:p>
            <a:endParaRPr lang="en-US" sz="2400" dirty="0"/>
          </a:p>
          <a:p>
            <a:r>
              <a:rPr lang="en-US" sz="2400" dirty="0"/>
              <a:t>Similar to stopping early, but done after the entire tree is built</a:t>
            </a:r>
          </a:p>
        </p:txBody>
      </p:sp>
    </p:spTree>
    <p:extLst>
      <p:ext uri="{BB962C8B-B14F-4D97-AF65-F5344CB8AC3E}">
        <p14:creationId xmlns:p14="http://schemas.microsoft.com/office/powerpoint/2010/main" val="39518155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</a:t>
            </a:r>
            <a:r>
              <a:rPr lang="en-US" dirty="0" err="1"/>
              <a:t>overfitting</a:t>
            </a:r>
            <a:r>
              <a:rPr lang="en-US" dirty="0"/>
              <a:t>: pruning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0401" y="5816840"/>
            <a:ext cx="1923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Build the full tree</a:t>
            </a:r>
          </a:p>
        </p:txBody>
      </p:sp>
    </p:spTree>
    <p:extLst>
      <p:ext uri="{BB962C8B-B14F-4D97-AF65-F5344CB8AC3E}">
        <p14:creationId xmlns:p14="http://schemas.microsoft.com/office/powerpoint/2010/main" val="26989720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</a:t>
            </a:r>
            <a:r>
              <a:rPr lang="en-US" dirty="0" err="1"/>
              <a:t>overfitting</a:t>
            </a:r>
            <a:r>
              <a:rPr lang="en-US" dirty="0"/>
              <a:t>: pruning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0401" y="5816840"/>
            <a:ext cx="1923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Build the full tree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4340725" y="346695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91929" y="3250020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30" name="Straight Arrow Connector 29"/>
          <p:cNvCxnSpPr>
            <a:stCxn id="29" idx="2"/>
          </p:cNvCxnSpPr>
          <p:nvPr/>
        </p:nvCxnSpPr>
        <p:spPr>
          <a:xfrm flipH="1">
            <a:off x="6224567" y="3619352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2"/>
          </p:cNvCxnSpPr>
          <p:nvPr/>
        </p:nvCxnSpPr>
        <p:spPr>
          <a:xfrm>
            <a:off x="6957054" y="3619352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553387" y="3619352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94690" y="3587086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06700" y="409545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12390" y="4095455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937736" y="2822776"/>
            <a:ext cx="2630819" cy="2543464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81527" y="5803185"/>
            <a:ext cx="4151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Prune back leaves that are too specific</a:t>
            </a:r>
          </a:p>
        </p:txBody>
      </p:sp>
    </p:spTree>
    <p:extLst>
      <p:ext uri="{BB962C8B-B14F-4D97-AF65-F5344CB8AC3E}">
        <p14:creationId xmlns:p14="http://schemas.microsoft.com/office/powerpoint/2010/main" val="21265515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Preventing </a:t>
            </a:r>
            <a:r>
              <a:rPr lang="en-US" dirty="0" err="1"/>
              <a:t>overfitting</a:t>
            </a:r>
            <a:r>
              <a:rPr lang="en-US" dirty="0"/>
              <a:t>: pruning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5097" y="2268778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7" name="Straight Arrow Connector 6"/>
          <p:cNvCxnSpPr>
            <a:stCxn id="6" idx="2"/>
          </p:cNvCxnSpPr>
          <p:nvPr/>
        </p:nvCxnSpPr>
        <p:spPr>
          <a:xfrm flipH="1">
            <a:off x="937735" y="2638110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2"/>
          </p:cNvCxnSpPr>
          <p:nvPr/>
        </p:nvCxnSpPr>
        <p:spPr>
          <a:xfrm>
            <a:off x="1670222" y="2638110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555" y="2638110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7858" y="2605844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868" y="311421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2029" y="3097620"/>
            <a:ext cx="81325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Terrain</a:t>
            </a:r>
          </a:p>
        </p:txBody>
      </p:sp>
      <p:cxnSp>
        <p:nvCxnSpPr>
          <p:cNvPr id="13" name="Straight Arrow Connector 12"/>
          <p:cNvCxnSpPr>
            <a:stCxn id="12" idx="2"/>
          </p:cNvCxnSpPr>
          <p:nvPr/>
        </p:nvCxnSpPr>
        <p:spPr>
          <a:xfrm flipH="1">
            <a:off x="2084661" y="3466952"/>
            <a:ext cx="673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2"/>
          </p:cNvCxnSpPr>
          <p:nvPr/>
        </p:nvCxnSpPr>
        <p:spPr>
          <a:xfrm>
            <a:off x="2758657" y="3466952"/>
            <a:ext cx="80989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688679" y="3466952"/>
            <a:ext cx="66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54790" y="3434686"/>
            <a:ext cx="57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3369" y="3922989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743937" y="4392775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80381" y="3926462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20" name="Straight Arrow Connector 19"/>
          <p:cNvCxnSpPr>
            <a:stCxn id="19" idx="2"/>
          </p:cNvCxnSpPr>
          <p:nvPr/>
        </p:nvCxnSpPr>
        <p:spPr>
          <a:xfrm flipH="1">
            <a:off x="1313016" y="4295794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9" idx="2"/>
          </p:cNvCxnSpPr>
          <p:nvPr/>
        </p:nvCxnSpPr>
        <p:spPr>
          <a:xfrm>
            <a:off x="2084661" y="4295794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7031" y="4295794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83142" y="426352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1266" y="4827958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5250" y="4753844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>
            <a:stCxn id="19" idx="2"/>
            <a:endCxn id="27" idx="0"/>
          </p:cNvCxnSpPr>
          <p:nvPr/>
        </p:nvCxnSpPr>
        <p:spPr>
          <a:xfrm flipH="1">
            <a:off x="2013790" y="4295794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43937" y="4826498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4340725" y="3466952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91929" y="3250020"/>
            <a:ext cx="93025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Unicycle </a:t>
            </a:r>
          </a:p>
        </p:txBody>
      </p:sp>
      <p:cxnSp>
        <p:nvCxnSpPr>
          <p:cNvPr id="30" name="Straight Arrow Connector 29"/>
          <p:cNvCxnSpPr>
            <a:stCxn id="29" idx="2"/>
          </p:cNvCxnSpPr>
          <p:nvPr/>
        </p:nvCxnSpPr>
        <p:spPr>
          <a:xfrm flipH="1">
            <a:off x="6224567" y="3619352"/>
            <a:ext cx="732487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2"/>
          </p:cNvCxnSpPr>
          <p:nvPr/>
        </p:nvCxnSpPr>
        <p:spPr>
          <a:xfrm>
            <a:off x="6957054" y="3619352"/>
            <a:ext cx="75140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553387" y="3619352"/>
            <a:ext cx="102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Mountain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94690" y="3587086"/>
            <a:ext cx="867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06700" y="409545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12390" y="4095455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937736" y="2822776"/>
            <a:ext cx="2630819" cy="2543464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88940" y="5603130"/>
            <a:ext cx="297389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Pruning criterion?</a:t>
            </a:r>
          </a:p>
        </p:txBody>
      </p:sp>
    </p:spTree>
    <p:extLst>
      <p:ext uri="{BB962C8B-B14F-4D97-AF65-F5344CB8AC3E}">
        <p14:creationId xmlns:p14="http://schemas.microsoft.com/office/powerpoint/2010/main" val="23640053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Handling non-binary attributes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2717514"/>
              </p:ext>
            </p:extLst>
          </p:nvPr>
        </p:nvGraphicFramePr>
        <p:xfrm>
          <a:off x="430071" y="1723132"/>
          <a:ext cx="8267700" cy="420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Worksheet" r:id="rId3" imgW="8267700" imgH="4203700" progId="Excel.Sheet.12">
                  <p:embed/>
                </p:oleObj>
              </mc:Choice>
              <mc:Fallback>
                <p:oleObj name="Worksheet" r:id="rId3" imgW="8267700" imgH="4203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0071" y="1723132"/>
                        <a:ext cx="8267700" cy="420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772047" y="1723132"/>
            <a:ext cx="5107121" cy="195108"/>
          </a:xfrm>
          <a:prstGeom prst="rect">
            <a:avLst/>
          </a:prstGeom>
          <a:solidFill>
            <a:srgbClr val="FFFF00">
              <a:alpha val="1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0071" y="1680424"/>
            <a:ext cx="1276855" cy="237816"/>
          </a:xfrm>
          <a:prstGeom prst="rect">
            <a:avLst/>
          </a:prstGeom>
          <a:solidFill>
            <a:srgbClr val="FFFF00">
              <a:alpha val="1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2261" y="6089273"/>
            <a:ext cx="8628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 we do with features that have multiple values? Real-values?</a:t>
            </a:r>
          </a:p>
        </p:txBody>
      </p:sp>
    </p:spTree>
    <p:extLst>
      <p:ext uri="{BB962C8B-B14F-4D97-AF65-F5344CB8AC3E}">
        <p14:creationId xmlns:p14="http://schemas.microsoft.com/office/powerpoint/2010/main" val="7980613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with multiple values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8358" y="3333602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4802" y="2867289"/>
            <a:ext cx="100855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Weather</a:t>
            </a:r>
          </a:p>
        </p:txBody>
      </p:sp>
      <p:cxnSp>
        <p:nvCxnSpPr>
          <p:cNvPr id="6" name="Straight Arrow Connector 5"/>
          <p:cNvCxnSpPr>
            <a:stCxn id="5" idx="2"/>
          </p:cNvCxnSpPr>
          <p:nvPr/>
        </p:nvCxnSpPr>
        <p:spPr>
          <a:xfrm flipH="1">
            <a:off x="1507437" y="3236621"/>
            <a:ext cx="771645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5" idx="2"/>
          </p:cNvCxnSpPr>
          <p:nvPr/>
        </p:nvCxnSpPr>
        <p:spPr>
          <a:xfrm>
            <a:off x="2279082" y="3236621"/>
            <a:ext cx="71224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1452" y="3236621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7563" y="3204355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5687" y="3768785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9671" y="3694671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12" name="Straight Arrow Connector 11"/>
          <p:cNvCxnSpPr>
            <a:stCxn id="5" idx="2"/>
            <a:endCxn id="13" idx="0"/>
          </p:cNvCxnSpPr>
          <p:nvPr/>
        </p:nvCxnSpPr>
        <p:spPr>
          <a:xfrm flipH="1">
            <a:off x="2208211" y="3236621"/>
            <a:ext cx="70871" cy="5307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38358" y="3767325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7601" y="4587931"/>
            <a:ext cx="28844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Treat as an n-</a:t>
            </a:r>
            <a:r>
              <a:rPr lang="en-US" sz="2400" dirty="0" err="1">
                <a:solidFill>
                  <a:srgbClr val="0000FF"/>
                </a:solidFill>
              </a:rPr>
              <a:t>ary</a:t>
            </a:r>
            <a:r>
              <a:rPr lang="en-US" sz="2400" dirty="0">
                <a:solidFill>
                  <a:srgbClr val="0000FF"/>
                </a:solidFill>
              </a:rPr>
              <a:t> split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93110" y="4587931"/>
            <a:ext cx="3772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Treat as multiple binary splits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77189" y="2217206"/>
            <a:ext cx="76727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Rainy?</a:t>
            </a:r>
          </a:p>
        </p:txBody>
      </p:sp>
      <p:cxnSp>
        <p:nvCxnSpPr>
          <p:cNvPr id="19" name="Straight Arrow Connector 18"/>
          <p:cNvCxnSpPr>
            <a:stCxn id="18" idx="2"/>
          </p:cNvCxnSpPr>
          <p:nvPr/>
        </p:nvCxnSpPr>
        <p:spPr>
          <a:xfrm flipH="1">
            <a:off x="4909828" y="2586538"/>
            <a:ext cx="65099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2"/>
          </p:cNvCxnSpPr>
          <p:nvPr/>
        </p:nvCxnSpPr>
        <p:spPr>
          <a:xfrm>
            <a:off x="5560824" y="2586538"/>
            <a:ext cx="832891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13839" y="2586538"/>
            <a:ext cx="67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Rainy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41047" y="2513307"/>
            <a:ext cx="1021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Rainy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8074" y="3118702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rgbClr val="BFBFB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96000" y="4064003"/>
            <a:ext cx="51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NO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71194" y="4064003"/>
            <a:ext cx="53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YES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56278" y="3051955"/>
            <a:ext cx="86792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Snowy?</a:t>
            </a:r>
          </a:p>
        </p:txBody>
      </p:sp>
      <p:cxnSp>
        <p:nvCxnSpPr>
          <p:cNvPr id="28" name="Straight Arrow Connector 27"/>
          <p:cNvCxnSpPr>
            <a:stCxn id="27" idx="2"/>
            <a:endCxn id="26" idx="0"/>
          </p:cNvCxnSpPr>
          <p:nvPr/>
        </p:nvCxnSpPr>
        <p:spPr>
          <a:xfrm flipH="1">
            <a:off x="6041047" y="3421287"/>
            <a:ext cx="449192" cy="6427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2"/>
            <a:endCxn id="24" idx="0"/>
          </p:cNvCxnSpPr>
          <p:nvPr/>
        </p:nvCxnSpPr>
        <p:spPr>
          <a:xfrm>
            <a:off x="6490239" y="3421287"/>
            <a:ext cx="562934" cy="6427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531796" y="3518268"/>
            <a:ext cx="77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Snowy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87938" y="3518268"/>
            <a:ext cx="711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Sunny</a:t>
            </a:r>
          </a:p>
        </p:txBody>
      </p:sp>
    </p:spTree>
    <p:extLst>
      <p:ext uri="{BB962C8B-B14F-4D97-AF65-F5344CB8AC3E}">
        <p14:creationId xmlns:p14="http://schemas.microsoft.com/office/powerpoint/2010/main" val="41855611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Real-valued features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1754" y="4292221"/>
            <a:ext cx="1266580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Fare &lt; $20</a:t>
            </a:r>
          </a:p>
        </p:txBody>
      </p:sp>
      <p:cxnSp>
        <p:nvCxnSpPr>
          <p:cNvPr id="5" name="Straight Arrow Connector 4"/>
          <p:cNvCxnSpPr>
            <a:stCxn id="4" idx="2"/>
          </p:cNvCxnSpPr>
          <p:nvPr/>
        </p:nvCxnSpPr>
        <p:spPr>
          <a:xfrm flipH="1">
            <a:off x="1174396" y="4661553"/>
            <a:ext cx="900648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4" idx="2"/>
          </p:cNvCxnSpPr>
          <p:nvPr/>
        </p:nvCxnSpPr>
        <p:spPr>
          <a:xfrm>
            <a:off x="2075044" y="4661553"/>
            <a:ext cx="583236" cy="45951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31481" y="4652589"/>
            <a:ext cx="485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44515" y="4629287"/>
            <a:ext cx="45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5980" y="1897983"/>
            <a:ext cx="84600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Use any comparison test (&gt;, &lt;, ≤, ≥) to split the data into two parts</a:t>
            </a:r>
          </a:p>
          <a:p>
            <a:endParaRPr lang="en-US" sz="2800" dirty="0"/>
          </a:p>
          <a:p>
            <a:r>
              <a:rPr lang="en-US" sz="2800" dirty="0"/>
              <a:t>Select a range filter, i.e. min &lt; value &lt; max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6336" y="4259955"/>
            <a:ext cx="60316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Fare</a:t>
            </a:r>
          </a:p>
        </p:txBody>
      </p:sp>
      <p:cxnSp>
        <p:nvCxnSpPr>
          <p:cNvPr id="11" name="Straight Arrow Connector 10"/>
          <p:cNvCxnSpPr>
            <a:stCxn id="10" idx="2"/>
          </p:cNvCxnSpPr>
          <p:nvPr/>
        </p:nvCxnSpPr>
        <p:spPr>
          <a:xfrm flipH="1">
            <a:off x="4505688" y="4629287"/>
            <a:ext cx="1202229" cy="5990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0" idx="2"/>
          </p:cNvCxnSpPr>
          <p:nvPr/>
        </p:nvCxnSpPr>
        <p:spPr>
          <a:xfrm flipH="1">
            <a:off x="5406336" y="4629287"/>
            <a:ext cx="301581" cy="7514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2"/>
          </p:cNvCxnSpPr>
          <p:nvPr/>
        </p:nvCxnSpPr>
        <p:spPr>
          <a:xfrm>
            <a:off x="5707917" y="4629287"/>
            <a:ext cx="751089" cy="7514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</p:cNvCxnSpPr>
          <p:nvPr/>
        </p:nvCxnSpPr>
        <p:spPr>
          <a:xfrm>
            <a:off x="5707917" y="4629287"/>
            <a:ext cx="1529447" cy="5990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404383" y="4620323"/>
            <a:ext cx="643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0-10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88974" y="4946495"/>
            <a:ext cx="770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10-20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32653" y="4914229"/>
            <a:ext cx="770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20-50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39035" y="4652589"/>
            <a:ext cx="59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&gt;50</a:t>
            </a:r>
          </a:p>
        </p:txBody>
      </p:sp>
    </p:spTree>
    <p:extLst>
      <p:ext uri="{BB962C8B-B14F-4D97-AF65-F5344CB8AC3E}">
        <p14:creationId xmlns:p14="http://schemas.microsoft.com/office/powerpoint/2010/main" val="18587770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splitting criterion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64636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Otherwise: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calculate the </a:t>
            </a:r>
            <a:r>
              <a:rPr lang="en-US" dirty="0">
                <a:solidFill>
                  <a:srgbClr val="FF0000"/>
                </a:solidFill>
              </a:rPr>
              <a:t>“score”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for each feature if we used it to split the data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pick the feature with the highest score, partition the data based on that data value and call recursively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4690009"/>
            <a:ext cx="7977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We used training error for the score.  Any other ideas?</a:t>
            </a:r>
          </a:p>
        </p:txBody>
      </p:sp>
    </p:spTree>
    <p:extLst>
      <p:ext uri="{BB962C8B-B14F-4D97-AF65-F5344CB8AC3E}">
        <p14:creationId xmlns:p14="http://schemas.microsoft.com/office/powerpoint/2010/main" val="30950488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splitting criterion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201" y="1485900"/>
            <a:ext cx="4737100" cy="388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763" y="5516440"/>
            <a:ext cx="86581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- Entropy: how much uncertainty there is in the distribution over labels after the split</a:t>
            </a:r>
          </a:p>
          <a:p>
            <a:r>
              <a:rPr lang="en-US" sz="2000" dirty="0"/>
              <a:t>- </a:t>
            </a:r>
            <a:r>
              <a:rPr lang="en-US" sz="2000" dirty="0" err="1"/>
              <a:t>Gini</a:t>
            </a:r>
            <a:r>
              <a:rPr lang="en-US" sz="2000" dirty="0"/>
              <a:t>: sum of the square of the label proportions after split</a:t>
            </a:r>
          </a:p>
          <a:p>
            <a:r>
              <a:rPr lang="en-US" sz="2000" dirty="0"/>
              <a:t>- Training error = misclassification error</a:t>
            </a:r>
          </a:p>
        </p:txBody>
      </p:sp>
    </p:spTree>
    <p:extLst>
      <p:ext uri="{BB962C8B-B14F-4D97-AF65-F5344CB8AC3E}">
        <p14:creationId xmlns:p14="http://schemas.microsoft.com/office/powerpoint/2010/main" val="6323581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03398" y="1612900"/>
            <a:ext cx="2800477" cy="955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Good?   Bad?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3028950"/>
            <a:ext cx="32385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422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trees: the good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Very intuitive and easy to interpret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Fast to run and fairly easy to implement (Assignment 2 </a:t>
            </a:r>
            <a:r>
              <a:rPr lang="en-US" dirty="0">
                <a:sym typeface="Wingdings"/>
              </a:rPr>
              <a:t>)</a:t>
            </a:r>
          </a:p>
          <a:p>
            <a:pPr marL="0" indent="0">
              <a:buNone/>
            </a:pPr>
            <a:endParaRPr lang="en-US" dirty="0">
              <a:sym typeface="Wingdings"/>
            </a:endParaRPr>
          </a:p>
          <a:p>
            <a:pPr marL="0" indent="0">
              <a:buNone/>
            </a:pPr>
            <a:r>
              <a:rPr lang="en-US" dirty="0"/>
              <a:t>Historically, perform fairly well (especially with a few more tricks we’ll see later 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 prior assumptions about the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028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trees: the bad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Be careful with features with lots of values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966286"/>
              </p:ext>
            </p:extLst>
          </p:nvPr>
        </p:nvGraphicFramePr>
        <p:xfrm>
          <a:off x="2956048" y="2276057"/>
          <a:ext cx="417095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4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4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41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67218" y="6108996"/>
            <a:ext cx="5200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Which feature would be at the top here?</a:t>
            </a:r>
          </a:p>
        </p:txBody>
      </p:sp>
    </p:spTree>
    <p:extLst>
      <p:ext uri="{BB962C8B-B14F-4D97-AF65-F5344CB8AC3E}">
        <p14:creationId xmlns:p14="http://schemas.microsoft.com/office/powerpoint/2010/main" val="32141832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trees: the bad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be problematic (slow, bad performance) with large numbers of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Can’t learn some very simple data sets (e.g. some types of linearly separable data)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Pruning/tuning can be tricky to get right</a:t>
            </a:r>
          </a:p>
        </p:txBody>
      </p:sp>
    </p:spTree>
    <p:extLst>
      <p:ext uri="{BB962C8B-B14F-4D97-AF65-F5344CB8AC3E}">
        <p14:creationId xmlns:p14="http://schemas.microsoft.com/office/powerpoint/2010/main" val="42179713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DT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303794"/>
            <a:ext cx="8153400" cy="438282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Base cases:</a:t>
            </a:r>
          </a:p>
          <a:p>
            <a:pPr marL="514350" indent="-514350">
              <a:buAutoNum type="arabicPeriod"/>
            </a:pPr>
            <a:r>
              <a:rPr lang="en-US" dirty="0"/>
              <a:t>If all data belong to the same class, pick that label</a:t>
            </a:r>
          </a:p>
          <a:p>
            <a:pPr marL="514350" indent="-514350">
              <a:buAutoNum type="arabicPeriod"/>
            </a:pPr>
            <a:r>
              <a:rPr lang="en-US" dirty="0"/>
              <a:t>If all the data have the same feature values, pick majority label</a:t>
            </a:r>
          </a:p>
          <a:p>
            <a:pPr marL="514350" indent="-514350">
              <a:buAutoNum type="arabicPeriod"/>
            </a:pPr>
            <a:r>
              <a:rPr lang="en-US" dirty="0"/>
              <a:t>If we’re out of features to examine, pick majority label</a:t>
            </a:r>
          </a:p>
          <a:p>
            <a:pPr marL="514350" indent="-514350">
              <a:buAutoNum type="arabicPeriod"/>
            </a:pPr>
            <a:r>
              <a:rPr lang="en-US" dirty="0"/>
              <a:t>If the we don’t have any data left, pick majority label of </a:t>
            </a:r>
            <a:r>
              <a:rPr lang="en-US" i="1" dirty="0"/>
              <a:t>parent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i="1" dirty="0">
                <a:solidFill>
                  <a:srgbClr val="FF6600"/>
                </a:solidFill>
              </a:rPr>
              <a:t>If some other stopping criteria </a:t>
            </a:r>
            <a:r>
              <a:rPr lang="en-US" dirty="0"/>
              <a:t>exists to avoid </a:t>
            </a:r>
            <a:r>
              <a:rPr lang="en-US" dirty="0" err="1"/>
              <a:t>overfitting</a:t>
            </a:r>
            <a:r>
              <a:rPr lang="en-US" dirty="0"/>
              <a:t>, pick majority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Otherwise (i.e. if none of the base cases apply):</a:t>
            </a:r>
          </a:p>
          <a:p>
            <a:pPr>
              <a:buFontTx/>
              <a:buChar char="-"/>
            </a:pPr>
            <a:r>
              <a:rPr lang="en-US" dirty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/>
              <a:t>pick the feature with the highest score, partition the data based on that data, e.g. </a:t>
            </a:r>
            <a:r>
              <a:rPr lang="en-US" dirty="0" err="1"/>
              <a:t>data_left</a:t>
            </a:r>
            <a:r>
              <a:rPr lang="en-US" dirty="0"/>
              <a:t> and </a:t>
            </a:r>
            <a:r>
              <a:rPr lang="en-US" dirty="0" err="1"/>
              <a:t>data_right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Recurse</a:t>
            </a:r>
            <a:r>
              <a:rPr lang="en-US" dirty="0"/>
              <a:t>, i.e. </a:t>
            </a:r>
            <a:r>
              <a:rPr lang="en-US" dirty="0" err="1"/>
              <a:t>DT_train</a:t>
            </a:r>
            <a:r>
              <a:rPr lang="en-US" dirty="0"/>
              <a:t>(</a:t>
            </a:r>
            <a:r>
              <a:rPr lang="en-US" dirty="0" err="1"/>
              <a:t>data_left</a:t>
            </a:r>
            <a:r>
              <a:rPr lang="en-US" dirty="0"/>
              <a:t>) and </a:t>
            </a:r>
            <a:r>
              <a:rPr lang="en-US" dirty="0" err="1"/>
              <a:t>DT_train</a:t>
            </a:r>
            <a:r>
              <a:rPr lang="en-US" dirty="0"/>
              <a:t>(</a:t>
            </a:r>
            <a:r>
              <a:rPr lang="en-US" dirty="0" err="1"/>
              <a:t>data_right</a:t>
            </a:r>
            <a:r>
              <a:rPr lang="en-US" dirty="0"/>
              <a:t>)</a:t>
            </a:r>
          </a:p>
          <a:p>
            <a:pPr>
              <a:buFontTx/>
              <a:buChar char="-"/>
            </a:pPr>
            <a:r>
              <a:rPr lang="en-US" dirty="0"/>
              <a:t>Make tree with feature as the splitting criterion with the decision trees returned from the recursive calls as the children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874" y="1775607"/>
            <a:ext cx="1577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DT_train</a:t>
            </a:r>
            <a:r>
              <a:rPr lang="en-US" dirty="0"/>
              <a:t>(data):</a:t>
            </a:r>
          </a:p>
        </p:txBody>
      </p:sp>
    </p:spTree>
    <p:extLst>
      <p:ext uri="{BB962C8B-B14F-4D97-AF65-F5344CB8AC3E}">
        <p14:creationId xmlns:p14="http://schemas.microsoft.com/office/powerpoint/2010/main" val="3827674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3082</TotalTime>
  <Words>3914</Words>
  <Application>Microsoft Macintosh PowerPoint</Application>
  <PresentationFormat>On-screen Show (4:3)</PresentationFormat>
  <Paragraphs>2126</Paragraphs>
  <Slides>65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ＭＳ Ｐゴシック</vt:lpstr>
      <vt:lpstr>Arial</vt:lpstr>
      <vt:lpstr>Calibri</vt:lpstr>
      <vt:lpstr>Times New Roman</vt:lpstr>
      <vt:lpstr>Tw Cen MT</vt:lpstr>
      <vt:lpstr>Wingdings</vt:lpstr>
      <vt:lpstr>Wingdings 2</vt:lpstr>
      <vt:lpstr>Median</vt:lpstr>
      <vt:lpstr>Worksheet</vt:lpstr>
      <vt:lpstr>Decision trees</vt:lpstr>
      <vt:lpstr>Admin</vt:lpstr>
      <vt:lpstr>A sample data set</vt:lpstr>
      <vt:lpstr>Decision trees</vt:lpstr>
      <vt:lpstr>Decision trees</vt:lpstr>
      <vt:lpstr>Decision trees</vt:lpstr>
      <vt:lpstr>Decision trees</vt:lpstr>
      <vt:lpstr>Decision trees</vt:lpstr>
      <vt:lpstr>To ride or not to ride, that is the question…</vt:lpstr>
      <vt:lpstr>Recursive approach</vt:lpstr>
      <vt:lpstr>Partitioning the data</vt:lpstr>
      <vt:lpstr>Partitioning the data</vt:lpstr>
      <vt:lpstr>Partitioning the data</vt:lpstr>
      <vt:lpstr>Partitioning the data</vt:lpstr>
      <vt:lpstr>Partitioning the data</vt:lpstr>
      <vt:lpstr>Partitioning the data</vt:lpstr>
      <vt:lpstr>Partitioning the data</vt:lpstr>
      <vt:lpstr>Partitioning the data</vt:lpstr>
      <vt:lpstr>Partitioning the data</vt:lpstr>
      <vt:lpstr>Decision trees</vt:lpstr>
      <vt:lpstr>Decision trees</vt:lpstr>
      <vt:lpstr>Decision trees</vt:lpstr>
      <vt:lpstr>Decision trees</vt:lpstr>
      <vt:lpstr>Training error vs. accuracy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Recurse</vt:lpstr>
      <vt:lpstr>Problematic data</vt:lpstr>
      <vt:lpstr>Recursive approach</vt:lpstr>
      <vt:lpstr>What would the tree look like for…</vt:lpstr>
      <vt:lpstr>What would the tree look like for…</vt:lpstr>
      <vt:lpstr>What would the tree look like for…</vt:lpstr>
      <vt:lpstr>What would the tree look like for…</vt:lpstr>
      <vt:lpstr>What would the tree look like for…</vt:lpstr>
      <vt:lpstr>Overfitting</vt:lpstr>
      <vt:lpstr>Overfitting</vt:lpstr>
      <vt:lpstr>Test set error!</vt:lpstr>
      <vt:lpstr>Overfitting</vt:lpstr>
      <vt:lpstr>Overfitting</vt:lpstr>
      <vt:lpstr>Preventing overfitting</vt:lpstr>
      <vt:lpstr>Preventing overfitting</vt:lpstr>
      <vt:lpstr>Preventing overfitting: pruning</vt:lpstr>
      <vt:lpstr>Preventing overfitting: pruning</vt:lpstr>
      <vt:lpstr>Preventing overfitting: pruning</vt:lpstr>
      <vt:lpstr>Preventing overfitting: pruning</vt:lpstr>
      <vt:lpstr>Handling non-binary attributes</vt:lpstr>
      <vt:lpstr>Features with multiple values</vt:lpstr>
      <vt:lpstr>Real-valued features</vt:lpstr>
      <vt:lpstr>Other splitting criterion</vt:lpstr>
      <vt:lpstr>Other splitting criterion</vt:lpstr>
      <vt:lpstr>Decision trees</vt:lpstr>
      <vt:lpstr>Decision trees: the good</vt:lpstr>
      <vt:lpstr>Decision trees: the bad</vt:lpstr>
      <vt:lpstr>Decision trees: the bad</vt:lpstr>
      <vt:lpstr>Final DT algorithm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329</cp:revision>
  <cp:lastPrinted>2019-09-05T22:04:30Z</cp:lastPrinted>
  <dcterms:created xsi:type="dcterms:W3CDTF">2013-09-08T20:10:23Z</dcterms:created>
  <dcterms:modified xsi:type="dcterms:W3CDTF">2019-09-05T22:04:36Z</dcterms:modified>
</cp:coreProperties>
</file>