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3"/>
  </p:notesMasterIdLst>
  <p:handoutMasterIdLst>
    <p:handoutMasterId r:id="rId104"/>
  </p:handoutMasterIdLst>
  <p:sldIdLst>
    <p:sldId id="256" r:id="rId2"/>
    <p:sldId id="358" r:id="rId3"/>
    <p:sldId id="397" r:id="rId4"/>
    <p:sldId id="359" r:id="rId5"/>
    <p:sldId id="360" r:id="rId6"/>
    <p:sldId id="361" r:id="rId7"/>
    <p:sldId id="363" r:id="rId8"/>
    <p:sldId id="362" r:id="rId9"/>
    <p:sldId id="364" r:id="rId10"/>
    <p:sldId id="365" r:id="rId11"/>
    <p:sldId id="366" r:id="rId12"/>
    <p:sldId id="367" r:id="rId13"/>
    <p:sldId id="369" r:id="rId14"/>
    <p:sldId id="368" r:id="rId15"/>
    <p:sldId id="458" r:id="rId16"/>
    <p:sldId id="459" r:id="rId17"/>
    <p:sldId id="370" r:id="rId18"/>
    <p:sldId id="371" r:id="rId19"/>
    <p:sldId id="372" r:id="rId20"/>
    <p:sldId id="373" r:id="rId21"/>
    <p:sldId id="374" r:id="rId22"/>
    <p:sldId id="375" r:id="rId23"/>
    <p:sldId id="378" r:id="rId24"/>
    <p:sldId id="379" r:id="rId25"/>
    <p:sldId id="380" r:id="rId26"/>
    <p:sldId id="381" r:id="rId27"/>
    <p:sldId id="382" r:id="rId28"/>
    <p:sldId id="383" r:id="rId29"/>
    <p:sldId id="384" r:id="rId30"/>
    <p:sldId id="385" r:id="rId31"/>
    <p:sldId id="386" r:id="rId32"/>
    <p:sldId id="387" r:id="rId33"/>
    <p:sldId id="388" r:id="rId34"/>
    <p:sldId id="389" r:id="rId35"/>
    <p:sldId id="390" r:id="rId36"/>
    <p:sldId id="391" r:id="rId37"/>
    <p:sldId id="392" r:id="rId38"/>
    <p:sldId id="393" r:id="rId39"/>
    <p:sldId id="394" r:id="rId40"/>
    <p:sldId id="395" r:id="rId41"/>
    <p:sldId id="396" r:id="rId42"/>
    <p:sldId id="398" r:id="rId43"/>
    <p:sldId id="399" r:id="rId44"/>
    <p:sldId id="400" r:id="rId45"/>
    <p:sldId id="401" r:id="rId46"/>
    <p:sldId id="402" r:id="rId47"/>
    <p:sldId id="403" r:id="rId48"/>
    <p:sldId id="404" r:id="rId49"/>
    <p:sldId id="405" r:id="rId50"/>
    <p:sldId id="406" r:id="rId51"/>
    <p:sldId id="407" r:id="rId52"/>
    <p:sldId id="408" r:id="rId53"/>
    <p:sldId id="409" r:id="rId54"/>
    <p:sldId id="410" r:id="rId55"/>
    <p:sldId id="411" r:id="rId56"/>
    <p:sldId id="412" r:id="rId57"/>
    <p:sldId id="413" r:id="rId58"/>
    <p:sldId id="414" r:id="rId59"/>
    <p:sldId id="415" r:id="rId60"/>
    <p:sldId id="416" r:id="rId61"/>
    <p:sldId id="417" r:id="rId62"/>
    <p:sldId id="418" r:id="rId63"/>
    <p:sldId id="419" r:id="rId64"/>
    <p:sldId id="420" r:id="rId65"/>
    <p:sldId id="421" r:id="rId66"/>
    <p:sldId id="422" r:id="rId67"/>
    <p:sldId id="423" r:id="rId68"/>
    <p:sldId id="424" r:id="rId69"/>
    <p:sldId id="425" r:id="rId70"/>
    <p:sldId id="426" r:id="rId71"/>
    <p:sldId id="427" r:id="rId72"/>
    <p:sldId id="428" r:id="rId73"/>
    <p:sldId id="429" r:id="rId74"/>
    <p:sldId id="430" r:id="rId75"/>
    <p:sldId id="431" r:id="rId76"/>
    <p:sldId id="432" r:id="rId77"/>
    <p:sldId id="433" r:id="rId78"/>
    <p:sldId id="434" r:id="rId79"/>
    <p:sldId id="435" r:id="rId80"/>
    <p:sldId id="436" r:id="rId81"/>
    <p:sldId id="437" r:id="rId82"/>
    <p:sldId id="438" r:id="rId83"/>
    <p:sldId id="439" r:id="rId84"/>
    <p:sldId id="440" r:id="rId85"/>
    <p:sldId id="441" r:id="rId86"/>
    <p:sldId id="442" r:id="rId87"/>
    <p:sldId id="443" r:id="rId88"/>
    <p:sldId id="444" r:id="rId89"/>
    <p:sldId id="445" r:id="rId90"/>
    <p:sldId id="446" r:id="rId91"/>
    <p:sldId id="447" r:id="rId92"/>
    <p:sldId id="448" r:id="rId93"/>
    <p:sldId id="449" r:id="rId94"/>
    <p:sldId id="450" r:id="rId95"/>
    <p:sldId id="451" r:id="rId96"/>
    <p:sldId id="452" r:id="rId97"/>
    <p:sldId id="453" r:id="rId98"/>
    <p:sldId id="454" r:id="rId99"/>
    <p:sldId id="455" r:id="rId100"/>
    <p:sldId id="456" r:id="rId101"/>
    <p:sldId id="457" r:id="rId10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0020FF"/>
    <a:srgbClr val="F76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84" autoAdjust="0"/>
    <p:restoredTop sz="94684"/>
  </p:normalViewPr>
  <p:slideViewPr>
    <p:cSldViewPr snapToObjects="1">
      <p:cViewPr varScale="1">
        <p:scale>
          <a:sx n="106" d="100"/>
          <a:sy n="106" d="100"/>
        </p:scale>
        <p:origin x="42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notesMaster" Target="notesMasters/notesMaster1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702387811279704E-2"/>
          <c:y val="6.0708263069139998E-2"/>
          <c:w val="0.90439680558222901"/>
          <c:h val="0.85748403287700303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Sheet1!$C$3:$C$102</c:f>
              <c:numCache>
                <c:formatCode>General</c:formatCode>
                <c:ptCount val="100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9</c:v>
                </c:pt>
                <c:pt idx="5">
                  <c:v>11</c:v>
                </c:pt>
                <c:pt idx="6">
                  <c:v>13</c:v>
                </c:pt>
                <c:pt idx="7">
                  <c:v>15</c:v>
                </c:pt>
                <c:pt idx="8">
                  <c:v>17</c:v>
                </c:pt>
                <c:pt idx="9">
                  <c:v>19</c:v>
                </c:pt>
                <c:pt idx="10">
                  <c:v>21</c:v>
                </c:pt>
                <c:pt idx="11">
                  <c:v>23</c:v>
                </c:pt>
                <c:pt idx="12">
                  <c:v>25</c:v>
                </c:pt>
                <c:pt idx="13">
                  <c:v>27</c:v>
                </c:pt>
                <c:pt idx="14">
                  <c:v>29</c:v>
                </c:pt>
                <c:pt idx="15">
                  <c:v>31</c:v>
                </c:pt>
                <c:pt idx="16">
                  <c:v>33</c:v>
                </c:pt>
                <c:pt idx="17">
                  <c:v>35</c:v>
                </c:pt>
                <c:pt idx="18">
                  <c:v>37</c:v>
                </c:pt>
                <c:pt idx="19">
                  <c:v>39</c:v>
                </c:pt>
                <c:pt idx="20">
                  <c:v>41</c:v>
                </c:pt>
                <c:pt idx="21">
                  <c:v>43</c:v>
                </c:pt>
                <c:pt idx="22">
                  <c:v>45</c:v>
                </c:pt>
                <c:pt idx="23">
                  <c:v>47</c:v>
                </c:pt>
                <c:pt idx="24">
                  <c:v>49</c:v>
                </c:pt>
                <c:pt idx="25">
                  <c:v>51</c:v>
                </c:pt>
                <c:pt idx="26">
                  <c:v>53</c:v>
                </c:pt>
                <c:pt idx="27">
                  <c:v>55</c:v>
                </c:pt>
                <c:pt idx="28">
                  <c:v>57</c:v>
                </c:pt>
                <c:pt idx="29">
                  <c:v>59</c:v>
                </c:pt>
                <c:pt idx="30">
                  <c:v>61</c:v>
                </c:pt>
                <c:pt idx="31">
                  <c:v>63</c:v>
                </c:pt>
                <c:pt idx="32">
                  <c:v>65</c:v>
                </c:pt>
                <c:pt idx="33">
                  <c:v>67</c:v>
                </c:pt>
                <c:pt idx="34">
                  <c:v>69</c:v>
                </c:pt>
                <c:pt idx="35">
                  <c:v>71</c:v>
                </c:pt>
                <c:pt idx="36">
                  <c:v>73</c:v>
                </c:pt>
                <c:pt idx="37">
                  <c:v>75</c:v>
                </c:pt>
                <c:pt idx="38">
                  <c:v>77</c:v>
                </c:pt>
                <c:pt idx="39">
                  <c:v>79</c:v>
                </c:pt>
                <c:pt idx="40">
                  <c:v>81</c:v>
                </c:pt>
                <c:pt idx="41">
                  <c:v>83</c:v>
                </c:pt>
                <c:pt idx="42">
                  <c:v>85</c:v>
                </c:pt>
                <c:pt idx="43">
                  <c:v>87</c:v>
                </c:pt>
                <c:pt idx="44">
                  <c:v>89</c:v>
                </c:pt>
                <c:pt idx="45">
                  <c:v>91</c:v>
                </c:pt>
                <c:pt idx="46">
                  <c:v>93</c:v>
                </c:pt>
                <c:pt idx="47">
                  <c:v>95</c:v>
                </c:pt>
                <c:pt idx="48">
                  <c:v>97</c:v>
                </c:pt>
                <c:pt idx="49">
                  <c:v>99</c:v>
                </c:pt>
                <c:pt idx="50">
                  <c:v>101</c:v>
                </c:pt>
                <c:pt idx="51">
                  <c:v>103</c:v>
                </c:pt>
                <c:pt idx="52">
                  <c:v>105</c:v>
                </c:pt>
                <c:pt idx="53">
                  <c:v>107</c:v>
                </c:pt>
                <c:pt idx="54">
                  <c:v>109</c:v>
                </c:pt>
                <c:pt idx="55">
                  <c:v>111</c:v>
                </c:pt>
                <c:pt idx="56">
                  <c:v>113</c:v>
                </c:pt>
                <c:pt idx="57">
                  <c:v>115</c:v>
                </c:pt>
                <c:pt idx="58">
                  <c:v>117</c:v>
                </c:pt>
                <c:pt idx="59">
                  <c:v>119</c:v>
                </c:pt>
                <c:pt idx="60">
                  <c:v>121</c:v>
                </c:pt>
                <c:pt idx="61">
                  <c:v>123</c:v>
                </c:pt>
                <c:pt idx="62">
                  <c:v>125</c:v>
                </c:pt>
                <c:pt idx="63">
                  <c:v>127</c:v>
                </c:pt>
                <c:pt idx="64">
                  <c:v>129</c:v>
                </c:pt>
                <c:pt idx="65">
                  <c:v>131</c:v>
                </c:pt>
                <c:pt idx="66">
                  <c:v>133</c:v>
                </c:pt>
                <c:pt idx="67">
                  <c:v>135</c:v>
                </c:pt>
                <c:pt idx="68">
                  <c:v>137</c:v>
                </c:pt>
                <c:pt idx="69">
                  <c:v>139</c:v>
                </c:pt>
                <c:pt idx="70">
                  <c:v>141</c:v>
                </c:pt>
                <c:pt idx="71">
                  <c:v>143</c:v>
                </c:pt>
                <c:pt idx="72">
                  <c:v>145</c:v>
                </c:pt>
                <c:pt idx="73">
                  <c:v>147</c:v>
                </c:pt>
                <c:pt idx="74">
                  <c:v>149</c:v>
                </c:pt>
                <c:pt idx="75">
                  <c:v>151</c:v>
                </c:pt>
                <c:pt idx="76">
                  <c:v>153</c:v>
                </c:pt>
                <c:pt idx="77">
                  <c:v>155</c:v>
                </c:pt>
                <c:pt idx="78">
                  <c:v>157</c:v>
                </c:pt>
                <c:pt idx="79">
                  <c:v>159</c:v>
                </c:pt>
                <c:pt idx="80">
                  <c:v>161</c:v>
                </c:pt>
                <c:pt idx="81">
                  <c:v>163</c:v>
                </c:pt>
                <c:pt idx="82">
                  <c:v>165</c:v>
                </c:pt>
                <c:pt idx="83">
                  <c:v>167</c:v>
                </c:pt>
                <c:pt idx="84">
                  <c:v>169</c:v>
                </c:pt>
                <c:pt idx="85">
                  <c:v>171</c:v>
                </c:pt>
                <c:pt idx="86">
                  <c:v>173</c:v>
                </c:pt>
                <c:pt idx="87">
                  <c:v>175</c:v>
                </c:pt>
                <c:pt idx="88">
                  <c:v>177</c:v>
                </c:pt>
                <c:pt idx="89">
                  <c:v>179</c:v>
                </c:pt>
                <c:pt idx="90">
                  <c:v>181</c:v>
                </c:pt>
                <c:pt idx="91">
                  <c:v>183</c:v>
                </c:pt>
                <c:pt idx="92">
                  <c:v>185</c:v>
                </c:pt>
                <c:pt idx="93">
                  <c:v>187</c:v>
                </c:pt>
                <c:pt idx="94">
                  <c:v>189</c:v>
                </c:pt>
                <c:pt idx="95">
                  <c:v>191</c:v>
                </c:pt>
                <c:pt idx="96">
                  <c:v>193</c:v>
                </c:pt>
                <c:pt idx="97">
                  <c:v>195</c:v>
                </c:pt>
                <c:pt idx="98">
                  <c:v>197</c:v>
                </c:pt>
                <c:pt idx="99">
                  <c:v>199</c:v>
                </c:pt>
              </c:numCache>
            </c:numRef>
          </c:cat>
          <c:val>
            <c:numRef>
              <c:f>Sheet1!$D$3:$D$102</c:f>
              <c:numCache>
                <c:formatCode>General</c:formatCode>
                <c:ptCount val="100"/>
                <c:pt idx="0">
                  <c:v>0.4</c:v>
                </c:pt>
                <c:pt idx="1">
                  <c:v>0.35199999999999998</c:v>
                </c:pt>
                <c:pt idx="2">
                  <c:v>0.31744</c:v>
                </c:pt>
                <c:pt idx="3">
                  <c:v>0.28979199999999999</c:v>
                </c:pt>
                <c:pt idx="4">
                  <c:v>0.26656767999999997</c:v>
                </c:pt>
                <c:pt idx="5">
                  <c:v>0.24650186752</c:v>
                </c:pt>
                <c:pt idx="6">
                  <c:v>0.228843952538</c:v>
                </c:pt>
                <c:pt idx="7">
                  <c:v>0.21310318261</c:v>
                </c:pt>
                <c:pt idx="8">
                  <c:v>0.198936489676</c:v>
                </c:pt>
                <c:pt idx="9">
                  <c:v>0.186092021415</c:v>
                </c:pt>
                <c:pt idx="10">
                  <c:v>0.17437786636200001</c:v>
                </c:pt>
                <c:pt idx="11">
                  <c:v>0.16364344064</c:v>
                </c:pt>
                <c:pt idx="12">
                  <c:v>0.153767768976</c:v>
                </c:pt>
                <c:pt idx="13">
                  <c:v>0.14465176436300001</c:v>
                </c:pt>
                <c:pt idx="14">
                  <c:v>0.13621294866399999</c:v>
                </c:pt>
                <c:pt idx="15">
                  <c:v>0.128381727695</c:v>
                </c:pt>
                <c:pt idx="16">
                  <c:v>0.121098692194</c:v>
                </c:pt>
                <c:pt idx="17">
                  <c:v>0.114312616763</c:v>
                </c:pt>
                <c:pt idx="18">
                  <c:v>0.10797894635999999</c:v>
                </c:pt>
                <c:pt idx="19">
                  <c:v>0.102058631289</c:v>
                </c:pt>
                <c:pt idx="20">
                  <c:v>9.6517216382900006E-2</c:v>
                </c:pt>
                <c:pt idx="21">
                  <c:v>9.1324118984800001E-2</c:v>
                </c:pt>
                <c:pt idx="22">
                  <c:v>8.6452049425899999E-2</c:v>
                </c:pt>
                <c:pt idx="23">
                  <c:v>8.18765406227E-2</c:v>
                </c:pt>
                <c:pt idx="24">
                  <c:v>7.7575562347699994E-2</c:v>
                </c:pt>
                <c:pt idx="25">
                  <c:v>7.3529201986599999E-2</c:v>
                </c:pt>
                <c:pt idx="26">
                  <c:v>6.9719398077400005E-2</c:v>
                </c:pt>
                <c:pt idx="27">
                  <c:v>6.6129716171799996E-2</c:v>
                </c:pt>
                <c:pt idx="28">
                  <c:v>6.2745158946600002E-2</c:v>
                </c:pt>
                <c:pt idx="29">
                  <c:v>5.9552004267800003E-2</c:v>
                </c:pt>
                <c:pt idx="30">
                  <c:v>5.6537666251100002E-2</c:v>
                </c:pt>
                <c:pt idx="31">
                  <c:v>5.3690575375999999E-2</c:v>
                </c:pt>
                <c:pt idx="32">
                  <c:v>5.1000074498899997E-2</c:v>
                </c:pt>
                <c:pt idx="33">
                  <c:v>4.8456328215199997E-2</c:v>
                </c:pt>
                <c:pt idx="34">
                  <c:v>4.60502434951E-2</c:v>
                </c:pt>
                <c:pt idx="35">
                  <c:v>4.3773399897100003E-2</c:v>
                </c:pt>
                <c:pt idx="36">
                  <c:v>4.1617987957600001E-2</c:v>
                </c:pt>
                <c:pt idx="37">
                  <c:v>3.9576754596500001E-2</c:v>
                </c:pt>
                <c:pt idx="38">
                  <c:v>3.7642954570300001E-2</c:v>
                </c:pt>
                <c:pt idx="39">
                  <c:v>3.5810307160799998E-2</c:v>
                </c:pt>
                <c:pt idx="40">
                  <c:v>3.4072957416599998E-2</c:v>
                </c:pt>
                <c:pt idx="41">
                  <c:v>3.2425441366500003E-2</c:v>
                </c:pt>
                <c:pt idx="42">
                  <c:v>3.0862654713199999E-2</c:v>
                </c:pt>
                <c:pt idx="43">
                  <c:v>2.93798245864E-2</c:v>
                </c:pt>
                <c:pt idx="44">
                  <c:v>2.7972483993300001E-2</c:v>
                </c:pt>
                <c:pt idx="45">
                  <c:v>2.6636448657E-2</c:v>
                </c:pt>
                <c:pt idx="46">
                  <c:v>2.5367795972399999E-2</c:v>
                </c:pt>
                <c:pt idx="47">
                  <c:v>2.4162845848099999E-2</c:v>
                </c:pt>
                <c:pt idx="48">
                  <c:v>2.301814323E-2</c:v>
                </c:pt>
                <c:pt idx="49">
                  <c:v>2.1930442130100002E-2</c:v>
                </c:pt>
                <c:pt idx="50">
                  <c:v>2.0896691004699999E-2</c:v>
                </c:pt>
                <c:pt idx="51">
                  <c:v>1.99140193467E-2</c:v>
                </c:pt>
                <c:pt idx="52">
                  <c:v>1.8979725370299998E-2</c:v>
                </c:pt>
                <c:pt idx="53">
                  <c:v>1.8091264683299999E-2</c:v>
                </c:pt>
                <c:pt idx="54">
                  <c:v>1.7246239852100002E-2</c:v>
                </c:pt>
                <c:pt idx="55">
                  <c:v>1.6442390776400001E-2</c:v>
                </c:pt>
                <c:pt idx="56">
                  <c:v>1.5677585798599999E-2</c:v>
                </c:pt>
                <c:pt idx="57">
                  <c:v>1.4949813482900001E-2</c:v>
                </c:pt>
                <c:pt idx="58">
                  <c:v>1.42571750031E-2</c:v>
                </c:pt>
                <c:pt idx="59">
                  <c:v>1.35978770874E-2</c:v>
                </c:pt>
                <c:pt idx="60">
                  <c:v>1.29702254717E-2</c:v>
                </c:pt>
                <c:pt idx="61">
                  <c:v>1.23726188186E-2</c:v>
                </c:pt>
                <c:pt idx="62">
                  <c:v>1.18035430637E-2</c:v>
                </c:pt>
                <c:pt idx="63">
                  <c:v>1.12615661543E-2</c:v>
                </c:pt>
                <c:pt idx="64">
                  <c:v>1.07453331482E-2</c:v>
                </c:pt>
                <c:pt idx="65">
                  <c:v>1.02535616444E-2</c:v>
                </c:pt>
                <c:pt idx="66">
                  <c:v>9.7850375208500002E-3</c:v>
                </c:pt>
                <c:pt idx="67">
                  <c:v>9.3386109529599998E-3</c:v>
                </c:pt>
                <c:pt idx="68">
                  <c:v>8.91319269415E-3</c:v>
                </c:pt>
                <c:pt idx="69">
                  <c:v>8.5077505970600001E-3</c:v>
                </c:pt>
                <c:pt idx="70">
                  <c:v>8.1213063582400002E-3</c:v>
                </c:pt>
                <c:pt idx="71">
                  <c:v>7.7529324697300003E-3</c:v>
                </c:pt>
                <c:pt idx="72">
                  <c:v>7.4017493626900004E-3</c:v>
                </c:pt>
                <c:pt idx="73">
                  <c:v>7.0669227291300001E-3</c:v>
                </c:pt>
                <c:pt idx="74">
                  <c:v>6.7476610093500002E-3</c:v>
                </c:pt>
                <c:pt idx="75">
                  <c:v>6.4432130333600002E-3</c:v>
                </c:pt>
                <c:pt idx="76">
                  <c:v>6.1528658057299996E-3</c:v>
                </c:pt>
                <c:pt idx="77">
                  <c:v>5.8759424239600002E-3</c:v>
                </c:pt>
                <c:pt idx="78">
                  <c:v>5.6118001213399998E-3</c:v>
                </c:pt>
                <c:pt idx="79">
                  <c:v>5.3598284260799999E-3</c:v>
                </c:pt>
                <c:pt idx="80">
                  <c:v>5.1194474288099997E-3</c:v>
                </c:pt>
                <c:pt idx="81">
                  <c:v>4.89010615141E-3</c:v>
                </c:pt>
                <c:pt idx="82">
                  <c:v>4.6712810106299997E-3</c:v>
                </c:pt>
                <c:pt idx="83">
                  <c:v>4.4624743702699997E-3</c:v>
                </c:pt>
                <c:pt idx="84">
                  <c:v>4.2632131763300002E-3</c:v>
                </c:pt>
                <c:pt idx="85">
                  <c:v>4.0730476698300003E-3</c:v>
                </c:pt>
                <c:pt idx="86">
                  <c:v>3.8915501724699998E-3</c:v>
                </c:pt>
                <c:pt idx="87">
                  <c:v>3.7183139404999999E-3</c:v>
                </c:pt>
                <c:pt idx="88">
                  <c:v>3.5529520827100002E-3</c:v>
                </c:pt>
                <c:pt idx="89">
                  <c:v>3.3950965384700002E-3</c:v>
                </c:pt>
                <c:pt idx="90">
                  <c:v>3.24439711223E-3</c:v>
                </c:pt>
                <c:pt idx="91">
                  <c:v>3.1005205611099999E-3</c:v>
                </c:pt>
                <c:pt idx="92">
                  <c:v>2.96314973231E-3</c:v>
                </c:pt>
                <c:pt idx="93">
                  <c:v>2.8319827473800002E-3</c:v>
                </c:pt>
                <c:pt idx="94">
                  <c:v>2.7067322307199999E-3</c:v>
                </c:pt>
                <c:pt idx="95">
                  <c:v>2.5871245794300002E-3</c:v>
                </c:pt>
                <c:pt idx="96">
                  <c:v>2.4728992724600001E-3</c:v>
                </c:pt>
                <c:pt idx="97">
                  <c:v>2.3638082163899999E-3</c:v>
                </c:pt>
                <c:pt idx="98">
                  <c:v>2.25961512611E-3</c:v>
                </c:pt>
                <c:pt idx="99">
                  <c:v>2.1600949380599999E-3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7C-D349-B902-FDC30C5419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5509240"/>
        <c:axId val="2144489976"/>
      </c:lineChart>
      <c:catAx>
        <c:axId val="2095509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44489976"/>
        <c:crosses val="autoZero"/>
        <c:auto val="1"/>
        <c:lblAlgn val="ctr"/>
        <c:lblOffset val="100"/>
        <c:noMultiLvlLbl val="0"/>
      </c:catAx>
      <c:valAx>
        <c:axId val="2144489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955092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val>
            <c:numRef>
              <c:f>Sheet1!$B$1:$B$100</c:f>
              <c:numCache>
                <c:formatCode>General</c:formatCode>
                <c:ptCount val="100"/>
                <c:pt idx="0">
                  <c:v>0</c:v>
                </c:pt>
                <c:pt idx="1">
                  <c:v>0.25</c:v>
                </c:pt>
                <c:pt idx="2">
                  <c:v>0.296296296296296</c:v>
                </c:pt>
                <c:pt idx="3">
                  <c:v>0.31640625</c:v>
                </c:pt>
                <c:pt idx="4">
                  <c:v>0.32768000000000003</c:v>
                </c:pt>
                <c:pt idx="5">
                  <c:v>0.33489797668038401</c:v>
                </c:pt>
                <c:pt idx="6">
                  <c:v>0.33991667708911399</c:v>
                </c:pt>
                <c:pt idx="7">
                  <c:v>0.34360891580581698</c:v>
                </c:pt>
                <c:pt idx="8">
                  <c:v>0.34643941611461798</c:v>
                </c:pt>
                <c:pt idx="9">
                  <c:v>0.34867844009999999</c:v>
                </c:pt>
                <c:pt idx="10">
                  <c:v>0.35049389948139198</c:v>
                </c:pt>
                <c:pt idx="11">
                  <c:v>0.35199562801413697</c:v>
                </c:pt>
                <c:pt idx="12">
                  <c:v>0.35325849847116098</c:v>
                </c:pt>
                <c:pt idx="13">
                  <c:v>0.35433531021985898</c:v>
                </c:pt>
                <c:pt idx="14">
                  <c:v>0.355264366494144</c:v>
                </c:pt>
                <c:pt idx="15">
                  <c:v>0.35607413045179298</c:v>
                </c:pt>
                <c:pt idx="16">
                  <c:v>0.35678619474629297</c:v>
                </c:pt>
                <c:pt idx="17">
                  <c:v>0.35741723679466297</c:v>
                </c:pt>
                <c:pt idx="18">
                  <c:v>0.35798034220346397</c:v>
                </c:pt>
                <c:pt idx="19">
                  <c:v>0.35848592240854199</c:v>
                </c:pt>
                <c:pt idx="20">
                  <c:v>0.35894236464095303</c:v>
                </c:pt>
                <c:pt idx="21">
                  <c:v>0.35935650109560702</c:v>
                </c:pt>
                <c:pt idx="22">
                  <c:v>0.35973395338014202</c:v>
                </c:pt>
                <c:pt idx="23">
                  <c:v>0.36007938928552302</c:v>
                </c:pt>
                <c:pt idx="24">
                  <c:v>0.360396716858018</c:v>
                </c:pt>
                <c:pt idx="25">
                  <c:v>0.36068923293650401</c:v>
                </c:pt>
                <c:pt idx="26">
                  <c:v>0.36095973815091398</c:v>
                </c:pt>
                <c:pt idx="27">
                  <c:v>0.36121062689684302</c:v>
                </c:pt>
                <c:pt idx="28">
                  <c:v>0.361443958416996</c:v>
                </c:pt>
                <c:pt idx="29">
                  <c:v>0.36166151346161002</c:v>
                </c:pt>
                <c:pt idx="30">
                  <c:v>0.36186483982970302</c:v>
                </c:pt>
                <c:pt idx="31">
                  <c:v>0.36205528925631603</c:v>
                </c:pt>
                <c:pt idx="32">
                  <c:v>0.36223404750551502</c:v>
                </c:pt>
                <c:pt idx="33">
                  <c:v>0.36240215908566398</c:v>
                </c:pt>
                <c:pt idx="34">
                  <c:v>0.36256054767581403</c:v>
                </c:pt>
                <c:pt idx="35">
                  <c:v>0.36271003310707201</c:v>
                </c:pt>
                <c:pt idx="36">
                  <c:v>0.36285134555833598</c:v>
                </c:pt>
                <c:pt idx="37">
                  <c:v>0.36298513748531303</c:v>
                </c:pt>
                <c:pt idx="38">
                  <c:v>0.36311199369415198</c:v>
                </c:pt>
                <c:pt idx="39">
                  <c:v>0.36323243988788001</c:v>
                </c:pt>
                <c:pt idx="40">
                  <c:v>0.36334694994907701</c:v>
                </c:pt>
                <c:pt idx="41">
                  <c:v>0.36345595217160198</c:v>
                </c:pt>
                <c:pt idx="42">
                  <c:v>0.363559834614128</c:v>
                </c:pt>
                <c:pt idx="43">
                  <c:v>0.36365894971657797</c:v>
                </c:pt>
                <c:pt idx="44">
                  <c:v>0.36375361829518998</c:v>
                </c:pt>
                <c:pt idx="45">
                  <c:v>0.36384413301167201</c:v>
                </c:pt>
                <c:pt idx="46">
                  <c:v>0.36393076139545799</c:v>
                </c:pt>
                <c:pt idx="47">
                  <c:v>0.36401374848483398</c:v>
                </c:pt>
                <c:pt idx="48">
                  <c:v>0.364093319141859</c:v>
                </c:pt>
                <c:pt idx="49">
                  <c:v>0.36416968008711598</c:v>
                </c:pt>
                <c:pt idx="50">
                  <c:v>0.36424302169309902</c:v>
                </c:pt>
                <c:pt idx="51">
                  <c:v>0.36431351956897001</c:v>
                </c:pt>
                <c:pt idx="52">
                  <c:v>0.36438133596447603</c:v>
                </c:pt>
                <c:pt idx="53">
                  <c:v>0.36444662101664299</c:v>
                </c:pt>
                <c:pt idx="54">
                  <c:v>0.36450951385942199</c:v>
                </c:pt>
                <c:pt idx="55">
                  <c:v>0.36457014361354201</c:v>
                </c:pt>
                <c:pt idx="56">
                  <c:v>0.36462863027138798</c:v>
                </c:pt>
                <c:pt idx="57">
                  <c:v>0.36468508548967798</c:v>
                </c:pt>
                <c:pt idx="58">
                  <c:v>0.36473961330094101</c:v>
                </c:pt>
                <c:pt idx="59">
                  <c:v>0.36479231075334401</c:v>
                </c:pt>
                <c:pt idx="60">
                  <c:v>0.36484326848716903</c:v>
                </c:pt>
                <c:pt idx="61">
                  <c:v>0.36489257125508701</c:v>
                </c:pt>
                <c:pt idx="62">
                  <c:v>0.36494029839256897</c:v>
                </c:pt>
                <c:pt idx="63">
                  <c:v>0.36498652424390698</c:v>
                </c:pt>
                <c:pt idx="64">
                  <c:v>0.36503131854865201</c:v>
                </c:pt>
                <c:pt idx="65">
                  <c:v>0.36507474679266999</c:v>
                </c:pt>
                <c:pt idx="66">
                  <c:v>0.36511687052761299</c:v>
                </c:pt>
                <c:pt idx="67">
                  <c:v>0.36515774766198</c:v>
                </c:pt>
                <c:pt idx="68">
                  <c:v>0.36519743272671801</c:v>
                </c:pt>
                <c:pt idx="69">
                  <c:v>0.36523597711796102</c:v>
                </c:pt>
                <c:pt idx="70">
                  <c:v>0.36527342931908102</c:v>
                </c:pt>
                <c:pt idx="71">
                  <c:v>0.36530983510416098</c:v>
                </c:pt>
                <c:pt idx="72">
                  <c:v>0.36534523772462102</c:v>
                </c:pt>
                <c:pt idx="73">
                  <c:v>0.36537967808066701</c:v>
                </c:pt>
                <c:pt idx="74">
                  <c:v>0.36541319487888901</c:v>
                </c:pt>
                <c:pt idx="75">
                  <c:v>0.36544582477739601</c:v>
                </c:pt>
                <c:pt idx="76">
                  <c:v>0.36547760251957101</c:v>
                </c:pt>
                <c:pt idx="77">
                  <c:v>0.365508561057451</c:v>
                </c:pt>
                <c:pt idx="78">
                  <c:v>0.36553873166572598</c:v>
                </c:pt>
                <c:pt idx="79">
                  <c:v>0.36556814404711802</c:v>
                </c:pt>
                <c:pt idx="80">
                  <c:v>0.36559682642992403</c:v>
                </c:pt>
                <c:pt idx="81">
                  <c:v>0.36562480565838501</c:v>
                </c:pt>
                <c:pt idx="82">
                  <c:v>0.36565210727647701</c:v>
                </c:pt>
                <c:pt idx="83">
                  <c:v>0.36567875560570501</c:v>
                </c:pt>
                <c:pt idx="84">
                  <c:v>0.365704773817361</c:v>
                </c:pt>
                <c:pt idx="85">
                  <c:v>0.36573018399973101</c:v>
                </c:pt>
                <c:pt idx="86">
                  <c:v>0.36575500722064203</c:v>
                </c:pt>
                <c:pt idx="87">
                  <c:v>0.365779263585709</c:v>
                </c:pt>
                <c:pt idx="88">
                  <c:v>0.36580297229265002</c:v>
                </c:pt>
                <c:pt idx="89">
                  <c:v>0.36582615168197402</c:v>
                </c:pt>
                <c:pt idx="90">
                  <c:v>0.36584881928427399</c:v>
                </c:pt>
                <c:pt idx="91">
                  <c:v>0.36587099186446698</c:v>
                </c:pt>
                <c:pt idx="92">
                  <c:v>0.36589268546314702</c:v>
                </c:pt>
                <c:pt idx="93">
                  <c:v>0.36591391543525997</c:v>
                </c:pt>
                <c:pt idx="94">
                  <c:v>0.365934696486372</c:v>
                </c:pt>
                <c:pt idx="95">
                  <c:v>0.36595504270664198</c:v>
                </c:pt>
                <c:pt idx="96">
                  <c:v>0.36597496760266601</c:v>
                </c:pt>
                <c:pt idx="97">
                  <c:v>0.365994484127388</c:v>
                </c:pt>
                <c:pt idx="98">
                  <c:v>0.36601360470818201</c:v>
                </c:pt>
                <c:pt idx="99">
                  <c:v>0.36603234127322898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72-E04B-B9EC-F18AD8C66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43978536"/>
        <c:axId val="2143981496"/>
      </c:lineChart>
      <c:catAx>
        <c:axId val="2143978536"/>
        <c:scaling>
          <c:orientation val="minMax"/>
        </c:scaling>
        <c:delete val="0"/>
        <c:axPos val="b"/>
        <c:majorTickMark val="out"/>
        <c:minorTickMark val="none"/>
        <c:tickLblPos val="nextTo"/>
        <c:crossAx val="2143981496"/>
        <c:crosses val="autoZero"/>
        <c:auto val="1"/>
        <c:lblAlgn val="ctr"/>
        <c:lblOffset val="100"/>
        <c:noMultiLvlLbl val="0"/>
      </c:catAx>
      <c:valAx>
        <c:axId val="21439814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439785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Sheet1!$A$2:$A$10001</c:f>
              <c:numCache>
                <c:formatCode>General</c:formatCode>
                <c:ptCount val="10000"/>
                <c:pt idx="0">
                  <c:v>0</c:v>
                </c:pt>
                <c:pt idx="1">
                  <c:v>0.01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7.0000000000000007E-2</c:v>
                </c:pt>
                <c:pt idx="8">
                  <c:v>0.08</c:v>
                </c:pt>
                <c:pt idx="9">
                  <c:v>0.09</c:v>
                </c:pt>
                <c:pt idx="10">
                  <c:v>0.1</c:v>
                </c:pt>
                <c:pt idx="11">
                  <c:v>0.11</c:v>
                </c:pt>
                <c:pt idx="12">
                  <c:v>0.12</c:v>
                </c:pt>
                <c:pt idx="13">
                  <c:v>0.13</c:v>
                </c:pt>
                <c:pt idx="14">
                  <c:v>0.14000000000000001</c:v>
                </c:pt>
                <c:pt idx="15">
                  <c:v>0.15</c:v>
                </c:pt>
                <c:pt idx="16">
                  <c:v>0.16</c:v>
                </c:pt>
                <c:pt idx="17">
                  <c:v>0.17</c:v>
                </c:pt>
                <c:pt idx="18">
                  <c:v>0.18</c:v>
                </c:pt>
                <c:pt idx="19">
                  <c:v>0.19</c:v>
                </c:pt>
                <c:pt idx="20">
                  <c:v>0.2</c:v>
                </c:pt>
                <c:pt idx="21">
                  <c:v>0.21</c:v>
                </c:pt>
                <c:pt idx="22">
                  <c:v>0.22</c:v>
                </c:pt>
                <c:pt idx="23">
                  <c:v>0.23</c:v>
                </c:pt>
                <c:pt idx="24">
                  <c:v>0.24</c:v>
                </c:pt>
                <c:pt idx="25">
                  <c:v>0.25</c:v>
                </c:pt>
                <c:pt idx="26">
                  <c:v>0.26</c:v>
                </c:pt>
                <c:pt idx="27">
                  <c:v>0.27</c:v>
                </c:pt>
                <c:pt idx="28">
                  <c:v>0.28000000000000003</c:v>
                </c:pt>
                <c:pt idx="29">
                  <c:v>0.28999999999999998</c:v>
                </c:pt>
                <c:pt idx="30">
                  <c:v>0.3</c:v>
                </c:pt>
                <c:pt idx="31">
                  <c:v>0.31</c:v>
                </c:pt>
                <c:pt idx="32">
                  <c:v>0.32</c:v>
                </c:pt>
                <c:pt idx="33">
                  <c:v>0.33</c:v>
                </c:pt>
                <c:pt idx="34">
                  <c:v>0.34</c:v>
                </c:pt>
                <c:pt idx="35">
                  <c:v>0.35</c:v>
                </c:pt>
                <c:pt idx="36">
                  <c:v>0.36</c:v>
                </c:pt>
                <c:pt idx="37">
                  <c:v>0.37</c:v>
                </c:pt>
                <c:pt idx="38">
                  <c:v>0.38</c:v>
                </c:pt>
                <c:pt idx="39">
                  <c:v>0.39</c:v>
                </c:pt>
                <c:pt idx="40">
                  <c:v>0.4</c:v>
                </c:pt>
                <c:pt idx="41">
                  <c:v>0.41</c:v>
                </c:pt>
                <c:pt idx="42">
                  <c:v>0.42</c:v>
                </c:pt>
                <c:pt idx="43">
                  <c:v>0.43</c:v>
                </c:pt>
                <c:pt idx="44">
                  <c:v>0.44</c:v>
                </c:pt>
                <c:pt idx="45">
                  <c:v>0.45</c:v>
                </c:pt>
                <c:pt idx="46">
                  <c:v>0.46</c:v>
                </c:pt>
                <c:pt idx="47">
                  <c:v>0.47</c:v>
                </c:pt>
                <c:pt idx="48">
                  <c:v>0.48</c:v>
                </c:pt>
                <c:pt idx="49">
                  <c:v>0.49</c:v>
                </c:pt>
                <c:pt idx="50">
                  <c:v>0.5</c:v>
                </c:pt>
                <c:pt idx="51">
                  <c:v>0.51</c:v>
                </c:pt>
                <c:pt idx="52">
                  <c:v>0.52</c:v>
                </c:pt>
                <c:pt idx="53">
                  <c:v>0.53</c:v>
                </c:pt>
                <c:pt idx="54">
                  <c:v>0.54</c:v>
                </c:pt>
                <c:pt idx="55">
                  <c:v>0.55000000000000004</c:v>
                </c:pt>
                <c:pt idx="56">
                  <c:v>0.56000000000000005</c:v>
                </c:pt>
                <c:pt idx="57">
                  <c:v>0.56999999999999995</c:v>
                </c:pt>
                <c:pt idx="58">
                  <c:v>0.57999999999999996</c:v>
                </c:pt>
                <c:pt idx="59">
                  <c:v>0.59</c:v>
                </c:pt>
                <c:pt idx="60">
                  <c:v>0.6</c:v>
                </c:pt>
                <c:pt idx="61">
                  <c:v>0.61</c:v>
                </c:pt>
                <c:pt idx="62">
                  <c:v>0.62</c:v>
                </c:pt>
                <c:pt idx="63">
                  <c:v>0.63</c:v>
                </c:pt>
                <c:pt idx="64">
                  <c:v>0.64</c:v>
                </c:pt>
                <c:pt idx="65">
                  <c:v>0.65</c:v>
                </c:pt>
                <c:pt idx="66">
                  <c:v>0.66</c:v>
                </c:pt>
                <c:pt idx="67">
                  <c:v>0.67</c:v>
                </c:pt>
                <c:pt idx="68">
                  <c:v>0.68</c:v>
                </c:pt>
                <c:pt idx="69">
                  <c:v>0.69</c:v>
                </c:pt>
                <c:pt idx="70">
                  <c:v>0.7</c:v>
                </c:pt>
                <c:pt idx="71">
                  <c:v>0.71</c:v>
                </c:pt>
                <c:pt idx="72">
                  <c:v>0.72</c:v>
                </c:pt>
                <c:pt idx="73">
                  <c:v>0.73</c:v>
                </c:pt>
                <c:pt idx="74">
                  <c:v>0.74</c:v>
                </c:pt>
                <c:pt idx="75">
                  <c:v>0.75</c:v>
                </c:pt>
                <c:pt idx="76">
                  <c:v>0.76</c:v>
                </c:pt>
                <c:pt idx="77">
                  <c:v>0.77</c:v>
                </c:pt>
                <c:pt idx="78">
                  <c:v>0.78</c:v>
                </c:pt>
                <c:pt idx="79">
                  <c:v>0.79</c:v>
                </c:pt>
                <c:pt idx="80">
                  <c:v>0.8</c:v>
                </c:pt>
                <c:pt idx="81">
                  <c:v>0.81</c:v>
                </c:pt>
                <c:pt idx="82">
                  <c:v>0.82</c:v>
                </c:pt>
                <c:pt idx="83">
                  <c:v>0.83</c:v>
                </c:pt>
                <c:pt idx="84">
                  <c:v>0.84</c:v>
                </c:pt>
                <c:pt idx="85">
                  <c:v>0.85</c:v>
                </c:pt>
                <c:pt idx="86">
                  <c:v>0.86</c:v>
                </c:pt>
                <c:pt idx="87">
                  <c:v>0.87</c:v>
                </c:pt>
                <c:pt idx="88">
                  <c:v>0.88</c:v>
                </c:pt>
                <c:pt idx="89">
                  <c:v>0.89</c:v>
                </c:pt>
                <c:pt idx="90">
                  <c:v>0.90000000000000102</c:v>
                </c:pt>
                <c:pt idx="91">
                  <c:v>0.91000000000000103</c:v>
                </c:pt>
                <c:pt idx="92">
                  <c:v>0.92000000000000104</c:v>
                </c:pt>
                <c:pt idx="93">
                  <c:v>0.93000000000000105</c:v>
                </c:pt>
                <c:pt idx="94">
                  <c:v>0.94000000000000095</c:v>
                </c:pt>
                <c:pt idx="95">
                  <c:v>0.95000000000000095</c:v>
                </c:pt>
                <c:pt idx="96">
                  <c:v>0.96000000000000096</c:v>
                </c:pt>
                <c:pt idx="97">
                  <c:v>0.97000000000000097</c:v>
                </c:pt>
                <c:pt idx="98">
                  <c:v>0.98000000000000098</c:v>
                </c:pt>
                <c:pt idx="99">
                  <c:v>0.99000000000000099</c:v>
                </c:pt>
                <c:pt idx="100">
                  <c:v>1.0000000000000011</c:v>
                </c:pt>
              </c:numCache>
            </c:numRef>
          </c:cat>
          <c:val>
            <c:numRef>
              <c:f>Sheet1!$B$2:$B$100</c:f>
              <c:numCache>
                <c:formatCode>General</c:formatCode>
                <c:ptCount val="99"/>
                <c:pt idx="0">
                  <c:v>0.99781759729877495</c:v>
                </c:pt>
                <c:pt idx="1">
                  <c:v>0.84509804001425703</c:v>
                </c:pt>
                <c:pt idx="2">
                  <c:v>0.75482523977329097</c:v>
                </c:pt>
                <c:pt idx="3">
                  <c:v>0.69010562085580296</c:v>
                </c:pt>
                <c:pt idx="4">
                  <c:v>0.63937680047641399</c:v>
                </c:pt>
                <c:pt idx="5">
                  <c:v>0.59748830160802702</c:v>
                </c:pt>
                <c:pt idx="6">
                  <c:v>0.56169245426983905</c:v>
                </c:pt>
                <c:pt idx="7">
                  <c:v>0.53034892017680602</c:v>
                </c:pt>
                <c:pt idx="8">
                  <c:v>0.502399441440884</c:v>
                </c:pt>
                <c:pt idx="9">
                  <c:v>0.47712125471966199</c:v>
                </c:pt>
                <c:pt idx="10">
                  <c:v>0.453998660743344</c:v>
                </c:pt>
                <c:pt idx="11">
                  <c:v>0.43265071305127201</c:v>
                </c:pt>
                <c:pt idx="12">
                  <c:v>0.41278795015589098</c:v>
                </c:pt>
                <c:pt idx="13">
                  <c:v>0.39418520778266503</c:v>
                </c:pt>
                <c:pt idx="14">
                  <c:v>0.37666383332930597</c:v>
                </c:pt>
                <c:pt idx="15">
                  <c:v>0.36007965170297801</c:v>
                </c:pt>
                <c:pt idx="16">
                  <c:v>0.34431458549889998</c:v>
                </c:pt>
                <c:pt idx="17">
                  <c:v>0.32927067364020501</c:v>
                </c:pt>
                <c:pt idx="18">
                  <c:v>0.31486570896291</c:v>
                </c:pt>
                <c:pt idx="19">
                  <c:v>0.30102999566398098</c:v>
                </c:pt>
                <c:pt idx="20">
                  <c:v>0.28770389827826098</c:v>
                </c:pt>
                <c:pt idx="21">
                  <c:v>0.27483596093413698</c:v>
                </c:pt>
                <c:pt idx="22">
                  <c:v>0.262381444577444</c:v>
                </c:pt>
                <c:pt idx="23">
                  <c:v>0.250301175284593</c:v>
                </c:pt>
                <c:pt idx="24">
                  <c:v>0.238560627359831</c:v>
                </c:pt>
                <c:pt idx="25">
                  <c:v>0.22712918588007899</c:v>
                </c:pt>
                <c:pt idx="26">
                  <c:v>0.21597954798073399</c:v>
                </c:pt>
                <c:pt idx="27">
                  <c:v>0.20508723254452499</c:v>
                </c:pt>
                <c:pt idx="28">
                  <c:v>0.194430175410059</c:v>
                </c:pt>
                <c:pt idx="29">
                  <c:v>0.18398839264729699</c:v>
                </c:pt>
                <c:pt idx="30">
                  <c:v>0.17374369845149101</c:v>
                </c:pt>
                <c:pt idx="31">
                  <c:v>0.16367946719316501</c:v>
                </c:pt>
                <c:pt idx="32">
                  <c:v>0.15378043141146899</c:v>
                </c:pt>
                <c:pt idx="33">
                  <c:v>0.14403250924980701</c:v>
                </c:pt>
                <c:pt idx="34">
                  <c:v>0.13442265614629001</c:v>
                </c:pt>
                <c:pt idx="35">
                  <c:v>0.1249387366083</c:v>
                </c:pt>
                <c:pt idx="36">
                  <c:v>0.115569412693293</c:v>
                </c:pt>
                <c:pt idx="37">
                  <c:v>0.106304046440722</c:v>
                </c:pt>
                <c:pt idx="38">
                  <c:v>9.7132613992133701E-2</c:v>
                </c:pt>
                <c:pt idx="39">
                  <c:v>8.8045629527840397E-2</c:v>
                </c:pt>
                <c:pt idx="40">
                  <c:v>7.9034077461204194E-2</c:v>
                </c:pt>
                <c:pt idx="41">
                  <c:v>7.0089351582518195E-2</c:v>
                </c:pt>
                <c:pt idx="42">
                  <c:v>6.12032000464523E-2</c:v>
                </c:pt>
                <c:pt idx="43">
                  <c:v>5.2367675260006297E-2</c:v>
                </c:pt>
                <c:pt idx="44">
                  <c:v>4.3575087859449899E-2</c:v>
                </c:pt>
                <c:pt idx="45">
                  <c:v>3.4817964070696997E-2</c:v>
                </c:pt>
                <c:pt idx="46">
                  <c:v>2.6089005832535601E-2</c:v>
                </c:pt>
                <c:pt idx="47">
                  <c:v>1.7381053129605799E-2</c:v>
                </c:pt>
                <c:pt idx="48">
                  <c:v>8.6870480347111308E-3</c:v>
                </c:pt>
                <c:pt idx="49">
                  <c:v>-1.92865493310657E-16</c:v>
                </c:pt>
                <c:pt idx="50">
                  <c:v>-8.6870480347115506E-3</c:v>
                </c:pt>
                <c:pt idx="51">
                  <c:v>-1.7381053129606201E-2</c:v>
                </c:pt>
                <c:pt idx="52">
                  <c:v>-2.6089005832536E-2</c:v>
                </c:pt>
                <c:pt idx="53">
                  <c:v>-3.4817964070697399E-2</c:v>
                </c:pt>
                <c:pt idx="54">
                  <c:v>-4.3575087859450301E-2</c:v>
                </c:pt>
                <c:pt idx="55">
                  <c:v>-5.2367675260006699E-2</c:v>
                </c:pt>
                <c:pt idx="56">
                  <c:v>-6.1203200046452702E-2</c:v>
                </c:pt>
                <c:pt idx="57">
                  <c:v>-7.0089351582518694E-2</c:v>
                </c:pt>
                <c:pt idx="58">
                  <c:v>-7.9034077461204597E-2</c:v>
                </c:pt>
                <c:pt idx="59">
                  <c:v>-8.8045629527840896E-2</c:v>
                </c:pt>
                <c:pt idx="60">
                  <c:v>-9.7132613992134201E-2</c:v>
                </c:pt>
                <c:pt idx="61">
                  <c:v>-0.106304046440722</c:v>
                </c:pt>
                <c:pt idx="62">
                  <c:v>-0.115569412693294</c:v>
                </c:pt>
                <c:pt idx="63">
                  <c:v>-0.1249387366083</c:v>
                </c:pt>
                <c:pt idx="64">
                  <c:v>-0.13442265614629001</c:v>
                </c:pt>
                <c:pt idx="65">
                  <c:v>-0.14403250924980701</c:v>
                </c:pt>
                <c:pt idx="66">
                  <c:v>-0.15378043141146999</c:v>
                </c:pt>
                <c:pt idx="67">
                  <c:v>-0.16367946719316601</c:v>
                </c:pt>
                <c:pt idx="68">
                  <c:v>-0.17374369845149201</c:v>
                </c:pt>
                <c:pt idx="69">
                  <c:v>-0.18398839264729799</c:v>
                </c:pt>
                <c:pt idx="70">
                  <c:v>-0.19443017541006</c:v>
                </c:pt>
                <c:pt idx="71">
                  <c:v>-0.20508723254452499</c:v>
                </c:pt>
                <c:pt idx="72">
                  <c:v>-0.21597954798073499</c:v>
                </c:pt>
                <c:pt idx="73">
                  <c:v>-0.22712918588007999</c:v>
                </c:pt>
                <c:pt idx="74">
                  <c:v>-0.23856062735983199</c:v>
                </c:pt>
                <c:pt idx="75">
                  <c:v>-0.250301175284593</c:v>
                </c:pt>
                <c:pt idx="76">
                  <c:v>-0.262381444577445</c:v>
                </c:pt>
                <c:pt idx="77">
                  <c:v>-0.27483596093413798</c:v>
                </c:pt>
                <c:pt idx="78">
                  <c:v>-0.28770389827826198</c:v>
                </c:pt>
                <c:pt idx="79">
                  <c:v>-0.30102999566398198</c:v>
                </c:pt>
                <c:pt idx="80">
                  <c:v>-0.314865708962911</c:v>
                </c:pt>
                <c:pt idx="81">
                  <c:v>-0.32927067364020601</c:v>
                </c:pt>
                <c:pt idx="82">
                  <c:v>-0.34431458549890098</c:v>
                </c:pt>
                <c:pt idx="83">
                  <c:v>-0.36007965170297901</c:v>
                </c:pt>
                <c:pt idx="84">
                  <c:v>-0.37666383332930697</c:v>
                </c:pt>
                <c:pt idx="85">
                  <c:v>-0.39418520778266603</c:v>
                </c:pt>
                <c:pt idx="86">
                  <c:v>-0.41278795015589198</c:v>
                </c:pt>
                <c:pt idx="87">
                  <c:v>-0.43265071305127301</c:v>
                </c:pt>
                <c:pt idx="88">
                  <c:v>-0.45399866074334499</c:v>
                </c:pt>
                <c:pt idx="89">
                  <c:v>-0.47712125471966399</c:v>
                </c:pt>
                <c:pt idx="90">
                  <c:v>-0.502399441440886</c:v>
                </c:pt>
                <c:pt idx="91">
                  <c:v>-0.53034892017680801</c:v>
                </c:pt>
                <c:pt idx="92">
                  <c:v>-0.56169245426984105</c:v>
                </c:pt>
                <c:pt idx="93">
                  <c:v>-0.59748830160803001</c:v>
                </c:pt>
                <c:pt idx="94">
                  <c:v>-0.63937680047641698</c:v>
                </c:pt>
                <c:pt idx="95">
                  <c:v>-0.69010562085580596</c:v>
                </c:pt>
                <c:pt idx="96">
                  <c:v>-0.75482523977329596</c:v>
                </c:pt>
                <c:pt idx="97">
                  <c:v>-0.84509804001426403</c:v>
                </c:pt>
                <c:pt idx="98">
                  <c:v>-0.99781759729878905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E2-F848-8B45-AC789EC13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045268760"/>
        <c:axId val="-2045265816"/>
      </c:lineChart>
      <c:catAx>
        <c:axId val="-2045268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045265816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-2045265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452687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6.emf"/><Relationship Id="rId1" Type="http://schemas.openxmlformats.org/officeDocument/2006/relationships/image" Target="../media/image24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6.emf"/><Relationship Id="rId1" Type="http://schemas.openxmlformats.org/officeDocument/2006/relationships/image" Target="../media/image25.emf"/><Relationship Id="rId4" Type="http://schemas.openxmlformats.org/officeDocument/2006/relationships/image" Target="../media/image2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AB8A2-4CDC-C644-955E-E61285109A67}" type="datetimeFigureOut">
              <a:rPr lang="en-US" smtClean="0"/>
              <a:t>11/21/19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3D43B-3BE5-D943-AF8B-60202E0F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02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</a:t>
            </a:r>
            <a:r>
              <a:rPr lang="en-US" baseline="0" dirty="0"/>
              <a:t> we can’t do this </a:t>
            </a:r>
            <a:r>
              <a:rPr lang="en-US" baseline="0" dirty="0">
                <a:sym typeface="Wingdings"/>
              </a:rPr>
              <a:t>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33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/>
              <a:t>pretend like the training data defines out data generating distribution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sample with replacement to generate new “training” data sets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013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which methods</a:t>
            </a:r>
            <a:r>
              <a:rPr lang="en-US" baseline="0" dirty="0"/>
              <a:t> that we’ve seen so far are more unstable?</a:t>
            </a:r>
          </a:p>
          <a:p>
            <a:pPr marL="628650" lvl="1" indent="-171450">
              <a:buFontTx/>
              <a:buChar char="-"/>
            </a:pPr>
            <a:r>
              <a:rPr lang="en-US" baseline="0" dirty="0"/>
              <a:t>decision trees</a:t>
            </a:r>
          </a:p>
          <a:p>
            <a:pPr marL="628650" lvl="1" indent="-171450">
              <a:buFontTx/>
              <a:buChar char="-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57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969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many other “boosting” variants besides </a:t>
            </a:r>
            <a:r>
              <a:rPr lang="en-US" dirty="0" err="1"/>
              <a:t>AdaBoost</a:t>
            </a:r>
            <a:r>
              <a:rPr lang="en-US" baseline="0" dirty="0"/>
              <a:t> that can all be equated to different surrogate loss functions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96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32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ts val="450"/>
              </a:spcBef>
              <a:buFont typeface="Arial" charset="0"/>
              <a:buNone/>
            </a:pPr>
            <a:endParaRPr lang="en-GB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42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529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632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3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83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what can we use as a classifier?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8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what can we use as </a:t>
            </a:r>
            <a:r>
              <a:rPr lang="en-US"/>
              <a:t>a classifier?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83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what can we use as </a:t>
            </a:r>
            <a:r>
              <a:rPr lang="en-US"/>
              <a:t>a classifier?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8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696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60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fld id="{F7ED6B1A-65B0-2E4D-A8F7-BB57105FABB1}" type="slidenum">
              <a:rPr lang="en-US" sz="1200">
                <a:latin typeface="Arial" charset="0"/>
              </a:rPr>
              <a:pPr eaLnBrk="1" hangingPunct="1"/>
              <a:t>100</a:t>
            </a:fld>
            <a:endParaRPr lang="en-US" sz="1200">
              <a:latin typeface="Arial" charset="0"/>
            </a:endParaRPr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fld id="{8A5EFB16-9A67-8649-B3AA-1DE914B6CD88}" type="slidenum">
              <a:rPr lang="en-US" sz="1200">
                <a:latin typeface="Arial" charset="0"/>
              </a:rPr>
              <a:pPr eaLnBrk="1" hangingPunct="1"/>
              <a:t>101</a:t>
            </a:fld>
            <a:endParaRPr lang="en-US" sz="1200">
              <a:latin typeface="Arial" charset="0"/>
            </a:endParaRPr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7.bin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5.e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7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0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0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0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1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chart" Target="../charts/chart3.xml"/><Relationship Id="rId4" Type="http://schemas.openxmlformats.org/officeDocument/2006/relationships/image" Target="../media/image22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3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3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3.e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4.e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26.emf"/><Relationship Id="rId4" Type="http://schemas.openxmlformats.org/officeDocument/2006/relationships/image" Target="../media/image25.emf"/><Relationship Id="rId9" Type="http://schemas.openxmlformats.org/officeDocument/2006/relationships/oleObject" Target="../embeddings/oleObject27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7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8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9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0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31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32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33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35.e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4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37.bin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47.wmf"/><Relationship Id="rId4" Type="http://schemas.openxmlformats.org/officeDocument/2006/relationships/oleObject" Target="../embeddings/oleObject38.bin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pdf/1106.0257.pdf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Ensemble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David Kauchak</a:t>
            </a:r>
          </a:p>
          <a:p>
            <a:r>
              <a:rPr lang="en-US" dirty="0"/>
              <a:t>CS158 – Fall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Class last Tuesday?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grading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Midterm 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Final project</a:t>
            </a:r>
          </a:p>
          <a:p>
            <a:pPr lvl="1"/>
            <a:r>
              <a:rPr lang="en-US" dirty="0"/>
              <a:t>11/27 (Wed) submit project proposal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Write down on the paper (don’t write your name):</a:t>
            </a:r>
          </a:p>
          <a:p>
            <a:pPr marL="514350" indent="-514350">
              <a:buAutoNum type="arabicParenR"/>
            </a:pPr>
            <a:r>
              <a:rPr lang="en-US" dirty="0"/>
              <a:t>Something you’re happy about right now</a:t>
            </a:r>
          </a:p>
          <a:p>
            <a:pPr marL="514350" indent="-514350">
              <a:buAutoNum type="arabicParenR"/>
            </a:pPr>
            <a:r>
              <a:rPr lang="en-US" dirty="0"/>
              <a:t>Something you’re worried about right now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Fold the piece of paper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I’ll collect them, redistribute them and we’ll read them out loud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you don’t want to participate, just leave the paper blank</a:t>
            </a:r>
          </a:p>
        </p:txBody>
      </p:sp>
    </p:spTree>
    <p:extLst>
      <p:ext uri="{BB962C8B-B14F-4D97-AF65-F5344CB8AC3E}">
        <p14:creationId xmlns:p14="http://schemas.microsoft.com/office/powerpoint/2010/main" val="1478777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Basic idea: </a:t>
            </a:r>
            <a:r>
              <a:rPr lang="en-US" dirty="0"/>
              <a:t>if one classifier works well, why not use multiple classifiers!</a:t>
            </a:r>
          </a:p>
        </p:txBody>
      </p:sp>
    </p:spTree>
    <p:extLst>
      <p:ext uri="{BB962C8B-B14F-4D97-AF65-F5344CB8AC3E}">
        <p14:creationId xmlns:p14="http://schemas.microsoft.com/office/powerpoint/2010/main" val="4014807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Basic idea: </a:t>
            </a:r>
            <a:r>
              <a:rPr lang="en-US" dirty="0"/>
              <a:t>if one classifier works well, why not use multiple classifiers!</a:t>
            </a:r>
          </a:p>
        </p:txBody>
      </p:sp>
      <p:sp>
        <p:nvSpPr>
          <p:cNvPr id="4" name="Rectangle 3"/>
          <p:cNvSpPr/>
          <p:nvPr/>
        </p:nvSpPr>
        <p:spPr>
          <a:xfrm>
            <a:off x="1158549" y="4439285"/>
            <a:ext cx="1476980" cy="1232785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7842" y="457975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</a:t>
            </a:r>
          </a:p>
        </p:txBody>
      </p:sp>
      <p:grpSp>
        <p:nvGrpSpPr>
          <p:cNvPr id="6" name="Group 37"/>
          <p:cNvGrpSpPr/>
          <p:nvPr/>
        </p:nvGrpSpPr>
        <p:grpSpPr>
          <a:xfrm>
            <a:off x="5988165" y="3410692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581400" y="3486090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576580" y="2667000"/>
            <a:ext cx="1147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</a:rPr>
              <a:t>Training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2667000"/>
            <a:ext cx="8461248" cy="0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535697" y="4239230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 rot="5400000">
            <a:off x="5067429" y="492916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635529" y="3828308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635529" y="4439285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635529" y="5533857"/>
            <a:ext cx="868431" cy="6512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3"/>
            <a:endCxn id="7" idx="1"/>
          </p:cNvCxnSpPr>
          <p:nvPr/>
        </p:nvCxnSpPr>
        <p:spPr>
          <a:xfrm>
            <a:off x="5015031" y="3686145"/>
            <a:ext cx="973135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37"/>
          <p:cNvGrpSpPr/>
          <p:nvPr/>
        </p:nvGrpSpPr>
        <p:grpSpPr>
          <a:xfrm>
            <a:off x="5981902" y="4127693"/>
            <a:ext cx="1022235" cy="551708"/>
            <a:chOff x="7391399" y="3505200"/>
            <a:chExt cx="1398809" cy="1371600"/>
          </a:xfrm>
          <a:effectLst/>
        </p:grpSpPr>
        <p:sp>
          <p:nvSpPr>
            <p:cNvPr id="29" name="Rounded Rectangle 2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2</a:t>
              </a:r>
            </a:p>
          </p:txBody>
        </p:sp>
      </p:grpSp>
      <p:cxnSp>
        <p:nvCxnSpPr>
          <p:cNvPr id="36" name="Straight Arrow Connector 35"/>
          <p:cNvCxnSpPr/>
          <p:nvPr/>
        </p:nvCxnSpPr>
        <p:spPr>
          <a:xfrm>
            <a:off x="5221039" y="4457103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588603" y="5884429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grpSp>
        <p:nvGrpSpPr>
          <p:cNvPr id="38" name="Group 37"/>
          <p:cNvGrpSpPr/>
          <p:nvPr/>
        </p:nvGrpSpPr>
        <p:grpSpPr>
          <a:xfrm>
            <a:off x="6034810" y="5772892"/>
            <a:ext cx="1051790" cy="551708"/>
            <a:chOff x="7391399" y="3505200"/>
            <a:chExt cx="1439251" cy="1371600"/>
          </a:xfrm>
          <a:effectLst/>
        </p:grpSpPr>
        <p:sp>
          <p:nvSpPr>
            <p:cNvPr id="39" name="Rounded Rectangle 3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m</a:t>
              </a:r>
            </a:p>
          </p:txBody>
        </p:sp>
      </p:grpSp>
      <p:cxnSp>
        <p:nvCxnSpPr>
          <p:cNvPr id="41" name="Straight Arrow Connector 40"/>
          <p:cNvCxnSpPr/>
          <p:nvPr/>
        </p:nvCxnSpPr>
        <p:spPr>
          <a:xfrm>
            <a:off x="5273945" y="6102302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454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Basic idea: </a:t>
            </a:r>
            <a:r>
              <a:rPr lang="en-US" dirty="0"/>
              <a:t>if one classifier works well, why not use multiple classifiers!</a:t>
            </a:r>
          </a:p>
        </p:txBody>
      </p:sp>
      <p:grpSp>
        <p:nvGrpSpPr>
          <p:cNvPr id="6" name="Group 37"/>
          <p:cNvGrpSpPr/>
          <p:nvPr/>
        </p:nvGrpSpPr>
        <p:grpSpPr>
          <a:xfrm>
            <a:off x="2426307" y="3581400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576580" y="2667000"/>
            <a:ext cx="1006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</a:rPr>
              <a:t>Testing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2667000"/>
            <a:ext cx="8461248" cy="0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37"/>
          <p:cNvGrpSpPr/>
          <p:nvPr/>
        </p:nvGrpSpPr>
        <p:grpSpPr>
          <a:xfrm>
            <a:off x="2420044" y="4203893"/>
            <a:ext cx="1022235" cy="551708"/>
            <a:chOff x="7391399" y="3505200"/>
            <a:chExt cx="1398809" cy="1371600"/>
          </a:xfrm>
          <a:effectLst/>
        </p:grpSpPr>
        <p:sp>
          <p:nvSpPr>
            <p:cNvPr id="29" name="Rounded Rectangle 2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2</a:t>
              </a:r>
            </a:p>
          </p:txBody>
        </p:sp>
      </p:grpSp>
      <p:grpSp>
        <p:nvGrpSpPr>
          <p:cNvPr id="32" name="Group 37"/>
          <p:cNvGrpSpPr/>
          <p:nvPr/>
        </p:nvGrpSpPr>
        <p:grpSpPr>
          <a:xfrm>
            <a:off x="2467933" y="5957295"/>
            <a:ext cx="1051790" cy="551708"/>
            <a:chOff x="7391399" y="3505200"/>
            <a:chExt cx="1439251" cy="1371600"/>
          </a:xfrm>
          <a:effectLst/>
        </p:grpSpPr>
        <p:sp>
          <p:nvSpPr>
            <p:cNvPr id="33" name="Rounded Rectangle 3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m</a:t>
              </a:r>
            </a:p>
          </p:txBody>
        </p:sp>
      </p:grpSp>
      <p:sp>
        <p:nvSpPr>
          <p:cNvPr id="27" name="Rectangle 26"/>
          <p:cNvSpPr/>
          <p:nvPr/>
        </p:nvSpPr>
        <p:spPr bwMode="auto">
          <a:xfrm>
            <a:off x="569305" y="4876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3940314"/>
            <a:ext cx="1734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example to label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1277044" y="3856192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1277044" y="4467169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277044" y="5299672"/>
            <a:ext cx="868431" cy="10412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5400000">
            <a:off x="3387558" y="497650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3614789" y="3828308"/>
            <a:ext cx="8382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3608530" y="4450801"/>
            <a:ext cx="8382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656417" y="6204203"/>
            <a:ext cx="8382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53644" y="3581400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prediction 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53644" y="4203893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prediction 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53644" y="5957295"/>
            <a:ext cx="131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prediction 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0" y="4724400"/>
            <a:ext cx="3402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 we decide on the final prediction?</a:t>
            </a:r>
          </a:p>
        </p:txBody>
      </p:sp>
    </p:spTree>
    <p:extLst>
      <p:ext uri="{BB962C8B-B14F-4D97-AF65-F5344CB8AC3E}">
        <p14:creationId xmlns:p14="http://schemas.microsoft.com/office/powerpoint/2010/main" val="307315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Basic idea: </a:t>
            </a:r>
            <a:r>
              <a:rPr lang="en-US" dirty="0"/>
              <a:t>if one classifier works well, why not use multiple classifiers!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6580" y="2667000"/>
            <a:ext cx="1006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800000"/>
                </a:solidFill>
              </a:rPr>
              <a:t>Testing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2667000"/>
            <a:ext cx="8461248" cy="0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6284" y="3581400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prediction 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6284" y="4203893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prediction 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76284" y="5957295"/>
            <a:ext cx="131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prediction m</a:t>
            </a:r>
          </a:p>
        </p:txBody>
      </p:sp>
      <p:sp>
        <p:nvSpPr>
          <p:cNvPr id="31" name="TextBox 30"/>
          <p:cNvSpPr txBox="1"/>
          <p:nvPr/>
        </p:nvSpPr>
        <p:spPr>
          <a:xfrm rot="5400000">
            <a:off x="838200" y="497650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24200" y="3946442"/>
            <a:ext cx="441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take majority vote</a:t>
            </a:r>
          </a:p>
          <a:p>
            <a:pPr marL="285750" indent="-28575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if they output probabilities, take a weighted vote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29000" y="5654689"/>
            <a:ext cx="434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does having multiple classifiers help?</a:t>
            </a:r>
          </a:p>
        </p:txBody>
      </p:sp>
    </p:spTree>
    <p:extLst>
      <p:ext uri="{BB962C8B-B14F-4D97-AF65-F5344CB8AC3E}">
        <p14:creationId xmlns:p14="http://schemas.microsoft.com/office/powerpoint/2010/main" val="281170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ensemble learning</a:t>
            </a:r>
          </a:p>
        </p:txBody>
      </p:sp>
      <p:grpSp>
        <p:nvGrpSpPr>
          <p:cNvPr id="5" name="Group 37"/>
          <p:cNvGrpSpPr/>
          <p:nvPr/>
        </p:nvGrpSpPr>
        <p:grpSpPr>
          <a:xfrm>
            <a:off x="612648" y="3409803"/>
            <a:ext cx="1022235" cy="551708"/>
            <a:chOff x="7391399" y="3505200"/>
            <a:chExt cx="1398808" cy="1371600"/>
          </a:xfrm>
          <a:effectLst/>
        </p:grpSpPr>
        <p:sp>
          <p:nvSpPr>
            <p:cNvPr id="6" name="Rounded Rectangle 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grpSp>
        <p:nvGrpSpPr>
          <p:cNvPr id="8" name="Group 37"/>
          <p:cNvGrpSpPr/>
          <p:nvPr/>
        </p:nvGrpSpPr>
        <p:grpSpPr>
          <a:xfrm>
            <a:off x="606385" y="4495800"/>
            <a:ext cx="1022235" cy="551708"/>
            <a:chOff x="7391399" y="3505200"/>
            <a:chExt cx="1398809" cy="1371600"/>
          </a:xfrm>
          <a:effectLst/>
        </p:grpSpPr>
        <p:sp>
          <p:nvSpPr>
            <p:cNvPr id="9" name="Rounded Rectangle 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2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51449" y="1752600"/>
            <a:ext cx="7882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Assume each classifier makes a mistake with some probability (e.g. 0.4, that is a 40% error rate)</a:t>
            </a:r>
          </a:p>
        </p:txBody>
      </p:sp>
      <p:grpSp>
        <p:nvGrpSpPr>
          <p:cNvPr id="16" name="Group 37"/>
          <p:cNvGrpSpPr/>
          <p:nvPr/>
        </p:nvGrpSpPr>
        <p:grpSpPr>
          <a:xfrm>
            <a:off x="651449" y="5638800"/>
            <a:ext cx="1022235" cy="551708"/>
            <a:chOff x="7391399" y="3505200"/>
            <a:chExt cx="1398809" cy="1371600"/>
          </a:xfrm>
          <a:effectLst/>
        </p:grpSpPr>
        <p:sp>
          <p:nvSpPr>
            <p:cNvPr id="17" name="Rounded Rectangle 1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3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133601" y="3647613"/>
            <a:ext cx="66324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Assuming the decisions made between classifiers are independent, what will be the probability that we make a mistake (i.e. error rate) with three classifiers for a binary classification problem?</a:t>
            </a:r>
          </a:p>
        </p:txBody>
      </p:sp>
    </p:spTree>
    <p:extLst>
      <p:ext uri="{BB962C8B-B14F-4D97-AF65-F5344CB8AC3E}">
        <p14:creationId xmlns:p14="http://schemas.microsoft.com/office/powerpoint/2010/main" val="911491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ensemble learning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449" y="1752600"/>
            <a:ext cx="7882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Assume each classifier makes a mistake with some probability (e.g. 0.4, that is a 40% error rate)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438534"/>
              </p:ext>
            </p:extLst>
          </p:nvPr>
        </p:nvGraphicFramePr>
        <p:xfrm>
          <a:off x="381000" y="2987040"/>
          <a:ext cx="60960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model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model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prob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.6*.6*.6=0.216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.6*.6*.4=0.144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.6*.4*.6=0.144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.6*.4*.4=0.096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.4*.6*.6=0.144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.4*.6*.4=0.096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.4*.4*.6=0.096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.4*.4*.4=0.064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535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ensemble learning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449" y="1752600"/>
            <a:ext cx="7882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Assume each classifier makes a mistake with some probability (e.g. 0.4, that is a 40% error rate)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720426"/>
              </p:ext>
            </p:extLst>
          </p:nvPr>
        </p:nvGraphicFramePr>
        <p:xfrm>
          <a:off x="381000" y="2987040"/>
          <a:ext cx="60960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model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model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prob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.6*.6*.6=0.216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.6*.6*.4=0.144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.6*.4*.6=0.144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.6*.4*.4=0.096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.4*.6*.6=0.144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.4*.6*.4=0.096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.4*.4*.6=0.096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.4*.4*.4=0.064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02977" y="4604342"/>
            <a:ext cx="155808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0.096+</a:t>
            </a:r>
          </a:p>
          <a:p>
            <a:r>
              <a:rPr lang="en-US" dirty="0"/>
              <a:t>0.096+</a:t>
            </a:r>
          </a:p>
          <a:p>
            <a:r>
              <a:rPr lang="en-US" dirty="0"/>
              <a:t>0.096+</a:t>
            </a:r>
          </a:p>
          <a:p>
            <a:r>
              <a:rPr lang="en-US" dirty="0"/>
              <a:t>0.064 = </a:t>
            </a:r>
          </a:p>
          <a:p>
            <a:r>
              <a:rPr lang="en-US" sz="2400" b="1" dirty="0">
                <a:solidFill>
                  <a:srgbClr val="0000FF"/>
                </a:solidFill>
              </a:rPr>
              <a:t>35% error! </a:t>
            </a:r>
          </a:p>
        </p:txBody>
      </p:sp>
    </p:spTree>
    <p:extLst>
      <p:ext uri="{BB962C8B-B14F-4D97-AF65-F5344CB8AC3E}">
        <p14:creationId xmlns:p14="http://schemas.microsoft.com/office/powerpoint/2010/main" val="637972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ensemble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7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3 classifiers in general, for r = probability of mistake for individual classifier: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491710"/>
              </p:ext>
            </p:extLst>
          </p:nvPr>
        </p:nvGraphicFramePr>
        <p:xfrm>
          <a:off x="1985963" y="2819400"/>
          <a:ext cx="424656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3" name="Equation" r:id="rId3" imgW="1498600" imgH="228600" progId="Equation.3">
                  <p:embed/>
                </p:oleObj>
              </mc:Choice>
              <mc:Fallback>
                <p:oleObj name="Equation" r:id="rId3" imgW="1498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5963" y="2819400"/>
                        <a:ext cx="4246562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638073"/>
              </p:ext>
            </p:extLst>
          </p:nvPr>
        </p:nvGraphicFramePr>
        <p:xfrm>
          <a:off x="2010214" y="3810000"/>
          <a:ext cx="4238186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0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9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p(error)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0.0073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934200" y="3000999"/>
            <a:ext cx="2028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binomial distribution</a:t>
            </a:r>
          </a:p>
        </p:txBody>
      </p:sp>
    </p:spTree>
    <p:extLst>
      <p:ext uri="{BB962C8B-B14F-4D97-AF65-F5344CB8AC3E}">
        <p14:creationId xmlns:p14="http://schemas.microsoft.com/office/powerpoint/2010/main" val="967329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ensemble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7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5 classifiers in general, for r = probability of mistake for individual classifier: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6001336"/>
              </p:ext>
            </p:extLst>
          </p:nvPr>
        </p:nvGraphicFramePr>
        <p:xfrm>
          <a:off x="835025" y="2667000"/>
          <a:ext cx="65468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501" name="Equation" r:id="rId3" imgW="2311400" imgH="228600" progId="Equation.3">
                  <p:embed/>
                </p:oleObj>
              </mc:Choice>
              <mc:Fallback>
                <p:oleObj name="Equation" r:id="rId3" imgW="2311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5025" y="2667000"/>
                        <a:ext cx="6546850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465747"/>
              </p:ext>
            </p:extLst>
          </p:nvPr>
        </p:nvGraphicFramePr>
        <p:xfrm>
          <a:off x="1363662" y="3537175"/>
          <a:ext cx="5646738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2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2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p(error)</a:t>
                      </a:r>
                      <a:br>
                        <a:rPr lang="en-US" sz="24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3</a:t>
                      </a:r>
                      <a:r>
                        <a:rPr lang="en-US" sz="2400" baseline="0" dirty="0">
                          <a:solidFill>
                            <a:srgbClr val="000000"/>
                          </a:solidFill>
                        </a:rPr>
                        <a:t> classifiers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p(error)</a:t>
                      </a:r>
                      <a:br>
                        <a:rPr lang="en-US" sz="2400" dirty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5</a:t>
                      </a:r>
                      <a:r>
                        <a:rPr lang="en-US" sz="2400" baseline="0" dirty="0">
                          <a:solidFill>
                            <a:srgbClr val="000000"/>
                          </a:solidFill>
                        </a:rPr>
                        <a:t> classifiers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0.0086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0.0073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00"/>
                          </a:solidFill>
                        </a:rPr>
                        <a:t>0.0012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2063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ensemble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7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 classifiers in general, for r = probability of mistake for individual classifier: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9476796"/>
              </p:ext>
            </p:extLst>
          </p:nvPr>
        </p:nvGraphicFramePr>
        <p:xfrm>
          <a:off x="1497013" y="3141663"/>
          <a:ext cx="5973762" cy="140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522" name="Equation" r:id="rId3" imgW="2108200" imgH="495300" progId="Equation.3">
                  <p:embed/>
                </p:oleObj>
              </mc:Choice>
              <mc:Fallback>
                <p:oleObj name="Equation" r:id="rId3" imgW="21082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97013" y="3141663"/>
                        <a:ext cx="5973762" cy="1401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38400" y="51816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(cumulative probability distribution for the binomial distribution)</a:t>
            </a:r>
          </a:p>
        </p:txBody>
      </p:sp>
    </p:spTree>
    <p:extLst>
      <p:ext uri="{BB962C8B-B14F-4D97-AF65-F5344CB8AC3E}">
        <p14:creationId xmlns:p14="http://schemas.microsoft.com/office/powerpoint/2010/main" val="925615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Given enough classifiers…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2793007"/>
              </p:ext>
            </p:extLst>
          </p:nvPr>
        </p:nvGraphicFramePr>
        <p:xfrm>
          <a:off x="1143000" y="2286000"/>
          <a:ext cx="719782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44048" y="1703536"/>
            <a:ext cx="106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r = 0.4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679644"/>
              </p:ext>
            </p:extLst>
          </p:nvPr>
        </p:nvGraphicFramePr>
        <p:xfrm>
          <a:off x="2546350" y="1503363"/>
          <a:ext cx="3670300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544" name="Equation" r:id="rId4" imgW="2108200" imgH="495300" progId="Equation.3">
                  <p:embed/>
                </p:oleObj>
              </mc:Choice>
              <mc:Fallback>
                <p:oleObj name="Equation" r:id="rId4" imgW="21082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46350" y="1503363"/>
                        <a:ext cx="3670300" cy="862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9B21DD8-6EFF-5543-8DE9-DB1FF2F032DA}"/>
              </a:ext>
            </a:extLst>
          </p:cNvPr>
          <p:cNvSpPr txBox="1"/>
          <p:nvPr/>
        </p:nvSpPr>
        <p:spPr>
          <a:xfrm>
            <a:off x="3353590" y="6324600"/>
            <a:ext cx="2055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FF"/>
                </a:solidFill>
              </a:rPr>
              <a:t>number of classifiers</a:t>
            </a:r>
          </a:p>
        </p:txBody>
      </p:sp>
    </p:spTree>
    <p:extLst>
      <p:ext uri="{BB962C8B-B14F-4D97-AF65-F5344CB8AC3E}">
        <p14:creationId xmlns:p14="http://schemas.microsoft.com/office/powerpoint/2010/main" val="2405567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What is the catch?</a:t>
            </a:r>
          </a:p>
        </p:txBody>
      </p:sp>
      <p:grpSp>
        <p:nvGrpSpPr>
          <p:cNvPr id="5" name="Group 37"/>
          <p:cNvGrpSpPr/>
          <p:nvPr/>
        </p:nvGrpSpPr>
        <p:grpSpPr>
          <a:xfrm>
            <a:off x="612648" y="3409803"/>
            <a:ext cx="1022235" cy="551708"/>
            <a:chOff x="7391399" y="3505200"/>
            <a:chExt cx="1398808" cy="1371600"/>
          </a:xfrm>
          <a:effectLst/>
        </p:grpSpPr>
        <p:sp>
          <p:nvSpPr>
            <p:cNvPr id="6" name="Rounded Rectangle 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grpSp>
        <p:nvGrpSpPr>
          <p:cNvPr id="8" name="Group 37"/>
          <p:cNvGrpSpPr/>
          <p:nvPr/>
        </p:nvGrpSpPr>
        <p:grpSpPr>
          <a:xfrm>
            <a:off x="606385" y="4495800"/>
            <a:ext cx="1022235" cy="551708"/>
            <a:chOff x="7391399" y="3505200"/>
            <a:chExt cx="1398809" cy="1371600"/>
          </a:xfrm>
          <a:effectLst/>
        </p:grpSpPr>
        <p:sp>
          <p:nvSpPr>
            <p:cNvPr id="9" name="Rounded Rectangle 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2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51449" y="1752600"/>
            <a:ext cx="7882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Assume each classifier makes a mistake with some probability (e.g. 0.4, that is a 40% error rate)</a:t>
            </a:r>
          </a:p>
        </p:txBody>
      </p:sp>
      <p:grpSp>
        <p:nvGrpSpPr>
          <p:cNvPr id="16" name="Group 37"/>
          <p:cNvGrpSpPr/>
          <p:nvPr/>
        </p:nvGrpSpPr>
        <p:grpSpPr>
          <a:xfrm>
            <a:off x="651449" y="5638800"/>
            <a:ext cx="1022235" cy="551708"/>
            <a:chOff x="7391399" y="3505200"/>
            <a:chExt cx="1398809" cy="1371600"/>
          </a:xfrm>
          <a:effectLst/>
        </p:grpSpPr>
        <p:sp>
          <p:nvSpPr>
            <p:cNvPr id="17" name="Rounded Rectangle 1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3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133601" y="3647613"/>
            <a:ext cx="66324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Assuming the decisions made between classifiers are independent, what will be the probability that we make a mistake (i.e. error rate) with three classifiers for a binary classification problem?</a:t>
            </a:r>
          </a:p>
        </p:txBody>
      </p:sp>
    </p:spTree>
    <p:extLst>
      <p:ext uri="{BB962C8B-B14F-4D97-AF65-F5344CB8AC3E}">
        <p14:creationId xmlns:p14="http://schemas.microsoft.com/office/powerpoint/2010/main" val="3208311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What is the catch?</a:t>
            </a:r>
          </a:p>
        </p:txBody>
      </p:sp>
      <p:grpSp>
        <p:nvGrpSpPr>
          <p:cNvPr id="5" name="Group 37"/>
          <p:cNvGrpSpPr/>
          <p:nvPr/>
        </p:nvGrpSpPr>
        <p:grpSpPr>
          <a:xfrm>
            <a:off x="612648" y="3409803"/>
            <a:ext cx="1022235" cy="551708"/>
            <a:chOff x="7391399" y="3505200"/>
            <a:chExt cx="1398808" cy="1371600"/>
          </a:xfrm>
          <a:effectLst/>
        </p:grpSpPr>
        <p:sp>
          <p:nvSpPr>
            <p:cNvPr id="6" name="Rounded Rectangle 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grpSp>
        <p:nvGrpSpPr>
          <p:cNvPr id="8" name="Group 37"/>
          <p:cNvGrpSpPr/>
          <p:nvPr/>
        </p:nvGrpSpPr>
        <p:grpSpPr>
          <a:xfrm>
            <a:off x="606385" y="4495800"/>
            <a:ext cx="1022235" cy="551708"/>
            <a:chOff x="7391399" y="3505200"/>
            <a:chExt cx="1398809" cy="1371600"/>
          </a:xfrm>
          <a:effectLst/>
        </p:grpSpPr>
        <p:sp>
          <p:nvSpPr>
            <p:cNvPr id="9" name="Rounded Rectangle 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2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51449" y="1752600"/>
            <a:ext cx="7882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Assume each classifier makes a mistake with some probability (e.g. 0.4, that is a 40% error rate)</a:t>
            </a:r>
          </a:p>
        </p:txBody>
      </p:sp>
      <p:grpSp>
        <p:nvGrpSpPr>
          <p:cNvPr id="16" name="Group 37"/>
          <p:cNvGrpSpPr/>
          <p:nvPr/>
        </p:nvGrpSpPr>
        <p:grpSpPr>
          <a:xfrm>
            <a:off x="651449" y="5638800"/>
            <a:ext cx="1022235" cy="551708"/>
            <a:chOff x="7391399" y="3505200"/>
            <a:chExt cx="1398809" cy="1371600"/>
          </a:xfrm>
          <a:effectLst/>
        </p:grpSpPr>
        <p:sp>
          <p:nvSpPr>
            <p:cNvPr id="17" name="Rounded Rectangle 1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3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133601" y="3647613"/>
            <a:ext cx="66324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highlight>
                  <a:srgbClr val="00FF00"/>
                </a:highlight>
              </a:rPr>
              <a:t>Assuming the decisions made between classifiers are independent</a:t>
            </a:r>
            <a:r>
              <a:rPr lang="en-US" sz="2800" dirty="0">
                <a:solidFill>
                  <a:srgbClr val="FF0000"/>
                </a:solidFill>
              </a:rPr>
              <a:t>, what will be the probability that we make a mistake (i.e. error rate) with three classifiers for a binary classification problem?</a:t>
            </a:r>
          </a:p>
        </p:txBody>
      </p:sp>
    </p:spTree>
    <p:extLst>
      <p:ext uri="{BB962C8B-B14F-4D97-AF65-F5344CB8AC3E}">
        <p14:creationId xmlns:p14="http://schemas.microsoft.com/office/powerpoint/2010/main" val="2973470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independent classifiers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0600" y="5892147"/>
            <a:ext cx="74470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Where do we get</a:t>
            </a:r>
            <a:r>
              <a:rPr lang="en-US" sz="3200" i="1" dirty="0">
                <a:solidFill>
                  <a:srgbClr val="FF0000"/>
                </a:solidFill>
              </a:rPr>
              <a:t> m </a:t>
            </a:r>
            <a:r>
              <a:rPr lang="en-US" sz="3200" dirty="0">
                <a:solidFill>
                  <a:srgbClr val="FF0000"/>
                </a:solidFill>
              </a:rPr>
              <a:t>independent classifiers?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286000" y="1600200"/>
            <a:ext cx="4086631" cy="3581400"/>
          </a:xfrm>
          <a:prstGeom prst="rect">
            <a:avLst/>
          </a:prstGeom>
          <a:solidFill>
            <a:srgbClr val="FF0000">
              <a:alpha val="2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63107" y="2781193"/>
            <a:ext cx="1476980" cy="1232785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52400" y="2921658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</a:t>
            </a:r>
          </a:p>
        </p:txBody>
      </p:sp>
      <p:grpSp>
        <p:nvGrpSpPr>
          <p:cNvPr id="52" name="Group 37"/>
          <p:cNvGrpSpPr/>
          <p:nvPr/>
        </p:nvGrpSpPr>
        <p:grpSpPr>
          <a:xfrm>
            <a:off x="4992723" y="1752600"/>
            <a:ext cx="1022235" cy="551708"/>
            <a:chOff x="7391399" y="3505200"/>
            <a:chExt cx="1398808" cy="1371600"/>
          </a:xfrm>
          <a:effectLst/>
        </p:grpSpPr>
        <p:sp>
          <p:nvSpPr>
            <p:cNvPr id="53" name="Rounded Rectangle 5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2585958" y="1827998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2540255" y="2581138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sp>
        <p:nvSpPr>
          <p:cNvPr id="57" name="TextBox 56"/>
          <p:cNvSpPr txBox="1"/>
          <p:nvPr/>
        </p:nvSpPr>
        <p:spPr>
          <a:xfrm rot="5400000">
            <a:off x="4071987" y="327107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1640087" y="2170216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1640087" y="2781193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640087" y="3875765"/>
            <a:ext cx="868431" cy="6512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55" idx="3"/>
            <a:endCxn id="53" idx="1"/>
          </p:cNvCxnSpPr>
          <p:nvPr/>
        </p:nvCxnSpPr>
        <p:spPr>
          <a:xfrm>
            <a:off x="4019589" y="2028053"/>
            <a:ext cx="973135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" name="Group 37"/>
          <p:cNvGrpSpPr/>
          <p:nvPr/>
        </p:nvGrpSpPr>
        <p:grpSpPr>
          <a:xfrm>
            <a:off x="4986460" y="2469601"/>
            <a:ext cx="1022235" cy="551708"/>
            <a:chOff x="7391399" y="3505200"/>
            <a:chExt cx="1398809" cy="1371600"/>
          </a:xfrm>
          <a:effectLst/>
        </p:grpSpPr>
        <p:sp>
          <p:nvSpPr>
            <p:cNvPr id="63" name="Rounded Rectangle 6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2</a:t>
              </a:r>
            </a:p>
          </p:txBody>
        </p:sp>
      </p:grpSp>
      <p:cxnSp>
        <p:nvCxnSpPr>
          <p:cNvPr id="65" name="Straight Arrow Connector 64"/>
          <p:cNvCxnSpPr/>
          <p:nvPr/>
        </p:nvCxnSpPr>
        <p:spPr>
          <a:xfrm>
            <a:off x="4225597" y="2799011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593161" y="4226337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grpSp>
        <p:nvGrpSpPr>
          <p:cNvPr id="67" name="Group 66"/>
          <p:cNvGrpSpPr/>
          <p:nvPr/>
        </p:nvGrpSpPr>
        <p:grpSpPr>
          <a:xfrm>
            <a:off x="5039368" y="4114800"/>
            <a:ext cx="1051790" cy="551708"/>
            <a:chOff x="7391399" y="3505200"/>
            <a:chExt cx="1439251" cy="1371600"/>
          </a:xfrm>
          <a:effectLst/>
        </p:grpSpPr>
        <p:sp>
          <p:nvSpPr>
            <p:cNvPr id="68" name="Rounded Rectangle 6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m</a:t>
              </a:r>
            </a:p>
          </p:txBody>
        </p:sp>
      </p:grpSp>
      <p:cxnSp>
        <p:nvCxnSpPr>
          <p:cNvPr id="70" name="Straight Arrow Connector 69"/>
          <p:cNvCxnSpPr/>
          <p:nvPr/>
        </p:nvCxnSpPr>
        <p:spPr>
          <a:xfrm>
            <a:off x="4278503" y="4444210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062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1: different learning methods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799" y="1676400"/>
            <a:ext cx="1736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decision tree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799" y="2281535"/>
            <a:ext cx="691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k-</a:t>
            </a:r>
            <a:r>
              <a:rPr lang="en-US" sz="2400" dirty="0" err="1">
                <a:solidFill>
                  <a:srgbClr val="0000FF"/>
                </a:solidFill>
              </a:rPr>
              <a:t>nn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00799" y="2819400"/>
            <a:ext cx="152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perceptron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799" y="3429000"/>
            <a:ext cx="1661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naïve </a:t>
            </a:r>
            <a:r>
              <a:rPr lang="en-US" sz="2400" dirty="0" err="1">
                <a:solidFill>
                  <a:srgbClr val="0000FF"/>
                </a:solidFill>
              </a:rPr>
              <a:t>bayes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00800" y="40386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gradient descent variant 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799" y="48768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gradient descent variant 2</a:t>
            </a:r>
          </a:p>
        </p:txBody>
      </p:sp>
      <p:sp>
        <p:nvSpPr>
          <p:cNvPr id="32" name="TextBox 31"/>
          <p:cNvSpPr txBox="1"/>
          <p:nvPr/>
        </p:nvSpPr>
        <p:spPr>
          <a:xfrm rot="5400000">
            <a:off x="6821268" y="586291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73477" y="5803941"/>
            <a:ext cx="1687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Pros/cons?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3107" y="2781193"/>
            <a:ext cx="1476980" cy="1232785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152400" y="2921658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4992723" y="1752600"/>
            <a:ext cx="1022235" cy="551708"/>
            <a:chOff x="7391399" y="3505200"/>
            <a:chExt cx="1398808" cy="1371600"/>
          </a:xfrm>
          <a:effectLst/>
        </p:grpSpPr>
        <p:sp>
          <p:nvSpPr>
            <p:cNvPr id="38" name="Rounded Rectangle 3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85958" y="1827998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540255" y="2581138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 rot="5400000">
            <a:off x="4071987" y="327107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1640087" y="2170216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1640087" y="2781193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640087" y="3875765"/>
            <a:ext cx="868431" cy="6512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0" idx="3"/>
            <a:endCxn id="38" idx="1"/>
          </p:cNvCxnSpPr>
          <p:nvPr/>
        </p:nvCxnSpPr>
        <p:spPr>
          <a:xfrm>
            <a:off x="4019589" y="2028053"/>
            <a:ext cx="973135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" name="Group 37"/>
          <p:cNvGrpSpPr/>
          <p:nvPr/>
        </p:nvGrpSpPr>
        <p:grpSpPr>
          <a:xfrm>
            <a:off x="4986460" y="2469601"/>
            <a:ext cx="1022235" cy="551708"/>
            <a:chOff x="7391399" y="3505200"/>
            <a:chExt cx="1398809" cy="1371600"/>
          </a:xfrm>
          <a:effectLst/>
        </p:grpSpPr>
        <p:sp>
          <p:nvSpPr>
            <p:cNvPr id="48" name="Rounded Rectangle 4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2</a:t>
              </a:r>
            </a:p>
          </p:txBody>
        </p:sp>
      </p:grpSp>
      <p:cxnSp>
        <p:nvCxnSpPr>
          <p:cNvPr id="50" name="Straight Arrow Connector 49"/>
          <p:cNvCxnSpPr/>
          <p:nvPr/>
        </p:nvCxnSpPr>
        <p:spPr>
          <a:xfrm>
            <a:off x="4225597" y="2799011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593161" y="4226337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grpSp>
        <p:nvGrpSpPr>
          <p:cNvPr id="52" name="Group 51"/>
          <p:cNvGrpSpPr/>
          <p:nvPr/>
        </p:nvGrpSpPr>
        <p:grpSpPr>
          <a:xfrm>
            <a:off x="5039368" y="4114800"/>
            <a:ext cx="1051790" cy="551708"/>
            <a:chOff x="7391399" y="3505200"/>
            <a:chExt cx="1439251" cy="1371600"/>
          </a:xfrm>
          <a:effectLst/>
        </p:grpSpPr>
        <p:sp>
          <p:nvSpPr>
            <p:cNvPr id="53" name="Rounded Rectangle 5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m</a:t>
              </a:r>
            </a:p>
          </p:txBody>
        </p:sp>
      </p:grpSp>
      <p:cxnSp>
        <p:nvCxnSpPr>
          <p:cNvPr id="55" name="Straight Arrow Connector 54"/>
          <p:cNvCxnSpPr/>
          <p:nvPr/>
        </p:nvCxnSpPr>
        <p:spPr>
          <a:xfrm>
            <a:off x="4278503" y="4444210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688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1: different learning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Pros:</a:t>
            </a:r>
          </a:p>
          <a:p>
            <a:pPr lvl="1"/>
            <a:r>
              <a:rPr lang="en-US" dirty="0"/>
              <a:t>Lots of existing classifiers already</a:t>
            </a:r>
          </a:p>
          <a:p>
            <a:pPr lvl="1"/>
            <a:r>
              <a:rPr lang="en-US" dirty="0"/>
              <a:t>Can work well for some problems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Cons/concerns:</a:t>
            </a:r>
          </a:p>
          <a:p>
            <a:pPr lvl="1"/>
            <a:r>
              <a:rPr lang="en-US" dirty="0"/>
              <a:t>Often, classifiers are not independent, that is, </a:t>
            </a:r>
            <a:r>
              <a:rPr lang="en-US" b="1" dirty="0">
                <a:solidFill>
                  <a:srgbClr val="FF6600"/>
                </a:solidFill>
              </a:rPr>
              <a:t>they make the same mistakes!</a:t>
            </a:r>
          </a:p>
          <a:p>
            <a:pPr lvl="2"/>
            <a:r>
              <a:rPr lang="en-US" dirty="0"/>
              <a:t>e.g. many of these classifiers are linear models</a:t>
            </a:r>
          </a:p>
          <a:p>
            <a:pPr lvl="2"/>
            <a:r>
              <a:rPr lang="en-US" dirty="0"/>
              <a:t>voting won’t help us if they’re making the same mistakes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609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2: split up training data</a:t>
            </a:r>
          </a:p>
        </p:txBody>
      </p:sp>
      <p:sp>
        <p:nvSpPr>
          <p:cNvPr id="4" name="Rectangle 3"/>
          <p:cNvSpPr/>
          <p:nvPr/>
        </p:nvSpPr>
        <p:spPr>
          <a:xfrm>
            <a:off x="656620" y="1905000"/>
            <a:ext cx="1476980" cy="2827803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45913" y="2827803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</a:t>
            </a:r>
          </a:p>
        </p:txBody>
      </p:sp>
      <p:grpSp>
        <p:nvGrpSpPr>
          <p:cNvPr id="6" name="Group 37"/>
          <p:cNvGrpSpPr/>
          <p:nvPr/>
        </p:nvGrpSpPr>
        <p:grpSpPr>
          <a:xfrm>
            <a:off x="6718716" y="1835017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267200" y="1905000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 rot="5400000">
            <a:off x="6021561" y="325897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021561" y="2158125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743200" y="1905000"/>
            <a:ext cx="840019" cy="400110"/>
          </a:xfrm>
          <a:prstGeom prst="rect">
            <a:avLst/>
          </a:prstGeom>
          <a:solidFill>
            <a:srgbClr val="FFFF00"/>
          </a:solidFill>
          <a:ln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part 1</a:t>
            </a:r>
          </a:p>
        </p:txBody>
      </p:sp>
      <p:sp>
        <p:nvSpPr>
          <p:cNvPr id="31" name="TextBox 30"/>
          <p:cNvSpPr txBox="1"/>
          <p:nvPr/>
        </p:nvSpPr>
        <p:spPr>
          <a:xfrm rot="5400000">
            <a:off x="3855728" y="325897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3663859" y="2158126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7"/>
          <p:cNvGrpSpPr/>
          <p:nvPr/>
        </p:nvGrpSpPr>
        <p:grpSpPr>
          <a:xfrm>
            <a:off x="6718712" y="2438400"/>
            <a:ext cx="1022235" cy="551708"/>
            <a:chOff x="7391399" y="3505200"/>
            <a:chExt cx="1398809" cy="1371600"/>
          </a:xfrm>
          <a:effectLst/>
        </p:grpSpPr>
        <p:sp>
          <p:nvSpPr>
            <p:cNvPr id="38" name="Rounded Rectangle 3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2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267200" y="2508383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6021561" y="2761508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743200" y="2508383"/>
            <a:ext cx="840019" cy="400110"/>
          </a:xfrm>
          <a:prstGeom prst="rect">
            <a:avLst/>
          </a:prstGeom>
          <a:solidFill>
            <a:srgbClr val="FFFF00"/>
          </a:solidFill>
          <a:ln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part 2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3663859" y="2761509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4" name="Group 37"/>
          <p:cNvGrpSpPr/>
          <p:nvPr/>
        </p:nvGrpSpPr>
        <p:grpSpPr>
          <a:xfrm>
            <a:off x="6718714" y="4248892"/>
            <a:ext cx="1051790" cy="551708"/>
            <a:chOff x="7391399" y="3505200"/>
            <a:chExt cx="1439251" cy="1371600"/>
          </a:xfrm>
          <a:effectLst/>
        </p:grpSpPr>
        <p:sp>
          <p:nvSpPr>
            <p:cNvPr id="45" name="Rounded Rectangle 4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m</a:t>
              </a: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4267200" y="4318875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6021561" y="4572000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743200" y="4318875"/>
            <a:ext cx="869574" cy="400110"/>
          </a:xfrm>
          <a:prstGeom prst="rect">
            <a:avLst/>
          </a:prstGeom>
          <a:solidFill>
            <a:srgbClr val="FFFF00"/>
          </a:solidFill>
          <a:ln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part m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3663859" y="4572001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29046" y="4953000"/>
            <a:ext cx="8157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Use the same learning algorithm, but train on different parts of the training data</a:t>
            </a:r>
          </a:p>
        </p:txBody>
      </p:sp>
    </p:spTree>
    <p:extLst>
      <p:ext uri="{BB962C8B-B14F-4D97-AF65-F5344CB8AC3E}">
        <p14:creationId xmlns:p14="http://schemas.microsoft.com/office/powerpoint/2010/main" val="1229129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2: split up training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Pros:</a:t>
            </a:r>
          </a:p>
          <a:p>
            <a:pPr lvl="1"/>
            <a:r>
              <a:rPr lang="en-US" dirty="0"/>
              <a:t>Learning from different data, so can’t </a:t>
            </a:r>
            <a:r>
              <a:rPr lang="en-US" dirty="0" err="1"/>
              <a:t>overfit</a:t>
            </a:r>
            <a:r>
              <a:rPr lang="en-US" dirty="0"/>
              <a:t> to same examples</a:t>
            </a:r>
          </a:p>
          <a:p>
            <a:pPr lvl="1"/>
            <a:r>
              <a:rPr lang="en-US" dirty="0"/>
              <a:t>Easy to implement</a:t>
            </a:r>
          </a:p>
          <a:p>
            <a:pPr lvl="1"/>
            <a:r>
              <a:rPr lang="en-US" dirty="0"/>
              <a:t>fast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Cons/concerns:</a:t>
            </a:r>
          </a:p>
          <a:p>
            <a:pPr lvl="1"/>
            <a:r>
              <a:rPr lang="en-US" dirty="0"/>
              <a:t>Each classifier is only training on a small amount of data</a:t>
            </a:r>
          </a:p>
          <a:p>
            <a:pPr lvl="1"/>
            <a:r>
              <a:rPr lang="en-US" dirty="0"/>
              <a:t>Not clear why this would do any better than training on full data and using good regularization</a:t>
            </a:r>
          </a:p>
        </p:txBody>
      </p:sp>
    </p:spTree>
    <p:extLst>
      <p:ext uri="{BB962C8B-B14F-4D97-AF65-F5344CB8AC3E}">
        <p14:creationId xmlns:p14="http://schemas.microsoft.com/office/powerpoint/2010/main" val="3648542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3: bagging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294093" y="3276600"/>
            <a:ext cx="1476980" cy="1806939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3386" y="371917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</a:t>
            </a:r>
          </a:p>
        </p:txBody>
      </p:sp>
      <p:grpSp>
        <p:nvGrpSpPr>
          <p:cNvPr id="6" name="Group 37"/>
          <p:cNvGrpSpPr/>
          <p:nvPr/>
        </p:nvGrpSpPr>
        <p:grpSpPr>
          <a:xfrm>
            <a:off x="7721064" y="2346556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269548" y="2416539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 rot="5400000">
            <a:off x="5715000" y="348342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023909" y="2669664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5400000">
            <a:off x="2565400" y="38862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666207" y="2669665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37"/>
          <p:cNvGrpSpPr/>
          <p:nvPr/>
        </p:nvGrpSpPr>
        <p:grpSpPr>
          <a:xfrm>
            <a:off x="7721062" y="4760431"/>
            <a:ext cx="1051790" cy="551708"/>
            <a:chOff x="7391399" y="3505200"/>
            <a:chExt cx="1439251" cy="1371600"/>
          </a:xfrm>
          <a:effectLst/>
        </p:grpSpPr>
        <p:sp>
          <p:nvSpPr>
            <p:cNvPr id="23" name="Rounded Rectangle 2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m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269548" y="4830414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learning </a:t>
            </a:r>
            <a:r>
              <a:rPr lang="en-US" sz="2000" dirty="0" err="1"/>
              <a:t>alg</a:t>
            </a:r>
            <a:endParaRPr lang="en-US" sz="2000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7023909" y="5083539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666207" y="5083540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1771073" y="2898264"/>
            <a:ext cx="819727" cy="82090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771073" y="4830414"/>
            <a:ext cx="819727" cy="4889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743200" y="1752599"/>
            <a:ext cx="1476980" cy="1828801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732493" y="2167049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 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790220" y="4820185"/>
            <a:ext cx="1476980" cy="1733016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2779513" y="518160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 m</a:t>
            </a:r>
          </a:p>
        </p:txBody>
      </p:sp>
    </p:spTree>
    <p:extLst>
      <p:ext uri="{BB962C8B-B14F-4D97-AF65-F5344CB8AC3E}">
        <p14:creationId xmlns:p14="http://schemas.microsoft.com/office/powerpoint/2010/main" val="77231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generating distribution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655086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876" y="5696769"/>
            <a:ext cx="375843" cy="378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07995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Training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Test set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862" y="5788790"/>
            <a:ext cx="418573" cy="246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252" y="5788790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8482" y="5408867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5365965"/>
            <a:ext cx="418573" cy="246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4983628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192" y="4627063"/>
            <a:ext cx="418573" cy="2462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155778"/>
            <a:ext cx="428780" cy="42037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74157" y="6229689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 generating distribution</a:t>
            </a:r>
          </a:p>
        </p:txBody>
      </p:sp>
      <p:sp>
        <p:nvSpPr>
          <p:cNvPr id="24" name="Oval 23"/>
          <p:cNvSpPr/>
          <p:nvPr/>
        </p:nvSpPr>
        <p:spPr>
          <a:xfrm>
            <a:off x="1684417" y="4491788"/>
            <a:ext cx="5347368" cy="17537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411" y="3091655"/>
            <a:ext cx="418573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487" y="2333042"/>
            <a:ext cx="418573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631" y="2333042"/>
            <a:ext cx="428780" cy="42037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2995" y="2712965"/>
            <a:ext cx="431361" cy="246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1270" y="2844592"/>
            <a:ext cx="431361" cy="2462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033" y="2959184"/>
            <a:ext cx="375843" cy="37869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7093" y="3280087"/>
            <a:ext cx="418573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742" y="3033868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46" y="3033868"/>
            <a:ext cx="428780" cy="4203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984" y="2309092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7672" y="3658777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073" y="3526306"/>
            <a:ext cx="375843" cy="3786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856" y="2657004"/>
            <a:ext cx="418573" cy="24621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6715" y="2409941"/>
            <a:ext cx="431361" cy="24621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478" y="2524533"/>
            <a:ext cx="375843" cy="3786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538" y="2845436"/>
            <a:ext cx="418573" cy="2462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321" y="2104160"/>
            <a:ext cx="428780" cy="42037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3117" y="3224126"/>
            <a:ext cx="431361" cy="24621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518" y="3091655"/>
            <a:ext cx="375843" cy="378690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>
          <a:xfrm flipV="1">
            <a:off x="5792538" y="3658777"/>
            <a:ext cx="597363" cy="110038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2774158" y="3904997"/>
            <a:ext cx="476758" cy="85416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865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Ideal situation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719" y="5821732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259" y="5863415"/>
            <a:ext cx="375843" cy="378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6053" y="1620518"/>
            <a:ext cx="2080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Training data 1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7245" y="5955436"/>
            <a:ext cx="418573" cy="246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635" y="5955436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1865" y="5575513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0358" y="5532611"/>
            <a:ext cx="418573" cy="246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0358" y="5150274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3575" y="4793709"/>
            <a:ext cx="418573" cy="2462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719" y="5322424"/>
            <a:ext cx="428780" cy="42037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7540" y="6396335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 generating distribution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9469" y="3091655"/>
            <a:ext cx="418573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545" y="2333042"/>
            <a:ext cx="418573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689" y="2333042"/>
            <a:ext cx="428780" cy="42037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1053" y="2712965"/>
            <a:ext cx="431361" cy="246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328" y="2844592"/>
            <a:ext cx="431361" cy="2462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091" y="2959184"/>
            <a:ext cx="375843" cy="37869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151" y="3280087"/>
            <a:ext cx="418573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3033868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004" y="3033868"/>
            <a:ext cx="428780" cy="4203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8042" y="2309092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730" y="3658777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3131" y="3526306"/>
            <a:ext cx="375843" cy="37869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736480" y="1676400"/>
            <a:ext cx="2080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Training data 2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575" y="2364974"/>
            <a:ext cx="418573" cy="24621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972" y="3295398"/>
            <a:ext cx="418573" cy="24621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1480" y="2768847"/>
            <a:ext cx="431361" cy="2462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9755" y="2900474"/>
            <a:ext cx="431361" cy="246219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800" y="2550954"/>
            <a:ext cx="418573" cy="24621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168" y="3069900"/>
            <a:ext cx="428780" cy="42037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8469" y="2364974"/>
            <a:ext cx="431361" cy="24621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157" y="3714659"/>
            <a:ext cx="431361" cy="246219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951" y="3146693"/>
            <a:ext cx="375843" cy="3786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8040" y="2535132"/>
            <a:ext cx="10912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7101" y="3570907"/>
            <a:ext cx="418573" cy="246219"/>
          </a:xfrm>
          <a:prstGeom prst="rect">
            <a:avLst/>
          </a:prstGeom>
        </p:spPr>
      </p:pic>
      <p:sp>
        <p:nvSpPr>
          <p:cNvPr id="9" name="Up Arrow 8"/>
          <p:cNvSpPr/>
          <p:nvPr/>
        </p:nvSpPr>
        <p:spPr>
          <a:xfrm>
            <a:off x="3383719" y="4111427"/>
            <a:ext cx="1644500" cy="682282"/>
          </a:xfrm>
          <a:prstGeom prst="upArrow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6337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bagging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sp>
        <p:nvSpPr>
          <p:cNvPr id="29" name="Up Arrow 28"/>
          <p:cNvSpPr/>
          <p:nvPr/>
        </p:nvSpPr>
        <p:spPr>
          <a:xfrm>
            <a:off x="3383719" y="4114800"/>
            <a:ext cx="1644500" cy="682282"/>
          </a:xfrm>
          <a:prstGeom prst="upArrow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“Training” data 1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126" y="2364974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23" y="3295398"/>
            <a:ext cx="418573" cy="24621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0031" y="2768847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306" y="2900474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719" y="3069900"/>
            <a:ext cx="428780" cy="42037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7020" y="2364974"/>
            <a:ext cx="431361" cy="24621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708" y="3714659"/>
            <a:ext cx="431361" cy="24621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9502" y="3146693"/>
            <a:ext cx="375843" cy="37869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934200" y="2606325"/>
            <a:ext cx="10912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…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52" y="3570907"/>
            <a:ext cx="418573" cy="246219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162467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“Training” data 2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932" y="3309437"/>
            <a:ext cx="418573" cy="246219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959" y="3295398"/>
            <a:ext cx="418573" cy="246219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787" y="2550954"/>
            <a:ext cx="418573" cy="24621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5155" y="3069900"/>
            <a:ext cx="428780" cy="42037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4456" y="2364974"/>
            <a:ext cx="431361" cy="24621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2144" y="3714659"/>
            <a:ext cx="431361" cy="24621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5360" y="2797173"/>
            <a:ext cx="375843" cy="37869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088" y="3570907"/>
            <a:ext cx="418573" cy="246219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020" y="2340767"/>
            <a:ext cx="428780" cy="420373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646" y="2823681"/>
            <a:ext cx="418573" cy="2462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5200472"/>
            <a:ext cx="3657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Use training data as a proxy for the data generating distribution</a:t>
            </a:r>
          </a:p>
        </p:txBody>
      </p:sp>
    </p:spTree>
    <p:extLst>
      <p:ext uri="{BB962C8B-B14F-4D97-AF65-F5344CB8AC3E}">
        <p14:creationId xmlns:p14="http://schemas.microsoft.com/office/powerpoint/2010/main" val="3341247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sampling with replacements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“Training” data 1</a:t>
            </a:r>
          </a:p>
        </p:txBody>
      </p:sp>
    </p:spTree>
    <p:extLst>
      <p:ext uri="{BB962C8B-B14F-4D97-AF65-F5344CB8AC3E}">
        <p14:creationId xmlns:p14="http://schemas.microsoft.com/office/powerpoint/2010/main" val="3760166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sampling with replacements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“Training” data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pick a random example from the real training data</a:t>
            </a:r>
          </a:p>
        </p:txBody>
      </p:sp>
      <p:sp>
        <p:nvSpPr>
          <p:cNvPr id="29" name="Oval 28"/>
          <p:cNvSpPr/>
          <p:nvPr/>
        </p:nvSpPr>
        <p:spPr>
          <a:xfrm>
            <a:off x="2446157" y="54864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44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sampling with replacements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“Training” data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add it to the new “training” data</a:t>
            </a:r>
          </a:p>
        </p:txBody>
      </p:sp>
      <p:sp>
        <p:nvSpPr>
          <p:cNvPr id="29" name="Oval 28"/>
          <p:cNvSpPr/>
          <p:nvPr/>
        </p:nvSpPr>
        <p:spPr>
          <a:xfrm>
            <a:off x="33120" y="23622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341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sampling with replacements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“Training” data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put it back (i.e. leave it) in the original training data</a:t>
            </a:r>
          </a:p>
        </p:txBody>
      </p:sp>
      <p:sp>
        <p:nvSpPr>
          <p:cNvPr id="29" name="Oval 28"/>
          <p:cNvSpPr/>
          <p:nvPr/>
        </p:nvSpPr>
        <p:spPr>
          <a:xfrm>
            <a:off x="2472192" y="5503539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13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sampling with replacements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“Training” data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pick another random example</a:t>
            </a:r>
          </a:p>
        </p:txBody>
      </p:sp>
      <p:sp>
        <p:nvSpPr>
          <p:cNvPr id="29" name="Oval 28"/>
          <p:cNvSpPr/>
          <p:nvPr/>
        </p:nvSpPr>
        <p:spPr>
          <a:xfrm>
            <a:off x="3974224" y="6149686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502" y="3146693"/>
            <a:ext cx="375843" cy="37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699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sampling with replacements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“Training” data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pick another random example</a:t>
            </a:r>
          </a:p>
        </p:txBody>
      </p:sp>
      <p:sp>
        <p:nvSpPr>
          <p:cNvPr id="29" name="Oval 28"/>
          <p:cNvSpPr/>
          <p:nvPr/>
        </p:nvSpPr>
        <p:spPr>
          <a:xfrm>
            <a:off x="4526290" y="4863124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502" y="3146693"/>
            <a:ext cx="375843" cy="3786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020" y="2364974"/>
            <a:ext cx="431361" cy="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709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sampling with replacements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“Training” data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keep going until you’ve created a new “training” data set 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126" y="2364974"/>
            <a:ext cx="418573" cy="24621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23" y="3295398"/>
            <a:ext cx="418573" cy="24621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031" y="2768847"/>
            <a:ext cx="431361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06" y="2900474"/>
            <a:ext cx="431361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719" y="3069900"/>
            <a:ext cx="428780" cy="42037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020" y="2364974"/>
            <a:ext cx="431361" cy="24621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708" y="3714659"/>
            <a:ext cx="431361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502" y="3146693"/>
            <a:ext cx="375843" cy="37869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652" y="3570907"/>
            <a:ext cx="418573" cy="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458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create m “new” training data sets by sampling with replacement from the original training data set (called </a:t>
            </a:r>
            <a:r>
              <a:rPr lang="en-US" i="1" dirty="0"/>
              <a:t>m</a:t>
            </a:r>
            <a:r>
              <a:rPr lang="en-US" dirty="0"/>
              <a:t> “</a:t>
            </a:r>
            <a:r>
              <a:rPr lang="en-US" dirty="0">
                <a:solidFill>
                  <a:srgbClr val="FF6600"/>
                </a:solidFill>
              </a:rPr>
              <a:t>bootstrap</a:t>
            </a:r>
            <a:r>
              <a:rPr lang="en-US" dirty="0"/>
              <a:t>” samples)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train a classifier on each of these data sets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to classify, take the majority vote from the </a:t>
            </a:r>
            <a:r>
              <a:rPr lang="en-US" i="1" dirty="0"/>
              <a:t>m</a:t>
            </a:r>
            <a:r>
              <a:rPr lang="en-US" dirty="0"/>
              <a:t> classifiers</a:t>
            </a:r>
          </a:p>
        </p:txBody>
      </p:sp>
    </p:spTree>
    <p:extLst>
      <p:ext uri="{BB962C8B-B14F-4D97-AF65-F5344CB8AC3E}">
        <p14:creationId xmlns:p14="http://schemas.microsoft.com/office/powerpoint/2010/main" val="41642200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bagging concerns</a:t>
            </a:r>
          </a:p>
        </p:txBody>
      </p:sp>
      <p:sp>
        <p:nvSpPr>
          <p:cNvPr id="4" name="TextBox 3"/>
          <p:cNvSpPr txBox="1"/>
          <p:nvPr/>
        </p:nvSpPr>
        <p:spPr>
          <a:xfrm rot="5400000">
            <a:off x="2565400" y="38862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0" y="1752599"/>
            <a:ext cx="1476980" cy="1828801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32493" y="2167049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 1</a:t>
            </a:r>
          </a:p>
        </p:txBody>
      </p:sp>
      <p:sp>
        <p:nvSpPr>
          <p:cNvPr id="7" name="Rectangle 6"/>
          <p:cNvSpPr/>
          <p:nvPr/>
        </p:nvSpPr>
        <p:spPr>
          <a:xfrm>
            <a:off x="2790220" y="4820185"/>
            <a:ext cx="1476980" cy="1733016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79513" y="518160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 m</a:t>
            </a:r>
          </a:p>
        </p:txBody>
      </p:sp>
      <p:sp>
        <p:nvSpPr>
          <p:cNvPr id="9" name="Rectangle 8"/>
          <p:cNvSpPr/>
          <p:nvPr/>
        </p:nvSpPr>
        <p:spPr>
          <a:xfrm>
            <a:off x="294093" y="3276600"/>
            <a:ext cx="1476980" cy="1806939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3386" y="371917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05400" y="3409146"/>
            <a:ext cx="39007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Won’t these all be basically the same?</a:t>
            </a:r>
          </a:p>
        </p:txBody>
      </p:sp>
    </p:spTree>
    <p:extLst>
      <p:ext uri="{BB962C8B-B14F-4D97-AF65-F5344CB8AC3E}">
        <p14:creationId xmlns:p14="http://schemas.microsoft.com/office/powerpoint/2010/main" val="22697757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bagging concerns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data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446157" y="54864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127665" y="2286000"/>
            <a:ext cx="72841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For a data set of size n, what is the probability that a given example will </a:t>
            </a:r>
            <a:r>
              <a:rPr lang="en-US" sz="2800" b="1" dirty="0">
                <a:solidFill>
                  <a:srgbClr val="FF0000"/>
                </a:solidFill>
              </a:rPr>
              <a:t>NOT</a:t>
            </a:r>
            <a:r>
              <a:rPr lang="en-US" sz="2800" dirty="0">
                <a:solidFill>
                  <a:srgbClr val="FF0000"/>
                </a:solidFill>
              </a:rPr>
              <a:t> be select in a “new” training set sampled from the original?</a:t>
            </a:r>
          </a:p>
        </p:txBody>
      </p:sp>
    </p:spTree>
    <p:extLst>
      <p:ext uri="{BB962C8B-B14F-4D97-AF65-F5344CB8AC3E}">
        <p14:creationId xmlns:p14="http://schemas.microsoft.com/office/powerpoint/2010/main" val="17202581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bagging concerns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data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446157" y="54864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057900" y="1905000"/>
            <a:ext cx="7708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is the probability it isn’t chosen the first time?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3423299"/>
              </p:ext>
            </p:extLst>
          </p:nvPr>
        </p:nvGraphicFramePr>
        <p:xfrm>
          <a:off x="3581400" y="2984500"/>
          <a:ext cx="16002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495" name="Equation" r:id="rId7" imgW="457200" imgH="177800" progId="Equation.3">
                  <p:embed/>
                </p:oleObj>
              </mc:Choice>
              <mc:Fallback>
                <p:oleObj name="Equation" r:id="rId7" imgW="4572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81400" y="2984500"/>
                        <a:ext cx="160020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241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bagging concerns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Training data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446157" y="54864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96304" y="1783546"/>
            <a:ext cx="7457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is the probability it isn’t chosen the </a:t>
            </a:r>
            <a:r>
              <a:rPr lang="en-US" sz="2800" b="1" i="1" dirty="0">
                <a:solidFill>
                  <a:srgbClr val="FF0000"/>
                </a:solidFill>
              </a:rPr>
              <a:t>any</a:t>
            </a:r>
            <a:r>
              <a:rPr lang="en-US" sz="2800" dirty="0">
                <a:solidFill>
                  <a:srgbClr val="FF0000"/>
                </a:solidFill>
              </a:rPr>
              <a:t> of the n times?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324342"/>
              </p:ext>
            </p:extLst>
          </p:nvPr>
        </p:nvGraphicFramePr>
        <p:xfrm>
          <a:off x="2980689" y="2895146"/>
          <a:ext cx="2133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19" name="Equation" r:id="rId7" imgW="609600" imgH="228600" progId="Equation.3">
                  <p:embed/>
                </p:oleObj>
              </mc:Choice>
              <mc:Fallback>
                <p:oleObj name="Equation" r:id="rId7" imgW="609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80689" y="2895146"/>
                        <a:ext cx="2133600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30549" y="3810000"/>
            <a:ext cx="487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Each draw is independent and has the same probability</a:t>
            </a:r>
          </a:p>
        </p:txBody>
      </p:sp>
    </p:spTree>
    <p:extLst>
      <p:ext uri="{BB962C8B-B14F-4D97-AF65-F5344CB8AC3E}">
        <p14:creationId xmlns:p14="http://schemas.microsoft.com/office/powerpoint/2010/main" val="20303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of overlap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2988471"/>
              </p:ext>
            </p:extLst>
          </p:nvPr>
        </p:nvGraphicFramePr>
        <p:xfrm>
          <a:off x="1219200" y="2514600"/>
          <a:ext cx="6400800" cy="3667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2600" y="6182380"/>
            <a:ext cx="5660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Converges very quickly to 1/e ≈ 63%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294968"/>
              </p:ext>
            </p:extLst>
          </p:nvPr>
        </p:nvGraphicFramePr>
        <p:xfrm>
          <a:off x="3200400" y="1638300"/>
          <a:ext cx="2133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35" name="Equation" r:id="rId4" imgW="609600" imgH="228600" progId="Equation.3">
                  <p:embed/>
                </p:oleObj>
              </mc:Choice>
              <mc:Fallback>
                <p:oleObj name="Equation" r:id="rId4" imgW="609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00400" y="1638300"/>
                        <a:ext cx="2133600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 rot="16200000">
            <a:off x="100338" y="4090663"/>
            <a:ext cx="1387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p(not chosen)</a:t>
            </a:r>
          </a:p>
        </p:txBody>
      </p:sp>
    </p:spTree>
    <p:extLst>
      <p:ext uri="{BB962C8B-B14F-4D97-AF65-F5344CB8AC3E}">
        <p14:creationId xmlns:p14="http://schemas.microsoft.com/office/powerpoint/2010/main" val="2894871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bagging overlap</a:t>
            </a:r>
          </a:p>
        </p:txBody>
      </p:sp>
      <p:sp>
        <p:nvSpPr>
          <p:cNvPr id="4" name="TextBox 3"/>
          <p:cNvSpPr txBox="1"/>
          <p:nvPr/>
        </p:nvSpPr>
        <p:spPr>
          <a:xfrm rot="5400000">
            <a:off x="2565400" y="38862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0" y="1752599"/>
            <a:ext cx="1476980" cy="1828801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32493" y="2167049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 1</a:t>
            </a:r>
          </a:p>
        </p:txBody>
      </p:sp>
      <p:sp>
        <p:nvSpPr>
          <p:cNvPr id="7" name="Rectangle 6"/>
          <p:cNvSpPr/>
          <p:nvPr/>
        </p:nvSpPr>
        <p:spPr>
          <a:xfrm>
            <a:off x="2790220" y="4820185"/>
            <a:ext cx="1476980" cy="1733016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79513" y="518160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 m</a:t>
            </a:r>
          </a:p>
        </p:txBody>
      </p:sp>
      <p:sp>
        <p:nvSpPr>
          <p:cNvPr id="9" name="Rectangle 8"/>
          <p:cNvSpPr/>
          <p:nvPr/>
        </p:nvSpPr>
        <p:spPr>
          <a:xfrm>
            <a:off x="294093" y="3276600"/>
            <a:ext cx="1476980" cy="1806939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3386" y="371917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65335" y="2375210"/>
            <a:ext cx="39007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Won’t these all be basically the same?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5335" y="3886200"/>
            <a:ext cx="39007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On average, a randomly sampled data set will only contain 63% of the examples in the original</a:t>
            </a:r>
          </a:p>
        </p:txBody>
      </p:sp>
    </p:spTree>
    <p:extLst>
      <p:ext uri="{BB962C8B-B14F-4D97-AF65-F5344CB8AC3E}">
        <p14:creationId xmlns:p14="http://schemas.microsoft.com/office/powerpoint/2010/main" val="2896114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does bagging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Let’s say 10% of our examples are noisy (i.e. don’t provide good information)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For each of the “new” data set, what proportion of noisy examples will they have?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They’ll still have ~10% of the examples as noisy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However, these examples will only represent about two-thirds of the original noisy examples</a:t>
            </a:r>
          </a:p>
          <a:p>
            <a:pPr marL="4572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45720" indent="0">
              <a:buNone/>
            </a:pPr>
            <a:r>
              <a:rPr lang="en-US" dirty="0">
                <a:solidFill>
                  <a:srgbClr val="0000FF"/>
                </a:solidFill>
              </a:rPr>
              <a:t>For some classifiers that have trouble with noisy classifiers, this can help</a:t>
            </a:r>
          </a:p>
        </p:txBody>
      </p:sp>
    </p:spTree>
    <p:extLst>
      <p:ext uri="{BB962C8B-B14F-4D97-AF65-F5344CB8AC3E}">
        <p14:creationId xmlns:p14="http://schemas.microsoft.com/office/powerpoint/2010/main" val="221672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does bagging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Bagging tends to reduce the </a:t>
            </a:r>
            <a:r>
              <a:rPr lang="en-US" i="1" dirty="0">
                <a:solidFill>
                  <a:srgbClr val="FF6600"/>
                </a:solidFill>
              </a:rPr>
              <a:t>variance</a:t>
            </a:r>
            <a:r>
              <a:rPr lang="en-US" dirty="0"/>
              <a:t> of the classifier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By voting, the classifiers are more robust to noisy examples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Bagging is most useful for classifiers that are: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Unstable: small changes in the training set produce very different models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Prone to </a:t>
            </a:r>
            <a:r>
              <a:rPr lang="en-US" dirty="0" err="1">
                <a:solidFill>
                  <a:srgbClr val="000000"/>
                </a:solidFill>
              </a:rPr>
              <a:t>overfitting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Often has similar effect to regularization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4317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4: boosting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8600" y="2884714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304800" y="35705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04800" y="41801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304800" y="47897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304800" y="53993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" y="60089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90600" y="288471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27444" y="358218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27444" y="418011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27444" y="478971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27444" y="541098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19200" y="600891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2067580"/>
            <a:ext cx="2056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training data</a:t>
            </a:r>
          </a:p>
        </p:txBody>
      </p:sp>
      <p:sp>
        <p:nvSpPr>
          <p:cNvPr id="45" name="Up Arrow 44"/>
          <p:cNvSpPr/>
          <p:nvPr/>
        </p:nvSpPr>
        <p:spPr>
          <a:xfrm rot="5400000">
            <a:off x="2185891" y="4219973"/>
            <a:ext cx="1644500" cy="682282"/>
          </a:xfrm>
          <a:prstGeom prst="upArrow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801917" y="2895600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Weight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093248" y="3582182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93248" y="4180114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93248" y="4789714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093248" y="5410982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085004" y="6008914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581400" y="298198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72" name="Rectangle 71"/>
          <p:cNvSpPr/>
          <p:nvPr/>
        </p:nvSpPr>
        <p:spPr bwMode="auto">
          <a:xfrm>
            <a:off x="3657600" y="36677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3657600" y="42773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3657600" y="48869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3657600" y="54965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3657600" y="61061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267200" y="298198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504044" y="367944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504044" y="427738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504044" y="488698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504044" y="550824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495800" y="610618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349282" y="2164846"/>
            <a:ext cx="2630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“training” data 2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369848" y="367944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0.1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369848" y="427738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0.1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369848" y="488698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0.4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369848" y="550824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361604" y="610618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0.3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577488" y="2972506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90" name="Rectangle 89"/>
          <p:cNvSpPr/>
          <p:nvPr/>
        </p:nvSpPr>
        <p:spPr bwMode="auto">
          <a:xfrm>
            <a:off x="6653688" y="36583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6653688" y="42679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6653688" y="48775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3" name="Rectangle 92"/>
          <p:cNvSpPr/>
          <p:nvPr/>
        </p:nvSpPr>
        <p:spPr bwMode="auto">
          <a:xfrm>
            <a:off x="6653688" y="54871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4" name="Rectangle 93"/>
          <p:cNvSpPr/>
          <p:nvPr/>
        </p:nvSpPr>
        <p:spPr bwMode="auto">
          <a:xfrm>
            <a:off x="6653688" y="60967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339488" y="2972506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576332" y="36699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576332" y="426790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576332" y="487750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576332" y="54987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568088" y="609670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6373917" y="2152549"/>
            <a:ext cx="2630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“training” data 3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442136" y="3669974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0.05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8442136" y="4267906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442136" y="4877506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442136" y="5498774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0.05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433892" y="6096706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0.5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029200" y="2979057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Weight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126517" y="2971800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Weight</a:t>
            </a:r>
          </a:p>
        </p:txBody>
      </p:sp>
    </p:spTree>
    <p:extLst>
      <p:ext uri="{BB962C8B-B14F-4D97-AF65-F5344CB8AC3E}">
        <p14:creationId xmlns:p14="http://schemas.microsoft.com/office/powerpoint/2010/main" val="24800773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“Strong” learner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153400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</a:t>
            </a:r>
          </a:p>
          <a:p>
            <a:r>
              <a:rPr lang="en-US" dirty="0"/>
              <a:t>a reasonable amount of training data</a:t>
            </a:r>
          </a:p>
          <a:p>
            <a:r>
              <a:rPr lang="en-US" dirty="0"/>
              <a:t>a target error rate </a:t>
            </a:r>
            <a:r>
              <a:rPr lang="en-US" dirty="0" err="1"/>
              <a:t>ε</a:t>
            </a:r>
            <a:endParaRPr lang="en-US" dirty="0"/>
          </a:p>
          <a:p>
            <a:r>
              <a:rPr lang="en-US" dirty="0"/>
              <a:t>a failure probability </a:t>
            </a:r>
            <a:r>
              <a:rPr lang="en-US" i="1" dirty="0"/>
              <a:t>p</a:t>
            </a:r>
            <a:endParaRPr lang="en-US" dirty="0"/>
          </a:p>
          <a:p>
            <a:endParaRPr lang="en-US" i="1" dirty="0"/>
          </a:p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>
                <a:solidFill>
                  <a:srgbClr val="FF6600"/>
                </a:solidFill>
              </a:rPr>
              <a:t>strong learning algorithm</a:t>
            </a:r>
            <a:r>
              <a:rPr lang="en-US" dirty="0"/>
              <a:t> will produce a classifier with error rate &lt;</a:t>
            </a:r>
            <a:r>
              <a:rPr lang="en-US" dirty="0" err="1"/>
              <a:t>ε</a:t>
            </a:r>
            <a:r>
              <a:rPr lang="en-US" dirty="0"/>
              <a:t> with probability 1-p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48" y="0"/>
            <a:ext cx="2308352" cy="273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456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“Weak” learner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276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</a:t>
            </a:r>
          </a:p>
          <a:p>
            <a:r>
              <a:rPr lang="en-US" dirty="0"/>
              <a:t>a reasonable amount of training data</a:t>
            </a:r>
          </a:p>
          <a:p>
            <a:r>
              <a:rPr lang="en-US" dirty="0"/>
              <a:t>a failure probability </a:t>
            </a:r>
            <a:r>
              <a:rPr lang="en-US" i="1" dirty="0"/>
              <a:t>p</a:t>
            </a:r>
            <a:endParaRPr lang="en-US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>
                <a:solidFill>
                  <a:srgbClr val="FF6600"/>
                </a:solidFill>
              </a:rPr>
              <a:t>weak learning algorithm</a:t>
            </a:r>
            <a:r>
              <a:rPr lang="en-US" dirty="0"/>
              <a:t> will produce a classifier with error rate &lt; 0.5 with probability 1-p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5744"/>
          <a:stretch/>
        </p:blipFill>
        <p:spPr>
          <a:xfrm>
            <a:off x="6821714" y="0"/>
            <a:ext cx="2322286" cy="2119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95400" y="5624286"/>
            <a:ext cx="6157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Weak learners are much easier to create!</a:t>
            </a:r>
          </a:p>
        </p:txBody>
      </p:sp>
    </p:spTree>
    <p:extLst>
      <p:ext uri="{BB962C8B-B14F-4D97-AF65-F5344CB8AC3E}">
        <p14:creationId xmlns:p14="http://schemas.microsoft.com/office/powerpoint/2010/main" val="17002261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 learners for boosting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602" y="17526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533802" y="2438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33802" y="3048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33802" y="3657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33802" y="4267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33802" y="4876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9602" y="17526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56446" y="24500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56446" y="3048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56446" y="3657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56446" y="4278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8202" y="4876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30919" y="1763486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22250" y="245006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22250" y="304800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22250" y="365760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22250" y="427886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14006" y="487680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62400" y="2951933"/>
            <a:ext cx="1752600" cy="707886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weak learning algorithm</a:t>
            </a:r>
          </a:p>
        </p:txBody>
      </p:sp>
      <p:sp>
        <p:nvSpPr>
          <p:cNvPr id="25" name="Right Arrow 24"/>
          <p:cNvSpPr/>
          <p:nvPr/>
        </p:nvSpPr>
        <p:spPr bwMode="auto">
          <a:xfrm>
            <a:off x="3238500" y="293949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5943600" y="286086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29400" y="2951933"/>
            <a:ext cx="2281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6600"/>
                </a:solidFill>
              </a:rPr>
              <a:t>weak classifier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76400" y="5522893"/>
            <a:ext cx="601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Need a weak learning algorithm that can handle </a:t>
            </a:r>
            <a:r>
              <a:rPr lang="en-US" sz="2800" b="1" dirty="0">
                <a:solidFill>
                  <a:srgbClr val="0000FF"/>
                </a:solidFill>
              </a:rPr>
              <a:t>weighted</a:t>
            </a:r>
            <a:r>
              <a:rPr lang="en-US" sz="2800" dirty="0">
                <a:solidFill>
                  <a:srgbClr val="0000FF"/>
                </a:solidFill>
              </a:rPr>
              <a:t>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19600" y="4232701"/>
            <a:ext cx="3859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Which of our algorithms can handle weights?</a:t>
            </a:r>
          </a:p>
        </p:txBody>
      </p:sp>
    </p:spTree>
    <p:extLst>
      <p:ext uri="{BB962C8B-B14F-4D97-AF65-F5344CB8AC3E}">
        <p14:creationId xmlns:p14="http://schemas.microsoft.com/office/powerpoint/2010/main" val="303274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boosting: basic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Training:</a:t>
            </a:r>
          </a:p>
          <a:p>
            <a:pPr marL="0" indent="0">
              <a:buNone/>
            </a:pPr>
            <a:r>
              <a:rPr lang="en-US" dirty="0"/>
              <a:t>start with equal example weights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some number of iterations: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learn a weak classifier and save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change the example weights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Classify:</a:t>
            </a:r>
          </a:p>
          <a:p>
            <a:pPr>
              <a:buFontTx/>
              <a:buChar char="-"/>
            </a:pPr>
            <a:r>
              <a:rPr lang="en-US" dirty="0"/>
              <a:t>get prediction from all learned weak classifiers</a:t>
            </a:r>
          </a:p>
          <a:p>
            <a:pPr>
              <a:buFontTx/>
              <a:buChar char="-"/>
            </a:pPr>
            <a:r>
              <a:rPr lang="en-US" dirty="0"/>
              <a:t>weighted vote based on how well the weak classifier did when it was trained (i.e. in relation to training error)</a:t>
            </a:r>
          </a:p>
        </p:txBody>
      </p:sp>
    </p:spTree>
    <p:extLst>
      <p:ext uri="{BB962C8B-B14F-4D97-AF65-F5344CB8AC3E}">
        <p14:creationId xmlns:p14="http://schemas.microsoft.com/office/powerpoint/2010/main" val="25174229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boosting basics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2860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8000"/>
                </a:solidFill>
              </a:rPr>
              <a:t>Examples: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Weights: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2900" y="16764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0" dirty="0"/>
              <a:t>Start with equal weighted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5429" y="5536809"/>
            <a:ext cx="3556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6600"/>
                </a:solidFill>
              </a:rPr>
              <a:t>Learn a weak classifier: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4114800" y="5109865"/>
            <a:ext cx="1502723" cy="1371600"/>
            <a:chOff x="5359400" y="4934857"/>
            <a:chExt cx="1502723" cy="137160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weak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348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Boosting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2860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8000"/>
                </a:solidFill>
              </a:rPr>
              <a:t>Examples: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Weights: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2057400" y="2362200"/>
            <a:ext cx="3124200" cy="2438400"/>
          </a:xfrm>
          <a:prstGeom prst="rect">
            <a:avLst/>
          </a:prstGeom>
          <a:solidFill>
            <a:srgbClr val="0099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334000" y="2362200"/>
            <a:ext cx="1905000" cy="2438400"/>
          </a:xfrm>
          <a:prstGeom prst="rect">
            <a:avLst/>
          </a:prstGeom>
          <a:solidFill>
            <a:srgbClr val="FF00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783277" y="5109865"/>
            <a:ext cx="1502723" cy="1371600"/>
            <a:chOff x="5359400" y="4934857"/>
            <a:chExt cx="1502723" cy="13716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weak 1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768019" y="5109865"/>
            <a:ext cx="59980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want to reweight the examples and then learn another weak classifier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FF0000"/>
                </a:solidFill>
              </a:rPr>
              <a:t>How should we change the example weights?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32535" y="1733490"/>
            <a:ext cx="1884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classified correct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57800" y="1750666"/>
            <a:ext cx="2053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classified incorrect</a:t>
            </a:r>
          </a:p>
        </p:txBody>
      </p:sp>
    </p:spTree>
    <p:extLst>
      <p:ext uri="{BB962C8B-B14F-4D97-AF65-F5344CB8AC3E}">
        <p14:creationId xmlns:p14="http://schemas.microsoft.com/office/powerpoint/2010/main" val="39299368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Boosting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8000"/>
                </a:solidFill>
              </a:rPr>
              <a:t>Examples: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Weights: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257800"/>
            <a:ext cx="82822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decrease the weight for those we’re getting correct</a:t>
            </a:r>
          </a:p>
          <a:p>
            <a:pPr marL="342900" indent="-342900" algn="l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increase the weight for those we’re getting incorrect</a:t>
            </a:r>
            <a:endParaRPr lang="en-US" sz="2800" b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9239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Boosting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8000"/>
                </a:solidFill>
              </a:rPr>
              <a:t>Examples: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Weights: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5429" y="5536809"/>
            <a:ext cx="4446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6600"/>
                </a:solidFill>
              </a:rPr>
              <a:t>Learn another weak classifier: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486400" y="5109865"/>
            <a:ext cx="1502723" cy="1371600"/>
            <a:chOff x="5359400" y="4934857"/>
            <a:chExt cx="1502723" cy="1371600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weak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21802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Boosting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8000"/>
                </a:solidFill>
              </a:rPr>
              <a:t>Examples: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Weights: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6324600" y="2057400"/>
            <a:ext cx="1066800" cy="2667000"/>
          </a:xfrm>
          <a:prstGeom prst="rect">
            <a:avLst/>
          </a:prstGeom>
          <a:solidFill>
            <a:srgbClr val="0099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334000" y="2057400"/>
            <a:ext cx="838200" cy="2667000"/>
          </a:xfrm>
          <a:prstGeom prst="rect">
            <a:avLst/>
          </a:prstGeom>
          <a:solidFill>
            <a:srgbClr val="FF00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133599" y="2057400"/>
            <a:ext cx="3048001" cy="2667000"/>
          </a:xfrm>
          <a:prstGeom prst="rect">
            <a:avLst/>
          </a:prstGeom>
          <a:solidFill>
            <a:srgbClr val="0099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592038" y="5109865"/>
            <a:ext cx="1502723" cy="1371600"/>
            <a:chOff x="5359400" y="4934857"/>
            <a:chExt cx="1502723" cy="13716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weak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4794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Boosting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276600"/>
            <a:ext cx="5334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270806"/>
            <a:ext cx="533400" cy="38679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1752600"/>
            <a:ext cx="533400" cy="1905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743200"/>
            <a:ext cx="5334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008000"/>
                </a:solidFill>
              </a:rPr>
              <a:t>Examples: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Weights: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257800"/>
            <a:ext cx="82822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decrease the weight for those we’re getting correct</a:t>
            </a:r>
          </a:p>
          <a:p>
            <a:pPr marL="342900" indent="-342900" algn="l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increase the weight for those we’re getting incorrect</a:t>
            </a:r>
            <a:endParaRPr lang="en-US" sz="2800" b="0" dirty="0">
              <a:solidFill>
                <a:srgbClr val="0000FF"/>
              </a:solidFill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3388659" y="3270806"/>
            <a:ext cx="533400" cy="38679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2782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Classifying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080529" y="3370943"/>
            <a:ext cx="1502723" cy="1371600"/>
            <a:chOff x="5359400" y="4934857"/>
            <a:chExt cx="1502723" cy="1371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weak 2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080529" y="1654202"/>
            <a:ext cx="1502723" cy="1371600"/>
            <a:chOff x="5359400" y="4934857"/>
            <a:chExt cx="1502723" cy="13716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weak 1</a:t>
              </a:r>
            </a:p>
          </p:txBody>
        </p:sp>
      </p:grpSp>
      <p:sp>
        <p:nvSpPr>
          <p:cNvPr id="11" name="Rectangle 10"/>
          <p:cNvSpPr/>
          <p:nvPr/>
        </p:nvSpPr>
        <p:spPr bwMode="auto">
          <a:xfrm>
            <a:off x="304800" y="35705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066800" y="2515010"/>
            <a:ext cx="838200" cy="10555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066800" y="3839029"/>
            <a:ext cx="8382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066800" y="4160528"/>
            <a:ext cx="990600" cy="185927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459486" y="2177534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prediction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59486" y="3975862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prediction 2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810000" y="2362200"/>
            <a:ext cx="531377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810000" y="4160528"/>
            <a:ext cx="531377" cy="3436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5400000">
            <a:off x="3143102" y="518792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35752" y="2685872"/>
            <a:ext cx="327964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weighted vote based on how well they classify the training data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35752" y="4648200"/>
            <a:ext cx="3279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weak_2_vote &gt; weak_1_vote since it got more right</a:t>
            </a:r>
          </a:p>
        </p:txBody>
      </p:sp>
    </p:spTree>
    <p:extLst>
      <p:ext uri="{BB962C8B-B14F-4D97-AF65-F5344CB8AC3E}">
        <p14:creationId xmlns:p14="http://schemas.microsoft.com/office/powerpoint/2010/main" val="13840008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dirty="0"/>
              <a:t>x</a:t>
            </a:r>
            <a:r>
              <a:rPr lang="en-US" sz="2400" i="1" baseline="-25000" dirty="0"/>
              <a:t>i </a:t>
            </a:r>
            <a:r>
              <a:rPr lang="en-US" sz="2400" dirty="0"/>
              <a:t>		example </a:t>
            </a:r>
            <a:r>
              <a:rPr lang="en-US" sz="2400" dirty="0" err="1"/>
              <a:t>i</a:t>
            </a:r>
            <a:r>
              <a:rPr lang="en-US" sz="2400" dirty="0"/>
              <a:t> in the training data</a:t>
            </a:r>
            <a:endParaRPr lang="en-US" sz="2400" i="1" dirty="0"/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 err="1"/>
              <a:t>w</a:t>
            </a:r>
            <a:r>
              <a:rPr lang="en-US" sz="2400" baseline="-25000" dirty="0" err="1"/>
              <a:t>i</a:t>
            </a:r>
            <a:r>
              <a:rPr lang="en-US" sz="2400" dirty="0"/>
              <a:t>		weight for example </a:t>
            </a:r>
            <a:r>
              <a:rPr lang="en-US" sz="2400" i="1" dirty="0" err="1"/>
              <a:t>i</a:t>
            </a:r>
            <a:r>
              <a:rPr lang="en-US" sz="2400" dirty="0"/>
              <a:t>, we will enforce: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classifier</a:t>
            </a:r>
            <a:r>
              <a:rPr lang="en-US" sz="2400" baseline="-25000" dirty="0" err="1"/>
              <a:t>k</a:t>
            </a:r>
            <a:r>
              <a:rPr lang="en-US" sz="2400" dirty="0"/>
              <a:t>(</a:t>
            </a:r>
            <a:r>
              <a:rPr lang="en-US" sz="2400" i="1" dirty="0"/>
              <a:t>x</a:t>
            </a:r>
            <a:r>
              <a:rPr lang="en-US" sz="2400" i="1" baseline="-25000" dirty="0"/>
              <a:t>i</a:t>
            </a:r>
            <a:r>
              <a:rPr lang="en-US" sz="2400" dirty="0"/>
              <a:t>)	 +1/-1 prediction of classifier </a:t>
            </a:r>
            <a:r>
              <a:rPr lang="en-US" sz="2400" i="1" dirty="0"/>
              <a:t>k</a:t>
            </a:r>
            <a:r>
              <a:rPr lang="en-US" sz="2400" dirty="0"/>
              <a:t> example </a:t>
            </a:r>
            <a:r>
              <a:rPr lang="en-US" sz="2400" i="1" dirty="0" err="1"/>
              <a:t>i</a:t>
            </a:r>
            <a:endParaRPr lang="en-US" sz="2400" i="1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240820"/>
              </p:ext>
            </p:extLst>
          </p:nvPr>
        </p:nvGraphicFramePr>
        <p:xfrm>
          <a:off x="2947988" y="2895600"/>
          <a:ext cx="8588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99" name="Equation" r:id="rId3" imgW="406400" imgH="215900" progId="Equation.3">
                  <p:embed/>
                </p:oleObj>
              </mc:Choice>
              <mc:Fallback>
                <p:oleObj name="Equation" r:id="rId3" imgW="406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47988" y="2895600"/>
                        <a:ext cx="85883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61648"/>
              </p:ext>
            </p:extLst>
          </p:nvPr>
        </p:nvGraphicFramePr>
        <p:xfrm>
          <a:off x="2871788" y="3429000"/>
          <a:ext cx="139541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00" name="Equation" r:id="rId5" imgW="660400" imgH="317500" progId="Equation.3">
                  <p:embed/>
                </p:oleObj>
              </mc:Choice>
              <mc:Fallback>
                <p:oleObj name="Equation" r:id="rId5" imgW="660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71788" y="3429000"/>
                        <a:ext cx="1395412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09155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k = 1 to </a:t>
            </a:r>
            <a:r>
              <a:rPr lang="en-US" i="1" dirty="0"/>
              <a:t>iterations</a:t>
            </a:r>
            <a:r>
              <a:rPr lang="en-US" dirty="0"/>
              <a:t>:</a:t>
            </a:r>
          </a:p>
          <a:p>
            <a:pPr marL="777240" lvl="1" indent="-457200">
              <a:buFontTx/>
              <a:buChar char="-"/>
            </a:pPr>
            <a:r>
              <a:rPr lang="en-US" dirty="0" err="1"/>
              <a:t>classifier</a:t>
            </a:r>
            <a:r>
              <a:rPr lang="en-US" baseline="-25000" dirty="0" err="1"/>
              <a:t>k</a:t>
            </a:r>
            <a:r>
              <a:rPr lang="en-US" dirty="0"/>
              <a:t> = learn a weak classifier based on weights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calculate weighted error for this classifier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calculate “score” for this classifier:</a:t>
            </a:r>
          </a:p>
          <a:p>
            <a:pPr marL="594360" lvl="2" indent="0">
              <a:buNone/>
            </a:pPr>
            <a:endParaRPr lang="en-US" dirty="0"/>
          </a:p>
          <a:p>
            <a:pPr marL="594360" lvl="2" indent="0">
              <a:buNone/>
            </a:pP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change the example 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982114"/>
              </p:ext>
            </p:extLst>
          </p:nvPr>
        </p:nvGraphicFramePr>
        <p:xfrm>
          <a:off x="2024063" y="4419600"/>
          <a:ext cx="230505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38" name="Equation" r:id="rId3" imgW="1092200" imgH="482600" progId="Equation.3">
                  <p:embed/>
                </p:oleObj>
              </mc:Choice>
              <mc:Fallback>
                <p:oleObj name="Equation" r:id="rId3" imgW="1092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24063" y="4419600"/>
                        <a:ext cx="2305050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0436195"/>
              </p:ext>
            </p:extLst>
          </p:nvPr>
        </p:nvGraphicFramePr>
        <p:xfrm>
          <a:off x="2109788" y="3138488"/>
          <a:ext cx="48260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39" name="Equation" r:id="rId5" imgW="2286000" imgH="317500" progId="Equation.3">
                  <p:embed/>
                </p:oleObj>
              </mc:Choice>
              <mc:Fallback>
                <p:oleObj name="Equation" r:id="rId5" imgW="22860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09788" y="3138488"/>
                        <a:ext cx="482600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5692502"/>
              </p:ext>
            </p:extLst>
          </p:nvPr>
        </p:nvGraphicFramePr>
        <p:xfrm>
          <a:off x="2074863" y="5786438"/>
          <a:ext cx="544353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40" name="Equation" r:id="rId7" imgW="2578100" imgH="393700" progId="Equation.3">
                  <p:embed/>
                </p:oleObj>
              </mc:Choice>
              <mc:Fallback>
                <p:oleObj name="Equation" r:id="rId7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74863" y="5786438"/>
                        <a:ext cx="5443537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96023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70735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classifier</a:t>
            </a:r>
            <a:r>
              <a:rPr lang="en-US" baseline="-25000" dirty="0" err="1"/>
              <a:t>k</a:t>
            </a:r>
            <a:r>
              <a:rPr lang="en-US" dirty="0"/>
              <a:t> = learn a weak classifier based on weights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weighted error for this classifier is: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11221"/>
              </p:ext>
            </p:extLst>
          </p:nvPr>
        </p:nvGraphicFramePr>
        <p:xfrm>
          <a:off x="3036888" y="3643313"/>
          <a:ext cx="48260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32" name="Equation" r:id="rId3" imgW="2286000" imgH="317500" progId="Equation.3">
                  <p:embed/>
                </p:oleObj>
              </mc:Choice>
              <mc:Fallback>
                <p:oleObj name="Equation" r:id="rId3" imgW="22860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6888" y="3643313"/>
                        <a:ext cx="482600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63988" y="4876800"/>
            <a:ext cx="30514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does this say?</a:t>
            </a:r>
          </a:p>
        </p:txBody>
      </p:sp>
    </p:spTree>
    <p:extLst>
      <p:ext uri="{BB962C8B-B14F-4D97-AF65-F5344CB8AC3E}">
        <p14:creationId xmlns:p14="http://schemas.microsoft.com/office/powerpoint/2010/main" val="11863789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70735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classifier</a:t>
            </a:r>
            <a:r>
              <a:rPr lang="en-US" baseline="-25000" dirty="0" err="1"/>
              <a:t>k</a:t>
            </a:r>
            <a:r>
              <a:rPr lang="en-US" dirty="0"/>
              <a:t> = learn a weak classifier based on weights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weighted error for this classifier is: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59757" y="4338935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prediction</a:t>
            </a:r>
          </a:p>
        </p:txBody>
      </p:sp>
      <p:sp>
        <p:nvSpPr>
          <p:cNvPr id="6" name="Left Brace 5"/>
          <p:cNvSpPr/>
          <p:nvPr/>
        </p:nvSpPr>
        <p:spPr>
          <a:xfrm rot="16200000">
            <a:off x="6646761" y="3429000"/>
            <a:ext cx="266700" cy="16764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 rot="16200000">
            <a:off x="6188767" y="3372644"/>
            <a:ext cx="266700" cy="304641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66998" y="5053123"/>
            <a:ext cx="396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did we get the example wrong</a:t>
            </a:r>
          </a:p>
        </p:txBody>
      </p:sp>
      <p:sp>
        <p:nvSpPr>
          <p:cNvPr id="10" name="Left Brace 9"/>
          <p:cNvSpPr/>
          <p:nvPr/>
        </p:nvSpPr>
        <p:spPr>
          <a:xfrm rot="16200000">
            <a:off x="5496314" y="3440603"/>
            <a:ext cx="434788" cy="4571206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03511" y="6019800"/>
            <a:ext cx="4615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weighted sum of the errors/mistakes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036" y="4400550"/>
            <a:ext cx="2556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range of possible values?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787335"/>
              </p:ext>
            </p:extLst>
          </p:nvPr>
        </p:nvGraphicFramePr>
        <p:xfrm>
          <a:off x="3036888" y="3643313"/>
          <a:ext cx="48260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456" name="Equation" r:id="rId3" imgW="2286000" imgH="317500" progId="Equation.3">
                  <p:embed/>
                </p:oleObj>
              </mc:Choice>
              <mc:Fallback>
                <p:oleObj name="Equation" r:id="rId3" imgW="22860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6888" y="3643313"/>
                        <a:ext cx="482600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968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70735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classifier</a:t>
            </a:r>
            <a:r>
              <a:rPr lang="en-US" baseline="-25000" dirty="0" err="1"/>
              <a:t>k</a:t>
            </a:r>
            <a:r>
              <a:rPr lang="en-US" dirty="0"/>
              <a:t> = learn a weak classifier based on weights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weighted error for this classifier is: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59757" y="4338935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prediction</a:t>
            </a:r>
          </a:p>
        </p:txBody>
      </p:sp>
      <p:sp>
        <p:nvSpPr>
          <p:cNvPr id="6" name="Left Brace 5"/>
          <p:cNvSpPr/>
          <p:nvPr/>
        </p:nvSpPr>
        <p:spPr>
          <a:xfrm rot="16200000">
            <a:off x="6646761" y="3429000"/>
            <a:ext cx="266700" cy="16764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 rot="16200000">
            <a:off x="6188767" y="3372644"/>
            <a:ext cx="266700" cy="304641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70311" y="5053123"/>
            <a:ext cx="396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did we get the example wrong</a:t>
            </a:r>
          </a:p>
        </p:txBody>
      </p:sp>
      <p:sp>
        <p:nvSpPr>
          <p:cNvPr id="10" name="Left Brace 9"/>
          <p:cNvSpPr/>
          <p:nvPr/>
        </p:nvSpPr>
        <p:spPr>
          <a:xfrm rot="16200000">
            <a:off x="5496314" y="3440603"/>
            <a:ext cx="434788" cy="4571206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03511" y="6019800"/>
            <a:ext cx="4615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weighted sum of the errors/mistakes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036" y="4400550"/>
            <a:ext cx="25564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Between 0 (if we get all examples right) and 1 (if we get them all wrong)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968028"/>
              </p:ext>
            </p:extLst>
          </p:nvPr>
        </p:nvGraphicFramePr>
        <p:xfrm>
          <a:off x="3036888" y="3643313"/>
          <a:ext cx="48260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480" name="Equation" r:id="rId3" imgW="2286000" imgH="317500" progId="Equation.3">
                  <p:embed/>
                </p:oleObj>
              </mc:Choice>
              <mc:Fallback>
                <p:oleObj name="Equation" r:id="rId3" imgW="22860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6888" y="3643313"/>
                        <a:ext cx="482600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25021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classifier</a:t>
            </a:r>
            <a:r>
              <a:rPr lang="en-US" baseline="-25000" dirty="0" err="1"/>
              <a:t>k</a:t>
            </a:r>
            <a:r>
              <a:rPr lang="en-US" dirty="0"/>
              <a:t> = learn a weak classifier based on weights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“score” or weight for this classifier is: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315114"/>
              </p:ext>
            </p:extLst>
          </p:nvPr>
        </p:nvGraphicFramePr>
        <p:xfrm>
          <a:off x="2909888" y="3362325"/>
          <a:ext cx="230505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504" name="Equation" r:id="rId3" imgW="1092200" imgH="482600" progId="Equation.3">
                  <p:embed/>
                </p:oleObj>
              </mc:Choice>
              <mc:Fallback>
                <p:oleObj name="Equation" r:id="rId3" imgW="1092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09888" y="3362325"/>
                        <a:ext cx="2305050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43107" y="5013689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does this look like (specifically for errors between 0 and 1)?</a:t>
            </a:r>
          </a:p>
        </p:txBody>
      </p:sp>
    </p:spTree>
    <p:extLst>
      <p:ext uri="{BB962C8B-B14F-4D97-AF65-F5344CB8AC3E}">
        <p14:creationId xmlns:p14="http://schemas.microsoft.com/office/powerpoint/2010/main" val="32609656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828824"/>
              </p:ext>
            </p:extLst>
          </p:nvPr>
        </p:nvGraphicFramePr>
        <p:xfrm>
          <a:off x="6705600" y="2847975"/>
          <a:ext cx="2306637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528" name="Equation" r:id="rId3" imgW="1092200" imgH="482600" progId="Equation.3">
                  <p:embed/>
                </p:oleObj>
              </mc:Choice>
              <mc:Fallback>
                <p:oleObj name="Equation" r:id="rId3" imgW="1092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05600" y="2847975"/>
                        <a:ext cx="2306637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19200" y="5535924"/>
            <a:ext cx="664797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ranges from +∞ to -∞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for most reasonable values: ranges from ~1 to -1</a:t>
            </a:r>
          </a:p>
          <a:p>
            <a:pPr marL="285750" indent="-285750">
              <a:buFontTx/>
              <a:buChar char="-"/>
            </a:pPr>
            <a:r>
              <a:rPr lang="en-US" sz="2400" dirty="0">
                <a:solidFill>
                  <a:srgbClr val="0000FF"/>
                </a:solidFill>
              </a:rPr>
              <a:t>errors of 50% = 0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470859"/>
              </p:ext>
            </p:extLst>
          </p:nvPr>
        </p:nvGraphicFramePr>
        <p:xfrm>
          <a:off x="612648" y="1838324"/>
          <a:ext cx="5940552" cy="3648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690693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classify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8783894"/>
              </p:ext>
            </p:extLst>
          </p:nvPr>
        </p:nvGraphicFramePr>
        <p:xfrm>
          <a:off x="1447800" y="2590800"/>
          <a:ext cx="554990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552" name="Equation" r:id="rId3" imgW="2628900" imgH="482600" progId="Equation.3">
                  <p:embed/>
                </p:oleObj>
              </mc:Choice>
              <mc:Fallback>
                <p:oleObj name="Equation" r:id="rId3" imgW="2628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2590800"/>
                        <a:ext cx="5549900" cy="102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43200" y="4232082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does this do?</a:t>
            </a:r>
          </a:p>
        </p:txBody>
      </p:sp>
    </p:spTree>
    <p:extLst>
      <p:ext uri="{BB962C8B-B14F-4D97-AF65-F5344CB8AC3E}">
        <p14:creationId xmlns:p14="http://schemas.microsoft.com/office/powerpoint/2010/main" val="13692374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classify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029929"/>
              </p:ext>
            </p:extLst>
          </p:nvPr>
        </p:nvGraphicFramePr>
        <p:xfrm>
          <a:off x="1447800" y="2590800"/>
          <a:ext cx="554990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76" name="Equation" r:id="rId3" imgW="2628900" imgH="482600" progId="Equation.3">
                  <p:embed/>
                </p:oleObj>
              </mc:Choice>
              <mc:Fallback>
                <p:oleObj name="Equation" r:id="rId3" imgW="2628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2590800"/>
                        <a:ext cx="5549900" cy="102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6400" y="4243291"/>
            <a:ext cx="7089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The weighted vote of the learned classifiers weighted by α (remember α generally varies from ~1 to -1 training error)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What happens if a classifier has error &gt;50%</a:t>
            </a:r>
          </a:p>
        </p:txBody>
      </p:sp>
    </p:spTree>
    <p:extLst>
      <p:ext uri="{BB962C8B-B14F-4D97-AF65-F5344CB8AC3E}">
        <p14:creationId xmlns:p14="http://schemas.microsoft.com/office/powerpoint/2010/main" val="14182250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classify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015342"/>
              </p:ext>
            </p:extLst>
          </p:nvPr>
        </p:nvGraphicFramePr>
        <p:xfrm>
          <a:off x="1447800" y="2590800"/>
          <a:ext cx="554990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600" name="Equation" r:id="rId3" imgW="2628900" imgH="482600" progId="Equation.3">
                  <p:embed/>
                </p:oleObj>
              </mc:Choice>
              <mc:Fallback>
                <p:oleObj name="Equation" r:id="rId3" imgW="2628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2590800"/>
                        <a:ext cx="5549900" cy="102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6400" y="4243291"/>
            <a:ext cx="7089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The weighted vote of the learned classifiers weighted by α (remember α generally varies from ~1 to -1 training error)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>
                <a:solidFill>
                  <a:srgbClr val="0000FF"/>
                </a:solidFill>
              </a:rPr>
              <a:t>We vote the opposite!</a:t>
            </a:r>
          </a:p>
        </p:txBody>
      </p:sp>
    </p:spTree>
    <p:extLst>
      <p:ext uri="{BB962C8B-B14F-4D97-AF65-F5344CB8AC3E}">
        <p14:creationId xmlns:p14="http://schemas.microsoft.com/office/powerpoint/2010/main" val="22949085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AdaBoost</a:t>
            </a:r>
            <a:r>
              <a:rPr lang="en-US" dirty="0"/>
              <a:t>: train, updating the weights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update the example 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2751412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54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0" y="3276600"/>
            <a:ext cx="4012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Remember, we want to enforce: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972334"/>
              </p:ext>
            </p:extLst>
          </p:nvPr>
        </p:nvGraphicFramePr>
        <p:xfrm>
          <a:off x="1450882" y="4343400"/>
          <a:ext cx="139541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55" name="Equation" r:id="rId5" imgW="660400" imgH="317500" progId="Equation.3">
                  <p:embed/>
                </p:oleObj>
              </mc:Choice>
              <mc:Fallback>
                <p:oleObj name="Equation" r:id="rId5" imgW="660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50882" y="4343400"/>
                        <a:ext cx="1395412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398707"/>
              </p:ext>
            </p:extLst>
          </p:nvPr>
        </p:nvGraphicFramePr>
        <p:xfrm>
          <a:off x="1503363" y="3886200"/>
          <a:ext cx="8588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56" name="Equation" r:id="rId7" imgW="406400" imgH="215900" progId="Equation.3">
                  <p:embed/>
                </p:oleObj>
              </mc:Choice>
              <mc:Fallback>
                <p:oleObj name="Equation" r:id="rId7" imgW="406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03363" y="3886200"/>
                        <a:ext cx="85883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36186" y="5181600"/>
            <a:ext cx="6665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Z is called the </a:t>
            </a:r>
            <a:r>
              <a:rPr lang="en-US" sz="2800" dirty="0">
                <a:solidFill>
                  <a:srgbClr val="FF6600"/>
                </a:solidFill>
              </a:rPr>
              <a:t>normalizing constant. </a:t>
            </a:r>
            <a:r>
              <a:rPr lang="en-US" sz="2800" dirty="0">
                <a:solidFill>
                  <a:srgbClr val="0000FF"/>
                </a:solidFill>
              </a:rPr>
              <a:t>It is used to make sure that the weights sum to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7000" y="6221321"/>
            <a:ext cx="2491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should it be?</a:t>
            </a:r>
          </a:p>
        </p:txBody>
      </p:sp>
    </p:spTree>
    <p:extLst>
      <p:ext uri="{BB962C8B-B14F-4D97-AF65-F5344CB8AC3E}">
        <p14:creationId xmlns:p14="http://schemas.microsoft.com/office/powerpoint/2010/main" val="420217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update the example 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761127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93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0" y="3276600"/>
            <a:ext cx="4012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Remember, we want to enforce: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737400"/>
              </p:ext>
            </p:extLst>
          </p:nvPr>
        </p:nvGraphicFramePr>
        <p:xfrm>
          <a:off x="1450882" y="4343400"/>
          <a:ext cx="139541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94" name="Equation" r:id="rId5" imgW="660400" imgH="317500" progId="Equation.3">
                  <p:embed/>
                </p:oleObj>
              </mc:Choice>
              <mc:Fallback>
                <p:oleObj name="Equation" r:id="rId5" imgW="660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50882" y="4343400"/>
                        <a:ext cx="1395412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80694"/>
              </p:ext>
            </p:extLst>
          </p:nvPr>
        </p:nvGraphicFramePr>
        <p:xfrm>
          <a:off x="1503363" y="3886200"/>
          <a:ext cx="8588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95" name="Equation" r:id="rId7" imgW="406400" imgH="215900" progId="Equation.3">
                  <p:embed/>
                </p:oleObj>
              </mc:Choice>
              <mc:Fallback>
                <p:oleObj name="Equation" r:id="rId7" imgW="406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03363" y="3886200"/>
                        <a:ext cx="85883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14400" y="5184309"/>
            <a:ext cx="731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6600"/>
                </a:solidFill>
              </a:rPr>
              <a:t>normalizing constant (i.e. the sum of the “new” </a:t>
            </a:r>
            <a:r>
              <a:rPr lang="en-US" sz="2800" dirty="0" err="1">
                <a:solidFill>
                  <a:srgbClr val="FF6600"/>
                </a:solidFill>
              </a:rPr>
              <a:t>w</a:t>
            </a:r>
            <a:r>
              <a:rPr lang="en-US" sz="2800" baseline="-25000" dirty="0" err="1">
                <a:solidFill>
                  <a:srgbClr val="FF6600"/>
                </a:solidFill>
              </a:rPr>
              <a:t>i</a:t>
            </a:r>
            <a:r>
              <a:rPr lang="en-US" sz="2800" dirty="0">
                <a:solidFill>
                  <a:srgbClr val="FF6600"/>
                </a:solidFill>
              </a:rPr>
              <a:t>):</a:t>
            </a: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976863"/>
              </p:ext>
            </p:extLst>
          </p:nvPr>
        </p:nvGraphicFramePr>
        <p:xfrm>
          <a:off x="1263650" y="5737225"/>
          <a:ext cx="5414963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96" name="Equation" r:id="rId9" imgW="2565400" imgH="457200" progId="Equation.3">
                  <p:embed/>
                </p:oleObj>
              </mc:Choice>
              <mc:Fallback>
                <p:oleObj name="Equation" r:id="rId9" imgW="2565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63650" y="5737225"/>
                        <a:ext cx="5414963" cy="968375"/>
                      </a:xfrm>
                      <a:prstGeom prst="rect">
                        <a:avLst/>
                      </a:prstGeom>
                      <a:ln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0334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update the example 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3062653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72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14600" y="4142903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does this do?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2400" y="2438400"/>
            <a:ext cx="2895600" cy="457200"/>
          </a:xfrm>
          <a:prstGeom prst="rect">
            <a:avLst/>
          </a:prstGeom>
          <a:solidFill>
            <a:srgbClr val="FF0000">
              <a:alpha val="2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8676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update the example 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013752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696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49007" y="3200400"/>
            <a:ext cx="2700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correct        positive</a:t>
            </a:r>
          </a:p>
          <a:p>
            <a:r>
              <a:rPr lang="en-US" sz="2400" dirty="0">
                <a:solidFill>
                  <a:srgbClr val="0000FF"/>
                </a:solidFill>
              </a:rPr>
              <a:t>incorrect     negative</a:t>
            </a:r>
          </a:p>
        </p:txBody>
      </p:sp>
      <p:sp>
        <p:nvSpPr>
          <p:cNvPr id="8" name="Left Brace 7"/>
          <p:cNvSpPr/>
          <p:nvPr/>
        </p:nvSpPr>
        <p:spPr>
          <a:xfrm rot="16200000">
            <a:off x="5193357" y="1893244"/>
            <a:ext cx="205088" cy="2514597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16200000">
            <a:off x="4542055" y="2308742"/>
            <a:ext cx="288491" cy="373380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738371" y="4495800"/>
            <a:ext cx="12199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correct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8164" y="4495800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562600" y="3505200"/>
            <a:ext cx="2286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562600" y="3810000"/>
            <a:ext cx="2286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37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update the example 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262030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720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eft Brace 7"/>
          <p:cNvSpPr/>
          <p:nvPr/>
        </p:nvSpPr>
        <p:spPr>
          <a:xfrm rot="16200000">
            <a:off x="5193357" y="1893244"/>
            <a:ext cx="205088" cy="2514597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248272" y="4502056"/>
            <a:ext cx="3000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correct		small value</a:t>
            </a:r>
          </a:p>
          <a:p>
            <a:r>
              <a:rPr lang="en-US" sz="2400" dirty="0">
                <a:solidFill>
                  <a:srgbClr val="0000FF"/>
                </a:solidFill>
              </a:rPr>
              <a:t>incorrect	large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95672" y="5562600"/>
            <a:ext cx="6581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Note: only change weights based on current classifier (not all previous classifiers)</a:t>
            </a:r>
          </a:p>
        </p:txBody>
      </p:sp>
      <p:sp>
        <p:nvSpPr>
          <p:cNvPr id="10" name="Left Brace 9"/>
          <p:cNvSpPr/>
          <p:nvPr/>
        </p:nvSpPr>
        <p:spPr>
          <a:xfrm rot="16200000">
            <a:off x="4542055" y="2308742"/>
            <a:ext cx="288491" cy="373380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349007" y="3200400"/>
            <a:ext cx="2700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correct        positive</a:t>
            </a:r>
          </a:p>
          <a:p>
            <a:r>
              <a:rPr lang="en-US" sz="2400" dirty="0">
                <a:solidFill>
                  <a:srgbClr val="0000FF"/>
                </a:solidFill>
              </a:rPr>
              <a:t>incorrect     negative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562600" y="3505200"/>
            <a:ext cx="2286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562600" y="3810000"/>
            <a:ext cx="2286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419600" y="4800600"/>
            <a:ext cx="2286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419600" y="5105400"/>
            <a:ext cx="2286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1454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update the example 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791435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7744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 flipV="1">
            <a:off x="3733800" y="2895602"/>
            <a:ext cx="914400" cy="60959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76600" y="3505200"/>
            <a:ext cx="3279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does the αdo? </a:t>
            </a:r>
          </a:p>
        </p:txBody>
      </p:sp>
    </p:spTree>
    <p:extLst>
      <p:ext uri="{BB962C8B-B14F-4D97-AF65-F5344CB8AC3E}">
        <p14:creationId xmlns:p14="http://schemas.microsoft.com/office/powerpoint/2010/main" val="13086079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update the example 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0259774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768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76600" y="3505200"/>
            <a:ext cx="3279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does the αdo?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7448" y="4028420"/>
            <a:ext cx="784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If the classifier was good (&lt;50% error) α is positive:</a:t>
            </a:r>
          </a:p>
          <a:p>
            <a:r>
              <a:rPr lang="en-US" sz="2800" dirty="0">
                <a:solidFill>
                  <a:srgbClr val="0000FF"/>
                </a:solidFill>
              </a:rPr>
              <a:t>	trust classifier output and move as normal</a:t>
            </a:r>
          </a:p>
          <a:p>
            <a:r>
              <a:rPr lang="en-US" sz="2800" dirty="0">
                <a:solidFill>
                  <a:srgbClr val="0000FF"/>
                </a:solidFill>
              </a:rPr>
              <a:t>If the classifier was bad (&gt;50% error) α is negative</a:t>
            </a:r>
          </a:p>
          <a:p>
            <a:r>
              <a:rPr lang="en-US" sz="2800" dirty="0">
                <a:solidFill>
                  <a:srgbClr val="0000FF"/>
                </a:solidFill>
              </a:rPr>
              <a:t>	classifier is so bad, consider opposite prediction of 	classifier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733800" y="2895602"/>
            <a:ext cx="914400" cy="60959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9426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update the example 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3339192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792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49007" y="3200400"/>
            <a:ext cx="2531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correct      positive</a:t>
            </a:r>
          </a:p>
          <a:p>
            <a:r>
              <a:rPr lang="en-US" sz="2400" dirty="0">
                <a:solidFill>
                  <a:srgbClr val="0000FF"/>
                </a:solidFill>
              </a:rPr>
              <a:t>incorrect   negative</a:t>
            </a:r>
          </a:p>
        </p:txBody>
      </p:sp>
      <p:sp>
        <p:nvSpPr>
          <p:cNvPr id="8" name="Left Brace 7"/>
          <p:cNvSpPr/>
          <p:nvPr/>
        </p:nvSpPr>
        <p:spPr>
          <a:xfrm rot="16200000">
            <a:off x="5193357" y="1893244"/>
            <a:ext cx="205088" cy="2514597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16200000">
            <a:off x="4465856" y="2232542"/>
            <a:ext cx="288490" cy="388620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248272" y="4502056"/>
            <a:ext cx="3000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correct		small value</a:t>
            </a:r>
          </a:p>
          <a:p>
            <a:r>
              <a:rPr lang="en-US" sz="2400" dirty="0">
                <a:solidFill>
                  <a:srgbClr val="0000FF"/>
                </a:solidFill>
              </a:rPr>
              <a:t>incorrect	large value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819400" y="2895600"/>
            <a:ext cx="838200" cy="2437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8427" y="5638800"/>
            <a:ext cx="77211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If the classifier was good (&lt;50% error)αis positive</a:t>
            </a:r>
          </a:p>
          <a:p>
            <a:r>
              <a:rPr lang="en-US" sz="2800" dirty="0">
                <a:solidFill>
                  <a:srgbClr val="0000FF"/>
                </a:solidFill>
              </a:rPr>
              <a:t>If the classifier was back (&gt;50% error)αis negative</a:t>
            </a:r>
          </a:p>
        </p:txBody>
      </p:sp>
    </p:spTree>
    <p:extLst>
      <p:ext uri="{BB962C8B-B14F-4D97-AF65-F5344CB8AC3E}">
        <p14:creationId xmlns:p14="http://schemas.microsoft.com/office/powerpoint/2010/main" val="39180891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 justification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update the example 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265466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16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eft Brace 7"/>
          <p:cNvSpPr/>
          <p:nvPr/>
        </p:nvSpPr>
        <p:spPr>
          <a:xfrm rot="16200000">
            <a:off x="4457701" y="1333500"/>
            <a:ext cx="381001" cy="3809998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52600" y="3733800"/>
            <a:ext cx="5927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Does this look like anything we’ve seen before?</a:t>
            </a:r>
          </a:p>
        </p:txBody>
      </p:sp>
    </p:spTree>
    <p:extLst>
      <p:ext uri="{BB962C8B-B14F-4D97-AF65-F5344CB8AC3E}">
        <p14:creationId xmlns:p14="http://schemas.microsoft.com/office/powerpoint/2010/main" val="296656387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 justification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update the example 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0193930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55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eft Brace 7"/>
          <p:cNvSpPr/>
          <p:nvPr/>
        </p:nvSpPr>
        <p:spPr>
          <a:xfrm rot="16200000">
            <a:off x="4457701" y="1333500"/>
            <a:ext cx="381001" cy="3809998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733800" y="3502967"/>
            <a:ext cx="2187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Exponential loss!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1062113"/>
              </p:ext>
            </p:extLst>
          </p:nvPr>
        </p:nvGraphicFramePr>
        <p:xfrm>
          <a:off x="3657600" y="4159250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56" name="Equation" r:id="rId5" imgW="1155700" imgH="203200" progId="Equation.3">
                  <p:embed/>
                </p:oleObj>
              </mc:Choice>
              <mc:Fallback>
                <p:oleObj name="Equation" r:id="rId5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57600" y="4159250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5257800"/>
            <a:ext cx="75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AdaBoost</a:t>
            </a:r>
            <a:r>
              <a:rPr lang="en-US" sz="2800" dirty="0">
                <a:solidFill>
                  <a:srgbClr val="0000FF"/>
                </a:solidFill>
              </a:rPr>
              <a:t> turns out to be another approach for minimizing the exponential loss!</a:t>
            </a:r>
          </a:p>
        </p:txBody>
      </p:sp>
    </p:spTree>
    <p:extLst>
      <p:ext uri="{BB962C8B-B14F-4D97-AF65-F5344CB8AC3E}">
        <p14:creationId xmlns:p14="http://schemas.microsoft.com/office/powerpoint/2010/main" val="14784933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cs typeface="+mj-cs"/>
              </a:rPr>
              <a:t>Other boosting variants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343400" y="2438400"/>
            <a:ext cx="76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Loss</a:t>
            </a:r>
          </a:p>
        </p:txBody>
      </p:sp>
      <p:grpSp>
        <p:nvGrpSpPr>
          <p:cNvPr id="20483" name="Group 45"/>
          <p:cNvGrpSpPr>
            <a:grpSpLocks/>
          </p:cNvGrpSpPr>
          <p:nvPr/>
        </p:nvGrpSpPr>
        <p:grpSpPr bwMode="auto">
          <a:xfrm>
            <a:off x="1968500" y="2133600"/>
            <a:ext cx="5257801" cy="4724400"/>
            <a:chOff x="1240" y="1344"/>
            <a:chExt cx="3312" cy="2976"/>
          </a:xfrm>
        </p:grpSpPr>
        <p:sp>
          <p:nvSpPr>
            <p:cNvPr id="17430" name="Text Box 22"/>
            <p:cNvSpPr txBox="1">
              <a:spLocks noChangeArrowheads="1"/>
            </p:cNvSpPr>
            <p:nvPr/>
          </p:nvSpPr>
          <p:spPr bwMode="auto">
            <a:xfrm>
              <a:off x="3360" y="4032"/>
              <a:ext cx="69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cs typeface="+mn-cs"/>
                </a:rPr>
                <a:t>Correct</a:t>
              </a:r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 flipH="1" flipV="1">
              <a:off x="2664" y="1344"/>
              <a:ext cx="0" cy="2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13" name="Text Box 5"/>
            <p:cNvSpPr txBox="1">
              <a:spLocks noChangeArrowheads="1"/>
            </p:cNvSpPr>
            <p:nvPr/>
          </p:nvSpPr>
          <p:spPr bwMode="auto">
            <a:xfrm>
              <a:off x="4167" y="3561"/>
              <a:ext cx="38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cs typeface="+mn-cs"/>
                </a:rPr>
                <a:t>loss</a:t>
              </a:r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1240" y="3526"/>
              <a:ext cx="32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17" name="Rectangle 9"/>
            <p:cNvSpPr>
              <a:spLocks noChangeArrowheads="1"/>
            </p:cNvSpPr>
            <p:nvPr/>
          </p:nvSpPr>
          <p:spPr bwMode="auto">
            <a:xfrm>
              <a:off x="1784" y="3455"/>
              <a:ext cx="136" cy="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18" name="Rectangle 10"/>
            <p:cNvSpPr>
              <a:spLocks noChangeArrowheads="1"/>
            </p:cNvSpPr>
            <p:nvPr/>
          </p:nvSpPr>
          <p:spPr bwMode="auto">
            <a:xfrm>
              <a:off x="2329" y="3455"/>
              <a:ext cx="136" cy="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19" name="Rectangle 11"/>
            <p:cNvSpPr>
              <a:spLocks noChangeArrowheads="1"/>
            </p:cNvSpPr>
            <p:nvPr/>
          </p:nvSpPr>
          <p:spPr bwMode="auto">
            <a:xfrm>
              <a:off x="2670" y="3350"/>
              <a:ext cx="136" cy="1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0" name="Rectangle 12"/>
            <p:cNvSpPr>
              <a:spLocks noChangeArrowheads="1"/>
            </p:cNvSpPr>
            <p:nvPr/>
          </p:nvSpPr>
          <p:spPr bwMode="auto">
            <a:xfrm>
              <a:off x="2806" y="3103"/>
              <a:ext cx="137" cy="4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1" name="Rectangle 13"/>
            <p:cNvSpPr>
              <a:spLocks noChangeArrowheads="1"/>
            </p:cNvSpPr>
            <p:nvPr/>
          </p:nvSpPr>
          <p:spPr bwMode="auto">
            <a:xfrm>
              <a:off x="3623" y="3455"/>
              <a:ext cx="137" cy="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2" name="Rectangle 14"/>
            <p:cNvSpPr>
              <a:spLocks noChangeArrowheads="1"/>
            </p:cNvSpPr>
            <p:nvPr/>
          </p:nvSpPr>
          <p:spPr bwMode="auto">
            <a:xfrm>
              <a:off x="2943" y="3244"/>
              <a:ext cx="135" cy="2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3" name="Rectangle 15"/>
            <p:cNvSpPr>
              <a:spLocks noChangeArrowheads="1"/>
            </p:cNvSpPr>
            <p:nvPr/>
          </p:nvSpPr>
          <p:spPr bwMode="auto">
            <a:xfrm>
              <a:off x="3078" y="2997"/>
              <a:ext cx="137" cy="52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4" name="Rectangle 16"/>
            <p:cNvSpPr>
              <a:spLocks noChangeArrowheads="1"/>
            </p:cNvSpPr>
            <p:nvPr/>
          </p:nvSpPr>
          <p:spPr bwMode="auto">
            <a:xfrm>
              <a:off x="3351" y="3350"/>
              <a:ext cx="136" cy="1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5" name="Rectangle 17"/>
            <p:cNvSpPr>
              <a:spLocks noChangeArrowheads="1"/>
            </p:cNvSpPr>
            <p:nvPr/>
          </p:nvSpPr>
          <p:spPr bwMode="auto">
            <a:xfrm>
              <a:off x="3215" y="3244"/>
              <a:ext cx="136" cy="2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6" name="Rectangle 18"/>
            <p:cNvSpPr>
              <a:spLocks noChangeArrowheads="1"/>
            </p:cNvSpPr>
            <p:nvPr/>
          </p:nvSpPr>
          <p:spPr bwMode="auto">
            <a:xfrm>
              <a:off x="3760" y="3350"/>
              <a:ext cx="136" cy="1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7" name="AutoShape 19"/>
            <p:cNvSpPr>
              <a:spLocks/>
            </p:cNvSpPr>
            <p:nvPr/>
          </p:nvSpPr>
          <p:spPr bwMode="auto">
            <a:xfrm rot="16199711" flipV="1">
              <a:off x="3316" y="3074"/>
              <a:ext cx="176" cy="1362"/>
            </a:xfrm>
            <a:prstGeom prst="leftBrace">
              <a:avLst>
                <a:gd name="adj1" fmla="val 64489"/>
                <a:gd name="adj2" fmla="val 50000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8" name="AutoShape 20"/>
            <p:cNvSpPr>
              <a:spLocks/>
            </p:cNvSpPr>
            <p:nvPr/>
          </p:nvSpPr>
          <p:spPr bwMode="auto">
            <a:xfrm rot="16199711" flipV="1">
              <a:off x="1872" y="2968"/>
              <a:ext cx="176" cy="1362"/>
            </a:xfrm>
            <a:prstGeom prst="leftBrace">
              <a:avLst>
                <a:gd name="adj1" fmla="val 64489"/>
                <a:gd name="adj2" fmla="val 50000"/>
              </a:avLst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9" name="Text Box 21"/>
            <p:cNvSpPr txBox="1">
              <a:spLocks noChangeArrowheads="1"/>
            </p:cNvSpPr>
            <p:nvPr/>
          </p:nvSpPr>
          <p:spPr bwMode="auto">
            <a:xfrm>
              <a:off x="1669" y="3773"/>
              <a:ext cx="80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FF0066"/>
                  </a:solidFill>
                  <a:cs typeface="+mn-cs"/>
                </a:rPr>
                <a:t>Mistakes</a:t>
              </a:r>
            </a:p>
          </p:txBody>
        </p:sp>
      </p:grpSp>
      <p:grpSp>
        <p:nvGrpSpPr>
          <p:cNvPr id="17454" name="Group 46"/>
          <p:cNvGrpSpPr>
            <a:grpSpLocks/>
          </p:cNvGrpSpPr>
          <p:nvPr/>
        </p:nvGrpSpPr>
        <p:grpSpPr bwMode="auto">
          <a:xfrm>
            <a:off x="304800" y="3124200"/>
            <a:ext cx="7467600" cy="2474913"/>
            <a:chOff x="192" y="1968"/>
            <a:chExt cx="4704" cy="1559"/>
          </a:xfrm>
        </p:grpSpPr>
        <p:sp>
          <p:nvSpPr>
            <p:cNvPr id="17437" name="Freeform 29"/>
            <p:cNvSpPr>
              <a:spLocks/>
            </p:cNvSpPr>
            <p:nvPr/>
          </p:nvSpPr>
          <p:spPr bwMode="auto">
            <a:xfrm flipH="1">
              <a:off x="576" y="1968"/>
              <a:ext cx="4320" cy="1559"/>
            </a:xfrm>
            <a:custGeom>
              <a:avLst/>
              <a:gdLst>
                <a:gd name="T0" fmla="*/ 0 w 5312"/>
                <a:gd name="T1" fmla="*/ 2124 h 2124"/>
                <a:gd name="T2" fmla="*/ 1528 w 5312"/>
                <a:gd name="T3" fmla="*/ 1908 h 2124"/>
                <a:gd name="T4" fmla="*/ 2624 w 5312"/>
                <a:gd name="T5" fmla="*/ 1156 h 2124"/>
                <a:gd name="T6" fmla="*/ 3744 w 5312"/>
                <a:gd name="T7" fmla="*/ 180 h 2124"/>
                <a:gd name="T8" fmla="*/ 5312 w 5312"/>
                <a:gd name="T9" fmla="*/ 76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12" h="2124">
                  <a:moveTo>
                    <a:pt x="0" y="2124"/>
                  </a:moveTo>
                  <a:cubicBezTo>
                    <a:pt x="253" y="2088"/>
                    <a:pt x="1091" y="2069"/>
                    <a:pt x="1528" y="1908"/>
                  </a:cubicBezTo>
                  <a:cubicBezTo>
                    <a:pt x="1965" y="1747"/>
                    <a:pt x="2255" y="1444"/>
                    <a:pt x="2624" y="1156"/>
                  </a:cubicBezTo>
                  <a:cubicBezTo>
                    <a:pt x="2993" y="868"/>
                    <a:pt x="3296" y="360"/>
                    <a:pt x="3744" y="180"/>
                  </a:cubicBezTo>
                  <a:cubicBezTo>
                    <a:pt x="4192" y="0"/>
                    <a:pt x="4985" y="98"/>
                    <a:pt x="5312" y="76"/>
                  </a:cubicBezTo>
                </a:path>
              </a:pathLst>
            </a:custGeom>
            <a:noFill/>
            <a:ln w="28575" cap="flat" cmpd="sng">
              <a:solidFill>
                <a:srgbClr val="FF99F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40" name="Text Box 32"/>
            <p:cNvSpPr txBox="1">
              <a:spLocks noChangeArrowheads="1"/>
            </p:cNvSpPr>
            <p:nvPr/>
          </p:nvSpPr>
          <p:spPr bwMode="auto">
            <a:xfrm>
              <a:off x="192" y="2016"/>
              <a:ext cx="10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FF99FF"/>
                  </a:solidFill>
                  <a:cs typeface="+mn-cs"/>
                </a:rPr>
                <a:t>Brownboost</a:t>
              </a:r>
            </a:p>
          </p:txBody>
        </p:sp>
      </p:grpSp>
      <p:grpSp>
        <p:nvGrpSpPr>
          <p:cNvPr id="17455" name="Group 47"/>
          <p:cNvGrpSpPr>
            <a:grpSpLocks/>
          </p:cNvGrpSpPr>
          <p:nvPr/>
        </p:nvGrpSpPr>
        <p:grpSpPr bwMode="auto">
          <a:xfrm>
            <a:off x="609600" y="1828800"/>
            <a:ext cx="7105650" cy="3743325"/>
            <a:chOff x="384" y="1152"/>
            <a:chExt cx="4476" cy="2358"/>
          </a:xfrm>
        </p:grpSpPr>
        <p:sp>
          <p:nvSpPr>
            <p:cNvPr id="17436" name="Freeform 28"/>
            <p:cNvSpPr>
              <a:spLocks/>
            </p:cNvSpPr>
            <p:nvPr/>
          </p:nvSpPr>
          <p:spPr bwMode="auto">
            <a:xfrm flipH="1">
              <a:off x="1392" y="1296"/>
              <a:ext cx="3468" cy="2214"/>
            </a:xfrm>
            <a:custGeom>
              <a:avLst/>
              <a:gdLst>
                <a:gd name="T0" fmla="*/ 0 w 4264"/>
                <a:gd name="T1" fmla="*/ 3016 h 3016"/>
                <a:gd name="T2" fmla="*/ 1528 w 4264"/>
                <a:gd name="T3" fmla="*/ 2800 h 3016"/>
                <a:gd name="T4" fmla="*/ 2624 w 4264"/>
                <a:gd name="T5" fmla="*/ 2048 h 3016"/>
                <a:gd name="T6" fmla="*/ 3544 w 4264"/>
                <a:gd name="T7" fmla="*/ 1024 h 3016"/>
                <a:gd name="T8" fmla="*/ 4264 w 4264"/>
                <a:gd name="T9" fmla="*/ 0 h 3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4" h="3016">
                  <a:moveTo>
                    <a:pt x="0" y="3016"/>
                  </a:moveTo>
                  <a:cubicBezTo>
                    <a:pt x="253" y="2980"/>
                    <a:pt x="1091" y="2961"/>
                    <a:pt x="1528" y="2800"/>
                  </a:cubicBezTo>
                  <a:cubicBezTo>
                    <a:pt x="1965" y="2639"/>
                    <a:pt x="2288" y="2344"/>
                    <a:pt x="2624" y="2048"/>
                  </a:cubicBezTo>
                  <a:cubicBezTo>
                    <a:pt x="2960" y="1752"/>
                    <a:pt x="3271" y="1365"/>
                    <a:pt x="3544" y="1024"/>
                  </a:cubicBezTo>
                  <a:cubicBezTo>
                    <a:pt x="3817" y="683"/>
                    <a:pt x="4114" y="213"/>
                    <a:pt x="4264" y="0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41" name="Text Box 33"/>
            <p:cNvSpPr txBox="1">
              <a:spLocks noChangeArrowheads="1"/>
            </p:cNvSpPr>
            <p:nvPr/>
          </p:nvSpPr>
          <p:spPr bwMode="auto">
            <a:xfrm>
              <a:off x="384" y="1152"/>
              <a:ext cx="94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chemeClr val="accent1"/>
                  </a:solidFill>
                  <a:cs typeface="+mn-cs"/>
                </a:rPr>
                <a:t>Logitboost</a:t>
              </a:r>
            </a:p>
          </p:txBody>
        </p:sp>
      </p:grpSp>
      <p:grpSp>
        <p:nvGrpSpPr>
          <p:cNvPr id="17456" name="Group 48"/>
          <p:cNvGrpSpPr>
            <a:grpSpLocks/>
          </p:cNvGrpSpPr>
          <p:nvPr/>
        </p:nvGrpSpPr>
        <p:grpSpPr bwMode="auto">
          <a:xfrm>
            <a:off x="3251200" y="1517650"/>
            <a:ext cx="4494213" cy="4076700"/>
            <a:chOff x="2064" y="960"/>
            <a:chExt cx="2831" cy="2568"/>
          </a:xfrm>
        </p:grpSpPr>
        <p:sp>
          <p:nvSpPr>
            <p:cNvPr id="17435" name="Freeform 27"/>
            <p:cNvSpPr>
              <a:spLocks/>
            </p:cNvSpPr>
            <p:nvPr/>
          </p:nvSpPr>
          <p:spPr bwMode="auto">
            <a:xfrm flipH="1">
              <a:off x="2208" y="1296"/>
              <a:ext cx="2687" cy="2232"/>
            </a:xfrm>
            <a:custGeom>
              <a:avLst/>
              <a:gdLst>
                <a:gd name="T0" fmla="*/ 0 w 3304"/>
                <a:gd name="T1" fmla="*/ 3040 h 3040"/>
                <a:gd name="T2" fmla="*/ 1528 w 3304"/>
                <a:gd name="T3" fmla="*/ 2824 h 3040"/>
                <a:gd name="T4" fmla="*/ 2624 w 3304"/>
                <a:gd name="T5" fmla="*/ 2072 h 3040"/>
                <a:gd name="T6" fmla="*/ 3152 w 3304"/>
                <a:gd name="T7" fmla="*/ 1120 h 3040"/>
                <a:gd name="T8" fmla="*/ 3304 w 3304"/>
                <a:gd name="T9" fmla="*/ 0 h 3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4" h="3040">
                  <a:moveTo>
                    <a:pt x="0" y="3040"/>
                  </a:moveTo>
                  <a:cubicBezTo>
                    <a:pt x="253" y="3004"/>
                    <a:pt x="1091" y="2985"/>
                    <a:pt x="1528" y="2824"/>
                  </a:cubicBezTo>
                  <a:cubicBezTo>
                    <a:pt x="1965" y="2663"/>
                    <a:pt x="2353" y="2356"/>
                    <a:pt x="2624" y="2072"/>
                  </a:cubicBezTo>
                  <a:cubicBezTo>
                    <a:pt x="2895" y="1788"/>
                    <a:pt x="3039" y="1465"/>
                    <a:pt x="3152" y="1120"/>
                  </a:cubicBezTo>
                  <a:cubicBezTo>
                    <a:pt x="3265" y="775"/>
                    <a:pt x="3272" y="233"/>
                    <a:pt x="3304" y="0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42" name="Text Box 34"/>
            <p:cNvSpPr txBox="1">
              <a:spLocks noChangeArrowheads="1"/>
            </p:cNvSpPr>
            <p:nvPr/>
          </p:nvSpPr>
          <p:spPr bwMode="auto">
            <a:xfrm>
              <a:off x="2064" y="1008"/>
              <a:ext cx="10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cs typeface="+mn-cs"/>
                </a:rPr>
                <a:t>Adaboost =</a:t>
              </a:r>
            </a:p>
          </p:txBody>
        </p:sp>
        <p:graphicFrame>
          <p:nvGraphicFramePr>
            <p:cNvPr id="20494" name="Object 39"/>
            <p:cNvGraphicFramePr>
              <a:graphicFrameLocks noChangeAspect="1"/>
            </p:cNvGraphicFramePr>
            <p:nvPr/>
          </p:nvGraphicFramePr>
          <p:xfrm>
            <a:off x="3024" y="960"/>
            <a:ext cx="816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2864" name="Equation" r:id="rId4" imgW="457200" imgH="203200" progId="Equation.3">
                    <p:embed/>
                  </p:oleObj>
                </mc:Choice>
                <mc:Fallback>
                  <p:oleObj name="Equation" r:id="rId4" imgW="4572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4" y="960"/>
                          <a:ext cx="816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9525">
                              <a:solidFill>
                                <a:schemeClr val="accent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458" name="Group 50"/>
          <p:cNvGrpSpPr>
            <a:grpSpLocks/>
          </p:cNvGrpSpPr>
          <p:nvPr/>
        </p:nvGrpSpPr>
        <p:grpSpPr bwMode="auto">
          <a:xfrm>
            <a:off x="450850" y="4108450"/>
            <a:ext cx="6235700" cy="1498600"/>
            <a:chOff x="284" y="2588"/>
            <a:chExt cx="3928" cy="944"/>
          </a:xfrm>
        </p:grpSpPr>
        <p:sp>
          <p:nvSpPr>
            <p:cNvPr id="17431" name="Line 23"/>
            <p:cNvSpPr>
              <a:spLocks noChangeShapeType="1"/>
            </p:cNvSpPr>
            <p:nvPr/>
          </p:nvSpPr>
          <p:spPr bwMode="auto">
            <a:xfrm>
              <a:off x="2672" y="3532"/>
              <a:ext cx="1540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33" name="Line 25"/>
            <p:cNvSpPr>
              <a:spLocks noChangeShapeType="1"/>
            </p:cNvSpPr>
            <p:nvPr/>
          </p:nvSpPr>
          <p:spPr bwMode="auto">
            <a:xfrm flipV="1">
              <a:off x="2664" y="2755"/>
              <a:ext cx="0" cy="775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34" name="Line 26"/>
            <p:cNvSpPr>
              <a:spLocks noChangeShapeType="1"/>
            </p:cNvSpPr>
            <p:nvPr/>
          </p:nvSpPr>
          <p:spPr bwMode="auto">
            <a:xfrm>
              <a:off x="1036" y="2752"/>
              <a:ext cx="1632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39" name="Text Box 31"/>
            <p:cNvSpPr txBox="1">
              <a:spLocks noChangeArrowheads="1"/>
            </p:cNvSpPr>
            <p:nvPr/>
          </p:nvSpPr>
          <p:spPr bwMode="auto">
            <a:xfrm>
              <a:off x="284" y="2588"/>
              <a:ext cx="7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FF0000"/>
                  </a:solidFill>
                  <a:cs typeface="+mn-cs"/>
                </a:rPr>
                <a:t>0-1 loss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98007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Oval 1"/>
          <p:cNvSpPr>
            <a:spLocks noChangeArrowheads="1"/>
          </p:cNvSpPr>
          <p:nvPr/>
        </p:nvSpPr>
        <p:spPr bwMode="auto">
          <a:xfrm>
            <a:off x="304800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8" name="Oval 2"/>
          <p:cNvSpPr>
            <a:spLocks noChangeArrowheads="1"/>
          </p:cNvSpPr>
          <p:nvPr/>
        </p:nvSpPr>
        <p:spPr bwMode="auto">
          <a:xfrm>
            <a:off x="3352800" y="2819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Oval 3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281940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335280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373380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259080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304800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3352800" y="3276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3429000" y="3505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Oval 11"/>
          <p:cNvSpPr>
            <a:spLocks noChangeArrowheads="1"/>
          </p:cNvSpPr>
          <p:nvPr/>
        </p:nvSpPr>
        <p:spPr bwMode="auto">
          <a:xfrm>
            <a:off x="289560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Oval 12"/>
          <p:cNvSpPr>
            <a:spLocks noChangeArrowheads="1"/>
          </p:cNvSpPr>
          <p:nvPr/>
        </p:nvSpPr>
        <p:spPr bwMode="auto">
          <a:xfrm>
            <a:off x="251460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Oval 13"/>
          <p:cNvSpPr>
            <a:spLocks noChangeArrowheads="1"/>
          </p:cNvSpPr>
          <p:nvPr/>
        </p:nvSpPr>
        <p:spPr bwMode="auto">
          <a:xfrm>
            <a:off x="259080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Oval 14"/>
          <p:cNvSpPr>
            <a:spLocks noChangeArrowheads="1"/>
          </p:cNvSpPr>
          <p:nvPr/>
        </p:nvSpPr>
        <p:spPr bwMode="auto">
          <a:xfrm>
            <a:off x="312420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Oval 15"/>
          <p:cNvSpPr>
            <a:spLocks noChangeArrowheads="1"/>
          </p:cNvSpPr>
          <p:nvPr/>
        </p:nvSpPr>
        <p:spPr bwMode="auto">
          <a:xfrm>
            <a:off x="274320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3505200" y="3886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3" name="Oval 17"/>
          <p:cNvSpPr>
            <a:spLocks noChangeArrowheads="1"/>
          </p:cNvSpPr>
          <p:nvPr/>
        </p:nvSpPr>
        <p:spPr bwMode="auto">
          <a:xfrm>
            <a:off x="2286000" y="3200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Oval 18"/>
          <p:cNvSpPr>
            <a:spLocks noChangeArrowheads="1"/>
          </p:cNvSpPr>
          <p:nvPr/>
        </p:nvSpPr>
        <p:spPr bwMode="auto">
          <a:xfrm>
            <a:off x="281940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Oval 19"/>
          <p:cNvSpPr>
            <a:spLocks noChangeArrowheads="1"/>
          </p:cNvSpPr>
          <p:nvPr/>
        </p:nvSpPr>
        <p:spPr bwMode="auto">
          <a:xfrm>
            <a:off x="4419600" y="3429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Oval 20"/>
          <p:cNvSpPr>
            <a:spLocks noChangeArrowheads="1"/>
          </p:cNvSpPr>
          <p:nvPr/>
        </p:nvSpPr>
        <p:spPr bwMode="auto">
          <a:xfrm>
            <a:off x="434340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Oval 21"/>
          <p:cNvSpPr>
            <a:spLocks noChangeArrowheads="1"/>
          </p:cNvSpPr>
          <p:nvPr/>
        </p:nvSpPr>
        <p:spPr bwMode="auto">
          <a:xfrm>
            <a:off x="41148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8" name="Oval 22"/>
          <p:cNvSpPr>
            <a:spLocks noChangeArrowheads="1"/>
          </p:cNvSpPr>
          <p:nvPr/>
        </p:nvSpPr>
        <p:spPr bwMode="auto">
          <a:xfrm>
            <a:off x="4343400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4876800" y="3352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Oval 24"/>
          <p:cNvSpPr>
            <a:spLocks noChangeArrowheads="1"/>
          </p:cNvSpPr>
          <p:nvPr/>
        </p:nvSpPr>
        <p:spPr bwMode="auto">
          <a:xfrm>
            <a:off x="46482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Oval 25"/>
          <p:cNvSpPr>
            <a:spLocks noChangeArrowheads="1"/>
          </p:cNvSpPr>
          <p:nvPr/>
        </p:nvSpPr>
        <p:spPr bwMode="auto">
          <a:xfrm>
            <a:off x="1143000" y="3200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Oval 26"/>
          <p:cNvSpPr>
            <a:spLocks noChangeArrowheads="1"/>
          </p:cNvSpPr>
          <p:nvPr/>
        </p:nvSpPr>
        <p:spPr bwMode="auto">
          <a:xfrm>
            <a:off x="106680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Oval 27"/>
          <p:cNvSpPr>
            <a:spLocks noChangeArrowheads="1"/>
          </p:cNvSpPr>
          <p:nvPr/>
        </p:nvSpPr>
        <p:spPr bwMode="auto">
          <a:xfrm>
            <a:off x="10668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4" name="Oval 28"/>
          <p:cNvSpPr>
            <a:spLocks noChangeArrowheads="1"/>
          </p:cNvSpPr>
          <p:nvPr/>
        </p:nvSpPr>
        <p:spPr bwMode="auto">
          <a:xfrm>
            <a:off x="160020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5" name="Oval 29"/>
          <p:cNvSpPr>
            <a:spLocks noChangeArrowheads="1"/>
          </p:cNvSpPr>
          <p:nvPr/>
        </p:nvSpPr>
        <p:spPr bwMode="auto">
          <a:xfrm>
            <a:off x="1371600" y="3657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6" name="Oval 30"/>
          <p:cNvSpPr>
            <a:spLocks noChangeArrowheads="1"/>
          </p:cNvSpPr>
          <p:nvPr/>
        </p:nvSpPr>
        <p:spPr bwMode="auto">
          <a:xfrm>
            <a:off x="205740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7" name="Oval 31"/>
          <p:cNvSpPr>
            <a:spLocks noChangeArrowheads="1"/>
          </p:cNvSpPr>
          <p:nvPr/>
        </p:nvSpPr>
        <p:spPr bwMode="auto">
          <a:xfrm>
            <a:off x="198120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8" name="Oval 32"/>
          <p:cNvSpPr>
            <a:spLocks noChangeArrowheads="1"/>
          </p:cNvSpPr>
          <p:nvPr/>
        </p:nvSpPr>
        <p:spPr bwMode="auto">
          <a:xfrm>
            <a:off x="1981200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9" name="Oval 33"/>
          <p:cNvSpPr>
            <a:spLocks noChangeArrowheads="1"/>
          </p:cNvSpPr>
          <p:nvPr/>
        </p:nvSpPr>
        <p:spPr bwMode="auto">
          <a:xfrm>
            <a:off x="25146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0" name="Oval 34"/>
          <p:cNvSpPr>
            <a:spLocks noChangeArrowheads="1"/>
          </p:cNvSpPr>
          <p:nvPr/>
        </p:nvSpPr>
        <p:spPr bwMode="auto">
          <a:xfrm>
            <a:off x="22860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1" name="Oval 35"/>
          <p:cNvSpPr>
            <a:spLocks noChangeArrowheads="1"/>
          </p:cNvSpPr>
          <p:nvPr/>
        </p:nvSpPr>
        <p:spPr bwMode="auto">
          <a:xfrm>
            <a:off x="3276600" y="4876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2" name="Oval 36"/>
          <p:cNvSpPr>
            <a:spLocks noChangeArrowheads="1"/>
          </p:cNvSpPr>
          <p:nvPr/>
        </p:nvSpPr>
        <p:spPr bwMode="auto">
          <a:xfrm>
            <a:off x="31242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3" name="Oval 37"/>
          <p:cNvSpPr>
            <a:spLocks noChangeArrowheads="1"/>
          </p:cNvSpPr>
          <p:nvPr/>
        </p:nvSpPr>
        <p:spPr bwMode="auto">
          <a:xfrm>
            <a:off x="28194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4" name="Oval 38"/>
          <p:cNvSpPr>
            <a:spLocks noChangeArrowheads="1"/>
          </p:cNvSpPr>
          <p:nvPr/>
        </p:nvSpPr>
        <p:spPr bwMode="auto">
          <a:xfrm>
            <a:off x="3733800" y="4800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5" name="Oval 39"/>
          <p:cNvSpPr>
            <a:spLocks noChangeArrowheads="1"/>
          </p:cNvSpPr>
          <p:nvPr/>
        </p:nvSpPr>
        <p:spPr bwMode="auto">
          <a:xfrm>
            <a:off x="3505200" y="5334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6" name="Oval 40"/>
          <p:cNvSpPr>
            <a:spLocks noChangeArrowheads="1"/>
          </p:cNvSpPr>
          <p:nvPr/>
        </p:nvSpPr>
        <p:spPr bwMode="auto">
          <a:xfrm>
            <a:off x="205740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7" name="Oval 41"/>
          <p:cNvSpPr>
            <a:spLocks noChangeArrowheads="1"/>
          </p:cNvSpPr>
          <p:nvPr/>
        </p:nvSpPr>
        <p:spPr bwMode="auto">
          <a:xfrm>
            <a:off x="281940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8" name="Oval 42"/>
          <p:cNvSpPr>
            <a:spLocks noChangeArrowheads="1"/>
          </p:cNvSpPr>
          <p:nvPr/>
        </p:nvSpPr>
        <p:spPr bwMode="auto">
          <a:xfrm>
            <a:off x="198120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9" name="Oval 43"/>
          <p:cNvSpPr>
            <a:spLocks noChangeArrowheads="1"/>
          </p:cNvSpPr>
          <p:nvPr/>
        </p:nvSpPr>
        <p:spPr bwMode="auto">
          <a:xfrm>
            <a:off x="2514600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0" name="Oval 44"/>
          <p:cNvSpPr>
            <a:spLocks noChangeArrowheads="1"/>
          </p:cNvSpPr>
          <p:nvPr/>
        </p:nvSpPr>
        <p:spPr bwMode="auto">
          <a:xfrm>
            <a:off x="228600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1" name="Oval 45"/>
          <p:cNvSpPr>
            <a:spLocks noChangeArrowheads="1"/>
          </p:cNvSpPr>
          <p:nvPr/>
        </p:nvSpPr>
        <p:spPr bwMode="auto">
          <a:xfrm>
            <a:off x="3810000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2" name="Oval 46"/>
          <p:cNvSpPr>
            <a:spLocks noChangeArrowheads="1"/>
          </p:cNvSpPr>
          <p:nvPr/>
        </p:nvSpPr>
        <p:spPr bwMode="auto">
          <a:xfrm>
            <a:off x="3200400" y="2362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3" name="Oval 47"/>
          <p:cNvSpPr>
            <a:spLocks noChangeArrowheads="1"/>
          </p:cNvSpPr>
          <p:nvPr/>
        </p:nvSpPr>
        <p:spPr bwMode="auto">
          <a:xfrm>
            <a:off x="3733800" y="2819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4" name="Oval 48"/>
          <p:cNvSpPr>
            <a:spLocks noChangeArrowheads="1"/>
          </p:cNvSpPr>
          <p:nvPr/>
        </p:nvSpPr>
        <p:spPr bwMode="auto">
          <a:xfrm>
            <a:off x="4267200" y="2057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5" name="Oval 49"/>
          <p:cNvSpPr>
            <a:spLocks noChangeArrowheads="1"/>
          </p:cNvSpPr>
          <p:nvPr/>
        </p:nvSpPr>
        <p:spPr bwMode="auto">
          <a:xfrm>
            <a:off x="4038600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6" name="Oval 50"/>
          <p:cNvSpPr>
            <a:spLocks noChangeArrowheads="1"/>
          </p:cNvSpPr>
          <p:nvPr/>
        </p:nvSpPr>
        <p:spPr bwMode="auto">
          <a:xfrm>
            <a:off x="144780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7" name="Oval 51"/>
          <p:cNvSpPr>
            <a:spLocks noChangeArrowheads="1"/>
          </p:cNvSpPr>
          <p:nvPr/>
        </p:nvSpPr>
        <p:spPr bwMode="auto">
          <a:xfrm>
            <a:off x="137160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8" name="Oval 52"/>
          <p:cNvSpPr>
            <a:spLocks noChangeArrowheads="1"/>
          </p:cNvSpPr>
          <p:nvPr/>
        </p:nvSpPr>
        <p:spPr bwMode="auto">
          <a:xfrm>
            <a:off x="1905000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9" name="Oval 53"/>
          <p:cNvSpPr>
            <a:spLocks noChangeArrowheads="1"/>
          </p:cNvSpPr>
          <p:nvPr/>
        </p:nvSpPr>
        <p:spPr bwMode="auto">
          <a:xfrm>
            <a:off x="16764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0" name="Oval 54"/>
          <p:cNvSpPr>
            <a:spLocks noChangeArrowheads="1"/>
          </p:cNvSpPr>
          <p:nvPr/>
        </p:nvSpPr>
        <p:spPr bwMode="auto">
          <a:xfrm>
            <a:off x="3429000" y="1981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1" name="Oval 55"/>
          <p:cNvSpPr>
            <a:spLocks noChangeArrowheads="1"/>
          </p:cNvSpPr>
          <p:nvPr/>
        </p:nvSpPr>
        <p:spPr bwMode="auto">
          <a:xfrm>
            <a:off x="4419600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2" name="Oval 56"/>
          <p:cNvSpPr>
            <a:spLocks noChangeArrowheads="1"/>
          </p:cNvSpPr>
          <p:nvPr/>
        </p:nvSpPr>
        <p:spPr bwMode="auto">
          <a:xfrm>
            <a:off x="419100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3" name="Oval 57"/>
          <p:cNvSpPr>
            <a:spLocks noChangeArrowheads="1"/>
          </p:cNvSpPr>
          <p:nvPr/>
        </p:nvSpPr>
        <p:spPr bwMode="auto">
          <a:xfrm>
            <a:off x="3657600" y="4267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4" name="Oval 58"/>
          <p:cNvSpPr>
            <a:spLocks noChangeArrowheads="1"/>
          </p:cNvSpPr>
          <p:nvPr/>
        </p:nvSpPr>
        <p:spPr bwMode="auto">
          <a:xfrm>
            <a:off x="38862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5" name="Oval 59"/>
          <p:cNvSpPr>
            <a:spLocks noChangeArrowheads="1"/>
          </p:cNvSpPr>
          <p:nvPr/>
        </p:nvSpPr>
        <p:spPr bwMode="auto">
          <a:xfrm>
            <a:off x="3962400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27" name="Rectangle 7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Boosting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70022" y="5900888"/>
            <a:ext cx="37474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Start with equal weighted data set</a:t>
            </a:r>
          </a:p>
        </p:txBody>
      </p:sp>
    </p:spTree>
    <p:extLst>
      <p:ext uri="{BB962C8B-B14F-4D97-AF65-F5344CB8AC3E}">
        <p14:creationId xmlns:p14="http://schemas.microsoft.com/office/powerpoint/2010/main" val="3885938249"/>
      </p:ext>
    </p:extLst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594740"/>
                </a:solidFill>
              </a:rPr>
              <a:t>Boosting example</a:t>
            </a:r>
          </a:p>
        </p:txBody>
      </p:sp>
      <p:sp>
        <p:nvSpPr>
          <p:cNvPr id="20482" name="Oval 2"/>
          <p:cNvSpPr>
            <a:spLocks noChangeArrowheads="1"/>
          </p:cNvSpPr>
          <p:nvPr/>
        </p:nvSpPr>
        <p:spPr bwMode="auto">
          <a:xfrm>
            <a:off x="304800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Oval 3"/>
          <p:cNvSpPr>
            <a:spLocks noChangeArrowheads="1"/>
          </p:cNvSpPr>
          <p:nvPr/>
        </p:nvSpPr>
        <p:spPr bwMode="auto">
          <a:xfrm>
            <a:off x="3352800" y="2819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281940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335280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373380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259080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304800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3352800" y="3276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3429000" y="3505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Oval 12"/>
          <p:cNvSpPr>
            <a:spLocks noChangeArrowheads="1"/>
          </p:cNvSpPr>
          <p:nvPr/>
        </p:nvSpPr>
        <p:spPr bwMode="auto">
          <a:xfrm>
            <a:off x="289560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3" name="Oval 13"/>
          <p:cNvSpPr>
            <a:spLocks noChangeArrowheads="1"/>
          </p:cNvSpPr>
          <p:nvPr/>
        </p:nvSpPr>
        <p:spPr bwMode="auto">
          <a:xfrm>
            <a:off x="251460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259080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5" name="Oval 15"/>
          <p:cNvSpPr>
            <a:spLocks noChangeArrowheads="1"/>
          </p:cNvSpPr>
          <p:nvPr/>
        </p:nvSpPr>
        <p:spPr bwMode="auto">
          <a:xfrm>
            <a:off x="312420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Oval 16"/>
          <p:cNvSpPr>
            <a:spLocks noChangeArrowheads="1"/>
          </p:cNvSpPr>
          <p:nvPr/>
        </p:nvSpPr>
        <p:spPr bwMode="auto">
          <a:xfrm>
            <a:off x="274320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7" name="Oval 17"/>
          <p:cNvSpPr>
            <a:spLocks noChangeArrowheads="1"/>
          </p:cNvSpPr>
          <p:nvPr/>
        </p:nvSpPr>
        <p:spPr bwMode="auto">
          <a:xfrm>
            <a:off x="3505200" y="3886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8" name="Oval 18"/>
          <p:cNvSpPr>
            <a:spLocks noChangeArrowheads="1"/>
          </p:cNvSpPr>
          <p:nvPr/>
        </p:nvSpPr>
        <p:spPr bwMode="auto">
          <a:xfrm>
            <a:off x="2286000" y="3200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Oval 19"/>
          <p:cNvSpPr>
            <a:spLocks noChangeArrowheads="1"/>
          </p:cNvSpPr>
          <p:nvPr/>
        </p:nvSpPr>
        <p:spPr bwMode="auto">
          <a:xfrm>
            <a:off x="281940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0" name="Oval 20"/>
          <p:cNvSpPr>
            <a:spLocks noChangeArrowheads="1"/>
          </p:cNvSpPr>
          <p:nvPr/>
        </p:nvSpPr>
        <p:spPr bwMode="auto">
          <a:xfrm>
            <a:off x="4419600" y="3429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Oval 21"/>
          <p:cNvSpPr>
            <a:spLocks noChangeArrowheads="1"/>
          </p:cNvSpPr>
          <p:nvPr/>
        </p:nvSpPr>
        <p:spPr bwMode="auto">
          <a:xfrm>
            <a:off x="434340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Oval 22"/>
          <p:cNvSpPr>
            <a:spLocks noChangeArrowheads="1"/>
          </p:cNvSpPr>
          <p:nvPr/>
        </p:nvSpPr>
        <p:spPr bwMode="auto">
          <a:xfrm>
            <a:off x="41148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Oval 23"/>
          <p:cNvSpPr>
            <a:spLocks noChangeArrowheads="1"/>
          </p:cNvSpPr>
          <p:nvPr/>
        </p:nvSpPr>
        <p:spPr bwMode="auto">
          <a:xfrm>
            <a:off x="4343400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Oval 24"/>
          <p:cNvSpPr>
            <a:spLocks noChangeArrowheads="1"/>
          </p:cNvSpPr>
          <p:nvPr/>
        </p:nvSpPr>
        <p:spPr bwMode="auto">
          <a:xfrm>
            <a:off x="4876800" y="3352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Oval 25"/>
          <p:cNvSpPr>
            <a:spLocks noChangeArrowheads="1"/>
          </p:cNvSpPr>
          <p:nvPr/>
        </p:nvSpPr>
        <p:spPr bwMode="auto">
          <a:xfrm>
            <a:off x="46482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Oval 26"/>
          <p:cNvSpPr>
            <a:spLocks noChangeArrowheads="1"/>
          </p:cNvSpPr>
          <p:nvPr/>
        </p:nvSpPr>
        <p:spPr bwMode="auto">
          <a:xfrm>
            <a:off x="1143000" y="3200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7" name="Oval 27"/>
          <p:cNvSpPr>
            <a:spLocks noChangeArrowheads="1"/>
          </p:cNvSpPr>
          <p:nvPr/>
        </p:nvSpPr>
        <p:spPr bwMode="auto">
          <a:xfrm>
            <a:off x="106680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8" name="Oval 28"/>
          <p:cNvSpPr>
            <a:spLocks noChangeArrowheads="1"/>
          </p:cNvSpPr>
          <p:nvPr/>
        </p:nvSpPr>
        <p:spPr bwMode="auto">
          <a:xfrm>
            <a:off x="10668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9" name="Oval 29"/>
          <p:cNvSpPr>
            <a:spLocks noChangeArrowheads="1"/>
          </p:cNvSpPr>
          <p:nvPr/>
        </p:nvSpPr>
        <p:spPr bwMode="auto">
          <a:xfrm>
            <a:off x="160020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0" name="Oval 30"/>
          <p:cNvSpPr>
            <a:spLocks noChangeArrowheads="1"/>
          </p:cNvSpPr>
          <p:nvPr/>
        </p:nvSpPr>
        <p:spPr bwMode="auto">
          <a:xfrm>
            <a:off x="1371600" y="3657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1" name="Oval 31"/>
          <p:cNvSpPr>
            <a:spLocks noChangeArrowheads="1"/>
          </p:cNvSpPr>
          <p:nvPr/>
        </p:nvSpPr>
        <p:spPr bwMode="auto">
          <a:xfrm>
            <a:off x="205740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2" name="Oval 32"/>
          <p:cNvSpPr>
            <a:spLocks noChangeArrowheads="1"/>
          </p:cNvSpPr>
          <p:nvPr/>
        </p:nvSpPr>
        <p:spPr bwMode="auto">
          <a:xfrm>
            <a:off x="198120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1981200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Oval 34"/>
          <p:cNvSpPr>
            <a:spLocks noChangeArrowheads="1"/>
          </p:cNvSpPr>
          <p:nvPr/>
        </p:nvSpPr>
        <p:spPr bwMode="auto">
          <a:xfrm>
            <a:off x="25146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5" name="Oval 35"/>
          <p:cNvSpPr>
            <a:spLocks noChangeArrowheads="1"/>
          </p:cNvSpPr>
          <p:nvPr/>
        </p:nvSpPr>
        <p:spPr bwMode="auto">
          <a:xfrm>
            <a:off x="22860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Oval 36"/>
          <p:cNvSpPr>
            <a:spLocks noChangeArrowheads="1"/>
          </p:cNvSpPr>
          <p:nvPr/>
        </p:nvSpPr>
        <p:spPr bwMode="auto">
          <a:xfrm>
            <a:off x="3276600" y="4876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7" name="Oval 37"/>
          <p:cNvSpPr>
            <a:spLocks noChangeArrowheads="1"/>
          </p:cNvSpPr>
          <p:nvPr/>
        </p:nvSpPr>
        <p:spPr bwMode="auto">
          <a:xfrm>
            <a:off x="31242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8" name="Oval 38"/>
          <p:cNvSpPr>
            <a:spLocks noChangeArrowheads="1"/>
          </p:cNvSpPr>
          <p:nvPr/>
        </p:nvSpPr>
        <p:spPr bwMode="auto">
          <a:xfrm>
            <a:off x="28194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9" name="Oval 39"/>
          <p:cNvSpPr>
            <a:spLocks noChangeArrowheads="1"/>
          </p:cNvSpPr>
          <p:nvPr/>
        </p:nvSpPr>
        <p:spPr bwMode="auto">
          <a:xfrm>
            <a:off x="3733800" y="4800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0" name="Oval 40"/>
          <p:cNvSpPr>
            <a:spLocks noChangeArrowheads="1"/>
          </p:cNvSpPr>
          <p:nvPr/>
        </p:nvSpPr>
        <p:spPr bwMode="auto">
          <a:xfrm>
            <a:off x="3505200" y="5334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1" name="Oval 41"/>
          <p:cNvSpPr>
            <a:spLocks noChangeArrowheads="1"/>
          </p:cNvSpPr>
          <p:nvPr/>
        </p:nvSpPr>
        <p:spPr bwMode="auto">
          <a:xfrm>
            <a:off x="205740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2" name="Oval 42"/>
          <p:cNvSpPr>
            <a:spLocks noChangeArrowheads="1"/>
          </p:cNvSpPr>
          <p:nvPr/>
        </p:nvSpPr>
        <p:spPr bwMode="auto">
          <a:xfrm>
            <a:off x="281940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3" name="Oval 43"/>
          <p:cNvSpPr>
            <a:spLocks noChangeArrowheads="1"/>
          </p:cNvSpPr>
          <p:nvPr/>
        </p:nvSpPr>
        <p:spPr bwMode="auto">
          <a:xfrm>
            <a:off x="198120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4" name="Oval 44"/>
          <p:cNvSpPr>
            <a:spLocks noChangeArrowheads="1"/>
          </p:cNvSpPr>
          <p:nvPr/>
        </p:nvSpPr>
        <p:spPr bwMode="auto">
          <a:xfrm>
            <a:off x="2514600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5" name="Oval 45"/>
          <p:cNvSpPr>
            <a:spLocks noChangeArrowheads="1"/>
          </p:cNvSpPr>
          <p:nvPr/>
        </p:nvSpPr>
        <p:spPr bwMode="auto">
          <a:xfrm>
            <a:off x="228600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6" name="Oval 46"/>
          <p:cNvSpPr>
            <a:spLocks noChangeArrowheads="1"/>
          </p:cNvSpPr>
          <p:nvPr/>
        </p:nvSpPr>
        <p:spPr bwMode="auto">
          <a:xfrm>
            <a:off x="3810000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7" name="Oval 47"/>
          <p:cNvSpPr>
            <a:spLocks noChangeArrowheads="1"/>
          </p:cNvSpPr>
          <p:nvPr/>
        </p:nvSpPr>
        <p:spPr bwMode="auto">
          <a:xfrm>
            <a:off x="3200400" y="2362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8" name="Oval 48"/>
          <p:cNvSpPr>
            <a:spLocks noChangeArrowheads="1"/>
          </p:cNvSpPr>
          <p:nvPr/>
        </p:nvSpPr>
        <p:spPr bwMode="auto">
          <a:xfrm>
            <a:off x="3733800" y="2819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9" name="Oval 49"/>
          <p:cNvSpPr>
            <a:spLocks noChangeArrowheads="1"/>
          </p:cNvSpPr>
          <p:nvPr/>
        </p:nvSpPr>
        <p:spPr bwMode="auto">
          <a:xfrm>
            <a:off x="4267200" y="2057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0" name="Oval 50"/>
          <p:cNvSpPr>
            <a:spLocks noChangeArrowheads="1"/>
          </p:cNvSpPr>
          <p:nvPr/>
        </p:nvSpPr>
        <p:spPr bwMode="auto">
          <a:xfrm>
            <a:off x="4038600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1" name="Oval 51"/>
          <p:cNvSpPr>
            <a:spLocks noChangeArrowheads="1"/>
          </p:cNvSpPr>
          <p:nvPr/>
        </p:nvSpPr>
        <p:spPr bwMode="auto">
          <a:xfrm>
            <a:off x="144780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2" name="Oval 52"/>
          <p:cNvSpPr>
            <a:spLocks noChangeArrowheads="1"/>
          </p:cNvSpPr>
          <p:nvPr/>
        </p:nvSpPr>
        <p:spPr bwMode="auto">
          <a:xfrm>
            <a:off x="137160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3" name="Oval 53"/>
          <p:cNvSpPr>
            <a:spLocks noChangeArrowheads="1"/>
          </p:cNvSpPr>
          <p:nvPr/>
        </p:nvSpPr>
        <p:spPr bwMode="auto">
          <a:xfrm>
            <a:off x="1905000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4" name="Oval 54"/>
          <p:cNvSpPr>
            <a:spLocks noChangeArrowheads="1"/>
          </p:cNvSpPr>
          <p:nvPr/>
        </p:nvSpPr>
        <p:spPr bwMode="auto">
          <a:xfrm>
            <a:off x="16764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5" name="Oval 55"/>
          <p:cNvSpPr>
            <a:spLocks noChangeArrowheads="1"/>
          </p:cNvSpPr>
          <p:nvPr/>
        </p:nvSpPr>
        <p:spPr bwMode="auto">
          <a:xfrm>
            <a:off x="3429000" y="1981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6" name="Oval 56"/>
          <p:cNvSpPr>
            <a:spLocks noChangeArrowheads="1"/>
          </p:cNvSpPr>
          <p:nvPr/>
        </p:nvSpPr>
        <p:spPr bwMode="auto">
          <a:xfrm>
            <a:off x="4419600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7" name="Oval 57"/>
          <p:cNvSpPr>
            <a:spLocks noChangeArrowheads="1"/>
          </p:cNvSpPr>
          <p:nvPr/>
        </p:nvSpPr>
        <p:spPr bwMode="auto">
          <a:xfrm>
            <a:off x="419100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8" name="Oval 58"/>
          <p:cNvSpPr>
            <a:spLocks noChangeArrowheads="1"/>
          </p:cNvSpPr>
          <p:nvPr/>
        </p:nvSpPr>
        <p:spPr bwMode="auto">
          <a:xfrm>
            <a:off x="3657600" y="4267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9" name="Oval 59"/>
          <p:cNvSpPr>
            <a:spLocks noChangeArrowheads="1"/>
          </p:cNvSpPr>
          <p:nvPr/>
        </p:nvSpPr>
        <p:spPr bwMode="auto">
          <a:xfrm>
            <a:off x="38862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0" name="Oval 60"/>
          <p:cNvSpPr>
            <a:spLocks noChangeArrowheads="1"/>
          </p:cNvSpPr>
          <p:nvPr/>
        </p:nvSpPr>
        <p:spPr bwMode="auto">
          <a:xfrm>
            <a:off x="3962400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2" name="Line 62"/>
          <p:cNvSpPr>
            <a:spLocks noChangeShapeType="1"/>
          </p:cNvSpPr>
          <p:nvPr/>
        </p:nvSpPr>
        <p:spPr bwMode="auto">
          <a:xfrm>
            <a:off x="3048000" y="1447800"/>
            <a:ext cx="1588" cy="457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43" name="AutoShape 63"/>
          <p:cNvSpPr>
            <a:spLocks noChangeArrowheads="1"/>
          </p:cNvSpPr>
          <p:nvPr/>
        </p:nvSpPr>
        <p:spPr bwMode="auto">
          <a:xfrm>
            <a:off x="1981200" y="6096000"/>
            <a:ext cx="3568700" cy="366713"/>
          </a:xfrm>
          <a:prstGeom prst="roundRect">
            <a:avLst>
              <a:gd name="adj" fmla="val 43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h =&gt; p(error) = 0.5  it is at chance</a:t>
            </a:r>
          </a:p>
        </p:txBody>
      </p:sp>
      <p:sp>
        <p:nvSpPr>
          <p:cNvPr id="20555" name="Line 75"/>
          <p:cNvSpPr>
            <a:spLocks noChangeShapeType="1"/>
          </p:cNvSpPr>
          <p:nvPr/>
        </p:nvSpPr>
        <p:spPr bwMode="auto">
          <a:xfrm flipH="1" flipV="1">
            <a:off x="2613025" y="5749925"/>
            <a:ext cx="423863" cy="12700"/>
          </a:xfrm>
          <a:prstGeom prst="line">
            <a:avLst/>
          </a:prstGeom>
          <a:noFill/>
          <a:ln w="76320">
            <a:solidFill>
              <a:srgbClr val="FE060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56" name="Line 76"/>
          <p:cNvSpPr>
            <a:spLocks noChangeShapeType="1"/>
          </p:cNvSpPr>
          <p:nvPr/>
        </p:nvSpPr>
        <p:spPr bwMode="auto">
          <a:xfrm>
            <a:off x="3055938" y="5759450"/>
            <a:ext cx="450850" cy="1588"/>
          </a:xfrm>
          <a:prstGeom prst="line">
            <a:avLst/>
          </a:prstGeom>
          <a:noFill/>
          <a:ln w="76320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5410200" y="2102555"/>
            <a:ext cx="2621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weak learner =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0" y="4731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be the best line learned on this data set?</a:t>
            </a:r>
          </a:p>
        </p:txBody>
      </p:sp>
    </p:spTree>
    <p:extLst>
      <p:ext uri="{BB962C8B-B14F-4D97-AF65-F5344CB8AC3E}">
        <p14:creationId xmlns:p14="http://schemas.microsoft.com/office/powerpoint/2010/main" val="32600945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594740"/>
                </a:solidFill>
              </a:rPr>
              <a:t>Boosting example</a:t>
            </a:r>
          </a:p>
        </p:txBody>
      </p:sp>
      <p:sp>
        <p:nvSpPr>
          <p:cNvPr id="21506" name="Oval 2"/>
          <p:cNvSpPr>
            <a:spLocks noChangeArrowheads="1"/>
          </p:cNvSpPr>
          <p:nvPr/>
        </p:nvSpPr>
        <p:spPr bwMode="auto">
          <a:xfrm>
            <a:off x="3057525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Oval 3"/>
          <p:cNvSpPr>
            <a:spLocks noChangeArrowheads="1"/>
          </p:cNvSpPr>
          <p:nvPr/>
        </p:nvSpPr>
        <p:spPr bwMode="auto">
          <a:xfrm>
            <a:off x="3362325" y="2843213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3590925" y="3071813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2828925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3362325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Oval 7"/>
          <p:cNvSpPr>
            <a:spLocks noChangeArrowheads="1"/>
          </p:cNvSpPr>
          <p:nvPr/>
        </p:nvSpPr>
        <p:spPr bwMode="auto">
          <a:xfrm>
            <a:off x="3743325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2600325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Oval 9"/>
          <p:cNvSpPr>
            <a:spLocks noChangeArrowheads="1"/>
          </p:cNvSpPr>
          <p:nvPr/>
        </p:nvSpPr>
        <p:spPr bwMode="auto">
          <a:xfrm>
            <a:off x="3057525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3362325" y="3276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3438525" y="3505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Oval 12"/>
          <p:cNvSpPr>
            <a:spLocks noChangeArrowheads="1"/>
          </p:cNvSpPr>
          <p:nvPr/>
        </p:nvSpPr>
        <p:spPr bwMode="auto">
          <a:xfrm>
            <a:off x="2905125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Oval 13"/>
          <p:cNvSpPr>
            <a:spLocks noChangeArrowheads="1"/>
          </p:cNvSpPr>
          <p:nvPr/>
        </p:nvSpPr>
        <p:spPr bwMode="auto">
          <a:xfrm>
            <a:off x="2524125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Oval 14"/>
          <p:cNvSpPr>
            <a:spLocks noChangeArrowheads="1"/>
          </p:cNvSpPr>
          <p:nvPr/>
        </p:nvSpPr>
        <p:spPr bwMode="auto">
          <a:xfrm>
            <a:off x="2600325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9" name="Oval 15"/>
          <p:cNvSpPr>
            <a:spLocks noChangeArrowheads="1"/>
          </p:cNvSpPr>
          <p:nvPr/>
        </p:nvSpPr>
        <p:spPr bwMode="auto">
          <a:xfrm>
            <a:off x="3133725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Oval 16"/>
          <p:cNvSpPr>
            <a:spLocks noChangeArrowheads="1"/>
          </p:cNvSpPr>
          <p:nvPr/>
        </p:nvSpPr>
        <p:spPr bwMode="auto">
          <a:xfrm>
            <a:off x="2752725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Oval 17"/>
          <p:cNvSpPr>
            <a:spLocks noChangeArrowheads="1"/>
          </p:cNvSpPr>
          <p:nvPr/>
        </p:nvSpPr>
        <p:spPr bwMode="auto">
          <a:xfrm>
            <a:off x="3514725" y="3886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Oval 18"/>
          <p:cNvSpPr>
            <a:spLocks noChangeArrowheads="1"/>
          </p:cNvSpPr>
          <p:nvPr/>
        </p:nvSpPr>
        <p:spPr bwMode="auto">
          <a:xfrm>
            <a:off x="2295525" y="3200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Oval 19"/>
          <p:cNvSpPr>
            <a:spLocks noChangeArrowheads="1"/>
          </p:cNvSpPr>
          <p:nvPr/>
        </p:nvSpPr>
        <p:spPr bwMode="auto">
          <a:xfrm>
            <a:off x="2828925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4" name="Oval 20"/>
          <p:cNvSpPr>
            <a:spLocks noChangeArrowheads="1"/>
          </p:cNvSpPr>
          <p:nvPr/>
        </p:nvSpPr>
        <p:spPr bwMode="auto">
          <a:xfrm>
            <a:off x="4429125" y="3429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5" name="Oval 21"/>
          <p:cNvSpPr>
            <a:spLocks noChangeArrowheads="1"/>
          </p:cNvSpPr>
          <p:nvPr/>
        </p:nvSpPr>
        <p:spPr bwMode="auto">
          <a:xfrm>
            <a:off x="4352925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6" name="Oval 22"/>
          <p:cNvSpPr>
            <a:spLocks noChangeArrowheads="1"/>
          </p:cNvSpPr>
          <p:nvPr/>
        </p:nvSpPr>
        <p:spPr bwMode="auto">
          <a:xfrm>
            <a:off x="4124325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7" name="Oval 23"/>
          <p:cNvSpPr>
            <a:spLocks noChangeArrowheads="1"/>
          </p:cNvSpPr>
          <p:nvPr/>
        </p:nvSpPr>
        <p:spPr bwMode="auto">
          <a:xfrm>
            <a:off x="4352925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8" name="Oval 24"/>
          <p:cNvSpPr>
            <a:spLocks noChangeArrowheads="1"/>
          </p:cNvSpPr>
          <p:nvPr/>
        </p:nvSpPr>
        <p:spPr bwMode="auto">
          <a:xfrm>
            <a:off x="4886325" y="3352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9" name="Oval 25"/>
          <p:cNvSpPr>
            <a:spLocks noChangeArrowheads="1"/>
          </p:cNvSpPr>
          <p:nvPr/>
        </p:nvSpPr>
        <p:spPr bwMode="auto">
          <a:xfrm>
            <a:off x="4657725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0" name="Oval 26"/>
          <p:cNvSpPr>
            <a:spLocks noChangeArrowheads="1"/>
          </p:cNvSpPr>
          <p:nvPr/>
        </p:nvSpPr>
        <p:spPr bwMode="auto">
          <a:xfrm>
            <a:off x="1152525" y="3200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1" name="Oval 27"/>
          <p:cNvSpPr>
            <a:spLocks noChangeArrowheads="1"/>
          </p:cNvSpPr>
          <p:nvPr/>
        </p:nvSpPr>
        <p:spPr bwMode="auto">
          <a:xfrm>
            <a:off x="1076325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2" name="Oval 28"/>
          <p:cNvSpPr>
            <a:spLocks noChangeArrowheads="1"/>
          </p:cNvSpPr>
          <p:nvPr/>
        </p:nvSpPr>
        <p:spPr bwMode="auto">
          <a:xfrm>
            <a:off x="1076325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3" name="Oval 29"/>
          <p:cNvSpPr>
            <a:spLocks noChangeArrowheads="1"/>
          </p:cNvSpPr>
          <p:nvPr/>
        </p:nvSpPr>
        <p:spPr bwMode="auto">
          <a:xfrm>
            <a:off x="1609725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4" name="Oval 30"/>
          <p:cNvSpPr>
            <a:spLocks noChangeArrowheads="1"/>
          </p:cNvSpPr>
          <p:nvPr/>
        </p:nvSpPr>
        <p:spPr bwMode="auto">
          <a:xfrm>
            <a:off x="1381125" y="3657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5" name="Oval 31"/>
          <p:cNvSpPr>
            <a:spLocks noChangeArrowheads="1"/>
          </p:cNvSpPr>
          <p:nvPr/>
        </p:nvSpPr>
        <p:spPr bwMode="auto">
          <a:xfrm>
            <a:off x="2066925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6" name="Oval 32"/>
          <p:cNvSpPr>
            <a:spLocks noChangeArrowheads="1"/>
          </p:cNvSpPr>
          <p:nvPr/>
        </p:nvSpPr>
        <p:spPr bwMode="auto">
          <a:xfrm>
            <a:off x="1990725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7" name="Oval 33"/>
          <p:cNvSpPr>
            <a:spLocks noChangeArrowheads="1"/>
          </p:cNvSpPr>
          <p:nvPr/>
        </p:nvSpPr>
        <p:spPr bwMode="auto">
          <a:xfrm>
            <a:off x="1990725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8" name="Oval 34"/>
          <p:cNvSpPr>
            <a:spLocks noChangeArrowheads="1"/>
          </p:cNvSpPr>
          <p:nvPr/>
        </p:nvSpPr>
        <p:spPr bwMode="auto">
          <a:xfrm>
            <a:off x="2524125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9" name="Oval 35"/>
          <p:cNvSpPr>
            <a:spLocks noChangeArrowheads="1"/>
          </p:cNvSpPr>
          <p:nvPr/>
        </p:nvSpPr>
        <p:spPr bwMode="auto">
          <a:xfrm>
            <a:off x="2295525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0" name="Oval 36"/>
          <p:cNvSpPr>
            <a:spLocks noChangeArrowheads="1"/>
          </p:cNvSpPr>
          <p:nvPr/>
        </p:nvSpPr>
        <p:spPr bwMode="auto">
          <a:xfrm>
            <a:off x="3286125" y="4876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1" name="Oval 37"/>
          <p:cNvSpPr>
            <a:spLocks noChangeArrowheads="1"/>
          </p:cNvSpPr>
          <p:nvPr/>
        </p:nvSpPr>
        <p:spPr bwMode="auto">
          <a:xfrm>
            <a:off x="3133725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2" name="Oval 38"/>
          <p:cNvSpPr>
            <a:spLocks noChangeArrowheads="1"/>
          </p:cNvSpPr>
          <p:nvPr/>
        </p:nvSpPr>
        <p:spPr bwMode="auto">
          <a:xfrm>
            <a:off x="2828925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3" name="Oval 39"/>
          <p:cNvSpPr>
            <a:spLocks noChangeArrowheads="1"/>
          </p:cNvSpPr>
          <p:nvPr/>
        </p:nvSpPr>
        <p:spPr bwMode="auto">
          <a:xfrm>
            <a:off x="3743325" y="4800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4" name="Oval 40"/>
          <p:cNvSpPr>
            <a:spLocks noChangeArrowheads="1"/>
          </p:cNvSpPr>
          <p:nvPr/>
        </p:nvSpPr>
        <p:spPr bwMode="auto">
          <a:xfrm>
            <a:off x="3514725" y="5334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5" name="Oval 41"/>
          <p:cNvSpPr>
            <a:spLocks noChangeArrowheads="1"/>
          </p:cNvSpPr>
          <p:nvPr/>
        </p:nvSpPr>
        <p:spPr bwMode="auto">
          <a:xfrm>
            <a:off x="2066925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6" name="Oval 42"/>
          <p:cNvSpPr>
            <a:spLocks noChangeArrowheads="1"/>
          </p:cNvSpPr>
          <p:nvPr/>
        </p:nvSpPr>
        <p:spPr bwMode="auto">
          <a:xfrm>
            <a:off x="2828925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7" name="Oval 43"/>
          <p:cNvSpPr>
            <a:spLocks noChangeArrowheads="1"/>
          </p:cNvSpPr>
          <p:nvPr/>
        </p:nvSpPr>
        <p:spPr bwMode="auto">
          <a:xfrm>
            <a:off x="1990725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8" name="Oval 44"/>
          <p:cNvSpPr>
            <a:spLocks noChangeArrowheads="1"/>
          </p:cNvSpPr>
          <p:nvPr/>
        </p:nvSpPr>
        <p:spPr bwMode="auto">
          <a:xfrm>
            <a:off x="2524125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9" name="Oval 45"/>
          <p:cNvSpPr>
            <a:spLocks noChangeArrowheads="1"/>
          </p:cNvSpPr>
          <p:nvPr/>
        </p:nvSpPr>
        <p:spPr bwMode="auto">
          <a:xfrm>
            <a:off x="2295525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0" name="Oval 46"/>
          <p:cNvSpPr>
            <a:spLocks noChangeArrowheads="1"/>
          </p:cNvSpPr>
          <p:nvPr/>
        </p:nvSpPr>
        <p:spPr bwMode="auto">
          <a:xfrm>
            <a:off x="3819525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1" name="Oval 47"/>
          <p:cNvSpPr>
            <a:spLocks noChangeArrowheads="1"/>
          </p:cNvSpPr>
          <p:nvPr/>
        </p:nvSpPr>
        <p:spPr bwMode="auto">
          <a:xfrm>
            <a:off x="3209925" y="2362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2" name="Oval 48"/>
          <p:cNvSpPr>
            <a:spLocks noChangeArrowheads="1"/>
          </p:cNvSpPr>
          <p:nvPr/>
        </p:nvSpPr>
        <p:spPr bwMode="auto">
          <a:xfrm>
            <a:off x="3743325" y="2819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3" name="Oval 49"/>
          <p:cNvSpPr>
            <a:spLocks noChangeArrowheads="1"/>
          </p:cNvSpPr>
          <p:nvPr/>
        </p:nvSpPr>
        <p:spPr bwMode="auto">
          <a:xfrm>
            <a:off x="4276725" y="2057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4" name="Oval 50"/>
          <p:cNvSpPr>
            <a:spLocks noChangeArrowheads="1"/>
          </p:cNvSpPr>
          <p:nvPr/>
        </p:nvSpPr>
        <p:spPr bwMode="auto">
          <a:xfrm>
            <a:off x="4048125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5" name="Oval 51"/>
          <p:cNvSpPr>
            <a:spLocks noChangeArrowheads="1"/>
          </p:cNvSpPr>
          <p:nvPr/>
        </p:nvSpPr>
        <p:spPr bwMode="auto">
          <a:xfrm>
            <a:off x="1457325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6" name="Oval 52"/>
          <p:cNvSpPr>
            <a:spLocks noChangeArrowheads="1"/>
          </p:cNvSpPr>
          <p:nvPr/>
        </p:nvSpPr>
        <p:spPr bwMode="auto">
          <a:xfrm>
            <a:off x="1381125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7" name="Oval 53"/>
          <p:cNvSpPr>
            <a:spLocks noChangeArrowheads="1"/>
          </p:cNvSpPr>
          <p:nvPr/>
        </p:nvSpPr>
        <p:spPr bwMode="auto">
          <a:xfrm>
            <a:off x="1914525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8" name="Oval 54"/>
          <p:cNvSpPr>
            <a:spLocks noChangeArrowheads="1"/>
          </p:cNvSpPr>
          <p:nvPr/>
        </p:nvSpPr>
        <p:spPr bwMode="auto">
          <a:xfrm>
            <a:off x="1685925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9" name="Oval 55"/>
          <p:cNvSpPr>
            <a:spLocks noChangeArrowheads="1"/>
          </p:cNvSpPr>
          <p:nvPr/>
        </p:nvSpPr>
        <p:spPr bwMode="auto">
          <a:xfrm>
            <a:off x="3438525" y="1981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0" name="Oval 56"/>
          <p:cNvSpPr>
            <a:spLocks noChangeArrowheads="1"/>
          </p:cNvSpPr>
          <p:nvPr/>
        </p:nvSpPr>
        <p:spPr bwMode="auto">
          <a:xfrm>
            <a:off x="4429125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1" name="Oval 57"/>
          <p:cNvSpPr>
            <a:spLocks noChangeArrowheads="1"/>
          </p:cNvSpPr>
          <p:nvPr/>
        </p:nvSpPr>
        <p:spPr bwMode="auto">
          <a:xfrm>
            <a:off x="4200525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2" name="Oval 58"/>
          <p:cNvSpPr>
            <a:spLocks noChangeArrowheads="1"/>
          </p:cNvSpPr>
          <p:nvPr/>
        </p:nvSpPr>
        <p:spPr bwMode="auto">
          <a:xfrm>
            <a:off x="3667125" y="4267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3" name="Oval 59"/>
          <p:cNvSpPr>
            <a:spLocks noChangeArrowheads="1"/>
          </p:cNvSpPr>
          <p:nvPr/>
        </p:nvSpPr>
        <p:spPr bwMode="auto">
          <a:xfrm>
            <a:off x="3895725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4" name="Oval 60"/>
          <p:cNvSpPr>
            <a:spLocks noChangeArrowheads="1"/>
          </p:cNvSpPr>
          <p:nvPr/>
        </p:nvSpPr>
        <p:spPr bwMode="auto">
          <a:xfrm>
            <a:off x="3971925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5" name="Line 61"/>
          <p:cNvSpPr>
            <a:spLocks noChangeShapeType="1"/>
          </p:cNvSpPr>
          <p:nvPr/>
        </p:nvSpPr>
        <p:spPr bwMode="auto">
          <a:xfrm>
            <a:off x="3057525" y="1447800"/>
            <a:ext cx="1588" cy="457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6" name="AutoShape 62"/>
          <p:cNvSpPr>
            <a:spLocks noChangeArrowheads="1"/>
          </p:cNvSpPr>
          <p:nvPr/>
        </p:nvSpPr>
        <p:spPr bwMode="auto">
          <a:xfrm>
            <a:off x="1778000" y="5994400"/>
            <a:ext cx="3244850" cy="366713"/>
          </a:xfrm>
          <a:prstGeom prst="roundRect">
            <a:avLst>
              <a:gd name="adj" fmla="val 43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This one seems to be the best</a:t>
            </a:r>
          </a:p>
        </p:txBody>
      </p:sp>
      <p:sp>
        <p:nvSpPr>
          <p:cNvPr id="21567" name="Line 63"/>
          <p:cNvSpPr>
            <a:spLocks noChangeShapeType="1"/>
          </p:cNvSpPr>
          <p:nvPr/>
        </p:nvSpPr>
        <p:spPr bwMode="auto">
          <a:xfrm>
            <a:off x="2752725" y="1447800"/>
            <a:ext cx="1588" cy="457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8" name="Line 64"/>
          <p:cNvSpPr>
            <a:spLocks noChangeShapeType="1"/>
          </p:cNvSpPr>
          <p:nvPr/>
        </p:nvSpPr>
        <p:spPr bwMode="auto">
          <a:xfrm>
            <a:off x="2524125" y="1447800"/>
            <a:ext cx="1588" cy="4572000"/>
          </a:xfrm>
          <a:prstGeom prst="line">
            <a:avLst/>
          </a:prstGeom>
          <a:noFill/>
          <a:ln w="3816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9" name="Line 65"/>
          <p:cNvSpPr>
            <a:spLocks noChangeShapeType="1"/>
          </p:cNvSpPr>
          <p:nvPr/>
        </p:nvSpPr>
        <p:spPr bwMode="auto">
          <a:xfrm>
            <a:off x="1990725" y="1447800"/>
            <a:ext cx="1588" cy="457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1" name="Line 77"/>
          <p:cNvSpPr>
            <a:spLocks noChangeShapeType="1"/>
          </p:cNvSpPr>
          <p:nvPr/>
        </p:nvSpPr>
        <p:spPr bwMode="auto">
          <a:xfrm flipH="1" flipV="1">
            <a:off x="2081213" y="5937250"/>
            <a:ext cx="423862" cy="12700"/>
          </a:xfrm>
          <a:prstGeom prst="line">
            <a:avLst/>
          </a:prstGeom>
          <a:noFill/>
          <a:ln w="76320">
            <a:solidFill>
              <a:srgbClr val="FE060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2" name="Line 78"/>
          <p:cNvSpPr>
            <a:spLocks noChangeShapeType="1"/>
          </p:cNvSpPr>
          <p:nvPr/>
        </p:nvSpPr>
        <p:spPr bwMode="auto">
          <a:xfrm>
            <a:off x="2524125" y="5946775"/>
            <a:ext cx="450850" cy="1588"/>
          </a:xfrm>
          <a:prstGeom prst="line">
            <a:avLst/>
          </a:prstGeom>
          <a:noFill/>
          <a:ln w="76320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3" name="AutoShape 79"/>
          <p:cNvSpPr>
            <a:spLocks noChangeArrowheads="1"/>
          </p:cNvSpPr>
          <p:nvPr/>
        </p:nvSpPr>
        <p:spPr bwMode="auto">
          <a:xfrm>
            <a:off x="76200" y="6380163"/>
            <a:ext cx="6813550" cy="366712"/>
          </a:xfrm>
          <a:prstGeom prst="roundRect">
            <a:avLst>
              <a:gd name="adj" fmla="val 43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This is a </a:t>
            </a:r>
            <a:r>
              <a:rPr lang="ja-JP" altLang="en-GB" sz="2400">
                <a:solidFill>
                  <a:schemeClr val="tx1"/>
                </a:solidFill>
                <a:latin typeface="Arial"/>
              </a:rPr>
              <a:t>‘</a:t>
            </a:r>
            <a:r>
              <a:rPr lang="en-GB" sz="2400" b="1">
                <a:solidFill>
                  <a:schemeClr val="tx1"/>
                </a:solidFill>
              </a:rPr>
              <a:t>weak classifier</a:t>
            </a:r>
            <a:r>
              <a:rPr lang="ja-JP" altLang="en-GB" sz="2400">
                <a:solidFill>
                  <a:schemeClr val="tx1"/>
                </a:solidFill>
                <a:latin typeface="Arial"/>
              </a:rPr>
              <a:t>’</a:t>
            </a:r>
            <a:r>
              <a:rPr lang="en-GB" sz="2400">
                <a:solidFill>
                  <a:schemeClr val="tx1"/>
                </a:solidFill>
              </a:rPr>
              <a:t>: It performs slightly better than chance.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029200" y="4731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should we reweight examples?</a:t>
            </a:r>
          </a:p>
        </p:txBody>
      </p:sp>
    </p:spTree>
    <p:extLst>
      <p:ext uri="{BB962C8B-B14F-4D97-AF65-F5344CB8AC3E}">
        <p14:creationId xmlns:p14="http://schemas.microsoft.com/office/powerpoint/2010/main" val="2031329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594740"/>
                </a:solidFill>
              </a:rPr>
              <a:t>Boosting example</a:t>
            </a:r>
          </a:p>
        </p:txBody>
      </p:sp>
      <p:sp>
        <p:nvSpPr>
          <p:cNvPr id="22530" name="Oval 2"/>
          <p:cNvSpPr>
            <a:spLocks noChangeArrowheads="1"/>
          </p:cNvSpPr>
          <p:nvPr/>
        </p:nvSpPr>
        <p:spPr bwMode="auto">
          <a:xfrm>
            <a:off x="30670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Oval 3"/>
          <p:cNvSpPr>
            <a:spLocks noChangeArrowheads="1"/>
          </p:cNvSpPr>
          <p:nvPr/>
        </p:nvSpPr>
        <p:spPr bwMode="auto">
          <a:xfrm>
            <a:off x="3371850" y="2859088"/>
            <a:ext cx="149225" cy="14922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3600450" y="3098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28384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3371850" y="3733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3752850" y="34290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260985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Oval 9"/>
          <p:cNvSpPr>
            <a:spLocks noChangeArrowheads="1"/>
          </p:cNvSpPr>
          <p:nvPr/>
        </p:nvSpPr>
        <p:spPr bwMode="auto">
          <a:xfrm>
            <a:off x="30670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3371850" y="32766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Oval 11"/>
          <p:cNvSpPr>
            <a:spLocks noChangeArrowheads="1"/>
          </p:cNvSpPr>
          <p:nvPr/>
        </p:nvSpPr>
        <p:spPr bwMode="auto">
          <a:xfrm>
            <a:off x="3448050" y="3505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Oval 12"/>
          <p:cNvSpPr>
            <a:spLocks noChangeArrowheads="1"/>
          </p:cNvSpPr>
          <p:nvPr/>
        </p:nvSpPr>
        <p:spPr bwMode="auto">
          <a:xfrm>
            <a:off x="291465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Oval 13"/>
          <p:cNvSpPr>
            <a:spLocks noChangeArrowheads="1"/>
          </p:cNvSpPr>
          <p:nvPr/>
        </p:nvSpPr>
        <p:spPr bwMode="auto">
          <a:xfrm>
            <a:off x="253365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Oval 14"/>
          <p:cNvSpPr>
            <a:spLocks noChangeArrowheads="1"/>
          </p:cNvSpPr>
          <p:nvPr/>
        </p:nvSpPr>
        <p:spPr bwMode="auto">
          <a:xfrm>
            <a:off x="26098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Oval 15"/>
          <p:cNvSpPr>
            <a:spLocks noChangeArrowheads="1"/>
          </p:cNvSpPr>
          <p:nvPr/>
        </p:nvSpPr>
        <p:spPr bwMode="auto">
          <a:xfrm>
            <a:off x="314325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Oval 16"/>
          <p:cNvSpPr>
            <a:spLocks noChangeArrowheads="1"/>
          </p:cNvSpPr>
          <p:nvPr/>
        </p:nvSpPr>
        <p:spPr bwMode="auto">
          <a:xfrm>
            <a:off x="276225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5" name="Oval 17"/>
          <p:cNvSpPr>
            <a:spLocks noChangeArrowheads="1"/>
          </p:cNvSpPr>
          <p:nvPr/>
        </p:nvSpPr>
        <p:spPr bwMode="auto">
          <a:xfrm>
            <a:off x="3524250" y="3886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6" name="Oval 18"/>
          <p:cNvSpPr>
            <a:spLocks noChangeArrowheads="1"/>
          </p:cNvSpPr>
          <p:nvPr/>
        </p:nvSpPr>
        <p:spPr bwMode="auto">
          <a:xfrm>
            <a:off x="2152650" y="3200400"/>
            <a:ext cx="304800" cy="3048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Oval 19"/>
          <p:cNvSpPr>
            <a:spLocks noChangeArrowheads="1"/>
          </p:cNvSpPr>
          <p:nvPr/>
        </p:nvSpPr>
        <p:spPr bwMode="auto">
          <a:xfrm>
            <a:off x="283845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8" name="Oval 20"/>
          <p:cNvSpPr>
            <a:spLocks noChangeArrowheads="1"/>
          </p:cNvSpPr>
          <p:nvPr/>
        </p:nvSpPr>
        <p:spPr bwMode="auto">
          <a:xfrm>
            <a:off x="4438650" y="3565525"/>
            <a:ext cx="385763" cy="4016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9" name="Oval 21"/>
          <p:cNvSpPr>
            <a:spLocks noChangeArrowheads="1"/>
          </p:cNvSpPr>
          <p:nvPr/>
        </p:nvSpPr>
        <p:spPr bwMode="auto">
          <a:xfrm>
            <a:off x="4362450" y="2989263"/>
            <a:ext cx="366713" cy="3524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0" name="Oval 22"/>
          <p:cNvSpPr>
            <a:spLocks noChangeArrowheads="1"/>
          </p:cNvSpPr>
          <p:nvPr/>
        </p:nvSpPr>
        <p:spPr bwMode="auto">
          <a:xfrm>
            <a:off x="4133850" y="38862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Oval 23"/>
          <p:cNvSpPr>
            <a:spLocks noChangeArrowheads="1"/>
          </p:cNvSpPr>
          <p:nvPr/>
        </p:nvSpPr>
        <p:spPr bwMode="auto">
          <a:xfrm>
            <a:off x="4362450" y="41656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2" name="Oval 24"/>
          <p:cNvSpPr>
            <a:spLocks noChangeArrowheads="1"/>
          </p:cNvSpPr>
          <p:nvPr/>
        </p:nvSpPr>
        <p:spPr bwMode="auto">
          <a:xfrm>
            <a:off x="4775200" y="3417888"/>
            <a:ext cx="387350" cy="3810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3" name="Oval 25"/>
          <p:cNvSpPr>
            <a:spLocks noChangeArrowheads="1"/>
          </p:cNvSpPr>
          <p:nvPr/>
        </p:nvSpPr>
        <p:spPr bwMode="auto">
          <a:xfrm>
            <a:off x="4667250" y="4021138"/>
            <a:ext cx="350838" cy="3524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4" name="Oval 26"/>
          <p:cNvSpPr>
            <a:spLocks noChangeArrowheads="1"/>
          </p:cNvSpPr>
          <p:nvPr/>
        </p:nvSpPr>
        <p:spPr bwMode="auto">
          <a:xfrm>
            <a:off x="1162050" y="3217863"/>
            <a:ext cx="134938" cy="1349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5" name="Oval 27"/>
          <p:cNvSpPr>
            <a:spLocks noChangeArrowheads="1"/>
          </p:cNvSpPr>
          <p:nvPr/>
        </p:nvSpPr>
        <p:spPr bwMode="auto">
          <a:xfrm>
            <a:off x="1085850" y="2671763"/>
            <a:ext cx="147638" cy="1476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6" name="Oval 28"/>
          <p:cNvSpPr>
            <a:spLocks noChangeArrowheads="1"/>
          </p:cNvSpPr>
          <p:nvPr/>
        </p:nvSpPr>
        <p:spPr bwMode="auto">
          <a:xfrm>
            <a:off x="1085850" y="3916363"/>
            <a:ext cx="122238" cy="1222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7" name="Oval 29"/>
          <p:cNvSpPr>
            <a:spLocks noChangeArrowheads="1"/>
          </p:cNvSpPr>
          <p:nvPr/>
        </p:nvSpPr>
        <p:spPr bwMode="auto">
          <a:xfrm>
            <a:off x="161925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8" name="Oval 30"/>
          <p:cNvSpPr>
            <a:spLocks noChangeArrowheads="1"/>
          </p:cNvSpPr>
          <p:nvPr/>
        </p:nvSpPr>
        <p:spPr bwMode="auto">
          <a:xfrm>
            <a:off x="1390650" y="3673475"/>
            <a:ext cx="136525" cy="1365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9" name="Oval 31"/>
          <p:cNvSpPr>
            <a:spLocks noChangeArrowheads="1"/>
          </p:cNvSpPr>
          <p:nvPr/>
        </p:nvSpPr>
        <p:spPr bwMode="auto">
          <a:xfrm>
            <a:off x="207645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0" name="Oval 32"/>
          <p:cNvSpPr>
            <a:spLocks noChangeArrowheads="1"/>
          </p:cNvSpPr>
          <p:nvPr/>
        </p:nvSpPr>
        <p:spPr bwMode="auto">
          <a:xfrm>
            <a:off x="200025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1" name="Oval 33"/>
          <p:cNvSpPr>
            <a:spLocks noChangeArrowheads="1"/>
          </p:cNvSpPr>
          <p:nvPr/>
        </p:nvSpPr>
        <p:spPr bwMode="auto">
          <a:xfrm>
            <a:off x="2000250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2" name="Oval 34"/>
          <p:cNvSpPr>
            <a:spLocks noChangeArrowheads="1"/>
          </p:cNvSpPr>
          <p:nvPr/>
        </p:nvSpPr>
        <p:spPr bwMode="auto">
          <a:xfrm>
            <a:off x="2533650" y="4467225"/>
            <a:ext cx="333375" cy="3333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3" name="Oval 35"/>
          <p:cNvSpPr>
            <a:spLocks noChangeArrowheads="1"/>
          </p:cNvSpPr>
          <p:nvPr/>
        </p:nvSpPr>
        <p:spPr bwMode="auto">
          <a:xfrm>
            <a:off x="230505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4" name="Oval 36"/>
          <p:cNvSpPr>
            <a:spLocks noChangeArrowheads="1"/>
          </p:cNvSpPr>
          <p:nvPr/>
        </p:nvSpPr>
        <p:spPr bwMode="auto">
          <a:xfrm>
            <a:off x="3295650" y="4811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5" name="Oval 37"/>
          <p:cNvSpPr>
            <a:spLocks noChangeArrowheads="1"/>
          </p:cNvSpPr>
          <p:nvPr/>
        </p:nvSpPr>
        <p:spPr bwMode="auto">
          <a:xfrm>
            <a:off x="3143250" y="4430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6" name="Oval 38"/>
          <p:cNvSpPr>
            <a:spLocks noChangeArrowheads="1"/>
          </p:cNvSpPr>
          <p:nvPr/>
        </p:nvSpPr>
        <p:spPr bwMode="auto">
          <a:xfrm>
            <a:off x="2838450" y="4964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7" name="Oval 39"/>
          <p:cNvSpPr>
            <a:spLocks noChangeArrowheads="1"/>
          </p:cNvSpPr>
          <p:nvPr/>
        </p:nvSpPr>
        <p:spPr bwMode="auto">
          <a:xfrm>
            <a:off x="3752850" y="4800600"/>
            <a:ext cx="334963" cy="34448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8" name="Oval 40"/>
          <p:cNvSpPr>
            <a:spLocks noChangeArrowheads="1"/>
          </p:cNvSpPr>
          <p:nvPr/>
        </p:nvSpPr>
        <p:spPr bwMode="auto">
          <a:xfrm>
            <a:off x="3524250" y="52689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9" name="Oval 41"/>
          <p:cNvSpPr>
            <a:spLocks noChangeArrowheads="1"/>
          </p:cNvSpPr>
          <p:nvPr/>
        </p:nvSpPr>
        <p:spPr bwMode="auto">
          <a:xfrm>
            <a:off x="207645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0" name="Oval 42"/>
          <p:cNvSpPr>
            <a:spLocks noChangeArrowheads="1"/>
          </p:cNvSpPr>
          <p:nvPr/>
        </p:nvSpPr>
        <p:spPr bwMode="auto">
          <a:xfrm>
            <a:off x="2838450" y="2144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1" name="Oval 43"/>
          <p:cNvSpPr>
            <a:spLocks noChangeArrowheads="1"/>
          </p:cNvSpPr>
          <p:nvPr/>
        </p:nvSpPr>
        <p:spPr bwMode="auto">
          <a:xfrm>
            <a:off x="200025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2" name="Oval 44"/>
          <p:cNvSpPr>
            <a:spLocks noChangeArrowheads="1"/>
          </p:cNvSpPr>
          <p:nvPr/>
        </p:nvSpPr>
        <p:spPr bwMode="auto">
          <a:xfrm>
            <a:off x="2533650" y="2105025"/>
            <a:ext cx="333375" cy="3333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3" name="Oval 45"/>
          <p:cNvSpPr>
            <a:spLocks noChangeArrowheads="1"/>
          </p:cNvSpPr>
          <p:nvPr/>
        </p:nvSpPr>
        <p:spPr bwMode="auto">
          <a:xfrm>
            <a:off x="230505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4" name="Oval 46"/>
          <p:cNvSpPr>
            <a:spLocks noChangeArrowheads="1"/>
          </p:cNvSpPr>
          <p:nvPr/>
        </p:nvSpPr>
        <p:spPr bwMode="auto">
          <a:xfrm>
            <a:off x="3829050" y="2133600"/>
            <a:ext cx="384175" cy="3651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5" name="Oval 47"/>
          <p:cNvSpPr>
            <a:spLocks noChangeArrowheads="1"/>
          </p:cNvSpPr>
          <p:nvPr/>
        </p:nvSpPr>
        <p:spPr bwMode="auto">
          <a:xfrm>
            <a:off x="3219450" y="2297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6" name="Oval 48"/>
          <p:cNvSpPr>
            <a:spLocks noChangeArrowheads="1"/>
          </p:cNvSpPr>
          <p:nvPr/>
        </p:nvSpPr>
        <p:spPr bwMode="auto">
          <a:xfrm>
            <a:off x="3752850" y="27543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7" name="Oval 49"/>
          <p:cNvSpPr>
            <a:spLocks noChangeArrowheads="1"/>
          </p:cNvSpPr>
          <p:nvPr/>
        </p:nvSpPr>
        <p:spPr bwMode="auto">
          <a:xfrm>
            <a:off x="4286250" y="20574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8" name="Oval 50"/>
          <p:cNvSpPr>
            <a:spLocks noChangeArrowheads="1"/>
          </p:cNvSpPr>
          <p:nvPr/>
        </p:nvSpPr>
        <p:spPr bwMode="auto">
          <a:xfrm>
            <a:off x="4057650" y="2590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9" name="Oval 51"/>
          <p:cNvSpPr>
            <a:spLocks noChangeArrowheads="1"/>
          </p:cNvSpPr>
          <p:nvPr/>
        </p:nvSpPr>
        <p:spPr bwMode="auto">
          <a:xfrm>
            <a:off x="146685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0" name="Oval 52"/>
          <p:cNvSpPr>
            <a:spLocks noChangeArrowheads="1"/>
          </p:cNvSpPr>
          <p:nvPr/>
        </p:nvSpPr>
        <p:spPr bwMode="auto">
          <a:xfrm>
            <a:off x="1390650" y="4068763"/>
            <a:ext cx="122238" cy="1222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1" name="Oval 53"/>
          <p:cNvSpPr>
            <a:spLocks noChangeArrowheads="1"/>
          </p:cNvSpPr>
          <p:nvPr/>
        </p:nvSpPr>
        <p:spPr bwMode="auto">
          <a:xfrm>
            <a:off x="1924050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2" name="Oval 54"/>
          <p:cNvSpPr>
            <a:spLocks noChangeArrowheads="1"/>
          </p:cNvSpPr>
          <p:nvPr/>
        </p:nvSpPr>
        <p:spPr bwMode="auto">
          <a:xfrm>
            <a:off x="169545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3" name="Oval 55"/>
          <p:cNvSpPr>
            <a:spLocks noChangeArrowheads="1"/>
          </p:cNvSpPr>
          <p:nvPr/>
        </p:nvSpPr>
        <p:spPr bwMode="auto">
          <a:xfrm>
            <a:off x="3448050" y="1916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4" name="Oval 56"/>
          <p:cNvSpPr>
            <a:spLocks noChangeArrowheads="1"/>
          </p:cNvSpPr>
          <p:nvPr/>
        </p:nvSpPr>
        <p:spPr bwMode="auto">
          <a:xfrm>
            <a:off x="4438650" y="2727325"/>
            <a:ext cx="373063" cy="3508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5" name="Oval 57"/>
          <p:cNvSpPr>
            <a:spLocks noChangeArrowheads="1"/>
          </p:cNvSpPr>
          <p:nvPr/>
        </p:nvSpPr>
        <p:spPr bwMode="auto">
          <a:xfrm>
            <a:off x="4210050" y="31242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6" name="Oval 58"/>
          <p:cNvSpPr>
            <a:spLocks noChangeArrowheads="1"/>
          </p:cNvSpPr>
          <p:nvPr/>
        </p:nvSpPr>
        <p:spPr bwMode="auto">
          <a:xfrm>
            <a:off x="3676650" y="4202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7" name="Oval 59"/>
          <p:cNvSpPr>
            <a:spLocks noChangeArrowheads="1"/>
          </p:cNvSpPr>
          <p:nvPr/>
        </p:nvSpPr>
        <p:spPr bwMode="auto">
          <a:xfrm>
            <a:off x="3905250" y="4495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8" name="Oval 60"/>
          <p:cNvSpPr>
            <a:spLocks noChangeArrowheads="1"/>
          </p:cNvSpPr>
          <p:nvPr/>
        </p:nvSpPr>
        <p:spPr bwMode="auto">
          <a:xfrm>
            <a:off x="3981450" y="4114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90" name="Line 62"/>
          <p:cNvSpPr>
            <a:spLocks noChangeShapeType="1"/>
          </p:cNvSpPr>
          <p:nvPr/>
        </p:nvSpPr>
        <p:spPr bwMode="auto">
          <a:xfrm>
            <a:off x="2533650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81450" y="5997714"/>
            <a:ext cx="35573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reds on this side get more weight</a:t>
            </a:r>
          </a:p>
          <a:p>
            <a:r>
              <a:rPr lang="en-US" sz="2000" dirty="0">
                <a:solidFill>
                  <a:srgbClr val="0000FF"/>
                </a:solidFill>
              </a:rPr>
              <a:t>blues on this side get less weight 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0" y="5997714"/>
            <a:ext cx="36292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reds on this side get less weight</a:t>
            </a:r>
          </a:p>
          <a:p>
            <a:r>
              <a:rPr lang="en-US" sz="2000" dirty="0">
                <a:solidFill>
                  <a:srgbClr val="0000FF"/>
                </a:solidFill>
              </a:rPr>
              <a:t>blues on this side get more weight 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029200" y="4731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be the best line learned on this data set?</a:t>
            </a:r>
          </a:p>
        </p:txBody>
      </p:sp>
    </p:spTree>
    <p:extLst>
      <p:ext uri="{BB962C8B-B14F-4D97-AF65-F5344CB8AC3E}">
        <p14:creationId xmlns:p14="http://schemas.microsoft.com/office/powerpoint/2010/main" val="24695608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594740"/>
                </a:solidFill>
              </a:rPr>
              <a:t>Boosting example</a:t>
            </a: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2533650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3363913" y="1438275"/>
            <a:ext cx="523875" cy="4572000"/>
          </a:xfrm>
          <a:prstGeom prst="line">
            <a:avLst/>
          </a:prstGeom>
          <a:noFill/>
          <a:ln w="3816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30670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3371850" y="2859088"/>
            <a:ext cx="149225" cy="14922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1" name="Oval 19"/>
          <p:cNvSpPr>
            <a:spLocks noChangeArrowheads="1"/>
          </p:cNvSpPr>
          <p:nvPr/>
        </p:nvSpPr>
        <p:spPr bwMode="auto">
          <a:xfrm>
            <a:off x="3600450" y="3098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28384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3" name="Oval 21"/>
          <p:cNvSpPr>
            <a:spLocks noChangeArrowheads="1"/>
          </p:cNvSpPr>
          <p:nvPr/>
        </p:nvSpPr>
        <p:spPr bwMode="auto">
          <a:xfrm>
            <a:off x="3371850" y="3733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4" name="Oval 22"/>
          <p:cNvSpPr>
            <a:spLocks noChangeArrowheads="1"/>
          </p:cNvSpPr>
          <p:nvPr/>
        </p:nvSpPr>
        <p:spPr bwMode="auto">
          <a:xfrm>
            <a:off x="3752850" y="34290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260985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6" name="Oval 24"/>
          <p:cNvSpPr>
            <a:spLocks noChangeArrowheads="1"/>
          </p:cNvSpPr>
          <p:nvPr/>
        </p:nvSpPr>
        <p:spPr bwMode="auto">
          <a:xfrm>
            <a:off x="30670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7" name="Oval 25"/>
          <p:cNvSpPr>
            <a:spLocks noChangeArrowheads="1"/>
          </p:cNvSpPr>
          <p:nvPr/>
        </p:nvSpPr>
        <p:spPr bwMode="auto">
          <a:xfrm>
            <a:off x="3371850" y="32766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8" name="Oval 26"/>
          <p:cNvSpPr>
            <a:spLocks noChangeArrowheads="1"/>
          </p:cNvSpPr>
          <p:nvPr/>
        </p:nvSpPr>
        <p:spPr bwMode="auto">
          <a:xfrm>
            <a:off x="3448050" y="3505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9" name="Oval 27"/>
          <p:cNvSpPr>
            <a:spLocks noChangeArrowheads="1"/>
          </p:cNvSpPr>
          <p:nvPr/>
        </p:nvSpPr>
        <p:spPr bwMode="auto">
          <a:xfrm>
            <a:off x="291465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0" name="Oval 28"/>
          <p:cNvSpPr>
            <a:spLocks noChangeArrowheads="1"/>
          </p:cNvSpPr>
          <p:nvPr/>
        </p:nvSpPr>
        <p:spPr bwMode="auto">
          <a:xfrm>
            <a:off x="253365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1" name="Oval 29"/>
          <p:cNvSpPr>
            <a:spLocks noChangeArrowheads="1"/>
          </p:cNvSpPr>
          <p:nvPr/>
        </p:nvSpPr>
        <p:spPr bwMode="auto">
          <a:xfrm>
            <a:off x="26098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2" name="Oval 30"/>
          <p:cNvSpPr>
            <a:spLocks noChangeArrowheads="1"/>
          </p:cNvSpPr>
          <p:nvPr/>
        </p:nvSpPr>
        <p:spPr bwMode="auto">
          <a:xfrm>
            <a:off x="314325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3" name="Oval 31"/>
          <p:cNvSpPr>
            <a:spLocks noChangeArrowheads="1"/>
          </p:cNvSpPr>
          <p:nvPr/>
        </p:nvSpPr>
        <p:spPr bwMode="auto">
          <a:xfrm>
            <a:off x="276225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4" name="Oval 32"/>
          <p:cNvSpPr>
            <a:spLocks noChangeArrowheads="1"/>
          </p:cNvSpPr>
          <p:nvPr/>
        </p:nvSpPr>
        <p:spPr bwMode="auto">
          <a:xfrm>
            <a:off x="3524250" y="3886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5" name="Oval 33"/>
          <p:cNvSpPr>
            <a:spLocks noChangeArrowheads="1"/>
          </p:cNvSpPr>
          <p:nvPr/>
        </p:nvSpPr>
        <p:spPr bwMode="auto">
          <a:xfrm>
            <a:off x="2152650" y="3200400"/>
            <a:ext cx="304800" cy="3048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6" name="Oval 34"/>
          <p:cNvSpPr>
            <a:spLocks noChangeArrowheads="1"/>
          </p:cNvSpPr>
          <p:nvPr/>
        </p:nvSpPr>
        <p:spPr bwMode="auto">
          <a:xfrm>
            <a:off x="283845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7" name="Oval 35"/>
          <p:cNvSpPr>
            <a:spLocks noChangeArrowheads="1"/>
          </p:cNvSpPr>
          <p:nvPr/>
        </p:nvSpPr>
        <p:spPr bwMode="auto">
          <a:xfrm>
            <a:off x="4438650" y="3565525"/>
            <a:ext cx="385763" cy="4016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8" name="Oval 36"/>
          <p:cNvSpPr>
            <a:spLocks noChangeArrowheads="1"/>
          </p:cNvSpPr>
          <p:nvPr/>
        </p:nvSpPr>
        <p:spPr bwMode="auto">
          <a:xfrm>
            <a:off x="4362450" y="2989263"/>
            <a:ext cx="366713" cy="3524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9" name="Oval 37"/>
          <p:cNvSpPr>
            <a:spLocks noChangeArrowheads="1"/>
          </p:cNvSpPr>
          <p:nvPr/>
        </p:nvSpPr>
        <p:spPr bwMode="auto">
          <a:xfrm>
            <a:off x="4133850" y="38862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0" name="Oval 38"/>
          <p:cNvSpPr>
            <a:spLocks noChangeArrowheads="1"/>
          </p:cNvSpPr>
          <p:nvPr/>
        </p:nvSpPr>
        <p:spPr bwMode="auto">
          <a:xfrm>
            <a:off x="4362450" y="41656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1" name="Oval 39"/>
          <p:cNvSpPr>
            <a:spLocks noChangeArrowheads="1"/>
          </p:cNvSpPr>
          <p:nvPr/>
        </p:nvSpPr>
        <p:spPr bwMode="auto">
          <a:xfrm>
            <a:off x="4775200" y="3417888"/>
            <a:ext cx="387350" cy="3810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2" name="Oval 40"/>
          <p:cNvSpPr>
            <a:spLocks noChangeArrowheads="1"/>
          </p:cNvSpPr>
          <p:nvPr/>
        </p:nvSpPr>
        <p:spPr bwMode="auto">
          <a:xfrm>
            <a:off x="4667250" y="4021138"/>
            <a:ext cx="350838" cy="3524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3" name="Oval 41"/>
          <p:cNvSpPr>
            <a:spLocks noChangeArrowheads="1"/>
          </p:cNvSpPr>
          <p:nvPr/>
        </p:nvSpPr>
        <p:spPr bwMode="auto">
          <a:xfrm>
            <a:off x="1162050" y="3217863"/>
            <a:ext cx="134938" cy="1349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4" name="Oval 42"/>
          <p:cNvSpPr>
            <a:spLocks noChangeArrowheads="1"/>
          </p:cNvSpPr>
          <p:nvPr/>
        </p:nvSpPr>
        <p:spPr bwMode="auto">
          <a:xfrm>
            <a:off x="1085850" y="2671763"/>
            <a:ext cx="147638" cy="1476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5" name="Oval 43"/>
          <p:cNvSpPr>
            <a:spLocks noChangeArrowheads="1"/>
          </p:cNvSpPr>
          <p:nvPr/>
        </p:nvSpPr>
        <p:spPr bwMode="auto">
          <a:xfrm>
            <a:off x="1085850" y="3916363"/>
            <a:ext cx="122238" cy="1222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6" name="Oval 44"/>
          <p:cNvSpPr>
            <a:spLocks noChangeArrowheads="1"/>
          </p:cNvSpPr>
          <p:nvPr/>
        </p:nvSpPr>
        <p:spPr bwMode="auto">
          <a:xfrm>
            <a:off x="161925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7" name="Oval 45"/>
          <p:cNvSpPr>
            <a:spLocks noChangeArrowheads="1"/>
          </p:cNvSpPr>
          <p:nvPr/>
        </p:nvSpPr>
        <p:spPr bwMode="auto">
          <a:xfrm>
            <a:off x="1390650" y="3673475"/>
            <a:ext cx="136525" cy="1365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8" name="Oval 46"/>
          <p:cNvSpPr>
            <a:spLocks noChangeArrowheads="1"/>
          </p:cNvSpPr>
          <p:nvPr/>
        </p:nvSpPr>
        <p:spPr bwMode="auto">
          <a:xfrm>
            <a:off x="207645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9" name="Oval 47"/>
          <p:cNvSpPr>
            <a:spLocks noChangeArrowheads="1"/>
          </p:cNvSpPr>
          <p:nvPr/>
        </p:nvSpPr>
        <p:spPr bwMode="auto">
          <a:xfrm>
            <a:off x="200025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0" name="Oval 48"/>
          <p:cNvSpPr>
            <a:spLocks noChangeArrowheads="1"/>
          </p:cNvSpPr>
          <p:nvPr/>
        </p:nvSpPr>
        <p:spPr bwMode="auto">
          <a:xfrm>
            <a:off x="2000250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1" name="Oval 49"/>
          <p:cNvSpPr>
            <a:spLocks noChangeArrowheads="1"/>
          </p:cNvSpPr>
          <p:nvPr/>
        </p:nvSpPr>
        <p:spPr bwMode="auto">
          <a:xfrm>
            <a:off x="2533650" y="4467225"/>
            <a:ext cx="333375" cy="3333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2" name="Oval 50"/>
          <p:cNvSpPr>
            <a:spLocks noChangeArrowheads="1"/>
          </p:cNvSpPr>
          <p:nvPr/>
        </p:nvSpPr>
        <p:spPr bwMode="auto">
          <a:xfrm>
            <a:off x="230505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3" name="Oval 51"/>
          <p:cNvSpPr>
            <a:spLocks noChangeArrowheads="1"/>
          </p:cNvSpPr>
          <p:nvPr/>
        </p:nvSpPr>
        <p:spPr bwMode="auto">
          <a:xfrm>
            <a:off x="3295650" y="4811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4" name="Oval 52"/>
          <p:cNvSpPr>
            <a:spLocks noChangeArrowheads="1"/>
          </p:cNvSpPr>
          <p:nvPr/>
        </p:nvSpPr>
        <p:spPr bwMode="auto">
          <a:xfrm>
            <a:off x="3143250" y="4430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5" name="Oval 53"/>
          <p:cNvSpPr>
            <a:spLocks noChangeArrowheads="1"/>
          </p:cNvSpPr>
          <p:nvPr/>
        </p:nvSpPr>
        <p:spPr bwMode="auto">
          <a:xfrm>
            <a:off x="2838450" y="4964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6" name="Oval 54"/>
          <p:cNvSpPr>
            <a:spLocks noChangeArrowheads="1"/>
          </p:cNvSpPr>
          <p:nvPr/>
        </p:nvSpPr>
        <p:spPr bwMode="auto">
          <a:xfrm>
            <a:off x="3752850" y="4800600"/>
            <a:ext cx="334963" cy="34448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7" name="Oval 55"/>
          <p:cNvSpPr>
            <a:spLocks noChangeArrowheads="1"/>
          </p:cNvSpPr>
          <p:nvPr/>
        </p:nvSpPr>
        <p:spPr bwMode="auto">
          <a:xfrm>
            <a:off x="3524250" y="52689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8" name="Oval 56"/>
          <p:cNvSpPr>
            <a:spLocks noChangeArrowheads="1"/>
          </p:cNvSpPr>
          <p:nvPr/>
        </p:nvSpPr>
        <p:spPr bwMode="auto">
          <a:xfrm>
            <a:off x="207645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9" name="Oval 57"/>
          <p:cNvSpPr>
            <a:spLocks noChangeArrowheads="1"/>
          </p:cNvSpPr>
          <p:nvPr/>
        </p:nvSpPr>
        <p:spPr bwMode="auto">
          <a:xfrm>
            <a:off x="2838450" y="2144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0" name="Oval 58"/>
          <p:cNvSpPr>
            <a:spLocks noChangeArrowheads="1"/>
          </p:cNvSpPr>
          <p:nvPr/>
        </p:nvSpPr>
        <p:spPr bwMode="auto">
          <a:xfrm>
            <a:off x="200025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1" name="Oval 59"/>
          <p:cNvSpPr>
            <a:spLocks noChangeArrowheads="1"/>
          </p:cNvSpPr>
          <p:nvPr/>
        </p:nvSpPr>
        <p:spPr bwMode="auto">
          <a:xfrm>
            <a:off x="2533650" y="2105025"/>
            <a:ext cx="333375" cy="3333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2" name="Oval 60"/>
          <p:cNvSpPr>
            <a:spLocks noChangeArrowheads="1"/>
          </p:cNvSpPr>
          <p:nvPr/>
        </p:nvSpPr>
        <p:spPr bwMode="auto">
          <a:xfrm>
            <a:off x="230505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3" name="Oval 61"/>
          <p:cNvSpPr>
            <a:spLocks noChangeArrowheads="1"/>
          </p:cNvSpPr>
          <p:nvPr/>
        </p:nvSpPr>
        <p:spPr bwMode="auto">
          <a:xfrm>
            <a:off x="3829050" y="2133600"/>
            <a:ext cx="384175" cy="3651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4" name="Oval 62"/>
          <p:cNvSpPr>
            <a:spLocks noChangeArrowheads="1"/>
          </p:cNvSpPr>
          <p:nvPr/>
        </p:nvSpPr>
        <p:spPr bwMode="auto">
          <a:xfrm>
            <a:off x="3219450" y="2297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5" name="Oval 63"/>
          <p:cNvSpPr>
            <a:spLocks noChangeArrowheads="1"/>
          </p:cNvSpPr>
          <p:nvPr/>
        </p:nvSpPr>
        <p:spPr bwMode="auto">
          <a:xfrm>
            <a:off x="3752850" y="27543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6" name="Oval 64"/>
          <p:cNvSpPr>
            <a:spLocks noChangeArrowheads="1"/>
          </p:cNvSpPr>
          <p:nvPr/>
        </p:nvSpPr>
        <p:spPr bwMode="auto">
          <a:xfrm>
            <a:off x="4286250" y="20574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7" name="Oval 65"/>
          <p:cNvSpPr>
            <a:spLocks noChangeArrowheads="1"/>
          </p:cNvSpPr>
          <p:nvPr/>
        </p:nvSpPr>
        <p:spPr bwMode="auto">
          <a:xfrm>
            <a:off x="4057650" y="2590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8" name="Oval 66"/>
          <p:cNvSpPr>
            <a:spLocks noChangeArrowheads="1"/>
          </p:cNvSpPr>
          <p:nvPr/>
        </p:nvSpPr>
        <p:spPr bwMode="auto">
          <a:xfrm>
            <a:off x="146685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9" name="Oval 67"/>
          <p:cNvSpPr>
            <a:spLocks noChangeArrowheads="1"/>
          </p:cNvSpPr>
          <p:nvPr/>
        </p:nvSpPr>
        <p:spPr bwMode="auto">
          <a:xfrm>
            <a:off x="1390650" y="4068763"/>
            <a:ext cx="122238" cy="1222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0" name="Oval 68"/>
          <p:cNvSpPr>
            <a:spLocks noChangeArrowheads="1"/>
          </p:cNvSpPr>
          <p:nvPr/>
        </p:nvSpPr>
        <p:spPr bwMode="auto">
          <a:xfrm>
            <a:off x="1924050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1" name="Oval 69"/>
          <p:cNvSpPr>
            <a:spLocks noChangeArrowheads="1"/>
          </p:cNvSpPr>
          <p:nvPr/>
        </p:nvSpPr>
        <p:spPr bwMode="auto">
          <a:xfrm>
            <a:off x="169545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2" name="Oval 70"/>
          <p:cNvSpPr>
            <a:spLocks noChangeArrowheads="1"/>
          </p:cNvSpPr>
          <p:nvPr/>
        </p:nvSpPr>
        <p:spPr bwMode="auto">
          <a:xfrm>
            <a:off x="3448050" y="1916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3" name="Oval 71"/>
          <p:cNvSpPr>
            <a:spLocks noChangeArrowheads="1"/>
          </p:cNvSpPr>
          <p:nvPr/>
        </p:nvSpPr>
        <p:spPr bwMode="auto">
          <a:xfrm>
            <a:off x="4438650" y="2727325"/>
            <a:ext cx="373063" cy="3508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4" name="Oval 72"/>
          <p:cNvSpPr>
            <a:spLocks noChangeArrowheads="1"/>
          </p:cNvSpPr>
          <p:nvPr/>
        </p:nvSpPr>
        <p:spPr bwMode="auto">
          <a:xfrm>
            <a:off x="4210050" y="31242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5" name="Oval 73"/>
          <p:cNvSpPr>
            <a:spLocks noChangeArrowheads="1"/>
          </p:cNvSpPr>
          <p:nvPr/>
        </p:nvSpPr>
        <p:spPr bwMode="auto">
          <a:xfrm>
            <a:off x="3676650" y="4202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6" name="Oval 74"/>
          <p:cNvSpPr>
            <a:spLocks noChangeArrowheads="1"/>
          </p:cNvSpPr>
          <p:nvPr/>
        </p:nvSpPr>
        <p:spPr bwMode="auto">
          <a:xfrm>
            <a:off x="3905250" y="4495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7" name="Oval 75"/>
          <p:cNvSpPr>
            <a:spLocks noChangeArrowheads="1"/>
          </p:cNvSpPr>
          <p:nvPr/>
        </p:nvSpPr>
        <p:spPr bwMode="auto">
          <a:xfrm>
            <a:off x="3981450" y="4114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5029200" y="4731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should we reweight examples?</a:t>
            </a:r>
          </a:p>
        </p:txBody>
      </p:sp>
    </p:spTree>
    <p:extLst>
      <p:ext uri="{BB962C8B-B14F-4D97-AF65-F5344CB8AC3E}">
        <p14:creationId xmlns:p14="http://schemas.microsoft.com/office/powerpoint/2010/main" val="13449662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594740"/>
                </a:solidFill>
              </a:rPr>
              <a:t>Boosting example</a:t>
            </a:r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2533650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>
            <a:off x="3363913" y="1438275"/>
            <a:ext cx="523875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3" name="Oval 17"/>
          <p:cNvSpPr>
            <a:spLocks noChangeArrowheads="1"/>
          </p:cNvSpPr>
          <p:nvPr/>
        </p:nvSpPr>
        <p:spPr bwMode="auto">
          <a:xfrm>
            <a:off x="30670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Oval 18"/>
          <p:cNvSpPr>
            <a:spLocks noChangeArrowheads="1"/>
          </p:cNvSpPr>
          <p:nvPr/>
        </p:nvSpPr>
        <p:spPr bwMode="auto">
          <a:xfrm>
            <a:off x="3371850" y="2859088"/>
            <a:ext cx="149225" cy="14922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5" name="Oval 19"/>
          <p:cNvSpPr>
            <a:spLocks noChangeArrowheads="1"/>
          </p:cNvSpPr>
          <p:nvPr/>
        </p:nvSpPr>
        <p:spPr bwMode="auto">
          <a:xfrm>
            <a:off x="3600450" y="3148012"/>
            <a:ext cx="269875" cy="284163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6" name="Oval 20"/>
          <p:cNvSpPr>
            <a:spLocks noChangeArrowheads="1"/>
          </p:cNvSpPr>
          <p:nvPr/>
        </p:nvSpPr>
        <p:spPr bwMode="auto">
          <a:xfrm>
            <a:off x="28384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Oval 21"/>
          <p:cNvSpPr>
            <a:spLocks noChangeArrowheads="1"/>
          </p:cNvSpPr>
          <p:nvPr/>
        </p:nvSpPr>
        <p:spPr bwMode="auto">
          <a:xfrm>
            <a:off x="3371850" y="3733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Oval 22"/>
          <p:cNvSpPr>
            <a:spLocks noChangeArrowheads="1"/>
          </p:cNvSpPr>
          <p:nvPr/>
        </p:nvSpPr>
        <p:spPr bwMode="auto">
          <a:xfrm>
            <a:off x="3752850" y="3478212"/>
            <a:ext cx="325438" cy="331788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9" name="Oval 23"/>
          <p:cNvSpPr>
            <a:spLocks noChangeArrowheads="1"/>
          </p:cNvSpPr>
          <p:nvPr/>
        </p:nvSpPr>
        <p:spPr bwMode="auto">
          <a:xfrm>
            <a:off x="260985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Oval 24"/>
          <p:cNvSpPr>
            <a:spLocks noChangeArrowheads="1"/>
          </p:cNvSpPr>
          <p:nvPr/>
        </p:nvSpPr>
        <p:spPr bwMode="auto">
          <a:xfrm>
            <a:off x="30670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1" name="Oval 25"/>
          <p:cNvSpPr>
            <a:spLocks noChangeArrowheads="1"/>
          </p:cNvSpPr>
          <p:nvPr/>
        </p:nvSpPr>
        <p:spPr bwMode="auto">
          <a:xfrm>
            <a:off x="3371850" y="32766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2" name="Oval 26"/>
          <p:cNvSpPr>
            <a:spLocks noChangeArrowheads="1"/>
          </p:cNvSpPr>
          <p:nvPr/>
        </p:nvSpPr>
        <p:spPr bwMode="auto">
          <a:xfrm>
            <a:off x="3448050" y="3505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Oval 27"/>
          <p:cNvSpPr>
            <a:spLocks noChangeArrowheads="1"/>
          </p:cNvSpPr>
          <p:nvPr/>
        </p:nvSpPr>
        <p:spPr bwMode="auto">
          <a:xfrm>
            <a:off x="291465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4" name="Oval 28"/>
          <p:cNvSpPr>
            <a:spLocks noChangeArrowheads="1"/>
          </p:cNvSpPr>
          <p:nvPr/>
        </p:nvSpPr>
        <p:spPr bwMode="auto">
          <a:xfrm>
            <a:off x="253365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5" name="Oval 29"/>
          <p:cNvSpPr>
            <a:spLocks noChangeArrowheads="1"/>
          </p:cNvSpPr>
          <p:nvPr/>
        </p:nvSpPr>
        <p:spPr bwMode="auto">
          <a:xfrm>
            <a:off x="26098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Oval 30"/>
          <p:cNvSpPr>
            <a:spLocks noChangeArrowheads="1"/>
          </p:cNvSpPr>
          <p:nvPr/>
        </p:nvSpPr>
        <p:spPr bwMode="auto">
          <a:xfrm>
            <a:off x="314325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7" name="Oval 31"/>
          <p:cNvSpPr>
            <a:spLocks noChangeArrowheads="1"/>
          </p:cNvSpPr>
          <p:nvPr/>
        </p:nvSpPr>
        <p:spPr bwMode="auto">
          <a:xfrm>
            <a:off x="276225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Oval 32"/>
          <p:cNvSpPr>
            <a:spLocks noChangeArrowheads="1"/>
          </p:cNvSpPr>
          <p:nvPr/>
        </p:nvSpPr>
        <p:spPr bwMode="auto">
          <a:xfrm>
            <a:off x="3524250" y="3886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9" name="Oval 33"/>
          <p:cNvSpPr>
            <a:spLocks noChangeArrowheads="1"/>
          </p:cNvSpPr>
          <p:nvPr/>
        </p:nvSpPr>
        <p:spPr bwMode="auto">
          <a:xfrm>
            <a:off x="2170113" y="3243263"/>
            <a:ext cx="244475" cy="2444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0" name="Oval 34"/>
          <p:cNvSpPr>
            <a:spLocks noChangeArrowheads="1"/>
          </p:cNvSpPr>
          <p:nvPr/>
        </p:nvSpPr>
        <p:spPr bwMode="auto">
          <a:xfrm>
            <a:off x="283845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1" name="Oval 35"/>
          <p:cNvSpPr>
            <a:spLocks noChangeArrowheads="1"/>
          </p:cNvSpPr>
          <p:nvPr/>
        </p:nvSpPr>
        <p:spPr bwMode="auto">
          <a:xfrm>
            <a:off x="4438650" y="3768725"/>
            <a:ext cx="190500" cy="1984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2" name="Oval 36"/>
          <p:cNvSpPr>
            <a:spLocks noChangeArrowheads="1"/>
          </p:cNvSpPr>
          <p:nvPr/>
        </p:nvSpPr>
        <p:spPr bwMode="auto">
          <a:xfrm>
            <a:off x="4362450" y="3168650"/>
            <a:ext cx="180975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3" name="Oval 37"/>
          <p:cNvSpPr>
            <a:spLocks noChangeArrowheads="1"/>
          </p:cNvSpPr>
          <p:nvPr/>
        </p:nvSpPr>
        <p:spPr bwMode="auto">
          <a:xfrm>
            <a:off x="4133850" y="40814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4" name="Oval 38"/>
          <p:cNvSpPr>
            <a:spLocks noChangeArrowheads="1"/>
          </p:cNvSpPr>
          <p:nvPr/>
        </p:nvSpPr>
        <p:spPr bwMode="auto">
          <a:xfrm>
            <a:off x="4362450" y="43608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4775200" y="3611563"/>
            <a:ext cx="190500" cy="187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4667250" y="4200525"/>
            <a:ext cx="171450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1123950" y="3179763"/>
            <a:ext cx="173038" cy="1730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8" name="Oval 42"/>
          <p:cNvSpPr>
            <a:spLocks noChangeArrowheads="1"/>
          </p:cNvSpPr>
          <p:nvPr/>
        </p:nvSpPr>
        <p:spPr bwMode="auto">
          <a:xfrm>
            <a:off x="1044575" y="2630488"/>
            <a:ext cx="188913" cy="18891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9" name="Oval 43"/>
          <p:cNvSpPr>
            <a:spLocks noChangeArrowheads="1"/>
          </p:cNvSpPr>
          <p:nvPr/>
        </p:nvSpPr>
        <p:spPr bwMode="auto">
          <a:xfrm>
            <a:off x="1050925" y="3881438"/>
            <a:ext cx="157163" cy="1571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0" name="Oval 44"/>
          <p:cNvSpPr>
            <a:spLocks noChangeArrowheads="1"/>
          </p:cNvSpPr>
          <p:nvPr/>
        </p:nvSpPr>
        <p:spPr bwMode="auto">
          <a:xfrm>
            <a:off x="1576388" y="3081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1" name="Oval 45"/>
          <p:cNvSpPr>
            <a:spLocks noChangeArrowheads="1"/>
          </p:cNvSpPr>
          <p:nvPr/>
        </p:nvSpPr>
        <p:spPr bwMode="auto">
          <a:xfrm>
            <a:off x="1352550" y="3635375"/>
            <a:ext cx="174625" cy="1746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2" name="Oval 46"/>
          <p:cNvSpPr>
            <a:spLocks noChangeArrowheads="1"/>
          </p:cNvSpPr>
          <p:nvPr/>
        </p:nvSpPr>
        <p:spPr bwMode="auto">
          <a:xfrm>
            <a:off x="2033588" y="4529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3" name="Oval 47"/>
          <p:cNvSpPr>
            <a:spLocks noChangeArrowheads="1"/>
          </p:cNvSpPr>
          <p:nvPr/>
        </p:nvSpPr>
        <p:spPr bwMode="auto">
          <a:xfrm>
            <a:off x="1957388" y="39957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4" name="Oval 48"/>
          <p:cNvSpPr>
            <a:spLocks noChangeArrowheads="1"/>
          </p:cNvSpPr>
          <p:nvPr/>
        </p:nvSpPr>
        <p:spPr bwMode="auto">
          <a:xfrm>
            <a:off x="1957388" y="52149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2425700" y="4467225"/>
            <a:ext cx="441325" cy="441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2262188" y="4986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3176588" y="4811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8" name="Oval 52"/>
          <p:cNvSpPr>
            <a:spLocks noChangeArrowheads="1"/>
          </p:cNvSpPr>
          <p:nvPr/>
        </p:nvSpPr>
        <p:spPr bwMode="auto">
          <a:xfrm>
            <a:off x="3024188" y="4430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9" name="Oval 53"/>
          <p:cNvSpPr>
            <a:spLocks noChangeArrowheads="1"/>
          </p:cNvSpPr>
          <p:nvPr/>
        </p:nvSpPr>
        <p:spPr bwMode="auto">
          <a:xfrm>
            <a:off x="2719388" y="49641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0" name="Oval 54"/>
          <p:cNvSpPr>
            <a:spLocks noChangeArrowheads="1"/>
          </p:cNvSpPr>
          <p:nvPr/>
        </p:nvSpPr>
        <p:spPr bwMode="auto">
          <a:xfrm>
            <a:off x="3752850" y="4975225"/>
            <a:ext cx="165100" cy="1698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1" name="Oval 55"/>
          <p:cNvSpPr>
            <a:spLocks noChangeArrowheads="1"/>
          </p:cNvSpPr>
          <p:nvPr/>
        </p:nvSpPr>
        <p:spPr bwMode="auto">
          <a:xfrm>
            <a:off x="3405188" y="52689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2" name="Oval 56"/>
          <p:cNvSpPr>
            <a:spLocks noChangeArrowheads="1"/>
          </p:cNvSpPr>
          <p:nvPr/>
        </p:nvSpPr>
        <p:spPr bwMode="auto">
          <a:xfrm>
            <a:off x="2033588" y="21669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3" name="Oval 57"/>
          <p:cNvSpPr>
            <a:spLocks noChangeArrowheads="1"/>
          </p:cNvSpPr>
          <p:nvPr/>
        </p:nvSpPr>
        <p:spPr bwMode="auto">
          <a:xfrm>
            <a:off x="2719388" y="2144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4" name="Oval 58"/>
          <p:cNvSpPr>
            <a:spLocks noChangeArrowheads="1"/>
          </p:cNvSpPr>
          <p:nvPr/>
        </p:nvSpPr>
        <p:spPr bwMode="auto">
          <a:xfrm>
            <a:off x="1957388" y="28527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5" name="Oval 59"/>
          <p:cNvSpPr>
            <a:spLocks noChangeArrowheads="1"/>
          </p:cNvSpPr>
          <p:nvPr/>
        </p:nvSpPr>
        <p:spPr bwMode="auto">
          <a:xfrm>
            <a:off x="2425700" y="2105025"/>
            <a:ext cx="441325" cy="441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6" name="Oval 60"/>
          <p:cNvSpPr>
            <a:spLocks noChangeArrowheads="1"/>
          </p:cNvSpPr>
          <p:nvPr/>
        </p:nvSpPr>
        <p:spPr bwMode="auto">
          <a:xfrm>
            <a:off x="2262188" y="2624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7" name="Oval 61"/>
          <p:cNvSpPr>
            <a:spLocks noChangeArrowheads="1"/>
          </p:cNvSpPr>
          <p:nvPr/>
        </p:nvSpPr>
        <p:spPr bwMode="auto">
          <a:xfrm>
            <a:off x="3829050" y="2317750"/>
            <a:ext cx="190500" cy="1809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8" name="Oval 62"/>
          <p:cNvSpPr>
            <a:spLocks noChangeArrowheads="1"/>
          </p:cNvSpPr>
          <p:nvPr/>
        </p:nvSpPr>
        <p:spPr bwMode="auto">
          <a:xfrm>
            <a:off x="3100388" y="22971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9" name="Oval 63"/>
          <p:cNvSpPr>
            <a:spLocks noChangeArrowheads="1"/>
          </p:cNvSpPr>
          <p:nvPr/>
        </p:nvSpPr>
        <p:spPr bwMode="auto">
          <a:xfrm>
            <a:off x="3752850" y="29416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0" name="Oval 64"/>
          <p:cNvSpPr>
            <a:spLocks noChangeArrowheads="1"/>
          </p:cNvSpPr>
          <p:nvPr/>
        </p:nvSpPr>
        <p:spPr bwMode="auto">
          <a:xfrm>
            <a:off x="4286250" y="22526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1" name="Oval 65"/>
          <p:cNvSpPr>
            <a:spLocks noChangeArrowheads="1"/>
          </p:cNvSpPr>
          <p:nvPr/>
        </p:nvSpPr>
        <p:spPr bwMode="auto">
          <a:xfrm>
            <a:off x="4057650" y="2786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2" name="Oval 66"/>
          <p:cNvSpPr>
            <a:spLocks noChangeArrowheads="1"/>
          </p:cNvSpPr>
          <p:nvPr/>
        </p:nvSpPr>
        <p:spPr bwMode="auto">
          <a:xfrm>
            <a:off x="1423988" y="4529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3" name="Oval 67"/>
          <p:cNvSpPr>
            <a:spLocks noChangeArrowheads="1"/>
          </p:cNvSpPr>
          <p:nvPr/>
        </p:nvSpPr>
        <p:spPr bwMode="auto">
          <a:xfrm>
            <a:off x="1355725" y="4033838"/>
            <a:ext cx="157163" cy="1571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4" name="Oval 68"/>
          <p:cNvSpPr>
            <a:spLocks noChangeArrowheads="1"/>
          </p:cNvSpPr>
          <p:nvPr/>
        </p:nvSpPr>
        <p:spPr bwMode="auto">
          <a:xfrm>
            <a:off x="1881188" y="3462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5" name="Oval 69"/>
          <p:cNvSpPr>
            <a:spLocks noChangeArrowheads="1"/>
          </p:cNvSpPr>
          <p:nvPr/>
        </p:nvSpPr>
        <p:spPr bwMode="auto">
          <a:xfrm>
            <a:off x="1652588" y="4986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6" name="Oval 70"/>
          <p:cNvSpPr>
            <a:spLocks noChangeArrowheads="1"/>
          </p:cNvSpPr>
          <p:nvPr/>
        </p:nvSpPr>
        <p:spPr bwMode="auto">
          <a:xfrm>
            <a:off x="3448050" y="21034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7" name="Oval 71"/>
          <p:cNvSpPr>
            <a:spLocks noChangeArrowheads="1"/>
          </p:cNvSpPr>
          <p:nvPr/>
        </p:nvSpPr>
        <p:spPr bwMode="auto">
          <a:xfrm>
            <a:off x="4438650" y="2905125"/>
            <a:ext cx="184150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8" name="Oval 72"/>
          <p:cNvSpPr>
            <a:spLocks noChangeArrowheads="1"/>
          </p:cNvSpPr>
          <p:nvPr/>
        </p:nvSpPr>
        <p:spPr bwMode="auto">
          <a:xfrm>
            <a:off x="4210050" y="33194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9" name="Oval 73"/>
          <p:cNvSpPr>
            <a:spLocks noChangeArrowheads="1"/>
          </p:cNvSpPr>
          <p:nvPr/>
        </p:nvSpPr>
        <p:spPr bwMode="auto">
          <a:xfrm>
            <a:off x="3676650" y="43894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50" name="Oval 74"/>
          <p:cNvSpPr>
            <a:spLocks noChangeArrowheads="1"/>
          </p:cNvSpPr>
          <p:nvPr/>
        </p:nvSpPr>
        <p:spPr bwMode="auto">
          <a:xfrm>
            <a:off x="3905250" y="4691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51" name="Oval 75"/>
          <p:cNvSpPr>
            <a:spLocks noChangeArrowheads="1"/>
          </p:cNvSpPr>
          <p:nvPr/>
        </p:nvSpPr>
        <p:spPr bwMode="auto">
          <a:xfrm>
            <a:off x="3981450" y="4310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5029200" y="472440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be the best line learned on this data set?</a:t>
            </a:r>
          </a:p>
        </p:txBody>
      </p:sp>
    </p:spTree>
    <p:extLst>
      <p:ext uri="{BB962C8B-B14F-4D97-AF65-F5344CB8AC3E}">
        <p14:creationId xmlns:p14="http://schemas.microsoft.com/office/powerpoint/2010/main" val="5696409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594740"/>
                </a:solidFill>
              </a:rPr>
              <a:t>Boosting example</a:t>
            </a:r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2533650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>
            <a:off x="3363913" y="1438275"/>
            <a:ext cx="523875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7" name="Oval 17"/>
          <p:cNvSpPr>
            <a:spLocks noChangeArrowheads="1"/>
          </p:cNvSpPr>
          <p:nvPr/>
        </p:nvSpPr>
        <p:spPr bwMode="auto">
          <a:xfrm>
            <a:off x="30670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8" name="Oval 18"/>
          <p:cNvSpPr>
            <a:spLocks noChangeArrowheads="1"/>
          </p:cNvSpPr>
          <p:nvPr/>
        </p:nvSpPr>
        <p:spPr bwMode="auto">
          <a:xfrm>
            <a:off x="3371850" y="2859088"/>
            <a:ext cx="149225" cy="14922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0" name="Oval 20"/>
          <p:cNvSpPr>
            <a:spLocks noChangeArrowheads="1"/>
          </p:cNvSpPr>
          <p:nvPr/>
        </p:nvSpPr>
        <p:spPr bwMode="auto">
          <a:xfrm>
            <a:off x="28384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1" name="Oval 21"/>
          <p:cNvSpPr>
            <a:spLocks noChangeArrowheads="1"/>
          </p:cNvSpPr>
          <p:nvPr/>
        </p:nvSpPr>
        <p:spPr bwMode="auto">
          <a:xfrm>
            <a:off x="3371850" y="3733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3" name="Oval 23"/>
          <p:cNvSpPr>
            <a:spLocks noChangeArrowheads="1"/>
          </p:cNvSpPr>
          <p:nvPr/>
        </p:nvSpPr>
        <p:spPr bwMode="auto">
          <a:xfrm>
            <a:off x="260985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4" name="Oval 24"/>
          <p:cNvSpPr>
            <a:spLocks noChangeArrowheads="1"/>
          </p:cNvSpPr>
          <p:nvPr/>
        </p:nvSpPr>
        <p:spPr bwMode="auto">
          <a:xfrm>
            <a:off x="30670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5" name="Oval 25"/>
          <p:cNvSpPr>
            <a:spLocks noChangeArrowheads="1"/>
          </p:cNvSpPr>
          <p:nvPr/>
        </p:nvSpPr>
        <p:spPr bwMode="auto">
          <a:xfrm>
            <a:off x="3371850" y="32766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6" name="Oval 26"/>
          <p:cNvSpPr>
            <a:spLocks noChangeArrowheads="1"/>
          </p:cNvSpPr>
          <p:nvPr/>
        </p:nvSpPr>
        <p:spPr bwMode="auto">
          <a:xfrm>
            <a:off x="3448050" y="3505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7" name="Oval 27"/>
          <p:cNvSpPr>
            <a:spLocks noChangeArrowheads="1"/>
          </p:cNvSpPr>
          <p:nvPr/>
        </p:nvSpPr>
        <p:spPr bwMode="auto">
          <a:xfrm>
            <a:off x="291465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8" name="Oval 28"/>
          <p:cNvSpPr>
            <a:spLocks noChangeArrowheads="1"/>
          </p:cNvSpPr>
          <p:nvPr/>
        </p:nvSpPr>
        <p:spPr bwMode="auto">
          <a:xfrm>
            <a:off x="253365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9" name="Oval 29"/>
          <p:cNvSpPr>
            <a:spLocks noChangeArrowheads="1"/>
          </p:cNvSpPr>
          <p:nvPr/>
        </p:nvSpPr>
        <p:spPr bwMode="auto">
          <a:xfrm>
            <a:off x="26098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0" name="Oval 30"/>
          <p:cNvSpPr>
            <a:spLocks noChangeArrowheads="1"/>
          </p:cNvSpPr>
          <p:nvPr/>
        </p:nvSpPr>
        <p:spPr bwMode="auto">
          <a:xfrm>
            <a:off x="314325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1" name="Oval 31"/>
          <p:cNvSpPr>
            <a:spLocks noChangeArrowheads="1"/>
          </p:cNvSpPr>
          <p:nvPr/>
        </p:nvSpPr>
        <p:spPr bwMode="auto">
          <a:xfrm>
            <a:off x="276225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2" name="Oval 32"/>
          <p:cNvSpPr>
            <a:spLocks noChangeArrowheads="1"/>
          </p:cNvSpPr>
          <p:nvPr/>
        </p:nvSpPr>
        <p:spPr bwMode="auto">
          <a:xfrm>
            <a:off x="3524250" y="3886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3" name="Oval 33"/>
          <p:cNvSpPr>
            <a:spLocks noChangeArrowheads="1"/>
          </p:cNvSpPr>
          <p:nvPr/>
        </p:nvSpPr>
        <p:spPr bwMode="auto">
          <a:xfrm>
            <a:off x="2170113" y="3243263"/>
            <a:ext cx="244475" cy="2444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4" name="Oval 34"/>
          <p:cNvSpPr>
            <a:spLocks noChangeArrowheads="1"/>
          </p:cNvSpPr>
          <p:nvPr/>
        </p:nvSpPr>
        <p:spPr bwMode="auto">
          <a:xfrm>
            <a:off x="283845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5" name="Oval 35"/>
          <p:cNvSpPr>
            <a:spLocks noChangeArrowheads="1"/>
          </p:cNvSpPr>
          <p:nvPr/>
        </p:nvSpPr>
        <p:spPr bwMode="auto">
          <a:xfrm>
            <a:off x="4438650" y="3768725"/>
            <a:ext cx="190500" cy="1984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6" name="Oval 36"/>
          <p:cNvSpPr>
            <a:spLocks noChangeArrowheads="1"/>
          </p:cNvSpPr>
          <p:nvPr/>
        </p:nvSpPr>
        <p:spPr bwMode="auto">
          <a:xfrm>
            <a:off x="4362450" y="3168650"/>
            <a:ext cx="180975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7" name="Oval 37"/>
          <p:cNvSpPr>
            <a:spLocks noChangeArrowheads="1"/>
          </p:cNvSpPr>
          <p:nvPr/>
        </p:nvSpPr>
        <p:spPr bwMode="auto">
          <a:xfrm>
            <a:off x="4133850" y="40814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8" name="Oval 38"/>
          <p:cNvSpPr>
            <a:spLocks noChangeArrowheads="1"/>
          </p:cNvSpPr>
          <p:nvPr/>
        </p:nvSpPr>
        <p:spPr bwMode="auto">
          <a:xfrm>
            <a:off x="4362450" y="43608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9" name="Oval 39"/>
          <p:cNvSpPr>
            <a:spLocks noChangeArrowheads="1"/>
          </p:cNvSpPr>
          <p:nvPr/>
        </p:nvSpPr>
        <p:spPr bwMode="auto">
          <a:xfrm>
            <a:off x="4775200" y="3611563"/>
            <a:ext cx="190500" cy="187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0" name="Oval 40"/>
          <p:cNvSpPr>
            <a:spLocks noChangeArrowheads="1"/>
          </p:cNvSpPr>
          <p:nvPr/>
        </p:nvSpPr>
        <p:spPr bwMode="auto">
          <a:xfrm>
            <a:off x="4667250" y="4200525"/>
            <a:ext cx="171450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1" name="Oval 41"/>
          <p:cNvSpPr>
            <a:spLocks noChangeArrowheads="1"/>
          </p:cNvSpPr>
          <p:nvPr/>
        </p:nvSpPr>
        <p:spPr bwMode="auto">
          <a:xfrm>
            <a:off x="1123950" y="3179763"/>
            <a:ext cx="173038" cy="1730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2" name="Oval 42"/>
          <p:cNvSpPr>
            <a:spLocks noChangeArrowheads="1"/>
          </p:cNvSpPr>
          <p:nvPr/>
        </p:nvSpPr>
        <p:spPr bwMode="auto">
          <a:xfrm>
            <a:off x="1044575" y="2630488"/>
            <a:ext cx="188913" cy="18891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3" name="Oval 43"/>
          <p:cNvSpPr>
            <a:spLocks noChangeArrowheads="1"/>
          </p:cNvSpPr>
          <p:nvPr/>
        </p:nvSpPr>
        <p:spPr bwMode="auto">
          <a:xfrm>
            <a:off x="1050925" y="3881438"/>
            <a:ext cx="157163" cy="1571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4" name="Oval 44"/>
          <p:cNvSpPr>
            <a:spLocks noChangeArrowheads="1"/>
          </p:cNvSpPr>
          <p:nvPr/>
        </p:nvSpPr>
        <p:spPr bwMode="auto">
          <a:xfrm>
            <a:off x="1576388" y="3081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5" name="Oval 45"/>
          <p:cNvSpPr>
            <a:spLocks noChangeArrowheads="1"/>
          </p:cNvSpPr>
          <p:nvPr/>
        </p:nvSpPr>
        <p:spPr bwMode="auto">
          <a:xfrm>
            <a:off x="1352550" y="3635375"/>
            <a:ext cx="174625" cy="1746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6" name="Oval 46"/>
          <p:cNvSpPr>
            <a:spLocks noChangeArrowheads="1"/>
          </p:cNvSpPr>
          <p:nvPr/>
        </p:nvSpPr>
        <p:spPr bwMode="auto">
          <a:xfrm>
            <a:off x="2033588" y="4529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7" name="Oval 47"/>
          <p:cNvSpPr>
            <a:spLocks noChangeArrowheads="1"/>
          </p:cNvSpPr>
          <p:nvPr/>
        </p:nvSpPr>
        <p:spPr bwMode="auto">
          <a:xfrm>
            <a:off x="1957388" y="39957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8" name="Oval 48"/>
          <p:cNvSpPr>
            <a:spLocks noChangeArrowheads="1"/>
          </p:cNvSpPr>
          <p:nvPr/>
        </p:nvSpPr>
        <p:spPr bwMode="auto">
          <a:xfrm>
            <a:off x="1957388" y="52149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9" name="Oval 49"/>
          <p:cNvSpPr>
            <a:spLocks noChangeArrowheads="1"/>
          </p:cNvSpPr>
          <p:nvPr/>
        </p:nvSpPr>
        <p:spPr bwMode="auto">
          <a:xfrm>
            <a:off x="2425700" y="4467225"/>
            <a:ext cx="441325" cy="441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0" name="Oval 50"/>
          <p:cNvSpPr>
            <a:spLocks noChangeArrowheads="1"/>
          </p:cNvSpPr>
          <p:nvPr/>
        </p:nvSpPr>
        <p:spPr bwMode="auto">
          <a:xfrm>
            <a:off x="2262188" y="4986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1" name="Oval 51"/>
          <p:cNvSpPr>
            <a:spLocks noChangeArrowheads="1"/>
          </p:cNvSpPr>
          <p:nvPr/>
        </p:nvSpPr>
        <p:spPr bwMode="auto">
          <a:xfrm>
            <a:off x="3176588" y="4811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2" name="Oval 52"/>
          <p:cNvSpPr>
            <a:spLocks noChangeArrowheads="1"/>
          </p:cNvSpPr>
          <p:nvPr/>
        </p:nvSpPr>
        <p:spPr bwMode="auto">
          <a:xfrm>
            <a:off x="3024188" y="4430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3" name="Oval 53"/>
          <p:cNvSpPr>
            <a:spLocks noChangeArrowheads="1"/>
          </p:cNvSpPr>
          <p:nvPr/>
        </p:nvSpPr>
        <p:spPr bwMode="auto">
          <a:xfrm>
            <a:off x="2719388" y="49641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4" name="Oval 54"/>
          <p:cNvSpPr>
            <a:spLocks noChangeArrowheads="1"/>
          </p:cNvSpPr>
          <p:nvPr/>
        </p:nvSpPr>
        <p:spPr bwMode="auto">
          <a:xfrm>
            <a:off x="3752850" y="4975225"/>
            <a:ext cx="165100" cy="1698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5" name="Oval 55"/>
          <p:cNvSpPr>
            <a:spLocks noChangeArrowheads="1"/>
          </p:cNvSpPr>
          <p:nvPr/>
        </p:nvSpPr>
        <p:spPr bwMode="auto">
          <a:xfrm>
            <a:off x="3405188" y="52689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6" name="Oval 56"/>
          <p:cNvSpPr>
            <a:spLocks noChangeArrowheads="1"/>
          </p:cNvSpPr>
          <p:nvPr/>
        </p:nvSpPr>
        <p:spPr bwMode="auto">
          <a:xfrm>
            <a:off x="2033588" y="21669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7" name="Oval 57"/>
          <p:cNvSpPr>
            <a:spLocks noChangeArrowheads="1"/>
          </p:cNvSpPr>
          <p:nvPr/>
        </p:nvSpPr>
        <p:spPr bwMode="auto">
          <a:xfrm>
            <a:off x="2719388" y="2144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8" name="Oval 58"/>
          <p:cNvSpPr>
            <a:spLocks noChangeArrowheads="1"/>
          </p:cNvSpPr>
          <p:nvPr/>
        </p:nvSpPr>
        <p:spPr bwMode="auto">
          <a:xfrm>
            <a:off x="1957388" y="28527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9" name="Oval 59"/>
          <p:cNvSpPr>
            <a:spLocks noChangeArrowheads="1"/>
          </p:cNvSpPr>
          <p:nvPr/>
        </p:nvSpPr>
        <p:spPr bwMode="auto">
          <a:xfrm>
            <a:off x="2425700" y="2105025"/>
            <a:ext cx="441325" cy="441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0" name="Oval 60"/>
          <p:cNvSpPr>
            <a:spLocks noChangeArrowheads="1"/>
          </p:cNvSpPr>
          <p:nvPr/>
        </p:nvSpPr>
        <p:spPr bwMode="auto">
          <a:xfrm>
            <a:off x="2262188" y="2624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1" name="Oval 61"/>
          <p:cNvSpPr>
            <a:spLocks noChangeArrowheads="1"/>
          </p:cNvSpPr>
          <p:nvPr/>
        </p:nvSpPr>
        <p:spPr bwMode="auto">
          <a:xfrm>
            <a:off x="3829050" y="2317750"/>
            <a:ext cx="190500" cy="1809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2" name="Oval 62"/>
          <p:cNvSpPr>
            <a:spLocks noChangeArrowheads="1"/>
          </p:cNvSpPr>
          <p:nvPr/>
        </p:nvSpPr>
        <p:spPr bwMode="auto">
          <a:xfrm>
            <a:off x="3100388" y="22971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3" name="Oval 63"/>
          <p:cNvSpPr>
            <a:spLocks noChangeArrowheads="1"/>
          </p:cNvSpPr>
          <p:nvPr/>
        </p:nvSpPr>
        <p:spPr bwMode="auto">
          <a:xfrm>
            <a:off x="3752850" y="29416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4" name="Oval 64"/>
          <p:cNvSpPr>
            <a:spLocks noChangeArrowheads="1"/>
          </p:cNvSpPr>
          <p:nvPr/>
        </p:nvSpPr>
        <p:spPr bwMode="auto">
          <a:xfrm>
            <a:off x="4286250" y="22526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5" name="Oval 65"/>
          <p:cNvSpPr>
            <a:spLocks noChangeArrowheads="1"/>
          </p:cNvSpPr>
          <p:nvPr/>
        </p:nvSpPr>
        <p:spPr bwMode="auto">
          <a:xfrm>
            <a:off x="4057650" y="2786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6" name="Oval 66"/>
          <p:cNvSpPr>
            <a:spLocks noChangeArrowheads="1"/>
          </p:cNvSpPr>
          <p:nvPr/>
        </p:nvSpPr>
        <p:spPr bwMode="auto">
          <a:xfrm>
            <a:off x="1423988" y="4529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7" name="Oval 67"/>
          <p:cNvSpPr>
            <a:spLocks noChangeArrowheads="1"/>
          </p:cNvSpPr>
          <p:nvPr/>
        </p:nvSpPr>
        <p:spPr bwMode="auto">
          <a:xfrm>
            <a:off x="1355725" y="4033838"/>
            <a:ext cx="157163" cy="1571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8" name="Oval 68"/>
          <p:cNvSpPr>
            <a:spLocks noChangeArrowheads="1"/>
          </p:cNvSpPr>
          <p:nvPr/>
        </p:nvSpPr>
        <p:spPr bwMode="auto">
          <a:xfrm>
            <a:off x="1881188" y="3462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9" name="Oval 69"/>
          <p:cNvSpPr>
            <a:spLocks noChangeArrowheads="1"/>
          </p:cNvSpPr>
          <p:nvPr/>
        </p:nvSpPr>
        <p:spPr bwMode="auto">
          <a:xfrm>
            <a:off x="1652588" y="4986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0" name="Oval 70"/>
          <p:cNvSpPr>
            <a:spLocks noChangeArrowheads="1"/>
          </p:cNvSpPr>
          <p:nvPr/>
        </p:nvSpPr>
        <p:spPr bwMode="auto">
          <a:xfrm>
            <a:off x="3448050" y="21034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1" name="Oval 71"/>
          <p:cNvSpPr>
            <a:spLocks noChangeArrowheads="1"/>
          </p:cNvSpPr>
          <p:nvPr/>
        </p:nvSpPr>
        <p:spPr bwMode="auto">
          <a:xfrm>
            <a:off x="4438650" y="2905125"/>
            <a:ext cx="184150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2" name="Oval 72"/>
          <p:cNvSpPr>
            <a:spLocks noChangeArrowheads="1"/>
          </p:cNvSpPr>
          <p:nvPr/>
        </p:nvSpPr>
        <p:spPr bwMode="auto">
          <a:xfrm>
            <a:off x="4210050" y="33194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3" name="Oval 73"/>
          <p:cNvSpPr>
            <a:spLocks noChangeArrowheads="1"/>
          </p:cNvSpPr>
          <p:nvPr/>
        </p:nvSpPr>
        <p:spPr bwMode="auto">
          <a:xfrm>
            <a:off x="3676650" y="43894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4" name="Oval 74"/>
          <p:cNvSpPr>
            <a:spLocks noChangeArrowheads="1"/>
          </p:cNvSpPr>
          <p:nvPr/>
        </p:nvSpPr>
        <p:spPr bwMode="auto">
          <a:xfrm>
            <a:off x="3905250" y="4691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5" name="Oval 75"/>
          <p:cNvSpPr>
            <a:spLocks noChangeArrowheads="1"/>
          </p:cNvSpPr>
          <p:nvPr/>
        </p:nvSpPr>
        <p:spPr bwMode="auto">
          <a:xfrm>
            <a:off x="3981450" y="4310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6" name="Line 76"/>
          <p:cNvSpPr>
            <a:spLocks noChangeShapeType="1"/>
          </p:cNvSpPr>
          <p:nvPr/>
        </p:nvSpPr>
        <p:spPr bwMode="auto">
          <a:xfrm>
            <a:off x="509588" y="4249738"/>
            <a:ext cx="4868862" cy="304800"/>
          </a:xfrm>
          <a:prstGeom prst="line">
            <a:avLst/>
          </a:prstGeom>
          <a:noFill/>
          <a:ln w="2844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Oval 19"/>
          <p:cNvSpPr>
            <a:spLocks noChangeArrowheads="1"/>
          </p:cNvSpPr>
          <p:nvPr/>
        </p:nvSpPr>
        <p:spPr bwMode="auto">
          <a:xfrm>
            <a:off x="3600450" y="3148012"/>
            <a:ext cx="269875" cy="284163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Oval 22"/>
          <p:cNvSpPr>
            <a:spLocks noChangeArrowheads="1"/>
          </p:cNvSpPr>
          <p:nvPr/>
        </p:nvSpPr>
        <p:spPr bwMode="auto">
          <a:xfrm>
            <a:off x="3752850" y="3478212"/>
            <a:ext cx="325438" cy="331788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960962"/>
      </p:ext>
    </p:extLst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594740"/>
                </a:solidFill>
              </a:rPr>
              <a:t>Boosting example</a:t>
            </a:r>
          </a:p>
        </p:txBody>
      </p:sp>
      <p:sp>
        <p:nvSpPr>
          <p:cNvPr id="26626" name="Oval 2"/>
          <p:cNvSpPr>
            <a:spLocks noChangeArrowheads="1"/>
          </p:cNvSpPr>
          <p:nvPr/>
        </p:nvSpPr>
        <p:spPr bwMode="auto">
          <a:xfrm>
            <a:off x="3071812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Oval 3"/>
          <p:cNvSpPr>
            <a:spLocks noChangeArrowheads="1"/>
          </p:cNvSpPr>
          <p:nvPr/>
        </p:nvSpPr>
        <p:spPr bwMode="auto">
          <a:xfrm>
            <a:off x="3376612" y="2819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3605212" y="3048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2843212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3376612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Oval 7"/>
          <p:cNvSpPr>
            <a:spLocks noChangeArrowheads="1"/>
          </p:cNvSpPr>
          <p:nvPr/>
        </p:nvSpPr>
        <p:spPr bwMode="auto">
          <a:xfrm>
            <a:off x="3757612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Oval 8"/>
          <p:cNvSpPr>
            <a:spLocks noChangeArrowheads="1"/>
          </p:cNvSpPr>
          <p:nvPr/>
        </p:nvSpPr>
        <p:spPr bwMode="auto">
          <a:xfrm>
            <a:off x="2614612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Oval 9"/>
          <p:cNvSpPr>
            <a:spLocks noChangeArrowheads="1"/>
          </p:cNvSpPr>
          <p:nvPr/>
        </p:nvSpPr>
        <p:spPr bwMode="auto">
          <a:xfrm>
            <a:off x="3071812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Oval 10"/>
          <p:cNvSpPr>
            <a:spLocks noChangeArrowheads="1"/>
          </p:cNvSpPr>
          <p:nvPr/>
        </p:nvSpPr>
        <p:spPr bwMode="auto">
          <a:xfrm>
            <a:off x="3376612" y="3276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5" name="Oval 11"/>
          <p:cNvSpPr>
            <a:spLocks noChangeArrowheads="1"/>
          </p:cNvSpPr>
          <p:nvPr/>
        </p:nvSpPr>
        <p:spPr bwMode="auto">
          <a:xfrm>
            <a:off x="3452812" y="3505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2919412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7" name="Oval 13"/>
          <p:cNvSpPr>
            <a:spLocks noChangeArrowheads="1"/>
          </p:cNvSpPr>
          <p:nvPr/>
        </p:nvSpPr>
        <p:spPr bwMode="auto">
          <a:xfrm>
            <a:off x="2538412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Oval 14"/>
          <p:cNvSpPr>
            <a:spLocks noChangeArrowheads="1"/>
          </p:cNvSpPr>
          <p:nvPr/>
        </p:nvSpPr>
        <p:spPr bwMode="auto">
          <a:xfrm>
            <a:off x="2614612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Oval 15"/>
          <p:cNvSpPr>
            <a:spLocks noChangeArrowheads="1"/>
          </p:cNvSpPr>
          <p:nvPr/>
        </p:nvSpPr>
        <p:spPr bwMode="auto">
          <a:xfrm>
            <a:off x="3148012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0" name="Oval 16"/>
          <p:cNvSpPr>
            <a:spLocks noChangeArrowheads="1"/>
          </p:cNvSpPr>
          <p:nvPr/>
        </p:nvSpPr>
        <p:spPr bwMode="auto">
          <a:xfrm>
            <a:off x="2767012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1" name="Oval 17"/>
          <p:cNvSpPr>
            <a:spLocks noChangeArrowheads="1"/>
          </p:cNvSpPr>
          <p:nvPr/>
        </p:nvSpPr>
        <p:spPr bwMode="auto">
          <a:xfrm>
            <a:off x="3529012" y="3886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2" name="Oval 18"/>
          <p:cNvSpPr>
            <a:spLocks noChangeArrowheads="1"/>
          </p:cNvSpPr>
          <p:nvPr/>
        </p:nvSpPr>
        <p:spPr bwMode="auto">
          <a:xfrm>
            <a:off x="2309812" y="3200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Oval 19"/>
          <p:cNvSpPr>
            <a:spLocks noChangeArrowheads="1"/>
          </p:cNvSpPr>
          <p:nvPr/>
        </p:nvSpPr>
        <p:spPr bwMode="auto">
          <a:xfrm>
            <a:off x="2843212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4" name="Oval 20"/>
          <p:cNvSpPr>
            <a:spLocks noChangeArrowheads="1"/>
          </p:cNvSpPr>
          <p:nvPr/>
        </p:nvSpPr>
        <p:spPr bwMode="auto">
          <a:xfrm>
            <a:off x="4443412" y="3429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5" name="Oval 21"/>
          <p:cNvSpPr>
            <a:spLocks noChangeArrowheads="1"/>
          </p:cNvSpPr>
          <p:nvPr/>
        </p:nvSpPr>
        <p:spPr bwMode="auto">
          <a:xfrm>
            <a:off x="4367212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6" name="Oval 22"/>
          <p:cNvSpPr>
            <a:spLocks noChangeArrowheads="1"/>
          </p:cNvSpPr>
          <p:nvPr/>
        </p:nvSpPr>
        <p:spPr bwMode="auto">
          <a:xfrm>
            <a:off x="4138612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7" name="Oval 23"/>
          <p:cNvSpPr>
            <a:spLocks noChangeArrowheads="1"/>
          </p:cNvSpPr>
          <p:nvPr/>
        </p:nvSpPr>
        <p:spPr bwMode="auto">
          <a:xfrm>
            <a:off x="4367212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8" name="Oval 24"/>
          <p:cNvSpPr>
            <a:spLocks noChangeArrowheads="1"/>
          </p:cNvSpPr>
          <p:nvPr/>
        </p:nvSpPr>
        <p:spPr bwMode="auto">
          <a:xfrm>
            <a:off x="4900612" y="3352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9" name="Oval 25"/>
          <p:cNvSpPr>
            <a:spLocks noChangeArrowheads="1"/>
          </p:cNvSpPr>
          <p:nvPr/>
        </p:nvSpPr>
        <p:spPr bwMode="auto">
          <a:xfrm>
            <a:off x="4672012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0" name="Oval 26"/>
          <p:cNvSpPr>
            <a:spLocks noChangeArrowheads="1"/>
          </p:cNvSpPr>
          <p:nvPr/>
        </p:nvSpPr>
        <p:spPr bwMode="auto">
          <a:xfrm>
            <a:off x="1166812" y="3200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1" name="Oval 27"/>
          <p:cNvSpPr>
            <a:spLocks noChangeArrowheads="1"/>
          </p:cNvSpPr>
          <p:nvPr/>
        </p:nvSpPr>
        <p:spPr bwMode="auto">
          <a:xfrm>
            <a:off x="1090612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2" name="Oval 28"/>
          <p:cNvSpPr>
            <a:spLocks noChangeArrowheads="1"/>
          </p:cNvSpPr>
          <p:nvPr/>
        </p:nvSpPr>
        <p:spPr bwMode="auto">
          <a:xfrm>
            <a:off x="1090612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3" name="Oval 29"/>
          <p:cNvSpPr>
            <a:spLocks noChangeArrowheads="1"/>
          </p:cNvSpPr>
          <p:nvPr/>
        </p:nvSpPr>
        <p:spPr bwMode="auto">
          <a:xfrm>
            <a:off x="1624012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4" name="Oval 30"/>
          <p:cNvSpPr>
            <a:spLocks noChangeArrowheads="1"/>
          </p:cNvSpPr>
          <p:nvPr/>
        </p:nvSpPr>
        <p:spPr bwMode="auto">
          <a:xfrm>
            <a:off x="1395412" y="3657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5" name="Oval 31"/>
          <p:cNvSpPr>
            <a:spLocks noChangeArrowheads="1"/>
          </p:cNvSpPr>
          <p:nvPr/>
        </p:nvSpPr>
        <p:spPr bwMode="auto">
          <a:xfrm>
            <a:off x="2081212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6" name="Oval 32"/>
          <p:cNvSpPr>
            <a:spLocks noChangeArrowheads="1"/>
          </p:cNvSpPr>
          <p:nvPr/>
        </p:nvSpPr>
        <p:spPr bwMode="auto">
          <a:xfrm>
            <a:off x="2005012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7" name="Oval 33"/>
          <p:cNvSpPr>
            <a:spLocks noChangeArrowheads="1"/>
          </p:cNvSpPr>
          <p:nvPr/>
        </p:nvSpPr>
        <p:spPr bwMode="auto">
          <a:xfrm>
            <a:off x="2005012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8" name="Oval 34"/>
          <p:cNvSpPr>
            <a:spLocks noChangeArrowheads="1"/>
          </p:cNvSpPr>
          <p:nvPr/>
        </p:nvSpPr>
        <p:spPr bwMode="auto">
          <a:xfrm>
            <a:off x="2538412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9" name="Oval 35"/>
          <p:cNvSpPr>
            <a:spLocks noChangeArrowheads="1"/>
          </p:cNvSpPr>
          <p:nvPr/>
        </p:nvSpPr>
        <p:spPr bwMode="auto">
          <a:xfrm>
            <a:off x="2309812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0" name="Oval 36"/>
          <p:cNvSpPr>
            <a:spLocks noChangeArrowheads="1"/>
          </p:cNvSpPr>
          <p:nvPr/>
        </p:nvSpPr>
        <p:spPr bwMode="auto">
          <a:xfrm>
            <a:off x="3300412" y="4876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1" name="Oval 37"/>
          <p:cNvSpPr>
            <a:spLocks noChangeArrowheads="1"/>
          </p:cNvSpPr>
          <p:nvPr/>
        </p:nvSpPr>
        <p:spPr bwMode="auto">
          <a:xfrm>
            <a:off x="3148012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2" name="Oval 38"/>
          <p:cNvSpPr>
            <a:spLocks noChangeArrowheads="1"/>
          </p:cNvSpPr>
          <p:nvPr/>
        </p:nvSpPr>
        <p:spPr bwMode="auto">
          <a:xfrm>
            <a:off x="2843212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3" name="Oval 39"/>
          <p:cNvSpPr>
            <a:spLocks noChangeArrowheads="1"/>
          </p:cNvSpPr>
          <p:nvPr/>
        </p:nvSpPr>
        <p:spPr bwMode="auto">
          <a:xfrm>
            <a:off x="3757612" y="4800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4" name="Oval 40"/>
          <p:cNvSpPr>
            <a:spLocks noChangeArrowheads="1"/>
          </p:cNvSpPr>
          <p:nvPr/>
        </p:nvSpPr>
        <p:spPr bwMode="auto">
          <a:xfrm>
            <a:off x="3529012" y="5334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5" name="Oval 41"/>
          <p:cNvSpPr>
            <a:spLocks noChangeArrowheads="1"/>
          </p:cNvSpPr>
          <p:nvPr/>
        </p:nvSpPr>
        <p:spPr bwMode="auto">
          <a:xfrm>
            <a:off x="2081212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6" name="Oval 42"/>
          <p:cNvSpPr>
            <a:spLocks noChangeArrowheads="1"/>
          </p:cNvSpPr>
          <p:nvPr/>
        </p:nvSpPr>
        <p:spPr bwMode="auto">
          <a:xfrm>
            <a:off x="2843212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7" name="Oval 43"/>
          <p:cNvSpPr>
            <a:spLocks noChangeArrowheads="1"/>
          </p:cNvSpPr>
          <p:nvPr/>
        </p:nvSpPr>
        <p:spPr bwMode="auto">
          <a:xfrm>
            <a:off x="2005012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8" name="Oval 44"/>
          <p:cNvSpPr>
            <a:spLocks noChangeArrowheads="1"/>
          </p:cNvSpPr>
          <p:nvPr/>
        </p:nvSpPr>
        <p:spPr bwMode="auto">
          <a:xfrm>
            <a:off x="2538412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9" name="Oval 45"/>
          <p:cNvSpPr>
            <a:spLocks noChangeArrowheads="1"/>
          </p:cNvSpPr>
          <p:nvPr/>
        </p:nvSpPr>
        <p:spPr bwMode="auto">
          <a:xfrm>
            <a:off x="2309812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0" name="Oval 46"/>
          <p:cNvSpPr>
            <a:spLocks noChangeArrowheads="1"/>
          </p:cNvSpPr>
          <p:nvPr/>
        </p:nvSpPr>
        <p:spPr bwMode="auto">
          <a:xfrm>
            <a:off x="3833812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1" name="Oval 47"/>
          <p:cNvSpPr>
            <a:spLocks noChangeArrowheads="1"/>
          </p:cNvSpPr>
          <p:nvPr/>
        </p:nvSpPr>
        <p:spPr bwMode="auto">
          <a:xfrm>
            <a:off x="3224212" y="2362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2" name="Oval 48"/>
          <p:cNvSpPr>
            <a:spLocks noChangeArrowheads="1"/>
          </p:cNvSpPr>
          <p:nvPr/>
        </p:nvSpPr>
        <p:spPr bwMode="auto">
          <a:xfrm>
            <a:off x="3757612" y="2819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3" name="Oval 49"/>
          <p:cNvSpPr>
            <a:spLocks noChangeArrowheads="1"/>
          </p:cNvSpPr>
          <p:nvPr/>
        </p:nvSpPr>
        <p:spPr bwMode="auto">
          <a:xfrm>
            <a:off x="4291012" y="2057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4" name="Oval 50"/>
          <p:cNvSpPr>
            <a:spLocks noChangeArrowheads="1"/>
          </p:cNvSpPr>
          <p:nvPr/>
        </p:nvSpPr>
        <p:spPr bwMode="auto">
          <a:xfrm>
            <a:off x="4062412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5" name="Oval 51"/>
          <p:cNvSpPr>
            <a:spLocks noChangeArrowheads="1"/>
          </p:cNvSpPr>
          <p:nvPr/>
        </p:nvSpPr>
        <p:spPr bwMode="auto">
          <a:xfrm>
            <a:off x="1471612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6" name="Oval 52"/>
          <p:cNvSpPr>
            <a:spLocks noChangeArrowheads="1"/>
          </p:cNvSpPr>
          <p:nvPr/>
        </p:nvSpPr>
        <p:spPr bwMode="auto">
          <a:xfrm>
            <a:off x="1395412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7" name="Oval 53"/>
          <p:cNvSpPr>
            <a:spLocks noChangeArrowheads="1"/>
          </p:cNvSpPr>
          <p:nvPr/>
        </p:nvSpPr>
        <p:spPr bwMode="auto">
          <a:xfrm>
            <a:off x="1928812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8" name="Oval 54"/>
          <p:cNvSpPr>
            <a:spLocks noChangeArrowheads="1"/>
          </p:cNvSpPr>
          <p:nvPr/>
        </p:nvSpPr>
        <p:spPr bwMode="auto">
          <a:xfrm>
            <a:off x="1700212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9" name="Oval 55"/>
          <p:cNvSpPr>
            <a:spLocks noChangeArrowheads="1"/>
          </p:cNvSpPr>
          <p:nvPr/>
        </p:nvSpPr>
        <p:spPr bwMode="auto">
          <a:xfrm>
            <a:off x="3452812" y="1981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0" name="Oval 56"/>
          <p:cNvSpPr>
            <a:spLocks noChangeArrowheads="1"/>
          </p:cNvSpPr>
          <p:nvPr/>
        </p:nvSpPr>
        <p:spPr bwMode="auto">
          <a:xfrm>
            <a:off x="4443412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1" name="Oval 57"/>
          <p:cNvSpPr>
            <a:spLocks noChangeArrowheads="1"/>
          </p:cNvSpPr>
          <p:nvPr/>
        </p:nvSpPr>
        <p:spPr bwMode="auto">
          <a:xfrm>
            <a:off x="4214812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2" name="Oval 58"/>
          <p:cNvSpPr>
            <a:spLocks noChangeArrowheads="1"/>
          </p:cNvSpPr>
          <p:nvPr/>
        </p:nvSpPr>
        <p:spPr bwMode="auto">
          <a:xfrm>
            <a:off x="3681412" y="4267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3" name="Oval 59"/>
          <p:cNvSpPr>
            <a:spLocks noChangeArrowheads="1"/>
          </p:cNvSpPr>
          <p:nvPr/>
        </p:nvSpPr>
        <p:spPr bwMode="auto">
          <a:xfrm>
            <a:off x="3910012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4" name="Oval 60"/>
          <p:cNvSpPr>
            <a:spLocks noChangeArrowheads="1"/>
          </p:cNvSpPr>
          <p:nvPr/>
        </p:nvSpPr>
        <p:spPr bwMode="auto">
          <a:xfrm>
            <a:off x="3986212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5" name="Line 61"/>
          <p:cNvSpPr>
            <a:spLocks noChangeShapeType="1"/>
          </p:cNvSpPr>
          <p:nvPr/>
        </p:nvSpPr>
        <p:spPr bwMode="auto">
          <a:xfrm>
            <a:off x="2538412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6" name="Line 62"/>
          <p:cNvSpPr>
            <a:spLocks noChangeShapeType="1"/>
          </p:cNvSpPr>
          <p:nvPr/>
        </p:nvSpPr>
        <p:spPr bwMode="auto">
          <a:xfrm>
            <a:off x="3368675" y="1438275"/>
            <a:ext cx="523875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7" name="Line 63"/>
          <p:cNvSpPr>
            <a:spLocks noChangeShapeType="1"/>
          </p:cNvSpPr>
          <p:nvPr/>
        </p:nvSpPr>
        <p:spPr bwMode="auto">
          <a:xfrm flipV="1">
            <a:off x="785812" y="2098675"/>
            <a:ext cx="4843463" cy="1052513"/>
          </a:xfrm>
          <a:prstGeom prst="line">
            <a:avLst/>
          </a:prstGeom>
          <a:noFill/>
          <a:ln w="284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8" name="Line 64"/>
          <p:cNvSpPr>
            <a:spLocks noChangeShapeType="1"/>
          </p:cNvSpPr>
          <p:nvPr/>
        </p:nvSpPr>
        <p:spPr bwMode="auto">
          <a:xfrm>
            <a:off x="514350" y="4249738"/>
            <a:ext cx="5453062" cy="347662"/>
          </a:xfrm>
          <a:prstGeom prst="line">
            <a:avLst/>
          </a:prstGeom>
          <a:noFill/>
          <a:ln w="284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9" name="Text Box 65"/>
          <p:cNvSpPr txBox="1">
            <a:spLocks noChangeArrowheads="1"/>
          </p:cNvSpPr>
          <p:nvPr/>
        </p:nvSpPr>
        <p:spPr bwMode="auto">
          <a:xfrm>
            <a:off x="457200" y="5943600"/>
            <a:ext cx="7221537" cy="90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2800" dirty="0">
                <a:solidFill>
                  <a:srgbClr val="FF6600"/>
                </a:solidFill>
              </a:rPr>
              <a:t>The strong (non- linear) classifier is built as the combination of all the weak (linear) classifiers.</a:t>
            </a:r>
          </a:p>
        </p:txBody>
      </p:sp>
      <p:sp>
        <p:nvSpPr>
          <p:cNvPr id="26690" name="AutoShape 66"/>
          <p:cNvSpPr>
            <a:spLocks noChangeArrowheads="1"/>
          </p:cNvSpPr>
          <p:nvPr/>
        </p:nvSpPr>
        <p:spPr bwMode="auto">
          <a:xfrm>
            <a:off x="2101850" y="1384300"/>
            <a:ext cx="331787" cy="366713"/>
          </a:xfrm>
          <a:prstGeom prst="roundRect">
            <a:avLst>
              <a:gd name="adj" fmla="val 47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6691" name="AutoShape 67"/>
          <p:cNvSpPr>
            <a:spLocks noChangeArrowheads="1"/>
          </p:cNvSpPr>
          <p:nvPr/>
        </p:nvSpPr>
        <p:spPr bwMode="auto">
          <a:xfrm>
            <a:off x="3427412" y="1431925"/>
            <a:ext cx="331788" cy="366713"/>
          </a:xfrm>
          <a:prstGeom prst="roundRect">
            <a:avLst>
              <a:gd name="adj" fmla="val 47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6692" name="AutoShape 68"/>
          <p:cNvSpPr>
            <a:spLocks noChangeArrowheads="1"/>
          </p:cNvSpPr>
          <p:nvPr/>
        </p:nvSpPr>
        <p:spPr bwMode="auto">
          <a:xfrm>
            <a:off x="5800725" y="4251325"/>
            <a:ext cx="331787" cy="366713"/>
          </a:xfrm>
          <a:prstGeom prst="roundRect">
            <a:avLst>
              <a:gd name="adj" fmla="val 47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6693" name="AutoShape 69"/>
          <p:cNvSpPr>
            <a:spLocks noChangeArrowheads="1"/>
          </p:cNvSpPr>
          <p:nvPr/>
        </p:nvSpPr>
        <p:spPr bwMode="auto">
          <a:xfrm>
            <a:off x="5635625" y="2014538"/>
            <a:ext cx="331787" cy="366712"/>
          </a:xfrm>
          <a:prstGeom prst="roundRect">
            <a:avLst>
              <a:gd name="adj" fmla="val 47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78329858"/>
      </p:ext>
    </p:extLst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k = 1 to </a:t>
            </a:r>
            <a:r>
              <a:rPr lang="en-US" i="1" dirty="0"/>
              <a:t>iterations</a:t>
            </a:r>
            <a:r>
              <a:rPr lang="en-US" dirty="0"/>
              <a:t>:</a:t>
            </a:r>
          </a:p>
          <a:p>
            <a:pPr marL="777240" lvl="1" indent="-457200">
              <a:buFontTx/>
              <a:buChar char="-"/>
            </a:pPr>
            <a:r>
              <a:rPr lang="en-US" dirty="0" err="1"/>
              <a:t>classifier</a:t>
            </a:r>
            <a:r>
              <a:rPr lang="en-US" baseline="-25000" dirty="0" err="1"/>
              <a:t>k</a:t>
            </a:r>
            <a:r>
              <a:rPr lang="en-US" dirty="0"/>
              <a:t> = learn a weak classifier based on weights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weighted error for this classifier is: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“score” or weight for this classifier is: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change the example weights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5000" y="4667956"/>
            <a:ext cx="4836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can we use as a classifier?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1600" y="2133600"/>
            <a:ext cx="7162800" cy="457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3142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k = 1 to </a:t>
            </a:r>
            <a:r>
              <a:rPr lang="en-US" i="1" dirty="0"/>
              <a:t>iterations</a:t>
            </a:r>
            <a:r>
              <a:rPr lang="en-US" dirty="0"/>
              <a:t>:</a:t>
            </a:r>
          </a:p>
          <a:p>
            <a:pPr marL="777240" lvl="1" indent="-457200">
              <a:buFontTx/>
              <a:buChar char="-"/>
            </a:pPr>
            <a:r>
              <a:rPr lang="en-US" dirty="0" err="1"/>
              <a:t>classifier</a:t>
            </a:r>
            <a:r>
              <a:rPr lang="en-US" baseline="-25000" dirty="0" err="1"/>
              <a:t>k</a:t>
            </a:r>
            <a:r>
              <a:rPr lang="en-US" dirty="0"/>
              <a:t> = learn a weak classifier based on weights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weighted error for this classifier is: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“score” or weight for this classifier is: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change the example weights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419600"/>
            <a:ext cx="716093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Anything that can train on weighted examples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For most applications, must be fast!</a:t>
            </a:r>
          </a:p>
          <a:p>
            <a:r>
              <a:rPr lang="en-US" sz="2800" dirty="0">
                <a:solidFill>
                  <a:srgbClr val="FF0000"/>
                </a:solidFill>
              </a:rPr>
              <a:t>     Why?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1600" y="2133600"/>
            <a:ext cx="7162800" cy="457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715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r>
              <a:rPr lang="en-US" dirty="0"/>
              <a:t>: 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k = 1 to </a:t>
            </a:r>
            <a:r>
              <a:rPr lang="en-US" i="1" dirty="0"/>
              <a:t>iterations</a:t>
            </a:r>
            <a:r>
              <a:rPr lang="en-US" dirty="0"/>
              <a:t>:</a:t>
            </a:r>
          </a:p>
          <a:p>
            <a:pPr marL="777240" lvl="1" indent="-457200">
              <a:buFontTx/>
              <a:buChar char="-"/>
            </a:pPr>
            <a:r>
              <a:rPr lang="en-US" dirty="0" err="1"/>
              <a:t>classifier</a:t>
            </a:r>
            <a:r>
              <a:rPr lang="en-US" baseline="-25000" dirty="0" err="1"/>
              <a:t>k</a:t>
            </a:r>
            <a:r>
              <a:rPr lang="en-US" dirty="0"/>
              <a:t> = learn a weak classifier based on weights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weighted error for this classifier is: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“score” or weight for this classifier is: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change the example weights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419600"/>
            <a:ext cx="781496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Anything that can train on weighted examples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For most applications, must be fast!</a:t>
            </a:r>
          </a:p>
          <a:p>
            <a:pPr marL="914400" lvl="1" indent="-457200">
              <a:buFontTx/>
              <a:buChar char="-"/>
            </a:pPr>
            <a:r>
              <a:rPr lang="en-US" sz="2800" dirty="0">
                <a:solidFill>
                  <a:srgbClr val="0000FF"/>
                </a:solidFill>
              </a:rPr>
              <a:t>Each iteration we have to train a new classifier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1600" y="2133600"/>
            <a:ext cx="7162800" cy="457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4814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Boosted decision stumps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724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One of the most common classifiers to use is a decision tree: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can use a shallow (2-3 level tree)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even more common is a 1-level tree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called a </a:t>
            </a:r>
            <a:r>
              <a:rPr lang="en-US" dirty="0">
                <a:solidFill>
                  <a:srgbClr val="FF6600"/>
                </a:solidFill>
              </a:rPr>
              <a:t>decision stump </a:t>
            </a:r>
            <a:r>
              <a:rPr lang="en-US" dirty="0">
                <a:solidFill>
                  <a:srgbClr val="FF6600"/>
                </a:solidFill>
                <a:sym typeface="Wingdings"/>
              </a:rPr>
              <a:t></a:t>
            </a:r>
            <a:endParaRPr lang="en-US" dirty="0"/>
          </a:p>
          <a:p>
            <a:pPr marL="1051560" lvl="2" indent="-457200">
              <a:buFontTx/>
              <a:buChar char="-"/>
            </a:pPr>
            <a:r>
              <a:rPr lang="en-US" dirty="0"/>
              <a:t>asks a question about a single feature</a:t>
            </a:r>
          </a:p>
          <a:p>
            <a:pPr marL="59436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does the decision boundary look like for a decision stump?</a:t>
            </a:r>
          </a:p>
        </p:txBody>
      </p:sp>
    </p:spTree>
    <p:extLst>
      <p:ext uri="{BB962C8B-B14F-4D97-AF65-F5344CB8AC3E}">
        <p14:creationId xmlns:p14="http://schemas.microsoft.com/office/powerpoint/2010/main" val="193060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Boosted decision stumps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724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One of the most common classifiers to use is a decision tree: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can use a shallow (2-3 level tree)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even more common is a 1-level tree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called a </a:t>
            </a:r>
            <a:r>
              <a:rPr lang="en-US" dirty="0">
                <a:solidFill>
                  <a:srgbClr val="FF6600"/>
                </a:solidFill>
              </a:rPr>
              <a:t>decision stump </a:t>
            </a:r>
            <a:r>
              <a:rPr lang="en-US" dirty="0">
                <a:solidFill>
                  <a:srgbClr val="FF6600"/>
                </a:solidFill>
                <a:sym typeface="Wingdings"/>
              </a:rPr>
              <a:t></a:t>
            </a:r>
            <a:endParaRPr lang="en-US" dirty="0"/>
          </a:p>
          <a:p>
            <a:pPr marL="1051560" lvl="2" indent="-457200">
              <a:buFontTx/>
              <a:buChar char="-"/>
            </a:pPr>
            <a:r>
              <a:rPr lang="en-US" dirty="0"/>
              <a:t>asks a question about a single feature</a:t>
            </a:r>
          </a:p>
          <a:p>
            <a:pPr marL="59436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does the decision boundary look like for boosted decision stumps?</a:t>
            </a:r>
          </a:p>
        </p:txBody>
      </p:sp>
    </p:spTree>
    <p:extLst>
      <p:ext uri="{BB962C8B-B14F-4D97-AF65-F5344CB8AC3E}">
        <p14:creationId xmlns:p14="http://schemas.microsoft.com/office/powerpoint/2010/main" val="17624314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Boosted decision stumps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724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One of the most common classifiers to use is a decision tree: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can use a shallow (2-3 level tree)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even more common is a 1-level tree</a:t>
            </a:r>
          </a:p>
          <a:p>
            <a:pPr marL="1051560" lvl="2" indent="-457200">
              <a:buFontTx/>
              <a:buChar char="-"/>
            </a:pPr>
            <a:r>
              <a:rPr lang="en-US" dirty="0"/>
              <a:t>called a </a:t>
            </a:r>
            <a:r>
              <a:rPr lang="en-US" dirty="0">
                <a:solidFill>
                  <a:srgbClr val="FF6600"/>
                </a:solidFill>
              </a:rPr>
              <a:t>decision stump </a:t>
            </a:r>
            <a:r>
              <a:rPr lang="en-US" dirty="0">
                <a:solidFill>
                  <a:srgbClr val="FF6600"/>
                </a:solidFill>
                <a:sym typeface="Wingdings"/>
              </a:rPr>
              <a:t></a:t>
            </a:r>
            <a:endParaRPr lang="en-US" dirty="0"/>
          </a:p>
          <a:p>
            <a:pPr marL="1051560" lvl="2" indent="-457200">
              <a:buFontTx/>
              <a:buChar char="-"/>
            </a:pPr>
            <a:r>
              <a:rPr lang="en-US" dirty="0"/>
              <a:t>asks a question about a single feature</a:t>
            </a:r>
          </a:p>
          <a:p>
            <a:pPr marL="594360" lvl="2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>
                <a:solidFill>
                  <a:srgbClr val="0000FF"/>
                </a:solidFill>
              </a:rPr>
              <a:t>Linear classifier!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00FF"/>
                </a:solidFill>
              </a:rPr>
              <a:t>Each stump defines the weight for that dimension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rgbClr val="0000FF"/>
                </a:solidFill>
              </a:rPr>
              <a:t>If you learn multiple stumps for that dimension then it’s the weighted average</a:t>
            </a:r>
          </a:p>
        </p:txBody>
      </p:sp>
    </p:spTree>
    <p:extLst>
      <p:ext uri="{BB962C8B-B14F-4D97-AF65-F5344CB8AC3E}">
        <p14:creationId xmlns:p14="http://schemas.microsoft.com/office/powerpoint/2010/main" val="328255220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Boosting in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3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Very successful on a wide range of problems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One of the keys is that boosting tends not to </a:t>
            </a:r>
            <a:r>
              <a:rPr lang="en-US" sz="2400" dirty="0" err="1"/>
              <a:t>overfit</a:t>
            </a:r>
            <a:r>
              <a:rPr lang="en-US" sz="2400" dirty="0"/>
              <a:t>, even for a large number of iterations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429000"/>
            <a:ext cx="4011612" cy="258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10908" y="6240805"/>
            <a:ext cx="82716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cs typeface="+mn-cs"/>
              </a:rPr>
              <a:t>Using &lt;</a:t>
            </a:r>
            <a:r>
              <a:rPr lang="en-US" sz="2400" dirty="0">
                <a:solidFill>
                  <a:srgbClr val="FF0066"/>
                </a:solidFill>
                <a:cs typeface="+mn-cs"/>
              </a:rPr>
              <a:t>10,000</a:t>
            </a:r>
            <a:r>
              <a:rPr lang="en-US" sz="2400" dirty="0">
                <a:cs typeface="+mn-cs"/>
              </a:rPr>
              <a:t> training examples </a:t>
            </a:r>
            <a:r>
              <a:rPr lang="en-US" sz="2400" dirty="0"/>
              <a:t>can</a:t>
            </a:r>
            <a:r>
              <a:rPr lang="en-US" sz="2400" dirty="0">
                <a:cs typeface="+mn-cs"/>
              </a:rPr>
              <a:t> fit &gt;</a:t>
            </a:r>
            <a:r>
              <a:rPr lang="en-US" sz="2400" dirty="0">
                <a:solidFill>
                  <a:srgbClr val="FF0066"/>
                </a:solidFill>
                <a:cs typeface="+mn-cs"/>
              </a:rPr>
              <a:t>2,000,000</a:t>
            </a:r>
            <a:r>
              <a:rPr lang="en-US" sz="2400" dirty="0">
                <a:cs typeface="+mn-cs"/>
              </a:rPr>
              <a:t> parameters!</a:t>
            </a:r>
          </a:p>
        </p:txBody>
      </p:sp>
    </p:spTree>
    <p:extLst>
      <p:ext uri="{BB962C8B-B14F-4D97-AF65-F5344CB8AC3E}">
        <p14:creationId xmlns:p14="http://schemas.microsoft.com/office/powerpoint/2010/main" val="55645269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/>
              <a:t>Adaboost</a:t>
            </a:r>
            <a:r>
              <a:rPr lang="en-US" sz="3600" dirty="0"/>
              <a:t> application example: </a:t>
            </a:r>
            <a:br>
              <a:rPr lang="en-US" sz="3600" dirty="0"/>
            </a:br>
            <a:r>
              <a:rPr lang="en-US" sz="3600" dirty="0"/>
              <a:t>face detection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51025"/>
            <a:ext cx="4151313" cy="470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3221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/>
              <a:t>Adaboost</a:t>
            </a:r>
            <a:r>
              <a:rPr lang="en-US" sz="3600" dirty="0"/>
              <a:t> application example: </a:t>
            </a:r>
            <a:br>
              <a:rPr lang="en-US" sz="3600" dirty="0"/>
            </a:br>
            <a:r>
              <a:rPr lang="en-US" sz="3600" dirty="0"/>
              <a:t>face detection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50" y="1851025"/>
            <a:ext cx="4151313" cy="470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2990850" y="3987800"/>
            <a:ext cx="452438" cy="512762"/>
          </a:xfrm>
          <a:prstGeom prst="roundRect">
            <a:avLst>
              <a:gd name="adj" fmla="val 352"/>
            </a:avLst>
          </a:prstGeom>
          <a:noFill/>
          <a:ln w="1836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3651250" y="4159250"/>
            <a:ext cx="415925" cy="465137"/>
          </a:xfrm>
          <a:prstGeom prst="roundRect">
            <a:avLst>
              <a:gd name="adj" fmla="val 380"/>
            </a:avLst>
          </a:prstGeom>
          <a:noFill/>
          <a:ln w="1836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4603750" y="4183062"/>
            <a:ext cx="366713" cy="366713"/>
          </a:xfrm>
          <a:prstGeom prst="roundRect">
            <a:avLst>
              <a:gd name="adj" fmla="val 431"/>
            </a:avLst>
          </a:prstGeom>
          <a:noFill/>
          <a:ln w="1836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5532438" y="4016375"/>
            <a:ext cx="442912" cy="465137"/>
          </a:xfrm>
          <a:prstGeom prst="roundRect">
            <a:avLst>
              <a:gd name="adj" fmla="val 356"/>
            </a:avLst>
          </a:prstGeom>
          <a:noFill/>
          <a:ln w="1836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9385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4495800"/>
            <a:ext cx="7467600" cy="1435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03300"/>
            <a:ext cx="7493000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8831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8F4DC87-ACE2-344C-B7B6-8FB20EAEC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82" y="4607479"/>
            <a:ext cx="6290918" cy="18221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7D4231-D382-6D45-AFDA-4FDB060A1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282" y="2590800"/>
            <a:ext cx="6498177" cy="13972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A846D0-B6EC-DF4C-AB6A-AAA1B57826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468" y="356878"/>
            <a:ext cx="7315200" cy="148783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2037834"/>
            <a:ext cx="5097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give you some context of importance:</a:t>
            </a:r>
          </a:p>
        </p:txBody>
      </p:sp>
      <p:sp>
        <p:nvSpPr>
          <p:cNvPr id="2" name="Rectangle 1"/>
          <p:cNvSpPr/>
          <p:nvPr/>
        </p:nvSpPr>
        <p:spPr>
          <a:xfrm>
            <a:off x="1371600" y="1485383"/>
            <a:ext cx="1181100" cy="359331"/>
          </a:xfrm>
          <a:prstGeom prst="rect">
            <a:avLst/>
          </a:prstGeom>
          <a:solidFill>
            <a:srgbClr val="FF0000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4200" y="2204563"/>
            <a:ext cx="1905000" cy="7724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4057134"/>
            <a:ext cx="508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52550" y="3642499"/>
            <a:ext cx="1200150" cy="228600"/>
          </a:xfrm>
          <a:prstGeom prst="rect">
            <a:avLst/>
          </a:prstGeom>
          <a:solidFill>
            <a:srgbClr val="FF0000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40518" y="6175408"/>
            <a:ext cx="945482" cy="225392"/>
          </a:xfrm>
          <a:prstGeom prst="rect">
            <a:avLst/>
          </a:prstGeom>
          <a:solidFill>
            <a:srgbClr val="FF0000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“weak” learners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52400" y="3486150"/>
            <a:ext cx="42703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/>
              <a:t>4 Types of </a:t>
            </a:r>
            <a:r>
              <a:rPr lang="ja-JP" altLang="en-GB">
                <a:latin typeface="Arial"/>
              </a:rPr>
              <a:t>“</a:t>
            </a:r>
            <a:r>
              <a:rPr lang="en-GB"/>
              <a:t>Rectangle filters</a:t>
            </a:r>
            <a:r>
              <a:rPr lang="ja-JP" altLang="en-GB">
                <a:latin typeface="Arial"/>
              </a:rPr>
              <a:t>”</a:t>
            </a:r>
            <a:r>
              <a:rPr lang="en-GB"/>
              <a:t> (Similar to Haar wavelets 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/>
              <a:t>   Papageorgiou, et al. )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/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/>
              <a:t>Based on 24x24 grid:</a:t>
            </a:r>
            <a:br>
              <a:rPr lang="en-GB"/>
            </a:br>
            <a:r>
              <a:rPr lang="en-GB"/>
              <a:t>160,000 features to choose from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25" y="1620838"/>
            <a:ext cx="4799013" cy="36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1651000"/>
            <a:ext cx="1898650" cy="183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530725" y="5467350"/>
            <a:ext cx="43592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/>
              <a:t>g(x) =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/>
              <a:t>sum(WhiteArea) - sum(BlackArea)</a:t>
            </a:r>
          </a:p>
        </p:txBody>
      </p:sp>
    </p:spTree>
    <p:extLst>
      <p:ext uri="{BB962C8B-B14F-4D97-AF65-F5344CB8AC3E}">
        <p14:creationId xmlns:p14="http://schemas.microsoft.com/office/powerpoint/2010/main" val="170558098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“weak” learners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2039937"/>
            <a:ext cx="4438650" cy="256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883992"/>
              </p:ext>
            </p:extLst>
          </p:nvPr>
        </p:nvGraphicFramePr>
        <p:xfrm>
          <a:off x="2967038" y="5000625"/>
          <a:ext cx="73025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888" r:id="rId4" imgW="76320" imgH="190440" progId="">
                  <p:embed/>
                </p:oleObj>
              </mc:Choice>
              <mc:Fallback>
                <p:oleObj r:id="rId4" imgW="76320" imgH="1904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038" y="5000625"/>
                        <a:ext cx="73025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458913" y="4703762"/>
            <a:ext cx="69230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dirty="0"/>
              <a:t>                 F(x) =       </a:t>
            </a:r>
            <a:r>
              <a:rPr lang="en-GB" dirty="0">
                <a:latin typeface="Arial" charset="0"/>
                <a:cs typeface="Arial" charset="0"/>
              </a:rPr>
              <a:t>α</a:t>
            </a:r>
            <a:r>
              <a:rPr lang="en-GB" sz="1800" baseline="-33000" dirty="0"/>
              <a:t>1 </a:t>
            </a:r>
            <a:r>
              <a:rPr lang="en-GB" dirty="0"/>
              <a:t>f</a:t>
            </a:r>
            <a:r>
              <a:rPr lang="en-GB" sz="1800" baseline="-33000" dirty="0"/>
              <a:t>1</a:t>
            </a:r>
            <a:r>
              <a:rPr lang="en-GB" dirty="0"/>
              <a:t>(x)    +    </a:t>
            </a:r>
            <a:r>
              <a:rPr lang="en-GB" dirty="0">
                <a:latin typeface="Arial" charset="0"/>
                <a:cs typeface="Arial" charset="0"/>
              </a:rPr>
              <a:t>α</a:t>
            </a:r>
            <a:r>
              <a:rPr lang="en-GB" sz="1800" baseline="-33000" dirty="0"/>
              <a:t>2  </a:t>
            </a:r>
            <a:r>
              <a:rPr lang="en-GB" dirty="0"/>
              <a:t>f</a:t>
            </a:r>
            <a:r>
              <a:rPr lang="en-GB" sz="1800" baseline="-33000" dirty="0"/>
              <a:t>2</a:t>
            </a:r>
            <a:r>
              <a:rPr lang="en-GB" dirty="0"/>
              <a:t>(x)    +  ...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0" y="5637212"/>
            <a:ext cx="819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/>
              <a:t>f</a:t>
            </a:r>
            <a:r>
              <a:rPr lang="en-GB" sz="1800" i="1" baseline="-33000">
                <a:latin typeface="Arial" charset="0"/>
                <a:cs typeface="Arial" charset="0"/>
              </a:rPr>
              <a:t>i</a:t>
            </a:r>
            <a:r>
              <a:rPr lang="en-GB"/>
              <a:t>(x) =  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522663" y="5467350"/>
            <a:ext cx="217328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dirty="0"/>
              <a:t> 1   if </a:t>
            </a:r>
            <a:r>
              <a:rPr lang="en-GB" dirty="0" err="1"/>
              <a:t>g</a:t>
            </a:r>
            <a:r>
              <a:rPr lang="en-GB" sz="1800" baseline="-33000" dirty="0" err="1">
                <a:latin typeface="Arial" charset="0"/>
                <a:cs typeface="Arial" charset="0"/>
              </a:rPr>
              <a:t>i</a:t>
            </a:r>
            <a:r>
              <a:rPr lang="en-GB" dirty="0"/>
              <a:t>(x) &gt; </a:t>
            </a:r>
            <a:r>
              <a:rPr lang="en-GB" dirty="0" err="1">
                <a:latin typeface="Arial" charset="0"/>
                <a:cs typeface="Arial" charset="0"/>
              </a:rPr>
              <a:t>θ</a:t>
            </a:r>
            <a:r>
              <a:rPr lang="en-GB" sz="1800" baseline="-33000" dirty="0" err="1">
                <a:latin typeface="Arial" charset="0"/>
                <a:cs typeface="Arial" charset="0"/>
              </a:rPr>
              <a:t>i</a:t>
            </a:r>
            <a:endParaRPr lang="en-GB" sz="1800" baseline="-33000" dirty="0">
              <a:latin typeface="Arial" charset="0"/>
              <a:cs typeface="Arial" charset="0"/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dirty="0">
                <a:latin typeface="Arial" charset="0"/>
                <a:cs typeface="Arial" charset="0"/>
              </a:rPr>
              <a:t>-1   otherwise</a:t>
            </a: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3462338" y="5486400"/>
            <a:ext cx="1587" cy="5492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8255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-163513"/>
            <a:ext cx="7772400" cy="1395413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/>
              <a:t>Example output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1579563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00200"/>
            <a:ext cx="2286000" cy="218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14800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22463"/>
            <a:ext cx="2017713" cy="150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44925"/>
            <a:ext cx="4191000" cy="286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478739"/>
      </p:ext>
    </p:extLst>
  </p:cSld>
  <p:clrMapOvr>
    <a:masterClrMapping/>
  </p:clrMapOvr>
  <p:transition spd="med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171450"/>
            <a:ext cx="7772400" cy="722313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Solving other </a:t>
            </a:r>
            <a:r>
              <a:rPr lang="ja-JP" altLang="en-GB">
                <a:latin typeface="Arial"/>
              </a:rPr>
              <a:t>“</a:t>
            </a:r>
            <a:r>
              <a:rPr lang="en-GB"/>
              <a:t>Face</a:t>
            </a:r>
            <a:r>
              <a:rPr lang="ja-JP" altLang="en-GB">
                <a:latin typeface="Arial"/>
              </a:rPr>
              <a:t>”</a:t>
            </a:r>
            <a:r>
              <a:rPr lang="en-GB"/>
              <a:t> Tasks 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3"/>
          <a:stretch>
            <a:fillRect/>
          </a:stretch>
        </p:blipFill>
        <p:spPr bwMode="auto">
          <a:xfrm>
            <a:off x="685800" y="990600"/>
            <a:ext cx="3252788" cy="237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 t="2583"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343400"/>
            <a:ext cx="584835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381000" y="3581400"/>
            <a:ext cx="3511550" cy="457200"/>
          </a:xfrm>
          <a:prstGeom prst="roundRect">
            <a:avLst>
              <a:gd name="adj" fmla="val 34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Facial Feature Localization</a:t>
            </a: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76200" y="4876800"/>
            <a:ext cx="1841500" cy="822325"/>
          </a:xfrm>
          <a:prstGeom prst="roundRect">
            <a:avLst>
              <a:gd name="adj" fmla="val 19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Demographic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Analysis</a:t>
            </a:r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89"/>
          <a:stretch>
            <a:fillRect/>
          </a:stretch>
        </p:blipFill>
        <p:spPr bwMode="auto">
          <a:xfrm>
            <a:off x="4648200" y="914400"/>
            <a:ext cx="42291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 b="27489"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35847" name="AutoShape 7"/>
          <p:cNvSpPr>
            <a:spLocks noChangeArrowheads="1"/>
          </p:cNvSpPr>
          <p:nvPr/>
        </p:nvSpPr>
        <p:spPr bwMode="auto">
          <a:xfrm>
            <a:off x="5410200" y="3505200"/>
            <a:ext cx="2347913" cy="457200"/>
          </a:xfrm>
          <a:prstGeom prst="roundRect">
            <a:avLst>
              <a:gd name="adj" fmla="val 34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Profile Detection </a:t>
            </a:r>
          </a:p>
        </p:txBody>
      </p:sp>
      <p:sp>
        <p:nvSpPr>
          <p:cNvPr id="35848" name="AutoShape 8"/>
          <p:cNvSpPr>
            <a:spLocks noChangeArrowheads="1"/>
          </p:cNvSpPr>
          <p:nvPr/>
        </p:nvSpPr>
        <p:spPr bwMode="auto">
          <a:xfrm>
            <a:off x="5524500" y="1547813"/>
            <a:ext cx="457200" cy="457200"/>
          </a:xfrm>
          <a:prstGeom prst="roundRect">
            <a:avLst>
              <a:gd name="adj" fmla="val 347"/>
            </a:avLst>
          </a:prstGeom>
          <a:noFill/>
          <a:ln w="38160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>
            <a:off x="5967413" y="1385888"/>
            <a:ext cx="457200" cy="457200"/>
          </a:xfrm>
          <a:prstGeom prst="roundRect">
            <a:avLst>
              <a:gd name="adj" fmla="val 347"/>
            </a:avLst>
          </a:prstGeom>
          <a:noFill/>
          <a:ln w="38160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AutoShape 10"/>
          <p:cNvSpPr>
            <a:spLocks noChangeArrowheads="1"/>
          </p:cNvSpPr>
          <p:nvPr/>
        </p:nvSpPr>
        <p:spPr bwMode="auto">
          <a:xfrm>
            <a:off x="7024688" y="1938338"/>
            <a:ext cx="381000" cy="38100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AutoShape 11"/>
          <p:cNvSpPr>
            <a:spLocks noChangeArrowheads="1"/>
          </p:cNvSpPr>
          <p:nvPr/>
        </p:nvSpPr>
        <p:spPr bwMode="auto">
          <a:xfrm>
            <a:off x="8010525" y="1804988"/>
            <a:ext cx="304800" cy="304800"/>
          </a:xfrm>
          <a:prstGeom prst="roundRect">
            <a:avLst>
              <a:gd name="adj" fmla="val 519"/>
            </a:avLst>
          </a:prstGeom>
          <a:noFill/>
          <a:ln w="38160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29482"/>
      </p:ext>
    </p:extLst>
  </p:cSld>
  <p:clrMapOvr>
    <a:masterClrMapping/>
  </p:clrMapOvr>
  <p:transition spd="med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46050" y="304800"/>
            <a:ext cx="9074150" cy="722312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/>
              <a:t>“weak” classifiers learned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42"/>
          <a:stretch>
            <a:fillRect/>
          </a:stretch>
        </p:blipFill>
        <p:spPr bwMode="auto">
          <a:xfrm>
            <a:off x="704850" y="3962400"/>
            <a:ext cx="3886200" cy="189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 b="61142"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15"/>
          <a:stretch>
            <a:fillRect/>
          </a:stretch>
        </p:blipFill>
        <p:spPr bwMode="auto">
          <a:xfrm>
            <a:off x="514350" y="1568450"/>
            <a:ext cx="7848600" cy="190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 r="20915"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763091"/>
      </p:ext>
    </p:extLst>
  </p:cSld>
  <p:clrMapOvr>
    <a:masterClrMapping/>
  </p:clrMapOvr>
  <p:transition spd="med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Bagging </a:t>
            </a:r>
            <a:r>
              <a:rPr lang="en-US" dirty="0" err="1"/>
              <a:t>vs</a:t>
            </a:r>
            <a:r>
              <a:rPr lang="en-US" dirty="0"/>
              <a:t> Boosting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1612900"/>
            <a:ext cx="7734300" cy="361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3200" y="6008132"/>
            <a:ext cx="3661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http://arxiv.org/pdf/1106.0257.pdf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32552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ext Box 2"/>
          <p:cNvSpPr txBox="1">
            <a:spLocks noChangeArrowheads="1"/>
          </p:cNvSpPr>
          <p:nvPr/>
        </p:nvSpPr>
        <p:spPr bwMode="auto">
          <a:xfrm>
            <a:off x="609600" y="152400"/>
            <a:ext cx="33230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/>
              <a:t>Boosting Neural Networks</a:t>
            </a:r>
          </a:p>
        </p:txBody>
      </p:sp>
      <p:pic>
        <p:nvPicPr>
          <p:cNvPr id="110594" name="Picture 3" descr="pres_pic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85800"/>
            <a:ext cx="5715000" cy="6121909"/>
          </a:xfrm>
          <a:noFill/>
        </p:spPr>
      </p:pic>
      <p:sp>
        <p:nvSpPr>
          <p:cNvPr id="110595" name="Text Box 4"/>
          <p:cNvSpPr txBox="1">
            <a:spLocks noChangeArrowheads="1"/>
          </p:cNvSpPr>
          <p:nvPr/>
        </p:nvSpPr>
        <p:spPr bwMode="auto">
          <a:xfrm>
            <a:off x="5392273" y="2741473"/>
            <a:ext cx="2532527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FF"/>
                </a:solidFill>
                <a:latin typeface="Arial" charset="0"/>
              </a:rPr>
              <a:t>Ada-Boosting</a:t>
            </a:r>
          </a:p>
          <a:p>
            <a:pPr eaLnBrk="1" hangingPunct="1"/>
            <a:r>
              <a:rPr lang="en-US" sz="1800" dirty="0">
                <a:solidFill>
                  <a:srgbClr val="0000FF"/>
                </a:solidFill>
                <a:latin typeface="Arial" charset="0"/>
              </a:rPr>
              <a:t>Arcing</a:t>
            </a:r>
          </a:p>
          <a:p>
            <a:pPr eaLnBrk="1" hangingPunct="1"/>
            <a:r>
              <a:rPr lang="en-US" sz="1800" dirty="0">
                <a:solidFill>
                  <a:srgbClr val="0000FF"/>
                </a:solidFill>
                <a:latin typeface="Arial" charset="0"/>
              </a:rPr>
              <a:t>Bagging</a:t>
            </a:r>
          </a:p>
          <a:p>
            <a:pPr eaLnBrk="1" hangingPunct="1">
              <a:buFontTx/>
              <a:buChar char="•"/>
            </a:pPr>
            <a:endParaRPr lang="en-US" sz="1800" dirty="0">
              <a:solidFill>
                <a:srgbClr val="0000FF"/>
              </a:solidFill>
              <a:latin typeface="Arial" charset="0"/>
            </a:endParaRPr>
          </a:p>
          <a:p>
            <a:pPr eaLnBrk="1" hangingPunct="1"/>
            <a:r>
              <a:rPr lang="en-US" sz="1800" dirty="0">
                <a:solidFill>
                  <a:srgbClr val="0000FF"/>
                </a:solidFill>
                <a:latin typeface="Arial" charset="0"/>
              </a:rPr>
              <a:t>White bar represents 1</a:t>
            </a:r>
          </a:p>
          <a:p>
            <a:pPr eaLnBrk="1" hangingPunct="1"/>
            <a:r>
              <a:rPr lang="en-US" sz="1800" dirty="0">
                <a:solidFill>
                  <a:srgbClr val="0000FF"/>
                </a:solidFill>
                <a:latin typeface="Arial" charset="0"/>
              </a:rPr>
              <a:t>standard deviation</a:t>
            </a:r>
          </a:p>
        </p:txBody>
      </p:sp>
      <p:sp>
        <p:nvSpPr>
          <p:cNvPr id="110596" name="Text Box 5"/>
          <p:cNvSpPr txBox="1">
            <a:spLocks noChangeArrowheads="1"/>
          </p:cNvSpPr>
          <p:nvPr/>
        </p:nvSpPr>
        <p:spPr bwMode="auto">
          <a:xfrm>
            <a:off x="5334000" y="1714142"/>
            <a:ext cx="3505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solidFill>
                  <a:srgbClr val="0000FF"/>
                </a:solidFill>
                <a:latin typeface="Arial"/>
                <a:cs typeface="Arial"/>
              </a:rPr>
              <a:t>Change in error rate over standard classifier </a:t>
            </a:r>
          </a:p>
        </p:txBody>
      </p:sp>
    </p:spTree>
    <p:extLst>
      <p:ext uri="{BB962C8B-B14F-4D97-AF65-F5344CB8AC3E}">
        <p14:creationId xmlns:p14="http://schemas.microsoft.com/office/powerpoint/2010/main" val="310369827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1" name="Picture 2" descr="pres_pic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38200"/>
            <a:ext cx="4648200" cy="5773734"/>
          </a:xfrm>
          <a:noFill/>
        </p:spPr>
      </p:pic>
      <p:sp>
        <p:nvSpPr>
          <p:cNvPr id="112642" name="Text Box 3"/>
          <p:cNvSpPr txBox="1">
            <a:spLocks noChangeArrowheads="1"/>
          </p:cNvSpPr>
          <p:nvPr/>
        </p:nvSpPr>
        <p:spPr bwMode="auto">
          <a:xfrm>
            <a:off x="381000" y="385763"/>
            <a:ext cx="27687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/>
              <a:t>Boosting Decision Trees</a:t>
            </a:r>
          </a:p>
        </p:txBody>
      </p:sp>
    </p:spTree>
    <p:extLst>
      <p:ext uri="{BB962C8B-B14F-4D97-AF65-F5344CB8AC3E}">
        <p14:creationId xmlns:p14="http://schemas.microsoft.com/office/powerpoint/2010/main" val="32720234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10439</TotalTime>
  <Words>3286</Words>
  <Application>Microsoft Macintosh PowerPoint</Application>
  <PresentationFormat>On-screen Show (4:3)</PresentationFormat>
  <Paragraphs>786</Paragraphs>
  <Slides>101</Slides>
  <Notes>21</Notes>
  <HiddenSlides>2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13" baseType="lpstr">
      <vt:lpstr>ＭＳ Ｐゴシック</vt:lpstr>
      <vt:lpstr>Arial</vt:lpstr>
      <vt:lpstr>Calibri</vt:lpstr>
      <vt:lpstr>Comic Sans MS</vt:lpstr>
      <vt:lpstr>Sylfaen</vt:lpstr>
      <vt:lpstr>Times</vt:lpstr>
      <vt:lpstr>Times New Roman</vt:lpstr>
      <vt:lpstr>Tw Cen MT</vt:lpstr>
      <vt:lpstr>Wingdings</vt:lpstr>
      <vt:lpstr>Wingdings 2</vt:lpstr>
      <vt:lpstr>Median</vt:lpstr>
      <vt:lpstr>Equation</vt:lpstr>
      <vt:lpstr>Ensemble learning</vt:lpstr>
      <vt:lpstr>Admin</vt:lpstr>
      <vt:lpstr>Quick exercise</vt:lpstr>
      <vt:lpstr>Ensemble learning</vt:lpstr>
      <vt:lpstr>Ensemble learning</vt:lpstr>
      <vt:lpstr>Ensemble learning</vt:lpstr>
      <vt:lpstr>Ensemble learning</vt:lpstr>
      <vt:lpstr>Benefits of ensemble learning</vt:lpstr>
      <vt:lpstr>Benefits of ensemble learning</vt:lpstr>
      <vt:lpstr>Benefits of ensemble learning</vt:lpstr>
      <vt:lpstr>Benefits of ensemble learning</vt:lpstr>
      <vt:lpstr>Benefits of ensemble learning</vt:lpstr>
      <vt:lpstr>Benefits of ensemble learning</vt:lpstr>
      <vt:lpstr>Given enough classifiers…</vt:lpstr>
      <vt:lpstr>What is the catch?</vt:lpstr>
      <vt:lpstr>What is the catch?</vt:lpstr>
      <vt:lpstr>Obtaining independent classifiers</vt:lpstr>
      <vt:lpstr>Idea 1: different learning methods</vt:lpstr>
      <vt:lpstr>Idea 1: different learning methods</vt:lpstr>
      <vt:lpstr>Idea 2: split up training data</vt:lpstr>
      <vt:lpstr>Idea 2: split up training data</vt:lpstr>
      <vt:lpstr>Idea 3: bagging</vt:lpstr>
      <vt:lpstr>data generating distribution</vt:lpstr>
      <vt:lpstr>Ideal situation</vt:lpstr>
      <vt:lpstr>bagging</vt:lpstr>
      <vt:lpstr>sampling with replacements</vt:lpstr>
      <vt:lpstr>sampling with replacements</vt:lpstr>
      <vt:lpstr>sampling with replacements</vt:lpstr>
      <vt:lpstr>sampling with replacements</vt:lpstr>
      <vt:lpstr>sampling with replacements</vt:lpstr>
      <vt:lpstr>sampling with replacements</vt:lpstr>
      <vt:lpstr>sampling with replacements</vt:lpstr>
      <vt:lpstr>bagging</vt:lpstr>
      <vt:lpstr>bagging concerns</vt:lpstr>
      <vt:lpstr>bagging concerns</vt:lpstr>
      <vt:lpstr>bagging concerns</vt:lpstr>
      <vt:lpstr>bagging concerns</vt:lpstr>
      <vt:lpstr>probability of overlap</vt:lpstr>
      <vt:lpstr>bagging overlap</vt:lpstr>
      <vt:lpstr>When does bagging work</vt:lpstr>
      <vt:lpstr>When does bagging work</vt:lpstr>
      <vt:lpstr>Idea 4: boosting</vt:lpstr>
      <vt:lpstr>“Strong” learner</vt:lpstr>
      <vt:lpstr>“Weak” learner</vt:lpstr>
      <vt:lpstr>weak learners for boosting</vt:lpstr>
      <vt:lpstr>boosting: basic algorithm</vt:lpstr>
      <vt:lpstr>boosting basics</vt:lpstr>
      <vt:lpstr>Boosting</vt:lpstr>
      <vt:lpstr>Boosting</vt:lpstr>
      <vt:lpstr>Boosting</vt:lpstr>
      <vt:lpstr>Boosting</vt:lpstr>
      <vt:lpstr>Boosting</vt:lpstr>
      <vt:lpstr>Classifying</vt:lpstr>
      <vt:lpstr>Notation</vt:lpstr>
      <vt:lpstr>AdaBoost: train</vt:lpstr>
      <vt:lpstr>AdaBoost: train</vt:lpstr>
      <vt:lpstr>AdaBoost: train</vt:lpstr>
      <vt:lpstr>AdaBoost: train</vt:lpstr>
      <vt:lpstr>AdaBoost: train</vt:lpstr>
      <vt:lpstr>AdaBoost: train</vt:lpstr>
      <vt:lpstr>AdaBoost: classify</vt:lpstr>
      <vt:lpstr>AdaBoost: classify</vt:lpstr>
      <vt:lpstr>AdaBoost: classify</vt:lpstr>
      <vt:lpstr>AdaBoost: train, updating the weights</vt:lpstr>
      <vt:lpstr>AdaBoost: train</vt:lpstr>
      <vt:lpstr>AdaBoost: train</vt:lpstr>
      <vt:lpstr>AdaBoost: train</vt:lpstr>
      <vt:lpstr>AdaBoost: train</vt:lpstr>
      <vt:lpstr>AdaBoost: train</vt:lpstr>
      <vt:lpstr>AdaBoost: train</vt:lpstr>
      <vt:lpstr>AdaBoost: train</vt:lpstr>
      <vt:lpstr>AdaBoost justification</vt:lpstr>
      <vt:lpstr>AdaBoost justification</vt:lpstr>
      <vt:lpstr>Other boosting variants</vt:lpstr>
      <vt:lpstr>Boosting example</vt:lpstr>
      <vt:lpstr>Boosting example</vt:lpstr>
      <vt:lpstr>Boosting example</vt:lpstr>
      <vt:lpstr>Boosting example</vt:lpstr>
      <vt:lpstr>Boosting example</vt:lpstr>
      <vt:lpstr>Boosting example</vt:lpstr>
      <vt:lpstr>Boosting example</vt:lpstr>
      <vt:lpstr>Boosting example</vt:lpstr>
      <vt:lpstr>AdaBoost: train</vt:lpstr>
      <vt:lpstr>AdaBoost: train</vt:lpstr>
      <vt:lpstr>AdaBoost: train</vt:lpstr>
      <vt:lpstr>Boosted decision stumps</vt:lpstr>
      <vt:lpstr>Boosted decision stumps</vt:lpstr>
      <vt:lpstr>Boosted decision stumps</vt:lpstr>
      <vt:lpstr>Boosting in practice</vt:lpstr>
      <vt:lpstr>Adaboost application example:  face detection</vt:lpstr>
      <vt:lpstr>Adaboost application example:  face detection</vt:lpstr>
      <vt:lpstr>PowerPoint Presentation</vt:lpstr>
      <vt:lpstr>PowerPoint Presentation</vt:lpstr>
      <vt:lpstr>“weak” learners</vt:lpstr>
      <vt:lpstr>“weak” learners</vt:lpstr>
      <vt:lpstr>Example output</vt:lpstr>
      <vt:lpstr>Solving other “Face” Tasks </vt:lpstr>
      <vt:lpstr>“weak” classifiers learned</vt:lpstr>
      <vt:lpstr>Bagging vs Boosting</vt:lpstr>
      <vt:lpstr>PowerPoint Presentation</vt:lpstr>
      <vt:lpstr>PowerPoint Presentation</vt:lpstr>
    </vt:vector>
  </TitlesOfParts>
  <Company>Pomona College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Robert Kauchak</cp:lastModifiedBy>
  <cp:revision>1050</cp:revision>
  <cp:lastPrinted>2019-11-22T17:28:42Z</cp:lastPrinted>
  <dcterms:created xsi:type="dcterms:W3CDTF">2011-01-25T19:35:23Z</dcterms:created>
  <dcterms:modified xsi:type="dcterms:W3CDTF">2019-11-22T17:30:41Z</dcterms:modified>
</cp:coreProperties>
</file>