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5"/>
  </p:notesMasterIdLst>
  <p:handoutMasterIdLst>
    <p:handoutMasterId r:id="rId66"/>
  </p:handoutMasterIdLst>
  <p:sldIdLst>
    <p:sldId id="256" r:id="rId2"/>
    <p:sldId id="307" r:id="rId3"/>
    <p:sldId id="471" r:id="rId4"/>
    <p:sldId id="403" r:id="rId5"/>
    <p:sldId id="404" r:id="rId6"/>
    <p:sldId id="405" r:id="rId7"/>
    <p:sldId id="447" r:id="rId8"/>
    <p:sldId id="448" r:id="rId9"/>
    <p:sldId id="449" r:id="rId10"/>
    <p:sldId id="450" r:id="rId11"/>
    <p:sldId id="406" r:id="rId12"/>
    <p:sldId id="446" r:id="rId13"/>
    <p:sldId id="439" r:id="rId14"/>
    <p:sldId id="454" r:id="rId15"/>
    <p:sldId id="455" r:id="rId16"/>
    <p:sldId id="457" r:id="rId17"/>
    <p:sldId id="472" r:id="rId18"/>
    <p:sldId id="458" r:id="rId19"/>
    <p:sldId id="473" r:id="rId20"/>
    <p:sldId id="459" r:id="rId21"/>
    <p:sldId id="461" r:id="rId22"/>
    <p:sldId id="464" r:id="rId23"/>
    <p:sldId id="462" r:id="rId24"/>
    <p:sldId id="460" r:id="rId25"/>
    <p:sldId id="465" r:id="rId26"/>
    <p:sldId id="466" r:id="rId27"/>
    <p:sldId id="467" r:id="rId28"/>
    <p:sldId id="468" r:id="rId29"/>
    <p:sldId id="469" r:id="rId30"/>
    <p:sldId id="470" r:id="rId31"/>
    <p:sldId id="413" r:id="rId32"/>
    <p:sldId id="414" r:id="rId33"/>
    <p:sldId id="415" r:id="rId34"/>
    <p:sldId id="419" r:id="rId35"/>
    <p:sldId id="452" r:id="rId36"/>
    <p:sldId id="453" r:id="rId37"/>
    <p:sldId id="490" r:id="rId38"/>
    <p:sldId id="491" r:id="rId39"/>
    <p:sldId id="492" r:id="rId40"/>
    <p:sldId id="493" r:id="rId41"/>
    <p:sldId id="494" r:id="rId42"/>
    <p:sldId id="495" r:id="rId43"/>
    <p:sldId id="496" r:id="rId44"/>
    <p:sldId id="427" r:id="rId45"/>
    <p:sldId id="428" r:id="rId46"/>
    <p:sldId id="436" r:id="rId47"/>
    <p:sldId id="437" r:id="rId48"/>
    <p:sldId id="438" r:id="rId49"/>
    <p:sldId id="474" r:id="rId50"/>
    <p:sldId id="475" r:id="rId51"/>
    <p:sldId id="476" r:id="rId52"/>
    <p:sldId id="477" r:id="rId53"/>
    <p:sldId id="478" r:id="rId54"/>
    <p:sldId id="479" r:id="rId55"/>
    <p:sldId id="480" r:id="rId56"/>
    <p:sldId id="481" r:id="rId57"/>
    <p:sldId id="482" r:id="rId58"/>
    <p:sldId id="485" r:id="rId59"/>
    <p:sldId id="484" r:id="rId60"/>
    <p:sldId id="487" r:id="rId61"/>
    <p:sldId id="486" r:id="rId62"/>
    <p:sldId id="488" r:id="rId63"/>
    <p:sldId id="497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8E0573"/>
    <a:srgbClr val="8E0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 autoAdjust="0"/>
    <p:restoredTop sz="94607" autoAdjust="0"/>
  </p:normalViewPr>
  <p:slideViewPr>
    <p:cSldViewPr snapToGrid="0" snapToObjects="1">
      <p:cViewPr varScale="1">
        <p:scale>
          <a:sx n="106" d="100"/>
          <a:sy n="106" d="100"/>
        </p:scale>
        <p:origin x="18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76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9.xml"/><Relationship Id="rId7" Type="http://schemas.openxmlformats.org/officeDocument/2006/relationships/slide" Target="slides/slide43.xml"/><Relationship Id="rId2" Type="http://schemas.openxmlformats.org/officeDocument/2006/relationships/slide" Target="slides/slide38.xml"/><Relationship Id="rId1" Type="http://schemas.openxmlformats.org/officeDocument/2006/relationships/slide" Target="slides/slide37.xml"/><Relationship Id="rId6" Type="http://schemas.openxmlformats.org/officeDocument/2006/relationships/slide" Target="slides/slide42.xml"/><Relationship Id="rId5" Type="http://schemas.openxmlformats.org/officeDocument/2006/relationships/slide" Target="slides/slide41.xml"/><Relationship Id="rId4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61B06-F25F-6A43-821A-9FEE8C7F5AE1}" type="datetimeFigureOut">
              <a:rPr lang="en-US" smtClean="0"/>
              <a:t>12/3/19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2709C-2010-2144-B63C-6FD9F39441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63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12/3/19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FCE4C-5DFA-8343-A803-1E9294BC3ABD}" type="slidenum">
              <a:rPr lang="en-US"/>
              <a:pPr/>
              <a:t>6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AFCE4C-5DFA-8343-A803-1E9294BC3ABD}" type="slidenum">
              <a:rPr lang="en-US"/>
              <a:pPr/>
              <a:t>11</a:t>
            </a:fld>
            <a:endParaRPr lang="en-US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15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16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17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18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19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20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21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22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5952FE-F062-DA4A-9111-DBE91B3DA723}" type="slidenum">
              <a:rPr lang="en-US"/>
              <a:pPr/>
              <a:t>23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24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25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26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29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84F0026-E495-7645-9AFF-5B81C0D24A53}" type="slidenum">
              <a:rPr lang="en-US"/>
              <a:pPr/>
              <a:t>30</a:t>
            </a:fld>
            <a:endParaRPr lang="en-US"/>
          </a:p>
        </p:txBody>
      </p:sp>
      <p:sp>
        <p:nvSpPr>
          <p:cNvPr id="5939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1"/>
            <a:ext cx="54864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Similar to </a:t>
            </a:r>
            <a:r>
              <a:rPr lang="en-US" dirty="0" err="1"/>
              <a:t>macroaveraging</a:t>
            </a:r>
            <a:r>
              <a:rPr lang="en-US" dirty="0"/>
              <a:t> vs. </a:t>
            </a:r>
            <a:r>
              <a:rPr lang="en-US" dirty="0" err="1"/>
              <a:t>microaveraging</a:t>
            </a:r>
            <a:r>
              <a:rPr lang="en-US" dirty="0"/>
              <a:t> for multiclass classification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008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12/3/19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 smtClean="0"/>
            </a:lvl1pPr>
          </a:lstStyle>
          <a:p>
            <a:fld id="{33D84A4A-3A8D-7C46-8497-097634FB8F1B}" type="slidenum">
              <a:rPr lang="en-IE"/>
              <a:pPr/>
              <a:t>‹#›</a:t>
            </a:fld>
            <a:endParaRPr lang="en-I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6873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12/3/19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jpeg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5.bin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1.e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1.emf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22.emf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Clustering Beyond </a:t>
            </a:r>
            <a:br>
              <a:rPr lang="en-US"/>
            </a:br>
            <a:r>
              <a:rPr lang="en-US"/>
              <a:t>K</a:t>
            </a:r>
            <a:r>
              <a:rPr lang="en-US" dirty="0"/>
              <a:t>-means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158 – Fall 2019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Assignment 8 back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Final project</a:t>
            </a:r>
          </a:p>
          <a:p>
            <a:pPr marL="777240" lvl="1" indent="-457200"/>
            <a:r>
              <a:rPr lang="en-US" dirty="0"/>
              <a:t>Status reports due tomorrow (can </a:t>
            </a:r>
            <a:r>
              <a:rPr lang="en-US"/>
              <a:t>use late days)</a:t>
            </a:r>
            <a:endParaRPr lang="en-US" dirty="0"/>
          </a:p>
          <a:p>
            <a:pPr marL="777240" lvl="1" indent="-457200"/>
            <a:r>
              <a:rPr lang="en-US" dirty="0"/>
              <a:t>Presentations on Tuesday</a:t>
            </a:r>
          </a:p>
          <a:p>
            <a:pPr marL="1051560" lvl="2" indent="-457200"/>
            <a:r>
              <a:rPr lang="en-US" b="1" dirty="0"/>
              <a:t>4</a:t>
            </a:r>
            <a:r>
              <a:rPr lang="en-US" dirty="0"/>
              <a:t> minute max</a:t>
            </a:r>
          </a:p>
          <a:p>
            <a:pPr marL="1051560" lvl="2" indent="-457200"/>
            <a:r>
              <a:rPr lang="en-US" dirty="0"/>
              <a:t>2-3 slides.  </a:t>
            </a:r>
            <a:r>
              <a:rPr lang="en-US" i="1" dirty="0"/>
              <a:t>E-mail me by noon on Tuesday</a:t>
            </a:r>
          </a:p>
          <a:p>
            <a:pPr marL="1051560" lvl="2" indent="-457200"/>
            <a:r>
              <a:rPr lang="en-US" dirty="0"/>
              <a:t>What problem you tackled and results</a:t>
            </a:r>
          </a:p>
          <a:p>
            <a:pPr marL="777240" lvl="1" indent="-457200"/>
            <a:r>
              <a:rPr lang="en-US" dirty="0"/>
              <a:t>Paper and final code submitted on Wednesday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Next class: skim the papers</a:t>
            </a:r>
          </a:p>
        </p:txBody>
      </p:sp>
    </p:spTree>
    <p:extLst>
      <p:ext uri="{BB962C8B-B14F-4D97-AF65-F5344CB8AC3E}">
        <p14:creationId xmlns:p14="http://schemas.microsoft.com/office/powerpoint/2010/main" val="1220972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K-means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3314032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/>
              <a:t>Start with some initial cluster centers</a:t>
            </a:r>
          </a:p>
          <a:p>
            <a:pPr marL="0" indent="0" eaLnBrk="1" hangingPunct="1">
              <a:buNone/>
            </a:pPr>
            <a:endParaRPr lang="en-US" sz="2800" dirty="0"/>
          </a:p>
          <a:p>
            <a:pPr marL="0" indent="0" eaLnBrk="1" hangingPunct="1">
              <a:buNone/>
            </a:pPr>
            <a:r>
              <a:rPr lang="en-US" sz="2800" dirty="0"/>
              <a:t>Iterate:</a:t>
            </a:r>
          </a:p>
          <a:p>
            <a:pPr lvl="1" eaLnBrk="1" hangingPunct="1"/>
            <a:r>
              <a:rPr lang="en-US" sz="2400" dirty="0"/>
              <a:t>Assign/cluster each example to closest center</a:t>
            </a:r>
          </a:p>
          <a:p>
            <a:pPr lvl="1" eaLnBrk="1" hangingPunct="1"/>
            <a:r>
              <a:rPr lang="en-US" sz="2400" dirty="0"/>
              <a:t>Recalculate centers as the mean of the points in a cluster</a:t>
            </a:r>
          </a:p>
        </p:txBody>
      </p:sp>
    </p:spTree>
    <p:extLst>
      <p:ext uri="{BB962C8B-B14F-4D97-AF65-F5344CB8AC3E}">
        <p14:creationId xmlns:p14="http://schemas.microsoft.com/office/powerpoint/2010/main" val="306717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K-means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Determining K is challenging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Hard clustering isn’t always right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Assumes clusters are spherical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Greedy approach</a:t>
            </a:r>
          </a:p>
        </p:txBody>
      </p:sp>
    </p:spTree>
    <p:extLst>
      <p:ext uri="{BB962C8B-B14F-4D97-AF65-F5344CB8AC3E}">
        <p14:creationId xmlns:p14="http://schemas.microsoft.com/office/powerpoint/2010/main" val="349070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K-means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048000" y="1981200"/>
            <a:ext cx="2209800" cy="2743200"/>
            <a:chOff x="3124200" y="3657600"/>
            <a:chExt cx="2209800" cy="2743200"/>
          </a:xfrm>
        </p:grpSpPr>
        <p:sp>
          <p:nvSpPr>
            <p:cNvPr id="4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752600" y="5562600"/>
            <a:ext cx="594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would K-means give us here?</a:t>
            </a:r>
          </a:p>
        </p:txBody>
      </p:sp>
    </p:spTree>
    <p:extLst>
      <p:ext uri="{BB962C8B-B14F-4D97-AF65-F5344CB8AC3E}">
        <p14:creationId xmlns:p14="http://schemas.microsoft.com/office/powerpoint/2010/main" val="4106243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Assumes spherical clusters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124200" y="2057400"/>
            <a:ext cx="2209800" cy="2743200"/>
            <a:chOff x="3124200" y="3657600"/>
            <a:chExt cx="2209800" cy="2743200"/>
          </a:xfrm>
        </p:grpSpPr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5" name="Oval 44"/>
          <p:cNvSpPr/>
          <p:nvPr/>
        </p:nvSpPr>
        <p:spPr bwMode="auto">
          <a:xfrm>
            <a:off x="2743200" y="1905000"/>
            <a:ext cx="2895600" cy="1371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2819400" y="3200400"/>
            <a:ext cx="2971800" cy="1752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76400" y="5862935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k-means assumes spherical clusters!</a:t>
            </a:r>
          </a:p>
        </p:txBody>
      </p:sp>
    </p:spTree>
    <p:extLst>
      <p:ext uri="{BB962C8B-B14F-4D97-AF65-F5344CB8AC3E}">
        <p14:creationId xmlns:p14="http://schemas.microsoft.com/office/powerpoint/2010/main" val="30686937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K-means: another view</a:t>
            </a:r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513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K-means: another view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4038600" y="1889779"/>
            <a:ext cx="2133600" cy="21040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8960" y="2377825"/>
            <a:ext cx="1051680" cy="112737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989728" y="2575579"/>
            <a:ext cx="2133600" cy="2104077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530088" y="3063625"/>
            <a:ext cx="1051680" cy="1127375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085749" y="2651169"/>
            <a:ext cx="2133600" cy="2104077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626109" y="3139215"/>
            <a:ext cx="1051680" cy="1127375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99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038600" y="1889779"/>
            <a:ext cx="2133600" cy="21040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578960" y="2377825"/>
            <a:ext cx="1051680" cy="112737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989728" y="2575579"/>
            <a:ext cx="2133600" cy="2104077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530088" y="3063625"/>
            <a:ext cx="1051680" cy="1127375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085749" y="2651169"/>
            <a:ext cx="2133600" cy="2104077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626109" y="3139215"/>
            <a:ext cx="1051680" cy="1127375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5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563410" y="1904898"/>
            <a:ext cx="2133600" cy="2104077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103770" y="2392944"/>
            <a:ext cx="1051680" cy="1127375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883120" y="2803672"/>
            <a:ext cx="2133600" cy="2104077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6423480" y="3291718"/>
            <a:ext cx="1051680" cy="1127375"/>
          </a:xfrm>
          <a:prstGeom prst="ellipse">
            <a:avLst/>
          </a:prstGeom>
          <a:noFill/>
          <a:ln w="38100" cmpd="sng">
            <a:solidFill>
              <a:srgbClr val="8E057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80880" y="3657853"/>
            <a:ext cx="2133600" cy="2104077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821240" y="4145899"/>
            <a:ext cx="1051680" cy="1127375"/>
          </a:xfrm>
          <a:prstGeom prst="ellipse">
            <a:avLst/>
          </a:prstGeom>
          <a:noFill/>
          <a:ln w="38100" cmpd="sng">
            <a:solidFill>
              <a:srgbClr val="0000F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0" y="6179445"/>
            <a:ext cx="6436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Iteratively learning a collection of spherical clusters</a:t>
            </a:r>
          </a:p>
        </p:txBody>
      </p:sp>
    </p:spTree>
    <p:extLst>
      <p:ext uri="{BB962C8B-B14F-4D97-AF65-F5344CB8AC3E}">
        <p14:creationId xmlns:p14="http://schemas.microsoft.com/office/powerpoint/2010/main" val="1934005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EM clustering: </a:t>
            </a:r>
            <a:br>
              <a:rPr lang="en-US" dirty="0"/>
            </a:br>
            <a:r>
              <a:rPr lang="en-US" dirty="0"/>
              <a:t>mixtures of Gaussians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57200" y="1776478"/>
            <a:ext cx="845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Assume data came from a mixture of </a:t>
            </a:r>
            <a:r>
              <a:rPr lang="en-US" sz="2400" i="1" dirty="0"/>
              <a:t>Gaussians</a:t>
            </a:r>
            <a:r>
              <a:rPr lang="en-US" sz="2400" dirty="0"/>
              <a:t> (</a:t>
            </a:r>
            <a:r>
              <a:rPr lang="en-US" sz="2400" b="1" dirty="0">
                <a:solidFill>
                  <a:srgbClr val="FF6600"/>
                </a:solidFill>
              </a:rPr>
              <a:t>elliptical data</a:t>
            </a:r>
            <a:r>
              <a:rPr lang="en-US" sz="2400" dirty="0"/>
              <a:t>), assign data to cluster with a certain</a:t>
            </a:r>
            <a:r>
              <a:rPr lang="en-US" sz="2400" i="1" dirty="0"/>
              <a:t> probability</a:t>
            </a:r>
            <a:r>
              <a:rPr lang="en-US" sz="2400" dirty="0"/>
              <a:t> (soft clustering)</a:t>
            </a:r>
            <a:endParaRPr lang="en-US" sz="2400" i="1" dirty="0"/>
          </a:p>
        </p:txBody>
      </p:sp>
      <p:grpSp>
        <p:nvGrpSpPr>
          <p:cNvPr id="2" name="Group 4"/>
          <p:cNvGrpSpPr/>
          <p:nvPr/>
        </p:nvGrpSpPr>
        <p:grpSpPr>
          <a:xfrm>
            <a:off x="1066800" y="3581400"/>
            <a:ext cx="2209800" cy="2743200"/>
            <a:chOff x="3124200" y="3657600"/>
            <a:chExt cx="2209800" cy="2743200"/>
          </a:xfrm>
        </p:grpSpPr>
        <p:sp>
          <p:nvSpPr>
            <p:cNvPr id="6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Oval 22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3" name="Group 23"/>
          <p:cNvGrpSpPr/>
          <p:nvPr/>
        </p:nvGrpSpPr>
        <p:grpSpPr>
          <a:xfrm>
            <a:off x="5943600" y="3505200"/>
            <a:ext cx="2209800" cy="2743200"/>
            <a:chOff x="3124200" y="3657600"/>
            <a:chExt cx="2209800" cy="2743200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3352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31242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10"/>
            <p:cNvSpPr>
              <a:spLocks noChangeArrowheads="1"/>
            </p:cNvSpPr>
            <p:nvPr/>
          </p:nvSpPr>
          <p:spPr bwMode="auto">
            <a:xfrm>
              <a:off x="32766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10"/>
            <p:cNvSpPr>
              <a:spLocks noChangeArrowheads="1"/>
            </p:cNvSpPr>
            <p:nvPr/>
          </p:nvSpPr>
          <p:spPr bwMode="auto">
            <a:xfrm>
              <a:off x="3581400" y="4114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35814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3200400" y="5105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10"/>
            <p:cNvSpPr>
              <a:spLocks noChangeArrowheads="1"/>
            </p:cNvSpPr>
            <p:nvPr/>
          </p:nvSpPr>
          <p:spPr bwMode="auto">
            <a:xfrm>
              <a:off x="35814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Oval 31"/>
            <p:cNvSpPr>
              <a:spLocks noChangeArrowheads="1"/>
            </p:cNvSpPr>
            <p:nvPr/>
          </p:nvSpPr>
          <p:spPr bwMode="auto">
            <a:xfrm>
              <a:off x="3276600" y="5791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Oval 32"/>
            <p:cNvSpPr>
              <a:spLocks noChangeArrowheads="1"/>
            </p:cNvSpPr>
            <p:nvPr/>
          </p:nvSpPr>
          <p:spPr bwMode="auto">
            <a:xfrm>
              <a:off x="36576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4724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10"/>
            <p:cNvSpPr>
              <a:spLocks noChangeArrowheads="1"/>
            </p:cNvSpPr>
            <p:nvPr/>
          </p:nvSpPr>
          <p:spPr bwMode="auto">
            <a:xfrm>
              <a:off x="4495800" y="4038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10"/>
            <p:cNvSpPr>
              <a:spLocks noChangeArrowheads="1"/>
            </p:cNvSpPr>
            <p:nvPr/>
          </p:nvSpPr>
          <p:spPr bwMode="auto">
            <a:xfrm>
              <a:off x="4648200" y="44958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10"/>
            <p:cNvSpPr>
              <a:spLocks noChangeArrowheads="1"/>
            </p:cNvSpPr>
            <p:nvPr/>
          </p:nvSpPr>
          <p:spPr bwMode="auto">
            <a:xfrm>
              <a:off x="5029200" y="4191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10"/>
            <p:cNvSpPr>
              <a:spLocks noChangeArrowheads="1"/>
            </p:cNvSpPr>
            <p:nvPr/>
          </p:nvSpPr>
          <p:spPr bwMode="auto">
            <a:xfrm>
              <a:off x="4953000" y="4812582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10"/>
            <p:cNvSpPr>
              <a:spLocks noChangeArrowheads="1"/>
            </p:cNvSpPr>
            <p:nvPr/>
          </p:nvSpPr>
          <p:spPr bwMode="auto">
            <a:xfrm>
              <a:off x="4572000" y="4953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10"/>
            <p:cNvSpPr>
              <a:spLocks noChangeArrowheads="1"/>
            </p:cNvSpPr>
            <p:nvPr/>
          </p:nvSpPr>
          <p:spPr bwMode="auto">
            <a:xfrm>
              <a:off x="4953000" y="5562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Oval 40"/>
            <p:cNvSpPr>
              <a:spLocks noChangeArrowheads="1"/>
            </p:cNvSpPr>
            <p:nvPr/>
          </p:nvSpPr>
          <p:spPr bwMode="auto">
            <a:xfrm>
              <a:off x="4572000" y="54102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4876800" y="60960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43" name="Oval 42"/>
          <p:cNvSpPr/>
          <p:nvPr/>
        </p:nvSpPr>
        <p:spPr bwMode="auto">
          <a:xfrm>
            <a:off x="5715000" y="3352800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7086600" y="3352800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685800" y="3429000"/>
            <a:ext cx="2895600" cy="1371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6" name="Oval 45"/>
          <p:cNvSpPr/>
          <p:nvPr/>
        </p:nvSpPr>
        <p:spPr bwMode="auto">
          <a:xfrm>
            <a:off x="762000" y="4724400"/>
            <a:ext cx="2971800" cy="17526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72039" y="2808853"/>
            <a:ext cx="1188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</a:t>
            </a:r>
            <a:r>
              <a:rPr lang="en-US" sz="2400" dirty="0"/>
              <a:t>-means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735840" y="2728692"/>
            <a:ext cx="556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EM</a:t>
            </a:r>
          </a:p>
        </p:txBody>
      </p:sp>
    </p:spTree>
    <p:extLst>
      <p:ext uri="{BB962C8B-B14F-4D97-AF65-F5344CB8AC3E}">
        <p14:creationId xmlns:p14="http://schemas.microsoft.com/office/powerpoint/2010/main" val="3021407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Very similar at a high-level to K-means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Iterate between assigning points and recalculating cluster centers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000" dirty="0">
                <a:solidFill>
                  <a:srgbClr val="FF6600"/>
                </a:solidFill>
              </a:rPr>
              <a:t>Two main differences between K-means and EM clustering:</a:t>
            </a:r>
          </a:p>
          <a:p>
            <a:pPr marL="342900" indent="-342900">
              <a:buAutoNum type="arabicPeriod"/>
            </a:pPr>
            <a:r>
              <a:rPr lang="en-US" sz="3000" dirty="0"/>
              <a:t>We assume elliptical clusters (instead of spherical)</a:t>
            </a:r>
          </a:p>
          <a:p>
            <a:pPr marL="342900" indent="-342900">
              <a:buAutoNum type="arabicPeriod"/>
            </a:pPr>
            <a:r>
              <a:rPr lang="en-US" sz="3000" dirty="0"/>
              <a:t>It is a “soft” clustering algorithm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56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 clustering</a:t>
            </a:r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1213877" y="1983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985277" y="2364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1137677" y="28218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1442477" y="24408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1442477" y="3138625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1061477" y="34314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1442477" y="37362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1137677" y="41172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1518677" y="4422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585477" y="1983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2356877" y="2364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>
            <a:off x="2509277" y="28218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0"/>
          <p:cNvSpPr>
            <a:spLocks noChangeArrowheads="1"/>
          </p:cNvSpPr>
          <p:nvPr/>
        </p:nvSpPr>
        <p:spPr bwMode="auto">
          <a:xfrm>
            <a:off x="2890277" y="2517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2814077" y="3138625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0"/>
          <p:cNvSpPr>
            <a:spLocks noChangeArrowheads="1"/>
          </p:cNvSpPr>
          <p:nvPr/>
        </p:nvSpPr>
        <p:spPr bwMode="auto">
          <a:xfrm>
            <a:off x="2433077" y="3279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0"/>
          <p:cNvSpPr>
            <a:spLocks noChangeArrowheads="1"/>
          </p:cNvSpPr>
          <p:nvPr/>
        </p:nvSpPr>
        <p:spPr bwMode="auto">
          <a:xfrm>
            <a:off x="2814077" y="38886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Oval 21"/>
          <p:cNvSpPr>
            <a:spLocks noChangeArrowheads="1"/>
          </p:cNvSpPr>
          <p:nvPr/>
        </p:nvSpPr>
        <p:spPr bwMode="auto">
          <a:xfrm>
            <a:off x="2433077" y="37362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2737877" y="4422043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7" name="Oval 26"/>
          <p:cNvSpPr/>
          <p:nvPr/>
        </p:nvSpPr>
        <p:spPr bwMode="auto">
          <a:xfrm>
            <a:off x="794777" y="1843225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0000FF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2166377" y="1843225"/>
            <a:ext cx="1295400" cy="3200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2585477" y="2288443"/>
            <a:ext cx="1981987" cy="11430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717532" y="1715085"/>
            <a:ext cx="1829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p(red) = 0.8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p(blue) = 0.2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flipH="1" flipV="1">
            <a:off x="3042678" y="3317143"/>
            <a:ext cx="1674854" cy="7239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869932" y="3576669"/>
            <a:ext cx="18294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p(red) = 0.9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p(blue) = 0.1</a:t>
            </a:r>
          </a:p>
        </p:txBody>
      </p:sp>
    </p:spTree>
    <p:extLst>
      <p:ext uri="{BB962C8B-B14F-4D97-AF65-F5344CB8AC3E}">
        <p14:creationId xmlns:p14="http://schemas.microsoft.com/office/powerpoint/2010/main" val="3973342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clustering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14642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Start with some initial cluster centers</a:t>
            </a:r>
          </a:p>
          <a:p>
            <a:pPr marL="0" indent="0">
              <a:buNone/>
            </a:pPr>
            <a:r>
              <a:rPr lang="en-US" sz="2800" i="1" dirty="0"/>
              <a:t>Iterate:</a:t>
            </a:r>
          </a:p>
          <a:p>
            <a:pPr>
              <a:buFontTx/>
              <a:buChar char="-"/>
            </a:pPr>
            <a:r>
              <a:rPr lang="en-US" b="1" dirty="0"/>
              <a:t>soft assign </a:t>
            </a:r>
            <a:r>
              <a:rPr lang="en-US" dirty="0"/>
              <a:t>points to each cluster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r>
              <a:rPr lang="en-US" dirty="0"/>
              <a:t>recalculate the cluster centers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06646" y="3272530"/>
            <a:ext cx="3278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Calculate: p(</a:t>
            </a:r>
            <a:r>
              <a:rPr lang="en-US" sz="24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 x)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2292" y="3734195"/>
            <a:ext cx="6387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the probability of each point belonging to each cluster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02292" y="5314514"/>
            <a:ext cx="610518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Calculate new cluster parameters, </a:t>
            </a:r>
            <a:r>
              <a:rPr lang="en-US" sz="2400" dirty="0" err="1">
                <a:solidFill>
                  <a:srgbClr val="0000FF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0000FF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0000FF"/>
              </a:solidFill>
              <a:ea typeface="Lucida Grande"/>
              <a:cs typeface="Lucida Grande"/>
            </a:endParaRPr>
          </a:p>
          <a:p>
            <a:r>
              <a:rPr lang="en-US" sz="2400" dirty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soft clustering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625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EM example</a:t>
            </a: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7841" y="5288495"/>
            <a:ext cx="45852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Start with some initial cluster centers</a:t>
            </a:r>
          </a:p>
        </p:txBody>
      </p:sp>
    </p:spTree>
    <p:extLst>
      <p:ext uri="{BB962C8B-B14F-4D97-AF65-F5344CB8AC3E}">
        <p14:creationId xmlns:p14="http://schemas.microsoft.com/office/powerpoint/2010/main" val="402634525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171400" y="5288495"/>
            <a:ext cx="5534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Which points belong to which clusters (soft)?</a:t>
            </a: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</p:spTree>
    <p:extLst>
      <p:ext uri="{BB962C8B-B14F-4D97-AF65-F5344CB8AC3E}">
        <p14:creationId xmlns:p14="http://schemas.microsoft.com/office/powerpoint/2010/main" val="42000464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2171400" y="5288495"/>
            <a:ext cx="5313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Notice it’s a soft (probabilistic) assignment</a:t>
            </a: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</p:spTree>
    <p:extLst>
      <p:ext uri="{BB962C8B-B14F-4D97-AF65-F5344CB8AC3E}">
        <p14:creationId xmlns:p14="http://schemas.microsoft.com/office/powerpoint/2010/main" val="135018363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71400" y="5288495"/>
            <a:ext cx="4468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 the new centers look like?</a:t>
            </a:r>
          </a:p>
        </p:txBody>
      </p:sp>
    </p:spTree>
    <p:extLst>
      <p:ext uri="{BB962C8B-B14F-4D97-AF65-F5344CB8AC3E}">
        <p14:creationId xmlns:p14="http://schemas.microsoft.com/office/powerpoint/2010/main" val="273664490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3734" y="5288495"/>
            <a:ext cx="68921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Cluster centers get a </a:t>
            </a:r>
            <a:r>
              <a:rPr lang="en-US" sz="2400" b="1" dirty="0">
                <a:solidFill>
                  <a:srgbClr val="0000FF"/>
                </a:solidFill>
              </a:rPr>
              <a:t>weighted</a:t>
            </a:r>
            <a:r>
              <a:rPr lang="en-US" sz="2400" dirty="0">
                <a:solidFill>
                  <a:srgbClr val="0000FF"/>
                </a:solidFill>
              </a:rPr>
              <a:t> contribution from points</a:t>
            </a:r>
          </a:p>
        </p:txBody>
      </p:sp>
    </p:spTree>
    <p:extLst>
      <p:ext uri="{BB962C8B-B14F-4D97-AF65-F5344CB8AC3E}">
        <p14:creationId xmlns:p14="http://schemas.microsoft.com/office/powerpoint/2010/main" val="208587110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keep iterating…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90688" y="3544888"/>
            <a:ext cx="1670050" cy="1670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06813" y="3544888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22938" y="35163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756609" y="6458340"/>
            <a:ext cx="2705100" cy="368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Figure from Chris Bishop</a:t>
            </a:r>
          </a:p>
        </p:txBody>
      </p:sp>
    </p:spTree>
    <p:extLst>
      <p:ext uri="{BB962C8B-B14F-4D97-AF65-F5344CB8AC3E}">
        <p14:creationId xmlns:p14="http://schemas.microsoft.com/office/powerpoint/2010/main" val="373201181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Model: mixture of Gaussians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05055" y="3442594"/>
            <a:ext cx="64608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you define a Gaussian (i.e. ellipse)?</a:t>
            </a:r>
          </a:p>
          <a:p>
            <a:r>
              <a:rPr lang="en-US" sz="2800" dirty="0">
                <a:solidFill>
                  <a:srgbClr val="FF0000"/>
                </a:solidFill>
              </a:rPr>
              <a:t>In 1-D?</a:t>
            </a:r>
          </a:p>
          <a:p>
            <a:r>
              <a:rPr lang="en-US" sz="2800" dirty="0">
                <a:solidFill>
                  <a:srgbClr val="FF0000"/>
                </a:solidFill>
              </a:rPr>
              <a:t>In m-D?</a:t>
            </a:r>
          </a:p>
        </p:txBody>
      </p:sp>
    </p:spTree>
    <p:extLst>
      <p:ext uri="{BB962C8B-B14F-4D97-AF65-F5344CB8AC3E}">
        <p14:creationId xmlns:p14="http://schemas.microsoft.com/office/powerpoint/2010/main" val="8483379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in 1D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1150364"/>
              </p:ext>
            </p:extLst>
          </p:nvPr>
        </p:nvGraphicFramePr>
        <p:xfrm>
          <a:off x="2143125" y="1720850"/>
          <a:ext cx="3967163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44" name="Equation" r:id="rId4" imgW="1600200" imgH="469900" progId="Equation.3">
                  <p:embed/>
                </p:oleObj>
              </mc:Choice>
              <mc:Fallback>
                <p:oleObj name="Equation" r:id="rId4" imgW="1600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43125" y="1720850"/>
                        <a:ext cx="3967163" cy="116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3492" y="4013200"/>
            <a:ext cx="4445000" cy="284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6514" y="3167342"/>
            <a:ext cx="82408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parameterized by the mean and the standard deviation/variance</a:t>
            </a:r>
          </a:p>
        </p:txBody>
      </p:sp>
    </p:spTree>
    <p:extLst>
      <p:ext uri="{BB962C8B-B14F-4D97-AF65-F5344CB8AC3E}">
        <p14:creationId xmlns:p14="http://schemas.microsoft.com/office/powerpoint/2010/main" val="91649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Gaussian in multiple dimensions</a:t>
            </a:r>
          </a:p>
        </p:txBody>
      </p:sp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1905000" y="1881188"/>
          <a:ext cx="5343525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25" name="Equation" r:id="rId4" imgW="3848040" imgH="469800" progId="Equation.3">
                  <p:embed/>
                </p:oleObj>
              </mc:Choice>
              <mc:Fallback>
                <p:oleObj name="Equation" r:id="rId4" imgW="3848040" imgH="469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881188"/>
                        <a:ext cx="5343525" cy="652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607" name="Picture 7" descr="filter_5"/>
          <p:cNvPicPr>
            <a:picLocks noChangeAspect="1" noChangeArrowheads="1"/>
          </p:cNvPicPr>
          <p:nvPr/>
        </p:nvPicPr>
        <p:blipFill>
          <a:blip r:embed="rId6"/>
          <a:srcRect l="17342" t="35130" r="15178" b="5251"/>
          <a:stretch>
            <a:fillRect/>
          </a:stretch>
        </p:blipFill>
        <p:spPr bwMode="auto">
          <a:xfrm>
            <a:off x="457200" y="2895600"/>
            <a:ext cx="4656137" cy="2316162"/>
          </a:xfrm>
          <a:prstGeom prst="rect">
            <a:avLst/>
          </a:prstGeom>
          <a:noFill/>
        </p:spPr>
      </p:pic>
      <p:pic>
        <p:nvPicPr>
          <p:cNvPr id="25611" name="Picture 11" descr="fig6"/>
          <p:cNvPicPr>
            <a:picLocks noChangeAspect="1" noChangeArrowheads="1"/>
          </p:cNvPicPr>
          <p:nvPr/>
        </p:nvPicPr>
        <p:blipFill>
          <a:blip r:embed="rId7"/>
          <a:srcRect l="19141" t="18224" r="10876" b="26018"/>
          <a:stretch>
            <a:fillRect/>
          </a:stretch>
        </p:blipFill>
        <p:spPr bwMode="auto">
          <a:xfrm>
            <a:off x="5965825" y="3230563"/>
            <a:ext cx="2635250" cy="1544637"/>
          </a:xfrm>
          <a:prstGeom prst="rect">
            <a:avLst/>
          </a:prstGeom>
          <a:noFill/>
        </p:spPr>
      </p:pic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5410200" y="4724400"/>
            <a:ext cx="3657600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/>
              <a:t>Covariance determines </a:t>
            </a:r>
          </a:p>
          <a:p>
            <a:r>
              <a:rPr lang="en-US" dirty="0"/>
              <a:t>the shape of these contours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2814419" y="2314222"/>
            <a:ext cx="2985248" cy="3429000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384328" y="2314222"/>
            <a:ext cx="4920517" cy="3887298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09600" y="5743222"/>
            <a:ext cx="83391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6600"/>
                </a:solidFill>
              </a:rPr>
              <a:t>We learn the means of each cluster (i.e. the center) and the covariance matrix (i.e. how spread out it is in any given direction)</a:t>
            </a:r>
          </a:p>
        </p:txBody>
      </p:sp>
    </p:spTree>
    <p:extLst>
      <p:ext uri="{BB962C8B-B14F-4D97-AF65-F5344CB8AC3E}">
        <p14:creationId xmlns:p14="http://schemas.microsoft.com/office/powerpoint/2010/main" val="2817801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692275" y="5870882"/>
            <a:ext cx="60259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we calculate these probabilities?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2648" y="3622059"/>
            <a:ext cx="8153400" cy="1959988"/>
          </a:xfrm>
          <a:prstGeom prst="rect">
            <a:avLst/>
          </a:prstGeom>
        </p:spPr>
        <p:txBody>
          <a:bodyPr/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/>
              <a:t>soft assign points to each cluster</a:t>
            </a:r>
          </a:p>
          <a:p>
            <a:pPr marL="320040" lvl="1" indent="0">
              <a:buNone/>
            </a:pPr>
            <a:r>
              <a:rPr lang="en-US" dirty="0">
                <a:solidFill>
                  <a:srgbClr val="FF6600"/>
                </a:solidFill>
              </a:rPr>
              <a:t>Calculate: p(</a:t>
            </a:r>
            <a:r>
              <a:rPr lang="en-US" dirty="0" err="1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baseline="-25000" dirty="0" err="1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dirty="0" err="1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dirty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)</a:t>
            </a:r>
          </a:p>
          <a:p>
            <a:pPr marL="320040" lvl="1" indent="0">
              <a:buNone/>
            </a:pPr>
            <a:r>
              <a:rPr lang="en-US" dirty="0">
                <a:solidFill>
                  <a:srgbClr val="FF6600"/>
                </a:solidFill>
              </a:rPr>
              <a:t>the probability of each point belonging to each cluster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992033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1: soft cluster points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894848" y="5698403"/>
            <a:ext cx="76878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Just plug into the Gaussian equation for each cluster!</a:t>
            </a:r>
          </a:p>
          <a:p>
            <a:r>
              <a:rPr lang="en-US" sz="2800" dirty="0">
                <a:solidFill>
                  <a:srgbClr val="0000FF"/>
                </a:solidFill>
              </a:rPr>
              <a:t>(and normalize to make a probability)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12648" y="3622059"/>
            <a:ext cx="8153400" cy="1959988"/>
          </a:xfrm>
          <a:prstGeom prst="rect">
            <a:avLst/>
          </a:prstGeom>
        </p:spPr>
        <p:txBody>
          <a:bodyPr/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-"/>
            </a:pPr>
            <a:r>
              <a:rPr lang="en-US" dirty="0"/>
              <a:t>soft assign points to each cluster</a:t>
            </a:r>
          </a:p>
          <a:p>
            <a:pPr marL="320040" lvl="1" indent="0">
              <a:buNone/>
            </a:pPr>
            <a:r>
              <a:rPr lang="en-US" dirty="0">
                <a:solidFill>
                  <a:srgbClr val="FF6600"/>
                </a:solidFill>
              </a:rPr>
              <a:t>Calculate: p(</a:t>
            </a:r>
            <a:r>
              <a:rPr lang="en-US" dirty="0" err="1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baseline="-25000" dirty="0" err="1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dirty="0" err="1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dirty="0">
                <a:solidFill>
                  <a:srgbClr val="FF6600"/>
                </a:solidFill>
                <a:latin typeface="Lucida Grande"/>
                <a:ea typeface="Lucida Grande"/>
                <a:cs typeface="Lucida Grande"/>
              </a:rPr>
              <a:t>)</a:t>
            </a:r>
          </a:p>
          <a:p>
            <a:pPr marL="320040" lvl="1" indent="0">
              <a:buNone/>
            </a:pPr>
            <a:r>
              <a:rPr lang="en-US" dirty="0">
                <a:solidFill>
                  <a:srgbClr val="FF6600"/>
                </a:solidFill>
              </a:rPr>
              <a:t>the probability of each point belonging to each cluster</a:t>
            </a:r>
          </a:p>
          <a:p>
            <a:pPr>
              <a:buFontTx/>
              <a:buChar char="-"/>
            </a:pPr>
            <a:endParaRPr lang="en-US" dirty="0"/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3057145" y="4562853"/>
            <a:ext cx="1019049" cy="1260989"/>
          </a:xfrm>
          <a:prstGeom prst="straightConnector1">
            <a:avLst/>
          </a:prstGeom>
          <a:ln w="38100" cmpd="sng"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908334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82926" y="3892450"/>
            <a:ext cx="7185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Recalculate centers:</a:t>
            </a:r>
          </a:p>
          <a:p>
            <a:pPr lvl="1"/>
            <a:r>
              <a:rPr lang="en-US" sz="2400" dirty="0">
                <a:solidFill>
                  <a:srgbClr val="FF6600"/>
                </a:solidFill>
              </a:rPr>
              <a:t>calculate new cluster parameters, </a:t>
            </a:r>
            <a:r>
              <a:rPr lang="en-US" sz="2400" dirty="0" err="1">
                <a:solidFill>
                  <a:srgbClr val="FF6600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FF6600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FF6600"/>
              </a:solidFill>
              <a:ea typeface="Lucida Grande"/>
              <a:cs typeface="Lucida Grande"/>
            </a:endParaRPr>
          </a:p>
          <a:p>
            <a:pPr lvl="1"/>
            <a:r>
              <a:rPr lang="en-US" sz="2400" dirty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soft clustering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5013" y="5870882"/>
            <a:ext cx="54003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calculate the cluster centers?</a:t>
            </a:r>
          </a:p>
        </p:txBody>
      </p:sp>
    </p:spTree>
    <p:extLst>
      <p:ext uri="{BB962C8B-B14F-4D97-AF65-F5344CB8AC3E}">
        <p14:creationId xmlns:p14="http://schemas.microsoft.com/office/powerpoint/2010/main" val="150996310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a Gaussian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6154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the “best”-fit Gaussian for this data?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488846"/>
              </p:ext>
            </p:extLst>
          </p:nvPr>
        </p:nvGraphicFramePr>
        <p:xfrm>
          <a:off x="2676166" y="5493751"/>
          <a:ext cx="3967163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51" name="Equation" r:id="rId3" imgW="1600200" imgH="469900" progId="Equation.3">
                  <p:embed/>
                </p:oleObj>
              </mc:Choice>
              <mc:Fallback>
                <p:oleObj name="Equation" r:id="rId3" imgW="1600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6166" y="5493751"/>
                        <a:ext cx="3967163" cy="116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08866" y="2540145"/>
            <a:ext cx="407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10, 10, 10, 9, 9, 8, 11, 7, 6,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9305" y="4703973"/>
            <a:ext cx="587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Recall this is the 1-D Gaussian equation:</a:t>
            </a:r>
          </a:p>
        </p:txBody>
      </p:sp>
    </p:spTree>
    <p:extLst>
      <p:ext uri="{BB962C8B-B14F-4D97-AF65-F5344CB8AC3E}">
        <p14:creationId xmlns:p14="http://schemas.microsoft.com/office/powerpoint/2010/main" val="615989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a Gaussian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86154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the “best”-fit Gaussian for this data?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7588733"/>
              </p:ext>
            </p:extLst>
          </p:nvPr>
        </p:nvGraphicFramePr>
        <p:xfrm>
          <a:off x="2676166" y="5493751"/>
          <a:ext cx="3967163" cy="1163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72" name="Equation" r:id="rId3" imgW="1600200" imgH="469900" progId="Equation.3">
                  <p:embed/>
                </p:oleObj>
              </mc:Choice>
              <mc:Fallback>
                <p:oleObj name="Equation" r:id="rId3" imgW="1600200" imgH="469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6166" y="5493751"/>
                        <a:ext cx="3967163" cy="1163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08866" y="2540145"/>
            <a:ext cx="4071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10, 10, 10, 9, 9, 8, 11, 7, 6, 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9305" y="4703973"/>
            <a:ext cx="587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Recall this is the 1-D Gaussian equation: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8949" y="3575019"/>
            <a:ext cx="73887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The MLE is just the mean and variance of the data!</a:t>
            </a:r>
          </a:p>
        </p:txBody>
      </p:sp>
    </p:spTree>
    <p:extLst>
      <p:ext uri="{BB962C8B-B14F-4D97-AF65-F5344CB8AC3E}">
        <p14:creationId xmlns:p14="http://schemas.microsoft.com/office/powerpoint/2010/main" val="2877249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82926" y="3892450"/>
            <a:ext cx="7185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Recalculate centers:</a:t>
            </a:r>
          </a:p>
          <a:p>
            <a:pPr lvl="1"/>
            <a:r>
              <a:rPr lang="en-US" sz="2400" dirty="0">
                <a:solidFill>
                  <a:srgbClr val="FF6600"/>
                </a:solidFill>
              </a:rPr>
              <a:t>Calculate </a:t>
            </a:r>
            <a:r>
              <a:rPr lang="en-US" sz="2400" dirty="0" err="1">
                <a:solidFill>
                  <a:srgbClr val="FF6600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FF6600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FF6600"/>
              </a:solidFill>
              <a:ea typeface="Lucida Grande"/>
              <a:cs typeface="Lucida Grande"/>
            </a:endParaRPr>
          </a:p>
          <a:p>
            <a:pPr lvl="1"/>
            <a:r>
              <a:rPr lang="en-US" sz="2400" dirty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</a:t>
            </a:r>
            <a:r>
              <a:rPr lang="en-US" sz="2400" b="1" i="1" dirty="0">
                <a:solidFill>
                  <a:srgbClr val="FF0000"/>
                </a:solidFill>
                <a:ea typeface="Lucida Grande"/>
                <a:cs typeface="Lucida Grande"/>
              </a:rPr>
              <a:t>soft clustering</a:t>
            </a:r>
            <a:endParaRPr lang="en-US" sz="2400" b="1" i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5013" y="5870882"/>
            <a:ext cx="59727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do we deal with “soft” data points?</a:t>
            </a:r>
          </a:p>
        </p:txBody>
      </p:sp>
    </p:spTree>
    <p:extLst>
      <p:ext uri="{BB962C8B-B14F-4D97-AF65-F5344CB8AC3E}">
        <p14:creationId xmlns:p14="http://schemas.microsoft.com/office/powerpoint/2010/main" val="393248034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92275" y="274638"/>
            <a:ext cx="6307138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>
            <a:prstTxWarp prst="textNoShape">
              <a:avLst/>
            </a:prstTxWarp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4400" dirty="0">
                <a:solidFill>
                  <a:srgbClr val="000000"/>
                </a:solidFill>
                <a:ea typeface="Bitstream Vera Sans" charset="0"/>
                <a:cs typeface="Bitstream Vera Sans" charset="0"/>
              </a:rPr>
              <a:t>Step 2: recalculate centers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90688" y="1585913"/>
            <a:ext cx="1701800" cy="1701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6813" y="1585913"/>
            <a:ext cx="1728787" cy="172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585913"/>
            <a:ext cx="1727200" cy="172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82926" y="3892450"/>
            <a:ext cx="718513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Recalculate centers:</a:t>
            </a:r>
          </a:p>
          <a:p>
            <a:pPr lvl="1"/>
            <a:r>
              <a:rPr lang="en-US" sz="2400" dirty="0">
                <a:solidFill>
                  <a:srgbClr val="FF6600"/>
                </a:solidFill>
              </a:rPr>
              <a:t>Calculate </a:t>
            </a:r>
            <a:r>
              <a:rPr lang="en-US" sz="2400" dirty="0" err="1">
                <a:solidFill>
                  <a:srgbClr val="FF6600"/>
                </a:solidFill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FF6600"/>
                </a:solidFill>
                <a:ea typeface="Lucida Grande"/>
                <a:cs typeface="Lucida Grande"/>
              </a:rPr>
              <a:t>c</a:t>
            </a:r>
            <a:endParaRPr lang="en-US" sz="2400" dirty="0">
              <a:solidFill>
                <a:srgbClr val="FF6600"/>
              </a:solidFill>
              <a:ea typeface="Lucida Grande"/>
              <a:cs typeface="Lucida Grande"/>
            </a:endParaRPr>
          </a:p>
          <a:p>
            <a:pPr lvl="1"/>
            <a:r>
              <a:rPr lang="en-US" sz="2400" dirty="0">
                <a:solidFill>
                  <a:srgbClr val="FF6600"/>
                </a:solidFill>
                <a:ea typeface="Lucida Grande"/>
                <a:cs typeface="Lucida Grande"/>
              </a:rPr>
              <a:t>maximum likelihood cluster centers given the current </a:t>
            </a:r>
            <a:r>
              <a:rPr lang="en-US" sz="2400" b="1" i="1" dirty="0">
                <a:solidFill>
                  <a:srgbClr val="0000FF"/>
                </a:solidFill>
                <a:ea typeface="Lucida Grande"/>
                <a:cs typeface="Lucida Grande"/>
              </a:rPr>
              <a:t>soft clustering</a:t>
            </a:r>
            <a:endParaRPr lang="en-US" sz="2400" b="1" i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36307" y="5870882"/>
            <a:ext cx="3188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Use fractional counts!</a:t>
            </a:r>
          </a:p>
        </p:txBody>
      </p:sp>
    </p:spTree>
    <p:extLst>
      <p:ext uri="{BB962C8B-B14F-4D97-AF65-F5344CB8AC3E}">
        <p14:creationId xmlns:p14="http://schemas.microsoft.com/office/powerpoint/2010/main" val="1332010071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 and M steps: creating a better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7848" y="2624666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Expectation</a:t>
            </a:r>
            <a:r>
              <a:rPr lang="en-US" sz="2400" dirty="0"/>
              <a:t>: Given the current model, figure out the expected probabilities of the data points to each cluster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848" y="4986866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Maximization</a:t>
            </a:r>
            <a:r>
              <a:rPr lang="en-US" sz="2400" dirty="0"/>
              <a:t>: Given the probabilistic assignment of all the points, estimate a new model, </a:t>
            </a:r>
            <a:r>
              <a:rPr lang="en-US" sz="24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527048" y="3539066"/>
            <a:ext cx="14529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p(</a:t>
            </a:r>
            <a:r>
              <a:rPr lang="en-US" sz="32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3200" baseline="-250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32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sz="32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39758" y="353906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probability of each point belonging to each cluster?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3247" y="5825066"/>
            <a:ext cx="6600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Just like NB maximum likelihood estimation, except we use fractional counts instead of whole counts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9612" y="1792111"/>
            <a:ext cx="5897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EM stands for Expectation Maximization</a:t>
            </a:r>
          </a:p>
        </p:txBody>
      </p:sp>
    </p:spTree>
    <p:extLst>
      <p:ext uri="{BB962C8B-B14F-4D97-AF65-F5344CB8AC3E}">
        <p14:creationId xmlns:p14="http://schemas.microsoft.com/office/powerpoint/2010/main" val="24022754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Similar to </a:t>
            </a:r>
            <a:r>
              <a:rPr lang="en-US" i="1" dirty="0"/>
              <a:t>k</a:t>
            </a:r>
            <a:r>
              <a:rPr lang="en-US" dirty="0"/>
              <a:t>-means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918178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buNone/>
            </a:pPr>
            <a:r>
              <a:rPr lang="en-US" sz="2800" dirty="0"/>
              <a:t>Iterate:</a:t>
            </a:r>
          </a:p>
          <a:p>
            <a:pPr marL="457200" lvl="1" indent="0" eaLnBrk="1" hangingPunct="1">
              <a:buNone/>
            </a:pPr>
            <a:r>
              <a:rPr lang="en-US" sz="2800" dirty="0">
                <a:solidFill>
                  <a:srgbClr val="ED958F"/>
                </a:solidFill>
              </a:rPr>
              <a:t>Assign/cluster each point to closest center</a:t>
            </a:r>
          </a:p>
          <a:p>
            <a:pPr marL="457200" lvl="1" indent="0" eaLnBrk="1" hangingPunct="1">
              <a:buNone/>
            </a:pPr>
            <a:endParaRPr lang="en-US" sz="2800" dirty="0">
              <a:solidFill>
                <a:srgbClr val="ED958F"/>
              </a:solidFill>
            </a:endParaRPr>
          </a:p>
          <a:p>
            <a:pPr lvl="1" eaLnBrk="1" hangingPunct="1"/>
            <a:endParaRPr lang="en-US" sz="2800" dirty="0"/>
          </a:p>
          <a:p>
            <a:pPr lvl="1" eaLnBrk="1" hangingPunct="1"/>
            <a:endParaRPr lang="en-US" sz="2800" dirty="0"/>
          </a:p>
          <a:p>
            <a:pPr lvl="1" eaLnBrk="1" hangingPunct="1">
              <a:buNone/>
            </a:pPr>
            <a:endParaRPr lang="en-US" sz="2800" dirty="0"/>
          </a:p>
          <a:p>
            <a:pPr marL="457200" lvl="1" indent="0" eaLnBrk="1" hangingPunct="1">
              <a:buNone/>
            </a:pPr>
            <a:r>
              <a:rPr lang="en-US" sz="2800" dirty="0">
                <a:solidFill>
                  <a:srgbClr val="ED958F"/>
                </a:solidFill>
              </a:rPr>
              <a:t>Recalculate centers as the mean of the points in a cluster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2743200"/>
            <a:ext cx="5029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Expectation: Given the current model, figure out the expected probabilities of the points to each cluster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10400" y="2971800"/>
            <a:ext cx="14529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p(</a:t>
            </a:r>
            <a:r>
              <a:rPr lang="en-US" sz="32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3200" baseline="-250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32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|x</a:t>
            </a:r>
            <a:r>
              <a:rPr lang="en-US" sz="32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)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8800" y="4718428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Maximization: Given the probabilistic assignment of all the points, estimate a new model, </a:t>
            </a:r>
            <a:r>
              <a:rPr lang="en-US" sz="24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735526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 and M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7526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Expectation</a:t>
            </a:r>
            <a:r>
              <a:rPr lang="en-US" sz="2400" dirty="0"/>
              <a:t>: Given the current model, figure out the expected probabilities of the data points to each cluster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67000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Maximization</a:t>
            </a:r>
            <a:r>
              <a:rPr lang="en-US" sz="2400" dirty="0"/>
              <a:t>: Given the probabilistic assignment of all the points, estimate a new model, </a:t>
            </a:r>
            <a:r>
              <a:rPr lang="en-US" sz="24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θ</a:t>
            </a:r>
            <a:r>
              <a:rPr lang="en-US" sz="2400" baseline="-25000" dirty="0" err="1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c</a:t>
            </a:r>
            <a:r>
              <a:rPr lang="en-US" sz="2400" dirty="0">
                <a:solidFill>
                  <a:srgbClr val="0000FF"/>
                </a:solidFill>
                <a:latin typeface="Lucida Grande"/>
                <a:ea typeface="Lucida Grande"/>
                <a:cs typeface="Lucida Grande"/>
              </a:rPr>
              <a:t>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12648" y="44196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6600"/>
                </a:solidFill>
              </a:rPr>
              <a:t>each iterations increases the likelihood of the data and is guaranteed to converge (though to a local optimum)!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4800" y="3810000"/>
            <a:ext cx="5638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solidFill>
                  <a:srgbClr val="FF6600"/>
                </a:solidFill>
              </a:rPr>
              <a:t>Iterate:</a:t>
            </a:r>
          </a:p>
        </p:txBody>
      </p:sp>
    </p:spTree>
    <p:extLst>
      <p:ext uri="{BB962C8B-B14F-4D97-AF65-F5344CB8AC3E}">
        <p14:creationId xmlns:p14="http://schemas.microsoft.com/office/powerpoint/2010/main" val="41596950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EM is a general purpose approach for training a model when you don’t have labels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Not just for clustering!</a:t>
            </a:r>
          </a:p>
          <a:p>
            <a:pPr lvl="1"/>
            <a:r>
              <a:rPr lang="en-US" dirty="0"/>
              <a:t>K-means is just for clustering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One of the most general purpose unsupervised approaches</a:t>
            </a:r>
          </a:p>
          <a:p>
            <a:pPr lvl="1"/>
            <a:r>
              <a:rPr lang="en-US" dirty="0"/>
              <a:t>can be hard to get right!</a:t>
            </a:r>
          </a:p>
        </p:txBody>
      </p:sp>
    </p:spTree>
    <p:extLst>
      <p:ext uri="{BB962C8B-B14F-4D97-AF65-F5344CB8AC3E}">
        <p14:creationId xmlns:p14="http://schemas.microsoft.com/office/powerpoint/2010/main" val="33760008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is a general framework</a:t>
            </a:r>
          </a:p>
        </p:txBody>
      </p:sp>
      <p:sp>
        <p:nvSpPr>
          <p:cNvPr id="70451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382000" cy="4495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Create an initial model,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’ </a:t>
            </a:r>
          </a:p>
          <a:p>
            <a:pPr lvl="1"/>
            <a:r>
              <a:rPr lang="en-US" sz="2000" dirty="0"/>
              <a:t>Arbitrarily, randomly, or with a small set of training examples</a:t>
            </a:r>
          </a:p>
          <a:p>
            <a:pPr lvl="1"/>
            <a:endParaRPr lang="en-US" sz="2000" dirty="0"/>
          </a:p>
          <a:p>
            <a:pPr marL="0" indent="0">
              <a:buNone/>
            </a:pPr>
            <a:r>
              <a:rPr lang="en-US" sz="2400" dirty="0"/>
              <a:t>Use the model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’ to obtain another model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 such that</a:t>
            </a:r>
          </a:p>
          <a:p>
            <a:pPr lvl="1">
              <a:buFont typeface="Wingdings" charset="2"/>
              <a:buNone/>
            </a:pPr>
            <a:r>
              <a:rPr lang="en-US" sz="2000" dirty="0"/>
              <a:t> </a:t>
            </a:r>
            <a:r>
              <a:rPr lang="el-GR" sz="3200" dirty="0">
                <a:latin typeface="Times" charset="0"/>
              </a:rPr>
              <a:t>Σ</a:t>
            </a:r>
            <a:r>
              <a:rPr lang="en-US" sz="2000" baseline="-25000" dirty="0" err="1"/>
              <a:t>i</a:t>
            </a:r>
            <a:r>
              <a:rPr lang="en-US" sz="2000" baseline="-25000" dirty="0"/>
              <a:t> </a:t>
            </a:r>
            <a:r>
              <a:rPr lang="en-US" sz="2000" dirty="0"/>
              <a:t>log P</a:t>
            </a:r>
            <a:r>
              <a:rPr lang="el-GR" sz="20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000" dirty="0"/>
              <a:t>(</a:t>
            </a:r>
            <a:r>
              <a:rPr lang="en-US" sz="2000" dirty="0" err="1"/>
              <a:t>data</a:t>
            </a:r>
            <a:r>
              <a:rPr lang="en-US" sz="2000" baseline="-25000" dirty="0" err="1"/>
              <a:t>i</a:t>
            </a:r>
            <a:r>
              <a:rPr lang="en-US" sz="2000" dirty="0"/>
              <a:t>) &gt; </a:t>
            </a:r>
            <a:r>
              <a:rPr lang="el-GR" sz="3200" dirty="0">
                <a:latin typeface="Times" charset="0"/>
              </a:rPr>
              <a:t>Σ</a:t>
            </a:r>
            <a:r>
              <a:rPr lang="en-US" sz="2000" baseline="-25000" dirty="0" err="1"/>
              <a:t>i</a:t>
            </a:r>
            <a:r>
              <a:rPr lang="en-US" sz="2000" baseline="-25000" dirty="0"/>
              <a:t> </a:t>
            </a:r>
            <a:r>
              <a:rPr lang="en-US" sz="2000" dirty="0"/>
              <a:t>log P</a:t>
            </a:r>
            <a:r>
              <a:rPr lang="el-GR" sz="2000" baseline="-25000" dirty="0">
                <a:ea typeface="Times New Roman" charset="0"/>
                <a:cs typeface="Times New Roman" charset="0"/>
              </a:rPr>
              <a:t>θ</a:t>
            </a:r>
            <a:r>
              <a:rPr lang="en-US" sz="2000" baseline="-25000" dirty="0"/>
              <a:t>’</a:t>
            </a:r>
            <a:r>
              <a:rPr lang="en-US" sz="2000" dirty="0"/>
              <a:t>(</a:t>
            </a:r>
            <a:r>
              <a:rPr lang="en-US" sz="2000" dirty="0" err="1"/>
              <a:t>data</a:t>
            </a:r>
            <a:r>
              <a:rPr lang="en-US" sz="2000" baseline="-25000" dirty="0" err="1"/>
              <a:t>i</a:t>
            </a:r>
            <a:r>
              <a:rPr lang="en-US" sz="2000" dirty="0"/>
              <a:t>)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Let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’ = </a:t>
            </a:r>
            <a:r>
              <a:rPr lang="el-GR" sz="2400" dirty="0">
                <a:ea typeface="Times New Roman" charset="0"/>
                <a:cs typeface="Times New Roman" charset="0"/>
              </a:rPr>
              <a:t>θ</a:t>
            </a:r>
            <a:r>
              <a:rPr lang="en-US" sz="2400" dirty="0"/>
              <a:t> and repeat the above step until reaching a local maximum</a:t>
            </a:r>
          </a:p>
          <a:p>
            <a:pPr lvl="1"/>
            <a:r>
              <a:rPr lang="en-US" sz="2000" dirty="0"/>
              <a:t>Guaranteed to find a better model after each iteration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5941367"/>
            <a:ext cx="3995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Where else have you seen EM?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488" y="3505200"/>
            <a:ext cx="33196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i.e. better models data</a:t>
            </a:r>
          </a:p>
          <a:p>
            <a:r>
              <a:rPr lang="en-US" sz="2000" dirty="0">
                <a:solidFill>
                  <a:srgbClr val="0000FF"/>
                </a:solidFill>
              </a:rPr>
              <a:t>(increased log likelihood)</a:t>
            </a:r>
          </a:p>
        </p:txBody>
      </p:sp>
    </p:spTree>
    <p:extLst>
      <p:ext uri="{BB962C8B-B14F-4D97-AF65-F5344CB8AC3E}">
        <p14:creationId xmlns:p14="http://schemas.microsoft.com/office/powerpoint/2010/main" val="34910609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shows up all over the place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/>
              <a:t>Training </a:t>
            </a:r>
            <a:r>
              <a:rPr lang="en-US" sz="1800" dirty="0" err="1"/>
              <a:t>HMMs</a:t>
            </a:r>
            <a:r>
              <a:rPr lang="en-US" sz="1800" dirty="0"/>
              <a:t> (Baum-Welch algorithm)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Learning probabilities for Bayesian networks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dirty="0"/>
              <a:t>EM-clustering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Learning word alignments for language translation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dirty="0"/>
              <a:t>Learning Twitter friend network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dirty="0"/>
              <a:t>Genetics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dirty="0"/>
              <a:t>Finance</a:t>
            </a:r>
          </a:p>
          <a:p>
            <a:pPr marL="0" indent="0">
              <a:buNone/>
            </a:pPr>
            <a:br>
              <a:rPr lang="en-US" sz="1800" dirty="0"/>
            </a:br>
            <a:r>
              <a:rPr lang="en-US" sz="1800" dirty="0"/>
              <a:t>Anytime you have a model and unlabeled data!</a:t>
            </a:r>
          </a:p>
        </p:txBody>
      </p:sp>
    </p:spTree>
    <p:extLst>
      <p:ext uri="{BB962C8B-B14F-4D97-AF65-F5344CB8AC3E}">
        <p14:creationId xmlns:p14="http://schemas.microsoft.com/office/powerpoint/2010/main" val="34175976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5283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4004608"/>
            <a:ext cx="830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machine translation, we train from pairs of translated sentences</a:t>
            </a:r>
          </a:p>
          <a:p>
            <a:endParaRPr lang="en-US" sz="2000" dirty="0"/>
          </a:p>
          <a:p>
            <a:r>
              <a:rPr lang="en-US" sz="2000" dirty="0"/>
              <a:t>Often useful to know how the words align in the sentences</a:t>
            </a:r>
          </a:p>
          <a:p>
            <a:endParaRPr lang="en-US" sz="2000" dirty="0"/>
          </a:p>
          <a:p>
            <a:r>
              <a:rPr lang="en-US" sz="2000" dirty="0"/>
              <a:t>Use EM!</a:t>
            </a:r>
          </a:p>
          <a:p>
            <a:pPr lvl="1">
              <a:buFont typeface="Arial"/>
              <a:buChar char="•"/>
            </a:pPr>
            <a:r>
              <a:rPr lang="en-US" sz="2000" dirty="0"/>
              <a:t> learn a model of </a:t>
            </a:r>
            <a:r>
              <a:rPr lang="en-US" sz="2000" dirty="0" err="1"/>
              <a:t>P(</a:t>
            </a:r>
            <a:r>
              <a:rPr lang="en-US" sz="2000" dirty="0" err="1">
                <a:solidFill>
                  <a:srgbClr val="008000"/>
                </a:solidFill>
              </a:rPr>
              <a:t>french</a:t>
            </a:r>
            <a:r>
              <a:rPr lang="en-US" sz="2000" dirty="0">
                <a:solidFill>
                  <a:srgbClr val="008000"/>
                </a:solidFill>
              </a:rPr>
              <a:t>-word</a:t>
            </a:r>
            <a:r>
              <a:rPr lang="en-US" sz="2000" dirty="0"/>
              <a:t> | </a:t>
            </a:r>
            <a:r>
              <a:rPr lang="en-US" sz="2000" dirty="0" err="1">
                <a:solidFill>
                  <a:srgbClr val="0000FF"/>
                </a:solidFill>
              </a:rPr>
              <a:t>english</a:t>
            </a:r>
            <a:r>
              <a:rPr lang="en-US" sz="2000" dirty="0">
                <a:solidFill>
                  <a:srgbClr val="0000FF"/>
                </a:solidFill>
              </a:rPr>
              <a:t>-word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477402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5284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5" name="Line 5"/>
          <p:cNvSpPr>
            <a:spLocks noChangeShapeType="1"/>
          </p:cNvSpPr>
          <p:nvPr/>
        </p:nvSpPr>
        <p:spPr bwMode="auto">
          <a:xfrm>
            <a:off x="19812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6" name="Line 6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7" name="Line 7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8" name="Line 8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89" name="Line 9"/>
          <p:cNvSpPr>
            <a:spLocks noChangeShapeType="1"/>
          </p:cNvSpPr>
          <p:nvPr/>
        </p:nvSpPr>
        <p:spPr bwMode="auto">
          <a:xfrm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0" name="Line 10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1" name="Line 11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2" name="Line 12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3" name="Line 13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4" name="Line 14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5" name="Line 15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6" name="Line 16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7" name="Line 17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8" name="Line 18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299" name="Line 19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00" name="Line 2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5301" name="Text Box 21"/>
          <p:cNvSpPr txBox="1">
            <a:spLocks noChangeArrowheads="1"/>
          </p:cNvSpPr>
          <p:nvPr/>
        </p:nvSpPr>
        <p:spPr bwMode="auto">
          <a:xfrm>
            <a:off x="1057275" y="4840288"/>
            <a:ext cx="7083991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All word alignments are equally likely</a:t>
            </a:r>
          </a:p>
          <a:p>
            <a:endParaRPr lang="en-US" sz="2400" dirty="0"/>
          </a:p>
          <a:p>
            <a:r>
              <a:rPr lang="en-US" sz="2400" dirty="0"/>
              <a:t>All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french</a:t>
            </a:r>
            <a:r>
              <a:rPr lang="en-US" sz="2400" dirty="0">
                <a:solidFill>
                  <a:srgbClr val="008000"/>
                </a:solidFill>
              </a:rPr>
              <a:t>-word</a:t>
            </a:r>
            <a:r>
              <a:rPr lang="en-US" sz="2400" dirty="0"/>
              <a:t> | </a:t>
            </a:r>
            <a:r>
              <a:rPr lang="en-US" sz="2400" dirty="0" err="1">
                <a:solidFill>
                  <a:srgbClr val="0000FF"/>
                </a:solidFill>
              </a:rPr>
              <a:t>english</a:t>
            </a:r>
            <a:r>
              <a:rPr lang="en-US" sz="2400" dirty="0">
                <a:solidFill>
                  <a:srgbClr val="0000FF"/>
                </a:solidFill>
              </a:rPr>
              <a:t>-word</a:t>
            </a:r>
            <a:r>
              <a:rPr lang="en-US" sz="2400" dirty="0"/>
              <a:t>) equally likely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30955022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6308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09" name="Line 5"/>
          <p:cNvSpPr>
            <a:spLocks noChangeShapeType="1"/>
          </p:cNvSpPr>
          <p:nvPr/>
        </p:nvSpPr>
        <p:spPr bwMode="auto">
          <a:xfrm>
            <a:off x="19812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0" name="Line 6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1" name="Line 7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2" name="Line 8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3" name="Line 9"/>
          <p:cNvSpPr>
            <a:spLocks noChangeShapeType="1"/>
          </p:cNvSpPr>
          <p:nvPr/>
        </p:nvSpPr>
        <p:spPr bwMode="auto">
          <a:xfrm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4" name="Line 10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5" name="Line 11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6" name="Line 12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7" name="Line 13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8" name="Line 14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19" name="Line 15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0" name="Line 16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1" name="Line 17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2" name="Line 18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3" name="Line 19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4" name="Line 2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325" name="Text Box 21"/>
          <p:cNvSpPr txBox="1">
            <a:spLocks noChangeArrowheads="1"/>
          </p:cNvSpPr>
          <p:nvPr/>
        </p:nvSpPr>
        <p:spPr bwMode="auto">
          <a:xfrm>
            <a:off x="854075" y="4840288"/>
            <a:ext cx="70738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8000"/>
                </a:solidFill>
              </a:rPr>
              <a:t>la</a:t>
            </a:r>
            <a:r>
              <a:rPr lang="en-US" sz="2400" dirty="0"/>
              <a:t>” and “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” observed to co-occur frequently,</a:t>
            </a:r>
          </a:p>
          <a:p>
            <a:r>
              <a:rPr lang="en-US" sz="2400" dirty="0"/>
              <a:t>so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la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) is increased.</a:t>
            </a:r>
          </a:p>
        </p:txBody>
      </p:sp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12976656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7332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3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4" name="Line 6"/>
          <p:cNvSpPr>
            <a:spLocks noChangeShapeType="1"/>
          </p:cNvSpPr>
          <p:nvPr/>
        </p:nvSpPr>
        <p:spPr bwMode="auto">
          <a:xfrm flipH="1">
            <a:off x="20574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5" name="Line 7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6" name="Line 8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7" name="Line 9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8" name="Line 10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39" name="Line 11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0" name="Line 12"/>
          <p:cNvSpPr>
            <a:spLocks noChangeShapeType="1"/>
          </p:cNvSpPr>
          <p:nvPr/>
        </p:nvSpPr>
        <p:spPr bwMode="auto">
          <a:xfrm flipH="1">
            <a:off x="4191000" y="2590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1" name="Line 13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2" name="Line 14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3" name="Line 15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4" name="Line 16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5" name="Line 17"/>
          <p:cNvSpPr>
            <a:spLocks noChangeShapeType="1"/>
          </p:cNvSpPr>
          <p:nvPr/>
        </p:nvSpPr>
        <p:spPr bwMode="auto">
          <a:xfrm flipH="1">
            <a:off x="3657600" y="2590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6" name="Line 18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57150">
            <a:solidFill>
              <a:srgbClr val="FF66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347" name="Text Box 19"/>
          <p:cNvSpPr txBox="1">
            <a:spLocks noChangeArrowheads="1"/>
          </p:cNvSpPr>
          <p:nvPr/>
        </p:nvSpPr>
        <p:spPr bwMode="auto">
          <a:xfrm>
            <a:off x="730250" y="4419600"/>
            <a:ext cx="816611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“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” co-occurs with both “</a:t>
            </a:r>
            <a:r>
              <a:rPr lang="en-US" sz="2400" dirty="0">
                <a:solidFill>
                  <a:srgbClr val="008000"/>
                </a:solidFill>
              </a:rPr>
              <a:t>la</a:t>
            </a:r>
            <a:r>
              <a:rPr lang="en-US" sz="2400" dirty="0"/>
              <a:t>” and “</a:t>
            </a:r>
            <a:r>
              <a:rPr lang="en-US" sz="2400" dirty="0" err="1">
                <a:solidFill>
                  <a:srgbClr val="008000"/>
                </a:solidFill>
              </a:rPr>
              <a:t>maison</a:t>
            </a:r>
            <a:r>
              <a:rPr lang="en-US" sz="2400" dirty="0"/>
              <a:t>”, but</a:t>
            </a:r>
          </a:p>
          <a:p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maison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) can be raised without limit,  to 1.0,</a:t>
            </a:r>
          </a:p>
          <a:p>
            <a:r>
              <a:rPr lang="en-US" sz="2400" dirty="0"/>
              <a:t>while </a:t>
            </a:r>
            <a:r>
              <a:rPr lang="en-US" sz="2400" dirty="0" err="1"/>
              <a:t>P(</a:t>
            </a:r>
            <a:r>
              <a:rPr lang="en-US" sz="2400" dirty="0" err="1">
                <a:solidFill>
                  <a:srgbClr val="008000"/>
                </a:solidFill>
              </a:rPr>
              <a:t>la</a:t>
            </a:r>
            <a:r>
              <a:rPr lang="en-US" sz="2400" dirty="0"/>
              <a:t> | </a:t>
            </a:r>
            <a:r>
              <a:rPr lang="en-US" sz="2400" dirty="0">
                <a:solidFill>
                  <a:srgbClr val="0000FF"/>
                </a:solidFill>
              </a:rPr>
              <a:t>house</a:t>
            </a:r>
            <a:r>
              <a:rPr lang="en-US" sz="2400" dirty="0"/>
              <a:t>) is limited because of “</a:t>
            </a:r>
            <a:r>
              <a:rPr lang="en-US" sz="2400" dirty="0">
                <a:solidFill>
                  <a:srgbClr val="0000FF"/>
                </a:solidFill>
              </a:rPr>
              <a:t>the</a:t>
            </a:r>
            <a:r>
              <a:rPr lang="en-US" sz="2400" dirty="0"/>
              <a:t>”</a:t>
            </a:r>
          </a:p>
          <a:p>
            <a:endParaRPr lang="en-US" sz="2400" dirty="0"/>
          </a:p>
          <a:p>
            <a:r>
              <a:rPr lang="en-US" sz="2400" dirty="0"/>
              <a:t>(pigeonhole principle)</a:t>
            </a: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2447609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8356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7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8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59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0" name="Line 8"/>
          <p:cNvSpPr>
            <a:spLocks noChangeShapeType="1"/>
          </p:cNvSpPr>
          <p:nvPr/>
        </p:nvSpPr>
        <p:spPr bwMode="auto">
          <a:xfrm flipH="1">
            <a:off x="5943600" y="25146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1" name="Line 9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2" name="Line 10"/>
          <p:cNvSpPr>
            <a:spLocks noChangeShapeType="1"/>
          </p:cNvSpPr>
          <p:nvPr/>
        </p:nvSpPr>
        <p:spPr bwMode="auto">
          <a:xfrm>
            <a:off x="3581400" y="2514600"/>
            <a:ext cx="609600" cy="685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3" name="Line 11"/>
          <p:cNvSpPr>
            <a:spLocks noChangeShapeType="1"/>
          </p:cNvSpPr>
          <p:nvPr/>
        </p:nvSpPr>
        <p:spPr bwMode="auto">
          <a:xfrm flipH="1">
            <a:off x="3657600" y="2590800"/>
            <a:ext cx="609600" cy="609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4" name="Line 12"/>
          <p:cNvSpPr>
            <a:spLocks noChangeShapeType="1"/>
          </p:cNvSpPr>
          <p:nvPr/>
        </p:nvSpPr>
        <p:spPr bwMode="auto">
          <a:xfrm>
            <a:off x="3581400" y="2514600"/>
            <a:ext cx="1295400" cy="68580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5" name="Line 13"/>
          <p:cNvSpPr>
            <a:spLocks noChangeShapeType="1"/>
          </p:cNvSpPr>
          <p:nvPr/>
        </p:nvSpPr>
        <p:spPr bwMode="auto">
          <a:xfrm flipV="1">
            <a:off x="4876800" y="2590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6" name="Line 14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7" name="Line 15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368" name="Text Box 16"/>
          <p:cNvSpPr txBox="1">
            <a:spLocks noChangeArrowheads="1"/>
          </p:cNvSpPr>
          <p:nvPr/>
        </p:nvSpPr>
        <p:spPr bwMode="auto">
          <a:xfrm>
            <a:off x="1641475" y="4840288"/>
            <a:ext cx="4948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settling down after another iteration</a:t>
            </a: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39784608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Finding Word Alignments</a:t>
            </a:r>
          </a:p>
        </p:txBody>
      </p:sp>
      <p:sp>
        <p:nvSpPr>
          <p:cNvPr id="229380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1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2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3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4" name="Line 8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5" name="Line 9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6" name="Line 1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387" name="Text Box 11"/>
          <p:cNvSpPr txBox="1">
            <a:spLocks noChangeArrowheads="1"/>
          </p:cNvSpPr>
          <p:nvPr/>
        </p:nvSpPr>
        <p:spPr bwMode="auto">
          <a:xfrm>
            <a:off x="601663" y="3810000"/>
            <a:ext cx="7807325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b="1"/>
              <a:t>Inherent hidden structure revealed by EM training!</a:t>
            </a:r>
          </a:p>
          <a:p>
            <a:pPr algn="l"/>
            <a:r>
              <a:rPr lang="en-US" sz="2400"/>
              <a:t>For details, see </a:t>
            </a:r>
          </a:p>
          <a:p>
            <a:pPr algn="l"/>
            <a:r>
              <a:rPr lang="en-US" sz="2400"/>
              <a:t>    - “A Statistical MT Tutorial Workbook” (Knight, 1999).</a:t>
            </a:r>
          </a:p>
          <a:p>
            <a:pPr algn="l"/>
            <a:r>
              <a:rPr lang="en-US" sz="2800"/>
              <a:t>           </a:t>
            </a:r>
            <a:r>
              <a:rPr lang="en-US" sz="2000"/>
              <a:t>- 37 easy sections, final section promises a free beer.</a:t>
            </a:r>
          </a:p>
          <a:p>
            <a:pPr algn="l"/>
            <a:r>
              <a:rPr lang="en-US" sz="2400"/>
              <a:t>    - “The Mathematics of Statistical Machine Translation”</a:t>
            </a:r>
          </a:p>
          <a:p>
            <a:pPr algn="l"/>
            <a:r>
              <a:rPr lang="en-US" sz="2400"/>
              <a:t>        (Brown et al, 1993)</a:t>
            </a:r>
          </a:p>
          <a:p>
            <a:pPr algn="l"/>
            <a:r>
              <a:rPr lang="en-US" sz="2400"/>
              <a:t>    - Software:  GIZA++</a:t>
            </a:r>
            <a:endParaRPr lang="en-US" sz="3200"/>
          </a:p>
        </p:txBody>
      </p:sp>
      <p:sp>
        <p:nvSpPr>
          <p:cNvPr id="12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23085731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Statistical Machine Translation</a:t>
            </a:r>
          </a:p>
        </p:txBody>
      </p:sp>
      <p:sp>
        <p:nvSpPr>
          <p:cNvPr id="230404" name="Line 4"/>
          <p:cNvSpPr>
            <a:spLocks noChangeShapeType="1"/>
          </p:cNvSpPr>
          <p:nvPr/>
        </p:nvSpPr>
        <p:spPr bwMode="auto">
          <a:xfrm>
            <a:off x="19812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5" name="Line 5"/>
          <p:cNvSpPr>
            <a:spLocks noChangeShapeType="1"/>
          </p:cNvSpPr>
          <p:nvPr/>
        </p:nvSpPr>
        <p:spPr bwMode="auto">
          <a:xfrm flipH="1">
            <a:off x="2590800" y="2590800"/>
            <a:ext cx="76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6" name="Line 6"/>
          <p:cNvSpPr>
            <a:spLocks noChangeShapeType="1"/>
          </p:cNvSpPr>
          <p:nvPr/>
        </p:nvSpPr>
        <p:spPr bwMode="auto">
          <a:xfrm>
            <a:off x="59436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7" name="Line 7"/>
          <p:cNvSpPr>
            <a:spLocks noChangeShapeType="1"/>
          </p:cNvSpPr>
          <p:nvPr/>
        </p:nvSpPr>
        <p:spPr bwMode="auto">
          <a:xfrm flipH="1">
            <a:off x="6553200" y="2514600"/>
            <a:ext cx="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8" name="Line 8"/>
          <p:cNvSpPr>
            <a:spLocks noChangeShapeType="1"/>
          </p:cNvSpPr>
          <p:nvPr/>
        </p:nvSpPr>
        <p:spPr bwMode="auto">
          <a:xfrm>
            <a:off x="3581400" y="2514600"/>
            <a:ext cx="76200" cy="685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09" name="Line 9"/>
          <p:cNvSpPr>
            <a:spLocks noChangeShapeType="1"/>
          </p:cNvSpPr>
          <p:nvPr/>
        </p:nvSpPr>
        <p:spPr bwMode="auto">
          <a:xfrm flipH="1">
            <a:off x="4191000" y="2590800"/>
            <a:ext cx="8382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10" name="Line 10"/>
          <p:cNvSpPr>
            <a:spLocks noChangeShapeType="1"/>
          </p:cNvSpPr>
          <p:nvPr/>
        </p:nvSpPr>
        <p:spPr bwMode="auto">
          <a:xfrm>
            <a:off x="4267200" y="2590800"/>
            <a:ext cx="60960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11" name="Text Box 11"/>
          <p:cNvSpPr txBox="1">
            <a:spLocks noChangeArrowheads="1"/>
          </p:cNvSpPr>
          <p:nvPr/>
        </p:nvSpPr>
        <p:spPr bwMode="auto">
          <a:xfrm>
            <a:off x="2514600" y="4114800"/>
            <a:ext cx="3683000" cy="156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>
                <a:latin typeface="Times New Roman" charset="0"/>
              </a:rPr>
              <a:t>P(maison | house ) = 0.411</a:t>
            </a:r>
          </a:p>
          <a:p>
            <a:pPr algn="l"/>
            <a:r>
              <a:rPr lang="en-US" sz="2400">
                <a:latin typeface="Times New Roman" charset="0"/>
              </a:rPr>
              <a:t>P(maison | building) = 0.027</a:t>
            </a:r>
          </a:p>
          <a:p>
            <a:pPr algn="l"/>
            <a:r>
              <a:rPr lang="en-US" sz="2400">
                <a:latin typeface="Times New Roman" charset="0"/>
              </a:rPr>
              <a:t>P(maison | manson) = 0.020</a:t>
            </a:r>
          </a:p>
          <a:p>
            <a:pPr algn="l"/>
            <a:r>
              <a:rPr lang="en-US" sz="2400">
                <a:latin typeface="Times New Roman" charset="0"/>
              </a:rPr>
              <a:t>…</a:t>
            </a:r>
            <a:endParaRPr lang="en-US">
              <a:latin typeface="Times New Roman" charset="0"/>
            </a:endParaRPr>
          </a:p>
        </p:txBody>
      </p:sp>
      <p:sp>
        <p:nvSpPr>
          <p:cNvPr id="230412" name="AutoShape 12"/>
          <p:cNvSpPr>
            <a:spLocks/>
          </p:cNvSpPr>
          <p:nvPr/>
        </p:nvSpPr>
        <p:spPr bwMode="auto">
          <a:xfrm rot="-5400000">
            <a:off x="4267200" y="457200"/>
            <a:ext cx="304800" cy="6705600"/>
          </a:xfrm>
          <a:prstGeom prst="leftBrace">
            <a:avLst>
              <a:gd name="adj1" fmla="val 183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420" name="Text Box 20"/>
          <p:cNvSpPr txBox="1">
            <a:spLocks noChangeArrowheads="1"/>
          </p:cNvSpPr>
          <p:nvPr/>
        </p:nvSpPr>
        <p:spPr bwMode="auto">
          <a:xfrm>
            <a:off x="1524000" y="1371600"/>
            <a:ext cx="6021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endParaRPr lang="en-US" sz="2400">
              <a:latin typeface="Times New Roman" charset="0"/>
            </a:endParaRPr>
          </a:p>
        </p:txBody>
      </p:sp>
      <p:sp>
        <p:nvSpPr>
          <p:cNvPr id="230421" name="Text Box 21"/>
          <p:cNvSpPr txBox="1">
            <a:spLocks noChangeArrowheads="1"/>
          </p:cNvSpPr>
          <p:nvPr/>
        </p:nvSpPr>
        <p:spPr bwMode="auto">
          <a:xfrm>
            <a:off x="1371600" y="6019800"/>
            <a:ext cx="6381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800"/>
              <a:t>Estimating the model from training data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1371600" y="2057400"/>
            <a:ext cx="608246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maison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</a:t>
            </a:r>
            <a:r>
              <a:rPr lang="en-US" sz="2400" dirty="0" err="1">
                <a:solidFill>
                  <a:srgbClr val="008000"/>
                </a:solidFill>
                <a:latin typeface="Times New Roman" charset="0"/>
              </a:rPr>
              <a:t>bleue</a:t>
            </a:r>
            <a:r>
              <a:rPr lang="en-US" sz="2400" dirty="0">
                <a:solidFill>
                  <a:srgbClr val="008000"/>
                </a:solidFill>
                <a:latin typeface="Times New Roman" charset="0"/>
              </a:rPr>
              <a:t> … la fleur …</a:t>
            </a: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endParaRPr lang="en-US" sz="2400" dirty="0">
              <a:latin typeface="Times New Roman" charset="0"/>
            </a:endParaRPr>
          </a:p>
          <a:p>
            <a:pPr algn="l"/>
            <a:r>
              <a:rPr lang="en-US" sz="2400" dirty="0">
                <a:solidFill>
                  <a:srgbClr val="0000FF"/>
                </a:solidFill>
                <a:latin typeface="Times New Roman" charset="0"/>
              </a:rPr>
              <a:t>… the house … the blue house … the flower …</a:t>
            </a:r>
          </a:p>
        </p:txBody>
      </p:sp>
    </p:spTree>
    <p:extLst>
      <p:ext uri="{BB962C8B-B14F-4D97-AF65-F5344CB8AC3E}">
        <p14:creationId xmlns:p14="http://schemas.microsoft.com/office/powerpoint/2010/main" val="10441380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clustering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K-means and EM-clustering are by far the most popular for clustering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However, they can’t handle all clustering tasks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types of clustering problems can’t they handle?</a:t>
            </a:r>
          </a:p>
        </p:txBody>
      </p:sp>
    </p:spTree>
    <p:extLst>
      <p:ext uri="{BB962C8B-B14F-4D97-AF65-F5344CB8AC3E}">
        <p14:creationId xmlns:p14="http://schemas.microsoft.com/office/powerpoint/2010/main" val="16263126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Non-Gaussian data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057400"/>
            <a:ext cx="4398990" cy="445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334000" y="2590800"/>
            <a:ext cx="2812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problem?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67196" y="3678368"/>
            <a:ext cx="33196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Similar to classification: </a:t>
            </a:r>
            <a:br>
              <a:rPr lang="en-US" sz="2400" dirty="0"/>
            </a:br>
            <a:r>
              <a:rPr lang="en-US" sz="2400" dirty="0"/>
              <a:t>global decision (linear model) vs. local decision (K-NN)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0" y="5943600"/>
            <a:ext cx="2420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Spectral clustering</a:t>
            </a:r>
          </a:p>
        </p:txBody>
      </p:sp>
    </p:spTree>
    <p:extLst>
      <p:ext uri="{BB962C8B-B14F-4D97-AF65-F5344CB8AC3E}">
        <p14:creationId xmlns:p14="http://schemas.microsoft.com/office/powerpoint/2010/main" val="209682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clustering examples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" y="1600200"/>
            <a:ext cx="87852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62013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</p:spTree>
    <p:extLst>
      <p:ext uri="{BB962C8B-B14F-4D97-AF65-F5344CB8AC3E}">
        <p14:creationId xmlns:p14="http://schemas.microsoft.com/office/powerpoint/2010/main" val="27501087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clustering examples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2775" y="1600200"/>
            <a:ext cx="4721225" cy="469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787525"/>
            <a:ext cx="4483100" cy="456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</p:spTree>
    <p:extLst>
      <p:ext uri="{BB962C8B-B14F-4D97-AF65-F5344CB8AC3E}">
        <p14:creationId xmlns:p14="http://schemas.microsoft.com/office/powerpoint/2010/main" val="11854368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clustering examples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6400800"/>
            <a:ext cx="75961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l" rtl="0"/>
            <a:r>
              <a:rPr lang="en-US" sz="1800" dirty="0"/>
              <a:t>Ng et al On Spectral clustering: analysis and algorithm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1" y="1600201"/>
            <a:ext cx="4648756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087718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Is A Good Clustering?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305800" cy="2362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/>
              <a:t>Internal criterion: A good clustering will produce high quality clusters in which: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the </a:t>
            </a:r>
            <a:r>
              <a:rPr lang="en-US" u="sng" dirty="0">
                <a:ea typeface="ＭＳ Ｐゴシック" charset="-128"/>
              </a:rPr>
              <a:t>intra-class</a:t>
            </a:r>
            <a:r>
              <a:rPr lang="en-US" dirty="0">
                <a:ea typeface="ＭＳ Ｐゴシック" charset="-128"/>
              </a:rPr>
              <a:t> (that is, intra-cluster) similarity is high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the </a:t>
            </a:r>
            <a:r>
              <a:rPr lang="en-US" u="sng" dirty="0">
                <a:ea typeface="ＭＳ Ｐゴシック" charset="-128"/>
              </a:rPr>
              <a:t>inter-class</a:t>
            </a:r>
            <a:r>
              <a:rPr lang="en-US" dirty="0">
                <a:ea typeface="ＭＳ Ｐゴシック" charset="-128"/>
              </a:rPr>
              <a:t> similarity is 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5486400"/>
            <a:ext cx="453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would you evaluate clustering?</a:t>
            </a:r>
          </a:p>
        </p:txBody>
      </p:sp>
    </p:spTree>
    <p:extLst>
      <p:ext uri="{BB962C8B-B14F-4D97-AF65-F5344CB8AC3E}">
        <p14:creationId xmlns:p14="http://schemas.microsoft.com/office/powerpoint/2010/main" val="427946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Common approach: use labeled data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229600" cy="99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dirty="0"/>
              <a:t>Use data with known classes</a:t>
            </a:r>
          </a:p>
          <a:p>
            <a:pPr lvl="1" eaLnBrk="1" hangingPunct="1"/>
            <a:r>
              <a:rPr lang="en-US" sz="2000" dirty="0"/>
              <a:t>For example, document classification data</a:t>
            </a:r>
          </a:p>
          <a:p>
            <a:pPr marL="0" indent="0" eaLnBrk="1" hangingPunct="1">
              <a:buNone/>
            </a:pPr>
            <a:endParaRPr lang="en-US" sz="2000" dirty="0"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19200" y="3505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219200" y="4114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19200" y="4724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192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2192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09800" y="3505200"/>
            <a:ext cx="228600" cy="381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209800" y="4114800"/>
            <a:ext cx="228600" cy="381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2400" y="2971800"/>
            <a:ext cx="725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data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58000" y="2971800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label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38600" y="3429000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If we clustered this data (ignoring labels) what would we like to see?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2400" y="4626114"/>
            <a:ext cx="36058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Reproduces class partitions</a:t>
            </a:r>
          </a:p>
          <a:p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38600" y="556260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How can we quantify this?</a:t>
            </a:r>
          </a:p>
        </p:txBody>
      </p:sp>
      <p:sp>
        <p:nvSpPr>
          <p:cNvPr id="14" name="Oval 13"/>
          <p:cNvSpPr/>
          <p:nvPr/>
        </p:nvSpPr>
        <p:spPr>
          <a:xfrm>
            <a:off x="2144217" y="4724400"/>
            <a:ext cx="356643" cy="381000"/>
          </a:xfrm>
          <a:prstGeom prst="ellipse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144217" y="5354822"/>
            <a:ext cx="356643" cy="381000"/>
          </a:xfrm>
          <a:prstGeom prst="ellipse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144217" y="5939842"/>
            <a:ext cx="356643" cy="381000"/>
          </a:xfrm>
          <a:prstGeom prst="ellipse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51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Common approach: use labeled data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57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dirty="0">
                <a:solidFill>
                  <a:srgbClr val="0000FF"/>
                </a:solidFill>
                <a:ea typeface="Arial" charset="0"/>
                <a:cs typeface="Arial" charset="0"/>
              </a:rPr>
              <a:t>Purity</a:t>
            </a:r>
            <a:r>
              <a:rPr lang="en-US" sz="2400" dirty="0">
                <a:ea typeface="Arial" charset="0"/>
                <a:cs typeface="Arial" charset="0"/>
              </a:rPr>
              <a:t>, </a:t>
            </a:r>
            <a:r>
              <a:rPr lang="en-US" altLang="ja-JP" sz="2400" dirty="0"/>
              <a:t>the proportion of the dominant class in the cluster</a:t>
            </a: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809625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3429000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0000F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0000F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6351588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339966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62063" y="4519613"/>
            <a:ext cx="1063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776663" y="4519613"/>
            <a:ext cx="1330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23075" y="4519613"/>
            <a:ext cx="1260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III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91911" y="5257800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I: Purity = (max(3, 1, 0)) / 4 = 3/4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591911" y="5732166"/>
            <a:ext cx="45485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II: Purity = (max(1, 4, 1)) / 6 = 4/6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69686" y="6189366"/>
            <a:ext cx="4634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III: Purity = (max(2, 0, 3)) / 5 = 3/5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19800" y="5791200"/>
            <a:ext cx="2023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Overall purity?</a:t>
            </a:r>
          </a:p>
        </p:txBody>
      </p:sp>
    </p:spTree>
    <p:extLst>
      <p:ext uri="{BB962C8B-B14F-4D97-AF65-F5344CB8AC3E}">
        <p14:creationId xmlns:p14="http://schemas.microsoft.com/office/powerpoint/2010/main" val="93713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505200"/>
            <a:ext cx="7772400" cy="31242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Cluster average: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Weighted average: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3256677"/>
              </p:ext>
            </p:extLst>
          </p:nvPr>
        </p:nvGraphicFramePr>
        <p:xfrm>
          <a:off x="3733800" y="3886200"/>
          <a:ext cx="20129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Equation" r:id="rId4" imgW="1117600" imgH="558800" progId="Equation.3">
                  <p:embed/>
                </p:oleObj>
              </mc:Choice>
              <mc:Fallback>
                <p:oleObj name="Equation" r:id="rId4" imgW="11176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33800" y="3886200"/>
                        <a:ext cx="201295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754152"/>
              </p:ext>
            </p:extLst>
          </p:nvPr>
        </p:nvGraphicFramePr>
        <p:xfrm>
          <a:off x="3810000" y="5638800"/>
          <a:ext cx="4186238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Equation" r:id="rId6" imgW="2324100" imgH="558800" progId="Equation.3">
                  <p:embed/>
                </p:oleObj>
              </mc:Choice>
              <mc:Fallback>
                <p:oleObj name="Equation" r:id="rId6" imgW="23241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10000" y="5638800"/>
                        <a:ext cx="4186238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953357" y="1836666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I: Purity = (max(3, 1, 0)) / 4 = 3/4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953357" y="2311032"/>
            <a:ext cx="45485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II: Purity = (max(1, 4, 1)) / 6 = 4/6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931132" y="2768232"/>
            <a:ext cx="463400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III: Purity = (max(2, 0, 3)) / 5 = 3/5</a:t>
            </a:r>
          </a:p>
        </p:txBody>
      </p:sp>
    </p:spTree>
    <p:extLst>
      <p:ext uri="{BB962C8B-B14F-4D97-AF65-F5344CB8AC3E}">
        <p14:creationId xmlns:p14="http://schemas.microsoft.com/office/powerpoint/2010/main" val="41751077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Purity issues…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876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dirty="0">
                <a:solidFill>
                  <a:srgbClr val="0000FF"/>
                </a:solidFill>
                <a:ea typeface="Arial" charset="0"/>
                <a:cs typeface="Arial" charset="0"/>
              </a:rPr>
              <a:t>Purity</a:t>
            </a:r>
            <a:r>
              <a:rPr lang="en-US" sz="2400" dirty="0">
                <a:ea typeface="Arial" charset="0"/>
                <a:cs typeface="Arial" charset="0"/>
              </a:rPr>
              <a:t>, </a:t>
            </a:r>
            <a:r>
              <a:rPr lang="en-US" altLang="ja-JP" sz="2400" dirty="0"/>
              <a:t>the proportion of the dominant class in the cluster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dirty="0"/>
              <a:t>Good for comparing two algorithms, but not understanding how well a single algorithm is doing, </a:t>
            </a:r>
            <a:r>
              <a:rPr lang="en-US" dirty="0">
                <a:solidFill>
                  <a:srgbClr val="FF0000"/>
                </a:solidFill>
              </a:rPr>
              <a:t>why?</a:t>
            </a:r>
            <a:endParaRPr lang="en-US" sz="2200" dirty="0"/>
          </a:p>
          <a:p>
            <a:pPr lvl="1" eaLnBrk="1" hangingPunct="1"/>
            <a:r>
              <a:rPr lang="en-US" sz="2200" dirty="0"/>
              <a:t>Increasing the number of clusters increases purity</a:t>
            </a:r>
          </a:p>
          <a:p>
            <a:pPr marL="914400" lvl="2" indent="0" eaLnBrk="1" hangingPunct="1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7381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Purity isn’t perfect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1828800" y="2209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4876800" y="2209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362200" y="2590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819400" y="2743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743200" y="3505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048000" y="3124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200400" y="2667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3124200" y="3505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181600" y="2895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5410200" y="2590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5334000" y="3429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867400" y="2743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791200" y="3505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0" y="3124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248400" y="2667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172200" y="3505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81200" y="4375463"/>
            <a:ext cx="48534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Which is better based on purity?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Which do you think is better?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Ideas?</a:t>
            </a:r>
          </a:p>
        </p:txBody>
      </p:sp>
    </p:spTree>
    <p:extLst>
      <p:ext uri="{BB962C8B-B14F-4D97-AF65-F5344CB8AC3E}">
        <p14:creationId xmlns:p14="http://schemas.microsoft.com/office/powerpoint/2010/main" val="55648191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Common approach: use labeled data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>
                <a:solidFill>
                  <a:srgbClr val="0000FF"/>
                </a:solidFill>
              </a:rPr>
              <a:t>Average entropy</a:t>
            </a:r>
            <a:r>
              <a:rPr lang="en-US" dirty="0"/>
              <a:t> of classes in clusters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2631" y="3810000"/>
            <a:ext cx="5878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where p(</a:t>
            </a:r>
            <a:r>
              <a:rPr lang="en-US" sz="2400" dirty="0" err="1"/>
              <a:t>class</a:t>
            </a:r>
            <a:r>
              <a:rPr lang="en-US" sz="2400" baseline="-25000" dirty="0" err="1"/>
              <a:t>i</a:t>
            </a:r>
            <a:r>
              <a:rPr lang="en-US" sz="2400" dirty="0"/>
              <a:t>) is proportion of class </a:t>
            </a:r>
            <a:r>
              <a:rPr lang="en-US" sz="2400" i="1" dirty="0" err="1"/>
              <a:t>i</a:t>
            </a:r>
            <a:r>
              <a:rPr lang="en-US" sz="2400" dirty="0"/>
              <a:t> in cluster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0006254"/>
              </p:ext>
            </p:extLst>
          </p:nvPr>
        </p:nvGraphicFramePr>
        <p:xfrm>
          <a:off x="1717571" y="2614300"/>
          <a:ext cx="6573923" cy="893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62" name="Equation" r:id="rId3" imgW="2717800" imgH="368300" progId="Equation.3">
                  <p:embed/>
                </p:oleObj>
              </mc:Choice>
              <mc:Fallback>
                <p:oleObj name="Equation" r:id="rId3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17571" y="2614300"/>
                        <a:ext cx="6573923" cy="893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123650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Common approach: use labeled data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>
                <a:solidFill>
                  <a:srgbClr val="0000FF"/>
                </a:solidFill>
              </a:rPr>
              <a:t>Average entropy</a:t>
            </a:r>
            <a:r>
              <a:rPr lang="en-US" dirty="0"/>
              <a:t> of classes in clusters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52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800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057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286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209800" y="4572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743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124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105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334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257800" y="4572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791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715000" y="4648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019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172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96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5715000"/>
            <a:ext cx="1412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entropy?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5021807"/>
              </p:ext>
            </p:extLst>
          </p:nvPr>
        </p:nvGraphicFramePr>
        <p:xfrm>
          <a:off x="1577043" y="2417762"/>
          <a:ext cx="6017529" cy="817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6" name="Equation" r:id="rId3" imgW="2717800" imgH="368300" progId="Equation.3">
                  <p:embed/>
                </p:oleObj>
              </mc:Choice>
              <mc:Fallback>
                <p:oleObj name="Equation" r:id="rId3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77043" y="2417762"/>
                        <a:ext cx="6017529" cy="817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776143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Common approach: use labeled data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>
                <a:solidFill>
                  <a:srgbClr val="0000FF"/>
                </a:solidFill>
              </a:rPr>
              <a:t>Average entropy</a:t>
            </a:r>
            <a:r>
              <a:rPr lang="en-US" dirty="0"/>
              <a:t> of classes in clusters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52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800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057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286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209800" y="4572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743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124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105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334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257800" y="4572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791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715000" y="4648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019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172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96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692469"/>
              </p:ext>
            </p:extLst>
          </p:nvPr>
        </p:nvGraphicFramePr>
        <p:xfrm>
          <a:off x="414085" y="5948363"/>
          <a:ext cx="2957749" cy="363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4" name="Equation" r:id="rId3" imgW="1651000" imgH="203200" progId="Equation.3">
                  <p:embed/>
                </p:oleObj>
              </mc:Choice>
              <mc:Fallback>
                <p:oleObj name="Equation" r:id="rId3" imgW="1651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4085" y="5948363"/>
                        <a:ext cx="2957749" cy="363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7668625"/>
              </p:ext>
            </p:extLst>
          </p:nvPr>
        </p:nvGraphicFramePr>
        <p:xfrm>
          <a:off x="3825720" y="5943600"/>
          <a:ext cx="5096940" cy="368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5" name="Equation" r:id="rId5" imgW="2806700" imgH="203200" progId="Equation.3">
                  <p:embed/>
                </p:oleObj>
              </mc:Choice>
              <mc:Fallback>
                <p:oleObj name="Equation" r:id="rId5" imgW="2806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25720" y="5943600"/>
                        <a:ext cx="5096940" cy="368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7355533"/>
              </p:ext>
            </p:extLst>
          </p:nvPr>
        </p:nvGraphicFramePr>
        <p:xfrm>
          <a:off x="1577043" y="2417762"/>
          <a:ext cx="6017529" cy="817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6" name="Equation" r:id="rId7" imgW="2717800" imgH="368300" progId="Equation.3">
                  <p:embed/>
                </p:oleObj>
              </mc:Choice>
              <mc:Fallback>
                <p:oleObj name="Equation" r:id="rId7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77043" y="2417762"/>
                        <a:ext cx="6017529" cy="817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7442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we’ve been!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70246" y="3011245"/>
            <a:ext cx="4352246" cy="61898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>
                <a:solidFill>
                  <a:srgbClr val="FF0000"/>
                </a:solidFill>
              </a:rPr>
              <a:t>How many slides?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894692" y="4268358"/>
            <a:ext cx="2915377" cy="618989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>
                <a:solidFill>
                  <a:srgbClr val="0000FF"/>
                </a:solidFill>
              </a:rPr>
              <a:t>1,385 slides</a:t>
            </a:r>
          </a:p>
        </p:txBody>
      </p:sp>
    </p:spTree>
    <p:extLst>
      <p:ext uri="{BB962C8B-B14F-4D97-AF65-F5344CB8AC3E}">
        <p14:creationId xmlns:p14="http://schemas.microsoft.com/office/powerpoint/2010/main" val="270875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we’ve been!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Our ML suite: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How many classes?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How many lines of code?</a:t>
            </a:r>
          </a:p>
        </p:txBody>
      </p:sp>
    </p:spTree>
    <p:extLst>
      <p:ext uri="{BB962C8B-B14F-4D97-AF65-F5344CB8AC3E}">
        <p14:creationId xmlns:p14="http://schemas.microsoft.com/office/powerpoint/2010/main" val="34874769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we’ve been!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Our ML suite: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29 classes</a:t>
            </a:r>
          </a:p>
          <a:p>
            <a:pPr marL="0" indent="0">
              <a:buNone/>
            </a:pP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2951 lines of code</a:t>
            </a:r>
          </a:p>
        </p:txBody>
      </p:sp>
    </p:spTree>
    <p:extLst>
      <p:ext uri="{BB962C8B-B14F-4D97-AF65-F5344CB8AC3E}">
        <p14:creationId xmlns:p14="http://schemas.microsoft.com/office/powerpoint/2010/main" val="250933647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we’ve been!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1888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Our ML suite:</a:t>
            </a:r>
          </a:p>
          <a:p>
            <a:r>
              <a:rPr lang="en-US" dirty="0"/>
              <a:t>Supports 7 classifiers</a:t>
            </a:r>
          </a:p>
          <a:p>
            <a:pPr lvl="1"/>
            <a:r>
              <a:rPr lang="en-US" dirty="0"/>
              <a:t>Decision Tree</a:t>
            </a:r>
          </a:p>
          <a:p>
            <a:pPr lvl="1"/>
            <a:r>
              <a:rPr lang="en-US" dirty="0"/>
              <a:t>Perceptron</a:t>
            </a:r>
          </a:p>
          <a:p>
            <a:pPr lvl="1"/>
            <a:r>
              <a:rPr lang="en-US" dirty="0"/>
              <a:t>Average Perceptron</a:t>
            </a:r>
          </a:p>
          <a:p>
            <a:pPr lvl="1"/>
            <a:r>
              <a:rPr lang="en-US" dirty="0"/>
              <a:t>Gradient descent</a:t>
            </a:r>
          </a:p>
          <a:p>
            <a:pPr lvl="2"/>
            <a:r>
              <a:rPr lang="en-US" dirty="0"/>
              <a:t>2 loss functions</a:t>
            </a:r>
          </a:p>
          <a:p>
            <a:pPr lvl="2"/>
            <a:r>
              <a:rPr lang="en-US" dirty="0"/>
              <a:t>2 regularization methods</a:t>
            </a:r>
          </a:p>
          <a:p>
            <a:pPr lvl="1"/>
            <a:r>
              <a:rPr lang="en-US" dirty="0"/>
              <a:t>K-NN</a:t>
            </a:r>
          </a:p>
          <a:p>
            <a:pPr lvl="1"/>
            <a:r>
              <a:rPr lang="en-US" dirty="0"/>
              <a:t>Naïve Bayes</a:t>
            </a:r>
          </a:p>
          <a:p>
            <a:pPr lvl="1"/>
            <a:r>
              <a:rPr lang="en-US" dirty="0"/>
              <a:t>2 layer neural network</a:t>
            </a:r>
          </a:p>
          <a:p>
            <a:r>
              <a:rPr lang="en-US" dirty="0"/>
              <a:t>Supports two types of data normalization</a:t>
            </a:r>
          </a:p>
          <a:p>
            <a:pPr lvl="1"/>
            <a:r>
              <a:rPr lang="en-US" dirty="0"/>
              <a:t>feature normalization</a:t>
            </a:r>
          </a:p>
          <a:p>
            <a:pPr lvl="1"/>
            <a:r>
              <a:rPr lang="en-US" dirty="0"/>
              <a:t>example normalization</a:t>
            </a:r>
          </a:p>
          <a:p>
            <a:r>
              <a:rPr lang="en-US" dirty="0"/>
              <a:t>Supports two types of meta-classifiers</a:t>
            </a:r>
          </a:p>
          <a:p>
            <a:pPr lvl="1"/>
            <a:r>
              <a:rPr lang="en-US" dirty="0"/>
              <a:t>OVA</a:t>
            </a:r>
          </a:p>
          <a:p>
            <a:pPr lvl="1"/>
            <a:r>
              <a:rPr lang="en-US" dirty="0"/>
              <a:t>AVA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264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we’ve been!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Hadoop</a:t>
            </a:r>
            <a:r>
              <a:rPr lang="en-US" dirty="0"/>
              <a:t>!</a:t>
            </a:r>
          </a:p>
          <a:p>
            <a:pPr marL="0" indent="0">
              <a:buNone/>
            </a:pPr>
            <a:r>
              <a:rPr lang="en-US" dirty="0"/>
              <a:t>- 532 lines of </a:t>
            </a:r>
            <a:r>
              <a:rPr lang="en-US" dirty="0" err="1"/>
              <a:t>hadoop</a:t>
            </a:r>
            <a:r>
              <a:rPr lang="en-US" dirty="0"/>
              <a:t> code in demos</a:t>
            </a:r>
          </a:p>
        </p:txBody>
      </p:sp>
    </p:spTree>
    <p:extLst>
      <p:ext uri="{BB962C8B-B14F-4D97-AF65-F5344CB8AC3E}">
        <p14:creationId xmlns:p14="http://schemas.microsoft.com/office/powerpoint/2010/main" val="20170817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we’ve been!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042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Geometric view of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Model analysis and interpretation (linear, etc.)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Evaluation and experimentation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Probability basics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Regularization (and priors)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Deep learning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Ensemble methods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Unsupervised learning (clustering)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2080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5350</TotalTime>
  <Words>2095</Words>
  <Application>Microsoft Macintosh PowerPoint</Application>
  <PresentationFormat>On-screen Show (4:3)</PresentationFormat>
  <Paragraphs>392</Paragraphs>
  <Slides>63</Slides>
  <Notes>17</Notes>
  <HiddenSlides>7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7" baseType="lpstr">
      <vt:lpstr>ＭＳ Ｐゴシック</vt:lpstr>
      <vt:lpstr>Arial</vt:lpstr>
      <vt:lpstr>Bitstream Vera Sans</vt:lpstr>
      <vt:lpstr>Calibri</vt:lpstr>
      <vt:lpstr>Lucida Grande</vt:lpstr>
      <vt:lpstr>Lucida Sans</vt:lpstr>
      <vt:lpstr>Symbol</vt:lpstr>
      <vt:lpstr>Times</vt:lpstr>
      <vt:lpstr>Times New Roman</vt:lpstr>
      <vt:lpstr>Tw Cen MT</vt:lpstr>
      <vt:lpstr>Wingdings</vt:lpstr>
      <vt:lpstr>Wingdings 2</vt:lpstr>
      <vt:lpstr>Median</vt:lpstr>
      <vt:lpstr>Equation</vt:lpstr>
      <vt:lpstr>Clustering Beyond  K-means</vt:lpstr>
      <vt:lpstr>Administrative</vt:lpstr>
      <vt:lpstr>K-means</vt:lpstr>
      <vt:lpstr>Problems with K-means</vt:lpstr>
      <vt:lpstr>Problems with K-means</vt:lpstr>
      <vt:lpstr>Assumes spherical clusters</vt:lpstr>
      <vt:lpstr>K-means: another view</vt:lpstr>
      <vt:lpstr>K-means: another view</vt:lpstr>
      <vt:lpstr>K-means: assign points to nearest center</vt:lpstr>
      <vt:lpstr>K-means: readjust centers</vt:lpstr>
      <vt:lpstr>EM clustering:  mixtures of Gaussians</vt:lpstr>
      <vt:lpstr>EM clustering</vt:lpstr>
      <vt:lpstr>Soft clustering</vt:lpstr>
      <vt:lpstr>EM clustering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Model: mixture of Gaussians</vt:lpstr>
      <vt:lpstr>Gaussian in 1D</vt:lpstr>
      <vt:lpstr>Gaussian in multiple dimensions</vt:lpstr>
      <vt:lpstr>PowerPoint Presentation</vt:lpstr>
      <vt:lpstr>PowerPoint Presentation</vt:lpstr>
      <vt:lpstr>PowerPoint Presentation</vt:lpstr>
      <vt:lpstr>Fitting a Gaussian</vt:lpstr>
      <vt:lpstr>Fitting a Gaussian</vt:lpstr>
      <vt:lpstr>PowerPoint Presentation</vt:lpstr>
      <vt:lpstr>PowerPoint Presentation</vt:lpstr>
      <vt:lpstr>E and M steps: creating a better model</vt:lpstr>
      <vt:lpstr>Similar to k-means</vt:lpstr>
      <vt:lpstr>E and M steps</vt:lpstr>
      <vt:lpstr>EM</vt:lpstr>
      <vt:lpstr>EM is a general framework</vt:lpstr>
      <vt:lpstr>EM shows up all over the place</vt:lpstr>
      <vt:lpstr>Finding Word Alignments</vt:lpstr>
      <vt:lpstr>Finding Word Alignments</vt:lpstr>
      <vt:lpstr>Finding Word Alignments</vt:lpstr>
      <vt:lpstr>Finding Word Alignments</vt:lpstr>
      <vt:lpstr>Finding Word Alignments</vt:lpstr>
      <vt:lpstr>Finding Word Alignments</vt:lpstr>
      <vt:lpstr>Statistical Machine Translation</vt:lpstr>
      <vt:lpstr>Other clustering algorithms</vt:lpstr>
      <vt:lpstr>Non-Gaussian data</vt:lpstr>
      <vt:lpstr>Spectral clustering examples</vt:lpstr>
      <vt:lpstr>Spectral clustering examples</vt:lpstr>
      <vt:lpstr>Spectral clustering examples</vt:lpstr>
      <vt:lpstr>What Is A Good Clustering?</vt:lpstr>
      <vt:lpstr>Common approach: use labeled data</vt:lpstr>
      <vt:lpstr>Common approach: use labeled data</vt:lpstr>
      <vt:lpstr>Overall purity</vt:lpstr>
      <vt:lpstr>Purity issues…</vt:lpstr>
      <vt:lpstr>Purity isn’t perfect</vt:lpstr>
      <vt:lpstr>Common approach: use labeled data</vt:lpstr>
      <vt:lpstr>Common approach: use labeled data</vt:lpstr>
      <vt:lpstr>Common approach: use labeled data</vt:lpstr>
      <vt:lpstr>Where we’ve been!</vt:lpstr>
      <vt:lpstr>Where we’ve been!</vt:lpstr>
      <vt:lpstr>Where we’ve been!</vt:lpstr>
      <vt:lpstr>Where we’ve been!</vt:lpstr>
      <vt:lpstr>Where we’ve been!</vt:lpstr>
      <vt:lpstr>Where we’ve been!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359</cp:revision>
  <cp:lastPrinted>2016-12-01T20:18:45Z</cp:lastPrinted>
  <dcterms:created xsi:type="dcterms:W3CDTF">2013-09-08T20:10:23Z</dcterms:created>
  <dcterms:modified xsi:type="dcterms:W3CDTF">2019-12-03T21:10:15Z</dcterms:modified>
</cp:coreProperties>
</file>