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302" r:id="rId12"/>
    <p:sldId id="303" r:id="rId13"/>
    <p:sldId id="271" r:id="rId14"/>
    <p:sldId id="274" r:id="rId15"/>
    <p:sldId id="319" r:id="rId16"/>
    <p:sldId id="272" r:id="rId17"/>
    <p:sldId id="275" r:id="rId18"/>
    <p:sldId id="277" r:id="rId19"/>
    <p:sldId id="278" r:id="rId20"/>
    <p:sldId id="279" r:id="rId21"/>
    <p:sldId id="280" r:id="rId22"/>
    <p:sldId id="285" r:id="rId23"/>
    <p:sldId id="287" r:id="rId24"/>
    <p:sldId id="288" r:id="rId25"/>
    <p:sldId id="290" r:id="rId26"/>
    <p:sldId id="289" r:id="rId27"/>
    <p:sldId id="291" r:id="rId28"/>
    <p:sldId id="286" r:id="rId29"/>
    <p:sldId id="283" r:id="rId30"/>
    <p:sldId id="284" r:id="rId31"/>
    <p:sldId id="282" r:id="rId32"/>
    <p:sldId id="294" r:id="rId33"/>
    <p:sldId id="295" r:id="rId34"/>
    <p:sldId id="296" r:id="rId35"/>
    <p:sldId id="297" r:id="rId36"/>
    <p:sldId id="299" r:id="rId37"/>
    <p:sldId id="301" r:id="rId38"/>
    <p:sldId id="300" r:id="rId39"/>
    <p:sldId id="306" r:id="rId40"/>
    <p:sldId id="305" r:id="rId41"/>
    <p:sldId id="318" r:id="rId42"/>
    <p:sldId id="269" r:id="rId43"/>
    <p:sldId id="307" r:id="rId44"/>
    <p:sldId id="308" r:id="rId45"/>
    <p:sldId id="309" r:id="rId46"/>
    <p:sldId id="310" r:id="rId47"/>
    <p:sldId id="312" r:id="rId48"/>
    <p:sldId id="313" r:id="rId49"/>
    <p:sldId id="314" r:id="rId50"/>
    <p:sldId id="316" r:id="rId51"/>
    <p:sldId id="317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07"/>
  </p:normalViewPr>
  <p:slideViewPr>
    <p:cSldViewPr snapToGrid="0" snapToObjects="1">
      <p:cViewPr>
        <p:scale>
          <a:sx n="105" d="100"/>
          <a:sy n="105" d="100"/>
        </p:scale>
        <p:origin x="1840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B15D6F2-9B43-674E-AE15-7C36D56EFE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E6DAE6-5F4B-8D4E-9C78-E35FFC037E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D2AFB-E5D9-EA40-AEEF-87383F964993}" type="datetimeFigureOut">
              <a:rPr lang="en-US" smtClean="0"/>
              <a:t>9/24/19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3DBB27-933A-E749-9301-C28A503FAB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A9CB34-D1A7-1144-A4E2-8927475633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8FD5F-4DFA-C046-9FA9-C0737F837B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97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4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840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obvious</a:t>
            </a:r>
            <a:r>
              <a:rPr lang="en-US" baseline="0" dirty="0"/>
              <a:t> how to do this for the three classifiers that we’ve seen…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80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9/24/19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9/24/19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9/24/19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9/24/19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9/24/19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9/24/19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/>
              <a:t>imbalanced data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158 – Fall 2019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Admin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Assignment grading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Assignment 3: </a:t>
            </a:r>
          </a:p>
          <a:p>
            <a:pPr marL="0" indent="0">
              <a:buNone/>
            </a:pPr>
            <a:r>
              <a:rPr lang="en-US" sz="3200" dirty="0"/>
              <a:t>	- how did it go?</a:t>
            </a:r>
          </a:p>
          <a:p>
            <a:pPr marL="0" indent="0">
              <a:buNone/>
            </a:pPr>
            <a:r>
              <a:rPr lang="en-US" sz="3200" dirty="0"/>
              <a:t>	- do the experiments help?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Assignment 4</a:t>
            </a:r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1257300"/>
            <a:ext cx="52832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03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 dirty="0"/>
              <a:t>Phishing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312" y="1219200"/>
            <a:ext cx="6536265" cy="54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18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for 1 hour, </a:t>
            </a:r>
            <a:r>
              <a:rPr lang="en-US" dirty="0" err="1"/>
              <a:t>google</a:t>
            </a:r>
            <a:r>
              <a:rPr lang="en-US" dirty="0"/>
              <a:t> collects 1M e-mails randomly</a:t>
            </a:r>
          </a:p>
          <a:p>
            <a:pPr marL="514350" indent="-514350">
              <a:buAutoNum type="arabicPeriod"/>
            </a:pPr>
            <a:r>
              <a:rPr lang="en-US" dirty="0"/>
              <a:t>they pay people to label them as “phishing” or “not-phishing”</a:t>
            </a:r>
          </a:p>
          <a:p>
            <a:pPr marL="514350" indent="-514350">
              <a:buAutoNum type="arabicPeriod"/>
            </a:pPr>
            <a:r>
              <a:rPr lang="en-US" dirty="0"/>
              <a:t>they give the data to you to learn to classify </a:t>
            </a:r>
            <a:br>
              <a:rPr lang="en-US" dirty="0"/>
            </a:br>
            <a:r>
              <a:rPr lang="en-US" dirty="0"/>
              <a:t>e-mails as phishing or not</a:t>
            </a:r>
          </a:p>
          <a:p>
            <a:pPr marL="514350" indent="-514350">
              <a:buAutoNum type="arabicPeriod"/>
            </a:pPr>
            <a:r>
              <a:rPr lang="en-US" dirty="0"/>
              <a:t>you, having taken ML, try out a few of your favorite classifiers</a:t>
            </a:r>
          </a:p>
          <a:p>
            <a:pPr marL="514350" indent="-514350">
              <a:buAutoNum type="arabicPeriod"/>
            </a:pPr>
            <a:r>
              <a:rPr lang="en-US" dirty="0"/>
              <a:t>you achieve an accuracy of 99.997%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7000" y="6179445"/>
            <a:ext cx="3370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Should you be happy?</a:t>
            </a:r>
          </a:p>
        </p:txBody>
      </p:sp>
    </p:spTree>
    <p:extLst>
      <p:ext uri="{BB962C8B-B14F-4D97-AF65-F5344CB8AC3E}">
        <p14:creationId xmlns:p14="http://schemas.microsoft.com/office/powerpoint/2010/main" val="225405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Imbalanced data</a:t>
            </a:r>
          </a:p>
        </p:txBody>
      </p:sp>
      <p:sp>
        <p:nvSpPr>
          <p:cNvPr id="4" name="Rectangle 3"/>
          <p:cNvSpPr/>
          <p:nvPr/>
        </p:nvSpPr>
        <p:spPr>
          <a:xfrm>
            <a:off x="1298221" y="1905001"/>
            <a:ext cx="1312334" cy="4288556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81774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labeled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4" y="2342443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99.997%</a:t>
            </a:r>
          </a:p>
          <a:p>
            <a:r>
              <a:rPr lang="en-US" dirty="0">
                <a:solidFill>
                  <a:srgbClr val="008000"/>
                </a:solidFill>
              </a:rPr>
              <a:t>not-phishing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141" y="5870391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0.003%</a:t>
            </a:r>
          </a:p>
          <a:p>
            <a:r>
              <a:rPr lang="en-US" dirty="0">
                <a:solidFill>
                  <a:srgbClr val="FF0000"/>
                </a:solidFill>
              </a:rPr>
              <a:t>phishing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64556" y="2173112"/>
            <a:ext cx="59014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phishing problem is what is called an </a:t>
            </a:r>
            <a:r>
              <a:rPr lang="en-US" sz="2400" b="1" dirty="0">
                <a:solidFill>
                  <a:srgbClr val="FF6600"/>
                </a:solidFill>
              </a:rPr>
              <a:t>imbalanced data</a:t>
            </a:r>
            <a:r>
              <a:rPr lang="en-US" sz="2400" dirty="0"/>
              <a:t> problem</a:t>
            </a:r>
          </a:p>
          <a:p>
            <a:endParaRPr lang="en-US" sz="2400" dirty="0"/>
          </a:p>
          <a:p>
            <a:r>
              <a:rPr lang="en-US" sz="2400" dirty="0"/>
              <a:t>There is a large discrepancy between the number of examples with each class label</a:t>
            </a:r>
          </a:p>
          <a:p>
            <a:endParaRPr lang="en-US" sz="2400" dirty="0"/>
          </a:p>
          <a:p>
            <a:r>
              <a:rPr lang="en-US" sz="2400" dirty="0"/>
              <a:t>e.g. for 1M examples only ~30 would be phishing e-mails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288" y="5731891"/>
            <a:ext cx="5835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probably going on with our classifier?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1291498" y="6208890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39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Imbalanced data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377470" y="3211331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2377723" y="298555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7" name="Group 37"/>
          <p:cNvGrpSpPr/>
          <p:nvPr/>
        </p:nvGrpSpPr>
        <p:grpSpPr>
          <a:xfrm>
            <a:off x="2962429" y="2632776"/>
            <a:ext cx="1432277" cy="1371600"/>
            <a:chOff x="7330723" y="3505200"/>
            <a:chExt cx="1432277" cy="1371600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30723" y="3627846"/>
              <a:ext cx="143227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always predict </a:t>
              </a:r>
              <a:br>
                <a:rPr lang="en-US" sz="2000" dirty="0"/>
              </a:br>
              <a:r>
                <a:rPr lang="en-US" sz="2000" dirty="0"/>
                <a:t>not-phishing</a:t>
              </a:r>
            </a:p>
          </p:txBody>
        </p:sp>
      </p:grpSp>
      <p:sp>
        <p:nvSpPr>
          <p:cNvPr id="10" name="Right Arrow 9"/>
          <p:cNvSpPr/>
          <p:nvPr/>
        </p:nvSpPr>
        <p:spPr bwMode="auto">
          <a:xfrm>
            <a:off x="4731456" y="298555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76900" y="3119377"/>
            <a:ext cx="25286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99.997% accuracy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99890" y="5273006"/>
            <a:ext cx="4347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does the classifier learn this?</a:t>
            </a:r>
          </a:p>
        </p:txBody>
      </p:sp>
    </p:spTree>
    <p:extLst>
      <p:ext uri="{BB962C8B-B14F-4D97-AF65-F5344CB8AC3E}">
        <p14:creationId xmlns:p14="http://schemas.microsoft.com/office/powerpoint/2010/main" val="41077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Imbalanced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4556" y="1591733"/>
            <a:ext cx="8441492" cy="4495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Many classifiers are designed to optimize error/accuracy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tends to bias performance towards the majority class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>
                <a:solidFill>
                  <a:srgbClr val="660066"/>
                </a:solidFill>
              </a:rPr>
              <a:t>Anytime</a:t>
            </a:r>
            <a:r>
              <a:rPr lang="en-US" dirty="0"/>
              <a:t> there is an imbalance in the data this can happen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It is particularly pronounced, though, when the imbalance is more pronounced</a:t>
            </a:r>
          </a:p>
        </p:txBody>
      </p:sp>
    </p:spTree>
    <p:extLst>
      <p:ext uri="{BB962C8B-B14F-4D97-AF65-F5344CB8AC3E}">
        <p14:creationId xmlns:p14="http://schemas.microsoft.com/office/powerpoint/2010/main" val="3457259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Imbalanced problem domains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5981" y="2977446"/>
            <a:ext cx="7303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Besides phishing (and spam) what are some other imbalanced problems domains?</a:t>
            </a:r>
          </a:p>
        </p:txBody>
      </p:sp>
    </p:spTree>
    <p:extLst>
      <p:ext uri="{BB962C8B-B14F-4D97-AF65-F5344CB8AC3E}">
        <p14:creationId xmlns:p14="http://schemas.microsoft.com/office/powerpoint/2010/main" val="931503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Imbalanced problem domains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Medical diagnosis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Predicting faults/failures (e.g. hard-drive failures, mechanical failures, etc.)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Predicting rare events (e.g. earthquakes)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Detecting fraud (credit card transactions, internet traffic)</a:t>
            </a:r>
          </a:p>
        </p:txBody>
      </p:sp>
    </p:spTree>
    <p:extLst>
      <p:ext uri="{BB962C8B-B14F-4D97-AF65-F5344CB8AC3E}">
        <p14:creationId xmlns:p14="http://schemas.microsoft.com/office/powerpoint/2010/main" val="2511619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Imbalanced data: current classifiers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1255888" y="1905000"/>
            <a:ext cx="1312334" cy="4430889"/>
          </a:xfrm>
          <a:prstGeom prst="rect">
            <a:avLst/>
          </a:prstGeom>
          <a:solidFill>
            <a:srgbClr val="FFFF00">
              <a:alpha val="42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294662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labeled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1498" y="2665609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99.997%</a:t>
            </a:r>
          </a:p>
          <a:p>
            <a:r>
              <a:rPr lang="en-US" dirty="0"/>
              <a:t>not-phishing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3898" y="4464490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0.003%</a:t>
            </a:r>
          </a:p>
          <a:p>
            <a:r>
              <a:rPr lang="en-US" dirty="0"/>
              <a:t>phishing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288" y="5731891"/>
            <a:ext cx="6321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will our current classifiers do on this problem?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3277106" y="2399485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5165172" y="3991065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7109683" y="2399485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668889" y="2665609"/>
            <a:ext cx="747889" cy="7633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570111" y="2991556"/>
            <a:ext cx="395111" cy="43744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433733" y="2665609"/>
            <a:ext cx="747889" cy="7633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376333" y="4191000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641621" y="4301067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13024" y="4495800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692423" y="4690533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873045" y="4518380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025445" y="4247450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56488" y="4916088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141154" y="5181597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321776" y="5009444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414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Imbalanced data: current classifiers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1449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All will do fine if the data can be easily separated/distinguished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Decision trees: </a:t>
            </a:r>
          </a:p>
          <a:p>
            <a:pPr lvl="1"/>
            <a:r>
              <a:rPr lang="en-US" sz="2000" dirty="0"/>
              <a:t>explicitly minimizes training error</a:t>
            </a:r>
          </a:p>
          <a:p>
            <a:pPr lvl="1"/>
            <a:r>
              <a:rPr lang="en-US" sz="2000" dirty="0"/>
              <a:t>when pruning/stopping early: pick “majority” label at leaves</a:t>
            </a:r>
          </a:p>
          <a:p>
            <a:pPr lvl="1"/>
            <a:r>
              <a:rPr lang="en-US" sz="2000" dirty="0"/>
              <a:t>tend to do very poorly on imbalanced problems</a:t>
            </a:r>
          </a:p>
          <a:p>
            <a:pPr marL="365760" lvl="1" indent="0">
              <a:buNone/>
            </a:pPr>
            <a:endParaRPr lang="en-US" sz="2000" dirty="0"/>
          </a:p>
          <a:p>
            <a:pPr marL="45720" indent="0">
              <a:buNone/>
            </a:pPr>
            <a:r>
              <a:rPr lang="en-US" sz="2400" dirty="0"/>
              <a:t>k-NN:</a:t>
            </a:r>
          </a:p>
          <a:p>
            <a:pPr marL="708660" lvl="1" indent="-342900"/>
            <a:r>
              <a:rPr lang="en-US" sz="2100" dirty="0"/>
              <a:t>even for small k, majority class will tend to overwhelm the vote</a:t>
            </a:r>
          </a:p>
          <a:p>
            <a:pPr marL="708660" lvl="1" indent="-342900"/>
            <a:endParaRPr lang="en-US" sz="2100" dirty="0"/>
          </a:p>
          <a:p>
            <a:pPr marL="45720" indent="0">
              <a:buNone/>
            </a:pPr>
            <a:r>
              <a:rPr lang="en-US" sz="2400" dirty="0"/>
              <a:t>perceptron:</a:t>
            </a:r>
          </a:p>
          <a:p>
            <a:pPr marL="708660" lvl="1" indent="-342900"/>
            <a:r>
              <a:rPr lang="en-US" sz="2100" dirty="0"/>
              <a:t>can be reasonable since only updates when a mistake is made</a:t>
            </a:r>
          </a:p>
          <a:p>
            <a:pPr marL="708660" lvl="1" indent="-342900"/>
            <a:r>
              <a:rPr lang="en-US" sz="2100" dirty="0"/>
              <a:t>can take a long time to learn</a:t>
            </a:r>
          </a:p>
          <a:p>
            <a:pPr marL="4572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0665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of the problem: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Accuracy is not the right measure of classifier performance in these domains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Other ideas for evaluation measures?</a:t>
            </a:r>
          </a:p>
        </p:txBody>
      </p:sp>
    </p:spTree>
    <p:extLst>
      <p:ext uri="{BB962C8B-B14F-4D97-AF65-F5344CB8AC3E}">
        <p14:creationId xmlns:p14="http://schemas.microsoft.com/office/powerpoint/2010/main" val="4135562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864556" y="5903773"/>
            <a:ext cx="3874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# positive examples in test set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“identification”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11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View the task as trying to find/identify “positive” examples (i.e. the rare events)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2695221"/>
            <a:ext cx="7772400" cy="263877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b="1" dirty="0">
                <a:ea typeface="ＭＳ Ｐゴシック" pitchFamily="-111" charset="-128"/>
                <a:cs typeface="ＭＳ Ｐゴシック" pitchFamily="-111" charset="-128"/>
              </a:rPr>
              <a:t>Precision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: proportion of test examples </a:t>
            </a:r>
            <a:r>
              <a:rPr lang="en-US" sz="2400" i="1" dirty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predicted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 as positive that are correct</a:t>
            </a:r>
          </a:p>
          <a:p>
            <a:pPr marL="0" indent="0">
              <a:buFont typeface="Wingdings"/>
              <a:buNone/>
            </a:pPr>
            <a:endParaRPr lang="en-US" sz="2400" b="1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 typeface="Wingdings"/>
              <a:buNone/>
            </a:pPr>
            <a:endParaRPr lang="en-US" sz="2400" b="1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 typeface="Wingdings"/>
              <a:buNone/>
            </a:pPr>
            <a:r>
              <a:rPr lang="en-US" sz="2400" b="1" dirty="0">
                <a:ea typeface="ＭＳ Ｐゴシック" pitchFamily="-111" charset="-128"/>
                <a:cs typeface="ＭＳ Ｐゴシック" pitchFamily="-111" charset="-128"/>
              </a:rPr>
              <a:t>Recall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: proportion of test examples </a:t>
            </a:r>
            <a:r>
              <a:rPr lang="en-US" sz="2400" i="1" dirty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labeled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 as positive that are correct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51667" y="5944883"/>
            <a:ext cx="428582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64556" y="5461327"/>
            <a:ext cx="4172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18547" y="3897174"/>
            <a:ext cx="4288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# examples predicted as positive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2605658" y="3938284"/>
            <a:ext cx="428582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718547" y="3454728"/>
            <a:ext cx="4172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# correctly predicted as positive</a:t>
            </a:r>
          </a:p>
        </p:txBody>
      </p:sp>
    </p:spTree>
    <p:extLst>
      <p:ext uri="{BB962C8B-B14F-4D97-AF65-F5344CB8AC3E}">
        <p14:creationId xmlns:p14="http://schemas.microsoft.com/office/powerpoint/2010/main" val="1784599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A78B4A2-6F1B-D742-A151-52490685AAC9}"/>
              </a:ext>
            </a:extLst>
          </p:cNvPr>
          <p:cNvSpPr txBox="1"/>
          <p:nvPr/>
        </p:nvSpPr>
        <p:spPr>
          <a:xfrm>
            <a:off x="1476320" y="2568475"/>
            <a:ext cx="4172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89209" y="5073594"/>
            <a:ext cx="3874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# positive examples in test set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“identification” tasks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476320" y="5114704"/>
            <a:ext cx="428582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589209" y="4631148"/>
            <a:ext cx="4172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3200" y="3066995"/>
            <a:ext cx="4288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# examples predicted as positive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330311" y="3108105"/>
            <a:ext cx="428582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DDB53E0-6267-9E4E-B8C6-80B9ADA2FC85}"/>
              </a:ext>
            </a:extLst>
          </p:cNvPr>
          <p:cNvSpPr txBox="1"/>
          <p:nvPr/>
        </p:nvSpPr>
        <p:spPr>
          <a:xfrm>
            <a:off x="288256" y="1987272"/>
            <a:ext cx="1341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Precision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B49F6B-233D-CC4D-AC9C-14D230C1E67C}"/>
              </a:ext>
            </a:extLst>
          </p:cNvPr>
          <p:cNvSpPr txBox="1"/>
          <p:nvPr/>
        </p:nvSpPr>
        <p:spPr>
          <a:xfrm>
            <a:off x="380564" y="4169483"/>
            <a:ext cx="949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Recall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22DA65-41DF-D343-A106-BA21CC6955CB}"/>
              </a:ext>
            </a:extLst>
          </p:cNvPr>
          <p:cNvSpPr txBox="1"/>
          <p:nvPr/>
        </p:nvSpPr>
        <p:spPr>
          <a:xfrm>
            <a:off x="6299026" y="3646263"/>
            <a:ext cx="2467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same numerator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95E05C-6487-8A4A-B416-389053029008}"/>
              </a:ext>
            </a:extLst>
          </p:cNvPr>
          <p:cNvSpPr/>
          <p:nvPr/>
        </p:nvSpPr>
        <p:spPr>
          <a:xfrm>
            <a:off x="1456818" y="2597304"/>
            <a:ext cx="4172937" cy="442446"/>
          </a:xfrm>
          <a:prstGeom prst="rect">
            <a:avLst/>
          </a:prstGeom>
          <a:solidFill>
            <a:srgbClr val="00B050">
              <a:alpha val="18824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249719-CD0D-5E44-9E55-815BFD46E542}"/>
              </a:ext>
            </a:extLst>
          </p:cNvPr>
          <p:cNvSpPr/>
          <p:nvPr/>
        </p:nvSpPr>
        <p:spPr>
          <a:xfrm>
            <a:off x="1589208" y="4631148"/>
            <a:ext cx="4172937" cy="442446"/>
          </a:xfrm>
          <a:prstGeom prst="rect">
            <a:avLst/>
          </a:prstGeom>
          <a:solidFill>
            <a:srgbClr val="00B050">
              <a:alpha val="18824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568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864556" y="3672899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positive examples in test set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“identification” tasks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35560"/>
            <a:ext cx="8740422" cy="263877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b="1" dirty="0">
                <a:ea typeface="ＭＳ Ｐゴシック" pitchFamily="-111" charset="-128"/>
                <a:cs typeface="ＭＳ Ｐゴシック" pitchFamily="-111" charset="-128"/>
              </a:rPr>
              <a:t>Precision</a:t>
            </a:r>
            <a:r>
              <a:rPr lang="en-US" sz="2000" dirty="0">
                <a:ea typeface="ＭＳ Ｐゴシック" pitchFamily="-111" charset="-128"/>
                <a:cs typeface="ＭＳ Ｐゴシック" pitchFamily="-111" charset="-128"/>
              </a:rPr>
              <a:t>: proportion of test examples </a:t>
            </a:r>
            <a:r>
              <a:rPr lang="en-US" sz="2000" i="1" dirty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predicted</a:t>
            </a:r>
            <a:r>
              <a:rPr lang="en-US" sz="2000" dirty="0">
                <a:ea typeface="ＭＳ Ｐゴシック" pitchFamily="-111" charset="-128"/>
                <a:cs typeface="ＭＳ Ｐゴシック" pitchFamily="-111" charset="-128"/>
              </a:rPr>
              <a:t> as positive that are correct</a:t>
            </a:r>
          </a:p>
          <a:p>
            <a:pPr marL="0" indent="0">
              <a:buFont typeface="Wingdings"/>
              <a:buNone/>
            </a:pPr>
            <a:endParaRPr lang="en-US" sz="2000" b="1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 typeface="Wingdings"/>
              <a:buNone/>
            </a:pPr>
            <a:endParaRPr lang="en-US" sz="2000" b="1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 typeface="Wingdings"/>
              <a:buNone/>
            </a:pPr>
            <a:r>
              <a:rPr lang="en-US" sz="2000" b="1" dirty="0">
                <a:ea typeface="ＭＳ Ｐゴシック" pitchFamily="-111" charset="-128"/>
                <a:cs typeface="ＭＳ Ｐゴシック" pitchFamily="-111" charset="-128"/>
              </a:rPr>
              <a:t>Recall</a:t>
            </a:r>
            <a:r>
              <a:rPr lang="en-US" sz="2000" dirty="0">
                <a:ea typeface="ＭＳ Ｐゴシック" pitchFamily="-111" charset="-128"/>
                <a:cs typeface="ＭＳ Ｐゴシック" pitchFamily="-111" charset="-128"/>
              </a:rPr>
              <a:t>: proportion of test examples </a:t>
            </a:r>
            <a:r>
              <a:rPr lang="en-US" sz="2000" i="1" dirty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labeled</a:t>
            </a:r>
            <a:r>
              <a:rPr lang="en-US" sz="2000" dirty="0">
                <a:ea typeface="ＭＳ Ｐゴシック" pitchFamily="-111" charset="-128"/>
                <a:cs typeface="ＭＳ Ｐゴシック" pitchFamily="-111" charset="-128"/>
              </a:rPr>
              <a:t> as positive that are correct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51667" y="3714009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64556" y="3230453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18547" y="2400072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examples predicted as positive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2605658" y="2441182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718547" y="1957626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409222" y="5181597"/>
            <a:ext cx="1076437" cy="990600"/>
          </a:xfrm>
          <a:prstGeom prst="rect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9222" y="4419597"/>
            <a:ext cx="1076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predicted</a:t>
            </a:r>
          </a:p>
          <a:p>
            <a:r>
              <a:rPr lang="en-US" dirty="0"/>
              <a:t>positive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00913" y="4412243"/>
            <a:ext cx="1051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6600"/>
                </a:solidFill>
              </a:rPr>
              <a:t>precision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5700913" y="5479043"/>
            <a:ext cx="1143000" cy="6858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1792111" y="5181597"/>
            <a:ext cx="1072445" cy="1524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10266" y="4430877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positive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5700913" y="5164070"/>
            <a:ext cx="1143000" cy="990600"/>
          </a:xfrm>
          <a:prstGeom prst="rect">
            <a:avLst/>
          </a:prstGeom>
          <a:solidFill>
            <a:srgbClr val="FFCF01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7762522" y="6095997"/>
            <a:ext cx="1143000" cy="609600"/>
          </a:xfrm>
          <a:prstGeom prst="rect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7762522" y="5181597"/>
            <a:ext cx="1143000" cy="1524000"/>
          </a:xfrm>
          <a:prstGeom prst="rect">
            <a:avLst/>
          </a:prstGeom>
          <a:solidFill>
            <a:srgbClr val="FF0000">
              <a:alpha val="6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41702" y="4419597"/>
            <a:ext cx="70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6600"/>
                </a:solidFill>
              </a:rPr>
              <a:t>recall</a:t>
            </a:r>
          </a:p>
        </p:txBody>
      </p:sp>
      <p:sp>
        <p:nvSpPr>
          <p:cNvPr id="38" name="Left Brace 37"/>
          <p:cNvSpPr/>
          <p:nvPr/>
        </p:nvSpPr>
        <p:spPr bwMode="auto">
          <a:xfrm>
            <a:off x="5319913" y="5479043"/>
            <a:ext cx="304800" cy="6858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9" name="Left Brace 38"/>
          <p:cNvSpPr/>
          <p:nvPr/>
        </p:nvSpPr>
        <p:spPr bwMode="auto">
          <a:xfrm>
            <a:off x="7381522" y="6095997"/>
            <a:ext cx="304800" cy="609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3182056" y="5181597"/>
            <a:ext cx="1143000" cy="685800"/>
          </a:xfrm>
          <a:prstGeom prst="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42166" y="4277158"/>
            <a:ext cx="1903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correctly predicted positive</a:t>
            </a:r>
          </a:p>
        </p:txBody>
      </p:sp>
    </p:spTree>
    <p:extLst>
      <p:ext uri="{BB962C8B-B14F-4D97-AF65-F5344CB8AC3E}">
        <p14:creationId xmlns:p14="http://schemas.microsoft.com/office/powerpoint/2010/main" val="1523319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positive examples in test set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examples predicted as positive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precision =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recall = </a:t>
            </a:r>
          </a:p>
        </p:txBody>
      </p:sp>
    </p:spTree>
    <p:extLst>
      <p:ext uri="{BB962C8B-B14F-4D97-AF65-F5344CB8AC3E}">
        <p14:creationId xmlns:p14="http://schemas.microsoft.com/office/powerpoint/2010/main" val="834655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positive examples in test set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examples predicted as positive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precision =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recall =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754027" y="4755442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precision =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55557" y="4552243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6295714" y="5000434"/>
            <a:ext cx="68433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442556" y="5027021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69503" y="5737195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recall =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64518" y="553399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6404675" y="5982187"/>
            <a:ext cx="68433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551517" y="6008774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0317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positive examples in test set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examples predicted as positive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precision =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recall =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25087" y="4924778"/>
            <a:ext cx="424887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do we have both measures?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How can we maximize precision?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How can we maximize recall?</a:t>
            </a:r>
          </a:p>
        </p:txBody>
      </p:sp>
    </p:spTree>
    <p:extLst>
      <p:ext uri="{BB962C8B-B14F-4D97-AF65-F5344CB8AC3E}">
        <p14:creationId xmlns:p14="http://schemas.microsoft.com/office/powerpoint/2010/main" val="3332321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Maximizing </a:t>
            </a:r>
            <a:r>
              <a:rPr lang="en-US" dirty="0">
                <a:solidFill>
                  <a:srgbClr val="FF6600"/>
                </a:solidFill>
              </a:rPr>
              <a:t>precision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positive examples in test set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examples predicted as positive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precision =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recall =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07526" y="4957422"/>
            <a:ext cx="4315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Don’t predict anything as positive!</a:t>
            </a:r>
          </a:p>
        </p:txBody>
      </p:sp>
    </p:spTree>
    <p:extLst>
      <p:ext uri="{BB962C8B-B14F-4D97-AF65-F5344CB8AC3E}">
        <p14:creationId xmlns:p14="http://schemas.microsoft.com/office/powerpoint/2010/main" val="22758638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Maximizing </a:t>
            </a:r>
            <a:r>
              <a:rPr lang="en-US" dirty="0">
                <a:solidFill>
                  <a:srgbClr val="FF6600"/>
                </a:solidFill>
              </a:rPr>
              <a:t>recall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84938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76694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16929" y="3528843"/>
            <a:ext cx="3259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positive examples in test set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5404040" y="3569953"/>
            <a:ext cx="3620906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16929" y="3086397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70920" y="2256016"/>
            <a:ext cx="3602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examples predicted as positive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5258031" y="2297126"/>
            <a:ext cx="3766915" cy="1411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70920" y="1813570"/>
            <a:ext cx="350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# correctly predicted as positive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12416" y="2025176"/>
            <a:ext cx="1545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precision =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07526" y="3298007"/>
            <a:ext cx="115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recall =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07526" y="4957422"/>
            <a:ext cx="3838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Predict everything as positive!</a:t>
            </a:r>
          </a:p>
        </p:txBody>
      </p:sp>
    </p:spTree>
    <p:extLst>
      <p:ext uri="{BB962C8B-B14F-4D97-AF65-F5344CB8AC3E}">
        <p14:creationId xmlns:p14="http://schemas.microsoft.com/office/powerpoint/2010/main" val="629929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vs.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Often there is a tradeoff between precision and recall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increasing one, tends to decrease the other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For our algorithms, how might we increase/decrease precision/recall?</a:t>
            </a:r>
          </a:p>
        </p:txBody>
      </p:sp>
    </p:spTree>
    <p:extLst>
      <p:ext uri="{BB962C8B-B14F-4D97-AF65-F5344CB8AC3E}">
        <p14:creationId xmlns:p14="http://schemas.microsoft.com/office/powerpoint/2010/main" val="2660370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precision/recall tradeoff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confidence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0.75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0.60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0.80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5333" y="2242275"/>
            <a:ext cx="4148667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/>
              <a:t>For many classifiers we can get some notion of the prediction confidence 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dirty="0"/>
              <a:t>Only predict </a:t>
            </a:r>
            <a:r>
              <a:rPr lang="en-US" sz="2400" dirty="0">
                <a:solidFill>
                  <a:srgbClr val="008000"/>
                </a:solidFill>
              </a:rPr>
              <a:t>positive</a:t>
            </a:r>
            <a:r>
              <a:rPr lang="en-US" sz="2400" dirty="0"/>
              <a:t> if the confidence is above a given threshold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dirty="0"/>
              <a:t>By varying this threshold, we can vary precision and recall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4721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precision/recall tradeoff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confidence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0.80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0.60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5333" y="1900998"/>
            <a:ext cx="40075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put most confident </a:t>
            </a:r>
            <a:r>
              <a:rPr lang="en-US" sz="2400" dirty="0">
                <a:solidFill>
                  <a:srgbClr val="008000"/>
                </a:solidFill>
              </a:rPr>
              <a:t>positive</a:t>
            </a:r>
            <a:r>
              <a:rPr lang="en-US" sz="2400" dirty="0"/>
              <a:t> predictions at top</a:t>
            </a:r>
          </a:p>
          <a:p>
            <a:endParaRPr lang="en-US" sz="2400" dirty="0"/>
          </a:p>
          <a:p>
            <a:r>
              <a:rPr lang="en-US" sz="2400" dirty="0"/>
              <a:t>put most confident </a:t>
            </a:r>
            <a:r>
              <a:rPr lang="en-US" sz="2400" dirty="0">
                <a:solidFill>
                  <a:srgbClr val="660066"/>
                </a:solidFill>
              </a:rPr>
              <a:t>negative</a:t>
            </a:r>
            <a:r>
              <a:rPr lang="en-US" sz="2400" dirty="0"/>
              <a:t> predictions at bottom</a:t>
            </a:r>
          </a:p>
          <a:p>
            <a:endParaRPr lang="en-US" sz="2400" dirty="0"/>
          </a:p>
          <a:p>
            <a:r>
              <a:rPr lang="en-US" sz="2400" dirty="0"/>
              <a:t>calculate precision/recall at each break point/threshold</a:t>
            </a:r>
          </a:p>
          <a:p>
            <a:endParaRPr lang="en-US" sz="2400" dirty="0"/>
          </a:p>
          <a:p>
            <a:r>
              <a:rPr lang="en-US" sz="2400" dirty="0"/>
              <a:t>classify everything above threshold as </a:t>
            </a:r>
            <a:r>
              <a:rPr lang="en-US" sz="2400" dirty="0">
                <a:solidFill>
                  <a:srgbClr val="008000"/>
                </a:solidFill>
              </a:rPr>
              <a:t>positive</a:t>
            </a:r>
            <a:r>
              <a:rPr lang="en-US" sz="2400" dirty="0"/>
              <a:t> and everything else </a:t>
            </a:r>
            <a:r>
              <a:rPr lang="en-US" sz="2400" dirty="0">
                <a:solidFill>
                  <a:srgbClr val="660066"/>
                </a:solidFill>
              </a:rPr>
              <a:t>negative</a:t>
            </a:r>
          </a:p>
        </p:txBody>
      </p:sp>
    </p:spTree>
    <p:extLst>
      <p:ext uri="{BB962C8B-B14F-4D97-AF65-F5344CB8AC3E}">
        <p14:creationId xmlns:p14="http://schemas.microsoft.com/office/powerpoint/2010/main" val="671038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precision/recall tradeoff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confidence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0.80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0.60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0.90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4299180" y="2835859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813778" y="1693333"/>
            <a:ext cx="98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precision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94826" y="1693333"/>
            <a:ext cx="69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recall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10292" y="2331905"/>
            <a:ext cx="1141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1/1 = 1.0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491340" y="2331905"/>
            <a:ext cx="1268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1/3 = 0.33</a:t>
            </a:r>
          </a:p>
        </p:txBody>
      </p:sp>
    </p:spTree>
    <p:extLst>
      <p:ext uri="{BB962C8B-B14F-4D97-AF65-F5344CB8AC3E}">
        <p14:creationId xmlns:p14="http://schemas.microsoft.com/office/powerpoint/2010/main" val="35646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precision/recall tradeoff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confidence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0.80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0.60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0.90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4402666" y="3400774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813778" y="1693333"/>
            <a:ext cx="98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precision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94826" y="1693333"/>
            <a:ext cx="69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recall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813778" y="2932288"/>
            <a:ext cx="1141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1/2 = 0.5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94826" y="2932288"/>
            <a:ext cx="1268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1/3 = 0.33</a:t>
            </a:r>
          </a:p>
        </p:txBody>
      </p:sp>
    </p:spTree>
    <p:extLst>
      <p:ext uri="{BB962C8B-B14F-4D97-AF65-F5344CB8AC3E}">
        <p14:creationId xmlns:p14="http://schemas.microsoft.com/office/powerpoint/2010/main" val="190406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precision/recall tradeoff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confidence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0.80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0.60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13778" y="1693333"/>
            <a:ext cx="98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precision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94826" y="1693333"/>
            <a:ext cx="69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recall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4330582" y="4049887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699361" y="350359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2/3 = 0.67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536853" y="350359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2/3 = 0.67</a:t>
            </a:r>
          </a:p>
        </p:txBody>
      </p:sp>
    </p:spTree>
    <p:extLst>
      <p:ext uri="{BB962C8B-B14F-4D97-AF65-F5344CB8AC3E}">
        <p14:creationId xmlns:p14="http://schemas.microsoft.com/office/powerpoint/2010/main" val="254224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precision/recall tradeoff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7026" y="23226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87026" y="29322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7026" y="3541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87026" y="4151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026" y="47610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5870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5870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5870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870" y="41631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7626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587026" y="54468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87026" y="605648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870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7626" y="60564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626" y="1636888"/>
            <a:ext cx="67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9026" y="1636888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3468" y="1636888"/>
            <a:ext cx="1175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4778" y="1665110"/>
            <a:ext cx="116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confidence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84938" y="23343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84938" y="29322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84938" y="35418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84938" y="416315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76694" y="476108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84938" y="545855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6694" y="605648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35561" y="23343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0.80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035561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0.60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035561" y="35418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035561" y="41631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027317" y="47610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35561" y="5458556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27317" y="60564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13778" y="1693333"/>
            <a:ext cx="98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precision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594826" y="1693333"/>
            <a:ext cx="69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recall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4360333" y="2788354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4360333" y="3434643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4374444" y="4095044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402666" y="4704643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4402666" y="5322709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374444" y="5985933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388555" y="6618111"/>
            <a:ext cx="440571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97222" y="2270667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767061" y="2270667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0.33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018734" y="293228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788573" y="2932288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0.33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18734" y="3584602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0.66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788573" y="3584602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0.66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046956" y="4194201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816795" y="4194201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0.66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046956" y="4818755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816795" y="4818755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046956" y="5476711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816795" y="5476711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046956" y="6071822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0.5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7816795" y="6071822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531341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precision-recall curve</a:t>
            </a:r>
          </a:p>
        </p:txBody>
      </p:sp>
      <p:graphicFrame>
        <p:nvGraphicFramePr>
          <p:cNvPr id="43010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768165"/>
              </p:ext>
            </p:extLst>
          </p:nvPr>
        </p:nvGraphicFramePr>
        <p:xfrm>
          <a:off x="1603022" y="1812396"/>
          <a:ext cx="5936785" cy="4100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" name="Worksheet" r:id="rId3" imgW="5016500" imgH="3467100" progId="Excel.Sheet.8">
                  <p:embed/>
                </p:oleObj>
              </mc:Choice>
              <mc:Fallback>
                <p:oleObj name="Worksheet" r:id="rId3" imgW="5016500" imgH="34671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022" y="1812396"/>
                        <a:ext cx="5936785" cy="41001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04137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is system is better?</a:t>
            </a:r>
          </a:p>
        </p:txBody>
      </p:sp>
      <p:cxnSp>
        <p:nvCxnSpPr>
          <p:cNvPr id="7" name="Curved Connector 6"/>
          <p:cNvCxnSpPr/>
          <p:nvPr/>
        </p:nvCxnSpPr>
        <p:spPr bwMode="auto">
          <a:xfrm>
            <a:off x="914400" y="3048000"/>
            <a:ext cx="2667000" cy="1981200"/>
          </a:xfrm>
          <a:prstGeom prst="curvedConnector3">
            <a:avLst>
              <a:gd name="adj1" fmla="val 24187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914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5105400" y="3048000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5105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00200" y="5257800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recall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91200" y="5253335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recall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4264352" y="4003105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precision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73352" y="4003105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precision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94000" y="5935722"/>
            <a:ext cx="3359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can we quantify this?</a:t>
            </a:r>
          </a:p>
        </p:txBody>
      </p:sp>
    </p:spTree>
    <p:extLst>
      <p:ext uri="{BB962C8B-B14F-4D97-AF65-F5344CB8AC3E}">
        <p14:creationId xmlns:p14="http://schemas.microsoft.com/office/powerpoint/2010/main" val="115048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 under the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Area under the curve (PR-AUC) is one metric that encapsulates both precision and recall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calculate the precision/recall values for all </a:t>
            </a:r>
            <a:r>
              <a:rPr lang="en-US" dirty="0" err="1"/>
              <a:t>thresholding</a:t>
            </a:r>
            <a:r>
              <a:rPr lang="en-US" dirty="0"/>
              <a:t> of the test set (like we did before)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calculate the area under the curve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 also be calculated as the average precision for all the recall points (and many other similar approximations)</a:t>
            </a:r>
          </a:p>
        </p:txBody>
      </p:sp>
    </p:spTree>
    <p:extLst>
      <p:ext uri="{BB962C8B-B14F-4D97-AF65-F5344CB8AC3E}">
        <p14:creationId xmlns:p14="http://schemas.microsoft.com/office/powerpoint/2010/main" val="1392048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 under the curve?</a:t>
            </a:r>
          </a:p>
        </p:txBody>
      </p:sp>
      <p:cxnSp>
        <p:nvCxnSpPr>
          <p:cNvPr id="7" name="Curved Connector 6"/>
          <p:cNvCxnSpPr/>
          <p:nvPr/>
        </p:nvCxnSpPr>
        <p:spPr bwMode="auto">
          <a:xfrm>
            <a:off x="914400" y="3048000"/>
            <a:ext cx="2667000" cy="1981200"/>
          </a:xfrm>
          <a:prstGeom prst="curvedConnector3">
            <a:avLst>
              <a:gd name="adj1" fmla="val 24187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914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5105400" y="3048000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5105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00200" y="5257800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recall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91200" y="5253335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recall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4264352" y="4003105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precision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73352" y="4003105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12830" y="5966387"/>
            <a:ext cx="3151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concerns/problems?</a:t>
            </a:r>
          </a:p>
        </p:txBody>
      </p:sp>
    </p:spTree>
    <p:extLst>
      <p:ext uri="{BB962C8B-B14F-4D97-AF65-F5344CB8AC3E}">
        <p14:creationId xmlns:p14="http://schemas.microsoft.com/office/powerpoint/2010/main" val="28323239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 under the curve?</a:t>
            </a:r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1288078" y="2161822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1288078" y="2085622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73878" y="4367157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recall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447030" y="3116927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precision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973878" y="2085622"/>
            <a:ext cx="750977" cy="2209800"/>
          </a:xfrm>
          <a:prstGeom prst="rect">
            <a:avLst/>
          </a:prstGeom>
          <a:solidFill>
            <a:srgbClr val="FFFF00">
              <a:alpha val="26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2455" y="5206999"/>
            <a:ext cx="32173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For real use, often only interested in performance in a particular range</a:t>
            </a:r>
          </a:p>
        </p:txBody>
      </p:sp>
      <p:cxnSp>
        <p:nvCxnSpPr>
          <p:cNvPr id="26" name="Curved Connector 25"/>
          <p:cNvCxnSpPr/>
          <p:nvPr/>
        </p:nvCxnSpPr>
        <p:spPr bwMode="auto">
          <a:xfrm>
            <a:off x="5871367" y="2161822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5871367" y="2085622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57167" y="4367157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recall</a:t>
            </a:r>
          </a:p>
        </p:txBody>
      </p:sp>
      <p:sp>
        <p:nvSpPr>
          <p:cNvPr id="29" name="TextBox 28"/>
          <p:cNvSpPr txBox="1"/>
          <p:nvPr/>
        </p:nvSpPr>
        <p:spPr>
          <a:xfrm rot="16200000">
            <a:off x="5030319" y="3116927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precision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48715" y="5206999"/>
            <a:ext cx="32173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Eventually, need to deploy.  How do we decide what threshold to use?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2777" y="3019779"/>
            <a:ext cx="362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7105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 under the curve?</a:t>
            </a:r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1288078" y="2161822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1288078" y="2085622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73878" y="4367157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recall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447030" y="3116927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precision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973878" y="2085622"/>
            <a:ext cx="750977" cy="2209800"/>
          </a:xfrm>
          <a:prstGeom prst="rect">
            <a:avLst/>
          </a:prstGeom>
          <a:solidFill>
            <a:srgbClr val="FFFF00">
              <a:alpha val="26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Curved Connector 25"/>
          <p:cNvCxnSpPr/>
          <p:nvPr/>
        </p:nvCxnSpPr>
        <p:spPr bwMode="auto">
          <a:xfrm>
            <a:off x="5871367" y="2161822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5871367" y="2085622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57167" y="4367157"/>
            <a:ext cx="75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recall</a:t>
            </a:r>
          </a:p>
        </p:txBody>
      </p:sp>
      <p:sp>
        <p:nvSpPr>
          <p:cNvPr id="29" name="TextBox 28"/>
          <p:cNvSpPr txBox="1"/>
          <p:nvPr/>
        </p:nvSpPr>
        <p:spPr>
          <a:xfrm rot="16200000">
            <a:off x="5030319" y="3116927"/>
            <a:ext cx="1076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precision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2777" y="3019779"/>
            <a:ext cx="362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635" y="5703332"/>
            <a:ext cx="7683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Ideas?  </a:t>
            </a:r>
            <a:r>
              <a:rPr lang="en-US" sz="2400" dirty="0"/>
              <a:t>We’d like a compromise between precision and recall</a:t>
            </a:r>
          </a:p>
        </p:txBody>
      </p:sp>
    </p:spTree>
    <p:extLst>
      <p:ext uri="{BB962C8B-B14F-4D97-AF65-F5344CB8AC3E}">
        <p14:creationId xmlns:p14="http://schemas.microsoft.com/office/powerpoint/2010/main" val="5303698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A combined measure: </a:t>
            </a:r>
            <a:r>
              <a:rPr lang="en-US" i="1" dirty="0">
                <a:ea typeface="ＭＳ Ｐゴシック" pitchFamily="-111" charset="-128"/>
                <a:cs typeface="ＭＳ Ｐゴシック" pitchFamily="-111" charset="-128"/>
              </a:rPr>
              <a:t>F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1126067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Combined measure that assesses precision/recall tradeoff is </a:t>
            </a:r>
            <a:r>
              <a:rPr lang="en-US" sz="2800" b="1" dirty="0">
                <a:ea typeface="ＭＳ Ｐゴシック" pitchFamily="-111" charset="-128"/>
                <a:cs typeface="ＭＳ Ｐゴシック" pitchFamily="-111" charset="-128"/>
              </a:rPr>
              <a:t>F measure</a:t>
            </a: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 (weighted harmonic mean):</a:t>
            </a: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 eaLnBrk="1" hangingPunct="1">
              <a:buNone/>
            </a:pPr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84152"/>
              </p:ext>
            </p:extLst>
          </p:nvPr>
        </p:nvGraphicFramePr>
        <p:xfrm>
          <a:off x="1519238" y="2878667"/>
          <a:ext cx="5675312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" name="Equation" r:id="rId3" imgW="2095200" imgH="609480" progId="Equation.3">
                  <p:embed/>
                </p:oleObj>
              </mc:Choice>
              <mc:Fallback>
                <p:oleObj name="Equation" r:id="rId3" imgW="2095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9238" y="2878667"/>
                        <a:ext cx="5675312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17223" y="4898113"/>
            <a:ext cx="6886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where α (or β) is a parameter that trades biases more towards precision or recall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029103"/>
              </p:ext>
            </p:extLst>
          </p:nvPr>
        </p:nvGraphicFramePr>
        <p:xfrm>
          <a:off x="5264150" y="5559776"/>
          <a:ext cx="1789113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" name="Equation" r:id="rId5" imgW="660400" imgH="431800" progId="Equation.3">
                  <p:embed/>
                </p:oleObj>
              </mc:Choice>
              <mc:Fallback>
                <p:oleObj name="Equation" r:id="rId5" imgW="660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4150" y="5559776"/>
                        <a:ext cx="1789113" cy="1169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49115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F1-measure</a:t>
            </a:r>
            <a:endParaRPr lang="en-US" i="1" dirty="0"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1126067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Most common is α=0.5: equal balance/weighting between precision and recall:</a:t>
            </a: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 eaLnBrk="1" hangingPunct="1">
              <a:buNone/>
            </a:pPr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190587"/>
              </p:ext>
            </p:extLst>
          </p:nvPr>
        </p:nvGraphicFramePr>
        <p:xfrm>
          <a:off x="1378127" y="2720624"/>
          <a:ext cx="5675312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8" name="Equation" r:id="rId3" imgW="2095200" imgH="609480" progId="Equation.3">
                  <p:embed/>
                </p:oleObj>
              </mc:Choice>
              <mc:Fallback>
                <p:oleObj name="Equation" r:id="rId3" imgW="2095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8127" y="2720624"/>
                        <a:ext cx="5675312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480656"/>
              </p:ext>
            </p:extLst>
          </p:nvPr>
        </p:nvGraphicFramePr>
        <p:xfrm>
          <a:off x="2147358" y="4817886"/>
          <a:ext cx="4471988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9" name="Equation" r:id="rId5" imgW="1651000" imgH="571500" progId="Equation.3">
                  <p:embed/>
                </p:oleObj>
              </mc:Choice>
              <mc:Fallback>
                <p:oleObj name="Equation" r:id="rId5" imgW="16510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358" y="4817886"/>
                        <a:ext cx="4471988" cy="1547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42849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A combined measure: </a:t>
            </a:r>
            <a:r>
              <a:rPr lang="en-US" i="1" dirty="0">
                <a:ea typeface="ＭＳ Ｐゴシック" pitchFamily="-111" charset="-128"/>
                <a:cs typeface="ＭＳ Ｐゴシック" pitchFamily="-111" charset="-128"/>
              </a:rPr>
              <a:t>F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1126067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Combined measure that assesses precision/recall tradeoff is </a:t>
            </a:r>
            <a:r>
              <a:rPr lang="en-US" sz="2800" b="1" dirty="0">
                <a:ea typeface="ＭＳ Ｐゴシック" pitchFamily="-111" charset="-128"/>
                <a:cs typeface="ＭＳ Ｐゴシック" pitchFamily="-111" charset="-128"/>
              </a:rPr>
              <a:t>F measure</a:t>
            </a:r>
            <a:r>
              <a:rPr lang="en-US" sz="2800" dirty="0">
                <a:ea typeface="ＭＳ Ｐゴシック" pitchFamily="-111" charset="-128"/>
                <a:cs typeface="ＭＳ Ｐゴシック" pitchFamily="-111" charset="-128"/>
              </a:rPr>
              <a:t> (weighted harmonic mean):</a:t>
            </a: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 eaLnBrk="1" hangingPunct="1">
              <a:buNone/>
            </a:pPr>
            <a:endParaRPr lang="en-US" sz="2800" dirty="0">
              <a:ea typeface="ＭＳ Ｐゴシック" pitchFamily="-111" charset="-128"/>
              <a:cs typeface="ＭＳ Ｐゴシック" pitchFamily="-111" charset="-128"/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595593"/>
              </p:ext>
            </p:extLst>
          </p:nvPr>
        </p:nvGraphicFramePr>
        <p:xfrm>
          <a:off x="1519238" y="3369735"/>
          <a:ext cx="5675312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" name="Equation" r:id="rId3" imgW="2095200" imgH="609480" progId="Equation.3">
                  <p:embed/>
                </p:oleObj>
              </mc:Choice>
              <mc:Fallback>
                <p:oleObj name="Equation" r:id="rId3" imgW="20952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9238" y="3369735"/>
                        <a:ext cx="5675312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65778" y="5575278"/>
            <a:ext cx="475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harmonic mean?  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Why not normal mean (i.e. average)?</a:t>
            </a:r>
          </a:p>
        </p:txBody>
      </p:sp>
    </p:spTree>
    <p:extLst>
      <p:ext uri="{BB962C8B-B14F-4D97-AF65-F5344CB8AC3E}">
        <p14:creationId xmlns:p14="http://schemas.microsoft.com/office/powerpoint/2010/main" val="41826609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1">
                <a:ea typeface="ＭＳ Ｐゴシック" pitchFamily="-111" charset="-128"/>
                <a:cs typeface="ＭＳ Ｐゴシック" pitchFamily="-111" charset="-128"/>
              </a:rPr>
              <a:t>F</a:t>
            </a:r>
            <a:r>
              <a:rPr lang="en-US" i="1" baseline="-25000">
                <a:ea typeface="ＭＳ Ｐゴシック" pitchFamily="-111" charset="-128"/>
                <a:cs typeface="ＭＳ Ｐゴシック" pitchFamily="-111" charset="-128"/>
              </a:rPr>
              <a:t>1</a:t>
            </a:r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 and other averages</a:t>
            </a: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081999"/>
              </p:ext>
            </p:extLst>
          </p:nvPr>
        </p:nvGraphicFramePr>
        <p:xfrm>
          <a:off x="1692628" y="1714500"/>
          <a:ext cx="5645150" cy="3936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" name="Worksheet" r:id="rId3" imgW="4775200" imgH="3327400" progId="Excel.Sheet.8">
                  <p:embed/>
                </p:oleObj>
              </mc:Choice>
              <mc:Fallback>
                <p:oleObj name="Worksheet" r:id="rId3" imgW="4775200" imgH="33274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628" y="1714500"/>
                        <a:ext cx="5645150" cy="39365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9600" y="5925445"/>
            <a:ext cx="8381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Harmonic mean encourages precision/recall values that are similar!</a:t>
            </a:r>
          </a:p>
        </p:txBody>
      </p:sp>
    </p:spTree>
    <p:extLst>
      <p:ext uri="{BB962C8B-B14F-4D97-AF65-F5344CB8AC3E}">
        <p14:creationId xmlns:p14="http://schemas.microsoft.com/office/powerpoint/2010/main" val="1211381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summarized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Accuracy is often </a:t>
            </a:r>
            <a:r>
              <a:rPr lang="en-US" b="1" dirty="0"/>
              <a:t>NOT</a:t>
            </a:r>
            <a:r>
              <a:rPr lang="en-US" dirty="0"/>
              <a:t> an appropriate evaluation metric for imbalanced data problems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precision/recall capture different characteristics of our classifier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PR-AUC and F1 can be used as a single metric to compare algorithm variations (and to tune </a:t>
            </a:r>
            <a:r>
              <a:rPr lang="en-US" dirty="0" err="1"/>
              <a:t>hyperparameters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130216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 dirty="0"/>
              <a:t>Phishing – imbalanced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312" y="1219200"/>
            <a:ext cx="6536265" cy="54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467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classifiers?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98591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precision/recall</a:t>
            </a:r>
            <a:r>
              <a:rPr lang="en-US" dirty="0"/>
              <a:t> capture different characteristics of our classifier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PR-AUC and F1 </a:t>
            </a:r>
            <a:r>
              <a:rPr lang="en-US" dirty="0"/>
              <a:t>can be used as a single metric to compare algorithm variations (and to tune </a:t>
            </a:r>
            <a:r>
              <a:rPr lang="en-US" dirty="0" err="1"/>
              <a:t>hyperparameters</a:t>
            </a:r>
            <a:r>
              <a:rPr lang="en-US" dirty="0"/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13557" y="5091666"/>
            <a:ext cx="7069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Can we train our classifiers to maximize this (instead of accuracy/error)?</a:t>
            </a:r>
          </a:p>
        </p:txBody>
      </p:sp>
    </p:spTree>
    <p:extLst>
      <p:ext uri="{BB962C8B-B14F-4D97-AF65-F5344CB8AC3E}">
        <p14:creationId xmlns:p14="http://schemas.microsoft.com/office/powerpoint/2010/main" val="14391720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 box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324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Abstraction: we have a generic binary classifier, how can we use it to solve our new problem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682270" y="385845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682523" y="3632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6" name="Group 37"/>
          <p:cNvGrpSpPr/>
          <p:nvPr/>
        </p:nvGrpSpPr>
        <p:grpSpPr>
          <a:xfrm>
            <a:off x="3267229" y="3279897"/>
            <a:ext cx="1432277" cy="1371600"/>
            <a:chOff x="7330723" y="3505200"/>
            <a:chExt cx="1432277" cy="137160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binary classifier</a:t>
              </a:r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4890911" y="327989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90911" y="385845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11359" y="298234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+1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11359" y="427331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8795" y="3530438"/>
            <a:ext cx="2610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optionally: also output a confidence/score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6133" y="5477554"/>
            <a:ext cx="7309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Can we do some pre-processing/post-processing of our data to allow us to still use our binary classifiers? </a:t>
            </a:r>
          </a:p>
        </p:txBody>
      </p:sp>
    </p:spTree>
    <p:extLst>
      <p:ext uri="{BB962C8B-B14F-4D97-AF65-F5344CB8AC3E}">
        <p14:creationId xmlns:p14="http://schemas.microsoft.com/office/powerpoint/2010/main" val="24235802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1: subsampling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1298221" y="2483556"/>
            <a:ext cx="1312334" cy="3710000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6200000">
            <a:off x="-181774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labeled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74" y="2624471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99.997%</a:t>
            </a:r>
          </a:p>
          <a:p>
            <a:r>
              <a:rPr lang="en-US" dirty="0">
                <a:solidFill>
                  <a:srgbClr val="008000"/>
                </a:solidFill>
              </a:rPr>
              <a:t>not-phishing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43749" y="4660510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50%</a:t>
            </a:r>
          </a:p>
          <a:p>
            <a:r>
              <a:rPr lang="en-US" dirty="0">
                <a:solidFill>
                  <a:srgbClr val="FF0000"/>
                </a:solidFill>
              </a:rPr>
              <a:t>phishing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91498" y="6208890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23557" y="1654975"/>
            <a:ext cx="41204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Create a new training dataset by: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including all </a:t>
            </a:r>
            <a:r>
              <a:rPr lang="en-US" sz="2000" i="1" dirty="0"/>
              <a:t>k</a:t>
            </a:r>
            <a:r>
              <a:rPr lang="en-US" sz="2000" dirty="0"/>
              <a:t> “positive” examples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randomly picking </a:t>
            </a:r>
            <a:r>
              <a:rPr lang="en-US" sz="2000" i="1" dirty="0"/>
              <a:t>k</a:t>
            </a:r>
            <a:r>
              <a:rPr lang="en-US" sz="2000" dirty="0"/>
              <a:t> “negative” examples</a:t>
            </a:r>
          </a:p>
        </p:txBody>
      </p:sp>
      <p:sp>
        <p:nvSpPr>
          <p:cNvPr id="11" name="Right Arrow 10"/>
          <p:cNvSpPr/>
          <p:nvPr/>
        </p:nvSpPr>
        <p:spPr bwMode="auto">
          <a:xfrm>
            <a:off x="2878668" y="4013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51289" y="3620561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50%</a:t>
            </a:r>
          </a:p>
          <a:p>
            <a:r>
              <a:rPr lang="en-US" dirty="0">
                <a:solidFill>
                  <a:srgbClr val="008000"/>
                </a:solidFill>
              </a:rPr>
              <a:t>not-phishing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4696" y="5828057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0.003%</a:t>
            </a:r>
          </a:p>
          <a:p>
            <a:r>
              <a:rPr lang="en-US" dirty="0">
                <a:solidFill>
                  <a:srgbClr val="FF0000"/>
                </a:solidFill>
              </a:rPr>
              <a:t>phishing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828013" y="4660510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825192" y="4629467"/>
            <a:ext cx="1319057" cy="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65570" y="5458725"/>
            <a:ext cx="1489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pros/cons?</a:t>
            </a:r>
          </a:p>
        </p:txBody>
      </p:sp>
    </p:spTree>
    <p:extLst>
      <p:ext uri="{BB962C8B-B14F-4D97-AF65-F5344CB8AC3E}">
        <p14:creationId xmlns:p14="http://schemas.microsoft.com/office/powerpoint/2010/main" val="40921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Pros:</a:t>
            </a:r>
          </a:p>
          <a:p>
            <a:pPr lvl="1"/>
            <a:r>
              <a:rPr lang="en-US" dirty="0"/>
              <a:t>Easy to implement</a:t>
            </a:r>
          </a:p>
          <a:p>
            <a:pPr lvl="1"/>
            <a:r>
              <a:rPr lang="en-US" dirty="0"/>
              <a:t>Training becomes much more efficient (smaller training set)</a:t>
            </a:r>
          </a:p>
          <a:p>
            <a:pPr lvl="1"/>
            <a:r>
              <a:rPr lang="en-US" dirty="0"/>
              <a:t>For some domains, can work very well</a:t>
            </a:r>
          </a:p>
          <a:p>
            <a:pPr marL="365760" lvl="1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/>
              <a:t>Cons:</a:t>
            </a:r>
          </a:p>
          <a:p>
            <a:pPr marL="822960" lvl="1" indent="-457200"/>
            <a:r>
              <a:rPr lang="en-US" dirty="0"/>
              <a:t>Throwing away </a:t>
            </a:r>
            <a:r>
              <a:rPr lang="en-US" b="1" i="1" dirty="0"/>
              <a:t>a lot</a:t>
            </a:r>
            <a:r>
              <a:rPr lang="en-US" b="1" dirty="0"/>
              <a:t> </a:t>
            </a:r>
            <a:r>
              <a:rPr lang="en-US" dirty="0"/>
              <a:t>of data/information</a:t>
            </a:r>
          </a:p>
        </p:txBody>
      </p:sp>
    </p:spTree>
    <p:extLst>
      <p:ext uri="{BB962C8B-B14F-4D97-AF65-F5344CB8AC3E}">
        <p14:creationId xmlns:p14="http://schemas.microsoft.com/office/powerpoint/2010/main" val="12671688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2: oversampling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1298221" y="2596446"/>
            <a:ext cx="1312334" cy="3343112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81774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labeled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4" y="2624471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99.997%</a:t>
            </a:r>
          </a:p>
          <a:p>
            <a:r>
              <a:rPr lang="en-US" dirty="0">
                <a:solidFill>
                  <a:srgbClr val="008000"/>
                </a:solidFill>
              </a:rPr>
              <a:t>not-phishing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26774" y="4706687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50%</a:t>
            </a:r>
          </a:p>
          <a:p>
            <a:r>
              <a:rPr lang="en-US" dirty="0">
                <a:solidFill>
                  <a:srgbClr val="FF0000"/>
                </a:solidFill>
              </a:rPr>
              <a:t>phishing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291498" y="5954892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11277" y="1447799"/>
            <a:ext cx="41204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Create a new training data set by: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include all </a:t>
            </a:r>
            <a:r>
              <a:rPr lang="en-US" sz="2000" i="1" dirty="0"/>
              <a:t>m</a:t>
            </a:r>
            <a:r>
              <a:rPr lang="en-US" sz="2000" dirty="0"/>
              <a:t> “negative” examples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include </a:t>
            </a:r>
            <a:r>
              <a:rPr lang="en-US" sz="2000" i="1" dirty="0"/>
              <a:t>m</a:t>
            </a:r>
            <a:r>
              <a:rPr lang="en-US" sz="2000" dirty="0"/>
              <a:t> “positive examples:</a:t>
            </a:r>
          </a:p>
          <a:p>
            <a:pPr marL="742950" lvl="1" indent="-285750">
              <a:buFontTx/>
              <a:buChar char="-"/>
            </a:pPr>
            <a:r>
              <a:rPr lang="en-US" sz="2000" dirty="0"/>
              <a:t>repeat each example a fixed number of times, or</a:t>
            </a:r>
          </a:p>
          <a:p>
            <a:pPr marL="742950" lvl="1" indent="-285750">
              <a:buFontTx/>
              <a:buChar char="-"/>
            </a:pPr>
            <a:r>
              <a:rPr lang="en-US" sz="2000" dirty="0"/>
              <a:t>sample with replacement</a:t>
            </a:r>
          </a:p>
        </p:txBody>
      </p:sp>
      <p:sp>
        <p:nvSpPr>
          <p:cNvPr id="10" name="Right Arrow 9"/>
          <p:cNvSpPr/>
          <p:nvPr/>
        </p:nvSpPr>
        <p:spPr bwMode="auto">
          <a:xfrm>
            <a:off x="3891845" y="4019011"/>
            <a:ext cx="894553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26774" y="3372680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50%</a:t>
            </a:r>
          </a:p>
          <a:p>
            <a:r>
              <a:rPr lang="en-US" dirty="0">
                <a:solidFill>
                  <a:srgbClr val="008000"/>
                </a:solidFill>
              </a:rPr>
              <a:t>not-phishing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696" y="5631726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0.003%</a:t>
            </a:r>
          </a:p>
          <a:p>
            <a:r>
              <a:rPr lang="en-US" dirty="0">
                <a:solidFill>
                  <a:srgbClr val="FF0000"/>
                </a:solidFill>
              </a:rPr>
              <a:t>phishing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51289" y="6278057"/>
            <a:ext cx="1489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pros/cons?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88234" y="1627608"/>
            <a:ext cx="1312334" cy="2506948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888234" y="4145692"/>
            <a:ext cx="1312334" cy="2506948"/>
          </a:xfrm>
          <a:prstGeom prst="rect">
            <a:avLst/>
          </a:prstGeom>
          <a:solidFill>
            <a:srgbClr val="FF0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Pros:</a:t>
            </a:r>
          </a:p>
          <a:p>
            <a:pPr lvl="1"/>
            <a:r>
              <a:rPr lang="en-US" dirty="0"/>
              <a:t>Easy to implement</a:t>
            </a:r>
          </a:p>
          <a:p>
            <a:pPr lvl="1"/>
            <a:r>
              <a:rPr lang="en-US" dirty="0"/>
              <a:t>Utilizes all of the training data</a:t>
            </a:r>
          </a:p>
          <a:p>
            <a:pPr lvl="1"/>
            <a:r>
              <a:rPr lang="en-US" dirty="0"/>
              <a:t>Tends to perform well in a broader set of circumstances than subsampling</a:t>
            </a:r>
          </a:p>
          <a:p>
            <a:pPr marL="365760" lvl="1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/>
              <a:t>Cons:</a:t>
            </a:r>
          </a:p>
          <a:p>
            <a:pPr marL="822960" lvl="1" indent="-457200"/>
            <a:r>
              <a:rPr lang="en-US" dirty="0"/>
              <a:t>Computationally expensive to train classifier</a:t>
            </a:r>
          </a:p>
        </p:txBody>
      </p:sp>
    </p:spTree>
    <p:extLst>
      <p:ext uri="{BB962C8B-B14F-4D97-AF65-F5344CB8AC3E}">
        <p14:creationId xmlns:p14="http://schemas.microsoft.com/office/powerpoint/2010/main" val="19107709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2b: weighted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298221" y="2596446"/>
            <a:ext cx="1312334" cy="3343112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81774" y="3947279"/>
            <a:ext cx="1814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labeled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4" y="2624471"/>
            <a:ext cx="127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99.997%</a:t>
            </a:r>
          </a:p>
          <a:p>
            <a:r>
              <a:rPr lang="en-US" dirty="0">
                <a:solidFill>
                  <a:srgbClr val="008000"/>
                </a:solidFill>
              </a:rPr>
              <a:t>not-phishing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291498" y="5954892"/>
            <a:ext cx="1319057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13715" y="2459244"/>
            <a:ext cx="43572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Add costs/weights to the training set</a:t>
            </a:r>
          </a:p>
          <a:p>
            <a:endParaRPr lang="en-US" sz="2000" dirty="0"/>
          </a:p>
          <a:p>
            <a:r>
              <a:rPr lang="en-US" sz="2000" dirty="0"/>
              <a:t>“negative” examples get weight 1</a:t>
            </a:r>
          </a:p>
          <a:p>
            <a:endParaRPr lang="en-US" sz="2000" dirty="0"/>
          </a:p>
          <a:p>
            <a:r>
              <a:rPr lang="en-US" sz="2000" dirty="0"/>
              <a:t>“positive” examples get a much larger weight</a:t>
            </a:r>
          </a:p>
          <a:p>
            <a:endParaRPr lang="en-US" sz="2000" dirty="0"/>
          </a:p>
          <a:p>
            <a:r>
              <a:rPr lang="en-US" sz="2000" i="1" dirty="0">
                <a:solidFill>
                  <a:srgbClr val="FF6600"/>
                </a:solidFill>
              </a:rPr>
              <a:t>change learning algorithm to optimize weighted training error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696" y="5631726"/>
            <a:ext cx="937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0.003%</a:t>
            </a:r>
          </a:p>
          <a:p>
            <a:r>
              <a:rPr lang="en-US" dirty="0">
                <a:solidFill>
                  <a:srgbClr val="FF0000"/>
                </a:solidFill>
              </a:rPr>
              <a:t>phishing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78067" y="5735560"/>
            <a:ext cx="1489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pros/cons?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60889" y="2215444"/>
            <a:ext cx="1326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cost/weights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69682" y="3628999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25447" y="5431671"/>
            <a:ext cx="19408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99.997/0.003 =</a:t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FF0000"/>
                </a:solidFill>
              </a:rPr>
              <a:t> 33332 </a:t>
            </a:r>
          </a:p>
        </p:txBody>
      </p:sp>
    </p:spTree>
    <p:extLst>
      <p:ext uri="{BB962C8B-B14F-4D97-AF65-F5344CB8AC3E}">
        <p14:creationId xmlns:p14="http://schemas.microsoft.com/office/powerpoint/2010/main" val="422029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examples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1006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Pros:</a:t>
            </a:r>
          </a:p>
          <a:p>
            <a:pPr lvl="1"/>
            <a:r>
              <a:rPr lang="en-US" dirty="0"/>
              <a:t>Achieves the effect of oversampling without the computational cost</a:t>
            </a:r>
          </a:p>
          <a:p>
            <a:pPr lvl="1"/>
            <a:r>
              <a:rPr lang="en-US" dirty="0"/>
              <a:t>Utilizes all of the training data</a:t>
            </a:r>
          </a:p>
          <a:p>
            <a:pPr lvl="1"/>
            <a:r>
              <a:rPr lang="en-US" dirty="0"/>
              <a:t>Tends to perform well in a broader set circumstances</a:t>
            </a:r>
          </a:p>
          <a:p>
            <a:pPr marL="365760" lvl="1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/>
              <a:t>Cons:</a:t>
            </a:r>
          </a:p>
          <a:p>
            <a:pPr marL="822960" lvl="1" indent="-457200"/>
            <a:r>
              <a:rPr lang="en-US" dirty="0"/>
              <a:t>Requires a classifier that can deal with weights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334" y="5851056"/>
            <a:ext cx="7859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Of our three classifiers, can all be modified to handle weights?</a:t>
            </a:r>
          </a:p>
        </p:txBody>
      </p:sp>
    </p:spTree>
    <p:extLst>
      <p:ext uri="{BB962C8B-B14F-4D97-AF65-F5344CB8AC3E}">
        <p14:creationId xmlns:p14="http://schemas.microsoft.com/office/powerpoint/2010/main" val="97542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decision trees with weights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7556" y="1600200"/>
            <a:ext cx="8748888" cy="1969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Otherwise:</a:t>
            </a:r>
          </a:p>
          <a:p>
            <a:pPr>
              <a:buFontTx/>
              <a:buChar char="-"/>
            </a:pPr>
            <a:r>
              <a:rPr lang="en-US" sz="2400" dirty="0">
                <a:solidFill>
                  <a:srgbClr val="FF0000"/>
                </a:solidFill>
              </a:rPr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sz="2400" dirty="0"/>
              <a:t>pick the feature with the highest score, partition the data based on that data value and call recursively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6890" y="4387333"/>
            <a:ext cx="8255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used the </a:t>
            </a:r>
            <a:r>
              <a:rPr lang="en-US" sz="2400" dirty="0">
                <a:solidFill>
                  <a:srgbClr val="FF6600"/>
                </a:solidFill>
              </a:rPr>
              <a:t>training error </a:t>
            </a:r>
            <a:r>
              <a:rPr lang="en-US" sz="2400" dirty="0"/>
              <a:t>to decide on which feature to choose: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use the </a:t>
            </a:r>
            <a:r>
              <a:rPr lang="en-US" sz="2400" i="1" dirty="0">
                <a:solidFill>
                  <a:srgbClr val="FF6600"/>
                </a:solidFill>
              </a:rPr>
              <a:t>weighted</a:t>
            </a:r>
            <a:r>
              <a:rPr lang="en-US" sz="2400" dirty="0">
                <a:solidFill>
                  <a:srgbClr val="FF6600"/>
                </a:solidFill>
              </a:rPr>
              <a:t> training error</a:t>
            </a:r>
          </a:p>
          <a:p>
            <a:endParaRPr lang="en-US" sz="2400" dirty="0"/>
          </a:p>
          <a:p>
            <a:r>
              <a:rPr lang="en-US" sz="2400" dirty="0"/>
              <a:t>In general, any time we do a count, use the weighted count (e.g. in calculating the majority label at a leaf)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66890" y="3570111"/>
            <a:ext cx="857955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98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1" y="228600"/>
            <a:ext cx="8370937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Idea 3: optimize a different error metric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Train classifiers that try and optimize F1 measure or AUC or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or, come up with another learning algorithm designed specifically for imbalanced problems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pros/cons?</a:t>
            </a:r>
          </a:p>
        </p:txBody>
      </p:sp>
    </p:spTree>
    <p:extLst>
      <p:ext uri="{BB962C8B-B14F-4D97-AF65-F5344CB8AC3E}">
        <p14:creationId xmlns:p14="http://schemas.microsoft.com/office/powerpoint/2010/main" val="19456172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1" y="228600"/>
            <a:ext cx="8370937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Idea 3: optimize a different error metric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8968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Train classifiers that try and optimize F1 measure or AUC or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Challenge: not all classifiers are amenable to this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or, come up with another learning algorithm designed specifically for imbalanced problems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Don’t want to reinvent the wheel!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That said, there are a number of approaches that have been developed to specifically handle imbalanced problems</a:t>
            </a:r>
          </a:p>
        </p:txBody>
      </p:sp>
    </p:spTree>
    <p:extLst>
      <p:ext uri="{BB962C8B-B14F-4D97-AF65-F5344CB8AC3E}">
        <p14:creationId xmlns:p14="http://schemas.microsoft.com/office/powerpoint/2010/main" val="11085502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8266</TotalTime>
  <Words>1969</Words>
  <Application>Microsoft Macintosh PowerPoint</Application>
  <PresentationFormat>On-screen Show (4:3)</PresentationFormat>
  <Paragraphs>617</Paragraphs>
  <Slides>51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61" baseType="lpstr">
      <vt:lpstr>ＭＳ Ｐゴシック</vt:lpstr>
      <vt:lpstr>Arial</vt:lpstr>
      <vt:lpstr>Calibri</vt:lpstr>
      <vt:lpstr>Lucida Sans</vt:lpstr>
      <vt:lpstr>Tw Cen MT</vt:lpstr>
      <vt:lpstr>Wingdings</vt:lpstr>
      <vt:lpstr>Wingdings 2</vt:lpstr>
      <vt:lpstr>Median</vt:lpstr>
      <vt:lpstr>Worksheet</vt:lpstr>
      <vt:lpstr>Equation</vt:lpstr>
      <vt:lpstr>imbalanced data</vt:lpstr>
      <vt:lpstr>Admin</vt:lpstr>
      <vt:lpstr>PowerPoint Presentation</vt:lpstr>
      <vt:lpstr>Phishing</vt:lpstr>
      <vt:lpstr>Setup</vt:lpstr>
      <vt:lpstr>Imbalanced data</vt:lpstr>
      <vt:lpstr>Imbalanced data</vt:lpstr>
      <vt:lpstr>Imbalanced data</vt:lpstr>
      <vt:lpstr>Imbalanced problem domains</vt:lpstr>
      <vt:lpstr>Imbalanced problem domains</vt:lpstr>
      <vt:lpstr>Imbalanced data: current classifiers</vt:lpstr>
      <vt:lpstr>Imbalanced data: current classifiers</vt:lpstr>
      <vt:lpstr>Part of the problem: evaluation</vt:lpstr>
      <vt:lpstr>“identification” tasks</vt:lpstr>
      <vt:lpstr>“identification” tasks</vt:lpstr>
      <vt:lpstr>“identification” tasks</vt:lpstr>
      <vt:lpstr>precision and recall</vt:lpstr>
      <vt:lpstr>precision and recall</vt:lpstr>
      <vt:lpstr>precision and recall</vt:lpstr>
      <vt:lpstr>Maximizing precision</vt:lpstr>
      <vt:lpstr>Maximizing recall</vt:lpstr>
      <vt:lpstr>precision vs. recall</vt:lpstr>
      <vt:lpstr>precision/recall tradeoff</vt:lpstr>
      <vt:lpstr>precision/recall tradeoff</vt:lpstr>
      <vt:lpstr>precision/recall tradeoff</vt:lpstr>
      <vt:lpstr>precision/recall tradeoff</vt:lpstr>
      <vt:lpstr>precision/recall tradeoff</vt:lpstr>
      <vt:lpstr>precision/recall tradeoff</vt:lpstr>
      <vt:lpstr>precision-recall curve</vt:lpstr>
      <vt:lpstr>Which is system is better?</vt:lpstr>
      <vt:lpstr>Area under the curve</vt:lpstr>
      <vt:lpstr>Area under the curve?</vt:lpstr>
      <vt:lpstr>Area under the curve?</vt:lpstr>
      <vt:lpstr>Area under the curve?</vt:lpstr>
      <vt:lpstr>A combined measure: F</vt:lpstr>
      <vt:lpstr>F1-measure</vt:lpstr>
      <vt:lpstr>A combined measure: F</vt:lpstr>
      <vt:lpstr>F1 and other averages</vt:lpstr>
      <vt:lpstr>Evaluation summarized</vt:lpstr>
      <vt:lpstr>Phishing – imbalanced data</vt:lpstr>
      <vt:lpstr>Training classifiers?</vt:lpstr>
      <vt:lpstr>Black box approach</vt:lpstr>
      <vt:lpstr>Idea 1: subsampling</vt:lpstr>
      <vt:lpstr>Subsampling</vt:lpstr>
      <vt:lpstr>Idea 2: oversampling</vt:lpstr>
      <vt:lpstr>oversampling</vt:lpstr>
      <vt:lpstr>Idea 2b: weighted examples</vt:lpstr>
      <vt:lpstr>weighted examples </vt:lpstr>
      <vt:lpstr>Building decision trees with weights</vt:lpstr>
      <vt:lpstr>Idea 3: optimize a different error metric</vt:lpstr>
      <vt:lpstr>Idea 3: optimize a different error metric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Robert Kauchak</cp:lastModifiedBy>
  <cp:revision>1434</cp:revision>
  <cp:lastPrinted>2019-09-24T22:21:13Z</cp:lastPrinted>
  <dcterms:created xsi:type="dcterms:W3CDTF">2013-09-08T20:10:23Z</dcterms:created>
  <dcterms:modified xsi:type="dcterms:W3CDTF">2019-09-24T22:21:14Z</dcterms:modified>
</cp:coreProperties>
</file>