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8" r:id="rId3"/>
    <p:sldId id="272" r:id="rId4"/>
    <p:sldId id="273" r:id="rId5"/>
    <p:sldId id="275" r:id="rId6"/>
    <p:sldId id="276" r:id="rId7"/>
    <p:sldId id="277" r:id="rId8"/>
    <p:sldId id="274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29" r:id="rId60"/>
    <p:sldId id="330" r:id="rId61"/>
    <p:sldId id="331" r:id="rId62"/>
    <p:sldId id="332" r:id="rId63"/>
    <p:sldId id="333" r:id="rId64"/>
    <p:sldId id="334" r:id="rId65"/>
    <p:sldId id="335" r:id="rId66"/>
    <p:sldId id="336" r:id="rId67"/>
    <p:sldId id="337" r:id="rId68"/>
    <p:sldId id="338" r:id="rId69"/>
    <p:sldId id="339" r:id="rId70"/>
    <p:sldId id="340" r:id="rId71"/>
    <p:sldId id="341" r:id="rId72"/>
    <p:sldId id="342" r:id="rId73"/>
    <p:sldId id="343" r:id="rId74"/>
    <p:sldId id="344" r:id="rId75"/>
    <p:sldId id="345" r:id="rId76"/>
    <p:sldId id="346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spPr>
              <a:ln w="38100">
                <a:solidFill>
                  <a:srgbClr val="0000FF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Sheet1!$E$3:$E$7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D1F-8F4F-B31A-E4AD27115CA7}"/>
            </c:ext>
          </c:extLst>
        </c:ser>
        <c:ser>
          <c:idx val="1"/>
          <c:order val="1"/>
          <c:spPr>
            <a:ln w="47625">
              <a:noFill/>
            </a:ln>
          </c:spPr>
          <c:trendline>
            <c:spPr>
              <a:ln w="381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Sheet1!$F$3:$F$7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D1F-8F4F-B31A-E4AD27115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6628984"/>
        <c:axId val="-2126162024"/>
      </c:scatterChart>
      <c:valAx>
        <c:axId val="-206662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6162024"/>
        <c:crosses val="autoZero"/>
        <c:crossBetween val="midCat"/>
      </c:valAx>
      <c:valAx>
        <c:axId val="-2126162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66289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F4041-A7F6-7E43-8A7F-B321E8650533}" type="datetimeFigureOut">
              <a:rPr lang="en-US" smtClean="0"/>
              <a:t>9/26/19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5E655-FE6F-6241-8EC2-708A95092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62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0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less classifiers during training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less classifiers to make a mistake during testing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have to choose with examples to group together (and this can impact performance)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7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could try and do precision/recall for each class, but there</a:t>
            </a:r>
            <a:r>
              <a:rPr lang="en-US" baseline="0" dirty="0"/>
              <a:t> can be lots of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1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</a:t>
            </a:r>
            <a:r>
              <a:rPr lang="en-US" baseline="0" dirty="0"/>
              <a:t> the entries along the diagonal represent?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8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42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43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doesn’t capture near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doesn’t </a:t>
            </a:r>
            <a:r>
              <a:rPr lang="en-US"/>
              <a:t>capture near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doesn’t </a:t>
            </a:r>
            <a:r>
              <a:rPr lang="en-US"/>
              <a:t>capture near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9/26/19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image" Target="../media/image18.png"/><Relationship Id="rId5" Type="http://schemas.openxmlformats.org/officeDocument/2006/relationships/image" Target="../media/image12.wmf"/><Relationship Id="rId10" Type="http://schemas.openxmlformats.org/officeDocument/2006/relationships/image" Target="../media/image17.png"/><Relationship Id="rId4" Type="http://schemas.openxmlformats.org/officeDocument/2006/relationships/image" Target="../media/image11.wmf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Beyond binary classification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Assignment 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3 early next week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If you need assignment feedback…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classification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1219715" y="1707435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3255" y="1425864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838222" y="1949084"/>
            <a:ext cx="4430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Same setup where we have a set of features for each example</a:t>
            </a:r>
          </a:p>
          <a:p>
            <a:endParaRPr lang="en-US" sz="2400" dirty="0"/>
          </a:p>
          <a:p>
            <a:r>
              <a:rPr lang="en-US" sz="2400" dirty="0"/>
              <a:t>Rather than just two labels, now have 3 or more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6667" y="4734082"/>
            <a:ext cx="285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real-world examples?</a:t>
            </a:r>
          </a:p>
        </p:txBody>
      </p:sp>
    </p:spTree>
    <p:extLst>
      <p:ext uri="{BB962C8B-B14F-4D97-AF65-F5344CB8AC3E}">
        <p14:creationId xmlns:p14="http://schemas.microsoft.com/office/powerpoint/2010/main" val="297028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multiclass classification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43" y="1600200"/>
            <a:ext cx="1281289" cy="1601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5043" y="3272556"/>
            <a:ext cx="1662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face recognition</a:t>
            </a:r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727477" y="1904294"/>
            <a:ext cx="2378075" cy="823913"/>
            <a:chOff x="3168" y="480"/>
            <a:chExt cx="1907" cy="720"/>
          </a:xfrm>
        </p:grpSpPr>
        <p:pic>
          <p:nvPicPr>
            <p:cNvPr id="8" name="Picture 20" descr="w51-r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1" descr="w51-e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2" descr="w51-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3" descr="w51-a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480"/>
              <a:ext cx="41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4" descr="w51-c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201016" y="3620909"/>
            <a:ext cx="225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document classification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68" y="1969285"/>
            <a:ext cx="1419578" cy="1651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57179" y="2947497"/>
            <a:ext cx="232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handwriting recognition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2039" y="4224916"/>
            <a:ext cx="1639804" cy="12898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84686" y="5591253"/>
            <a:ext cx="196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emotion recognition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37891"/>
          <a:stretch/>
        </p:blipFill>
        <p:spPr>
          <a:xfrm>
            <a:off x="0" y="4796590"/>
            <a:ext cx="2712761" cy="11926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4420" y="6023156"/>
            <a:ext cx="1814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sentiment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84088" y="3901750"/>
            <a:ext cx="4100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most real-world applications tend to be multiclass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4791" y="5083660"/>
            <a:ext cx="1587229" cy="10562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58292" y="6207822"/>
            <a:ext cx="2013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autonomous vehicles</a:t>
            </a:r>
          </a:p>
        </p:txBody>
      </p:sp>
      <p:pic>
        <p:nvPicPr>
          <p:cNvPr id="23" name="Picture 15" descr="SCOP_figur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61" y="1513808"/>
            <a:ext cx="1145531" cy="1767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512033" y="3350694"/>
            <a:ext cx="203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protein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183916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Multiclass: current classifiers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3260" y="5400967"/>
            <a:ext cx="4331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of these work out of the box?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With small modifications?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644422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532488" y="364898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476999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36205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937427" y="2649471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801049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743649" y="38489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008937" y="395898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80340" y="41537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059739" y="434844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40361" y="417629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392761" y="390536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423804" y="457400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08470" y="483951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689092" y="4667359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12" y="2384769"/>
            <a:ext cx="748463" cy="73378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1" y="3857161"/>
            <a:ext cx="681392" cy="6865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79" y="4734082"/>
            <a:ext cx="833354" cy="49020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29" y="5400967"/>
            <a:ext cx="951713" cy="54323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61" y="3186610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-Nearest Neighbor (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-NN)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06795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Choose as the label the majority label within the </a:t>
            </a:r>
            <a:r>
              <a:rPr lang="en-US" sz="2800" b="1" i="1" dirty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7445" y="509522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No algorithmic changes!</a:t>
            </a:r>
          </a:p>
        </p:txBody>
      </p:sp>
      <p:pic>
        <p:nvPicPr>
          <p:cNvPr id="5" name="Picture 3" descr="Voron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867" y="3781778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575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Base cases:</a:t>
            </a:r>
          </a:p>
          <a:p>
            <a:pPr marL="514350" indent="-514350">
              <a:buAutoNum type="arabicPeriod"/>
            </a:pPr>
            <a:r>
              <a:rPr lang="en-US" dirty="0"/>
              <a:t>If all data belong to the same class, pick that label</a:t>
            </a:r>
          </a:p>
          <a:p>
            <a:pPr marL="514350" indent="-514350">
              <a:buAutoNum type="arabicPeriod"/>
            </a:pPr>
            <a:r>
              <a:rPr lang="en-US" dirty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/>
              <a:t>If the we don’t have any data left, pick majority label of </a:t>
            </a:r>
            <a:r>
              <a:rPr lang="en-US" i="1" dirty="0"/>
              <a:t>parent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i="1" dirty="0">
                <a:solidFill>
                  <a:srgbClr val="FF6600"/>
                </a:solidFill>
              </a:rPr>
              <a:t>If some other stopping criteria </a:t>
            </a:r>
            <a:r>
              <a:rPr lang="en-US" dirty="0"/>
              <a:t>exists to avoid </a:t>
            </a:r>
            <a:r>
              <a:rPr lang="en-US" dirty="0" err="1"/>
              <a:t>overfitting</a:t>
            </a:r>
            <a:r>
              <a:rPr lang="en-US" dirty="0"/>
              <a:t>, pick majority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Otherwise:</a:t>
            </a:r>
          </a:p>
          <a:p>
            <a:pPr>
              <a:buFontTx/>
              <a:buChar char="-"/>
            </a:pPr>
            <a:r>
              <a:rPr lang="en-US" dirty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/>
              <a:t>pick the feature with the highest score, partition the data based on that data value and call recursively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4223" y="596900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No algorithmic changes!</a:t>
            </a:r>
          </a:p>
        </p:txBody>
      </p:sp>
    </p:spTree>
    <p:extLst>
      <p:ext uri="{BB962C8B-B14F-4D97-AF65-F5344CB8AC3E}">
        <p14:creationId xmlns:p14="http://schemas.microsoft.com/office/powerpoint/2010/main" val="2548011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116667" y="1837347"/>
            <a:ext cx="4470088" cy="355321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47297" y="6224222"/>
            <a:ext cx="6367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Hard to separate three classes with just one line </a:t>
            </a:r>
            <a:r>
              <a:rPr lang="en-US" sz="2400" dirty="0">
                <a:solidFill>
                  <a:srgbClr val="0000FF"/>
                </a:solidFill>
                <a:sym typeface="Wingdings"/>
              </a:rPr>
              <a:t>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35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box approach to multiclass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Abstraction: we have a generic binary classifier, how can we use it to solve our new problem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+1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optionally: also output a confidence/score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Can we solve our multiclass problem with this?</a:t>
            </a:r>
          </a:p>
        </p:txBody>
      </p:sp>
    </p:spTree>
    <p:extLst>
      <p:ext uri="{BB962C8B-B14F-4D97-AF65-F5344CB8AC3E}">
        <p14:creationId xmlns:p14="http://schemas.microsoft.com/office/powerpoint/2010/main" val="387874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One vs. all (OVA)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49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Training: for each label </a:t>
            </a:r>
            <a:r>
              <a:rPr lang="en-US" sz="2400" i="1" dirty="0"/>
              <a:t>L</a:t>
            </a:r>
            <a:r>
              <a:rPr lang="en-US" sz="2400" dirty="0"/>
              <a:t>, pose as a binary problem</a:t>
            </a:r>
          </a:p>
          <a:p>
            <a:pPr lvl="1"/>
            <a:r>
              <a:rPr lang="en-US" sz="2000" dirty="0"/>
              <a:t>all examples with label </a:t>
            </a:r>
            <a:r>
              <a:rPr lang="en-US" sz="2000" i="1" dirty="0"/>
              <a:t>L</a:t>
            </a:r>
            <a:r>
              <a:rPr lang="en-US" sz="2000" dirty="0"/>
              <a:t> are positive</a:t>
            </a:r>
          </a:p>
          <a:p>
            <a:pPr lvl="1"/>
            <a:r>
              <a:rPr lang="en-US" sz="2000" dirty="0"/>
              <a:t>all other examples are negative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4614" y="3626498"/>
            <a:ext cx="1863261" cy="2976678"/>
            <a:chOff x="154614" y="3626498"/>
            <a:chExt cx="1863261" cy="297667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238" y="3626498"/>
              <a:ext cx="435932" cy="4273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091" y="4870029"/>
              <a:ext cx="440752" cy="44409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2683" y="5527967"/>
              <a:ext cx="627865" cy="369332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614" y="6152056"/>
              <a:ext cx="745934" cy="425776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964" y="4287698"/>
              <a:ext cx="355732" cy="32657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00136" y="3637673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apple</a:t>
              </a:r>
              <a:endParaRPr lang="en-US" b="1" baseline="-25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00136" y="4923100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apple</a:t>
              </a:r>
              <a:endParaRPr lang="en-US" b="1" baseline="-25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0136" y="5553311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banana</a:t>
              </a:r>
              <a:endParaRPr lang="en-US" b="1" baseline="-250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100136" y="6233844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banana</a:t>
              </a:r>
              <a:endParaRPr lang="en-US" b="1" baseline="-250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00136" y="4270284"/>
              <a:ext cx="858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orange</a:t>
              </a:r>
              <a:endParaRPr lang="en-US" b="1" baseline="-25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59000" y="3090333"/>
            <a:ext cx="2387657" cy="3487499"/>
            <a:chOff x="2159000" y="3090333"/>
            <a:chExt cx="2387657" cy="3487499"/>
          </a:xfrm>
        </p:grpSpPr>
        <p:sp>
          <p:nvSpPr>
            <p:cNvPr id="4" name="TextBox 3"/>
            <p:cNvSpPr txBox="1"/>
            <p:nvPr/>
          </p:nvSpPr>
          <p:spPr>
            <a:xfrm>
              <a:off x="2787492" y="3090333"/>
              <a:ext cx="1759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apple vs. not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4157" y="3626498"/>
              <a:ext cx="435932" cy="42738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3010" y="4870029"/>
              <a:ext cx="440752" cy="44409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8602" y="5527967"/>
              <a:ext cx="627865" cy="36933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0533" y="6152056"/>
              <a:ext cx="745934" cy="4257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854621" y="3612329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+1</a:t>
              </a:r>
              <a:endParaRPr lang="en-US" b="1" baseline="-250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9883" y="4287698"/>
              <a:ext cx="355732" cy="326574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854621" y="4897756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+1</a:t>
              </a:r>
              <a:endParaRPr lang="en-US" b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54621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54621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54621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5" name="Right Arrow 4"/>
            <p:cNvSpPr/>
            <p:nvPr/>
          </p:nvSpPr>
          <p:spPr>
            <a:xfrm>
              <a:off x="2159000" y="4614272"/>
              <a:ext cx="493889" cy="913695"/>
            </a:xfrm>
            <a:prstGeom prst="right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41333" y="3090333"/>
            <a:ext cx="2136665" cy="3487499"/>
            <a:chOff x="4741333" y="3090333"/>
            <a:chExt cx="2136665" cy="3487499"/>
          </a:xfrm>
        </p:grpSpPr>
        <p:sp>
          <p:nvSpPr>
            <p:cNvPr id="23" name="TextBox 22"/>
            <p:cNvSpPr txBox="1"/>
            <p:nvPr/>
          </p:nvSpPr>
          <p:spPr>
            <a:xfrm>
              <a:off x="4974111" y="3090333"/>
              <a:ext cx="1903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orange vs. not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3109" y="3626498"/>
              <a:ext cx="435932" cy="42738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1962" y="4870029"/>
              <a:ext cx="440752" cy="44409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57554" y="5527967"/>
              <a:ext cx="627865" cy="36933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9485" y="6152056"/>
              <a:ext cx="745934" cy="42577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083573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38835" y="4287698"/>
              <a:ext cx="355732" cy="32657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6083573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83573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83573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83573" y="424494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+1</a:t>
              </a:r>
              <a:endParaRPr lang="en-US" b="1" baseline="-250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4741333" y="3551998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016668" y="3090333"/>
            <a:ext cx="2050602" cy="3487499"/>
            <a:chOff x="7016668" y="3090333"/>
            <a:chExt cx="2050602" cy="3487499"/>
          </a:xfrm>
        </p:grpSpPr>
        <p:sp>
          <p:nvSpPr>
            <p:cNvPr id="34" name="TextBox 33"/>
            <p:cNvSpPr txBox="1"/>
            <p:nvPr/>
          </p:nvSpPr>
          <p:spPr>
            <a:xfrm>
              <a:off x="7090046" y="3090333"/>
              <a:ext cx="19772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banana vs. not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9044" y="3626498"/>
              <a:ext cx="435932" cy="42738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7897" y="4870029"/>
              <a:ext cx="440752" cy="44409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3489" y="5527967"/>
              <a:ext cx="627865" cy="36933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5420" y="6152056"/>
              <a:ext cx="745934" cy="425776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8199508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54770" y="4287698"/>
              <a:ext cx="355732" cy="326574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8199508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99508" y="5527967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+1</a:t>
              </a:r>
              <a:endParaRPr lang="en-US" b="1" baseline="-25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199508" y="620850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+1</a:t>
              </a:r>
              <a:endParaRPr lang="en-US" b="1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199508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-1</a:t>
              </a:r>
              <a:endParaRPr lang="en-US" b="1" baseline="-25000" dirty="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7016668" y="3637673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20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361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68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20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86635" y="2352736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302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8857" y="2496638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0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sp>
        <p:nvSpPr>
          <p:cNvPr id="18" name="Oval 17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06370" y="3949890"/>
            <a:ext cx="2259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banana </a:t>
            </a:r>
            <a:r>
              <a:rPr lang="en-US" i="1" dirty="0">
                <a:solidFill>
                  <a:srgbClr val="FF6600"/>
                </a:solidFill>
              </a:rPr>
              <a:t>OR</a:t>
            </a:r>
            <a:r>
              <a:rPr lang="en-US" dirty="0">
                <a:solidFill>
                  <a:srgbClr val="FF6600"/>
                </a:solidFill>
              </a:rPr>
              <a:t> pineapple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30398" y="3737002"/>
            <a:ext cx="70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none?</a:t>
            </a:r>
          </a:p>
        </p:txBody>
      </p:sp>
    </p:spTree>
    <p:extLst>
      <p:ext uri="{BB962C8B-B14F-4D97-AF65-F5344CB8AC3E}">
        <p14:creationId xmlns:p14="http://schemas.microsoft.com/office/powerpoint/2010/main" val="931162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016" y="3949890"/>
            <a:ext cx="833354" cy="4902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564" y="3216103"/>
            <a:ext cx="748463" cy="733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classify?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668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OVA: classify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Classify:</a:t>
            </a:r>
          </a:p>
          <a:p>
            <a:pPr lvl="1"/>
            <a:r>
              <a:rPr lang="en-US" dirty="0"/>
              <a:t>If classifier doesn’t provide confidence (this is rare) and there is ambiguity, pick one of the ones in conflict</a:t>
            </a:r>
          </a:p>
          <a:p>
            <a:pPr lvl="1"/>
            <a:r>
              <a:rPr lang="en-US" dirty="0"/>
              <a:t>Otherwise:</a:t>
            </a:r>
          </a:p>
          <a:p>
            <a:pPr lvl="2"/>
            <a:r>
              <a:rPr lang="en-US" dirty="0"/>
              <a:t>pick the most confident positive</a:t>
            </a:r>
          </a:p>
          <a:p>
            <a:pPr lvl="2"/>
            <a:r>
              <a:rPr lang="en-US" dirty="0"/>
              <a:t>if none vote positive, pick </a:t>
            </a:r>
            <a:r>
              <a:rPr lang="en-US" i="1" dirty="0"/>
              <a:t>least</a:t>
            </a:r>
            <a:r>
              <a:rPr lang="en-US" dirty="0"/>
              <a:t> confident negative</a:t>
            </a:r>
          </a:p>
        </p:txBody>
      </p:sp>
    </p:spTree>
    <p:extLst>
      <p:ext uri="{BB962C8B-B14F-4D97-AF65-F5344CB8AC3E}">
        <p14:creationId xmlns:p14="http://schemas.microsoft.com/office/powerpoint/2010/main" val="241525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pineapple vs. not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apple vs. not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D8D800"/>
                </a:solidFill>
              </a:rPr>
              <a:t>banana vs. not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59667" y="5336301"/>
            <a:ext cx="340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002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OVA: 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95222" y="1651000"/>
            <a:ext cx="1001889" cy="197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697111" y="3626556"/>
            <a:ext cx="4430889" cy="70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671949" y="3626556"/>
            <a:ext cx="2025162" cy="2080740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66105" y="5230623"/>
            <a:ext cx="1602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BANANA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1436" y="3153468"/>
            <a:ext cx="113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APPLE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98281" y="2289868"/>
            <a:ext cx="1840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PINEAPPLE</a:t>
            </a:r>
          </a:p>
        </p:txBody>
      </p:sp>
    </p:spTree>
    <p:extLst>
      <p:ext uri="{BB962C8B-B14F-4D97-AF65-F5344CB8AC3E}">
        <p14:creationId xmlns:p14="http://schemas.microsoft.com/office/powerpoint/2010/main" val="636514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OVA: classify, perceptron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Classify:</a:t>
            </a:r>
          </a:p>
          <a:p>
            <a:pPr lvl="1"/>
            <a:r>
              <a:rPr lang="en-US" dirty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/>
              <a:t>Otherwise:</a:t>
            </a:r>
          </a:p>
          <a:p>
            <a:pPr lvl="2"/>
            <a:r>
              <a:rPr lang="en-US" dirty="0"/>
              <a:t>pick the most </a:t>
            </a:r>
            <a:r>
              <a:rPr lang="en-US" dirty="0">
                <a:solidFill>
                  <a:srgbClr val="FF0000"/>
                </a:solidFill>
              </a:rPr>
              <a:t>confident</a:t>
            </a:r>
            <a:r>
              <a:rPr lang="en-US" dirty="0"/>
              <a:t> positive</a:t>
            </a:r>
          </a:p>
          <a:p>
            <a:pPr lvl="2"/>
            <a:r>
              <a:rPr lang="en-US" dirty="0"/>
              <a:t>if none vote positive, pick </a:t>
            </a:r>
            <a:r>
              <a:rPr lang="en-US" i="1" dirty="0"/>
              <a:t>least</a:t>
            </a:r>
            <a:r>
              <a:rPr lang="en-US" dirty="0"/>
              <a:t> confident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2777" y="4811889"/>
            <a:ext cx="564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calculate this for the perceptron?</a:t>
            </a:r>
          </a:p>
        </p:txBody>
      </p:sp>
    </p:spTree>
    <p:extLst>
      <p:ext uri="{BB962C8B-B14F-4D97-AF65-F5344CB8AC3E}">
        <p14:creationId xmlns:p14="http://schemas.microsoft.com/office/powerpoint/2010/main" val="2686698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OVA: classify, perceptron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65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Classify:</a:t>
            </a:r>
          </a:p>
          <a:p>
            <a:pPr lvl="1"/>
            <a:r>
              <a:rPr lang="en-US" dirty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/>
              <a:t>Otherwise:</a:t>
            </a:r>
          </a:p>
          <a:p>
            <a:pPr lvl="2"/>
            <a:r>
              <a:rPr lang="en-US" dirty="0"/>
              <a:t>pick the most </a:t>
            </a:r>
            <a:r>
              <a:rPr lang="en-US" dirty="0">
                <a:solidFill>
                  <a:srgbClr val="FF0000"/>
                </a:solidFill>
              </a:rPr>
              <a:t>confident</a:t>
            </a:r>
            <a:r>
              <a:rPr lang="en-US" dirty="0"/>
              <a:t> positive</a:t>
            </a:r>
          </a:p>
          <a:p>
            <a:pPr lvl="2"/>
            <a:r>
              <a:rPr lang="en-US" dirty="0"/>
              <a:t>if none vote positive, pick </a:t>
            </a:r>
            <a:r>
              <a:rPr lang="en-US" i="1" dirty="0"/>
              <a:t>least</a:t>
            </a:r>
            <a:r>
              <a:rPr lang="en-US" dirty="0"/>
              <a:t> confident negative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672173"/>
              </p:ext>
            </p:extLst>
          </p:nvPr>
        </p:nvGraphicFramePr>
        <p:xfrm>
          <a:off x="2017655" y="4711649"/>
          <a:ext cx="3874159" cy="791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7655" y="4711649"/>
                        <a:ext cx="3874159" cy="791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9433" y="4910667"/>
            <a:ext cx="1721789" cy="395111"/>
          </a:xfrm>
          <a:prstGeom prst="rect">
            <a:avLst/>
          </a:prstGeom>
          <a:solidFill>
            <a:srgbClr val="0000FF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14222" y="5771444"/>
            <a:ext cx="379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Distance from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91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All vs. all (AVA)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5777" y="1600200"/>
            <a:ext cx="8805333" cy="474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Training: </a:t>
            </a:r>
          </a:p>
          <a:p>
            <a:pPr marL="0" indent="0">
              <a:buNone/>
            </a:pPr>
            <a:r>
              <a:rPr lang="en-US" sz="2400" dirty="0"/>
              <a:t>For each pair of labels, train a classifier to distinguish between them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</a:t>
            </a:r>
            <a:r>
              <a:rPr lang="en-US" sz="2400" i="1" dirty="0" err="1"/>
              <a:t>i</a:t>
            </a:r>
            <a:r>
              <a:rPr lang="en-US" sz="2400" i="1" dirty="0"/>
              <a:t> </a:t>
            </a:r>
            <a:r>
              <a:rPr lang="en-US" sz="2400" dirty="0"/>
              <a:t>= 1 to number of labels:</a:t>
            </a:r>
            <a:endParaRPr lang="en-US" sz="2400" i="1" dirty="0"/>
          </a:p>
          <a:p>
            <a:pPr marL="320040" lvl="1" indent="0">
              <a:buNone/>
            </a:pPr>
            <a:r>
              <a:rPr lang="en-US" sz="2400" dirty="0"/>
              <a:t>for </a:t>
            </a:r>
            <a:r>
              <a:rPr lang="en-US" sz="2400" i="1" dirty="0"/>
              <a:t>k</a:t>
            </a:r>
            <a:r>
              <a:rPr lang="en-US" sz="2400" dirty="0"/>
              <a:t> = i+1 to number of labels:</a:t>
            </a:r>
          </a:p>
          <a:p>
            <a:pPr marL="320040" lvl="1" indent="0">
              <a:buNone/>
            </a:pPr>
            <a:r>
              <a:rPr lang="en-US" sz="2400" dirty="0"/>
              <a:t>  train a classifier to distinguish between </a:t>
            </a:r>
            <a:r>
              <a:rPr lang="en-US" sz="2400" i="1" dirty="0" err="1"/>
              <a:t>label</a:t>
            </a:r>
            <a:r>
              <a:rPr lang="en-US" sz="2400" i="1" baseline="-25000" dirty="0" err="1"/>
              <a:t>j</a:t>
            </a:r>
            <a:r>
              <a:rPr lang="en-US" sz="2400" dirty="0"/>
              <a:t> and </a:t>
            </a:r>
            <a:r>
              <a:rPr lang="en-US" sz="2400" i="1" dirty="0" err="1"/>
              <a:t>label</a:t>
            </a:r>
            <a:r>
              <a:rPr lang="en-US" sz="2400" i="1" baseline="-25000" dirty="0" err="1"/>
              <a:t>k</a:t>
            </a:r>
            <a:r>
              <a:rPr lang="en-US" sz="2400" dirty="0"/>
              <a:t>:</a:t>
            </a:r>
          </a:p>
          <a:p>
            <a:pPr marL="320040" lvl="1" indent="0">
              <a:buNone/>
            </a:pPr>
            <a:r>
              <a:rPr lang="en-US" sz="2400" dirty="0"/>
              <a:t>      - create a dataset with all examples </a:t>
            </a:r>
            <a:r>
              <a:rPr lang="en-US" sz="2400" i="1" dirty="0"/>
              <a:t>with </a:t>
            </a:r>
            <a:r>
              <a:rPr lang="en-US" sz="2400" i="1" dirty="0" err="1"/>
              <a:t>label</a:t>
            </a:r>
            <a:r>
              <a:rPr lang="en-US" sz="2400" i="1" baseline="-25000" dirty="0" err="1"/>
              <a:t>j</a:t>
            </a:r>
            <a:r>
              <a:rPr lang="en-US" sz="2400" dirty="0"/>
              <a:t> labeled positive      	 and all examples with </a:t>
            </a:r>
            <a:r>
              <a:rPr lang="en-US" sz="2400" i="1" dirty="0" err="1"/>
              <a:t>label</a:t>
            </a:r>
            <a:r>
              <a:rPr lang="en-US" sz="2400" i="1" baseline="-25000" dirty="0" err="1"/>
              <a:t>k</a:t>
            </a:r>
            <a:r>
              <a:rPr lang="en-US" sz="2400" dirty="0"/>
              <a:t> labeled negative</a:t>
            </a:r>
          </a:p>
          <a:p>
            <a:pPr marL="320040" lvl="1" indent="0">
              <a:buNone/>
            </a:pPr>
            <a:r>
              <a:rPr lang="en-US" sz="2400" dirty="0"/>
              <a:t>      - train classifier on this subset of the data</a:t>
            </a:r>
          </a:p>
        </p:txBody>
      </p:sp>
    </p:spTree>
    <p:extLst>
      <p:ext uri="{BB962C8B-B14F-4D97-AF65-F5344CB8AC3E}">
        <p14:creationId xmlns:p14="http://schemas.microsoft.com/office/powerpoint/2010/main" val="1562437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 training visualized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38" y="2337384"/>
            <a:ext cx="435932" cy="427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91" y="3580915"/>
            <a:ext cx="440752" cy="444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3" y="4238853"/>
            <a:ext cx="627865" cy="369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14" y="4862942"/>
            <a:ext cx="745934" cy="425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64" y="2998584"/>
            <a:ext cx="355732" cy="3265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0136" y="2348559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apple</a:t>
            </a:r>
            <a:endParaRPr lang="en-US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100136" y="3633986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apple</a:t>
            </a:r>
            <a:endParaRPr lang="en-US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00136" y="4264197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banana</a:t>
            </a:r>
            <a:endParaRPr lang="en-US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0136" y="4944730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banana</a:t>
            </a:r>
            <a:endParaRPr lang="en-US" b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00136" y="2981170"/>
            <a:ext cx="85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orange</a:t>
            </a:r>
            <a:endParaRPr lang="en-US" b="1" baseline="-250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7875" y="1721556"/>
            <a:ext cx="14111" cy="486833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605" y="2266829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458" y="2864509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3948" y="2278004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03948" y="2917580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2444257" y="1773987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orange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716" y="3495827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532170" y="344389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227" y="4259197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80" y="4856877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16569" y="427037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5716569" y="490994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600434" y="3803263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483" y="5553671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24" y="5993558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16569" y="54231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5716569" y="5992152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338" y="2174097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776792" y="21221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76" y="2764768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817" y="3204655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778362" y="263422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7778362" y="3203249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6622790" y="1705321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orange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</p:spTree>
    <p:extLst>
      <p:ext uri="{BB962C8B-B14F-4D97-AF65-F5344CB8AC3E}">
        <p14:creationId xmlns:p14="http://schemas.microsoft.com/office/powerpoint/2010/main" val="758637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 classify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orange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orange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90723" y="4302188"/>
            <a:ext cx="1644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class?</a:t>
            </a:r>
          </a:p>
        </p:txBody>
      </p:sp>
    </p:spTree>
    <p:extLst>
      <p:ext uri="{BB962C8B-B14F-4D97-AF65-F5344CB8AC3E}">
        <p14:creationId xmlns:p14="http://schemas.microsoft.com/office/powerpoint/2010/main" val="1017933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 classify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orange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apple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orange </a:t>
            </a:r>
            <a:r>
              <a:rPr lang="en-US" sz="2000" dirty="0" err="1">
                <a:solidFill>
                  <a:srgbClr val="0000FF"/>
                </a:solidFill>
              </a:rPr>
              <a:t>vs</a:t>
            </a:r>
            <a:r>
              <a:rPr lang="en-US" sz="2000" dirty="0">
                <a:solidFill>
                  <a:srgbClr val="0000FF"/>
                </a:solidFill>
              </a:rPr>
              <a:t> banana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5479" y="2638778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orange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3938" y="395350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orange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02535" y="521734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apple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21560" y="393234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orange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7172" y="5334000"/>
            <a:ext cx="1533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 general?</a:t>
            </a:r>
          </a:p>
        </p:txBody>
      </p:sp>
    </p:spTree>
    <p:extLst>
      <p:ext uri="{BB962C8B-B14F-4D97-AF65-F5344CB8AC3E}">
        <p14:creationId xmlns:p14="http://schemas.microsoft.com/office/powerpoint/2010/main" val="7833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 classify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27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To classify example e, classify with each classifier </a:t>
            </a:r>
            <a:r>
              <a:rPr lang="en-US" dirty="0" err="1"/>
              <a:t>f</a:t>
            </a:r>
            <a:r>
              <a:rPr lang="en-US" baseline="-25000" dirty="0" err="1"/>
              <a:t>jk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 a few options to choose the final class:</a:t>
            </a:r>
          </a:p>
          <a:p>
            <a:pPr>
              <a:buFontTx/>
              <a:buChar char="-"/>
            </a:pPr>
            <a:r>
              <a:rPr lang="en-US" dirty="0"/>
              <a:t>Take a majority vote</a:t>
            </a:r>
          </a:p>
          <a:p>
            <a:pPr>
              <a:buFontTx/>
              <a:buChar char="-"/>
            </a:pPr>
            <a:r>
              <a:rPr lang="en-US" dirty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/>
              <a:t>y = </a:t>
            </a:r>
            <a:r>
              <a:rPr lang="en-US" dirty="0" err="1"/>
              <a:t>f</a:t>
            </a:r>
            <a:r>
              <a:rPr lang="en-US" baseline="-25000" dirty="0" err="1"/>
              <a:t>jk</a:t>
            </a:r>
            <a:r>
              <a:rPr lang="en-US" dirty="0"/>
              <a:t>(e)</a:t>
            </a:r>
          </a:p>
          <a:p>
            <a:pPr lvl="1">
              <a:buFontTx/>
              <a:buChar char="-"/>
            </a:pPr>
            <a:r>
              <a:rPr lang="en-US" dirty="0" err="1"/>
              <a:t>score</a:t>
            </a:r>
            <a:r>
              <a:rPr lang="en-US" baseline="-25000" dirty="0" err="1"/>
              <a:t>j</a:t>
            </a:r>
            <a:r>
              <a:rPr lang="en-US" dirty="0"/>
              <a:t> += y</a:t>
            </a:r>
          </a:p>
          <a:p>
            <a:pPr lvl="1">
              <a:buFontTx/>
              <a:buChar char="-"/>
            </a:pPr>
            <a:r>
              <a:rPr lang="en-US" dirty="0" err="1"/>
              <a:t>score</a:t>
            </a:r>
            <a:r>
              <a:rPr lang="en-US" baseline="-25000" dirty="0" err="1"/>
              <a:t>k</a:t>
            </a:r>
            <a:r>
              <a:rPr lang="en-US" dirty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2111" y="4896555"/>
            <a:ext cx="2658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this work?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5994780"/>
            <a:ext cx="755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Here we’re assuming that y encompasses both the prediction (+1,-1) and the confidence, i.e. </a:t>
            </a:r>
            <a:r>
              <a:rPr lang="en-US" i="1">
                <a:solidFill>
                  <a:srgbClr val="3366FF"/>
                </a:solidFill>
              </a:rPr>
              <a:t>y </a:t>
            </a:r>
            <a:r>
              <a:rPr lang="en-US" i="1" dirty="0">
                <a:solidFill>
                  <a:srgbClr val="3366FF"/>
                </a:solidFill>
              </a:rPr>
              <a:t>= prediction </a:t>
            </a:r>
            <a:r>
              <a:rPr lang="en-US" i="1">
                <a:solidFill>
                  <a:srgbClr val="3366FF"/>
                </a:solidFill>
              </a:rPr>
              <a:t>* confidence.</a:t>
            </a:r>
            <a:endParaRPr lang="en-US" i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 classify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2139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/>
              <a:t>y = </a:t>
            </a:r>
            <a:r>
              <a:rPr lang="en-US" dirty="0" err="1"/>
              <a:t>f</a:t>
            </a:r>
            <a:r>
              <a:rPr lang="en-US" baseline="-25000" dirty="0" err="1"/>
              <a:t>jk</a:t>
            </a:r>
            <a:r>
              <a:rPr lang="en-US" dirty="0"/>
              <a:t>(e)</a:t>
            </a:r>
          </a:p>
          <a:p>
            <a:pPr lvl="1">
              <a:buFontTx/>
              <a:buChar char="-"/>
            </a:pPr>
            <a:r>
              <a:rPr lang="en-US" dirty="0" err="1"/>
              <a:t>score</a:t>
            </a:r>
            <a:r>
              <a:rPr lang="en-US" baseline="-25000" dirty="0" err="1"/>
              <a:t>j</a:t>
            </a:r>
            <a:r>
              <a:rPr lang="en-US" dirty="0"/>
              <a:t> += y</a:t>
            </a:r>
          </a:p>
          <a:p>
            <a:pPr lvl="1">
              <a:buFontTx/>
              <a:buChar char="-"/>
            </a:pPr>
            <a:r>
              <a:rPr lang="en-US" dirty="0" err="1"/>
              <a:t>score</a:t>
            </a:r>
            <a:r>
              <a:rPr lang="en-US" baseline="-25000" dirty="0" err="1"/>
              <a:t>k</a:t>
            </a:r>
            <a:r>
              <a:rPr lang="en-US" dirty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0222" y="3739445"/>
            <a:ext cx="624191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y is positive, classifier thought it was of type j:</a:t>
            </a:r>
          </a:p>
          <a:p>
            <a:r>
              <a:rPr lang="en-US" sz="2400" dirty="0"/>
              <a:t>  - raise the score for j</a:t>
            </a:r>
          </a:p>
          <a:p>
            <a:r>
              <a:rPr lang="en-US" sz="2400" dirty="0"/>
              <a:t>  - lower the score for k</a:t>
            </a:r>
          </a:p>
          <a:p>
            <a:endParaRPr lang="en-US" sz="2400" dirty="0"/>
          </a:p>
          <a:p>
            <a:r>
              <a:rPr lang="en-US" sz="2400" dirty="0"/>
              <a:t>if y is negative, classifier thought it was of type k:</a:t>
            </a:r>
          </a:p>
          <a:p>
            <a:r>
              <a:rPr lang="en-US" sz="2400" dirty="0"/>
              <a:t>  - lower the score for j</a:t>
            </a:r>
          </a:p>
          <a:p>
            <a:r>
              <a:rPr lang="en-US" sz="2400" dirty="0"/>
              <a:t>  - raise the score for k</a:t>
            </a:r>
          </a:p>
        </p:txBody>
      </p:sp>
    </p:spTree>
    <p:extLst>
      <p:ext uri="{BB962C8B-B14F-4D97-AF65-F5344CB8AC3E}">
        <p14:creationId xmlns:p14="http://schemas.microsoft.com/office/powerpoint/2010/main" val="2379588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 vs. 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Train/classify runtime?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Error?  Assume each binary classifier makes an error with probability </a:t>
            </a:r>
            <a:r>
              <a:rPr lang="en-US" dirty="0" err="1">
                <a:solidFill>
                  <a:srgbClr val="FF0000"/>
                </a:solidFill>
              </a:rPr>
              <a:t>ε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604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 vs. 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166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Train time:</a:t>
            </a:r>
          </a:p>
          <a:p>
            <a:pPr marL="0" indent="0">
              <a:buNone/>
            </a:pPr>
            <a:r>
              <a:rPr lang="en-US" dirty="0"/>
              <a:t>AVA learns more classifiers, however, they’re trained on much smaller data this tends to make it faster if the labels are equally balanced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Test time:</a:t>
            </a:r>
          </a:p>
          <a:p>
            <a:pPr marL="0" indent="0">
              <a:buNone/>
            </a:pPr>
            <a:r>
              <a:rPr lang="en-US" dirty="0"/>
              <a:t>AVA has more classifiers, so often is slower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Error (see the book for more justification):</a:t>
            </a:r>
          </a:p>
          <a:p>
            <a:pPr>
              <a:buFontTx/>
              <a:buChar char="-"/>
            </a:pPr>
            <a:r>
              <a:rPr lang="en-US" dirty="0"/>
              <a:t>AVA trains on more balanced data sets</a:t>
            </a:r>
          </a:p>
          <a:p>
            <a:pPr>
              <a:buFontTx/>
              <a:buChar char="-"/>
            </a:pPr>
            <a:r>
              <a:rPr lang="en-US" dirty="0"/>
              <a:t>AVA tests with more classifiers and therefore has more chances for errors</a:t>
            </a:r>
          </a:p>
          <a:p>
            <a:pPr marL="0" indent="0">
              <a:buNone/>
            </a:pPr>
            <a:r>
              <a:rPr lang="en-US" dirty="0"/>
              <a:t>- Theoretically:</a:t>
            </a:r>
          </a:p>
          <a:p>
            <a:pPr marL="0" indent="0">
              <a:buNone/>
            </a:pPr>
            <a:r>
              <a:rPr lang="en-US" dirty="0"/>
              <a:t>-- OVA: </a:t>
            </a:r>
            <a:r>
              <a:rPr lang="en-US" dirty="0" err="1"/>
              <a:t>ε</a:t>
            </a:r>
            <a:r>
              <a:rPr lang="en-US" dirty="0"/>
              <a:t> (number of labels -1)</a:t>
            </a:r>
          </a:p>
          <a:p>
            <a:pPr marL="0" indent="0">
              <a:buNone/>
            </a:pPr>
            <a:r>
              <a:rPr lang="en-US" dirty="0"/>
              <a:t>-- AVA: 2 </a:t>
            </a:r>
            <a:r>
              <a:rPr lang="en-US" dirty="0" err="1"/>
              <a:t>ε</a:t>
            </a:r>
            <a:r>
              <a:rPr lang="en-US" dirty="0"/>
              <a:t> (number of labels -1)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86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3: Divide and conquer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86" y="1890541"/>
            <a:ext cx="748463" cy="733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09" y="2078902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535" y="2107445"/>
            <a:ext cx="563033" cy="5168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52674" y="2107445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1719424"/>
            <a:ext cx="711142" cy="143009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2747986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34745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902" y="4712781"/>
            <a:ext cx="563033" cy="5168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995" y="4495877"/>
            <a:ext cx="748463" cy="7337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17810" y="4683333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32" y="4654790"/>
            <a:ext cx="833354" cy="4902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4074377"/>
            <a:ext cx="711142" cy="14300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49404" y="46049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1660" y="5756112"/>
            <a:ext cx="2456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Pros/cons vs. AVA?</a:t>
            </a:r>
          </a:p>
        </p:txBody>
      </p:sp>
    </p:spTree>
    <p:extLst>
      <p:ext uri="{BB962C8B-B14F-4D97-AF65-F5344CB8AC3E}">
        <p14:creationId xmlns:p14="http://schemas.microsoft.com/office/powerpoint/2010/main" val="340048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using a binary classifier, the most common thing to do is OVA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Otherwise, use a classifier that allows for multiple labels:</a:t>
            </a:r>
          </a:p>
          <a:p>
            <a:pPr lvl="1"/>
            <a:r>
              <a:rPr lang="en-US" dirty="0"/>
              <a:t>DT and k-NN work reasonably well</a:t>
            </a:r>
          </a:p>
          <a:p>
            <a:pPr lvl="1"/>
            <a:r>
              <a:rPr lang="en-US" dirty="0"/>
              <a:t>We’ll see a few more in the coming weeks that will often work better</a:t>
            </a:r>
          </a:p>
        </p:txBody>
      </p:sp>
    </p:spTree>
    <p:extLst>
      <p:ext uri="{BB962C8B-B14F-4D97-AF65-F5344CB8AC3E}">
        <p14:creationId xmlns:p14="http://schemas.microsoft.com/office/powerpoint/2010/main" val="752941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evaluation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327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should we evaluate?</a:t>
            </a:r>
          </a:p>
        </p:txBody>
      </p:sp>
    </p:spTree>
    <p:extLst>
      <p:ext uri="{BB962C8B-B14F-4D97-AF65-F5344CB8AC3E}">
        <p14:creationId xmlns:p14="http://schemas.microsoft.com/office/powerpoint/2010/main" val="1719672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evaluation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785556" y="3672495"/>
            <a:ext cx="1932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Accuracy: 4/6</a:t>
            </a:r>
          </a:p>
        </p:txBody>
      </p:sp>
    </p:spTree>
    <p:extLst>
      <p:ext uri="{BB962C8B-B14F-4D97-AF65-F5344CB8AC3E}">
        <p14:creationId xmlns:p14="http://schemas.microsoft.com/office/powerpoint/2010/main" val="1583797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Multiclass evaluation imbalanced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1972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problems?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28811" y="2991556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35152" y="4570778"/>
            <a:ext cx="220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Data imbalance!</a:t>
            </a:r>
          </a:p>
        </p:txBody>
      </p:sp>
    </p:spTree>
    <p:extLst>
      <p:ext uri="{BB962C8B-B14F-4D97-AF65-F5344CB8AC3E}">
        <p14:creationId xmlns:p14="http://schemas.microsoft.com/office/powerpoint/2010/main" val="135922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Macroaveraging</a:t>
            </a:r>
            <a:r>
              <a:rPr lang="en-US" dirty="0"/>
              <a:t> vs. </a:t>
            </a:r>
            <a:r>
              <a:rPr lang="en-US" dirty="0" err="1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6600"/>
                </a:solidFill>
              </a:rPr>
              <a:t>microaveraging</a:t>
            </a:r>
            <a:r>
              <a:rPr lang="en-US" dirty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6600"/>
                </a:solidFill>
              </a:rPr>
              <a:t>macroaveraging</a:t>
            </a:r>
            <a:r>
              <a:rPr lang="en-US" dirty="0"/>
              <a:t>: calculate evaluation score (e.g. accuracy) for each label, then average over labels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41222" y="4811889"/>
            <a:ext cx="3608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effect does this have?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Why include it?</a:t>
            </a:r>
          </a:p>
        </p:txBody>
      </p:sp>
    </p:spTree>
    <p:extLst>
      <p:ext uri="{BB962C8B-B14F-4D97-AF65-F5344CB8AC3E}">
        <p14:creationId xmlns:p14="http://schemas.microsoft.com/office/powerpoint/2010/main" val="175169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Macroaveraging</a:t>
            </a:r>
            <a:r>
              <a:rPr lang="en-US" dirty="0"/>
              <a:t> vs. </a:t>
            </a:r>
            <a:r>
              <a:rPr lang="en-US" dirty="0" err="1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2760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6600"/>
                </a:solidFill>
              </a:rPr>
              <a:t>microaveraging</a:t>
            </a:r>
            <a:r>
              <a:rPr lang="en-US" dirty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solidFill>
                  <a:srgbClr val="FF6600"/>
                </a:solidFill>
              </a:rPr>
              <a:t>macroaveraging</a:t>
            </a:r>
            <a:r>
              <a:rPr lang="en-US" dirty="0"/>
              <a:t>: calculate evaluation score (e.g. accuracy) for each label, then average over labels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3889" y="4811889"/>
            <a:ext cx="5750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Puts more weight/emphasis on rarer labels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Allows another dimension of analysis</a:t>
            </a:r>
          </a:p>
        </p:txBody>
      </p:sp>
    </p:spTree>
    <p:extLst>
      <p:ext uri="{BB962C8B-B14F-4D97-AF65-F5344CB8AC3E}">
        <p14:creationId xmlns:p14="http://schemas.microsoft.com/office/powerpoint/2010/main" val="2006035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Macroaveraging</a:t>
            </a:r>
            <a:r>
              <a:rPr lang="en-US" dirty="0"/>
              <a:t> vs. </a:t>
            </a:r>
            <a:r>
              <a:rPr lang="en-US" dirty="0" err="1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rgbClr val="FF6600"/>
                </a:solidFill>
              </a:rPr>
              <a:t>microaveraging</a:t>
            </a:r>
            <a:r>
              <a:rPr lang="en-US" sz="2800" dirty="0"/>
              <a:t>: average over examples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>
                <a:solidFill>
                  <a:srgbClr val="FF6600"/>
                </a:solidFill>
              </a:rPr>
              <a:t>macroaveraging</a:t>
            </a:r>
            <a:r>
              <a:rPr lang="en-US" sz="2800" dirty="0"/>
              <a:t>: calculate evaluation score (e.g. accuracy) for each label, then average over labels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94778" y="5359917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497331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Macroaveraging</a:t>
            </a:r>
            <a:r>
              <a:rPr lang="en-US" dirty="0"/>
              <a:t> vs. </a:t>
            </a:r>
            <a:r>
              <a:rPr lang="en-US" dirty="0" err="1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rgbClr val="FF6600"/>
                </a:solidFill>
              </a:rPr>
              <a:t>microaveraging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0000FF"/>
                </a:solidFill>
              </a:rPr>
              <a:t>4/6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>
                <a:solidFill>
                  <a:srgbClr val="FF6600"/>
                </a:solidFill>
              </a:rPr>
              <a:t>macroaveraging</a:t>
            </a:r>
            <a:r>
              <a:rPr lang="en-US" sz="2800" dirty="0"/>
              <a:t>: </a:t>
            </a:r>
          </a:p>
          <a:p>
            <a:pPr marL="0" indent="0">
              <a:buNone/>
            </a:pPr>
            <a:r>
              <a:rPr lang="en-US" sz="2800" dirty="0"/>
              <a:t>  </a:t>
            </a:r>
            <a:r>
              <a:rPr lang="en-US" sz="2000" dirty="0"/>
              <a:t>apple = 1/2</a:t>
            </a:r>
          </a:p>
          <a:p>
            <a:pPr marL="0" indent="0">
              <a:buNone/>
            </a:pPr>
            <a:r>
              <a:rPr lang="en-US" sz="2000" dirty="0"/>
              <a:t>  orange = 1/1</a:t>
            </a:r>
          </a:p>
          <a:p>
            <a:pPr marL="0" indent="0">
              <a:buNone/>
            </a:pPr>
            <a:r>
              <a:rPr lang="en-US" sz="2000" dirty="0"/>
              <a:t>  banana = 1/2</a:t>
            </a:r>
          </a:p>
          <a:p>
            <a:pPr marL="0" indent="0">
              <a:buNone/>
            </a:pPr>
            <a:r>
              <a:rPr lang="en-US" sz="2000" dirty="0"/>
              <a:t>  pineapple = 1/1</a:t>
            </a:r>
          </a:p>
          <a:p>
            <a:pPr marL="0" indent="0">
              <a:buNone/>
            </a:pPr>
            <a:r>
              <a:rPr lang="en-US" sz="2000" dirty="0"/>
              <a:t>  total = (1/2 + 1 + 1/2 + 1)/4</a:t>
            </a:r>
          </a:p>
          <a:p>
            <a:pPr marL="0" indent="0">
              <a:buNone/>
            </a:pPr>
            <a:r>
              <a:rPr lang="en-US" sz="2000" dirty="0"/>
              <a:t>        </a:t>
            </a:r>
            <a:r>
              <a:rPr lang="en-US" sz="2800" dirty="0"/>
              <a:t> = </a:t>
            </a:r>
            <a:r>
              <a:rPr lang="en-US" sz="2800" dirty="0">
                <a:solidFill>
                  <a:srgbClr val="0000FF"/>
                </a:solidFill>
              </a:rPr>
              <a:t>3/4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555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matrix</a:t>
            </a:r>
          </a:p>
        </p:txBody>
      </p:sp>
      <p:graphicFrame>
        <p:nvGraphicFramePr>
          <p:cNvPr id="4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67497"/>
              </p:ext>
            </p:extLst>
          </p:nvPr>
        </p:nvGraphicFramePr>
        <p:xfrm>
          <a:off x="959556" y="3911600"/>
          <a:ext cx="7013222" cy="2773680"/>
        </p:xfrm>
        <a:graphic>
          <a:graphicData uri="http://schemas.openxmlformats.org/drawingml/2006/table">
            <a:tbl>
              <a:tblPr/>
              <a:tblGrid>
                <a:gridCol w="1144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38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9759" y="1848556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entry </a:t>
            </a:r>
            <a:r>
              <a:rPr lang="en-US" sz="2400" i="1" dirty="0">
                <a:latin typeface="Arial"/>
                <a:cs typeface="Arial"/>
              </a:rPr>
              <a:t>(</a:t>
            </a:r>
            <a:r>
              <a:rPr lang="en-US" sz="2400" i="1" dirty="0" err="1">
                <a:latin typeface="Arial"/>
                <a:cs typeface="Arial"/>
              </a:rPr>
              <a:t>i</a:t>
            </a:r>
            <a:r>
              <a:rPr lang="en-US" sz="2400" i="1" dirty="0">
                <a:latin typeface="Arial"/>
                <a:cs typeface="Arial"/>
              </a:rPr>
              <a:t>, j)</a:t>
            </a:r>
            <a:r>
              <a:rPr lang="en-US" sz="2400" dirty="0">
                <a:latin typeface="Arial"/>
                <a:cs typeface="Arial"/>
              </a:rPr>
              <a:t> represents the number of examples with label </a:t>
            </a:r>
            <a:r>
              <a:rPr lang="en-US" sz="2400" i="1" dirty="0" err="1">
                <a:latin typeface="Arial"/>
                <a:cs typeface="Arial"/>
              </a:rPr>
              <a:t>i</a:t>
            </a:r>
            <a:r>
              <a:rPr lang="en-US" sz="2400" dirty="0">
                <a:latin typeface="Arial"/>
                <a:cs typeface="Arial"/>
              </a:rPr>
              <a:t> that were predicted to have label </a:t>
            </a:r>
            <a:r>
              <a:rPr lang="en-US" sz="2400" i="1" dirty="0">
                <a:latin typeface="Arial"/>
                <a:cs typeface="Arial"/>
              </a:rPr>
              <a:t>j</a:t>
            </a:r>
          </a:p>
          <a:p>
            <a:endParaRPr lang="en-US" sz="2400" dirty="0">
              <a:latin typeface="Arial"/>
              <a:cs typeface="Arial"/>
            </a:endParaRPr>
          </a:p>
          <a:p>
            <a:r>
              <a:rPr lang="en-US" sz="2400" dirty="0">
                <a:latin typeface="Arial"/>
                <a:cs typeface="Arial"/>
              </a:rPr>
              <a:t>another way to understand both the data and the classifier</a:t>
            </a:r>
          </a:p>
        </p:txBody>
      </p:sp>
    </p:spTree>
    <p:extLst>
      <p:ext uri="{BB962C8B-B14F-4D97-AF65-F5344CB8AC3E}">
        <p14:creationId xmlns:p14="http://schemas.microsoft.com/office/powerpoint/2010/main" val="1320744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matrix</a:t>
            </a:r>
          </a:p>
        </p:txBody>
      </p:sp>
      <p:pic>
        <p:nvPicPr>
          <p:cNvPr id="4" name="Picture 12" descr="conf_plot_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4" y="1711589"/>
            <a:ext cx="6807199" cy="414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74332" y="6070559"/>
            <a:ext cx="6053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/>
              <a:t>BLAST classification of proteins in 850 </a:t>
            </a:r>
            <a:r>
              <a:rPr lang="en-US" sz="2000" dirty="0" err="1"/>
              <a:t>superfamilies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028555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Multilabel</a:t>
            </a:r>
            <a:r>
              <a:rPr lang="en-US" dirty="0"/>
              <a:t> vs. multiclass 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edible?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19111" y="4868335"/>
            <a:ext cx="535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difference in these labels/categories?</a:t>
            </a:r>
          </a:p>
        </p:txBody>
      </p:sp>
    </p:spTree>
    <p:extLst>
      <p:ext uri="{BB962C8B-B14F-4D97-AF65-F5344CB8AC3E}">
        <p14:creationId xmlns:p14="http://schemas.microsoft.com/office/powerpoint/2010/main" val="12412062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Multilabel</a:t>
            </a:r>
            <a:r>
              <a:rPr lang="en-US" dirty="0"/>
              <a:t> vs. multiclass 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edible?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685800" y="4572000"/>
            <a:ext cx="2133600" cy="1447800"/>
            <a:chOff x="288" y="2688"/>
            <a:chExt cx="1344" cy="912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720" y="2928"/>
              <a:ext cx="816" cy="52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288" y="2688"/>
              <a:ext cx="1344" cy="912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960" y="3072"/>
              <a:ext cx="480" cy="28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1200" y="3168"/>
              <a:ext cx="144" cy="144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3733800" y="44958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4572000" y="45720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733800" y="5181600"/>
            <a:ext cx="8382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648200" y="5257800"/>
            <a:ext cx="838200" cy="4572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6248400" y="44958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Oval 19"/>
          <p:cNvSpPr>
            <a:spLocks noChangeArrowheads="1"/>
          </p:cNvSpPr>
          <p:nvPr/>
        </p:nvSpPr>
        <p:spPr bwMode="auto">
          <a:xfrm>
            <a:off x="6781800" y="4572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0"/>
          <p:cNvSpPr>
            <a:spLocks noChangeArrowheads="1"/>
          </p:cNvSpPr>
          <p:nvPr/>
        </p:nvSpPr>
        <p:spPr bwMode="auto">
          <a:xfrm>
            <a:off x="7239000" y="5334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6934200" y="4800600"/>
            <a:ext cx="228600" cy="228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 rot="-5400000">
            <a:off x="-1295400" y="4800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Different structures</a:t>
            </a:r>
            <a:endParaRPr lang="fr-FR" sz="2400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609600" y="6248399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Nested/ Hierarchical</a:t>
            </a:r>
            <a:endParaRPr lang="fr-FR" sz="2000" dirty="0"/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601153" y="6256866"/>
            <a:ext cx="3200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Exclusive/ Multiclass</a:t>
            </a:r>
            <a:endParaRPr lang="fr-FR" sz="2000" dirty="0"/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6222999" y="6256866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 General/Structured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527375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Multiclass vs. </a:t>
            </a:r>
            <a:r>
              <a:rPr lang="en-US" dirty="0" err="1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190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Multiclass: each example has one label and exactly one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Multilabel</a:t>
            </a:r>
            <a:r>
              <a:rPr lang="en-US" dirty="0"/>
              <a:t>: each example has </a:t>
            </a:r>
            <a:r>
              <a:rPr lang="en-US" b="1" i="1" dirty="0"/>
              <a:t>zero or more</a:t>
            </a:r>
            <a:r>
              <a:rPr lang="en-US" dirty="0"/>
              <a:t> labels.  Also called annotation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7444" y="5081222"/>
            <a:ext cx="3081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Multilabel</a:t>
            </a:r>
            <a:r>
              <a:rPr lang="en-US" sz="2400" dirty="0">
                <a:solidFill>
                  <a:srgbClr val="FF0000"/>
                </a:solidFill>
              </a:rPr>
              <a:t> applications?</a:t>
            </a:r>
          </a:p>
        </p:txBody>
      </p:sp>
    </p:spTree>
    <p:extLst>
      <p:ext uri="{BB962C8B-B14F-4D97-AF65-F5344CB8AC3E}">
        <p14:creationId xmlns:p14="http://schemas.microsoft.com/office/powerpoint/2010/main" val="211872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Image annotation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Document topics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Labeling people in a picture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68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Suggest a simpler word for the word below: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vital</a:t>
            </a:r>
          </a:p>
        </p:txBody>
      </p:sp>
    </p:spTree>
    <p:extLst>
      <p:ext uri="{BB962C8B-B14F-4D97-AF65-F5344CB8AC3E}">
        <p14:creationId xmlns:p14="http://schemas.microsoft.com/office/powerpoint/2010/main" val="1489657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Suggest a simpler word for the word below: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vital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511131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important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necessary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essential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crucial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mandatory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4860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Suggest a simpler word for the word below: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acquired</a:t>
            </a:r>
          </a:p>
        </p:txBody>
      </p:sp>
    </p:spTree>
    <p:extLst>
      <p:ext uri="{BB962C8B-B14F-4D97-AF65-F5344CB8AC3E}">
        <p14:creationId xmlns:p14="http://schemas.microsoft.com/office/powerpoint/2010/main" val="24313561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Suggest a simpler word for the word below: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acquired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74991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obtained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purchased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bought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got hold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175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0687" y="1576007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vital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7243" y="2144889"/>
            <a:ext cx="12049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important</a:t>
            </a:r>
          </a:p>
          <a:p>
            <a:pPr fontAlgn="t"/>
            <a:r>
              <a:rPr lang="en-US" dirty="0"/>
              <a:t>necessary</a:t>
            </a:r>
          </a:p>
          <a:p>
            <a:pPr fontAlgn="t"/>
            <a:r>
              <a:rPr lang="en-US" dirty="0"/>
              <a:t>essential</a:t>
            </a:r>
          </a:p>
          <a:p>
            <a:pPr fontAlgn="t"/>
            <a:r>
              <a:rPr lang="en-US" dirty="0"/>
              <a:t>needed</a:t>
            </a:r>
          </a:p>
          <a:p>
            <a:pPr fontAlgn="t"/>
            <a:r>
              <a:rPr lang="en-US" dirty="0"/>
              <a:t>critical</a:t>
            </a:r>
          </a:p>
          <a:p>
            <a:pPr fontAlgn="t"/>
            <a:r>
              <a:rPr lang="en-US" dirty="0"/>
              <a:t>crucial</a:t>
            </a:r>
          </a:p>
          <a:p>
            <a:r>
              <a:rPr lang="en-US" dirty="0"/>
              <a:t>mandatory</a:t>
            </a:r>
          </a:p>
          <a:p>
            <a:pPr fontAlgn="t"/>
            <a:r>
              <a:rPr lang="en-US" dirty="0"/>
              <a:t>required</a:t>
            </a:r>
          </a:p>
          <a:p>
            <a:pPr fontAlgn="t"/>
            <a:r>
              <a:rPr lang="en-US" dirty="0"/>
              <a:t>vital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9440" y="2144889"/>
            <a:ext cx="121058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gotten</a:t>
            </a:r>
          </a:p>
          <a:p>
            <a:pPr fontAlgn="t"/>
            <a:r>
              <a:rPr lang="en-US" dirty="0"/>
              <a:t>received</a:t>
            </a:r>
          </a:p>
          <a:p>
            <a:pPr fontAlgn="t"/>
            <a:r>
              <a:rPr lang="en-US" dirty="0"/>
              <a:t>gained</a:t>
            </a:r>
          </a:p>
          <a:p>
            <a:pPr fontAlgn="t"/>
            <a:r>
              <a:rPr lang="en-US" dirty="0"/>
              <a:t>obtained</a:t>
            </a:r>
          </a:p>
          <a:p>
            <a:pPr fontAlgn="t"/>
            <a:r>
              <a:rPr lang="en-US" dirty="0"/>
              <a:t>got</a:t>
            </a:r>
          </a:p>
          <a:p>
            <a:pPr fontAlgn="t"/>
            <a:r>
              <a:rPr lang="en-US" dirty="0"/>
              <a:t>purchased</a:t>
            </a:r>
          </a:p>
          <a:p>
            <a:r>
              <a:rPr lang="en-US" dirty="0"/>
              <a:t>bought</a:t>
            </a:r>
          </a:p>
          <a:p>
            <a:pPr fontAlgn="t"/>
            <a:r>
              <a:rPr lang="en-US" dirty="0"/>
              <a:t>got hold of</a:t>
            </a:r>
          </a:p>
          <a:p>
            <a:pPr fontAlgn="t"/>
            <a:r>
              <a:rPr lang="en-US" dirty="0"/>
              <a:t>acquired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41848" y="1576007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acquired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4334" y="2779888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5715000" y="1721556"/>
            <a:ext cx="479778" cy="2935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4847" y="2892778"/>
            <a:ext cx="1789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165771" y="4739103"/>
            <a:ext cx="2182449" cy="1845420"/>
            <a:chOff x="3165771" y="4739103"/>
            <a:chExt cx="2182449" cy="1845420"/>
          </a:xfrm>
        </p:grpSpPr>
        <p:sp>
          <p:nvSpPr>
            <p:cNvPr id="14" name="Down Arrow 13"/>
            <p:cNvSpPr/>
            <p:nvPr/>
          </p:nvSpPr>
          <p:spPr>
            <a:xfrm>
              <a:off x="3165771" y="4739103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08564" y="4739103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train</a:t>
              </a:r>
            </a:p>
          </p:txBody>
        </p:sp>
        <p:grpSp>
          <p:nvGrpSpPr>
            <p:cNvPr id="16" name="Group 37"/>
            <p:cNvGrpSpPr/>
            <p:nvPr/>
          </p:nvGrpSpPr>
          <p:grpSpPr>
            <a:xfrm>
              <a:off x="3169224" y="5579442"/>
              <a:ext cx="1274797" cy="1005081"/>
              <a:chOff x="7330723" y="3505200"/>
              <a:chExt cx="1432277" cy="1371600"/>
            </a:xfrm>
          </p:grpSpPr>
          <p:sp>
            <p:nvSpPr>
              <p:cNvPr id="17" name="Rounded Rectangle 1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ranker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97409" y="5745535"/>
            <a:ext cx="7077183" cy="485019"/>
            <a:chOff x="697409" y="5745535"/>
            <a:chExt cx="7077183" cy="485019"/>
          </a:xfrm>
        </p:grpSpPr>
        <p:sp>
          <p:nvSpPr>
            <p:cNvPr id="11" name="TextBox 10"/>
            <p:cNvSpPr txBox="1"/>
            <p:nvPr/>
          </p:nvSpPr>
          <p:spPr>
            <a:xfrm>
              <a:off x="697409" y="5745535"/>
              <a:ext cx="2073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list of synonyms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2866946" y="6053667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4444021" y="6055300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46299" y="5768889"/>
              <a:ext cx="3028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list ranked by simplicity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3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problems in general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training data:</a:t>
            </a:r>
          </a:p>
          <a:p>
            <a:r>
              <a:rPr lang="en-US" dirty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1501197" y="4545547"/>
            <a:ext cx="7259102" cy="2132670"/>
            <a:chOff x="1501197" y="4545547"/>
            <a:chExt cx="7259102" cy="2132670"/>
          </a:xfrm>
        </p:grpSpPr>
        <p:sp>
          <p:nvSpPr>
            <p:cNvPr id="24" name="Down Arrow 23"/>
            <p:cNvSpPr/>
            <p:nvPr/>
          </p:nvSpPr>
          <p:spPr>
            <a:xfrm>
              <a:off x="3063401" y="4545547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06194" y="4545547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train</a:t>
              </a:r>
            </a:p>
          </p:txBody>
        </p:sp>
        <p:grpSp>
          <p:nvGrpSpPr>
            <p:cNvPr id="26" name="Group 37"/>
            <p:cNvGrpSpPr/>
            <p:nvPr/>
          </p:nvGrpSpPr>
          <p:grpSpPr>
            <a:xfrm>
              <a:off x="3285402" y="5389300"/>
              <a:ext cx="1274797" cy="1005081"/>
              <a:chOff x="7330723" y="3505200"/>
              <a:chExt cx="1432277" cy="1371600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ranker</a:t>
                </a:r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V="1">
              <a:off x="2983124" y="5863525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4560199" y="5865158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4862477" y="5578747"/>
              <a:ext cx="3897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ranking/ordering or examples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01197" y="500721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1</a:t>
              </a:r>
              <a:r>
                <a:rPr lang="en-US" sz="2000" dirty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2</a:t>
              </a:r>
              <a:r>
                <a:rPr lang="en-US" sz="2000" dirty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01197" y="543022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1</a:t>
              </a:r>
              <a:r>
                <a:rPr lang="en-US" sz="2000" dirty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2</a:t>
              </a:r>
              <a:r>
                <a:rPr lang="en-US" sz="2000" dirty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01197" y="5869208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1</a:t>
              </a:r>
              <a:r>
                <a:rPr lang="en-US" sz="2000" dirty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2</a:t>
              </a:r>
              <a:r>
                <a:rPr lang="en-US" sz="2000" dirty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n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01197" y="6278107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1</a:t>
              </a:r>
              <a:r>
                <a:rPr lang="en-US" sz="2000" dirty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2</a:t>
              </a:r>
              <a:r>
                <a:rPr lang="en-US" sz="2000" dirty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02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problems in general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training data:</a:t>
            </a:r>
          </a:p>
          <a:p>
            <a:r>
              <a:rPr lang="en-US" dirty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5578" y="5094111"/>
            <a:ext cx="3840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Real-world ranking problems?</a:t>
            </a:r>
          </a:p>
        </p:txBody>
      </p:sp>
    </p:spTree>
    <p:extLst>
      <p:ext uri="{BB962C8B-B14F-4D97-AF65-F5344CB8AC3E}">
        <p14:creationId xmlns:p14="http://schemas.microsoft.com/office/powerpoint/2010/main" val="2390817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Netflix </a:t>
            </a:r>
            <a:r>
              <a:rPr lang="en-US" dirty="0" err="1"/>
              <a:t>Recommende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5089"/>
            <a:ext cx="9144000" cy="28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901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112" y="1580444"/>
            <a:ext cx="5763402" cy="502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999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0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reranking</a:t>
            </a:r>
            <a:r>
              <a:rPr lang="en-US" dirty="0"/>
              <a:t> N-best output lists</a:t>
            </a:r>
          </a:p>
          <a:p>
            <a:pPr>
              <a:buFontTx/>
              <a:buChar char="-"/>
            </a:pPr>
            <a:r>
              <a:rPr lang="en-US" dirty="0"/>
              <a:t>machine translation</a:t>
            </a:r>
          </a:p>
          <a:p>
            <a:pPr>
              <a:buFontTx/>
              <a:buChar char="-"/>
            </a:pPr>
            <a:r>
              <a:rPr lang="en-US" dirty="0"/>
              <a:t>computational biology</a:t>
            </a:r>
          </a:p>
          <a:p>
            <a:pPr>
              <a:buFontTx/>
              <a:buChar char="-"/>
            </a:pPr>
            <a:r>
              <a:rPr lang="en-US" dirty="0"/>
              <a:t>parsing</a:t>
            </a:r>
          </a:p>
          <a:p>
            <a:pPr>
              <a:buFontTx/>
              <a:buChar char="-"/>
            </a:pPr>
            <a:r>
              <a:rPr lang="en-US" dirty="0"/>
              <a:t>…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flight search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373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box approach to ranking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Abstraction: we have a generic binary classifier, how can we use it to solve our new problem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+1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optionally: also output a confidence/score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Can we solve our ranking problem with this?</a:t>
            </a:r>
          </a:p>
        </p:txBody>
      </p:sp>
    </p:spTree>
    <p:extLst>
      <p:ext uri="{BB962C8B-B14F-4D97-AF65-F5344CB8AC3E}">
        <p14:creationId xmlns:p14="http://schemas.microsoft.com/office/powerpoint/2010/main" val="35428977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better vs. worse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Train a classifier to decide if the first input is better than second:</a:t>
            </a:r>
          </a:p>
          <a:p>
            <a:r>
              <a:rPr lang="en-US" sz="2400" dirty="0"/>
              <a:t>- Consider all possible pairings of the examples in a ranking</a:t>
            </a:r>
          </a:p>
          <a:p>
            <a:r>
              <a:rPr lang="en-US" sz="2400" dirty="0"/>
              <a:t>- Label as positive if the first example is higher ranked, negative otherwise</a:t>
            </a:r>
          </a:p>
        </p:txBody>
      </p:sp>
    </p:spTree>
    <p:extLst>
      <p:ext uri="{BB962C8B-B14F-4D97-AF65-F5344CB8AC3E}">
        <p14:creationId xmlns:p14="http://schemas.microsoft.com/office/powerpoint/2010/main" val="11477784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better vs. worse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Train a classifier to decide if the first input is better than second:</a:t>
            </a:r>
          </a:p>
          <a:p>
            <a:r>
              <a:rPr lang="en-US" sz="2400" dirty="0"/>
              <a:t>- Consider all possible pairings of the examples in a ranking</a:t>
            </a:r>
          </a:p>
          <a:p>
            <a:r>
              <a:rPr lang="en-US" sz="2400" dirty="0"/>
              <a:t>- Label as positive if the first example is higher ranked, negative otherwise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6270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8345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6270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8345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6270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6270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8345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8345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6270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6270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8345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28345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9" name="Down Arrow 28"/>
          <p:cNvSpPr/>
          <p:nvPr/>
        </p:nvSpPr>
        <p:spPr>
          <a:xfrm rot="16200000">
            <a:off x="2224278" y="4781625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5957" y="3209875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examples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04357" y="3209875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binary label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8213" y="367154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729291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better vs. worse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+1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Our binary classifier only takes one example as input</a:t>
            </a:r>
          </a:p>
        </p:txBody>
      </p:sp>
    </p:spTree>
    <p:extLst>
      <p:ext uri="{BB962C8B-B14F-4D97-AF65-F5344CB8AC3E}">
        <p14:creationId xmlns:p14="http://schemas.microsoft.com/office/powerpoint/2010/main" val="24227403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better vs. worse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+1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Our binary classifier only takes one example as input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3505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a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a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a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16690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b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b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b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6200000">
            <a:off x="4768673" y="466193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938125" y="4723790"/>
            <a:ext cx="1598397" cy="400110"/>
          </a:xfrm>
          <a:prstGeom prst="rect">
            <a:avLst/>
          </a:prstGeom>
          <a:noFill/>
          <a:ln w="381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7786" y="5700889"/>
            <a:ext cx="6385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do this?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 want features that compare the two examples.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12648" y="4162778"/>
            <a:ext cx="8051574" cy="56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7595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feature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9889" y="1600199"/>
            <a:ext cx="8763000" cy="4933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Many approaches!  Will depend on domain and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Two common approaches:</a:t>
            </a:r>
          </a:p>
          <a:p>
            <a:pPr marL="514350" indent="-514350">
              <a:buAutoNum type="arabicPeriod"/>
            </a:pPr>
            <a:r>
              <a:rPr lang="en-US" dirty="0"/>
              <a:t>difference: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greater than/less than: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53628"/>
              </p:ext>
            </p:extLst>
          </p:nvPr>
        </p:nvGraphicFramePr>
        <p:xfrm>
          <a:off x="2049637" y="3716161"/>
          <a:ext cx="158189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3" imgW="698500" imgH="215900" progId="Equation.3">
                  <p:embed/>
                </p:oleObj>
              </mc:Choice>
              <mc:Fallback>
                <p:oleObj name="Equation" r:id="rId3" imgW="698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9637" y="3716161"/>
                        <a:ext cx="158189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360517"/>
              </p:ext>
            </p:extLst>
          </p:nvPr>
        </p:nvGraphicFramePr>
        <p:xfrm>
          <a:off x="2049637" y="4845579"/>
          <a:ext cx="3190875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5" imgW="1409700" imgH="533400" progId="Equation.3">
                  <p:embed/>
                </p:oleObj>
              </mc:Choice>
              <mc:Fallback>
                <p:oleObj name="Equation" r:id="rId5" imgW="1409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49637" y="4845579"/>
                        <a:ext cx="3190875" cy="120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11747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3405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5480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405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85480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405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405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5480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85480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405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405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85480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85480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092" y="2151541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examples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90904" y="215154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47348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</p:txBody>
      </p:sp>
      <p:sp>
        <p:nvSpPr>
          <p:cNvPr id="19" name="Down Arrow 18"/>
          <p:cNvSpPr/>
          <p:nvPr/>
        </p:nvSpPr>
        <p:spPr>
          <a:xfrm rot="16200000">
            <a:off x="3353167" y="376738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6200000">
            <a:off x="6570086" y="388673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015016" y="270498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15016" y="325799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93926" y="377745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1593" y="428812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8753" y="47211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8753" y="527419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789400" y="26355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 features</a:t>
            </a:r>
          </a:p>
        </p:txBody>
      </p:sp>
      <p:sp>
        <p:nvSpPr>
          <p:cNvPr id="28" name="TextBox 27"/>
          <p:cNvSpPr txBox="1"/>
          <p:nvPr/>
        </p:nvSpPr>
        <p:spPr>
          <a:xfrm rot="16706587">
            <a:off x="6129216" y="2868945"/>
            <a:ext cx="1455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 classifier</a:t>
            </a:r>
          </a:p>
        </p:txBody>
      </p:sp>
      <p:grpSp>
        <p:nvGrpSpPr>
          <p:cNvPr id="29" name="Group 37"/>
          <p:cNvGrpSpPr/>
          <p:nvPr/>
        </p:nvGrpSpPr>
        <p:grpSpPr>
          <a:xfrm>
            <a:off x="7446659" y="3318091"/>
            <a:ext cx="1432277" cy="1371600"/>
            <a:chOff x="7330723" y="3505200"/>
            <a:chExt cx="1432277" cy="1371600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21743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426" y="3670294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unranked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26546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468847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512746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8" name="Down Arrow 7"/>
          <p:cNvSpPr/>
          <p:nvPr/>
        </p:nvSpPr>
        <p:spPr>
          <a:xfrm rot="16200000">
            <a:off x="3508391" y="439851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37"/>
          <p:cNvGrpSpPr/>
          <p:nvPr/>
        </p:nvGrpSpPr>
        <p:grpSpPr>
          <a:xfrm>
            <a:off x="3227437" y="1946491"/>
            <a:ext cx="1432277" cy="1371600"/>
            <a:chOff x="7330723" y="3505200"/>
            <a:chExt cx="1432277" cy="13716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882444" y="4480913"/>
            <a:ext cx="121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ranking?</a:t>
            </a:r>
          </a:p>
        </p:txBody>
      </p:sp>
    </p:spTree>
    <p:extLst>
      <p:ext uri="{BB962C8B-B14F-4D97-AF65-F5344CB8AC3E}">
        <p14:creationId xmlns:p14="http://schemas.microsoft.com/office/powerpoint/2010/main" val="656172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537" y="3271589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unranked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111" y="386676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111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111" y="4728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3" name="Down Arrow 12"/>
          <p:cNvSpPr/>
          <p:nvPr/>
        </p:nvSpPr>
        <p:spPr>
          <a:xfrm rot="16200000">
            <a:off x="1575170" y="403868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92240" y="2871479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4296" y="2871479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92240" y="334224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0185" y="3331847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2240" y="3821605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92240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30113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92240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92240" y="5276491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30113" y="429066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30113" y="3821605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20185" y="5276491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6" name="Down Arrow 25"/>
          <p:cNvSpPr/>
          <p:nvPr/>
        </p:nvSpPr>
        <p:spPr>
          <a:xfrm rot="16200000">
            <a:off x="5311793" y="3931321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6706587">
            <a:off x="4922033" y="27191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 features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4016" y="273115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74016" y="328416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82371" y="380362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0593" y="431429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7753" y="474735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27753" y="530036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8180580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593005" y="2649002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extract features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17461" y="267142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17461" y="322443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25816" y="37438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54038" y="4254562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71198" y="4687628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1198" y="524063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f’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f’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f’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’</a:t>
            </a:r>
          </a:p>
        </p:txBody>
      </p:sp>
      <p:sp>
        <p:nvSpPr>
          <p:cNvPr id="34" name="Down Arrow 33"/>
          <p:cNvSpPr/>
          <p:nvPr/>
        </p:nvSpPr>
        <p:spPr>
          <a:xfrm rot="16200000">
            <a:off x="5403771" y="3935918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7"/>
          <p:cNvGrpSpPr/>
          <p:nvPr/>
        </p:nvGrpSpPr>
        <p:grpSpPr>
          <a:xfrm>
            <a:off x="5926673" y="3476184"/>
            <a:ext cx="1432277" cy="1371600"/>
            <a:chOff x="7330723" y="3505200"/>
            <a:chExt cx="1432277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sp>
        <p:nvSpPr>
          <p:cNvPr id="38" name="Down Arrow 37"/>
          <p:cNvSpPr/>
          <p:nvPr/>
        </p:nvSpPr>
        <p:spPr>
          <a:xfrm rot="16200000">
            <a:off x="3173514" y="3980700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16200000">
            <a:off x="7432950" y="3928923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8216792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2388990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0" y="3697111"/>
            <a:ext cx="2706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ranking?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Algorithm?</a:t>
            </a:r>
          </a:p>
        </p:txBody>
      </p:sp>
    </p:spTree>
    <p:extLst>
      <p:ext uri="{BB962C8B-B14F-4D97-AF65-F5344CB8AC3E}">
        <p14:creationId xmlns:p14="http://schemas.microsoft.com/office/powerpoint/2010/main" val="29017296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42306" y="4646387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Down Arrow 26"/>
          <p:cNvSpPr/>
          <p:nvPr/>
        </p:nvSpPr>
        <p:spPr>
          <a:xfrm rot="16200000">
            <a:off x="4032173" y="3928922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042306" y="346440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42306" y="4046405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520" y="1593716"/>
            <a:ext cx="33536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for each binary example </a:t>
            </a:r>
            <a:r>
              <a:rPr lang="en-US" sz="2000" dirty="0" err="1"/>
              <a:t>e</a:t>
            </a:r>
            <a:r>
              <a:rPr lang="en-US" sz="2000" baseline="-25000" dirty="0" err="1"/>
              <a:t>jk</a:t>
            </a:r>
            <a:r>
              <a:rPr lang="en-US" sz="2000" dirty="0"/>
              <a:t>:</a:t>
            </a:r>
          </a:p>
          <a:p>
            <a:r>
              <a:rPr lang="en-US" sz="2000" dirty="0"/>
              <a:t>    label[j] += </a:t>
            </a:r>
            <a:r>
              <a:rPr lang="en-US" sz="2000" dirty="0" err="1"/>
              <a:t>f</a:t>
            </a:r>
            <a:r>
              <a:rPr lang="en-US" sz="2000" baseline="-25000" dirty="0" err="1"/>
              <a:t>jk</a:t>
            </a:r>
            <a:r>
              <a:rPr lang="en-US" sz="2000" dirty="0"/>
              <a:t>(</a:t>
            </a:r>
            <a:r>
              <a:rPr lang="en-US" sz="2000" dirty="0" err="1"/>
              <a:t>e</a:t>
            </a:r>
            <a:r>
              <a:rPr lang="en-US" sz="2000" baseline="-25000" dirty="0" err="1"/>
              <a:t>jk</a:t>
            </a:r>
            <a:r>
              <a:rPr lang="en-US" sz="2000" dirty="0"/>
              <a:t>)</a:t>
            </a:r>
          </a:p>
          <a:p>
            <a:r>
              <a:rPr lang="en-US" sz="2000" dirty="0"/>
              <a:t>    label[k] -= </a:t>
            </a:r>
            <a:r>
              <a:rPr lang="en-US" sz="2000" dirty="0" err="1"/>
              <a:t>f</a:t>
            </a:r>
            <a:r>
              <a:rPr lang="en-US" sz="2000" baseline="-25000" dirty="0" err="1"/>
              <a:t>jk</a:t>
            </a:r>
            <a:r>
              <a:rPr lang="en-US" sz="2000" dirty="0"/>
              <a:t>(</a:t>
            </a:r>
            <a:r>
              <a:rPr lang="en-US" sz="2000" dirty="0" err="1"/>
              <a:t>e</a:t>
            </a:r>
            <a:r>
              <a:rPr lang="en-US" sz="2000" baseline="-25000" dirty="0" err="1"/>
              <a:t>jk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r>
              <a:rPr lang="en-US" sz="2000" dirty="0"/>
              <a:t>rank according to label scores</a:t>
            </a:r>
          </a:p>
        </p:txBody>
      </p:sp>
    </p:spTree>
    <p:extLst>
      <p:ext uri="{BB962C8B-B14F-4D97-AF65-F5344CB8AC3E}">
        <p14:creationId xmlns:p14="http://schemas.microsoft.com/office/powerpoint/2010/main" val="40287373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improvement?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examples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binary label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-1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34110" y="2542650"/>
            <a:ext cx="4940293" cy="1044895"/>
          </a:xfrm>
          <a:prstGeom prst="rect">
            <a:avLst/>
          </a:prstGeom>
          <a:solidFill>
            <a:srgbClr val="FF0000">
              <a:alpha val="16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088444" y="6039555"/>
            <a:ext cx="4405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Are these two examples the same?</a:t>
            </a:r>
          </a:p>
        </p:txBody>
      </p:sp>
    </p:spTree>
    <p:extLst>
      <p:ext uri="{BB962C8B-B14F-4D97-AF65-F5344CB8AC3E}">
        <p14:creationId xmlns:p14="http://schemas.microsoft.com/office/powerpoint/2010/main" val="35868122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binary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examples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weighted label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+1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/>
              <a:t>-1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08387" y="5808722"/>
            <a:ext cx="466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Weight based on </a:t>
            </a:r>
            <a:r>
              <a:rPr lang="en-US" sz="2400" b="1" i="1" dirty="0">
                <a:solidFill>
                  <a:srgbClr val="0000FF"/>
                </a:solidFill>
              </a:rPr>
              <a:t>distance</a:t>
            </a:r>
            <a:r>
              <a:rPr lang="en-US" sz="2400" dirty="0">
                <a:solidFill>
                  <a:srgbClr val="0000FF"/>
                </a:solidFill>
              </a:rPr>
              <a:t> in ranking</a:t>
            </a:r>
          </a:p>
        </p:txBody>
      </p:sp>
    </p:spTree>
    <p:extLst>
      <p:ext uri="{BB962C8B-B14F-4D97-AF65-F5344CB8AC3E}">
        <p14:creationId xmlns:p14="http://schemas.microsoft.com/office/powerpoint/2010/main" val="5710984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binary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</a:t>
            </a:r>
            <a:r>
              <a:rPr lang="en-US" sz="2000" dirty="0" err="1">
                <a:solidFill>
                  <a:srgbClr val="FF6600"/>
                </a:solidFill>
              </a:rPr>
              <a:t>f</a:t>
            </a:r>
            <a:r>
              <a:rPr lang="en-US" sz="2000" baseline="-25000" dirty="0" err="1">
                <a:solidFill>
                  <a:srgbClr val="FF6600"/>
                </a:solidFill>
              </a:rPr>
              <a:t>n</a:t>
            </a:r>
            <a:r>
              <a:rPr lang="en-US" sz="2000" baseline="-25000" dirty="0">
                <a:solidFill>
                  <a:srgbClr val="FF6600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examples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weighted label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+1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/>
              <a:t>-1</a:t>
            </a:r>
          </a:p>
          <a:p>
            <a:r>
              <a:rPr lang="en-US" sz="3200" dirty="0"/>
              <a:t>+1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/>
              <a:t>-1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8835" y="5803666"/>
            <a:ext cx="7047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In general can weight with any consistent distance metric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20410" y="6298609"/>
            <a:ext cx="3497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solve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12527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the classifier outputs a confidence, then we’ve learned a </a:t>
            </a:r>
            <a:r>
              <a:rPr lang="en-US" i="1" dirty="0"/>
              <a:t>distance</a:t>
            </a:r>
            <a:r>
              <a:rPr lang="en-US" dirty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9809942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the classifier outputs a confidence, then we’ve learned a </a:t>
            </a:r>
            <a:r>
              <a:rPr lang="en-US" i="1" dirty="0"/>
              <a:t>distance</a:t>
            </a:r>
            <a:r>
              <a:rPr lang="en-US" dirty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Sort the examples and use the output of the binary classifier as the similarity between examples!</a:t>
            </a:r>
          </a:p>
        </p:txBody>
      </p:sp>
    </p:spTree>
    <p:extLst>
      <p:ext uri="{BB962C8B-B14F-4D97-AF65-F5344CB8AC3E}">
        <p14:creationId xmlns:p14="http://schemas.microsoft.com/office/powerpoint/2010/main" val="2956321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9224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6912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56912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6912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6912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6912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7686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1081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2248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5</a:t>
            </a:r>
          </a:p>
          <a:p>
            <a:r>
              <a:rPr lang="en-US" sz="2800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89224" y="5658556"/>
            <a:ext cx="83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9631737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1: accuracy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85556" y="3302000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1/5 = 0.2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3333" y="5884333"/>
            <a:ext cx="302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problems with this?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5</a:t>
            </a:r>
          </a:p>
          <a:p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009037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Doesn’t capture “near” correct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f</a:t>
            </a:r>
            <a:r>
              <a:rPr lang="en-US" sz="2000" baseline="-25000" dirty="0">
                <a:solidFill>
                  <a:srgbClr val="FF6600"/>
                </a:solidFill>
              </a:rPr>
              <a:t>1</a:t>
            </a:r>
            <a:r>
              <a:rPr lang="en-US" sz="2000" dirty="0">
                <a:solidFill>
                  <a:srgbClr val="FF6600"/>
                </a:solidFill>
              </a:rPr>
              <a:t>, f</a:t>
            </a:r>
            <a:r>
              <a:rPr lang="en-US" sz="2000" baseline="-25000" dirty="0">
                <a:solidFill>
                  <a:srgbClr val="FF6600"/>
                </a:solidFill>
              </a:rPr>
              <a:t>2</a:t>
            </a:r>
            <a:r>
              <a:rPr lang="en-US" sz="2000" dirty="0">
                <a:solidFill>
                  <a:srgbClr val="FF6600"/>
                </a:solidFill>
              </a:rPr>
              <a:t>, …, f</a:t>
            </a:r>
            <a:r>
              <a:rPr lang="en-US" sz="20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90048" y="5588000"/>
            <a:ext cx="1460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1/5 = 0.2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22248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3415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501519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2: correlation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7475" y="219624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5937" y="272762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3148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9302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0469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5</a:t>
            </a:r>
          </a:p>
          <a:p>
            <a:r>
              <a:rPr lang="en-US" sz="2800" dirty="0"/>
              <a:t>4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54315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  <a:p>
            <a:r>
              <a:rPr lang="en-US" sz="2800" dirty="0"/>
              <a:t>3</a:t>
            </a:r>
          </a:p>
          <a:p>
            <a:r>
              <a:rPr lang="en-US" sz="2800" dirty="0"/>
              <a:t>2</a:t>
            </a:r>
          </a:p>
          <a:p>
            <a:r>
              <a:rPr lang="en-US" sz="2800" dirty="0"/>
              <a:t>5</a:t>
            </a:r>
          </a:p>
          <a:p>
            <a:r>
              <a:rPr lang="en-US" sz="2800" dirty="0"/>
              <a:t>4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786615"/>
              </p:ext>
            </p:extLst>
          </p:nvPr>
        </p:nvGraphicFramePr>
        <p:xfrm>
          <a:off x="442164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8724" y="5658556"/>
            <a:ext cx="7843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Look at the correlation between the ranking and the prediction</a:t>
            </a:r>
          </a:p>
        </p:txBody>
      </p:sp>
    </p:spTree>
    <p:extLst>
      <p:ext uri="{BB962C8B-B14F-4D97-AF65-F5344CB8AC3E}">
        <p14:creationId xmlns:p14="http://schemas.microsoft.com/office/powerpoint/2010/main" val="673918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9239</TotalTime>
  <Words>3918</Words>
  <Application>Microsoft Macintosh PowerPoint</Application>
  <PresentationFormat>On-screen Show (4:3)</PresentationFormat>
  <Paragraphs>995</Paragraphs>
  <Slides>76</Slides>
  <Notes>9</Notes>
  <HiddenSlides>2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5" baseType="lpstr">
      <vt:lpstr>ＭＳ Ｐゴシック</vt:lpstr>
      <vt:lpstr>Arial</vt:lpstr>
      <vt:lpstr>Calibri</vt:lpstr>
      <vt:lpstr>Tahoma</vt:lpstr>
      <vt:lpstr>Tw Cen MT</vt:lpstr>
      <vt:lpstr>Wingdings</vt:lpstr>
      <vt:lpstr>Wingdings 2</vt:lpstr>
      <vt:lpstr>Median</vt:lpstr>
      <vt:lpstr>Equation</vt:lpstr>
      <vt:lpstr>Beyond binary classification</vt:lpstr>
      <vt:lpstr>Admin</vt:lpstr>
      <vt:lpstr>Multiclass classification</vt:lpstr>
      <vt:lpstr>Real world multiclass classification</vt:lpstr>
      <vt:lpstr>Multiclass: current classifiers</vt:lpstr>
      <vt:lpstr>k-Nearest Neighbor (k-NN)</vt:lpstr>
      <vt:lpstr>Decision Tree learning</vt:lpstr>
      <vt:lpstr>Perceptron learning</vt:lpstr>
      <vt:lpstr>Black box approach to multiclass</vt:lpstr>
      <vt:lpstr>Approach 1: One vs. all (OVA)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classify</vt:lpstr>
      <vt:lpstr>OVA: linear classifiers (e.g. perceptron)</vt:lpstr>
      <vt:lpstr>OVA: linear classifiers (e.g. perceptron)</vt:lpstr>
      <vt:lpstr>OVA: classify, perceptron</vt:lpstr>
      <vt:lpstr>OVA: classify, perceptron</vt:lpstr>
      <vt:lpstr>Approach 2: All vs. all (AVA)</vt:lpstr>
      <vt:lpstr>AVA training visualized</vt:lpstr>
      <vt:lpstr>AVA classify</vt:lpstr>
      <vt:lpstr>AVA classify</vt:lpstr>
      <vt:lpstr>AVA classify</vt:lpstr>
      <vt:lpstr>AVA classify</vt:lpstr>
      <vt:lpstr>OVA vs. AVA</vt:lpstr>
      <vt:lpstr>OVA vs. AVA</vt:lpstr>
      <vt:lpstr>Approach 3: Divide and conquer</vt:lpstr>
      <vt:lpstr>Multiclass summary</vt:lpstr>
      <vt:lpstr>Multiclass evaluation</vt:lpstr>
      <vt:lpstr>Multiclass evaluation</vt:lpstr>
      <vt:lpstr>Multiclass evaluation imbalanced data</vt:lpstr>
      <vt:lpstr>Macroaveraging vs. microaveraging</vt:lpstr>
      <vt:lpstr>Macroaveraging vs. microaveraging</vt:lpstr>
      <vt:lpstr>Macroaveraging vs. microaveraging</vt:lpstr>
      <vt:lpstr>Macroaveraging vs. microaveraging</vt:lpstr>
      <vt:lpstr>Confusion matrix</vt:lpstr>
      <vt:lpstr>Confusion matrix</vt:lpstr>
      <vt:lpstr>Multilabel vs. multiclass classification</vt:lpstr>
      <vt:lpstr>Multilabel vs. multiclass classification</vt:lpstr>
      <vt:lpstr>Multiclass vs. multilabel</vt:lpstr>
      <vt:lpstr>Multilabel</vt:lpstr>
      <vt:lpstr>Ranking problems</vt:lpstr>
      <vt:lpstr>Suggest a simpler word</vt:lpstr>
      <vt:lpstr>Suggest a simpler word</vt:lpstr>
      <vt:lpstr>Suggest a simpler word</vt:lpstr>
      <vt:lpstr>Suggest a simpler word</vt:lpstr>
      <vt:lpstr>Ranking problems in general</vt:lpstr>
      <vt:lpstr>Ranking problems in general</vt:lpstr>
      <vt:lpstr>Netflix Recommende</vt:lpstr>
      <vt:lpstr>Search</vt:lpstr>
      <vt:lpstr>Ranking Applications</vt:lpstr>
      <vt:lpstr>Black box approach to ranking</vt:lpstr>
      <vt:lpstr>Predict better vs. worse</vt:lpstr>
      <vt:lpstr>Predict better vs. worse</vt:lpstr>
      <vt:lpstr>Predict better vs. worse</vt:lpstr>
      <vt:lpstr>Predict better vs. worse</vt:lpstr>
      <vt:lpstr>Combined feature vector</vt:lpstr>
      <vt:lpstr>Training</vt:lpstr>
      <vt:lpstr>Testing</vt:lpstr>
      <vt:lpstr>Testing</vt:lpstr>
      <vt:lpstr>Testing</vt:lpstr>
      <vt:lpstr>Testing</vt:lpstr>
      <vt:lpstr>Testing</vt:lpstr>
      <vt:lpstr>An improvement?</vt:lpstr>
      <vt:lpstr>Weighted binary classification</vt:lpstr>
      <vt:lpstr>Weighted binary classification</vt:lpstr>
      <vt:lpstr>Testing</vt:lpstr>
      <vt:lpstr>Testing</vt:lpstr>
      <vt:lpstr>Ranking evaluation</vt:lpstr>
      <vt:lpstr>Idea 1: accuracy</vt:lpstr>
      <vt:lpstr>Doesn’t capture “near” correct</vt:lpstr>
      <vt:lpstr>Idea 2: correlation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1584</cp:revision>
  <cp:lastPrinted>2016-09-22T20:38:48Z</cp:lastPrinted>
  <dcterms:created xsi:type="dcterms:W3CDTF">2013-09-08T20:10:23Z</dcterms:created>
  <dcterms:modified xsi:type="dcterms:W3CDTF">2019-09-27T01:07:10Z</dcterms:modified>
</cp:coreProperties>
</file>