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2"/>
  </p:notesMasterIdLst>
  <p:handoutMasterIdLst>
    <p:handoutMasterId r:id="rId63"/>
  </p:handoutMasterIdLst>
  <p:sldIdLst>
    <p:sldId id="256" r:id="rId2"/>
    <p:sldId id="258" r:id="rId3"/>
    <p:sldId id="352" r:id="rId4"/>
    <p:sldId id="353" r:id="rId5"/>
    <p:sldId id="354" r:id="rId6"/>
    <p:sldId id="355" r:id="rId7"/>
    <p:sldId id="356" r:id="rId8"/>
    <p:sldId id="357" r:id="rId9"/>
    <p:sldId id="358" r:id="rId10"/>
    <p:sldId id="359" r:id="rId11"/>
    <p:sldId id="394" r:id="rId12"/>
    <p:sldId id="259" r:id="rId13"/>
    <p:sldId id="260" r:id="rId14"/>
    <p:sldId id="261" r:id="rId15"/>
    <p:sldId id="262" r:id="rId16"/>
    <p:sldId id="263" r:id="rId17"/>
    <p:sldId id="264" r:id="rId18"/>
    <p:sldId id="265" r:id="rId19"/>
    <p:sldId id="266" r:id="rId20"/>
    <p:sldId id="267" r:id="rId21"/>
    <p:sldId id="360" r:id="rId22"/>
    <p:sldId id="270" r:id="rId23"/>
    <p:sldId id="269" r:id="rId24"/>
    <p:sldId id="273" r:id="rId25"/>
    <p:sldId id="271" r:id="rId26"/>
    <p:sldId id="275" r:id="rId27"/>
    <p:sldId id="274" r:id="rId28"/>
    <p:sldId id="276" r:id="rId29"/>
    <p:sldId id="280" r:id="rId30"/>
    <p:sldId id="283" r:id="rId31"/>
    <p:sldId id="300" r:id="rId32"/>
    <p:sldId id="302" r:id="rId33"/>
    <p:sldId id="284" r:id="rId34"/>
    <p:sldId id="303" r:id="rId35"/>
    <p:sldId id="304" r:id="rId36"/>
    <p:sldId id="289" r:id="rId37"/>
    <p:sldId id="278" r:id="rId38"/>
    <p:sldId id="305" r:id="rId39"/>
    <p:sldId id="349" r:id="rId40"/>
    <p:sldId id="306" r:id="rId41"/>
    <p:sldId id="311" r:id="rId42"/>
    <p:sldId id="312" r:id="rId43"/>
    <p:sldId id="313" r:id="rId44"/>
    <p:sldId id="318" r:id="rId45"/>
    <p:sldId id="317" r:id="rId46"/>
    <p:sldId id="319" r:id="rId47"/>
    <p:sldId id="397" r:id="rId48"/>
    <p:sldId id="339" r:id="rId49"/>
    <p:sldId id="341" r:id="rId50"/>
    <p:sldId id="340" r:id="rId51"/>
    <p:sldId id="398" r:id="rId52"/>
    <p:sldId id="399" r:id="rId53"/>
    <p:sldId id="342" r:id="rId54"/>
    <p:sldId id="343" r:id="rId55"/>
    <p:sldId id="344" r:id="rId56"/>
    <p:sldId id="346" r:id="rId57"/>
    <p:sldId id="347" r:id="rId58"/>
    <p:sldId id="351" r:id="rId59"/>
    <p:sldId id="361" r:id="rId60"/>
    <p:sldId id="396" r:id="rId6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0004FF"/>
    <a:srgbClr val="D8D8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84" autoAdjust="0"/>
    <p:restoredTop sz="94764"/>
  </p:normalViewPr>
  <p:slideViewPr>
    <p:cSldViewPr snapToGrid="0" snapToObjects="1">
      <p:cViewPr varScale="1">
        <p:scale>
          <a:sx n="111" d="100"/>
          <a:sy n="111" d="100"/>
        </p:scale>
        <p:origin x="224" y="60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image" Target="../media/image10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image" Target="../media/image14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image" Target="../media/image17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1.emf"/><Relationship Id="rId1" Type="http://schemas.openxmlformats.org/officeDocument/2006/relationships/image" Target="../media/image20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e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image" Target="../media/image28.emf"/><Relationship Id="rId1" Type="http://schemas.openxmlformats.org/officeDocument/2006/relationships/image" Target="../media/image27.emf"/><Relationship Id="rId4" Type="http://schemas.openxmlformats.org/officeDocument/2006/relationships/image" Target="../media/image30.emf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image" Target="../media/image30.emf"/><Relationship Id="rId1" Type="http://schemas.openxmlformats.org/officeDocument/2006/relationships/image" Target="../media/image27.emf"/><Relationship Id="rId4" Type="http://schemas.openxmlformats.org/officeDocument/2006/relationships/image" Target="../media/image29.emf"/></Relationships>
</file>

<file path=ppt/drawings/_rels/vmlDrawing18.v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33.emf"/><Relationship Id="rId1" Type="http://schemas.openxmlformats.org/officeDocument/2006/relationships/image" Target="../media/image32.emf"/></Relationships>
</file>

<file path=ppt/drawings/_rels/vmlDrawing19.v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2" Type="http://schemas.openxmlformats.org/officeDocument/2006/relationships/image" Target="../media/image40.emf"/><Relationship Id="rId1" Type="http://schemas.openxmlformats.org/officeDocument/2006/relationships/image" Target="../media/image39.emf"/></Relationships>
</file>

<file path=ppt/drawings/_rels/vmlDrawing20.v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2" Type="http://schemas.openxmlformats.org/officeDocument/2006/relationships/image" Target="../media/image40.emf"/><Relationship Id="rId1" Type="http://schemas.openxmlformats.org/officeDocument/2006/relationships/image" Target="../media/image39.emf"/><Relationship Id="rId4" Type="http://schemas.openxmlformats.org/officeDocument/2006/relationships/image" Target="../media/image47.e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8.emf"/></Relationships>
</file>

<file path=ppt/drawings/_rels/vmlDrawing22.vml.rels><?xml version="1.0" encoding="UTF-8" standalone="yes"?>
<Relationships xmlns="http://schemas.openxmlformats.org/package/2006/relationships"><Relationship Id="rId2" Type="http://schemas.openxmlformats.org/officeDocument/2006/relationships/image" Target="../media/image50.emf"/><Relationship Id="rId1" Type="http://schemas.openxmlformats.org/officeDocument/2006/relationships/image" Target="../media/image49.emf"/></Relationships>
</file>

<file path=ppt/drawings/_rels/vmlDrawing23.vml.rels><?xml version="1.0" encoding="UTF-8" standalone="yes"?>
<Relationships xmlns="http://schemas.openxmlformats.org/package/2006/relationships"><Relationship Id="rId3" Type="http://schemas.openxmlformats.org/officeDocument/2006/relationships/image" Target="../media/image53.emf"/><Relationship Id="rId2" Type="http://schemas.openxmlformats.org/officeDocument/2006/relationships/image" Target="../media/image52.emf"/><Relationship Id="rId1" Type="http://schemas.openxmlformats.org/officeDocument/2006/relationships/image" Target="../media/image51.emf"/><Relationship Id="rId4" Type="http://schemas.openxmlformats.org/officeDocument/2006/relationships/image" Target="../media/image54.e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4.e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54.emf"/></Relationships>
</file>

<file path=ppt/drawings/_rels/vmlDrawing26.vml.rels><?xml version="1.0" encoding="UTF-8" standalone="yes"?>
<Relationships xmlns="http://schemas.openxmlformats.org/package/2006/relationships"><Relationship Id="rId3" Type="http://schemas.openxmlformats.org/officeDocument/2006/relationships/image" Target="../media/image53.emf"/><Relationship Id="rId2" Type="http://schemas.openxmlformats.org/officeDocument/2006/relationships/image" Target="../media/image52.emf"/><Relationship Id="rId1" Type="http://schemas.openxmlformats.org/officeDocument/2006/relationships/image" Target="../media/image51.emf"/><Relationship Id="rId4" Type="http://schemas.openxmlformats.org/officeDocument/2006/relationships/image" Target="../media/image54.e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9310014-95C0-1047-A6BB-CF15F48F8EF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6CE2E28-AF79-5544-A020-0C7873E4214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A66397-F0F1-D843-B110-D1D2A5295B23}" type="datetimeFigureOut">
              <a:rPr lang="en-US" smtClean="0"/>
              <a:t>10/1/19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B0E1256-07F5-B54A-894A-C2777DC2CAE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4EEA8CD-09B5-B642-9628-52FB7F05169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590828-27C6-3840-A281-4BA2137FB9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86169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E918EF-26F2-F641-9B39-65E2E78847ED}" type="datetimeFigureOut">
              <a:rPr lang="en-US" smtClean="0"/>
              <a:t>10/1/19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13207C-337C-5744-B32B-244402CD9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0829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baseline="0" dirty="0"/>
              <a:t>DT: the structure of the tree, which features each node splits on, the predictions at the leaves</a:t>
            </a:r>
          </a:p>
          <a:p>
            <a:pPr marL="171450" indent="-171450">
              <a:buFontTx/>
              <a:buChar char="-"/>
            </a:pPr>
            <a:r>
              <a:rPr lang="en-US" baseline="0" dirty="0"/>
              <a:t>perceptron: the weights and the b value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93311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baseline="0" dirty="0"/>
              <a:t>DT: the structure of the tree, which features each node splits on, the predictions at the leaves</a:t>
            </a:r>
          </a:p>
          <a:p>
            <a:pPr marL="171450" indent="-171450">
              <a:buFontTx/>
              <a:buChar char="-"/>
            </a:pPr>
            <a:r>
              <a:rPr lang="en-US" baseline="0" dirty="0"/>
              <a:t>perceptron: the weights and the b value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93311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93311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93311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93311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en-US" dirty="0"/>
              <a:t>often you’ll have to be able to tell from context whether the subscript refers</a:t>
            </a:r>
            <a:r>
              <a:rPr lang="en-US" baseline="0" dirty="0"/>
              <a:t> to the example or the feature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93311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933110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dirty="0"/>
              <a:t>notice, all are convex</a:t>
            </a:r>
          </a:p>
          <a:p>
            <a:pPr marL="171450" indent="-171450">
              <a:buFontTx/>
              <a:buChar char="-"/>
            </a:pPr>
            <a:r>
              <a:rPr lang="en-US" dirty="0"/>
              <a:t>all (except hinge) are differentiable</a:t>
            </a:r>
          </a:p>
          <a:p>
            <a:pPr marL="171450" indent="-171450">
              <a:buFontTx/>
              <a:buChar char="-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252084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93311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3A271A1-F6D6-438B-A432-4747EE7ECD40}" type="datetimeFigureOut">
              <a:rPr lang="en-US" smtClean="0"/>
              <a:pPr algn="ctr" eaLnBrk="1" latinLnBrk="0" hangingPunct="1"/>
              <a:t>10/1/19</a:t>
            </a:fld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10/1/19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10/1/19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400" dirty="0">
              <a:solidFill>
                <a:srgbClr val="FFFFFF"/>
              </a:solidFill>
            </a:endParaRP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10/1/19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10/1/19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kumimoji="0"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10/1/19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10/1/19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10/1/19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10/1/19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800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kumimoji="0"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Drag picture to placeholder or click icon to add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10/1/19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10/1/19</a:t>
            </a:fld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endParaRPr kumimoji="0" lang="en-US" sz="1400" dirty="0">
              <a:solidFill>
                <a:schemeClr val="tx2"/>
              </a:solidFill>
            </a:endParaRPr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5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4.emf"/><Relationship Id="rId9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8.em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9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1.emf"/><Relationship Id="rId5" Type="http://schemas.openxmlformats.org/officeDocument/2006/relationships/oleObject" Target="../embeddings/oleObject7.bin"/><Relationship Id="rId4" Type="http://schemas.openxmlformats.org/officeDocument/2006/relationships/image" Target="../media/image10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2.png"/><Relationship Id="rId5" Type="http://schemas.openxmlformats.org/officeDocument/2006/relationships/image" Target="../media/image13.emf"/><Relationship Id="rId4" Type="http://schemas.openxmlformats.org/officeDocument/2006/relationships/oleObject" Target="../embeddings/oleObject8.bin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5.emf"/><Relationship Id="rId5" Type="http://schemas.openxmlformats.org/officeDocument/2006/relationships/oleObject" Target="../embeddings/oleObject10.bin"/><Relationship Id="rId4" Type="http://schemas.openxmlformats.org/officeDocument/2006/relationships/image" Target="../media/image14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16.emf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emf"/><Relationship Id="rId3" Type="http://schemas.openxmlformats.org/officeDocument/2006/relationships/notesSlide" Target="../notesSlides/notesSlide6.xml"/><Relationship Id="rId7" Type="http://schemas.openxmlformats.org/officeDocument/2006/relationships/oleObject" Target="../embeddings/oleObject1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17.emf"/><Relationship Id="rId5" Type="http://schemas.openxmlformats.org/officeDocument/2006/relationships/oleObject" Target="../embeddings/oleObject12.bin"/><Relationship Id="rId4" Type="http://schemas.openxmlformats.org/officeDocument/2006/relationships/image" Target="../media/image1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19.emf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7.bin"/><Relationship Id="rId3" Type="http://schemas.openxmlformats.org/officeDocument/2006/relationships/notesSlide" Target="../notesSlides/notesSlide7.xml"/><Relationship Id="rId7" Type="http://schemas.openxmlformats.org/officeDocument/2006/relationships/image" Target="../media/image21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16.bin"/><Relationship Id="rId5" Type="http://schemas.openxmlformats.org/officeDocument/2006/relationships/image" Target="../media/image20.emf"/><Relationship Id="rId4" Type="http://schemas.openxmlformats.org/officeDocument/2006/relationships/oleObject" Target="../embeddings/oleObject15.bin"/><Relationship Id="rId9" Type="http://schemas.openxmlformats.org/officeDocument/2006/relationships/image" Target="../media/image22.e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23.e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24.em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4" Type="http://schemas.openxmlformats.org/officeDocument/2006/relationships/image" Target="../media/image24.em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4" Type="http://schemas.openxmlformats.org/officeDocument/2006/relationships/image" Target="../media/image25.emf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4" Type="http://schemas.openxmlformats.org/officeDocument/2006/relationships/image" Target="../media/image27.emf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emf"/><Relationship Id="rId3" Type="http://schemas.openxmlformats.org/officeDocument/2006/relationships/oleObject" Target="../embeddings/oleObject23.bin"/><Relationship Id="rId7" Type="http://schemas.openxmlformats.org/officeDocument/2006/relationships/oleObject" Target="../embeddings/oleObject2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28.emf"/><Relationship Id="rId5" Type="http://schemas.openxmlformats.org/officeDocument/2006/relationships/oleObject" Target="../embeddings/oleObject24.bin"/><Relationship Id="rId10" Type="http://schemas.openxmlformats.org/officeDocument/2006/relationships/image" Target="../media/image30.emf"/><Relationship Id="rId4" Type="http://schemas.openxmlformats.org/officeDocument/2006/relationships/image" Target="../media/image27.emf"/><Relationship Id="rId9" Type="http://schemas.openxmlformats.org/officeDocument/2006/relationships/oleObject" Target="../embeddings/oleObject26.bin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9.bin"/><Relationship Id="rId3" Type="http://schemas.openxmlformats.org/officeDocument/2006/relationships/notesSlide" Target="../notesSlides/notesSlide8.xml"/><Relationship Id="rId7" Type="http://schemas.openxmlformats.org/officeDocument/2006/relationships/image" Target="../media/image30.emf"/><Relationship Id="rId12" Type="http://schemas.openxmlformats.org/officeDocument/2006/relationships/image" Target="../media/image3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6" Type="http://schemas.openxmlformats.org/officeDocument/2006/relationships/oleObject" Target="../embeddings/oleObject28.bin"/><Relationship Id="rId11" Type="http://schemas.openxmlformats.org/officeDocument/2006/relationships/image" Target="../media/image29.emf"/><Relationship Id="rId5" Type="http://schemas.openxmlformats.org/officeDocument/2006/relationships/image" Target="../media/image27.emf"/><Relationship Id="rId10" Type="http://schemas.openxmlformats.org/officeDocument/2006/relationships/oleObject" Target="../embeddings/oleObject30.bin"/><Relationship Id="rId4" Type="http://schemas.openxmlformats.org/officeDocument/2006/relationships/oleObject" Target="../embeddings/oleObject27.bin"/><Relationship Id="rId9" Type="http://schemas.openxmlformats.org/officeDocument/2006/relationships/image" Target="../media/image28.emf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3.bin"/><Relationship Id="rId3" Type="http://schemas.openxmlformats.org/officeDocument/2006/relationships/notesSlide" Target="../notesSlides/notesSlide9.xml"/><Relationship Id="rId7" Type="http://schemas.openxmlformats.org/officeDocument/2006/relationships/image" Target="../media/image33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6" Type="http://schemas.openxmlformats.org/officeDocument/2006/relationships/oleObject" Target="../embeddings/oleObject32.bin"/><Relationship Id="rId5" Type="http://schemas.openxmlformats.org/officeDocument/2006/relationships/image" Target="../media/image32.emf"/><Relationship Id="rId4" Type="http://schemas.openxmlformats.org/officeDocument/2006/relationships/oleObject" Target="../embeddings/oleObject31.bin"/><Relationship Id="rId9" Type="http://schemas.openxmlformats.org/officeDocument/2006/relationships/image" Target="../media/image22.emf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emf"/><Relationship Id="rId3" Type="http://schemas.openxmlformats.org/officeDocument/2006/relationships/oleObject" Target="../embeddings/oleObject34.bin"/><Relationship Id="rId7" Type="http://schemas.openxmlformats.org/officeDocument/2006/relationships/oleObject" Target="../embeddings/oleObject3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6" Type="http://schemas.openxmlformats.org/officeDocument/2006/relationships/image" Target="../media/image40.emf"/><Relationship Id="rId5" Type="http://schemas.openxmlformats.org/officeDocument/2006/relationships/oleObject" Target="../embeddings/oleObject35.bin"/><Relationship Id="rId4" Type="http://schemas.openxmlformats.org/officeDocument/2006/relationships/image" Target="../media/image39.emf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emf"/><Relationship Id="rId3" Type="http://schemas.openxmlformats.org/officeDocument/2006/relationships/oleObject" Target="../embeddings/oleObject34.bin"/><Relationship Id="rId7" Type="http://schemas.openxmlformats.org/officeDocument/2006/relationships/oleObject" Target="../embeddings/oleObject3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Relationship Id="rId6" Type="http://schemas.openxmlformats.org/officeDocument/2006/relationships/image" Target="../media/image40.emf"/><Relationship Id="rId5" Type="http://schemas.openxmlformats.org/officeDocument/2006/relationships/oleObject" Target="../embeddings/oleObject35.bin"/><Relationship Id="rId10" Type="http://schemas.openxmlformats.org/officeDocument/2006/relationships/image" Target="../media/image47.emf"/><Relationship Id="rId4" Type="http://schemas.openxmlformats.org/officeDocument/2006/relationships/image" Target="../media/image39.emf"/><Relationship Id="rId9" Type="http://schemas.openxmlformats.org/officeDocument/2006/relationships/oleObject" Target="../embeddings/oleObject37.bin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Relationship Id="rId4" Type="http://schemas.openxmlformats.org/officeDocument/2006/relationships/image" Target="../media/image48.emf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Relationship Id="rId6" Type="http://schemas.openxmlformats.org/officeDocument/2006/relationships/image" Target="../media/image50.emf"/><Relationship Id="rId5" Type="http://schemas.openxmlformats.org/officeDocument/2006/relationships/oleObject" Target="../embeddings/oleObject40.bin"/><Relationship Id="rId4" Type="http://schemas.openxmlformats.org/officeDocument/2006/relationships/image" Target="../media/image49.emf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emf"/><Relationship Id="rId3" Type="http://schemas.openxmlformats.org/officeDocument/2006/relationships/oleObject" Target="../embeddings/oleObject41.bin"/><Relationship Id="rId7" Type="http://schemas.openxmlformats.org/officeDocument/2006/relationships/oleObject" Target="../embeddings/oleObject4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Relationship Id="rId6" Type="http://schemas.openxmlformats.org/officeDocument/2006/relationships/image" Target="../media/image52.emf"/><Relationship Id="rId5" Type="http://schemas.openxmlformats.org/officeDocument/2006/relationships/oleObject" Target="../embeddings/oleObject42.bin"/><Relationship Id="rId10" Type="http://schemas.openxmlformats.org/officeDocument/2006/relationships/image" Target="../media/image54.emf"/><Relationship Id="rId4" Type="http://schemas.openxmlformats.org/officeDocument/2006/relationships/image" Target="../media/image51.emf"/><Relationship Id="rId9" Type="http://schemas.openxmlformats.org/officeDocument/2006/relationships/oleObject" Target="../embeddings/oleObject44.bin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4.vml"/><Relationship Id="rId4" Type="http://schemas.openxmlformats.org/officeDocument/2006/relationships/image" Target="../media/image54.emf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5.vml"/><Relationship Id="rId5" Type="http://schemas.openxmlformats.org/officeDocument/2006/relationships/image" Target="../media/image55.png"/><Relationship Id="rId4" Type="http://schemas.openxmlformats.org/officeDocument/2006/relationships/image" Target="../media/image54.emf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emf"/><Relationship Id="rId3" Type="http://schemas.openxmlformats.org/officeDocument/2006/relationships/oleObject" Target="../embeddings/oleObject47.bin"/><Relationship Id="rId7" Type="http://schemas.openxmlformats.org/officeDocument/2006/relationships/oleObject" Target="../embeddings/oleObject4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6.vml"/><Relationship Id="rId6" Type="http://schemas.openxmlformats.org/officeDocument/2006/relationships/image" Target="../media/image52.emf"/><Relationship Id="rId5" Type="http://schemas.openxmlformats.org/officeDocument/2006/relationships/oleObject" Target="../embeddings/oleObject48.bin"/><Relationship Id="rId10" Type="http://schemas.openxmlformats.org/officeDocument/2006/relationships/image" Target="../media/image54.emf"/><Relationship Id="rId4" Type="http://schemas.openxmlformats.org/officeDocument/2006/relationships/image" Target="../media/image51.emf"/><Relationship Id="rId9" Type="http://schemas.openxmlformats.org/officeDocument/2006/relationships/oleObject" Target="../embeddings/oleObject50.bin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7.vml"/><Relationship Id="rId4" Type="http://schemas.openxmlformats.org/officeDocument/2006/relationships/image" Target="../media/image33.emf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38903" y="3787722"/>
            <a:ext cx="6903302" cy="1828800"/>
          </a:xfrm>
        </p:spPr>
        <p:txBody>
          <a:bodyPr/>
          <a:lstStyle/>
          <a:p>
            <a:r>
              <a:rPr lang="en-US" dirty="0"/>
              <a:t>Gradient descent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David Kauchak</a:t>
            </a:r>
            <a:br>
              <a:rPr lang="en-US" dirty="0"/>
            </a:br>
            <a:r>
              <a:rPr lang="en-US" dirty="0"/>
              <a:t>CS 158 – Fall 2019</a:t>
            </a:r>
          </a:p>
        </p:txBody>
      </p:sp>
    </p:spTree>
    <p:extLst>
      <p:ext uri="{BB962C8B-B14F-4D97-AF65-F5344CB8AC3E}">
        <p14:creationId xmlns:p14="http://schemas.microsoft.com/office/powerpoint/2010/main" val="36512003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>
            <a:normAutofit/>
          </a:bodyPr>
          <a:lstStyle/>
          <a:p>
            <a:r>
              <a:rPr lang="en-US" sz="4000" dirty="0"/>
              <a:t>Admin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58800" y="1679222"/>
            <a:ext cx="8180732" cy="4724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/>
              <a:t>Assignment 3 almost graded</a:t>
            </a: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r>
              <a:rPr lang="en-US" sz="3200" dirty="0"/>
              <a:t>Assignment 5</a:t>
            </a:r>
          </a:p>
          <a:p>
            <a:pPr lvl="1"/>
            <a:r>
              <a:rPr lang="en-US" dirty="0"/>
              <a:t>Course feedback</a:t>
            </a:r>
          </a:p>
        </p:txBody>
      </p:sp>
    </p:spTree>
    <p:extLst>
      <p:ext uri="{BB962C8B-B14F-4D97-AF65-F5344CB8AC3E}">
        <p14:creationId xmlns:p14="http://schemas.microsoft.com/office/powerpoint/2010/main" val="13310582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 aside: text classification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71524" y="1729619"/>
            <a:ext cx="12681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Raw data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612648" y="2370667"/>
            <a:ext cx="960348" cy="1100666"/>
            <a:chOff x="612648" y="2370667"/>
            <a:chExt cx="960348" cy="1100666"/>
          </a:xfrm>
        </p:grpSpPr>
        <p:sp>
          <p:nvSpPr>
            <p:cNvPr id="6" name="Rectangle 5"/>
            <p:cNvSpPr/>
            <p:nvPr/>
          </p:nvSpPr>
          <p:spPr>
            <a:xfrm>
              <a:off x="612648" y="2370667"/>
              <a:ext cx="960348" cy="1100666"/>
            </a:xfrm>
            <a:prstGeom prst="rect">
              <a:avLst/>
            </a:prstGeom>
            <a:noFill/>
            <a:ln>
              <a:solidFill>
                <a:schemeClr val="tx1">
                  <a:lumMod val="95000"/>
                  <a:lumOff val="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" name="Straight Connector 6"/>
            <p:cNvCxnSpPr/>
            <p:nvPr/>
          </p:nvCxnSpPr>
          <p:spPr>
            <a:xfrm>
              <a:off x="798286" y="2576286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>
              <a:off x="805546" y="274078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812806" y="289318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805546" y="3018966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812806" y="318346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820066" y="333586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Group 12"/>
          <p:cNvGrpSpPr/>
          <p:nvPr/>
        </p:nvGrpSpPr>
        <p:grpSpPr>
          <a:xfrm>
            <a:off x="612648" y="3822932"/>
            <a:ext cx="960348" cy="1100666"/>
            <a:chOff x="612648" y="2370667"/>
            <a:chExt cx="960348" cy="1100666"/>
          </a:xfrm>
        </p:grpSpPr>
        <p:sp>
          <p:nvSpPr>
            <p:cNvPr id="14" name="Rectangle 13"/>
            <p:cNvSpPr/>
            <p:nvPr/>
          </p:nvSpPr>
          <p:spPr>
            <a:xfrm>
              <a:off x="612648" y="2370667"/>
              <a:ext cx="960348" cy="1100666"/>
            </a:xfrm>
            <a:prstGeom prst="rect">
              <a:avLst/>
            </a:prstGeom>
            <a:noFill/>
            <a:ln>
              <a:solidFill>
                <a:schemeClr val="tx1">
                  <a:lumMod val="95000"/>
                  <a:lumOff val="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5" name="Straight Connector 14"/>
            <p:cNvCxnSpPr/>
            <p:nvPr/>
          </p:nvCxnSpPr>
          <p:spPr>
            <a:xfrm>
              <a:off x="798286" y="2576286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805546" y="274078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812806" y="289318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805546" y="3018966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812806" y="318346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>
              <a:off x="820066" y="333586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Group 20"/>
          <p:cNvGrpSpPr/>
          <p:nvPr/>
        </p:nvGrpSpPr>
        <p:grpSpPr>
          <a:xfrm>
            <a:off x="616880" y="5280781"/>
            <a:ext cx="960348" cy="1100666"/>
            <a:chOff x="612648" y="2370667"/>
            <a:chExt cx="960348" cy="1100666"/>
          </a:xfrm>
        </p:grpSpPr>
        <p:sp>
          <p:nvSpPr>
            <p:cNvPr id="22" name="Rectangle 21"/>
            <p:cNvSpPr/>
            <p:nvPr/>
          </p:nvSpPr>
          <p:spPr>
            <a:xfrm>
              <a:off x="612648" y="2370667"/>
              <a:ext cx="960348" cy="1100666"/>
            </a:xfrm>
            <a:prstGeom prst="rect">
              <a:avLst/>
            </a:prstGeom>
            <a:noFill/>
            <a:ln>
              <a:solidFill>
                <a:schemeClr val="tx1">
                  <a:lumMod val="95000"/>
                  <a:lumOff val="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3" name="Straight Connector 22"/>
            <p:cNvCxnSpPr/>
            <p:nvPr/>
          </p:nvCxnSpPr>
          <p:spPr>
            <a:xfrm>
              <a:off x="798286" y="2576286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>
              <a:off x="805546" y="274078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>
              <a:off x="812806" y="289318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805546" y="3018966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>
              <a:off x="812806" y="318346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>
              <a:off x="820066" y="333586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TextBox 29"/>
          <p:cNvSpPr txBox="1"/>
          <p:nvPr/>
        </p:nvSpPr>
        <p:spPr>
          <a:xfrm>
            <a:off x="2144889" y="1729619"/>
            <a:ext cx="7938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labels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032000" y="2710103"/>
            <a:ext cx="13125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Chardonnay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074333" y="4082943"/>
            <a:ext cx="12922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Pinot </a:t>
            </a:r>
            <a:r>
              <a:rPr lang="en-US" dirty="0" err="1"/>
              <a:t>Grigio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2204918" y="5574250"/>
            <a:ext cx="10505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Zinfandel</a:t>
            </a:r>
          </a:p>
        </p:txBody>
      </p:sp>
    </p:spTree>
    <p:extLst>
      <p:ext uri="{BB962C8B-B14F-4D97-AF65-F5344CB8AC3E}">
        <p14:creationId xmlns:p14="http://schemas.microsoft.com/office/powerpoint/2010/main" val="37969896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Text: raw data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4800" y="1729619"/>
            <a:ext cx="12681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Raw data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612648" y="2370667"/>
            <a:ext cx="960348" cy="1100666"/>
            <a:chOff x="612648" y="2370667"/>
            <a:chExt cx="960348" cy="1100666"/>
          </a:xfrm>
        </p:grpSpPr>
        <p:sp>
          <p:nvSpPr>
            <p:cNvPr id="5" name="Rectangle 4"/>
            <p:cNvSpPr/>
            <p:nvPr/>
          </p:nvSpPr>
          <p:spPr>
            <a:xfrm>
              <a:off x="612648" y="2370667"/>
              <a:ext cx="960348" cy="1100666"/>
            </a:xfrm>
            <a:prstGeom prst="rect">
              <a:avLst/>
            </a:prstGeom>
            <a:noFill/>
            <a:ln>
              <a:solidFill>
                <a:schemeClr val="tx1">
                  <a:lumMod val="95000"/>
                  <a:lumOff val="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" name="Straight Connector 6"/>
            <p:cNvCxnSpPr/>
            <p:nvPr/>
          </p:nvCxnSpPr>
          <p:spPr>
            <a:xfrm>
              <a:off x="798286" y="2576286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>
              <a:off x="805546" y="274078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812806" y="289318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805546" y="3018966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812806" y="318346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820066" y="333586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Group 13"/>
          <p:cNvGrpSpPr/>
          <p:nvPr/>
        </p:nvGrpSpPr>
        <p:grpSpPr>
          <a:xfrm>
            <a:off x="612648" y="3822932"/>
            <a:ext cx="960348" cy="1100666"/>
            <a:chOff x="612648" y="2370667"/>
            <a:chExt cx="960348" cy="1100666"/>
          </a:xfrm>
        </p:grpSpPr>
        <p:sp>
          <p:nvSpPr>
            <p:cNvPr id="15" name="Rectangle 14"/>
            <p:cNvSpPr/>
            <p:nvPr/>
          </p:nvSpPr>
          <p:spPr>
            <a:xfrm>
              <a:off x="612648" y="2370667"/>
              <a:ext cx="960348" cy="1100666"/>
            </a:xfrm>
            <a:prstGeom prst="rect">
              <a:avLst/>
            </a:prstGeom>
            <a:noFill/>
            <a:ln>
              <a:solidFill>
                <a:schemeClr val="tx1">
                  <a:lumMod val="95000"/>
                  <a:lumOff val="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6" name="Straight Connector 15"/>
            <p:cNvCxnSpPr/>
            <p:nvPr/>
          </p:nvCxnSpPr>
          <p:spPr>
            <a:xfrm>
              <a:off x="798286" y="2576286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805546" y="274078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812806" y="289318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805546" y="3018966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>
              <a:off x="812806" y="318346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>
              <a:off x="820066" y="333586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Group 21"/>
          <p:cNvGrpSpPr/>
          <p:nvPr/>
        </p:nvGrpSpPr>
        <p:grpSpPr>
          <a:xfrm>
            <a:off x="616880" y="5280781"/>
            <a:ext cx="960348" cy="1100666"/>
            <a:chOff x="612648" y="2370667"/>
            <a:chExt cx="960348" cy="1100666"/>
          </a:xfrm>
        </p:grpSpPr>
        <p:sp>
          <p:nvSpPr>
            <p:cNvPr id="23" name="Rectangle 22"/>
            <p:cNvSpPr/>
            <p:nvPr/>
          </p:nvSpPr>
          <p:spPr>
            <a:xfrm>
              <a:off x="612648" y="2370667"/>
              <a:ext cx="960348" cy="1100666"/>
            </a:xfrm>
            <a:prstGeom prst="rect">
              <a:avLst/>
            </a:prstGeom>
            <a:noFill/>
            <a:ln>
              <a:solidFill>
                <a:schemeClr val="tx1">
                  <a:lumMod val="95000"/>
                  <a:lumOff val="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4" name="Straight Connector 23"/>
            <p:cNvCxnSpPr/>
            <p:nvPr/>
          </p:nvCxnSpPr>
          <p:spPr>
            <a:xfrm>
              <a:off x="798286" y="2576286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>
              <a:off x="805546" y="274078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812806" y="289318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>
              <a:off x="805546" y="3018966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>
              <a:off x="812806" y="318346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820066" y="333586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TextBox 29"/>
          <p:cNvSpPr txBox="1"/>
          <p:nvPr/>
        </p:nvSpPr>
        <p:spPr>
          <a:xfrm>
            <a:off x="4257524" y="1729619"/>
            <a:ext cx="26125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Features?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144889" y="1729619"/>
            <a:ext cx="7938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labels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032000" y="2710103"/>
            <a:ext cx="13125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Chardonnay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2074333" y="4082943"/>
            <a:ext cx="12922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Pinot </a:t>
            </a:r>
            <a:r>
              <a:rPr lang="en-US" dirty="0" err="1"/>
              <a:t>Grigio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2204918" y="5574250"/>
            <a:ext cx="10505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Zinfandel</a:t>
            </a:r>
          </a:p>
        </p:txBody>
      </p:sp>
    </p:spTree>
    <p:extLst>
      <p:ext uri="{BB962C8B-B14F-4D97-AF65-F5344CB8AC3E}">
        <p14:creationId xmlns:p14="http://schemas.microsoft.com/office/powerpoint/2010/main" val="1685312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Feature examples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4800" y="1729619"/>
            <a:ext cx="12681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Raw data</a:t>
            </a:r>
          </a:p>
        </p:txBody>
      </p:sp>
      <p:grpSp>
        <p:nvGrpSpPr>
          <p:cNvPr id="3" name="Group 12"/>
          <p:cNvGrpSpPr/>
          <p:nvPr/>
        </p:nvGrpSpPr>
        <p:grpSpPr>
          <a:xfrm>
            <a:off x="612648" y="2370667"/>
            <a:ext cx="960348" cy="1100666"/>
            <a:chOff x="612648" y="2370667"/>
            <a:chExt cx="960348" cy="1100666"/>
          </a:xfrm>
        </p:grpSpPr>
        <p:sp>
          <p:nvSpPr>
            <p:cNvPr id="5" name="Rectangle 4"/>
            <p:cNvSpPr/>
            <p:nvPr/>
          </p:nvSpPr>
          <p:spPr>
            <a:xfrm>
              <a:off x="612648" y="2370667"/>
              <a:ext cx="960348" cy="1100666"/>
            </a:xfrm>
            <a:prstGeom prst="rect">
              <a:avLst/>
            </a:prstGeom>
            <a:noFill/>
            <a:ln>
              <a:solidFill>
                <a:schemeClr val="tx1">
                  <a:lumMod val="95000"/>
                  <a:lumOff val="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" name="Straight Connector 6"/>
            <p:cNvCxnSpPr/>
            <p:nvPr/>
          </p:nvCxnSpPr>
          <p:spPr>
            <a:xfrm>
              <a:off x="798286" y="2576286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>
              <a:off x="805546" y="274078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812806" y="289318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805546" y="3018966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812806" y="318346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820066" y="333586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Group 13"/>
          <p:cNvGrpSpPr/>
          <p:nvPr/>
        </p:nvGrpSpPr>
        <p:grpSpPr>
          <a:xfrm>
            <a:off x="612648" y="3822932"/>
            <a:ext cx="960348" cy="1100666"/>
            <a:chOff x="612648" y="2370667"/>
            <a:chExt cx="960348" cy="1100666"/>
          </a:xfrm>
        </p:grpSpPr>
        <p:sp>
          <p:nvSpPr>
            <p:cNvPr id="15" name="Rectangle 14"/>
            <p:cNvSpPr/>
            <p:nvPr/>
          </p:nvSpPr>
          <p:spPr>
            <a:xfrm>
              <a:off x="612648" y="2370667"/>
              <a:ext cx="960348" cy="1100666"/>
            </a:xfrm>
            <a:prstGeom prst="rect">
              <a:avLst/>
            </a:prstGeom>
            <a:noFill/>
            <a:ln>
              <a:solidFill>
                <a:schemeClr val="tx1">
                  <a:lumMod val="95000"/>
                  <a:lumOff val="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6" name="Straight Connector 15"/>
            <p:cNvCxnSpPr/>
            <p:nvPr/>
          </p:nvCxnSpPr>
          <p:spPr>
            <a:xfrm>
              <a:off x="798286" y="2576286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805546" y="274078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812806" y="289318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805546" y="3018966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>
              <a:off x="812806" y="318346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>
              <a:off x="820066" y="333586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Group 21"/>
          <p:cNvGrpSpPr/>
          <p:nvPr/>
        </p:nvGrpSpPr>
        <p:grpSpPr>
          <a:xfrm>
            <a:off x="616880" y="5280781"/>
            <a:ext cx="960348" cy="1100666"/>
            <a:chOff x="612648" y="2370667"/>
            <a:chExt cx="960348" cy="1100666"/>
          </a:xfrm>
        </p:grpSpPr>
        <p:sp>
          <p:nvSpPr>
            <p:cNvPr id="23" name="Rectangle 22"/>
            <p:cNvSpPr/>
            <p:nvPr/>
          </p:nvSpPr>
          <p:spPr>
            <a:xfrm>
              <a:off x="612648" y="2370667"/>
              <a:ext cx="960348" cy="1100666"/>
            </a:xfrm>
            <a:prstGeom prst="rect">
              <a:avLst/>
            </a:prstGeom>
            <a:noFill/>
            <a:ln>
              <a:solidFill>
                <a:schemeClr val="tx1">
                  <a:lumMod val="95000"/>
                  <a:lumOff val="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4" name="Straight Connector 23"/>
            <p:cNvCxnSpPr/>
            <p:nvPr/>
          </p:nvCxnSpPr>
          <p:spPr>
            <a:xfrm>
              <a:off x="798286" y="2576286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>
              <a:off x="805546" y="274078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812806" y="289318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>
              <a:off x="805546" y="3018966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>
              <a:off x="812806" y="318346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820066" y="333586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TextBox 29"/>
          <p:cNvSpPr txBox="1"/>
          <p:nvPr/>
        </p:nvSpPr>
        <p:spPr>
          <a:xfrm>
            <a:off x="4257524" y="1729619"/>
            <a:ext cx="26125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Features</a:t>
            </a:r>
          </a:p>
        </p:txBody>
      </p:sp>
      <p:sp>
        <p:nvSpPr>
          <p:cNvPr id="42" name="Text Box 14"/>
          <p:cNvSpPr txBox="1">
            <a:spLocks noChangeArrowheads="1"/>
          </p:cNvSpPr>
          <p:nvPr/>
        </p:nvSpPr>
        <p:spPr bwMode="auto">
          <a:xfrm>
            <a:off x="4449845" y="3832985"/>
            <a:ext cx="35814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000" dirty="0">
                <a:latin typeface="Verdana" pitchFamily="34" charset="0"/>
              </a:rPr>
              <a:t>(1, 1, 1, 0, 0, 1, 0, 0, …)</a:t>
            </a:r>
          </a:p>
        </p:txBody>
      </p:sp>
      <p:sp>
        <p:nvSpPr>
          <p:cNvPr id="43" name="Text Box 16"/>
          <p:cNvSpPr txBox="1">
            <a:spLocks noChangeArrowheads="1"/>
          </p:cNvSpPr>
          <p:nvPr/>
        </p:nvSpPr>
        <p:spPr bwMode="auto">
          <a:xfrm rot="17992015">
            <a:off x="3680702" y="4754528"/>
            <a:ext cx="1752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/>
              <a:t>clinton</a:t>
            </a:r>
          </a:p>
        </p:txBody>
      </p:sp>
      <p:sp>
        <p:nvSpPr>
          <p:cNvPr id="44" name="Text Box 17"/>
          <p:cNvSpPr txBox="1">
            <a:spLocks noChangeArrowheads="1"/>
          </p:cNvSpPr>
          <p:nvPr/>
        </p:nvSpPr>
        <p:spPr bwMode="auto">
          <a:xfrm rot="17992015">
            <a:off x="3985502" y="4754528"/>
            <a:ext cx="1752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/>
              <a:t>said</a:t>
            </a:r>
          </a:p>
        </p:txBody>
      </p:sp>
      <p:sp>
        <p:nvSpPr>
          <p:cNvPr id="45" name="Text Box 18"/>
          <p:cNvSpPr txBox="1">
            <a:spLocks noChangeArrowheads="1"/>
          </p:cNvSpPr>
          <p:nvPr/>
        </p:nvSpPr>
        <p:spPr bwMode="auto">
          <a:xfrm rot="17992015">
            <a:off x="4366502" y="4754528"/>
            <a:ext cx="1752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dirty="0" err="1"/>
              <a:t>california</a:t>
            </a:r>
            <a:endParaRPr lang="en-US" dirty="0"/>
          </a:p>
        </p:txBody>
      </p:sp>
      <p:sp>
        <p:nvSpPr>
          <p:cNvPr id="46" name="Text Box 19"/>
          <p:cNvSpPr txBox="1">
            <a:spLocks noChangeArrowheads="1"/>
          </p:cNvSpPr>
          <p:nvPr/>
        </p:nvSpPr>
        <p:spPr bwMode="auto">
          <a:xfrm rot="17992015">
            <a:off x="4671302" y="4754528"/>
            <a:ext cx="1752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/>
              <a:t>across</a:t>
            </a:r>
          </a:p>
        </p:txBody>
      </p:sp>
      <p:sp>
        <p:nvSpPr>
          <p:cNvPr id="47" name="Text Box 20"/>
          <p:cNvSpPr txBox="1">
            <a:spLocks noChangeArrowheads="1"/>
          </p:cNvSpPr>
          <p:nvPr/>
        </p:nvSpPr>
        <p:spPr bwMode="auto">
          <a:xfrm rot="17992015">
            <a:off x="4976102" y="4754528"/>
            <a:ext cx="1752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/>
              <a:t>tv</a:t>
            </a:r>
          </a:p>
        </p:txBody>
      </p:sp>
      <p:sp>
        <p:nvSpPr>
          <p:cNvPr id="48" name="Text Box 21"/>
          <p:cNvSpPr txBox="1">
            <a:spLocks noChangeArrowheads="1"/>
          </p:cNvSpPr>
          <p:nvPr/>
        </p:nvSpPr>
        <p:spPr bwMode="auto">
          <a:xfrm rot="17992015">
            <a:off x="5280902" y="4754528"/>
            <a:ext cx="1752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/>
              <a:t>wrong</a:t>
            </a:r>
          </a:p>
        </p:txBody>
      </p:sp>
      <p:sp>
        <p:nvSpPr>
          <p:cNvPr id="49" name="Text Box 22"/>
          <p:cNvSpPr txBox="1">
            <a:spLocks noChangeArrowheads="1"/>
          </p:cNvSpPr>
          <p:nvPr/>
        </p:nvSpPr>
        <p:spPr bwMode="auto">
          <a:xfrm rot="17992015">
            <a:off x="5661902" y="4754528"/>
            <a:ext cx="1752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dirty="0"/>
              <a:t>capital</a:t>
            </a:r>
          </a:p>
        </p:txBody>
      </p:sp>
      <p:sp>
        <p:nvSpPr>
          <p:cNvPr id="50" name="Text Box 23"/>
          <p:cNvSpPr txBox="1">
            <a:spLocks noChangeArrowheads="1"/>
          </p:cNvSpPr>
          <p:nvPr/>
        </p:nvSpPr>
        <p:spPr bwMode="auto">
          <a:xfrm rot="17992015">
            <a:off x="3390189" y="4754529"/>
            <a:ext cx="1752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dirty="0"/>
              <a:t>pinot</a:t>
            </a:r>
          </a:p>
        </p:txBody>
      </p:sp>
      <p:sp>
        <p:nvSpPr>
          <p:cNvPr id="51" name="Text Box 24"/>
          <p:cNvSpPr txBox="1">
            <a:spLocks noChangeArrowheads="1"/>
          </p:cNvSpPr>
          <p:nvPr/>
        </p:nvSpPr>
        <p:spPr bwMode="auto">
          <a:xfrm>
            <a:off x="4283947" y="2279613"/>
            <a:ext cx="3200400" cy="10156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>
                <a:solidFill>
                  <a:srgbClr val="FF6600"/>
                </a:solidFill>
              </a:rPr>
              <a:t>Clinton said pinot repeatedly last week on </a:t>
            </a:r>
            <a:r>
              <a:rPr lang="en-US" sz="2000" dirty="0" err="1">
                <a:solidFill>
                  <a:srgbClr val="FF6600"/>
                </a:solidFill>
              </a:rPr>
              <a:t>tv</a:t>
            </a:r>
            <a:r>
              <a:rPr lang="en-US" sz="2000" dirty="0">
                <a:solidFill>
                  <a:srgbClr val="FF6600"/>
                </a:solidFill>
              </a:rPr>
              <a:t>, “pinot, pinot, pinot”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4357410" y="5500083"/>
            <a:ext cx="46141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Occurrence of words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2144889" y="1729619"/>
            <a:ext cx="7938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labels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2032000" y="2710103"/>
            <a:ext cx="13125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Chardonnay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2074333" y="4082943"/>
            <a:ext cx="12922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Pinot </a:t>
            </a:r>
            <a:r>
              <a:rPr lang="en-US" dirty="0" err="1"/>
              <a:t>Grigio</a:t>
            </a:r>
            <a:endParaRPr lang="en-US" dirty="0"/>
          </a:p>
        </p:txBody>
      </p:sp>
      <p:sp>
        <p:nvSpPr>
          <p:cNvPr id="53" name="TextBox 52"/>
          <p:cNvSpPr txBox="1"/>
          <p:nvPr/>
        </p:nvSpPr>
        <p:spPr>
          <a:xfrm>
            <a:off x="2204918" y="5574250"/>
            <a:ext cx="10505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Zinfandel</a:t>
            </a:r>
          </a:p>
        </p:txBody>
      </p:sp>
    </p:spTree>
    <p:extLst>
      <p:ext uri="{BB962C8B-B14F-4D97-AF65-F5344CB8AC3E}">
        <p14:creationId xmlns:p14="http://schemas.microsoft.com/office/powerpoint/2010/main" val="28434827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Feature examples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4800" y="1729619"/>
            <a:ext cx="12681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Raw data</a:t>
            </a:r>
          </a:p>
        </p:txBody>
      </p:sp>
      <p:grpSp>
        <p:nvGrpSpPr>
          <p:cNvPr id="3" name="Group 12"/>
          <p:cNvGrpSpPr/>
          <p:nvPr/>
        </p:nvGrpSpPr>
        <p:grpSpPr>
          <a:xfrm>
            <a:off x="612648" y="2370667"/>
            <a:ext cx="960348" cy="1100666"/>
            <a:chOff x="612648" y="2370667"/>
            <a:chExt cx="960348" cy="1100666"/>
          </a:xfrm>
        </p:grpSpPr>
        <p:sp>
          <p:nvSpPr>
            <p:cNvPr id="5" name="Rectangle 4"/>
            <p:cNvSpPr/>
            <p:nvPr/>
          </p:nvSpPr>
          <p:spPr>
            <a:xfrm>
              <a:off x="612648" y="2370667"/>
              <a:ext cx="960348" cy="1100666"/>
            </a:xfrm>
            <a:prstGeom prst="rect">
              <a:avLst/>
            </a:prstGeom>
            <a:noFill/>
            <a:ln>
              <a:solidFill>
                <a:schemeClr val="tx1">
                  <a:lumMod val="95000"/>
                  <a:lumOff val="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" name="Straight Connector 6"/>
            <p:cNvCxnSpPr/>
            <p:nvPr/>
          </p:nvCxnSpPr>
          <p:spPr>
            <a:xfrm>
              <a:off x="798286" y="2576286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>
              <a:off x="805546" y="274078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812806" y="289318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805546" y="3018966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812806" y="318346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820066" y="333586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Group 13"/>
          <p:cNvGrpSpPr/>
          <p:nvPr/>
        </p:nvGrpSpPr>
        <p:grpSpPr>
          <a:xfrm>
            <a:off x="612648" y="3822932"/>
            <a:ext cx="960348" cy="1100666"/>
            <a:chOff x="612648" y="2370667"/>
            <a:chExt cx="960348" cy="1100666"/>
          </a:xfrm>
        </p:grpSpPr>
        <p:sp>
          <p:nvSpPr>
            <p:cNvPr id="15" name="Rectangle 14"/>
            <p:cNvSpPr/>
            <p:nvPr/>
          </p:nvSpPr>
          <p:spPr>
            <a:xfrm>
              <a:off x="612648" y="2370667"/>
              <a:ext cx="960348" cy="1100666"/>
            </a:xfrm>
            <a:prstGeom prst="rect">
              <a:avLst/>
            </a:prstGeom>
            <a:noFill/>
            <a:ln>
              <a:solidFill>
                <a:schemeClr val="tx1">
                  <a:lumMod val="95000"/>
                  <a:lumOff val="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6" name="Straight Connector 15"/>
            <p:cNvCxnSpPr/>
            <p:nvPr/>
          </p:nvCxnSpPr>
          <p:spPr>
            <a:xfrm>
              <a:off x="798286" y="2576286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805546" y="274078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812806" y="289318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805546" y="3018966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>
              <a:off x="812806" y="318346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>
              <a:off x="820066" y="333586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Group 21"/>
          <p:cNvGrpSpPr/>
          <p:nvPr/>
        </p:nvGrpSpPr>
        <p:grpSpPr>
          <a:xfrm>
            <a:off x="616880" y="5280781"/>
            <a:ext cx="960348" cy="1100666"/>
            <a:chOff x="612648" y="2370667"/>
            <a:chExt cx="960348" cy="1100666"/>
          </a:xfrm>
        </p:grpSpPr>
        <p:sp>
          <p:nvSpPr>
            <p:cNvPr id="23" name="Rectangle 22"/>
            <p:cNvSpPr/>
            <p:nvPr/>
          </p:nvSpPr>
          <p:spPr>
            <a:xfrm>
              <a:off x="612648" y="2370667"/>
              <a:ext cx="960348" cy="1100666"/>
            </a:xfrm>
            <a:prstGeom prst="rect">
              <a:avLst/>
            </a:prstGeom>
            <a:noFill/>
            <a:ln>
              <a:solidFill>
                <a:schemeClr val="tx1">
                  <a:lumMod val="95000"/>
                  <a:lumOff val="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4" name="Straight Connector 23"/>
            <p:cNvCxnSpPr/>
            <p:nvPr/>
          </p:nvCxnSpPr>
          <p:spPr>
            <a:xfrm>
              <a:off x="798286" y="2576286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>
              <a:off x="805546" y="274078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812806" y="289318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>
              <a:off x="805546" y="3018966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>
              <a:off x="812806" y="318346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820066" y="333586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TextBox 29"/>
          <p:cNvSpPr txBox="1"/>
          <p:nvPr/>
        </p:nvSpPr>
        <p:spPr>
          <a:xfrm>
            <a:off x="4257524" y="1729619"/>
            <a:ext cx="26125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Features</a:t>
            </a:r>
          </a:p>
        </p:txBody>
      </p:sp>
      <p:sp>
        <p:nvSpPr>
          <p:cNvPr id="42" name="Text Box 14"/>
          <p:cNvSpPr txBox="1">
            <a:spLocks noChangeArrowheads="1"/>
          </p:cNvSpPr>
          <p:nvPr/>
        </p:nvSpPr>
        <p:spPr bwMode="auto">
          <a:xfrm>
            <a:off x="4449845" y="3832985"/>
            <a:ext cx="35814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000" dirty="0">
                <a:latin typeface="Verdana" pitchFamily="34" charset="0"/>
              </a:rPr>
              <a:t>(</a:t>
            </a:r>
            <a:r>
              <a:rPr lang="en-US" sz="2000" dirty="0">
                <a:solidFill>
                  <a:srgbClr val="0000FF"/>
                </a:solidFill>
                <a:latin typeface="Verdana" pitchFamily="34" charset="0"/>
              </a:rPr>
              <a:t>4</a:t>
            </a:r>
            <a:r>
              <a:rPr lang="en-US" sz="2000" dirty="0">
                <a:latin typeface="Verdana" pitchFamily="34" charset="0"/>
              </a:rPr>
              <a:t>, 1, 1, 0, 0, 1, 0, 0, …)</a:t>
            </a:r>
          </a:p>
        </p:txBody>
      </p:sp>
      <p:sp>
        <p:nvSpPr>
          <p:cNvPr id="43" name="Text Box 16"/>
          <p:cNvSpPr txBox="1">
            <a:spLocks noChangeArrowheads="1"/>
          </p:cNvSpPr>
          <p:nvPr/>
        </p:nvSpPr>
        <p:spPr bwMode="auto">
          <a:xfrm rot="17992015">
            <a:off x="3680702" y="4754528"/>
            <a:ext cx="1752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/>
              <a:t>clinton</a:t>
            </a:r>
          </a:p>
        </p:txBody>
      </p:sp>
      <p:sp>
        <p:nvSpPr>
          <p:cNvPr id="44" name="Text Box 17"/>
          <p:cNvSpPr txBox="1">
            <a:spLocks noChangeArrowheads="1"/>
          </p:cNvSpPr>
          <p:nvPr/>
        </p:nvSpPr>
        <p:spPr bwMode="auto">
          <a:xfrm rot="17992015">
            <a:off x="3985502" y="4754528"/>
            <a:ext cx="1752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/>
              <a:t>said</a:t>
            </a:r>
          </a:p>
        </p:txBody>
      </p:sp>
      <p:sp>
        <p:nvSpPr>
          <p:cNvPr id="45" name="Text Box 18"/>
          <p:cNvSpPr txBox="1">
            <a:spLocks noChangeArrowheads="1"/>
          </p:cNvSpPr>
          <p:nvPr/>
        </p:nvSpPr>
        <p:spPr bwMode="auto">
          <a:xfrm rot="17992015">
            <a:off x="4366502" y="4754528"/>
            <a:ext cx="1752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dirty="0" err="1"/>
              <a:t>california</a:t>
            </a:r>
            <a:endParaRPr lang="en-US" dirty="0"/>
          </a:p>
        </p:txBody>
      </p:sp>
      <p:sp>
        <p:nvSpPr>
          <p:cNvPr id="46" name="Text Box 19"/>
          <p:cNvSpPr txBox="1">
            <a:spLocks noChangeArrowheads="1"/>
          </p:cNvSpPr>
          <p:nvPr/>
        </p:nvSpPr>
        <p:spPr bwMode="auto">
          <a:xfrm rot="17992015">
            <a:off x="4671302" y="4754528"/>
            <a:ext cx="1752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/>
              <a:t>across</a:t>
            </a:r>
          </a:p>
        </p:txBody>
      </p:sp>
      <p:sp>
        <p:nvSpPr>
          <p:cNvPr id="47" name="Text Box 20"/>
          <p:cNvSpPr txBox="1">
            <a:spLocks noChangeArrowheads="1"/>
          </p:cNvSpPr>
          <p:nvPr/>
        </p:nvSpPr>
        <p:spPr bwMode="auto">
          <a:xfrm rot="17992015">
            <a:off x="4976102" y="4754528"/>
            <a:ext cx="1752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/>
              <a:t>tv</a:t>
            </a:r>
          </a:p>
        </p:txBody>
      </p:sp>
      <p:sp>
        <p:nvSpPr>
          <p:cNvPr id="48" name="Text Box 21"/>
          <p:cNvSpPr txBox="1">
            <a:spLocks noChangeArrowheads="1"/>
          </p:cNvSpPr>
          <p:nvPr/>
        </p:nvSpPr>
        <p:spPr bwMode="auto">
          <a:xfrm rot="17992015">
            <a:off x="5280902" y="4754528"/>
            <a:ext cx="1752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/>
              <a:t>wrong</a:t>
            </a:r>
          </a:p>
        </p:txBody>
      </p:sp>
      <p:sp>
        <p:nvSpPr>
          <p:cNvPr id="49" name="Text Box 22"/>
          <p:cNvSpPr txBox="1">
            <a:spLocks noChangeArrowheads="1"/>
          </p:cNvSpPr>
          <p:nvPr/>
        </p:nvSpPr>
        <p:spPr bwMode="auto">
          <a:xfrm rot="17992015">
            <a:off x="5661902" y="4754528"/>
            <a:ext cx="1752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dirty="0"/>
              <a:t>capital</a:t>
            </a:r>
          </a:p>
        </p:txBody>
      </p:sp>
      <p:sp>
        <p:nvSpPr>
          <p:cNvPr id="50" name="Text Box 23"/>
          <p:cNvSpPr txBox="1">
            <a:spLocks noChangeArrowheads="1"/>
          </p:cNvSpPr>
          <p:nvPr/>
        </p:nvSpPr>
        <p:spPr bwMode="auto">
          <a:xfrm rot="17992015">
            <a:off x="3390189" y="4754529"/>
            <a:ext cx="1752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dirty="0"/>
              <a:t>pinot</a:t>
            </a:r>
          </a:p>
        </p:txBody>
      </p:sp>
      <p:sp>
        <p:nvSpPr>
          <p:cNvPr id="51" name="Text Box 24"/>
          <p:cNvSpPr txBox="1">
            <a:spLocks noChangeArrowheads="1"/>
          </p:cNvSpPr>
          <p:nvPr/>
        </p:nvSpPr>
        <p:spPr bwMode="auto">
          <a:xfrm>
            <a:off x="4283947" y="2279613"/>
            <a:ext cx="3200400" cy="10156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>
                <a:solidFill>
                  <a:srgbClr val="FF6600"/>
                </a:solidFill>
              </a:rPr>
              <a:t>Clinton said pinot repeatedly last week on </a:t>
            </a:r>
            <a:r>
              <a:rPr lang="en-US" sz="2000" dirty="0" err="1">
                <a:solidFill>
                  <a:srgbClr val="FF6600"/>
                </a:solidFill>
              </a:rPr>
              <a:t>tv</a:t>
            </a:r>
            <a:r>
              <a:rPr lang="en-US" sz="2000" dirty="0">
                <a:solidFill>
                  <a:srgbClr val="FF6600"/>
                </a:solidFill>
              </a:rPr>
              <a:t>, “pinot, pinot, pinot”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4357410" y="5500083"/>
            <a:ext cx="46141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Frequency of word occurrences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2144889" y="1729619"/>
            <a:ext cx="7938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labels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2032000" y="2710103"/>
            <a:ext cx="13125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Chardonnay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2074333" y="4082943"/>
            <a:ext cx="12922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Pinot </a:t>
            </a:r>
            <a:r>
              <a:rPr lang="en-US" dirty="0" err="1"/>
              <a:t>Grigio</a:t>
            </a:r>
            <a:endParaRPr lang="en-US" dirty="0"/>
          </a:p>
        </p:txBody>
      </p:sp>
      <p:sp>
        <p:nvSpPr>
          <p:cNvPr id="53" name="TextBox 52"/>
          <p:cNvSpPr txBox="1"/>
          <p:nvPr/>
        </p:nvSpPr>
        <p:spPr>
          <a:xfrm>
            <a:off x="2204918" y="5574250"/>
            <a:ext cx="10505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Zinfandel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032000" y="6245975"/>
            <a:ext cx="67452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This is the representation we’re using for assignment 5</a:t>
            </a:r>
          </a:p>
        </p:txBody>
      </p:sp>
    </p:spTree>
    <p:extLst>
      <p:ext uri="{BB962C8B-B14F-4D97-AF65-F5344CB8AC3E}">
        <p14:creationId xmlns:p14="http://schemas.microsoft.com/office/powerpoint/2010/main" val="8455713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Decision trees for text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9890" y="1615100"/>
            <a:ext cx="8526158" cy="1143000"/>
          </a:xfrm>
        </p:spPr>
        <p:txBody>
          <a:bodyPr>
            <a:normAutofit/>
          </a:bodyPr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en-US" sz="2000" dirty="0">
                <a:ea typeface="Arial" pitchFamily="-110" charset="0"/>
                <a:cs typeface="Arial" pitchFamily="-110" charset="0"/>
              </a:rPr>
              <a:t>Each internal node represents whether or not the text has a particular word</a:t>
            </a:r>
          </a:p>
        </p:txBody>
      </p:sp>
      <p:sp>
        <p:nvSpPr>
          <p:cNvPr id="5" name="Oval 4"/>
          <p:cNvSpPr/>
          <p:nvPr/>
        </p:nvSpPr>
        <p:spPr>
          <a:xfrm>
            <a:off x="3685076" y="2228908"/>
            <a:ext cx="1031800" cy="555651"/>
          </a:xfrm>
          <a:prstGeom prst="ellipse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3804130" y="2281827"/>
            <a:ext cx="7745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wheat</a:t>
            </a:r>
          </a:p>
        </p:txBody>
      </p:sp>
      <p:sp>
        <p:nvSpPr>
          <p:cNvPr id="7" name="Oval 6"/>
          <p:cNvSpPr/>
          <p:nvPr/>
        </p:nvSpPr>
        <p:spPr>
          <a:xfrm>
            <a:off x="1737702" y="3466702"/>
            <a:ext cx="1031800" cy="555651"/>
          </a:xfrm>
          <a:prstGeom prst="ellipse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856756" y="3519621"/>
            <a:ext cx="7893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buschl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682824" y="4835693"/>
            <a:ext cx="11739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Not wheat</a:t>
            </a:r>
          </a:p>
        </p:txBody>
      </p:sp>
      <p:sp>
        <p:nvSpPr>
          <p:cNvPr id="10" name="Oval 9"/>
          <p:cNvSpPr/>
          <p:nvPr/>
        </p:nvSpPr>
        <p:spPr>
          <a:xfrm>
            <a:off x="2921902" y="4228736"/>
            <a:ext cx="1031800" cy="555651"/>
          </a:xfrm>
          <a:prstGeom prst="ellipse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3040956" y="4281655"/>
            <a:ext cx="8002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export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019557" y="5357425"/>
            <a:ext cx="11739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Not wheat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46679" y="5357275"/>
            <a:ext cx="8140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8000"/>
                </a:solidFill>
              </a:rPr>
              <a:t>Wheat</a:t>
            </a:r>
          </a:p>
        </p:txBody>
      </p:sp>
      <p:sp>
        <p:nvSpPr>
          <p:cNvPr id="14" name="Oval 13"/>
          <p:cNvSpPr/>
          <p:nvPr/>
        </p:nvSpPr>
        <p:spPr>
          <a:xfrm>
            <a:off x="6334780" y="3355018"/>
            <a:ext cx="1031800" cy="555651"/>
          </a:xfrm>
          <a:prstGeom prst="ellipse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6519974" y="3407937"/>
            <a:ext cx="6305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farm</a:t>
            </a:r>
          </a:p>
        </p:txBody>
      </p:sp>
      <p:sp>
        <p:nvSpPr>
          <p:cNvPr id="16" name="Oval 15"/>
          <p:cNvSpPr/>
          <p:nvPr/>
        </p:nvSpPr>
        <p:spPr>
          <a:xfrm>
            <a:off x="5518692" y="4261004"/>
            <a:ext cx="1031800" cy="555651"/>
          </a:xfrm>
          <a:prstGeom prst="ellipse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5531920" y="4340383"/>
            <a:ext cx="10137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commodity</a:t>
            </a:r>
          </a:p>
        </p:txBody>
      </p:sp>
      <p:sp>
        <p:nvSpPr>
          <p:cNvPr id="18" name="Oval 17"/>
          <p:cNvSpPr/>
          <p:nvPr/>
        </p:nvSpPr>
        <p:spPr>
          <a:xfrm>
            <a:off x="4877399" y="5357425"/>
            <a:ext cx="1031800" cy="555651"/>
          </a:xfrm>
          <a:prstGeom prst="ellipse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4890627" y="5436804"/>
            <a:ext cx="9797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agriculture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953702" y="6363880"/>
            <a:ext cx="11739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Not wheat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896195" y="6363880"/>
            <a:ext cx="8140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8000"/>
                </a:solidFill>
              </a:rPr>
              <a:t>Wheat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743502" y="5357275"/>
            <a:ext cx="8140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8000"/>
                </a:solidFill>
              </a:rPr>
              <a:t>Wheat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709947" y="4281655"/>
            <a:ext cx="8140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8000"/>
                </a:solidFill>
              </a:rPr>
              <a:t>Wheat</a:t>
            </a:r>
          </a:p>
        </p:txBody>
      </p:sp>
      <p:cxnSp>
        <p:nvCxnSpPr>
          <p:cNvPr id="24" name="Straight Arrow Connector 23"/>
          <p:cNvCxnSpPr>
            <a:stCxn id="5" idx="3"/>
            <a:endCxn id="7" idx="7"/>
          </p:cNvCxnSpPr>
          <p:nvPr/>
        </p:nvCxnSpPr>
        <p:spPr>
          <a:xfrm flipH="1">
            <a:off x="2618398" y="2703186"/>
            <a:ext cx="1217782" cy="844889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>
            <a:endCxn id="9" idx="0"/>
          </p:cNvCxnSpPr>
          <p:nvPr/>
        </p:nvCxnSpPr>
        <p:spPr>
          <a:xfrm flipH="1">
            <a:off x="1269790" y="3971766"/>
            <a:ext cx="749767" cy="863927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stCxn id="10" idx="3"/>
            <a:endCxn id="12" idx="0"/>
          </p:cNvCxnSpPr>
          <p:nvPr/>
        </p:nvCxnSpPr>
        <p:spPr>
          <a:xfrm flipH="1">
            <a:off x="2606523" y="4703014"/>
            <a:ext cx="466483" cy="654411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>
            <a:stCxn id="14" idx="3"/>
            <a:endCxn id="16" idx="0"/>
          </p:cNvCxnSpPr>
          <p:nvPr/>
        </p:nvCxnSpPr>
        <p:spPr>
          <a:xfrm flipH="1">
            <a:off x="6034592" y="3829296"/>
            <a:ext cx="451292" cy="43170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stCxn id="16" idx="3"/>
            <a:endCxn id="18" idx="0"/>
          </p:cNvCxnSpPr>
          <p:nvPr/>
        </p:nvCxnSpPr>
        <p:spPr>
          <a:xfrm flipH="1">
            <a:off x="5393299" y="4735282"/>
            <a:ext cx="276497" cy="622143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>
            <a:stCxn id="18" idx="3"/>
            <a:endCxn id="20" idx="0"/>
          </p:cNvCxnSpPr>
          <p:nvPr/>
        </p:nvCxnSpPr>
        <p:spPr>
          <a:xfrm flipH="1">
            <a:off x="4540668" y="5831703"/>
            <a:ext cx="487835" cy="532177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>
            <a:stCxn id="5" idx="5"/>
            <a:endCxn id="14" idx="1"/>
          </p:cNvCxnSpPr>
          <p:nvPr/>
        </p:nvCxnSpPr>
        <p:spPr>
          <a:xfrm>
            <a:off x="4565772" y="2703186"/>
            <a:ext cx="1920112" cy="733205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stCxn id="10" idx="5"/>
            <a:endCxn id="13" idx="0"/>
          </p:cNvCxnSpPr>
          <p:nvPr/>
        </p:nvCxnSpPr>
        <p:spPr>
          <a:xfrm>
            <a:off x="3802598" y="4703014"/>
            <a:ext cx="151104" cy="654261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>
            <a:stCxn id="14" idx="5"/>
            <a:endCxn id="23" idx="0"/>
          </p:cNvCxnSpPr>
          <p:nvPr/>
        </p:nvCxnSpPr>
        <p:spPr>
          <a:xfrm>
            <a:off x="7215476" y="3829296"/>
            <a:ext cx="901494" cy="452359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>
            <a:stCxn id="16" idx="5"/>
            <a:endCxn id="22" idx="0"/>
          </p:cNvCxnSpPr>
          <p:nvPr/>
        </p:nvCxnSpPr>
        <p:spPr>
          <a:xfrm>
            <a:off x="6399388" y="4735282"/>
            <a:ext cx="751137" cy="621993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>
            <a:stCxn id="18" idx="5"/>
            <a:endCxn id="21" idx="0"/>
          </p:cNvCxnSpPr>
          <p:nvPr/>
        </p:nvCxnSpPr>
        <p:spPr>
          <a:xfrm>
            <a:off x="5758095" y="5831703"/>
            <a:ext cx="545123" cy="532177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>
            <a:stCxn id="7" idx="5"/>
            <a:endCxn id="10" idx="0"/>
          </p:cNvCxnSpPr>
          <p:nvPr/>
        </p:nvCxnSpPr>
        <p:spPr>
          <a:xfrm>
            <a:off x="2618398" y="3940980"/>
            <a:ext cx="819404" cy="287756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710357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Decision trees for text</a:t>
            </a:r>
          </a:p>
        </p:txBody>
      </p:sp>
      <p:sp>
        <p:nvSpPr>
          <p:cNvPr id="7" name="Oval 6"/>
          <p:cNvSpPr/>
          <p:nvPr/>
        </p:nvSpPr>
        <p:spPr bwMode="auto">
          <a:xfrm>
            <a:off x="6710239" y="5334000"/>
            <a:ext cx="999707" cy="457200"/>
          </a:xfrm>
          <a:prstGeom prst="ellipse">
            <a:avLst/>
          </a:prstGeom>
          <a:noFill/>
          <a:ln w="38100" cap="flat" cmpd="sng" algn="ctr">
            <a:solidFill>
              <a:srgbClr val="CC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74663" y="1687689"/>
            <a:ext cx="71721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wheat is a commodity that can be found in states across the nation</a:t>
            </a:r>
          </a:p>
        </p:txBody>
      </p:sp>
      <p:sp>
        <p:nvSpPr>
          <p:cNvPr id="6" name="Oval 5"/>
          <p:cNvSpPr/>
          <p:nvPr/>
        </p:nvSpPr>
        <p:spPr>
          <a:xfrm>
            <a:off x="3685076" y="2228908"/>
            <a:ext cx="1031800" cy="555651"/>
          </a:xfrm>
          <a:prstGeom prst="ellipse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3804130" y="2281827"/>
            <a:ext cx="7745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wheat</a:t>
            </a:r>
          </a:p>
        </p:txBody>
      </p:sp>
      <p:sp>
        <p:nvSpPr>
          <p:cNvPr id="10" name="Oval 9"/>
          <p:cNvSpPr/>
          <p:nvPr/>
        </p:nvSpPr>
        <p:spPr>
          <a:xfrm>
            <a:off x="1737702" y="3466702"/>
            <a:ext cx="1031800" cy="555651"/>
          </a:xfrm>
          <a:prstGeom prst="ellipse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1856756" y="3519621"/>
            <a:ext cx="7893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buschl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682824" y="4835693"/>
            <a:ext cx="11739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Not wheat</a:t>
            </a:r>
          </a:p>
        </p:txBody>
      </p:sp>
      <p:sp>
        <p:nvSpPr>
          <p:cNvPr id="13" name="Oval 12"/>
          <p:cNvSpPr/>
          <p:nvPr/>
        </p:nvSpPr>
        <p:spPr>
          <a:xfrm>
            <a:off x="2921902" y="4228736"/>
            <a:ext cx="1031800" cy="555651"/>
          </a:xfrm>
          <a:prstGeom prst="ellipse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3040956" y="4281655"/>
            <a:ext cx="8002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export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019557" y="5357425"/>
            <a:ext cx="11739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Not wheat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546679" y="5357275"/>
            <a:ext cx="8140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8000"/>
                </a:solidFill>
              </a:rPr>
              <a:t>Wheat</a:t>
            </a:r>
          </a:p>
        </p:txBody>
      </p:sp>
      <p:sp>
        <p:nvSpPr>
          <p:cNvPr id="17" name="Oval 16"/>
          <p:cNvSpPr/>
          <p:nvPr/>
        </p:nvSpPr>
        <p:spPr>
          <a:xfrm>
            <a:off x="6334780" y="3355018"/>
            <a:ext cx="1031800" cy="555651"/>
          </a:xfrm>
          <a:prstGeom prst="ellipse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6519974" y="3407937"/>
            <a:ext cx="6305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farm</a:t>
            </a:r>
          </a:p>
        </p:txBody>
      </p:sp>
      <p:sp>
        <p:nvSpPr>
          <p:cNvPr id="19" name="Oval 18"/>
          <p:cNvSpPr/>
          <p:nvPr/>
        </p:nvSpPr>
        <p:spPr>
          <a:xfrm>
            <a:off x="5518692" y="4261004"/>
            <a:ext cx="1031800" cy="555651"/>
          </a:xfrm>
          <a:prstGeom prst="ellipse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531920" y="4340383"/>
            <a:ext cx="10137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commodity</a:t>
            </a:r>
          </a:p>
        </p:txBody>
      </p:sp>
      <p:sp>
        <p:nvSpPr>
          <p:cNvPr id="21" name="Oval 20"/>
          <p:cNvSpPr/>
          <p:nvPr/>
        </p:nvSpPr>
        <p:spPr>
          <a:xfrm>
            <a:off x="4877399" y="5357425"/>
            <a:ext cx="1031800" cy="555651"/>
          </a:xfrm>
          <a:prstGeom prst="ellipse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4890627" y="5436804"/>
            <a:ext cx="9797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agriculture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953702" y="6363880"/>
            <a:ext cx="11739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Not wheat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896195" y="6363880"/>
            <a:ext cx="8140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8000"/>
                </a:solidFill>
              </a:rPr>
              <a:t>Wheat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3502" y="5357275"/>
            <a:ext cx="8140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8000"/>
                </a:solidFill>
              </a:rPr>
              <a:t>Wheat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709947" y="4281655"/>
            <a:ext cx="8140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8000"/>
                </a:solidFill>
              </a:rPr>
              <a:t>Wheat</a:t>
            </a:r>
          </a:p>
        </p:txBody>
      </p:sp>
      <p:cxnSp>
        <p:nvCxnSpPr>
          <p:cNvPr id="27" name="Straight Arrow Connector 26"/>
          <p:cNvCxnSpPr>
            <a:stCxn id="6" idx="3"/>
            <a:endCxn id="10" idx="7"/>
          </p:cNvCxnSpPr>
          <p:nvPr/>
        </p:nvCxnSpPr>
        <p:spPr>
          <a:xfrm flipH="1">
            <a:off x="2618398" y="2703186"/>
            <a:ext cx="1217782" cy="844889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endCxn id="12" idx="0"/>
          </p:cNvCxnSpPr>
          <p:nvPr/>
        </p:nvCxnSpPr>
        <p:spPr>
          <a:xfrm flipH="1">
            <a:off x="1269790" y="3971766"/>
            <a:ext cx="749767" cy="863927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>
            <a:stCxn id="13" idx="3"/>
            <a:endCxn id="15" idx="0"/>
          </p:cNvCxnSpPr>
          <p:nvPr/>
        </p:nvCxnSpPr>
        <p:spPr>
          <a:xfrm flipH="1">
            <a:off x="2606523" y="4703014"/>
            <a:ext cx="466483" cy="654411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>
            <a:stCxn id="17" idx="3"/>
            <a:endCxn id="19" idx="0"/>
          </p:cNvCxnSpPr>
          <p:nvPr/>
        </p:nvCxnSpPr>
        <p:spPr>
          <a:xfrm flipH="1">
            <a:off x="6034592" y="3829296"/>
            <a:ext cx="451292" cy="43170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stCxn id="19" idx="3"/>
            <a:endCxn id="21" idx="0"/>
          </p:cNvCxnSpPr>
          <p:nvPr/>
        </p:nvCxnSpPr>
        <p:spPr>
          <a:xfrm flipH="1">
            <a:off x="5393299" y="4735282"/>
            <a:ext cx="276497" cy="622143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>
            <a:stCxn id="21" idx="3"/>
            <a:endCxn id="23" idx="0"/>
          </p:cNvCxnSpPr>
          <p:nvPr/>
        </p:nvCxnSpPr>
        <p:spPr>
          <a:xfrm flipH="1">
            <a:off x="4540668" y="5831703"/>
            <a:ext cx="487835" cy="532177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>
            <a:stCxn id="6" idx="5"/>
            <a:endCxn id="17" idx="1"/>
          </p:cNvCxnSpPr>
          <p:nvPr/>
        </p:nvCxnSpPr>
        <p:spPr>
          <a:xfrm>
            <a:off x="4565772" y="2703186"/>
            <a:ext cx="1920112" cy="733205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>
            <a:stCxn id="13" idx="5"/>
            <a:endCxn id="16" idx="0"/>
          </p:cNvCxnSpPr>
          <p:nvPr/>
        </p:nvCxnSpPr>
        <p:spPr>
          <a:xfrm>
            <a:off x="3802598" y="4703014"/>
            <a:ext cx="151104" cy="654261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>
            <a:stCxn id="17" idx="5"/>
            <a:endCxn id="26" idx="0"/>
          </p:cNvCxnSpPr>
          <p:nvPr/>
        </p:nvCxnSpPr>
        <p:spPr>
          <a:xfrm>
            <a:off x="7215476" y="3829296"/>
            <a:ext cx="901494" cy="452359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>
            <a:stCxn id="19" idx="5"/>
            <a:endCxn id="25" idx="0"/>
          </p:cNvCxnSpPr>
          <p:nvPr/>
        </p:nvCxnSpPr>
        <p:spPr>
          <a:xfrm>
            <a:off x="6399388" y="4735282"/>
            <a:ext cx="751137" cy="621993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>
            <a:stCxn id="21" idx="5"/>
            <a:endCxn id="24" idx="0"/>
          </p:cNvCxnSpPr>
          <p:nvPr/>
        </p:nvCxnSpPr>
        <p:spPr>
          <a:xfrm>
            <a:off x="5758095" y="5831703"/>
            <a:ext cx="545123" cy="532177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>
            <a:stCxn id="10" idx="5"/>
            <a:endCxn id="13" idx="0"/>
          </p:cNvCxnSpPr>
          <p:nvPr/>
        </p:nvCxnSpPr>
        <p:spPr>
          <a:xfrm>
            <a:off x="2618398" y="3940980"/>
            <a:ext cx="819404" cy="287756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55913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Decision trees for text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8200" y="1606224"/>
            <a:ext cx="68635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The US views technology as a commodity that it can export by the </a:t>
            </a:r>
            <a:r>
              <a:rPr lang="en-US" dirty="0" err="1">
                <a:solidFill>
                  <a:srgbClr val="FF0000"/>
                </a:solidFill>
              </a:rPr>
              <a:t>buschl</a:t>
            </a:r>
            <a:r>
              <a:rPr lang="en-US" dirty="0">
                <a:solidFill>
                  <a:srgbClr val="FF0000"/>
                </a:solidFill>
              </a:rPr>
              <a:t>.</a:t>
            </a:r>
          </a:p>
        </p:txBody>
      </p:sp>
      <p:sp>
        <p:nvSpPr>
          <p:cNvPr id="7" name="Oval 6"/>
          <p:cNvSpPr/>
          <p:nvPr/>
        </p:nvSpPr>
        <p:spPr bwMode="auto">
          <a:xfrm>
            <a:off x="3497798" y="5338878"/>
            <a:ext cx="1042870" cy="457200"/>
          </a:xfrm>
          <a:prstGeom prst="ellipse">
            <a:avLst/>
          </a:prstGeom>
          <a:noFill/>
          <a:ln w="38100" cap="flat" cmpd="sng" algn="ctr">
            <a:solidFill>
              <a:srgbClr val="CC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3685076" y="2228908"/>
            <a:ext cx="1031800" cy="555651"/>
          </a:xfrm>
          <a:prstGeom prst="ellipse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3804130" y="2281827"/>
            <a:ext cx="7745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wheat</a:t>
            </a:r>
          </a:p>
        </p:txBody>
      </p:sp>
      <p:sp>
        <p:nvSpPr>
          <p:cNvPr id="10" name="Oval 9"/>
          <p:cNvSpPr/>
          <p:nvPr/>
        </p:nvSpPr>
        <p:spPr>
          <a:xfrm>
            <a:off x="1737702" y="3466702"/>
            <a:ext cx="1031800" cy="555651"/>
          </a:xfrm>
          <a:prstGeom prst="ellipse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1856756" y="3519621"/>
            <a:ext cx="7893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buschl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682824" y="4835693"/>
            <a:ext cx="11739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Not wheat</a:t>
            </a:r>
          </a:p>
        </p:txBody>
      </p:sp>
      <p:sp>
        <p:nvSpPr>
          <p:cNvPr id="13" name="Oval 12"/>
          <p:cNvSpPr/>
          <p:nvPr/>
        </p:nvSpPr>
        <p:spPr>
          <a:xfrm>
            <a:off x="2921902" y="4228736"/>
            <a:ext cx="1031800" cy="555651"/>
          </a:xfrm>
          <a:prstGeom prst="ellipse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3040956" y="4281655"/>
            <a:ext cx="8002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export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019557" y="5357425"/>
            <a:ext cx="11739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Not wheat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546679" y="5357275"/>
            <a:ext cx="8140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8000"/>
                </a:solidFill>
              </a:rPr>
              <a:t>Wheat</a:t>
            </a:r>
          </a:p>
        </p:txBody>
      </p:sp>
      <p:sp>
        <p:nvSpPr>
          <p:cNvPr id="17" name="Oval 16"/>
          <p:cNvSpPr/>
          <p:nvPr/>
        </p:nvSpPr>
        <p:spPr>
          <a:xfrm>
            <a:off x="6334780" y="3355018"/>
            <a:ext cx="1031800" cy="555651"/>
          </a:xfrm>
          <a:prstGeom prst="ellipse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6519974" y="3407937"/>
            <a:ext cx="6305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farm</a:t>
            </a:r>
          </a:p>
        </p:txBody>
      </p:sp>
      <p:sp>
        <p:nvSpPr>
          <p:cNvPr id="19" name="Oval 18"/>
          <p:cNvSpPr/>
          <p:nvPr/>
        </p:nvSpPr>
        <p:spPr>
          <a:xfrm>
            <a:off x="5518692" y="4261004"/>
            <a:ext cx="1031800" cy="555651"/>
          </a:xfrm>
          <a:prstGeom prst="ellipse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531920" y="4340383"/>
            <a:ext cx="10137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commodity</a:t>
            </a:r>
          </a:p>
        </p:txBody>
      </p:sp>
      <p:sp>
        <p:nvSpPr>
          <p:cNvPr id="21" name="Oval 20"/>
          <p:cNvSpPr/>
          <p:nvPr/>
        </p:nvSpPr>
        <p:spPr>
          <a:xfrm>
            <a:off x="4877399" y="5357425"/>
            <a:ext cx="1031800" cy="555651"/>
          </a:xfrm>
          <a:prstGeom prst="ellipse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4890627" y="5436804"/>
            <a:ext cx="9797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agriculture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953702" y="6363880"/>
            <a:ext cx="11739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Not wheat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896195" y="6363880"/>
            <a:ext cx="8140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8000"/>
                </a:solidFill>
              </a:rPr>
              <a:t>Wheat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3502" y="5357275"/>
            <a:ext cx="8140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8000"/>
                </a:solidFill>
              </a:rPr>
              <a:t>Wheat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709947" y="4281655"/>
            <a:ext cx="8140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8000"/>
                </a:solidFill>
              </a:rPr>
              <a:t>Wheat</a:t>
            </a:r>
          </a:p>
        </p:txBody>
      </p:sp>
      <p:cxnSp>
        <p:nvCxnSpPr>
          <p:cNvPr id="27" name="Straight Arrow Connector 26"/>
          <p:cNvCxnSpPr>
            <a:stCxn id="8" idx="3"/>
            <a:endCxn id="10" idx="7"/>
          </p:cNvCxnSpPr>
          <p:nvPr/>
        </p:nvCxnSpPr>
        <p:spPr>
          <a:xfrm flipH="1">
            <a:off x="2618398" y="2703186"/>
            <a:ext cx="1217782" cy="844889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endCxn id="12" idx="0"/>
          </p:cNvCxnSpPr>
          <p:nvPr/>
        </p:nvCxnSpPr>
        <p:spPr>
          <a:xfrm flipH="1">
            <a:off x="1269790" y="3971766"/>
            <a:ext cx="749767" cy="863927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>
            <a:stCxn id="13" idx="3"/>
            <a:endCxn id="15" idx="0"/>
          </p:cNvCxnSpPr>
          <p:nvPr/>
        </p:nvCxnSpPr>
        <p:spPr>
          <a:xfrm flipH="1">
            <a:off x="2606523" y="4703014"/>
            <a:ext cx="466483" cy="654411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>
            <a:stCxn id="17" idx="3"/>
            <a:endCxn id="19" idx="0"/>
          </p:cNvCxnSpPr>
          <p:nvPr/>
        </p:nvCxnSpPr>
        <p:spPr>
          <a:xfrm flipH="1">
            <a:off x="6034592" y="3829296"/>
            <a:ext cx="451292" cy="43170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stCxn id="19" idx="3"/>
            <a:endCxn id="21" idx="0"/>
          </p:cNvCxnSpPr>
          <p:nvPr/>
        </p:nvCxnSpPr>
        <p:spPr>
          <a:xfrm flipH="1">
            <a:off x="5393299" y="4735282"/>
            <a:ext cx="276497" cy="622143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>
            <a:stCxn id="21" idx="3"/>
            <a:endCxn id="23" idx="0"/>
          </p:cNvCxnSpPr>
          <p:nvPr/>
        </p:nvCxnSpPr>
        <p:spPr>
          <a:xfrm flipH="1">
            <a:off x="4540668" y="5831703"/>
            <a:ext cx="487835" cy="532177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>
            <a:stCxn id="8" idx="5"/>
            <a:endCxn id="17" idx="1"/>
          </p:cNvCxnSpPr>
          <p:nvPr/>
        </p:nvCxnSpPr>
        <p:spPr>
          <a:xfrm>
            <a:off x="4565772" y="2703186"/>
            <a:ext cx="1920112" cy="733205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>
            <a:stCxn id="13" idx="5"/>
            <a:endCxn id="16" idx="0"/>
          </p:cNvCxnSpPr>
          <p:nvPr/>
        </p:nvCxnSpPr>
        <p:spPr>
          <a:xfrm>
            <a:off x="3802598" y="4703014"/>
            <a:ext cx="151104" cy="654261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>
            <a:stCxn id="17" idx="5"/>
            <a:endCxn id="26" idx="0"/>
          </p:cNvCxnSpPr>
          <p:nvPr/>
        </p:nvCxnSpPr>
        <p:spPr>
          <a:xfrm>
            <a:off x="7215476" y="3829296"/>
            <a:ext cx="901494" cy="452359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>
            <a:stCxn id="19" idx="5"/>
            <a:endCxn id="25" idx="0"/>
          </p:cNvCxnSpPr>
          <p:nvPr/>
        </p:nvCxnSpPr>
        <p:spPr>
          <a:xfrm>
            <a:off x="6399388" y="4735282"/>
            <a:ext cx="751137" cy="621993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>
            <a:stCxn id="21" idx="5"/>
            <a:endCxn id="24" idx="0"/>
          </p:cNvCxnSpPr>
          <p:nvPr/>
        </p:nvCxnSpPr>
        <p:spPr>
          <a:xfrm>
            <a:off x="5758095" y="5831703"/>
            <a:ext cx="545123" cy="532177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>
            <a:stCxn id="10" idx="5"/>
            <a:endCxn id="13" idx="0"/>
          </p:cNvCxnSpPr>
          <p:nvPr/>
        </p:nvCxnSpPr>
        <p:spPr>
          <a:xfrm>
            <a:off x="2618398" y="3940980"/>
            <a:ext cx="819404" cy="287756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39904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Printing out decision trees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185500" y="1746918"/>
            <a:ext cx="5952834" cy="4504304"/>
            <a:chOff x="185499" y="1746918"/>
            <a:chExt cx="7841168" cy="4504304"/>
          </a:xfrm>
        </p:grpSpPr>
        <p:sp>
          <p:nvSpPr>
            <p:cNvPr id="6" name="Oval 5"/>
            <p:cNvSpPr/>
            <p:nvPr/>
          </p:nvSpPr>
          <p:spPr>
            <a:xfrm>
              <a:off x="3187751" y="1746918"/>
              <a:ext cx="1031800" cy="555651"/>
            </a:xfrm>
            <a:prstGeom prst="ellipse">
              <a:avLst/>
            </a:prstGeom>
            <a:noFill/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3306805" y="1799837"/>
              <a:ext cx="77457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wheat</a:t>
              </a:r>
            </a:p>
          </p:txBody>
        </p:sp>
        <p:sp>
          <p:nvSpPr>
            <p:cNvPr id="8" name="Oval 7"/>
            <p:cNvSpPr/>
            <p:nvPr/>
          </p:nvSpPr>
          <p:spPr>
            <a:xfrm>
              <a:off x="1240377" y="2984712"/>
              <a:ext cx="1031800" cy="555651"/>
            </a:xfrm>
            <a:prstGeom prst="ellipse">
              <a:avLst/>
            </a:prstGeom>
            <a:noFill/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359431" y="3037631"/>
              <a:ext cx="78936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/>
                <a:t>buschl</a:t>
              </a:r>
              <a:endParaRPr lang="en-US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85499" y="4353703"/>
              <a:ext cx="117393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</a:rPr>
                <a:t>Not wheat</a:t>
              </a:r>
            </a:p>
          </p:txBody>
        </p:sp>
        <p:sp>
          <p:nvSpPr>
            <p:cNvPr id="11" name="Oval 10"/>
            <p:cNvSpPr/>
            <p:nvPr/>
          </p:nvSpPr>
          <p:spPr>
            <a:xfrm>
              <a:off x="2424577" y="3746746"/>
              <a:ext cx="1031800" cy="555651"/>
            </a:xfrm>
            <a:prstGeom prst="ellipse">
              <a:avLst/>
            </a:prstGeom>
            <a:noFill/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2543631" y="3799665"/>
              <a:ext cx="8002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export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522232" y="4875435"/>
              <a:ext cx="117393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</a:rPr>
                <a:t>Not wheat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3049354" y="4875285"/>
              <a:ext cx="81404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008000"/>
                  </a:solidFill>
                </a:rPr>
                <a:t>Wheat</a:t>
              </a:r>
            </a:p>
          </p:txBody>
        </p:sp>
        <p:sp>
          <p:nvSpPr>
            <p:cNvPr id="15" name="Oval 14"/>
            <p:cNvSpPr/>
            <p:nvPr/>
          </p:nvSpPr>
          <p:spPr>
            <a:xfrm>
              <a:off x="5837455" y="2873028"/>
              <a:ext cx="1031800" cy="555651"/>
            </a:xfrm>
            <a:prstGeom prst="ellipse">
              <a:avLst/>
            </a:prstGeom>
            <a:noFill/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6022649" y="2925947"/>
              <a:ext cx="6305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farm</a:t>
              </a:r>
            </a:p>
          </p:txBody>
        </p:sp>
        <p:sp>
          <p:nvSpPr>
            <p:cNvPr id="17" name="Oval 16"/>
            <p:cNvSpPr/>
            <p:nvPr/>
          </p:nvSpPr>
          <p:spPr>
            <a:xfrm>
              <a:off x="5021367" y="3779014"/>
              <a:ext cx="1031800" cy="555651"/>
            </a:xfrm>
            <a:prstGeom prst="ellipse">
              <a:avLst/>
            </a:prstGeom>
            <a:noFill/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5034595" y="3858393"/>
              <a:ext cx="101370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commodity</a:t>
              </a:r>
            </a:p>
          </p:txBody>
        </p:sp>
        <p:sp>
          <p:nvSpPr>
            <p:cNvPr id="19" name="Oval 18"/>
            <p:cNvSpPr/>
            <p:nvPr/>
          </p:nvSpPr>
          <p:spPr>
            <a:xfrm>
              <a:off x="4380074" y="4875435"/>
              <a:ext cx="1031800" cy="555651"/>
            </a:xfrm>
            <a:prstGeom prst="ellipse">
              <a:avLst/>
            </a:prstGeom>
            <a:noFill/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4393302" y="4954814"/>
              <a:ext cx="97975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agriculture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3456377" y="5881890"/>
              <a:ext cx="117393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</a:rPr>
                <a:t>Not wheat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5398870" y="5881890"/>
              <a:ext cx="81404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008000"/>
                  </a:solidFill>
                </a:rPr>
                <a:t>Wheat</a:t>
              </a: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6246177" y="4875285"/>
              <a:ext cx="81404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008000"/>
                  </a:solidFill>
                </a:rPr>
                <a:t>Wheat</a:t>
              </a: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7212622" y="3799665"/>
              <a:ext cx="81404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008000"/>
                  </a:solidFill>
                </a:rPr>
                <a:t>Wheat</a:t>
              </a:r>
            </a:p>
          </p:txBody>
        </p:sp>
        <p:cxnSp>
          <p:nvCxnSpPr>
            <p:cNvPr id="25" name="Straight Arrow Connector 24"/>
            <p:cNvCxnSpPr>
              <a:stCxn id="6" idx="3"/>
              <a:endCxn id="8" idx="7"/>
            </p:cNvCxnSpPr>
            <p:nvPr/>
          </p:nvCxnSpPr>
          <p:spPr>
            <a:xfrm flipH="1">
              <a:off x="2121073" y="2221196"/>
              <a:ext cx="1217782" cy="844889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/>
            <p:cNvCxnSpPr>
              <a:endCxn id="10" idx="0"/>
            </p:cNvCxnSpPr>
            <p:nvPr/>
          </p:nvCxnSpPr>
          <p:spPr>
            <a:xfrm flipH="1">
              <a:off x="772465" y="3489776"/>
              <a:ext cx="749767" cy="863927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/>
            <p:cNvCxnSpPr>
              <a:stCxn id="11" idx="3"/>
              <a:endCxn id="13" idx="0"/>
            </p:cNvCxnSpPr>
            <p:nvPr/>
          </p:nvCxnSpPr>
          <p:spPr>
            <a:xfrm flipH="1">
              <a:off x="2109198" y="4221024"/>
              <a:ext cx="466483" cy="654411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Arrow Connector 27"/>
            <p:cNvCxnSpPr>
              <a:stCxn id="15" idx="3"/>
              <a:endCxn id="17" idx="0"/>
            </p:cNvCxnSpPr>
            <p:nvPr/>
          </p:nvCxnSpPr>
          <p:spPr>
            <a:xfrm flipH="1">
              <a:off x="5537267" y="3347306"/>
              <a:ext cx="451292" cy="431708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/>
            <p:cNvCxnSpPr>
              <a:stCxn id="17" idx="3"/>
              <a:endCxn id="19" idx="0"/>
            </p:cNvCxnSpPr>
            <p:nvPr/>
          </p:nvCxnSpPr>
          <p:spPr>
            <a:xfrm flipH="1">
              <a:off x="4895974" y="4253292"/>
              <a:ext cx="276497" cy="622143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Arrow Connector 29"/>
            <p:cNvCxnSpPr>
              <a:stCxn id="19" idx="3"/>
              <a:endCxn id="21" idx="0"/>
            </p:cNvCxnSpPr>
            <p:nvPr/>
          </p:nvCxnSpPr>
          <p:spPr>
            <a:xfrm flipH="1">
              <a:off x="4043343" y="5349713"/>
              <a:ext cx="487835" cy="532177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Arrow Connector 30"/>
            <p:cNvCxnSpPr>
              <a:stCxn id="6" idx="5"/>
              <a:endCxn id="15" idx="1"/>
            </p:cNvCxnSpPr>
            <p:nvPr/>
          </p:nvCxnSpPr>
          <p:spPr>
            <a:xfrm>
              <a:off x="4068447" y="2221196"/>
              <a:ext cx="1920112" cy="733205"/>
            </a:xfrm>
            <a:prstGeom prst="straightConnector1">
              <a:avLst/>
            </a:prstGeom>
            <a:ln>
              <a:solidFill>
                <a:srgbClr val="008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/>
            <p:cNvCxnSpPr>
              <a:stCxn id="11" idx="5"/>
              <a:endCxn id="14" idx="0"/>
            </p:cNvCxnSpPr>
            <p:nvPr/>
          </p:nvCxnSpPr>
          <p:spPr>
            <a:xfrm>
              <a:off x="3305273" y="4221024"/>
              <a:ext cx="151104" cy="654261"/>
            </a:xfrm>
            <a:prstGeom prst="straightConnector1">
              <a:avLst/>
            </a:prstGeom>
            <a:ln>
              <a:solidFill>
                <a:srgbClr val="008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Arrow Connector 32"/>
            <p:cNvCxnSpPr>
              <a:stCxn id="15" idx="5"/>
              <a:endCxn id="24" idx="0"/>
            </p:cNvCxnSpPr>
            <p:nvPr/>
          </p:nvCxnSpPr>
          <p:spPr>
            <a:xfrm>
              <a:off x="6718151" y="3347306"/>
              <a:ext cx="901494" cy="452359"/>
            </a:xfrm>
            <a:prstGeom prst="straightConnector1">
              <a:avLst/>
            </a:prstGeom>
            <a:ln>
              <a:solidFill>
                <a:srgbClr val="008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Arrow Connector 33"/>
            <p:cNvCxnSpPr>
              <a:stCxn id="17" idx="5"/>
              <a:endCxn id="23" idx="0"/>
            </p:cNvCxnSpPr>
            <p:nvPr/>
          </p:nvCxnSpPr>
          <p:spPr>
            <a:xfrm>
              <a:off x="5902063" y="4253292"/>
              <a:ext cx="751137" cy="621993"/>
            </a:xfrm>
            <a:prstGeom prst="straightConnector1">
              <a:avLst/>
            </a:prstGeom>
            <a:ln>
              <a:solidFill>
                <a:srgbClr val="008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Arrow Connector 34"/>
            <p:cNvCxnSpPr>
              <a:stCxn id="19" idx="5"/>
              <a:endCxn id="22" idx="0"/>
            </p:cNvCxnSpPr>
            <p:nvPr/>
          </p:nvCxnSpPr>
          <p:spPr>
            <a:xfrm>
              <a:off x="5260770" y="5349713"/>
              <a:ext cx="545123" cy="532177"/>
            </a:xfrm>
            <a:prstGeom prst="straightConnector1">
              <a:avLst/>
            </a:prstGeom>
            <a:ln>
              <a:solidFill>
                <a:srgbClr val="008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Arrow Connector 35"/>
            <p:cNvCxnSpPr>
              <a:stCxn id="8" idx="5"/>
              <a:endCxn id="11" idx="0"/>
            </p:cNvCxnSpPr>
            <p:nvPr/>
          </p:nvCxnSpPr>
          <p:spPr>
            <a:xfrm>
              <a:off x="2121073" y="3458990"/>
              <a:ext cx="819404" cy="287756"/>
            </a:xfrm>
            <a:prstGeom prst="straightConnector1">
              <a:avLst/>
            </a:prstGeom>
            <a:ln>
              <a:solidFill>
                <a:srgbClr val="008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" name="Content Placeholder 4"/>
          <p:cNvSpPr txBox="1">
            <a:spLocks/>
          </p:cNvSpPr>
          <p:nvPr/>
        </p:nvSpPr>
        <p:spPr>
          <a:xfrm>
            <a:off x="6330696" y="1755422"/>
            <a:ext cx="2435352" cy="449580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sz="1600" dirty="0"/>
              <a:t>(wheat</a:t>
            </a:r>
          </a:p>
          <a:p>
            <a:pPr marL="0" indent="0">
              <a:buFont typeface="Wingdings"/>
              <a:buNone/>
            </a:pPr>
            <a:r>
              <a:rPr lang="en-US" sz="1600" dirty="0"/>
              <a:t>   (</a:t>
            </a:r>
            <a:r>
              <a:rPr lang="en-US" sz="1600" dirty="0" err="1"/>
              <a:t>buschl</a:t>
            </a:r>
            <a:endParaRPr lang="en-US" sz="1600" dirty="0"/>
          </a:p>
          <a:p>
            <a:pPr marL="0" indent="0">
              <a:buFont typeface="Wingdings"/>
              <a:buNone/>
            </a:pPr>
            <a:r>
              <a:rPr lang="en-US" sz="1600" dirty="0"/>
              <a:t>      predict=not wheat</a:t>
            </a:r>
          </a:p>
          <a:p>
            <a:pPr marL="0" indent="0">
              <a:buFont typeface="Wingdings"/>
              <a:buNone/>
            </a:pPr>
            <a:r>
              <a:rPr lang="en-US" sz="1600" dirty="0"/>
              <a:t>      (export</a:t>
            </a:r>
          </a:p>
          <a:p>
            <a:pPr marL="0" indent="0">
              <a:buFont typeface="Wingdings"/>
              <a:buNone/>
            </a:pPr>
            <a:r>
              <a:rPr lang="en-US" sz="1600" dirty="0"/>
              <a:t>        predict=not wheat</a:t>
            </a:r>
          </a:p>
          <a:p>
            <a:pPr marL="0" indent="0">
              <a:buFont typeface="Wingdings"/>
              <a:buNone/>
            </a:pPr>
            <a:r>
              <a:rPr lang="en-US" sz="1600" dirty="0"/>
              <a:t>        predict=wheat))</a:t>
            </a:r>
          </a:p>
          <a:p>
            <a:pPr marL="0" indent="0">
              <a:buFont typeface="Wingdings"/>
              <a:buNone/>
            </a:pPr>
            <a:r>
              <a:rPr lang="en-US" sz="1600" dirty="0"/>
              <a:t>   (farm</a:t>
            </a:r>
          </a:p>
          <a:p>
            <a:pPr marL="0" indent="0">
              <a:buFont typeface="Wingdings"/>
              <a:buNone/>
            </a:pPr>
            <a:r>
              <a:rPr lang="en-US" sz="1600" dirty="0"/>
              <a:t>      (commodity</a:t>
            </a:r>
          </a:p>
          <a:p>
            <a:pPr marL="0" indent="0">
              <a:buFont typeface="Wingdings"/>
              <a:buNone/>
            </a:pPr>
            <a:r>
              <a:rPr lang="en-US" sz="1600" dirty="0"/>
              <a:t>         (agriculture</a:t>
            </a:r>
          </a:p>
          <a:p>
            <a:pPr marL="0" indent="0">
              <a:buFont typeface="Wingdings"/>
              <a:buNone/>
            </a:pPr>
            <a:r>
              <a:rPr lang="en-US" sz="1600" dirty="0"/>
              <a:t>            predict=not wheat</a:t>
            </a:r>
          </a:p>
          <a:p>
            <a:pPr marL="0" indent="0">
              <a:buFont typeface="Wingdings"/>
              <a:buNone/>
            </a:pPr>
            <a:r>
              <a:rPr lang="en-US" sz="1600" dirty="0"/>
              <a:t>            predict=wheat)</a:t>
            </a:r>
          </a:p>
          <a:p>
            <a:pPr marL="0" indent="0">
              <a:buFont typeface="Wingdings"/>
              <a:buNone/>
            </a:pPr>
            <a:r>
              <a:rPr lang="en-US" sz="1600" dirty="0"/>
              <a:t>         predict=wheat)</a:t>
            </a:r>
          </a:p>
          <a:p>
            <a:pPr marL="0" indent="0">
              <a:buFont typeface="Wingdings"/>
              <a:buNone/>
            </a:pPr>
            <a:r>
              <a:rPr lang="en-US" sz="1600" dirty="0"/>
              <a:t>      predict=wheat))</a:t>
            </a:r>
          </a:p>
          <a:p>
            <a:pPr marL="0" indent="0">
              <a:buFont typeface="Wingdings"/>
              <a:buNone/>
            </a:pP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5560702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math today (but don’t worry!)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2677" y="1566334"/>
            <a:ext cx="4026185" cy="5108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33080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ea typeface="ＭＳ Ｐゴシック" pitchFamily="-110" charset="-128"/>
                <a:cs typeface="ＭＳ Ｐゴシック" pitchFamily="-110" charset="-128"/>
              </a:rPr>
              <a:t>Linear models</a:t>
            </a:r>
          </a:p>
        </p:txBody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2648" y="1684160"/>
            <a:ext cx="7772400" cy="1600200"/>
          </a:xfrm>
        </p:spPr>
        <p:txBody>
          <a:bodyPr>
            <a:noAutofit/>
          </a:bodyPr>
          <a:lstStyle/>
          <a:p>
            <a:pPr marL="0" indent="0" eaLnBrk="1" hangingPunct="1">
              <a:buNone/>
            </a:pPr>
            <a:r>
              <a:rPr lang="en-US" sz="2400" dirty="0">
                <a:ea typeface="ＭＳ Ｐゴシック" pitchFamily="-110" charset="-128"/>
                <a:cs typeface="ＭＳ Ｐゴシック" pitchFamily="-110" charset="-128"/>
              </a:rPr>
              <a:t>A high-bias assumption is </a:t>
            </a:r>
            <a:r>
              <a:rPr lang="en-US" sz="2400" i="1" dirty="0">
                <a:solidFill>
                  <a:srgbClr val="FF6600"/>
                </a:solidFill>
                <a:ea typeface="ＭＳ Ｐゴシック" pitchFamily="-110" charset="-128"/>
                <a:cs typeface="ＭＳ Ｐゴシック" pitchFamily="-110" charset="-128"/>
              </a:rPr>
              <a:t>linear separability</a:t>
            </a:r>
            <a:r>
              <a:rPr lang="en-US" sz="2400" dirty="0">
                <a:ea typeface="ＭＳ Ｐゴシック" pitchFamily="-110" charset="-128"/>
                <a:cs typeface="ＭＳ Ｐゴシック" pitchFamily="-110" charset="-128"/>
              </a:rPr>
              <a:t>:</a:t>
            </a:r>
          </a:p>
          <a:p>
            <a:pPr lvl="1" eaLnBrk="1" hangingPunct="1"/>
            <a:r>
              <a:rPr lang="en-US" sz="2400" dirty="0"/>
              <a:t>in 2 dimensions, can separate classes by a line</a:t>
            </a:r>
          </a:p>
          <a:p>
            <a:pPr lvl="1" eaLnBrk="1" hangingPunct="1"/>
            <a:r>
              <a:rPr lang="en-US" sz="2400" dirty="0"/>
              <a:t>in higher dimensions, need </a:t>
            </a:r>
            <a:r>
              <a:rPr lang="en-US" sz="2400" dirty="0" err="1"/>
              <a:t>hyperplanes</a:t>
            </a:r>
            <a:br>
              <a:rPr lang="en-US" sz="2400" dirty="0"/>
            </a:br>
            <a:endParaRPr lang="en-US" sz="2800" dirty="0"/>
          </a:p>
          <a:p>
            <a:pPr marL="45720" indent="0">
              <a:buNone/>
            </a:pPr>
            <a:r>
              <a:rPr lang="en-US" sz="2400" dirty="0"/>
              <a:t>A </a:t>
            </a:r>
            <a:r>
              <a:rPr lang="en-US" sz="2400" i="1" dirty="0">
                <a:solidFill>
                  <a:srgbClr val="FF6600"/>
                </a:solidFill>
              </a:rPr>
              <a:t>linear model </a:t>
            </a:r>
            <a:r>
              <a:rPr lang="en-US" sz="2400" dirty="0"/>
              <a:t>is a model that assumes the data is linearly separable</a:t>
            </a:r>
          </a:p>
        </p:txBody>
      </p:sp>
      <p:sp>
        <p:nvSpPr>
          <p:cNvPr id="43015" name="Oval 28"/>
          <p:cNvSpPr>
            <a:spLocks noChangeArrowheads="1"/>
          </p:cNvSpPr>
          <p:nvPr/>
        </p:nvSpPr>
        <p:spPr bwMode="auto">
          <a:xfrm>
            <a:off x="3018905" y="4521097"/>
            <a:ext cx="99753" cy="92075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16" name="Oval 29"/>
          <p:cNvSpPr>
            <a:spLocks noChangeArrowheads="1"/>
          </p:cNvSpPr>
          <p:nvPr/>
        </p:nvSpPr>
        <p:spPr bwMode="auto">
          <a:xfrm>
            <a:off x="4465320" y="4935434"/>
            <a:ext cx="99753" cy="920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18" name="Oval 31"/>
          <p:cNvSpPr>
            <a:spLocks noChangeArrowheads="1"/>
          </p:cNvSpPr>
          <p:nvPr/>
        </p:nvSpPr>
        <p:spPr bwMode="auto">
          <a:xfrm>
            <a:off x="3118658" y="4843359"/>
            <a:ext cx="99753" cy="92075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19" name="Oval 32"/>
          <p:cNvSpPr>
            <a:spLocks noChangeArrowheads="1"/>
          </p:cNvSpPr>
          <p:nvPr/>
        </p:nvSpPr>
        <p:spPr bwMode="auto">
          <a:xfrm>
            <a:off x="3218411" y="5487884"/>
            <a:ext cx="99753" cy="92075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20" name="Oval 33"/>
          <p:cNvSpPr>
            <a:spLocks noChangeArrowheads="1"/>
          </p:cNvSpPr>
          <p:nvPr/>
        </p:nvSpPr>
        <p:spPr bwMode="auto">
          <a:xfrm>
            <a:off x="3816927" y="4521097"/>
            <a:ext cx="99753" cy="92075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21" name="Oval 34"/>
          <p:cNvSpPr>
            <a:spLocks noChangeArrowheads="1"/>
          </p:cNvSpPr>
          <p:nvPr/>
        </p:nvSpPr>
        <p:spPr bwMode="auto">
          <a:xfrm>
            <a:off x="2819400" y="5119584"/>
            <a:ext cx="99753" cy="92075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22" name="Oval 35"/>
          <p:cNvSpPr>
            <a:spLocks noChangeArrowheads="1"/>
          </p:cNvSpPr>
          <p:nvPr/>
        </p:nvSpPr>
        <p:spPr bwMode="auto">
          <a:xfrm>
            <a:off x="3517669" y="4981472"/>
            <a:ext cx="99753" cy="92075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23" name="Oval 36"/>
          <p:cNvSpPr>
            <a:spLocks noChangeArrowheads="1"/>
          </p:cNvSpPr>
          <p:nvPr/>
        </p:nvSpPr>
        <p:spPr bwMode="auto">
          <a:xfrm>
            <a:off x="3966556" y="4751284"/>
            <a:ext cx="99753" cy="92075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24" name="Oval 37"/>
          <p:cNvSpPr>
            <a:spLocks noChangeArrowheads="1"/>
          </p:cNvSpPr>
          <p:nvPr/>
        </p:nvSpPr>
        <p:spPr bwMode="auto">
          <a:xfrm>
            <a:off x="3717175" y="5487884"/>
            <a:ext cx="99753" cy="92075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25" name="Oval 38"/>
          <p:cNvSpPr>
            <a:spLocks noChangeArrowheads="1"/>
          </p:cNvSpPr>
          <p:nvPr/>
        </p:nvSpPr>
        <p:spPr bwMode="auto">
          <a:xfrm>
            <a:off x="4565073" y="4382984"/>
            <a:ext cx="99753" cy="920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26" name="Oval 39"/>
          <p:cNvSpPr>
            <a:spLocks noChangeArrowheads="1"/>
          </p:cNvSpPr>
          <p:nvPr/>
        </p:nvSpPr>
        <p:spPr bwMode="auto">
          <a:xfrm>
            <a:off x="4664825" y="5303734"/>
            <a:ext cx="99753" cy="920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27" name="Oval 40"/>
          <p:cNvSpPr>
            <a:spLocks noChangeArrowheads="1"/>
          </p:cNvSpPr>
          <p:nvPr/>
        </p:nvSpPr>
        <p:spPr bwMode="auto">
          <a:xfrm>
            <a:off x="4764578" y="4567134"/>
            <a:ext cx="99753" cy="920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28" name="Oval 41"/>
          <p:cNvSpPr>
            <a:spLocks noChangeArrowheads="1"/>
          </p:cNvSpPr>
          <p:nvPr/>
        </p:nvSpPr>
        <p:spPr bwMode="auto">
          <a:xfrm>
            <a:off x="5462847" y="4659209"/>
            <a:ext cx="99753" cy="920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29" name="Oval 42"/>
          <p:cNvSpPr>
            <a:spLocks noChangeArrowheads="1"/>
          </p:cNvSpPr>
          <p:nvPr/>
        </p:nvSpPr>
        <p:spPr bwMode="auto">
          <a:xfrm>
            <a:off x="4964084" y="4751284"/>
            <a:ext cx="99753" cy="920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14" name="Line 47"/>
          <p:cNvSpPr>
            <a:spLocks noChangeShapeType="1"/>
          </p:cNvSpPr>
          <p:nvPr/>
        </p:nvSpPr>
        <p:spPr bwMode="auto">
          <a:xfrm flipH="1">
            <a:off x="4191000" y="4154384"/>
            <a:ext cx="76200" cy="251460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4" name="Oval 29"/>
          <p:cNvSpPr>
            <a:spLocks noChangeArrowheads="1"/>
          </p:cNvSpPr>
          <p:nvPr/>
        </p:nvSpPr>
        <p:spPr bwMode="auto">
          <a:xfrm>
            <a:off x="4672944" y="5566364"/>
            <a:ext cx="99753" cy="920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Oval 38"/>
          <p:cNvSpPr>
            <a:spLocks noChangeArrowheads="1"/>
          </p:cNvSpPr>
          <p:nvPr/>
        </p:nvSpPr>
        <p:spPr bwMode="auto">
          <a:xfrm>
            <a:off x="4772697" y="5013914"/>
            <a:ext cx="99753" cy="920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Oval 39"/>
          <p:cNvSpPr>
            <a:spLocks noChangeArrowheads="1"/>
          </p:cNvSpPr>
          <p:nvPr/>
        </p:nvSpPr>
        <p:spPr bwMode="auto">
          <a:xfrm>
            <a:off x="4467473" y="5934664"/>
            <a:ext cx="99753" cy="920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" name="Oval 40"/>
          <p:cNvSpPr>
            <a:spLocks noChangeArrowheads="1"/>
          </p:cNvSpPr>
          <p:nvPr/>
        </p:nvSpPr>
        <p:spPr bwMode="auto">
          <a:xfrm>
            <a:off x="5009018" y="5069229"/>
            <a:ext cx="99753" cy="920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" name="Oval 41"/>
          <p:cNvSpPr>
            <a:spLocks noChangeArrowheads="1"/>
          </p:cNvSpPr>
          <p:nvPr/>
        </p:nvSpPr>
        <p:spPr bwMode="auto">
          <a:xfrm>
            <a:off x="5578431" y="5253329"/>
            <a:ext cx="99753" cy="920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Oval 42"/>
          <p:cNvSpPr>
            <a:spLocks noChangeArrowheads="1"/>
          </p:cNvSpPr>
          <p:nvPr/>
        </p:nvSpPr>
        <p:spPr bwMode="auto">
          <a:xfrm>
            <a:off x="5171708" y="5382214"/>
            <a:ext cx="99753" cy="920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Oval 40"/>
          <p:cNvSpPr>
            <a:spLocks noChangeArrowheads="1"/>
          </p:cNvSpPr>
          <p:nvPr/>
        </p:nvSpPr>
        <p:spPr bwMode="auto">
          <a:xfrm>
            <a:off x="4977338" y="5663349"/>
            <a:ext cx="99753" cy="920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Oval 41"/>
          <p:cNvSpPr>
            <a:spLocks noChangeArrowheads="1"/>
          </p:cNvSpPr>
          <p:nvPr/>
        </p:nvSpPr>
        <p:spPr bwMode="auto">
          <a:xfrm>
            <a:off x="5546751" y="5847449"/>
            <a:ext cx="99753" cy="920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Oval 42"/>
          <p:cNvSpPr>
            <a:spLocks noChangeArrowheads="1"/>
          </p:cNvSpPr>
          <p:nvPr/>
        </p:nvSpPr>
        <p:spPr bwMode="auto">
          <a:xfrm>
            <a:off x="5140028" y="5976334"/>
            <a:ext cx="99753" cy="920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Oval 31"/>
          <p:cNvSpPr>
            <a:spLocks noChangeArrowheads="1"/>
          </p:cNvSpPr>
          <p:nvPr/>
        </p:nvSpPr>
        <p:spPr bwMode="auto">
          <a:xfrm>
            <a:off x="2976530" y="5566314"/>
            <a:ext cx="99753" cy="92075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Oval 32"/>
          <p:cNvSpPr>
            <a:spLocks noChangeArrowheads="1"/>
          </p:cNvSpPr>
          <p:nvPr/>
        </p:nvSpPr>
        <p:spPr bwMode="auto">
          <a:xfrm>
            <a:off x="3076283" y="6210839"/>
            <a:ext cx="99753" cy="92075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" name="Oval 34"/>
          <p:cNvSpPr>
            <a:spLocks noChangeArrowheads="1"/>
          </p:cNvSpPr>
          <p:nvPr/>
        </p:nvSpPr>
        <p:spPr bwMode="auto">
          <a:xfrm>
            <a:off x="2677272" y="5842539"/>
            <a:ext cx="99753" cy="92075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" name="Oval 35"/>
          <p:cNvSpPr>
            <a:spLocks noChangeArrowheads="1"/>
          </p:cNvSpPr>
          <p:nvPr/>
        </p:nvSpPr>
        <p:spPr bwMode="auto">
          <a:xfrm>
            <a:off x="3375541" y="5704427"/>
            <a:ext cx="99753" cy="92075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Oval 37"/>
          <p:cNvSpPr>
            <a:spLocks noChangeArrowheads="1"/>
          </p:cNvSpPr>
          <p:nvPr/>
        </p:nvSpPr>
        <p:spPr bwMode="auto">
          <a:xfrm>
            <a:off x="3575047" y="6210839"/>
            <a:ext cx="99753" cy="92075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" name="Oval 37"/>
          <p:cNvSpPr>
            <a:spLocks noChangeArrowheads="1"/>
          </p:cNvSpPr>
          <p:nvPr/>
        </p:nvSpPr>
        <p:spPr bwMode="auto">
          <a:xfrm>
            <a:off x="3980023" y="5713904"/>
            <a:ext cx="99753" cy="92075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" name="Oval 38"/>
          <p:cNvSpPr>
            <a:spLocks noChangeArrowheads="1"/>
          </p:cNvSpPr>
          <p:nvPr/>
        </p:nvSpPr>
        <p:spPr bwMode="auto">
          <a:xfrm>
            <a:off x="3638389" y="5930447"/>
            <a:ext cx="99753" cy="92075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9176049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models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A linear model in </a:t>
            </a:r>
            <a:r>
              <a:rPr lang="en-US" i="1" dirty="0"/>
              <a:t>n</a:t>
            </a:r>
            <a:r>
              <a:rPr lang="en-US" dirty="0"/>
              <a:t>-dimensional space (i.e. </a:t>
            </a:r>
            <a:r>
              <a:rPr lang="en-US" i="1" dirty="0"/>
              <a:t>n</a:t>
            </a:r>
            <a:r>
              <a:rPr lang="en-US" dirty="0"/>
              <a:t> features) is define by </a:t>
            </a:r>
            <a:r>
              <a:rPr lang="en-US" i="1" dirty="0"/>
              <a:t>n+</a:t>
            </a:r>
            <a:r>
              <a:rPr lang="en-US" dirty="0"/>
              <a:t>1 weights: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In two dimensions, a line: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In three dimensions, a plane: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In </a:t>
            </a:r>
            <a:r>
              <a:rPr lang="en-US" i="1" dirty="0"/>
              <a:t>m</a:t>
            </a:r>
            <a:r>
              <a:rPr lang="en-US" dirty="0"/>
              <a:t>-dimensions, a </a:t>
            </a:r>
            <a:r>
              <a:rPr lang="en-US" i="1" dirty="0" err="1"/>
              <a:t>hyperplane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05457479"/>
              </p:ext>
            </p:extLst>
          </p:nvPr>
        </p:nvGraphicFramePr>
        <p:xfrm>
          <a:off x="1547664" y="3581212"/>
          <a:ext cx="2820987" cy="506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32" name="Equation" r:id="rId3" imgW="1130300" imgH="203200" progId="Equation.3">
                  <p:embed/>
                </p:oleObj>
              </mc:Choice>
              <mc:Fallback>
                <p:oleObj name="Equation" r:id="rId3" imgW="11303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47664" y="3581212"/>
                        <a:ext cx="2820987" cy="5064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872863" y="3603277"/>
            <a:ext cx="170075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(where b = -a)</a:t>
            </a: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89668404"/>
              </p:ext>
            </p:extLst>
          </p:nvPr>
        </p:nvGraphicFramePr>
        <p:xfrm>
          <a:off x="1547664" y="4678174"/>
          <a:ext cx="3803650" cy="538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33" name="Equation" r:id="rId5" imgW="1524000" imgH="215900" progId="Equation.3">
                  <p:embed/>
                </p:oleObj>
              </mc:Choice>
              <mc:Fallback>
                <p:oleObj name="Equation" r:id="rId5" imgW="15240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47664" y="4678174"/>
                        <a:ext cx="3803650" cy="5381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01233087"/>
              </p:ext>
            </p:extLst>
          </p:nvPr>
        </p:nvGraphicFramePr>
        <p:xfrm>
          <a:off x="1484313" y="5700713"/>
          <a:ext cx="2600325" cy="822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34" name="Equation" r:id="rId7" imgW="1041400" imgH="330200" progId="Equation.3">
                  <p:embed/>
                </p:oleObj>
              </mc:Choice>
              <mc:Fallback>
                <p:oleObj name="Equation" r:id="rId7" imgW="1041400" imgH="330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484313" y="5700713"/>
                        <a:ext cx="2600325" cy="8223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Picture 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247211" y="5912548"/>
            <a:ext cx="896789" cy="945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50301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Perceptron learning algorithm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199"/>
            <a:ext cx="8153400" cy="506693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repeat until convergence (or for some # of iterations):</a:t>
            </a:r>
          </a:p>
          <a:p>
            <a:pPr marL="0" indent="0">
              <a:buNone/>
            </a:pPr>
            <a:r>
              <a:rPr lang="en-US" sz="2400" dirty="0"/>
              <a:t>   for each training example (</a:t>
            </a:r>
            <a:r>
              <a:rPr lang="en-US" sz="2400" i="1" dirty="0"/>
              <a:t>f</a:t>
            </a:r>
            <a:r>
              <a:rPr lang="en-US" sz="2400" i="1" baseline="-25000" dirty="0"/>
              <a:t>1</a:t>
            </a:r>
            <a:r>
              <a:rPr lang="en-US" sz="2400" i="1" dirty="0"/>
              <a:t>, f</a:t>
            </a:r>
            <a:r>
              <a:rPr lang="en-US" sz="2400" i="1" baseline="-25000" dirty="0"/>
              <a:t>2</a:t>
            </a:r>
            <a:r>
              <a:rPr lang="en-US" sz="2400" i="1" dirty="0"/>
              <a:t>, …, </a:t>
            </a:r>
            <a:r>
              <a:rPr lang="en-US" sz="2400" i="1" dirty="0" err="1"/>
              <a:t>f</a:t>
            </a:r>
            <a:r>
              <a:rPr lang="en-US" sz="2400" i="1" baseline="-25000" dirty="0" err="1"/>
              <a:t>m</a:t>
            </a:r>
            <a:r>
              <a:rPr lang="en-US" sz="2400" dirty="0"/>
              <a:t>, label):</a:t>
            </a:r>
          </a:p>
          <a:p>
            <a:pPr marL="0" indent="0">
              <a:buNone/>
            </a:pPr>
            <a:r>
              <a:rPr lang="en-US" sz="2400" dirty="0"/>
              <a:t>      </a:t>
            </a:r>
            <a:br>
              <a:rPr lang="en-US" sz="2400" dirty="0"/>
            </a:br>
            <a:endParaRPr lang="en-US" sz="2400" dirty="0"/>
          </a:p>
          <a:p>
            <a:pPr marL="0" indent="0">
              <a:buNone/>
            </a:pPr>
            <a:r>
              <a:rPr lang="en-US" sz="2400" dirty="0"/>
              <a:t>      if </a:t>
            </a:r>
            <a:r>
              <a:rPr lang="en-US" sz="2400" i="1" dirty="0"/>
              <a:t>prediction * label </a:t>
            </a:r>
            <a:r>
              <a:rPr lang="en-US" sz="2400" dirty="0"/>
              <a:t>≤ 0:  // they don’t agree</a:t>
            </a:r>
          </a:p>
          <a:p>
            <a:pPr marL="0" indent="0">
              <a:buNone/>
            </a:pPr>
            <a:r>
              <a:rPr lang="en-US" sz="2400" dirty="0"/>
              <a:t>         for each </a:t>
            </a:r>
            <a:r>
              <a:rPr lang="en-US" sz="2400" i="1" dirty="0" err="1"/>
              <a:t>w</a:t>
            </a:r>
            <a:r>
              <a:rPr lang="en-US" sz="2400" i="1" baseline="-25000" dirty="0" err="1"/>
              <a:t>j</a:t>
            </a:r>
            <a:r>
              <a:rPr lang="en-US" sz="2400" dirty="0"/>
              <a:t>:</a:t>
            </a:r>
          </a:p>
          <a:p>
            <a:pPr marL="0" indent="0">
              <a:buNone/>
            </a:pPr>
            <a:r>
              <a:rPr lang="en-US" sz="2400" dirty="0"/>
              <a:t>           </a:t>
            </a:r>
            <a:r>
              <a:rPr lang="en-US" sz="2400" i="1" dirty="0" err="1"/>
              <a:t>w</a:t>
            </a:r>
            <a:r>
              <a:rPr lang="en-US" sz="2400" i="1" baseline="-25000" dirty="0" err="1"/>
              <a:t>j</a:t>
            </a:r>
            <a:r>
              <a:rPr lang="en-US" sz="2400" dirty="0"/>
              <a:t> = </a:t>
            </a:r>
            <a:r>
              <a:rPr lang="en-US" sz="2400" i="1" dirty="0" err="1"/>
              <a:t>w</a:t>
            </a:r>
            <a:r>
              <a:rPr lang="en-US" sz="2400" i="1" baseline="-25000" dirty="0" err="1"/>
              <a:t>j</a:t>
            </a:r>
            <a:r>
              <a:rPr lang="en-US" sz="2400" dirty="0"/>
              <a:t> + </a:t>
            </a:r>
            <a:r>
              <a:rPr lang="en-US" sz="2400" i="1" dirty="0" err="1"/>
              <a:t>f</a:t>
            </a:r>
            <a:r>
              <a:rPr lang="en-US" sz="2400" i="1" baseline="-25000" dirty="0" err="1"/>
              <a:t>j</a:t>
            </a:r>
            <a:r>
              <a:rPr lang="en-US" sz="2400" dirty="0"/>
              <a:t>*label</a:t>
            </a:r>
          </a:p>
          <a:p>
            <a:pPr marL="0" indent="0">
              <a:buNone/>
            </a:pPr>
            <a:r>
              <a:rPr lang="en-US" sz="2400" dirty="0"/>
              <a:t>         </a:t>
            </a:r>
            <a:r>
              <a:rPr lang="en-US" sz="2400" i="1" dirty="0"/>
              <a:t>b</a:t>
            </a:r>
            <a:r>
              <a:rPr lang="en-US" sz="2400" dirty="0"/>
              <a:t> = </a:t>
            </a:r>
            <a:r>
              <a:rPr lang="en-US" sz="2400" i="1" dirty="0"/>
              <a:t>b</a:t>
            </a:r>
            <a:r>
              <a:rPr lang="en-US" sz="2400" dirty="0"/>
              <a:t> + label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2690630"/>
              </p:ext>
            </p:extLst>
          </p:nvPr>
        </p:nvGraphicFramePr>
        <p:xfrm>
          <a:off x="1163638" y="2471738"/>
          <a:ext cx="3151187" cy="646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01" name="Equation" r:id="rId3" imgW="1600200" imgH="330200" progId="Equation.3">
                  <p:embed/>
                </p:oleObj>
              </mc:Choice>
              <mc:Fallback>
                <p:oleObj name="Equation" r:id="rId3" imgW="1600200" imgH="330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63638" y="2471738"/>
                        <a:ext cx="3151187" cy="6461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727308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Which line will it find?</a:t>
            </a:r>
          </a:p>
        </p:txBody>
      </p:sp>
      <p:sp>
        <p:nvSpPr>
          <p:cNvPr id="4" name="Plus 3"/>
          <p:cNvSpPr/>
          <p:nvPr/>
        </p:nvSpPr>
        <p:spPr>
          <a:xfrm>
            <a:off x="2449210" y="2038883"/>
            <a:ext cx="408248" cy="423310"/>
          </a:xfrm>
          <a:prstGeom prst="mathPlus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Minus 4"/>
          <p:cNvSpPr/>
          <p:nvPr/>
        </p:nvSpPr>
        <p:spPr>
          <a:xfrm>
            <a:off x="5033129" y="1615573"/>
            <a:ext cx="362887" cy="423310"/>
          </a:xfrm>
          <a:prstGeom prst="mathMinus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Minus 5"/>
          <p:cNvSpPr/>
          <p:nvPr/>
        </p:nvSpPr>
        <p:spPr>
          <a:xfrm>
            <a:off x="6310944" y="3423699"/>
            <a:ext cx="362887" cy="423310"/>
          </a:xfrm>
          <a:prstGeom prst="mathMinus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Minus 7"/>
          <p:cNvSpPr/>
          <p:nvPr/>
        </p:nvSpPr>
        <p:spPr>
          <a:xfrm>
            <a:off x="6135962" y="1827228"/>
            <a:ext cx="362887" cy="423310"/>
          </a:xfrm>
          <a:prstGeom prst="mathMinus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Plus 8"/>
          <p:cNvSpPr/>
          <p:nvPr/>
        </p:nvSpPr>
        <p:spPr>
          <a:xfrm>
            <a:off x="2857458" y="2823286"/>
            <a:ext cx="408248" cy="423310"/>
          </a:xfrm>
          <a:prstGeom prst="mathPlus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Plus 9"/>
          <p:cNvSpPr/>
          <p:nvPr/>
        </p:nvSpPr>
        <p:spPr>
          <a:xfrm>
            <a:off x="2857458" y="4159310"/>
            <a:ext cx="408248" cy="423310"/>
          </a:xfrm>
          <a:prstGeom prst="mathPlus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Plus 12"/>
          <p:cNvSpPr/>
          <p:nvPr/>
        </p:nvSpPr>
        <p:spPr>
          <a:xfrm>
            <a:off x="1632714" y="2250538"/>
            <a:ext cx="408248" cy="423310"/>
          </a:xfrm>
          <a:prstGeom prst="mathPlus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Minus 13"/>
          <p:cNvSpPr/>
          <p:nvPr/>
        </p:nvSpPr>
        <p:spPr>
          <a:xfrm>
            <a:off x="5033129" y="3212044"/>
            <a:ext cx="362887" cy="423310"/>
          </a:xfrm>
          <a:prstGeom prst="mathMinus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Minus 14"/>
          <p:cNvSpPr/>
          <p:nvPr/>
        </p:nvSpPr>
        <p:spPr>
          <a:xfrm>
            <a:off x="5195629" y="3947655"/>
            <a:ext cx="362887" cy="423310"/>
          </a:xfrm>
          <a:prstGeom prst="mathMinus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Plus 15"/>
          <p:cNvSpPr/>
          <p:nvPr/>
        </p:nvSpPr>
        <p:spPr>
          <a:xfrm>
            <a:off x="2040962" y="3749118"/>
            <a:ext cx="408248" cy="423310"/>
          </a:xfrm>
          <a:prstGeom prst="mathPlus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Minus 16"/>
          <p:cNvSpPr/>
          <p:nvPr/>
        </p:nvSpPr>
        <p:spPr>
          <a:xfrm>
            <a:off x="4510280" y="2512820"/>
            <a:ext cx="362887" cy="423310"/>
          </a:xfrm>
          <a:prstGeom prst="mathMinus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Minus 17"/>
          <p:cNvSpPr/>
          <p:nvPr/>
        </p:nvSpPr>
        <p:spPr>
          <a:xfrm>
            <a:off x="4576316" y="4137320"/>
            <a:ext cx="362887" cy="423310"/>
          </a:xfrm>
          <a:prstGeom prst="mathMinus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45501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Which line will it find?</a:t>
            </a:r>
          </a:p>
        </p:txBody>
      </p:sp>
      <p:sp>
        <p:nvSpPr>
          <p:cNvPr id="4" name="Plus 3"/>
          <p:cNvSpPr/>
          <p:nvPr/>
        </p:nvSpPr>
        <p:spPr>
          <a:xfrm>
            <a:off x="2449210" y="2038883"/>
            <a:ext cx="408248" cy="423310"/>
          </a:xfrm>
          <a:prstGeom prst="mathPlus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Minus 4"/>
          <p:cNvSpPr/>
          <p:nvPr/>
        </p:nvSpPr>
        <p:spPr>
          <a:xfrm>
            <a:off x="5033129" y="1615573"/>
            <a:ext cx="362887" cy="423310"/>
          </a:xfrm>
          <a:prstGeom prst="mathMinus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Minus 5"/>
          <p:cNvSpPr/>
          <p:nvPr/>
        </p:nvSpPr>
        <p:spPr>
          <a:xfrm>
            <a:off x="6310944" y="3423699"/>
            <a:ext cx="362887" cy="423310"/>
          </a:xfrm>
          <a:prstGeom prst="mathMinus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Minus 7"/>
          <p:cNvSpPr/>
          <p:nvPr/>
        </p:nvSpPr>
        <p:spPr>
          <a:xfrm>
            <a:off x="6135962" y="1827228"/>
            <a:ext cx="362887" cy="423310"/>
          </a:xfrm>
          <a:prstGeom prst="mathMinus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Plus 8"/>
          <p:cNvSpPr/>
          <p:nvPr/>
        </p:nvSpPr>
        <p:spPr>
          <a:xfrm>
            <a:off x="2857458" y="2823286"/>
            <a:ext cx="408248" cy="423310"/>
          </a:xfrm>
          <a:prstGeom prst="mathPlus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Plus 9"/>
          <p:cNvSpPr/>
          <p:nvPr/>
        </p:nvSpPr>
        <p:spPr>
          <a:xfrm>
            <a:off x="2857458" y="4159310"/>
            <a:ext cx="408248" cy="423310"/>
          </a:xfrm>
          <a:prstGeom prst="mathPlus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Plus 12"/>
          <p:cNvSpPr/>
          <p:nvPr/>
        </p:nvSpPr>
        <p:spPr>
          <a:xfrm>
            <a:off x="1632714" y="2250538"/>
            <a:ext cx="408248" cy="423310"/>
          </a:xfrm>
          <a:prstGeom prst="mathPlus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Minus 13"/>
          <p:cNvSpPr/>
          <p:nvPr/>
        </p:nvSpPr>
        <p:spPr>
          <a:xfrm>
            <a:off x="5033129" y="3212044"/>
            <a:ext cx="362887" cy="423310"/>
          </a:xfrm>
          <a:prstGeom prst="mathMinus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Minus 14"/>
          <p:cNvSpPr/>
          <p:nvPr/>
        </p:nvSpPr>
        <p:spPr>
          <a:xfrm>
            <a:off x="5195629" y="3947655"/>
            <a:ext cx="362887" cy="423310"/>
          </a:xfrm>
          <a:prstGeom prst="mathMinus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Plus 15"/>
          <p:cNvSpPr/>
          <p:nvPr/>
        </p:nvSpPr>
        <p:spPr>
          <a:xfrm>
            <a:off x="2040962" y="3749118"/>
            <a:ext cx="408248" cy="423310"/>
          </a:xfrm>
          <a:prstGeom prst="mathPlus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Minus 16"/>
          <p:cNvSpPr/>
          <p:nvPr/>
        </p:nvSpPr>
        <p:spPr>
          <a:xfrm>
            <a:off x="4510280" y="2512820"/>
            <a:ext cx="362887" cy="423310"/>
          </a:xfrm>
          <a:prstGeom prst="mathMinus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Minus 17"/>
          <p:cNvSpPr/>
          <p:nvPr/>
        </p:nvSpPr>
        <p:spPr>
          <a:xfrm>
            <a:off x="4576316" y="4137320"/>
            <a:ext cx="362887" cy="423310"/>
          </a:xfrm>
          <a:prstGeom prst="mathMinus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Line 16"/>
          <p:cNvSpPr>
            <a:spLocks noChangeShapeType="1"/>
          </p:cNvSpPr>
          <p:nvPr/>
        </p:nvSpPr>
        <p:spPr bwMode="auto">
          <a:xfrm flipV="1">
            <a:off x="3070776" y="1343601"/>
            <a:ext cx="2124853" cy="3527126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Line 17"/>
          <p:cNvSpPr>
            <a:spLocks noChangeShapeType="1"/>
          </p:cNvSpPr>
          <p:nvPr/>
        </p:nvSpPr>
        <p:spPr bwMode="auto">
          <a:xfrm flipV="1">
            <a:off x="3922876" y="1343600"/>
            <a:ext cx="144697" cy="3414601"/>
          </a:xfrm>
          <a:prstGeom prst="line">
            <a:avLst/>
          </a:prstGeom>
          <a:noFill/>
          <a:ln w="19050">
            <a:solidFill>
              <a:srgbClr val="00A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Line 17"/>
          <p:cNvSpPr>
            <a:spLocks noChangeShapeType="1"/>
          </p:cNvSpPr>
          <p:nvPr/>
        </p:nvSpPr>
        <p:spPr bwMode="auto">
          <a:xfrm flipH="1" flipV="1">
            <a:off x="2857458" y="1343601"/>
            <a:ext cx="1652822" cy="3527126"/>
          </a:xfrm>
          <a:prstGeom prst="line">
            <a:avLst/>
          </a:prstGeom>
          <a:noFill/>
          <a:ln w="19050">
            <a:solidFill>
              <a:schemeClr val="accent2">
                <a:lumMod val="60000"/>
                <a:lumOff val="40000"/>
              </a:schemeClr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1966429" y="5369052"/>
            <a:ext cx="521977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0000FF"/>
                </a:solidFill>
              </a:rPr>
              <a:t>Only guaranteed to find </a:t>
            </a:r>
            <a:r>
              <a:rPr lang="en-US" sz="3200" b="1" i="1" dirty="0">
                <a:solidFill>
                  <a:srgbClr val="0000FF"/>
                </a:solidFill>
              </a:rPr>
              <a:t>some</a:t>
            </a:r>
            <a:r>
              <a:rPr lang="en-US" sz="3200" dirty="0">
                <a:solidFill>
                  <a:srgbClr val="0000FF"/>
                </a:solidFill>
              </a:rPr>
              <a:t> line that separates the data</a:t>
            </a:r>
          </a:p>
        </p:txBody>
      </p:sp>
    </p:spTree>
    <p:extLst>
      <p:ext uri="{BB962C8B-B14F-4D97-AF65-F5344CB8AC3E}">
        <p14:creationId xmlns:p14="http://schemas.microsoft.com/office/powerpoint/2010/main" val="35415284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models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/>
              <a:t>Perceptron algorithm is one example of a linear classifier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dirty="0"/>
              <a:t>Many, many other algorithms learn a line (i.e. a setting of a linear combination of weights)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dirty="0"/>
              <a:t>Goals:</a:t>
            </a:r>
          </a:p>
          <a:p>
            <a:pPr>
              <a:buFontTx/>
              <a:buChar char="-"/>
            </a:pPr>
            <a:r>
              <a:rPr lang="en-US" sz="2800" dirty="0"/>
              <a:t>Explore a number of linear training algorithms</a:t>
            </a:r>
          </a:p>
          <a:p>
            <a:pPr>
              <a:buFontTx/>
              <a:buChar char="-"/>
            </a:pPr>
            <a:r>
              <a:rPr lang="en-US" sz="2800" dirty="0"/>
              <a:t>Understand </a:t>
            </a:r>
            <a:r>
              <a:rPr lang="en-US" sz="2800" i="1" dirty="0">
                <a:solidFill>
                  <a:srgbClr val="FF6600"/>
                </a:solidFill>
              </a:rPr>
              <a:t>why these algorithms work</a:t>
            </a:r>
            <a:endParaRPr lang="en-US" sz="2800" dirty="0">
              <a:solidFill>
                <a:srgbClr val="FF6600"/>
              </a:solidFill>
            </a:endParaRPr>
          </a:p>
          <a:p>
            <a:pPr>
              <a:buFontTx/>
              <a:buChar char="-"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4733295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Perceptron learning algorithm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199"/>
            <a:ext cx="8153400" cy="506693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repeat until convergence (or for some # of iterations):</a:t>
            </a:r>
          </a:p>
          <a:p>
            <a:pPr marL="0" indent="0">
              <a:buNone/>
            </a:pPr>
            <a:r>
              <a:rPr lang="en-US" sz="2400" dirty="0"/>
              <a:t>   for each training example (</a:t>
            </a:r>
            <a:r>
              <a:rPr lang="en-US" sz="2400" i="1" dirty="0"/>
              <a:t>f</a:t>
            </a:r>
            <a:r>
              <a:rPr lang="en-US" sz="2400" i="1" baseline="-25000" dirty="0"/>
              <a:t>1</a:t>
            </a:r>
            <a:r>
              <a:rPr lang="en-US" sz="2400" i="1" dirty="0"/>
              <a:t>, f</a:t>
            </a:r>
            <a:r>
              <a:rPr lang="en-US" sz="2400" i="1" baseline="-25000" dirty="0"/>
              <a:t>2</a:t>
            </a:r>
            <a:r>
              <a:rPr lang="en-US" sz="2400" i="1" dirty="0"/>
              <a:t>, …, </a:t>
            </a:r>
            <a:r>
              <a:rPr lang="en-US" sz="2400" i="1" dirty="0" err="1"/>
              <a:t>f</a:t>
            </a:r>
            <a:r>
              <a:rPr lang="en-US" sz="2400" i="1" baseline="-25000" dirty="0" err="1"/>
              <a:t>m</a:t>
            </a:r>
            <a:r>
              <a:rPr lang="en-US" sz="2400" dirty="0"/>
              <a:t>, label):</a:t>
            </a:r>
          </a:p>
          <a:p>
            <a:pPr marL="0" indent="0">
              <a:buNone/>
            </a:pPr>
            <a:r>
              <a:rPr lang="en-US" sz="2400" dirty="0"/>
              <a:t>      </a:t>
            </a:r>
            <a:br>
              <a:rPr lang="en-US" sz="2400" dirty="0"/>
            </a:br>
            <a:endParaRPr lang="en-US" sz="2400" dirty="0"/>
          </a:p>
          <a:p>
            <a:pPr marL="0" indent="0">
              <a:buNone/>
            </a:pPr>
            <a:r>
              <a:rPr lang="en-US" sz="2400" dirty="0"/>
              <a:t>      if </a:t>
            </a:r>
            <a:r>
              <a:rPr lang="en-US" sz="2400" i="1" dirty="0"/>
              <a:t>prediction * label </a:t>
            </a:r>
            <a:r>
              <a:rPr lang="en-US" sz="2400" dirty="0"/>
              <a:t>≤ 0:  // they don’t agree</a:t>
            </a:r>
          </a:p>
          <a:p>
            <a:pPr marL="0" indent="0">
              <a:buNone/>
            </a:pPr>
            <a:r>
              <a:rPr lang="en-US" sz="2400" dirty="0"/>
              <a:t>         for each </a:t>
            </a:r>
            <a:r>
              <a:rPr lang="en-US" sz="2400" i="1" dirty="0" err="1"/>
              <a:t>w</a:t>
            </a:r>
            <a:r>
              <a:rPr lang="en-US" sz="2400" i="1" baseline="-25000" dirty="0" err="1"/>
              <a:t>i</a:t>
            </a:r>
            <a:r>
              <a:rPr lang="en-US" sz="2400" dirty="0"/>
              <a:t>:</a:t>
            </a:r>
          </a:p>
          <a:p>
            <a:pPr marL="0" indent="0">
              <a:buNone/>
            </a:pPr>
            <a:r>
              <a:rPr lang="en-US" sz="2400" dirty="0"/>
              <a:t>           </a:t>
            </a:r>
            <a:r>
              <a:rPr lang="en-US" sz="2400" i="1" dirty="0" err="1"/>
              <a:t>w</a:t>
            </a:r>
            <a:r>
              <a:rPr lang="en-US" sz="2400" i="1" baseline="-25000" dirty="0" err="1"/>
              <a:t>i</a:t>
            </a:r>
            <a:r>
              <a:rPr lang="en-US" sz="2400" dirty="0"/>
              <a:t> = </a:t>
            </a:r>
            <a:r>
              <a:rPr lang="en-US" sz="2400" i="1" dirty="0" err="1"/>
              <a:t>w</a:t>
            </a:r>
            <a:r>
              <a:rPr lang="en-US" sz="2400" i="1" baseline="-25000" dirty="0" err="1"/>
              <a:t>i</a:t>
            </a:r>
            <a:r>
              <a:rPr lang="en-US" sz="2400" dirty="0"/>
              <a:t> + </a:t>
            </a:r>
            <a:r>
              <a:rPr lang="en-US" sz="2400" i="1" dirty="0"/>
              <a:t>f</a:t>
            </a:r>
            <a:r>
              <a:rPr lang="en-US" sz="2400" i="1" baseline="-25000" dirty="0"/>
              <a:t>i</a:t>
            </a:r>
            <a:r>
              <a:rPr lang="en-US" sz="2400" dirty="0"/>
              <a:t>*label</a:t>
            </a:r>
          </a:p>
          <a:p>
            <a:pPr marL="0" indent="0">
              <a:buNone/>
            </a:pPr>
            <a:r>
              <a:rPr lang="en-US" sz="2400" dirty="0"/>
              <a:t>         </a:t>
            </a:r>
            <a:r>
              <a:rPr lang="en-US" sz="2400" i="1" dirty="0"/>
              <a:t>b</a:t>
            </a:r>
            <a:r>
              <a:rPr lang="en-US" sz="2400" dirty="0"/>
              <a:t> = </a:t>
            </a:r>
            <a:r>
              <a:rPr lang="en-US" sz="2400" i="1" dirty="0"/>
              <a:t>b</a:t>
            </a:r>
            <a:r>
              <a:rPr lang="en-US" sz="2400" dirty="0"/>
              <a:t> + label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81288410"/>
              </p:ext>
            </p:extLst>
          </p:nvPr>
        </p:nvGraphicFramePr>
        <p:xfrm>
          <a:off x="1163638" y="2471738"/>
          <a:ext cx="3151187" cy="646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50" name="Equation" r:id="rId3" imgW="1600200" imgH="330200" progId="Equation.3">
                  <p:embed/>
                </p:oleObj>
              </mc:Choice>
              <mc:Fallback>
                <p:oleObj name="Equation" r:id="rId3" imgW="1600200" imgH="330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63638" y="2471738"/>
                        <a:ext cx="3151187" cy="6461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/>
          <p:cNvSpPr/>
          <p:nvPr/>
        </p:nvSpPr>
        <p:spPr>
          <a:xfrm>
            <a:off x="1453444" y="4205111"/>
            <a:ext cx="2413000" cy="578556"/>
          </a:xfrm>
          <a:prstGeom prst="rect">
            <a:avLst/>
          </a:prstGeom>
          <a:solidFill>
            <a:srgbClr val="FF0000">
              <a:alpha val="21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73067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 closer look at why we got it wrong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87623738"/>
              </p:ext>
            </p:extLst>
          </p:nvPr>
        </p:nvGraphicFramePr>
        <p:xfrm>
          <a:off x="685800" y="3121025"/>
          <a:ext cx="2790825" cy="442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39" name="Equation" r:id="rId3" imgW="1117600" imgH="177800" progId="Equation.3">
                  <p:embed/>
                </p:oleObj>
              </mc:Choice>
              <mc:Fallback>
                <p:oleObj name="Equation" r:id="rId3" imgW="1117600" imgH="177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85800" y="3121025"/>
                        <a:ext cx="2790825" cy="4429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25729205"/>
              </p:ext>
            </p:extLst>
          </p:nvPr>
        </p:nvGraphicFramePr>
        <p:xfrm>
          <a:off x="812877" y="2459150"/>
          <a:ext cx="2189163" cy="506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40" name="Equation" r:id="rId5" imgW="876300" imgH="203200" progId="Equation.3">
                  <p:embed/>
                </p:oleObj>
              </mc:Choice>
              <mc:Fallback>
                <p:oleObj name="Equation" r:id="rId5" imgW="8763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812877" y="2459150"/>
                        <a:ext cx="2189163" cy="5064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89613" y="1749913"/>
            <a:ext cx="55624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w</a:t>
            </a:r>
            <a:r>
              <a:rPr lang="en-US" sz="2800" baseline="-25000" dirty="0"/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3389" y="1749913"/>
            <a:ext cx="55624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w</a:t>
            </a:r>
            <a:r>
              <a:rPr lang="en-US" sz="2800" baseline="-25000" dirty="0"/>
              <a:t>2</a:t>
            </a:r>
          </a:p>
        </p:txBody>
      </p:sp>
      <p:cxnSp>
        <p:nvCxnSpPr>
          <p:cNvPr id="9" name="Straight Arrow Connector 8"/>
          <p:cNvCxnSpPr/>
          <p:nvPr/>
        </p:nvCxnSpPr>
        <p:spPr>
          <a:xfrm flipH="1">
            <a:off x="3349703" y="3307085"/>
            <a:ext cx="775470" cy="15118"/>
          </a:xfrm>
          <a:prstGeom prst="straightConnector1">
            <a:avLst/>
          </a:prstGeom>
          <a:ln w="38100" cmpd="sng"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4388138" y="2800066"/>
            <a:ext cx="43779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We’d like this value to be positive since it’s a positive value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67971" y="1730995"/>
            <a:ext cx="24518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(-1, -1, positive)</a:t>
            </a:r>
          </a:p>
        </p:txBody>
      </p:sp>
      <p:cxnSp>
        <p:nvCxnSpPr>
          <p:cNvPr id="15" name="Straight Arrow Connector 14"/>
          <p:cNvCxnSpPr/>
          <p:nvPr/>
        </p:nvCxnSpPr>
        <p:spPr>
          <a:xfrm flipV="1">
            <a:off x="1200612" y="3631064"/>
            <a:ext cx="45246" cy="1146292"/>
          </a:xfrm>
          <a:prstGeom prst="straightConnector1">
            <a:avLst/>
          </a:prstGeom>
          <a:ln w="38100" cmpd="sng"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136084" y="4817027"/>
            <a:ext cx="24646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didn’t contribute, but could have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191118" y="4777356"/>
            <a:ext cx="238496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contributed in the wrong direction</a:t>
            </a:r>
          </a:p>
        </p:txBody>
      </p:sp>
      <p:cxnSp>
        <p:nvCxnSpPr>
          <p:cNvPr id="18" name="Straight Arrow Connector 17"/>
          <p:cNvCxnSpPr/>
          <p:nvPr/>
        </p:nvCxnSpPr>
        <p:spPr>
          <a:xfrm flipH="1" flipV="1">
            <a:off x="2222257" y="3631063"/>
            <a:ext cx="2445714" cy="1146292"/>
          </a:xfrm>
          <a:prstGeom prst="straightConnector1">
            <a:avLst/>
          </a:prstGeom>
          <a:ln w="38100" cmpd="sng"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498662" y="5771097"/>
            <a:ext cx="13131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decrease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388138" y="5771097"/>
            <a:ext cx="13131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decrease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84429" y="6232762"/>
            <a:ext cx="11043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0 -&gt; -1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574186" y="6232762"/>
            <a:ext cx="10018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1 -&gt; 0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84429" y="6232761"/>
            <a:ext cx="1104389" cy="461665"/>
          </a:xfrm>
          <a:prstGeom prst="rect">
            <a:avLst/>
          </a:prstGeom>
          <a:solidFill>
            <a:srgbClr val="FF0000">
              <a:alpha val="21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4562861" y="6238521"/>
            <a:ext cx="1104389" cy="461665"/>
          </a:xfrm>
          <a:prstGeom prst="rect">
            <a:avLst/>
          </a:prstGeom>
          <a:solidFill>
            <a:srgbClr val="FF0000">
              <a:alpha val="21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6083027" y="5401764"/>
            <a:ext cx="2973440" cy="12926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Intuitively these make sense</a:t>
            </a:r>
          </a:p>
          <a:p>
            <a:r>
              <a:rPr lang="en-US" sz="2000" dirty="0">
                <a:solidFill>
                  <a:srgbClr val="FF0000"/>
                </a:solidFill>
              </a:rPr>
              <a:t>Why change by 1?</a:t>
            </a:r>
          </a:p>
          <a:p>
            <a:r>
              <a:rPr lang="en-US" sz="2000" dirty="0">
                <a:solidFill>
                  <a:srgbClr val="FF0000"/>
                </a:solidFill>
              </a:rPr>
              <a:t>Any other way of doing it?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48673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Model-based machine learning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532467"/>
          </a:xfrm>
        </p:spPr>
        <p:txBody>
          <a:bodyPr/>
          <a:lstStyle/>
          <a:p>
            <a:pPr marL="514350" indent="-514350">
              <a:buAutoNum type="arabicPeriod"/>
            </a:pPr>
            <a:r>
              <a:rPr lang="en-US" dirty="0"/>
              <a:t>pick a model</a:t>
            </a:r>
          </a:p>
          <a:p>
            <a:pPr marL="777240" lvl="1" indent="-457200">
              <a:buFontTx/>
              <a:buChar char="-"/>
            </a:pPr>
            <a:r>
              <a:rPr lang="en-US" dirty="0"/>
              <a:t>e.g. a </a:t>
            </a:r>
            <a:r>
              <a:rPr lang="en-US" dirty="0" err="1"/>
              <a:t>hyperplane</a:t>
            </a:r>
            <a:r>
              <a:rPr lang="en-US" dirty="0"/>
              <a:t>, a decision tree,…</a:t>
            </a:r>
          </a:p>
          <a:p>
            <a:pPr marL="777240" lvl="1" indent="-457200">
              <a:buFontTx/>
              <a:buChar char="-"/>
            </a:pPr>
            <a:r>
              <a:rPr lang="en-US" dirty="0"/>
              <a:t>A model is defined by a collection of parameters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5660" y="1600200"/>
            <a:ext cx="2418340" cy="105268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651916" y="3720278"/>
            <a:ext cx="58961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What are the parameters for DT?  Perceptron?</a:t>
            </a:r>
          </a:p>
        </p:txBody>
      </p:sp>
    </p:spTree>
    <p:extLst>
      <p:ext uri="{BB962C8B-B14F-4D97-AF65-F5344CB8AC3E}">
        <p14:creationId xmlns:p14="http://schemas.microsoft.com/office/powerpoint/2010/main" val="42330413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Model-based machine learning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532467"/>
          </a:xfrm>
        </p:spPr>
        <p:txBody>
          <a:bodyPr/>
          <a:lstStyle/>
          <a:p>
            <a:pPr marL="514350" indent="-514350">
              <a:buAutoNum type="arabicPeriod"/>
            </a:pPr>
            <a:r>
              <a:rPr lang="en-US" dirty="0"/>
              <a:t>pick a model</a:t>
            </a:r>
          </a:p>
          <a:p>
            <a:pPr marL="777240" lvl="1" indent="-457200">
              <a:buFontTx/>
              <a:buChar char="-"/>
            </a:pPr>
            <a:r>
              <a:rPr lang="en-US" dirty="0"/>
              <a:t>e.g. a </a:t>
            </a:r>
            <a:r>
              <a:rPr lang="en-US" dirty="0" err="1"/>
              <a:t>hyperplane</a:t>
            </a:r>
            <a:r>
              <a:rPr lang="en-US" dirty="0"/>
              <a:t>, a decision tree,…</a:t>
            </a:r>
          </a:p>
          <a:p>
            <a:pPr marL="777240" lvl="1" indent="-457200">
              <a:buFontTx/>
              <a:buChar char="-"/>
            </a:pPr>
            <a:r>
              <a:rPr lang="en-US" dirty="0"/>
              <a:t>A model is defined by a collection of parameters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5660" y="1600200"/>
            <a:ext cx="2418340" cy="105268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072444" y="3957725"/>
            <a:ext cx="728133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DT: the structure of the tree, which features each node splits on, the predictions at the leaves</a:t>
            </a:r>
          </a:p>
          <a:p>
            <a:endParaRPr lang="en-US" sz="2400" dirty="0">
              <a:solidFill>
                <a:srgbClr val="0000FF"/>
              </a:solidFill>
            </a:endParaRPr>
          </a:p>
          <a:p>
            <a:r>
              <a:rPr lang="en-US" sz="2400" dirty="0">
                <a:solidFill>
                  <a:srgbClr val="0000FF"/>
                </a:solidFill>
              </a:rPr>
              <a:t>perceptron: the weights and the b value</a:t>
            </a:r>
          </a:p>
        </p:txBody>
      </p:sp>
    </p:spTree>
    <p:extLst>
      <p:ext uri="{BB962C8B-B14F-4D97-AF65-F5344CB8AC3E}">
        <p14:creationId xmlns:p14="http://schemas.microsoft.com/office/powerpoint/2010/main" val="232163976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Model-based machine learning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636911"/>
          </a:xfrm>
        </p:spPr>
        <p:txBody>
          <a:bodyPr/>
          <a:lstStyle/>
          <a:p>
            <a:pPr marL="514350" indent="-514350">
              <a:buAutoNum type="arabicPeriod"/>
            </a:pPr>
            <a:r>
              <a:rPr lang="en-US" dirty="0"/>
              <a:t>pick a model</a:t>
            </a:r>
          </a:p>
          <a:p>
            <a:pPr marL="777240" lvl="1" indent="-457200">
              <a:buFontTx/>
              <a:buChar char="-"/>
            </a:pPr>
            <a:r>
              <a:rPr lang="en-US" dirty="0"/>
              <a:t>e.g. a </a:t>
            </a:r>
            <a:r>
              <a:rPr lang="en-US" dirty="0" err="1"/>
              <a:t>hyperplane</a:t>
            </a:r>
            <a:r>
              <a:rPr lang="en-US" dirty="0"/>
              <a:t>, a decision tree,…</a:t>
            </a:r>
          </a:p>
          <a:p>
            <a:pPr marL="777240" lvl="1" indent="-457200">
              <a:buFontTx/>
              <a:buChar char="-"/>
            </a:pPr>
            <a:r>
              <a:rPr lang="en-US" dirty="0"/>
              <a:t>A model is defined by a collection of parameters</a:t>
            </a:r>
          </a:p>
          <a:p>
            <a:pPr marL="514350" indent="-514350">
              <a:buAutoNum type="arabicPeriod" startAt="2"/>
            </a:pPr>
            <a:endParaRPr lang="en-US" dirty="0"/>
          </a:p>
          <a:p>
            <a:pPr marL="514350" indent="-514350">
              <a:buAutoNum type="arabicPeriod" startAt="2"/>
            </a:pPr>
            <a:r>
              <a:rPr lang="en-US" dirty="0"/>
              <a:t>pick a criterion to optimize (aka objective function)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5660" y="1600200"/>
            <a:ext cx="2418340" cy="105268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769195" y="4721001"/>
            <a:ext cx="55968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What criteria do decision tree learning and perceptron learning optimizing? </a:t>
            </a:r>
          </a:p>
        </p:txBody>
      </p:sp>
    </p:spTree>
    <p:extLst>
      <p:ext uri="{BB962C8B-B14F-4D97-AF65-F5344CB8AC3E}">
        <p14:creationId xmlns:p14="http://schemas.microsoft.com/office/powerpoint/2010/main" val="381647851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Model-based machine learning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989689"/>
          </a:xfrm>
        </p:spPr>
        <p:txBody>
          <a:bodyPr>
            <a:normAutofit fontScale="92500" lnSpcReduction="10000"/>
          </a:bodyPr>
          <a:lstStyle/>
          <a:p>
            <a:pPr marL="514350" indent="-514350">
              <a:buAutoNum type="arabicPeriod"/>
            </a:pPr>
            <a:r>
              <a:rPr lang="en-US" dirty="0"/>
              <a:t>pick a model</a:t>
            </a:r>
          </a:p>
          <a:p>
            <a:pPr marL="777240" lvl="1" indent="-457200">
              <a:buFontTx/>
              <a:buChar char="-"/>
            </a:pPr>
            <a:r>
              <a:rPr lang="en-US" dirty="0"/>
              <a:t>e.g. a </a:t>
            </a:r>
            <a:r>
              <a:rPr lang="en-US" dirty="0" err="1"/>
              <a:t>hyperplane</a:t>
            </a:r>
            <a:r>
              <a:rPr lang="en-US" dirty="0"/>
              <a:t>, a decision tree,…</a:t>
            </a:r>
          </a:p>
          <a:p>
            <a:pPr marL="777240" lvl="1" indent="-457200">
              <a:buFontTx/>
              <a:buChar char="-"/>
            </a:pPr>
            <a:r>
              <a:rPr lang="en-US" dirty="0"/>
              <a:t>A model is defined by a collection of parameters</a:t>
            </a:r>
          </a:p>
          <a:p>
            <a:pPr marL="514350" indent="-514350">
              <a:buAutoNum type="arabicPeriod" startAt="2"/>
            </a:pPr>
            <a:endParaRPr lang="en-US" dirty="0"/>
          </a:p>
          <a:p>
            <a:pPr marL="514350" indent="-514350">
              <a:buAutoNum type="arabicPeriod" startAt="2"/>
            </a:pPr>
            <a:r>
              <a:rPr lang="en-US" dirty="0"/>
              <a:t>pick a criterion to optimize (aka objective function)</a:t>
            </a:r>
          </a:p>
          <a:p>
            <a:pPr marL="617220" lvl="2" indent="-342900">
              <a:spcBef>
                <a:spcPts val="700"/>
              </a:spcBef>
              <a:buSzPct val="60000"/>
              <a:buFontTx/>
              <a:buChar char="-"/>
            </a:pPr>
            <a:r>
              <a:rPr lang="en-US" sz="2600" dirty="0"/>
              <a:t>e.g. training error</a:t>
            </a:r>
          </a:p>
          <a:p>
            <a:pPr marL="514350" indent="-514350">
              <a:buAutoNum type="arabicPeriod" startAt="2"/>
            </a:pPr>
            <a:endParaRPr lang="en-US" dirty="0"/>
          </a:p>
          <a:p>
            <a:pPr marL="514350" indent="-514350">
              <a:buAutoNum type="arabicPeriod" startAt="2"/>
            </a:pPr>
            <a:r>
              <a:rPr lang="en-US" dirty="0"/>
              <a:t>develop a learning algorithm</a:t>
            </a:r>
          </a:p>
          <a:p>
            <a:pPr marL="777240" lvl="1" indent="-457200">
              <a:buFontTx/>
              <a:buChar char="-"/>
            </a:pPr>
            <a:r>
              <a:rPr lang="en-US" dirty="0"/>
              <a:t>the algorithm should try and minimize the criteria</a:t>
            </a:r>
          </a:p>
          <a:p>
            <a:pPr marL="777240" lvl="1" indent="-457200">
              <a:buFontTx/>
              <a:buChar char="-"/>
            </a:pPr>
            <a:r>
              <a:rPr lang="en-US" dirty="0"/>
              <a:t>sometimes in a heuristic way (i.e. non-optimally)</a:t>
            </a:r>
          </a:p>
          <a:p>
            <a:pPr marL="777240" lvl="1" indent="-457200">
              <a:buFontTx/>
              <a:buChar char="-"/>
            </a:pPr>
            <a:r>
              <a:rPr lang="en-US" dirty="0"/>
              <a:t>sometimes exactly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5660" y="1501423"/>
            <a:ext cx="2418340" cy="1052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365075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Linear models in general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3395133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en-US" dirty="0"/>
              <a:t>pick a model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514350" indent="-514350">
              <a:buAutoNum type="arabicPeriod" startAt="2"/>
            </a:pPr>
            <a:r>
              <a:rPr lang="en-US" dirty="0"/>
              <a:t>pick a criterion to optimize (aka objective function)</a:t>
            </a:r>
          </a:p>
        </p:txBody>
      </p:sp>
      <p:sp>
        <p:nvSpPr>
          <p:cNvPr id="8" name="Oval 7"/>
          <p:cNvSpPr/>
          <p:nvPr/>
        </p:nvSpPr>
        <p:spPr>
          <a:xfrm>
            <a:off x="4064000" y="2370667"/>
            <a:ext cx="606778" cy="592666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 flipH="1">
            <a:off x="2878667" y="2421467"/>
            <a:ext cx="420511" cy="462844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1767976" y="3191787"/>
            <a:ext cx="54735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These are the parameters we want to learn</a:t>
            </a:r>
          </a:p>
        </p:txBody>
      </p:sp>
      <p:graphicFrame>
        <p:nvGraphicFramePr>
          <p:cNvPr id="14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41367628"/>
              </p:ext>
            </p:extLst>
          </p:nvPr>
        </p:nvGraphicFramePr>
        <p:xfrm>
          <a:off x="2344738" y="2241550"/>
          <a:ext cx="2600325" cy="822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52" name="Equation" r:id="rId4" imgW="1041400" imgH="330200" progId="Equation.3">
                  <p:embed/>
                </p:oleObj>
              </mc:Choice>
              <mc:Fallback>
                <p:oleObj name="Equation" r:id="rId4" imgW="1041400" imgH="330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344738" y="2241550"/>
                        <a:ext cx="2600325" cy="8223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5" name="Picture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25660" y="1501423"/>
            <a:ext cx="2418340" cy="1052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951526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notation: indicator function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99349691"/>
              </p:ext>
            </p:extLst>
          </p:nvPr>
        </p:nvGraphicFramePr>
        <p:xfrm>
          <a:off x="2582510" y="2060222"/>
          <a:ext cx="3201987" cy="1058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63" name="Equation" r:id="rId3" imgW="1689100" imgH="558800" progId="Equation.3">
                  <p:embed/>
                </p:oleObj>
              </mc:Choice>
              <mc:Fallback>
                <p:oleObj name="Equation" r:id="rId3" imgW="1689100" imgH="558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582510" y="2060222"/>
                        <a:ext cx="3201987" cy="10588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07999" y="3595834"/>
            <a:ext cx="80564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Convenient notation for turning T/F answers into numbers/counts:</a:t>
            </a:r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51334188"/>
              </p:ext>
            </p:extLst>
          </p:nvPr>
        </p:nvGraphicFramePr>
        <p:xfrm>
          <a:off x="1520825" y="4471105"/>
          <a:ext cx="5873750" cy="747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64" name="Equation" r:id="rId5" imgW="3098800" imgH="393700" progId="Equation.3">
                  <p:embed/>
                </p:oleObj>
              </mc:Choice>
              <mc:Fallback>
                <p:oleObj name="Equation" r:id="rId5" imgW="3098800" imgH="393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20825" y="4471105"/>
                        <a:ext cx="5873750" cy="7477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8201905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notation: dot-product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265563" y="1600200"/>
            <a:ext cx="9084913" cy="382720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2400" dirty="0"/>
              <a:t>Sometimes it is convenient to use </a:t>
            </a:r>
            <a:r>
              <a:rPr lang="en-US" sz="2400" dirty="0">
                <a:solidFill>
                  <a:srgbClr val="FF6600"/>
                </a:solidFill>
              </a:rPr>
              <a:t>vector notation</a:t>
            </a:r>
          </a:p>
          <a:p>
            <a:pPr marL="0" indent="0">
              <a:buNone/>
            </a:pPr>
            <a:endParaRPr lang="en-US" sz="2400" dirty="0">
              <a:solidFill>
                <a:srgbClr val="FF6600"/>
              </a:solidFill>
            </a:endParaRPr>
          </a:p>
          <a:p>
            <a:pPr marL="0" indent="0">
              <a:buNone/>
            </a:pPr>
            <a:r>
              <a:rPr lang="en-US" sz="2400" dirty="0">
                <a:solidFill>
                  <a:srgbClr val="000000"/>
                </a:solidFill>
              </a:rPr>
              <a:t>We represent an example </a:t>
            </a:r>
            <a:r>
              <a:rPr lang="en-US" sz="2400" i="1" dirty="0">
                <a:solidFill>
                  <a:srgbClr val="000000"/>
                </a:solidFill>
              </a:rPr>
              <a:t>f</a:t>
            </a:r>
            <a:r>
              <a:rPr lang="en-US" sz="2400" i="1" baseline="-25000" dirty="0">
                <a:solidFill>
                  <a:srgbClr val="000000"/>
                </a:solidFill>
              </a:rPr>
              <a:t>1</a:t>
            </a:r>
            <a:r>
              <a:rPr lang="en-US" sz="2400" i="1" dirty="0">
                <a:solidFill>
                  <a:srgbClr val="000000"/>
                </a:solidFill>
              </a:rPr>
              <a:t>, f</a:t>
            </a:r>
            <a:r>
              <a:rPr lang="en-US" sz="2400" i="1" baseline="-25000" dirty="0">
                <a:solidFill>
                  <a:srgbClr val="000000"/>
                </a:solidFill>
              </a:rPr>
              <a:t>2</a:t>
            </a:r>
            <a:r>
              <a:rPr lang="en-US" sz="2400" i="1" dirty="0">
                <a:solidFill>
                  <a:srgbClr val="000000"/>
                </a:solidFill>
              </a:rPr>
              <a:t>, …, </a:t>
            </a:r>
            <a:r>
              <a:rPr lang="en-US" sz="2400" i="1" dirty="0" err="1">
                <a:solidFill>
                  <a:srgbClr val="000000"/>
                </a:solidFill>
              </a:rPr>
              <a:t>f</a:t>
            </a:r>
            <a:r>
              <a:rPr lang="en-US" sz="2400" i="1" baseline="-25000" dirty="0" err="1">
                <a:solidFill>
                  <a:srgbClr val="000000"/>
                </a:solidFill>
              </a:rPr>
              <a:t>m</a:t>
            </a:r>
            <a:r>
              <a:rPr lang="en-US" sz="2400" dirty="0">
                <a:solidFill>
                  <a:srgbClr val="000000"/>
                </a:solidFill>
              </a:rPr>
              <a:t> as a single vector, </a:t>
            </a:r>
            <a:r>
              <a:rPr lang="en-US" sz="2400" i="1" dirty="0">
                <a:solidFill>
                  <a:srgbClr val="000000"/>
                </a:solidFill>
              </a:rPr>
              <a:t>x</a:t>
            </a:r>
          </a:p>
          <a:p>
            <a:pPr lvl="1" algn="just"/>
            <a:r>
              <a:rPr lang="en-US" sz="2100" dirty="0">
                <a:solidFill>
                  <a:srgbClr val="000000"/>
                </a:solidFill>
                <a:latin typeface="Courier" pitchFamily="2" charset="0"/>
              </a:rPr>
              <a:t>j</a:t>
            </a:r>
            <a:r>
              <a:rPr lang="en-US" sz="2100" dirty="0">
                <a:solidFill>
                  <a:srgbClr val="000000"/>
                </a:solidFill>
              </a:rPr>
              <a:t> subscript will indicate feature indexing, i.e., </a:t>
            </a:r>
            <a:r>
              <a:rPr lang="en-US" sz="2100" dirty="0" err="1">
                <a:solidFill>
                  <a:srgbClr val="000000"/>
                </a:solidFill>
              </a:rPr>
              <a:t>x</a:t>
            </a:r>
            <a:r>
              <a:rPr lang="en-US" sz="2100" baseline="-25000" dirty="0" err="1">
                <a:solidFill>
                  <a:srgbClr val="000000"/>
                </a:solidFill>
                <a:latin typeface="Courier" pitchFamily="2" charset="0"/>
              </a:rPr>
              <a:t>j</a:t>
            </a:r>
            <a:endParaRPr lang="en-US" sz="2100" baseline="-25000" dirty="0">
              <a:solidFill>
                <a:srgbClr val="000000"/>
              </a:solidFill>
              <a:latin typeface="Courier" pitchFamily="2" charset="0"/>
            </a:endParaRPr>
          </a:p>
          <a:p>
            <a:pPr lvl="1"/>
            <a:r>
              <a:rPr lang="en-US" sz="2100" dirty="0" err="1">
                <a:solidFill>
                  <a:srgbClr val="000000"/>
                </a:solidFill>
                <a:latin typeface="Courier" pitchFamily="2" charset="0"/>
              </a:rPr>
              <a:t>i</a:t>
            </a:r>
            <a:r>
              <a:rPr lang="en-US" sz="2100" dirty="0">
                <a:solidFill>
                  <a:srgbClr val="000000"/>
                </a:solidFill>
              </a:rPr>
              <a:t> subscript will indicate examples indexing over a dataset, i.e., x</a:t>
            </a:r>
            <a:r>
              <a:rPr lang="en-US" sz="2100" baseline="-25000" dirty="0">
                <a:solidFill>
                  <a:srgbClr val="000000"/>
                </a:solidFill>
                <a:latin typeface="Courier" pitchFamily="2" charset="0"/>
              </a:rPr>
              <a:t>i</a:t>
            </a:r>
            <a:r>
              <a:rPr lang="en-US" sz="2100" dirty="0">
                <a:solidFill>
                  <a:srgbClr val="000000"/>
                </a:solidFill>
              </a:rPr>
              <a:t> or sometimes </a:t>
            </a:r>
            <a:r>
              <a:rPr lang="en-US" sz="2100" dirty="0" err="1">
                <a:solidFill>
                  <a:srgbClr val="000000"/>
                </a:solidFill>
              </a:rPr>
              <a:t>x</a:t>
            </a:r>
            <a:r>
              <a:rPr lang="en-US" sz="2100" baseline="-25000" dirty="0" err="1">
                <a:solidFill>
                  <a:srgbClr val="000000"/>
                </a:solidFill>
                <a:latin typeface="Courier" pitchFamily="2" charset="0"/>
              </a:rPr>
              <a:t>ij</a:t>
            </a:r>
            <a:endParaRPr lang="en-US" sz="2100" baseline="-25000" dirty="0">
              <a:solidFill>
                <a:srgbClr val="000000"/>
              </a:solidFill>
              <a:latin typeface="Courier" pitchFamily="2" charset="0"/>
            </a:endParaRPr>
          </a:p>
          <a:p>
            <a:pPr marL="0" indent="0">
              <a:buNone/>
            </a:pPr>
            <a:endParaRPr lang="en-US" sz="2400" i="1" dirty="0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en-US" sz="2400" dirty="0">
                <a:solidFill>
                  <a:srgbClr val="000000"/>
                </a:solidFill>
              </a:rPr>
              <a:t>Similarly, we can represent the weight vector </a:t>
            </a:r>
            <a:r>
              <a:rPr lang="en-US" sz="2400" i="1" dirty="0">
                <a:solidFill>
                  <a:srgbClr val="000000"/>
                </a:solidFill>
              </a:rPr>
              <a:t>w</a:t>
            </a:r>
            <a:r>
              <a:rPr lang="en-US" sz="2400" i="1" baseline="-25000" dirty="0">
                <a:solidFill>
                  <a:srgbClr val="000000"/>
                </a:solidFill>
              </a:rPr>
              <a:t>1</a:t>
            </a:r>
            <a:r>
              <a:rPr lang="en-US" sz="2400" i="1" dirty="0">
                <a:solidFill>
                  <a:srgbClr val="000000"/>
                </a:solidFill>
              </a:rPr>
              <a:t>, w</a:t>
            </a:r>
            <a:r>
              <a:rPr lang="en-US" sz="2400" i="1" baseline="-25000" dirty="0">
                <a:solidFill>
                  <a:srgbClr val="000000"/>
                </a:solidFill>
              </a:rPr>
              <a:t>2</a:t>
            </a:r>
            <a:r>
              <a:rPr lang="en-US" sz="2400" i="1" dirty="0">
                <a:solidFill>
                  <a:srgbClr val="000000"/>
                </a:solidFill>
              </a:rPr>
              <a:t>, …, </a:t>
            </a:r>
            <a:r>
              <a:rPr lang="en-US" sz="2400" i="1" dirty="0" err="1">
                <a:solidFill>
                  <a:srgbClr val="000000"/>
                </a:solidFill>
              </a:rPr>
              <a:t>w</a:t>
            </a:r>
            <a:r>
              <a:rPr lang="en-US" sz="2400" i="1" baseline="-25000" dirty="0" err="1">
                <a:solidFill>
                  <a:srgbClr val="000000"/>
                </a:solidFill>
              </a:rPr>
              <a:t>m</a:t>
            </a:r>
            <a:r>
              <a:rPr lang="en-US" sz="2400" dirty="0">
                <a:solidFill>
                  <a:srgbClr val="000000"/>
                </a:solidFill>
              </a:rPr>
              <a:t> as a single vector, </a:t>
            </a:r>
            <a:r>
              <a:rPr lang="en-US" sz="2400" i="1" dirty="0">
                <a:solidFill>
                  <a:srgbClr val="000000"/>
                </a:solidFill>
              </a:rPr>
              <a:t>w</a:t>
            </a:r>
          </a:p>
          <a:p>
            <a:pPr marL="0" indent="0">
              <a:buNone/>
            </a:pPr>
            <a:endParaRPr lang="en-US" sz="2400" i="1" dirty="0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en-US" sz="2400" dirty="0">
                <a:solidFill>
                  <a:srgbClr val="000000"/>
                </a:solidFill>
              </a:rPr>
              <a:t>The </a:t>
            </a:r>
            <a:r>
              <a:rPr lang="en-US" sz="2400" dirty="0">
                <a:solidFill>
                  <a:srgbClr val="FF6600"/>
                </a:solidFill>
              </a:rPr>
              <a:t>dot-product </a:t>
            </a:r>
            <a:r>
              <a:rPr lang="en-US" sz="2400" dirty="0">
                <a:solidFill>
                  <a:srgbClr val="000000"/>
                </a:solidFill>
              </a:rPr>
              <a:t>between two vectors </a:t>
            </a:r>
            <a:r>
              <a:rPr lang="en-US" sz="2400" i="1" dirty="0">
                <a:solidFill>
                  <a:srgbClr val="000000"/>
                </a:solidFill>
              </a:rPr>
              <a:t>a</a:t>
            </a:r>
            <a:r>
              <a:rPr lang="en-US" sz="2400" dirty="0">
                <a:solidFill>
                  <a:srgbClr val="000000"/>
                </a:solidFill>
              </a:rPr>
              <a:t> and </a:t>
            </a:r>
            <a:r>
              <a:rPr lang="en-US" sz="2400" i="1" dirty="0">
                <a:solidFill>
                  <a:srgbClr val="000000"/>
                </a:solidFill>
              </a:rPr>
              <a:t>b</a:t>
            </a:r>
            <a:r>
              <a:rPr lang="en-US" sz="2400" dirty="0">
                <a:solidFill>
                  <a:srgbClr val="000000"/>
                </a:solidFill>
              </a:rPr>
              <a:t> is defined as: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74739244"/>
              </p:ext>
            </p:extLst>
          </p:nvPr>
        </p:nvGraphicFramePr>
        <p:xfrm>
          <a:off x="3125788" y="5322888"/>
          <a:ext cx="1708150" cy="982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510" name="Equation" r:id="rId3" imgW="838200" imgH="482600" progId="Equation.3">
                  <p:embed/>
                </p:oleObj>
              </mc:Choice>
              <mc:Fallback>
                <p:oleObj name="Equation" r:id="rId3" imgW="838200" imgH="482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125788" y="5322888"/>
                        <a:ext cx="1708150" cy="9826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1455375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Linear models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3395133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en-US" dirty="0"/>
              <a:t>pick a model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514350" indent="-514350">
              <a:buAutoNum type="arabicPeriod" startAt="2"/>
            </a:pPr>
            <a:r>
              <a:rPr lang="en-US" dirty="0"/>
              <a:t>pick a criterion to optimize (aka objective function)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25660" y="1600200"/>
            <a:ext cx="2418340" cy="1052689"/>
          </a:xfrm>
          <a:prstGeom prst="rect">
            <a:avLst/>
          </a:prstGeom>
        </p:spPr>
      </p:pic>
      <p:sp>
        <p:nvSpPr>
          <p:cNvPr id="8" name="Oval 7"/>
          <p:cNvSpPr/>
          <p:nvPr/>
        </p:nvSpPr>
        <p:spPr>
          <a:xfrm>
            <a:off x="4064000" y="2370667"/>
            <a:ext cx="606778" cy="592666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 flipH="1">
            <a:off x="2878667" y="2421467"/>
            <a:ext cx="420511" cy="462844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1767976" y="3191787"/>
            <a:ext cx="54735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These are the parameters we want to learn</a:t>
            </a: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41934837"/>
              </p:ext>
            </p:extLst>
          </p:nvPr>
        </p:nvGraphicFramePr>
        <p:xfrm>
          <a:off x="2800350" y="4938713"/>
          <a:ext cx="2716213" cy="930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683" name="Equation" r:id="rId5" imgW="1333500" imgH="457200" progId="Equation.3">
                  <p:embed/>
                </p:oleObj>
              </mc:Choice>
              <mc:Fallback>
                <p:oleObj name="Equation" r:id="rId5" imgW="13335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800350" y="4938713"/>
                        <a:ext cx="2716213" cy="9302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2476904" y="6010112"/>
            <a:ext cx="32058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What does this equation say?</a:t>
            </a:r>
          </a:p>
        </p:txBody>
      </p:sp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26032114"/>
              </p:ext>
            </p:extLst>
          </p:nvPr>
        </p:nvGraphicFramePr>
        <p:xfrm>
          <a:off x="2344738" y="2241550"/>
          <a:ext cx="2600325" cy="822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684" name="Equation" r:id="rId7" imgW="1041400" imgH="330200" progId="Equation.3">
                  <p:embed/>
                </p:oleObj>
              </mc:Choice>
              <mc:Fallback>
                <p:oleObj name="Equation" r:id="rId7" imgW="1041400" imgH="330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344738" y="2241550"/>
                        <a:ext cx="2600325" cy="8223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9417872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0/1 loss function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17116213"/>
              </p:ext>
            </p:extLst>
          </p:nvPr>
        </p:nvGraphicFramePr>
        <p:xfrm>
          <a:off x="2827338" y="1608138"/>
          <a:ext cx="3175000" cy="1087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035" name="Equation" r:id="rId3" imgW="1333500" imgH="457200" progId="Equation.3">
                  <p:embed/>
                </p:oleObj>
              </mc:Choice>
              <mc:Fallback>
                <p:oleObj name="Equation" r:id="rId3" imgW="13335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827338" y="1608138"/>
                        <a:ext cx="3175000" cy="10874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275086" y="3031389"/>
            <a:ext cx="365997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Tx/>
              <a:buChar char="-"/>
            </a:pPr>
            <a:r>
              <a:rPr lang="en-US" sz="2400" dirty="0">
                <a:solidFill>
                  <a:srgbClr val="0000FF"/>
                </a:solidFill>
              </a:rPr>
              <a:t>distance from </a:t>
            </a:r>
            <a:r>
              <a:rPr lang="en-US" sz="2400" dirty="0" err="1">
                <a:solidFill>
                  <a:srgbClr val="0000FF"/>
                </a:solidFill>
              </a:rPr>
              <a:t>hyperplane</a:t>
            </a:r>
            <a:endParaRPr lang="en-US" sz="2400" dirty="0">
              <a:solidFill>
                <a:srgbClr val="0000FF"/>
              </a:solidFill>
            </a:endParaRPr>
          </a:p>
          <a:p>
            <a:pPr marL="342900" indent="-342900">
              <a:buFontTx/>
              <a:buChar char="-"/>
            </a:pPr>
            <a:r>
              <a:rPr lang="en-US" sz="2400" dirty="0">
                <a:solidFill>
                  <a:srgbClr val="0000FF"/>
                </a:solidFill>
              </a:rPr>
              <a:t>sign is prediction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14059" y="3446887"/>
            <a:ext cx="3626557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whether or not the prediction and label agree,</a:t>
            </a:r>
          </a:p>
          <a:p>
            <a:r>
              <a:rPr lang="en-US" sz="2400" dirty="0">
                <a:solidFill>
                  <a:srgbClr val="0000FF"/>
                </a:solidFill>
              </a:rPr>
              <a:t>true if </a:t>
            </a:r>
            <a:r>
              <a:rPr lang="en-US" sz="2400" b="1" i="1" dirty="0">
                <a:solidFill>
                  <a:srgbClr val="0000FF"/>
                </a:solidFill>
              </a:rPr>
              <a:t>they don’t</a:t>
            </a:r>
            <a:endParaRPr lang="en-US" sz="2400" b="1" dirty="0">
              <a:solidFill>
                <a:srgbClr val="0000FF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737554" y="5168664"/>
            <a:ext cx="36265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total number of mistakes, aka 0/1 loss</a:t>
            </a: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4826000" y="2520917"/>
            <a:ext cx="1538111" cy="51047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Left Brace 8"/>
          <p:cNvSpPr/>
          <p:nvPr/>
        </p:nvSpPr>
        <p:spPr>
          <a:xfrm rot="16200000">
            <a:off x="4378136" y="1835459"/>
            <a:ext cx="338668" cy="1404786"/>
          </a:xfrm>
          <a:prstGeom prst="leftBrac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Left Brace 14"/>
          <p:cNvSpPr/>
          <p:nvPr/>
        </p:nvSpPr>
        <p:spPr>
          <a:xfrm rot="16200000">
            <a:off x="4482292" y="1612768"/>
            <a:ext cx="338669" cy="2154967"/>
          </a:xfrm>
          <a:prstGeom prst="leftBrac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Straight Arrow Connector 16"/>
          <p:cNvCxnSpPr>
            <a:stCxn id="15" idx="1"/>
          </p:cNvCxnSpPr>
          <p:nvPr/>
        </p:nvCxnSpPr>
        <p:spPr>
          <a:xfrm flipH="1">
            <a:off x="2949222" y="2859586"/>
            <a:ext cx="1702405" cy="58730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11338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2" grpId="0"/>
      <p:bldP spid="15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Model-based machine learning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1"/>
            <a:ext cx="8153400" cy="3843338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en-US" dirty="0"/>
              <a:t>pick a model</a:t>
            </a:r>
          </a:p>
          <a:p>
            <a:pPr marL="514350" indent="-514350">
              <a:buAutoNum type="arabicPeriod"/>
            </a:pPr>
            <a:endParaRPr lang="en-US" dirty="0"/>
          </a:p>
          <a:p>
            <a:pPr marL="514350" indent="-514350">
              <a:buAutoNum type="arabicPeriod"/>
            </a:pPr>
            <a:endParaRPr lang="en-US" dirty="0"/>
          </a:p>
          <a:p>
            <a:pPr marL="514350" indent="-514350">
              <a:buAutoNum type="arabicPeriod" startAt="2"/>
            </a:pPr>
            <a:r>
              <a:rPr lang="en-US" dirty="0"/>
              <a:t>pick a criteria to optimize (aka objective function)</a:t>
            </a:r>
            <a:endParaRPr lang="en-US" sz="2600" dirty="0"/>
          </a:p>
          <a:p>
            <a:pPr marL="514350" indent="-514350">
              <a:buAutoNum type="arabicPeriod" startAt="2"/>
            </a:pPr>
            <a:endParaRPr lang="en-US" dirty="0"/>
          </a:p>
          <a:p>
            <a:pPr marL="514350" indent="-514350">
              <a:buAutoNum type="arabicPeriod" startAt="2"/>
            </a:pPr>
            <a:endParaRPr lang="en-US" dirty="0"/>
          </a:p>
          <a:p>
            <a:pPr marL="514350" indent="-514350">
              <a:buAutoNum type="arabicPeriod" startAt="2"/>
            </a:pPr>
            <a:r>
              <a:rPr lang="en-US" dirty="0"/>
              <a:t>develop a learning algorithm</a:t>
            </a:r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29115762"/>
              </p:ext>
            </p:extLst>
          </p:nvPr>
        </p:nvGraphicFramePr>
        <p:xfrm>
          <a:off x="2352675" y="3795713"/>
          <a:ext cx="2717800" cy="930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924" name="Equation" r:id="rId4" imgW="1333500" imgH="457200" progId="Equation.3">
                  <p:embed/>
                </p:oleObj>
              </mc:Choice>
              <mc:Fallback>
                <p:oleObj name="Equation" r:id="rId4" imgW="13335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352675" y="3795713"/>
                        <a:ext cx="2717800" cy="9302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62137353"/>
              </p:ext>
            </p:extLst>
          </p:nvPr>
        </p:nvGraphicFramePr>
        <p:xfrm>
          <a:off x="1738313" y="5443538"/>
          <a:ext cx="3906837" cy="930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925" name="Equation" r:id="rId6" imgW="1917700" imgH="457200" progId="Equation.3">
                  <p:embed/>
                </p:oleObj>
              </mc:Choice>
              <mc:Fallback>
                <p:oleObj name="Equation" r:id="rId6" imgW="19177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738313" y="5443538"/>
                        <a:ext cx="3906837" cy="9302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5940777" y="5514093"/>
            <a:ext cx="2825271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Find w and b that minimize the 0/1 loss (i.e. training error)</a:t>
            </a:r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17307296"/>
              </p:ext>
            </p:extLst>
          </p:nvPr>
        </p:nvGraphicFramePr>
        <p:xfrm>
          <a:off x="2344738" y="2241550"/>
          <a:ext cx="2600325" cy="822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926" name="Equation" r:id="rId8" imgW="1041400" imgH="330200" progId="Equation.3">
                  <p:embed/>
                </p:oleObj>
              </mc:Choice>
              <mc:Fallback>
                <p:oleObj name="Equation" r:id="rId8" imgW="1041400" imgH="330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2344738" y="2241550"/>
                        <a:ext cx="2600325" cy="8223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1629140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Minimizing 0/1 loss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51466600"/>
              </p:ext>
            </p:extLst>
          </p:nvPr>
        </p:nvGraphicFramePr>
        <p:xfrm>
          <a:off x="974725" y="2141538"/>
          <a:ext cx="3910013" cy="930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606" name="Equation" r:id="rId3" imgW="1917700" imgH="457200" progId="Equation.3">
                  <p:embed/>
                </p:oleObj>
              </mc:Choice>
              <mc:Fallback>
                <p:oleObj name="Equation" r:id="rId3" imgW="19177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74725" y="2141538"/>
                        <a:ext cx="3910013" cy="9302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874793" y="4149777"/>
            <a:ext cx="4701653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How do we do this?</a:t>
            </a:r>
          </a:p>
          <a:p>
            <a:r>
              <a:rPr lang="en-US" sz="2800" dirty="0">
                <a:solidFill>
                  <a:srgbClr val="FF0000"/>
                </a:solidFill>
              </a:rPr>
              <a:t>How do we </a:t>
            </a:r>
            <a:r>
              <a:rPr lang="en-US" sz="2800" i="1" dirty="0">
                <a:solidFill>
                  <a:srgbClr val="FF0000"/>
                </a:solidFill>
              </a:rPr>
              <a:t>minimize</a:t>
            </a:r>
            <a:r>
              <a:rPr lang="en-US" sz="2800" dirty="0">
                <a:solidFill>
                  <a:srgbClr val="FF0000"/>
                </a:solidFill>
              </a:rPr>
              <a:t> a function?</a:t>
            </a:r>
          </a:p>
          <a:p>
            <a:r>
              <a:rPr lang="en-US" sz="2800" dirty="0">
                <a:solidFill>
                  <a:srgbClr val="FF0000"/>
                </a:solidFill>
              </a:rPr>
              <a:t>Why is it hard for this function?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277555" y="2141538"/>
            <a:ext cx="28252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Find w and b that minimize the 0/1 loss</a:t>
            </a:r>
          </a:p>
        </p:txBody>
      </p:sp>
    </p:spTree>
    <p:extLst>
      <p:ext uri="{BB962C8B-B14F-4D97-AF65-F5344CB8AC3E}">
        <p14:creationId xmlns:p14="http://schemas.microsoft.com/office/powerpoint/2010/main" val="157961715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Minimizing 0/1 in one dimension</a:t>
            </a:r>
          </a:p>
        </p:txBody>
      </p:sp>
      <p:cxnSp>
        <p:nvCxnSpPr>
          <p:cNvPr id="4" name="Straight Connector 3"/>
          <p:cNvCxnSpPr/>
          <p:nvPr/>
        </p:nvCxnSpPr>
        <p:spPr>
          <a:xfrm flipH="1">
            <a:off x="859900" y="5061466"/>
            <a:ext cx="5221990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859900" y="3126722"/>
            <a:ext cx="0" cy="1934744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612648" y="2757390"/>
            <a:ext cx="5044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loss</a:t>
            </a:r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04321820"/>
              </p:ext>
            </p:extLst>
          </p:nvPr>
        </p:nvGraphicFramePr>
        <p:xfrm>
          <a:off x="2444750" y="1676400"/>
          <a:ext cx="2716213" cy="930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974" name="Equation" r:id="rId3" imgW="1333500" imgH="457200" progId="Equation.3">
                  <p:embed/>
                </p:oleObj>
              </mc:Choice>
              <mc:Fallback>
                <p:oleObj name="Equation" r:id="rId3" imgW="13335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444750" y="1676400"/>
                        <a:ext cx="2716213" cy="9302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1117075" y="5458556"/>
            <a:ext cx="60686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Each time we change w such that the example is right/wrong the loss will increase/decrease</a:t>
            </a:r>
          </a:p>
        </p:txBody>
      </p:sp>
      <p:cxnSp>
        <p:nvCxnSpPr>
          <p:cNvPr id="15" name="Straight Connector 14"/>
          <p:cNvCxnSpPr/>
          <p:nvPr/>
        </p:nvCxnSpPr>
        <p:spPr>
          <a:xfrm>
            <a:off x="859900" y="3344333"/>
            <a:ext cx="565322" cy="0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1425222" y="3344333"/>
            <a:ext cx="0" cy="508000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1425222" y="3852333"/>
            <a:ext cx="550334" cy="0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1975556" y="2757390"/>
            <a:ext cx="0" cy="1094943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1975556" y="2757390"/>
            <a:ext cx="1016000" cy="0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flipV="1">
            <a:off x="2991556" y="2757390"/>
            <a:ext cx="0" cy="1645277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2991556" y="4402667"/>
            <a:ext cx="931333" cy="0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3922889" y="4402667"/>
            <a:ext cx="0" cy="324555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3922889" y="4717344"/>
            <a:ext cx="550333" cy="0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V="1">
            <a:off x="4473222" y="3126722"/>
            <a:ext cx="0" cy="1577922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 flipH="1">
            <a:off x="4473223" y="3126722"/>
            <a:ext cx="1086555" cy="1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flipV="1">
            <a:off x="5559778" y="3126722"/>
            <a:ext cx="1" cy="1600500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>
            <a:off x="5559779" y="4717344"/>
            <a:ext cx="522111" cy="0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6223000" y="4853000"/>
            <a:ext cx="3386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</a:t>
            </a:r>
          </a:p>
        </p:txBody>
      </p:sp>
    </p:spTree>
    <p:extLst>
      <p:ext uri="{BB962C8B-B14F-4D97-AF65-F5344CB8AC3E}">
        <p14:creationId xmlns:p14="http://schemas.microsoft.com/office/powerpoint/2010/main" val="144079408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Minimizing 0/1 over all w</a:t>
            </a:r>
          </a:p>
        </p:txBody>
      </p:sp>
      <p:cxnSp>
        <p:nvCxnSpPr>
          <p:cNvPr id="4" name="Straight Connector 3"/>
          <p:cNvCxnSpPr/>
          <p:nvPr/>
        </p:nvCxnSpPr>
        <p:spPr>
          <a:xfrm flipH="1">
            <a:off x="859900" y="5061466"/>
            <a:ext cx="5221990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859900" y="3126722"/>
            <a:ext cx="0" cy="1934744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612648" y="2757390"/>
            <a:ext cx="5044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loss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17075" y="5458556"/>
            <a:ext cx="60686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Each new feature we add (i.e. weights) adds another dimension to this space!</a:t>
            </a:r>
          </a:p>
        </p:txBody>
      </p:sp>
      <p:cxnSp>
        <p:nvCxnSpPr>
          <p:cNvPr id="15" name="Straight Connector 14"/>
          <p:cNvCxnSpPr/>
          <p:nvPr/>
        </p:nvCxnSpPr>
        <p:spPr>
          <a:xfrm>
            <a:off x="859900" y="3344333"/>
            <a:ext cx="565322" cy="0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1425222" y="3344333"/>
            <a:ext cx="0" cy="508000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1425222" y="3852333"/>
            <a:ext cx="550334" cy="0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1975556" y="2757390"/>
            <a:ext cx="0" cy="1094943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1975556" y="2757390"/>
            <a:ext cx="1016000" cy="0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flipV="1">
            <a:off x="2991556" y="2757390"/>
            <a:ext cx="0" cy="1645277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2991556" y="4402667"/>
            <a:ext cx="931333" cy="0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3922889" y="4402667"/>
            <a:ext cx="0" cy="324555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3922889" y="4717344"/>
            <a:ext cx="550333" cy="0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V="1">
            <a:off x="4473222" y="3126722"/>
            <a:ext cx="0" cy="1577922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 flipH="1">
            <a:off x="4473223" y="3126722"/>
            <a:ext cx="1086555" cy="1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flipV="1">
            <a:off x="5559778" y="3126722"/>
            <a:ext cx="1" cy="1600500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>
            <a:off x="5559779" y="4717344"/>
            <a:ext cx="522111" cy="0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6223000" y="4853000"/>
            <a:ext cx="3386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</a:t>
            </a:r>
          </a:p>
        </p:txBody>
      </p:sp>
      <p:graphicFrame>
        <p:nvGraphicFramePr>
          <p:cNvPr id="22" name="Object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98006418"/>
              </p:ext>
            </p:extLst>
          </p:nvPr>
        </p:nvGraphicFramePr>
        <p:xfrm>
          <a:off x="2444750" y="1676400"/>
          <a:ext cx="2716213" cy="930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995" name="Equation" r:id="rId3" imgW="1333500" imgH="457200" progId="Equation.3">
                  <p:embed/>
                </p:oleObj>
              </mc:Choice>
              <mc:Fallback>
                <p:oleObj name="Equation" r:id="rId3" imgW="13335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444750" y="1676400"/>
                        <a:ext cx="2716213" cy="9302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2368750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Minimizing 0/1 loss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38333523"/>
              </p:ext>
            </p:extLst>
          </p:nvPr>
        </p:nvGraphicFramePr>
        <p:xfrm>
          <a:off x="976313" y="2141538"/>
          <a:ext cx="3908425" cy="930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630" name="Equation" r:id="rId3" imgW="1917700" imgH="457200" progId="Equation.3">
                  <p:embed/>
                </p:oleObj>
              </mc:Choice>
              <mc:Fallback>
                <p:oleObj name="Equation" r:id="rId3" imgW="19177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76313" y="2141538"/>
                        <a:ext cx="3908425" cy="9302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95380" y="3323722"/>
            <a:ext cx="67430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000FF"/>
                </a:solidFill>
              </a:rPr>
              <a:t>This turns out to be hard (in fact, NP-HARD </a:t>
            </a:r>
            <a:r>
              <a:rPr lang="en-US" sz="2800" dirty="0">
                <a:solidFill>
                  <a:srgbClr val="0000FF"/>
                </a:solidFill>
                <a:sym typeface="Wingdings"/>
              </a:rPr>
              <a:t>)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277555" y="2141538"/>
            <a:ext cx="28252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Find w and b that minimize the 0/1 loss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0563" y="4002165"/>
            <a:ext cx="695090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Challenge: </a:t>
            </a:r>
          </a:p>
          <a:p>
            <a:pPr marL="342900" indent="-342900">
              <a:buFontTx/>
              <a:buChar char="-"/>
            </a:pPr>
            <a:r>
              <a:rPr lang="en-US" sz="2400" dirty="0">
                <a:solidFill>
                  <a:srgbClr val="0000FF"/>
                </a:solidFill>
              </a:rPr>
              <a:t>small changes in any w can have large changes in the loss (the change isn’t continuous)</a:t>
            </a:r>
          </a:p>
          <a:p>
            <a:pPr marL="342900" indent="-342900">
              <a:buFontTx/>
              <a:buChar char="-"/>
            </a:pPr>
            <a:r>
              <a:rPr lang="en-US" sz="2400" dirty="0">
                <a:solidFill>
                  <a:srgbClr val="0000FF"/>
                </a:solidFill>
              </a:rPr>
              <a:t>there can be many, many local minima</a:t>
            </a:r>
          </a:p>
          <a:p>
            <a:pPr marL="342900" indent="-342900">
              <a:buFontTx/>
              <a:buChar char="-"/>
            </a:pPr>
            <a:r>
              <a:rPr lang="en-US" sz="2400" dirty="0">
                <a:solidFill>
                  <a:srgbClr val="0000FF"/>
                </a:solidFill>
              </a:rPr>
              <a:t>at any given point, we don’t have much information to direct us towards any minima</a:t>
            </a:r>
          </a:p>
        </p:txBody>
      </p:sp>
    </p:spTree>
    <p:extLst>
      <p:ext uri="{BB962C8B-B14F-4D97-AF65-F5344CB8AC3E}">
        <p14:creationId xmlns:p14="http://schemas.microsoft.com/office/powerpoint/2010/main" val="337639271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manageable loss functions</a:t>
            </a:r>
          </a:p>
        </p:txBody>
      </p:sp>
      <p:cxnSp>
        <p:nvCxnSpPr>
          <p:cNvPr id="4" name="Straight Connector 3"/>
          <p:cNvCxnSpPr/>
          <p:nvPr/>
        </p:nvCxnSpPr>
        <p:spPr>
          <a:xfrm flipH="1">
            <a:off x="1861751" y="4073689"/>
            <a:ext cx="5221990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1861751" y="2138945"/>
            <a:ext cx="0" cy="1934744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614499" y="1769613"/>
            <a:ext cx="5044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loss</a:t>
            </a:r>
          </a:p>
        </p:txBody>
      </p:sp>
      <p:cxnSp>
        <p:nvCxnSpPr>
          <p:cNvPr id="15" name="Straight Connector 14"/>
          <p:cNvCxnSpPr/>
          <p:nvPr/>
        </p:nvCxnSpPr>
        <p:spPr>
          <a:xfrm>
            <a:off x="1861751" y="2356556"/>
            <a:ext cx="565322" cy="0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2427073" y="2356556"/>
            <a:ext cx="0" cy="508000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2427073" y="2864556"/>
            <a:ext cx="550334" cy="0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2977407" y="1769613"/>
            <a:ext cx="0" cy="1094943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2977407" y="1769613"/>
            <a:ext cx="1016000" cy="0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flipV="1">
            <a:off x="3993407" y="1769613"/>
            <a:ext cx="0" cy="1645277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3993407" y="3414890"/>
            <a:ext cx="931333" cy="0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4924740" y="3414890"/>
            <a:ext cx="0" cy="324555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4924740" y="3729567"/>
            <a:ext cx="550333" cy="0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V="1">
            <a:off x="5475073" y="2138945"/>
            <a:ext cx="0" cy="1577922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 flipH="1">
            <a:off x="5475074" y="2138945"/>
            <a:ext cx="1086555" cy="1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flipV="1">
            <a:off x="6561629" y="2138945"/>
            <a:ext cx="1" cy="1600500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>
            <a:off x="6561630" y="3729567"/>
            <a:ext cx="522111" cy="0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7224851" y="3865223"/>
            <a:ext cx="3386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0832" y="4234555"/>
            <a:ext cx="77447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What property/properties do we want from our loss function?</a:t>
            </a:r>
          </a:p>
        </p:txBody>
      </p:sp>
    </p:spTree>
    <p:extLst>
      <p:ext uri="{BB962C8B-B14F-4D97-AF65-F5344CB8AC3E}">
        <p14:creationId xmlns:p14="http://schemas.microsoft.com/office/powerpoint/2010/main" val="387302703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manageable loss functions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0832" y="4869555"/>
            <a:ext cx="73460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Tx/>
              <a:buChar char="-"/>
            </a:pPr>
            <a:r>
              <a:rPr lang="en-US" sz="2400" dirty="0">
                <a:solidFill>
                  <a:srgbClr val="0000FF"/>
                </a:solidFill>
              </a:rPr>
              <a:t>Ideally, continuous (i.e. differentiable) so we get an indication of direction of minimization</a:t>
            </a:r>
          </a:p>
          <a:p>
            <a:pPr marL="342900" indent="-342900">
              <a:buFontTx/>
              <a:buChar char="-"/>
            </a:pPr>
            <a:r>
              <a:rPr lang="en-US" sz="2400" dirty="0">
                <a:solidFill>
                  <a:srgbClr val="0000FF"/>
                </a:solidFill>
              </a:rPr>
              <a:t>Only one minima</a:t>
            </a:r>
          </a:p>
          <a:p>
            <a:pPr marL="342900" indent="-342900">
              <a:buFontTx/>
              <a:buChar char="-"/>
            </a:pPr>
            <a:endParaRPr lang="en-US" sz="2400" dirty="0">
              <a:solidFill>
                <a:srgbClr val="0000FF"/>
              </a:solidFill>
            </a:endParaRPr>
          </a:p>
        </p:txBody>
      </p:sp>
      <p:cxnSp>
        <p:nvCxnSpPr>
          <p:cNvPr id="24" name="Straight Connector 23"/>
          <p:cNvCxnSpPr/>
          <p:nvPr/>
        </p:nvCxnSpPr>
        <p:spPr>
          <a:xfrm flipH="1">
            <a:off x="1163978" y="3885130"/>
            <a:ext cx="7289574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698349" y="3638224"/>
            <a:ext cx="3386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</a:t>
            </a:r>
          </a:p>
        </p:txBody>
      </p:sp>
      <p:cxnSp>
        <p:nvCxnSpPr>
          <p:cNvPr id="27" name="Straight Connector 26"/>
          <p:cNvCxnSpPr/>
          <p:nvPr/>
        </p:nvCxnSpPr>
        <p:spPr>
          <a:xfrm>
            <a:off x="1163978" y="2576149"/>
            <a:ext cx="0" cy="1308981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911764" y="2060753"/>
            <a:ext cx="5044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loss</a:t>
            </a:r>
          </a:p>
        </p:txBody>
      </p:sp>
      <p:sp>
        <p:nvSpPr>
          <p:cNvPr id="30" name="Freeform 29"/>
          <p:cNvSpPr/>
          <p:nvPr/>
        </p:nvSpPr>
        <p:spPr>
          <a:xfrm>
            <a:off x="2005526" y="2420926"/>
            <a:ext cx="4219222" cy="1467629"/>
          </a:xfrm>
          <a:custGeom>
            <a:avLst/>
            <a:gdLst>
              <a:gd name="connsiteX0" fmla="*/ 4219222 w 4219222"/>
              <a:gd name="connsiteY0" fmla="*/ 0 h 1467629"/>
              <a:gd name="connsiteX1" fmla="*/ 2102556 w 4219222"/>
              <a:gd name="connsiteY1" fmla="*/ 1467556 h 1467629"/>
              <a:gd name="connsiteX2" fmla="*/ 0 w 4219222"/>
              <a:gd name="connsiteY2" fmla="*/ 70556 h 14676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219222" h="1467629">
                <a:moveTo>
                  <a:pt x="4219222" y="0"/>
                </a:moveTo>
                <a:cubicBezTo>
                  <a:pt x="3512491" y="727898"/>
                  <a:pt x="2805760" y="1455797"/>
                  <a:pt x="2102556" y="1467556"/>
                </a:cubicBezTo>
                <a:cubicBezTo>
                  <a:pt x="1399352" y="1479315"/>
                  <a:pt x="0" y="70556"/>
                  <a:pt x="0" y="70556"/>
                </a:cubicBezTo>
              </a:path>
            </a:pathLst>
          </a:custGeom>
          <a:ln>
            <a:solidFill>
              <a:srgbClr val="008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647795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Convex functions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6759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Convex functions look something like: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6363" y="2374898"/>
            <a:ext cx="3340100" cy="2438400"/>
          </a:xfrm>
          <a:prstGeom prst="rect">
            <a:avLst/>
          </a:prstGeom>
        </p:spPr>
      </p:pic>
      <p:sp>
        <p:nvSpPr>
          <p:cNvPr id="7" name="Freeform 6"/>
          <p:cNvSpPr/>
          <p:nvPr/>
        </p:nvSpPr>
        <p:spPr>
          <a:xfrm>
            <a:off x="1627918" y="2977444"/>
            <a:ext cx="1730525" cy="1467629"/>
          </a:xfrm>
          <a:custGeom>
            <a:avLst/>
            <a:gdLst>
              <a:gd name="connsiteX0" fmla="*/ 4219222 w 4219222"/>
              <a:gd name="connsiteY0" fmla="*/ 0 h 1467629"/>
              <a:gd name="connsiteX1" fmla="*/ 2102556 w 4219222"/>
              <a:gd name="connsiteY1" fmla="*/ 1467556 h 1467629"/>
              <a:gd name="connsiteX2" fmla="*/ 0 w 4219222"/>
              <a:gd name="connsiteY2" fmla="*/ 70556 h 14676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219222" h="1467629">
                <a:moveTo>
                  <a:pt x="4219222" y="0"/>
                </a:moveTo>
                <a:cubicBezTo>
                  <a:pt x="3512491" y="727898"/>
                  <a:pt x="2805760" y="1455797"/>
                  <a:pt x="2102556" y="1467556"/>
                </a:cubicBezTo>
                <a:cubicBezTo>
                  <a:pt x="1399352" y="1479315"/>
                  <a:pt x="0" y="70556"/>
                  <a:pt x="0" y="70556"/>
                </a:cubicBezTo>
              </a:path>
            </a:pathLst>
          </a:custGeom>
          <a:ln>
            <a:solidFill>
              <a:srgbClr val="008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086556" y="5377893"/>
            <a:ext cx="704144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00FF"/>
                </a:solidFill>
              </a:rPr>
              <a:t>One definition: The line segment between any two points on the function is </a:t>
            </a:r>
            <a:r>
              <a:rPr lang="en-US" sz="2800" i="1" dirty="0">
                <a:solidFill>
                  <a:srgbClr val="0000FF"/>
                </a:solidFill>
              </a:rPr>
              <a:t>above </a:t>
            </a:r>
            <a:r>
              <a:rPr lang="en-US" sz="2800" dirty="0">
                <a:solidFill>
                  <a:srgbClr val="0000FF"/>
                </a:solidFill>
              </a:rPr>
              <a:t>the function</a:t>
            </a:r>
            <a:endParaRPr lang="en-US" sz="2800" i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952049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Surrogate loss functions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707467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/>
              <a:t>For many applications, we really would like to minimize the 0/1 loss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A </a:t>
            </a:r>
            <a:r>
              <a:rPr lang="en-US" dirty="0">
                <a:solidFill>
                  <a:srgbClr val="FF6600"/>
                </a:solidFill>
              </a:rPr>
              <a:t>surrogate loss function </a:t>
            </a:r>
            <a:r>
              <a:rPr lang="en-US" dirty="0"/>
              <a:t>is a loss function that provides an upper bound on the actual loss function (in this case, 0/1)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We’d like to identify convex surrogate loss functions to make them easier to minimize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FF6600"/>
                </a:solidFill>
              </a:rPr>
              <a:t>Key to a loss function</a:t>
            </a:r>
            <a:r>
              <a:rPr lang="en-US" dirty="0"/>
              <a:t>: how it scores the difference between the actual label </a:t>
            </a:r>
            <a:r>
              <a:rPr lang="en-US" b="1" i="1" dirty="0"/>
              <a:t>y</a:t>
            </a:r>
            <a:r>
              <a:rPr lang="en-US" dirty="0"/>
              <a:t> and the predicted label </a:t>
            </a:r>
            <a:r>
              <a:rPr lang="en-US" b="1" i="1" dirty="0"/>
              <a:t>y’</a:t>
            </a:r>
          </a:p>
        </p:txBody>
      </p:sp>
    </p:spTree>
    <p:extLst>
      <p:ext uri="{BB962C8B-B14F-4D97-AF65-F5344CB8AC3E}">
        <p14:creationId xmlns:p14="http://schemas.microsoft.com/office/powerpoint/2010/main" val="79749835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Surrogate loss functions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752826" y="3306337"/>
            <a:ext cx="4825999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Ideas?</a:t>
            </a:r>
          </a:p>
          <a:p>
            <a:r>
              <a:rPr lang="en-US" sz="2400" dirty="0">
                <a:solidFill>
                  <a:srgbClr val="FF0000"/>
                </a:solidFill>
              </a:rPr>
              <a:t>Some function that is a proxy for error, but is continuous and convex</a:t>
            </a: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5407655"/>
              </p:ext>
            </p:extLst>
          </p:nvPr>
        </p:nvGraphicFramePr>
        <p:xfrm>
          <a:off x="3478388" y="2170113"/>
          <a:ext cx="2354263" cy="490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82" name="Equation" r:id="rId3" imgW="1155700" imgH="241300" progId="Equation.3">
                  <p:embed/>
                </p:oleObj>
              </mc:Choice>
              <mc:Fallback>
                <p:oleObj name="Equation" r:id="rId3" imgW="1155700" imgH="2413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478388" y="2170113"/>
                        <a:ext cx="2354263" cy="4905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987777" y="2079764"/>
            <a:ext cx="143563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0/1 loss:</a:t>
            </a:r>
          </a:p>
        </p:txBody>
      </p:sp>
    </p:spTree>
    <p:extLst>
      <p:ext uri="{BB962C8B-B14F-4D97-AF65-F5344CB8AC3E}">
        <p14:creationId xmlns:p14="http://schemas.microsoft.com/office/powerpoint/2010/main" val="351556280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Surrogate loss functions</a:t>
            </a: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9498896"/>
              </p:ext>
            </p:extLst>
          </p:nvPr>
        </p:nvGraphicFramePr>
        <p:xfrm>
          <a:off x="3478388" y="2170113"/>
          <a:ext cx="2354263" cy="490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151" name="Equation" r:id="rId3" imgW="1155700" imgH="241300" progId="Equation.3">
                  <p:embed/>
                </p:oleObj>
              </mc:Choice>
              <mc:Fallback>
                <p:oleObj name="Equation" r:id="rId3" imgW="1155700" imgH="2413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478388" y="2170113"/>
                        <a:ext cx="2354263" cy="4905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987777" y="2079764"/>
            <a:ext cx="143563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0/1 loss: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36680" y="3199115"/>
            <a:ext cx="10867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Hinge:</a:t>
            </a:r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06958303"/>
              </p:ext>
            </p:extLst>
          </p:nvPr>
        </p:nvGraphicFramePr>
        <p:xfrm>
          <a:off x="3492499" y="3220811"/>
          <a:ext cx="2897187" cy="412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152" name="Equation" r:id="rId5" imgW="1422400" imgH="203200" progId="Equation.3">
                  <p:embed/>
                </p:oleObj>
              </mc:Choice>
              <mc:Fallback>
                <p:oleObj name="Equation" r:id="rId5" imgW="14224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492499" y="3220811"/>
                        <a:ext cx="2897187" cy="412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767309" y="4132567"/>
            <a:ext cx="19248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Exponential:</a:t>
            </a:r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71790775"/>
              </p:ext>
            </p:extLst>
          </p:nvPr>
        </p:nvGraphicFramePr>
        <p:xfrm>
          <a:off x="3583652" y="4211816"/>
          <a:ext cx="2354263" cy="412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153" name="Equation" r:id="rId7" imgW="1155700" imgH="203200" progId="Equation.3">
                  <p:embed/>
                </p:oleObj>
              </mc:Choice>
              <mc:Fallback>
                <p:oleObj name="Equation" r:id="rId7" imgW="11557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583652" y="4211816"/>
                        <a:ext cx="2354263" cy="412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612648" y="5225691"/>
            <a:ext cx="20901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Squared loss:</a:t>
            </a:r>
          </a:p>
        </p:txBody>
      </p:sp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85429093"/>
              </p:ext>
            </p:extLst>
          </p:nvPr>
        </p:nvGraphicFramePr>
        <p:xfrm>
          <a:off x="3583652" y="5282359"/>
          <a:ext cx="2147888" cy="465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154" name="Equation" r:id="rId9" imgW="1054100" imgH="228600" progId="Equation.3">
                  <p:embed/>
                </p:oleObj>
              </mc:Choice>
              <mc:Fallback>
                <p:oleObj name="Equation" r:id="rId9" imgW="105410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3583652" y="5282359"/>
                        <a:ext cx="2147888" cy="4651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2314222" y="6108890"/>
            <a:ext cx="489767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Why do these work?  What do they penalize?</a:t>
            </a:r>
          </a:p>
        </p:txBody>
      </p:sp>
    </p:spTree>
    <p:extLst>
      <p:ext uri="{BB962C8B-B14F-4D97-AF65-F5344CB8AC3E}">
        <p14:creationId xmlns:p14="http://schemas.microsoft.com/office/powerpoint/2010/main" val="74694998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Surrogate loss functions</a:t>
            </a: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70791092"/>
              </p:ext>
            </p:extLst>
          </p:nvPr>
        </p:nvGraphicFramePr>
        <p:xfrm>
          <a:off x="1409611" y="1646893"/>
          <a:ext cx="2354263" cy="490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427" name="Equation" r:id="rId4" imgW="1155700" imgH="241300" progId="Equation.3">
                  <p:embed/>
                </p:oleObj>
              </mc:Choice>
              <mc:Fallback>
                <p:oleObj name="Equation" r:id="rId4" imgW="1155700" imgH="2413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409611" y="1646893"/>
                        <a:ext cx="2354263" cy="4905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69960" y="1646893"/>
            <a:ext cx="9888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0/1 loss: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0" y="2287605"/>
            <a:ext cx="14096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Squared loss:</a:t>
            </a:r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52443403"/>
              </p:ext>
            </p:extLst>
          </p:nvPr>
        </p:nvGraphicFramePr>
        <p:xfrm>
          <a:off x="1615986" y="2259191"/>
          <a:ext cx="2147888" cy="465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428" name="Equation" r:id="rId6" imgW="1054100" imgH="228600" progId="Equation.3">
                  <p:embed/>
                </p:oleObj>
              </mc:Choice>
              <mc:Fallback>
                <p:oleObj name="Equation" r:id="rId6" imgW="105410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615986" y="2259191"/>
                        <a:ext cx="2147888" cy="4651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4088346" y="1675267"/>
            <a:ext cx="764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Hinge:</a:t>
            </a:r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58501618"/>
              </p:ext>
            </p:extLst>
          </p:nvPr>
        </p:nvGraphicFramePr>
        <p:xfrm>
          <a:off x="5063595" y="1646893"/>
          <a:ext cx="2897187" cy="412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429" name="Equation" r:id="rId8" imgW="1422400" imgH="203200" progId="Equation.3">
                  <p:embed/>
                </p:oleObj>
              </mc:Choice>
              <mc:Fallback>
                <p:oleObj name="Equation" r:id="rId8" imgW="14224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5063595" y="1646893"/>
                        <a:ext cx="2897187" cy="412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3903105" y="2259191"/>
            <a:ext cx="13033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Exponential:</a:t>
            </a:r>
          </a:p>
        </p:txBody>
      </p:sp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35573863"/>
              </p:ext>
            </p:extLst>
          </p:nvPr>
        </p:nvGraphicFramePr>
        <p:xfrm>
          <a:off x="5389874" y="2259191"/>
          <a:ext cx="2354263" cy="412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430" name="Equation" r:id="rId10" imgW="1155700" imgH="203200" progId="Equation.3">
                  <p:embed/>
                </p:oleObj>
              </mc:Choice>
              <mc:Fallback>
                <p:oleObj name="Equation" r:id="rId10" imgW="11557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5389874" y="2259191"/>
                        <a:ext cx="2354263" cy="412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12"/>
          <a:srcRect l="5062" t="5872" b="10417"/>
          <a:stretch/>
        </p:blipFill>
        <p:spPr>
          <a:xfrm>
            <a:off x="1409612" y="2877406"/>
            <a:ext cx="6201052" cy="340203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088346" y="6243390"/>
            <a:ext cx="7232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yy</a:t>
            </a:r>
            <a:r>
              <a:rPr lang="en-US" dirty="0"/>
              <a:t>’ or</a:t>
            </a:r>
          </a:p>
          <a:p>
            <a:r>
              <a:rPr lang="en-US" dirty="0"/>
              <a:t>y-y’</a:t>
            </a:r>
          </a:p>
        </p:txBody>
      </p:sp>
    </p:spTree>
    <p:extLst>
      <p:ext uri="{BB962C8B-B14F-4D97-AF65-F5344CB8AC3E}">
        <p14:creationId xmlns:p14="http://schemas.microsoft.com/office/powerpoint/2010/main" val="54930767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Model-based machine learning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1"/>
            <a:ext cx="8153400" cy="3843338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en-US" dirty="0"/>
              <a:t>pick a model</a:t>
            </a:r>
          </a:p>
          <a:p>
            <a:pPr marL="514350" indent="-514350">
              <a:buAutoNum type="arabicPeriod"/>
            </a:pPr>
            <a:endParaRPr lang="en-US" dirty="0"/>
          </a:p>
          <a:p>
            <a:pPr marL="514350" indent="-514350">
              <a:buAutoNum type="arabicPeriod"/>
            </a:pPr>
            <a:endParaRPr lang="en-US" dirty="0"/>
          </a:p>
          <a:p>
            <a:pPr marL="514350" indent="-514350">
              <a:buAutoNum type="arabicPeriod" startAt="2"/>
            </a:pPr>
            <a:r>
              <a:rPr lang="en-US" dirty="0"/>
              <a:t>pick a criteria to optimize (aka objective function)</a:t>
            </a:r>
            <a:endParaRPr lang="en-US" sz="2600" dirty="0"/>
          </a:p>
          <a:p>
            <a:pPr marL="514350" indent="-514350">
              <a:buAutoNum type="arabicPeriod" startAt="2"/>
            </a:pPr>
            <a:endParaRPr lang="en-US" dirty="0"/>
          </a:p>
          <a:p>
            <a:pPr marL="514350" indent="-514350">
              <a:buAutoNum type="arabicPeriod" startAt="2"/>
            </a:pPr>
            <a:endParaRPr lang="en-US" dirty="0"/>
          </a:p>
          <a:p>
            <a:pPr marL="514350" indent="-514350">
              <a:buAutoNum type="arabicPeriod" startAt="2"/>
            </a:pPr>
            <a:r>
              <a:rPr lang="en-US" dirty="0"/>
              <a:t>develop a learning algorithm</a:t>
            </a:r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032830"/>
              </p:ext>
            </p:extLst>
          </p:nvPr>
        </p:nvGraphicFramePr>
        <p:xfrm>
          <a:off x="2408442" y="3795713"/>
          <a:ext cx="2717800" cy="930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371" name="Equation" r:id="rId4" imgW="1333500" imgH="457200" progId="Equation.3">
                  <p:embed/>
                </p:oleObj>
              </mc:Choice>
              <mc:Fallback>
                <p:oleObj name="Equation" r:id="rId4" imgW="13335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408442" y="3795713"/>
                        <a:ext cx="2717800" cy="9302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94947343"/>
              </p:ext>
            </p:extLst>
          </p:nvPr>
        </p:nvGraphicFramePr>
        <p:xfrm>
          <a:off x="1725613" y="5443538"/>
          <a:ext cx="3933825" cy="930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372" name="Equation" r:id="rId6" imgW="1930400" imgH="457200" progId="Equation.3">
                  <p:embed/>
                </p:oleObj>
              </mc:Choice>
              <mc:Fallback>
                <p:oleObj name="Equation" r:id="rId6" imgW="19304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725613" y="5443538"/>
                        <a:ext cx="3933825" cy="9302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5940777" y="5514093"/>
            <a:ext cx="2825271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Find w and b that minimize the </a:t>
            </a:r>
            <a:r>
              <a:rPr lang="en-US" sz="2400" dirty="0">
                <a:solidFill>
                  <a:srgbClr val="FF6600"/>
                </a:solidFill>
              </a:rPr>
              <a:t>surrogate loss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59438" y="3795713"/>
            <a:ext cx="31066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6600"/>
                </a:solidFill>
              </a:rPr>
              <a:t>use a convex surrogate loss function</a:t>
            </a:r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69848296"/>
              </p:ext>
            </p:extLst>
          </p:nvPr>
        </p:nvGraphicFramePr>
        <p:xfrm>
          <a:off x="2344738" y="2241550"/>
          <a:ext cx="2600325" cy="822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373" name="Equation" r:id="rId8" imgW="1041400" imgH="330200" progId="Equation.3">
                  <p:embed/>
                </p:oleObj>
              </mc:Choice>
              <mc:Fallback>
                <p:oleObj name="Equation" r:id="rId8" imgW="1041400" imgH="330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2344738" y="2241550"/>
                        <a:ext cx="2600325" cy="8223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2288099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Finding the minimum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2458" y="1549699"/>
            <a:ext cx="2324100" cy="34925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0970" y="2197100"/>
            <a:ext cx="3289300" cy="24638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12648" y="5102678"/>
            <a:ext cx="807173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8000"/>
                </a:solidFill>
              </a:rPr>
              <a:t>You’re blindfolded, but you can see out of the bottom of the blindfold to the ground right by your feet.  I drop you off somewhere and tell you that you’re in a convex shaped valley and escape is at the bottom/minimum.  </a:t>
            </a:r>
            <a:r>
              <a:rPr lang="en-US" sz="2400" dirty="0">
                <a:solidFill>
                  <a:srgbClr val="FF0000"/>
                </a:solidFill>
              </a:rPr>
              <a:t>How do you get out?</a:t>
            </a:r>
          </a:p>
        </p:txBody>
      </p:sp>
    </p:spTree>
    <p:extLst>
      <p:ext uri="{BB962C8B-B14F-4D97-AF65-F5344CB8AC3E}">
        <p14:creationId xmlns:p14="http://schemas.microsoft.com/office/powerpoint/2010/main" val="75676999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Finding the minimum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2458" y="1549699"/>
            <a:ext cx="2324100" cy="3492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159000" y="5544445"/>
            <a:ext cx="49562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How do we do this for a function?</a:t>
            </a:r>
          </a:p>
        </p:txBody>
      </p:sp>
      <p:cxnSp>
        <p:nvCxnSpPr>
          <p:cNvPr id="7" name="Straight Connector 6"/>
          <p:cNvCxnSpPr/>
          <p:nvPr/>
        </p:nvCxnSpPr>
        <p:spPr>
          <a:xfrm flipH="1">
            <a:off x="4903420" y="4007556"/>
            <a:ext cx="2787133" cy="1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4437791" y="3760650"/>
            <a:ext cx="3386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4903420" y="2698575"/>
            <a:ext cx="0" cy="1308981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4651206" y="2183179"/>
            <a:ext cx="5044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loss</a:t>
            </a:r>
          </a:p>
        </p:txBody>
      </p:sp>
      <p:sp>
        <p:nvSpPr>
          <p:cNvPr id="11" name="Freeform 10"/>
          <p:cNvSpPr/>
          <p:nvPr/>
        </p:nvSpPr>
        <p:spPr>
          <a:xfrm>
            <a:off x="5116530" y="2552511"/>
            <a:ext cx="2397141" cy="1467629"/>
          </a:xfrm>
          <a:custGeom>
            <a:avLst/>
            <a:gdLst>
              <a:gd name="connsiteX0" fmla="*/ 4219222 w 4219222"/>
              <a:gd name="connsiteY0" fmla="*/ 0 h 1467629"/>
              <a:gd name="connsiteX1" fmla="*/ 2102556 w 4219222"/>
              <a:gd name="connsiteY1" fmla="*/ 1467556 h 1467629"/>
              <a:gd name="connsiteX2" fmla="*/ 0 w 4219222"/>
              <a:gd name="connsiteY2" fmla="*/ 70556 h 14676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219222" h="1467629">
                <a:moveTo>
                  <a:pt x="4219222" y="0"/>
                </a:moveTo>
                <a:cubicBezTo>
                  <a:pt x="3512491" y="727898"/>
                  <a:pt x="2805760" y="1455797"/>
                  <a:pt x="2102556" y="1467556"/>
                </a:cubicBezTo>
                <a:cubicBezTo>
                  <a:pt x="1399352" y="1479315"/>
                  <a:pt x="0" y="70556"/>
                  <a:pt x="0" y="70556"/>
                </a:cubicBezTo>
              </a:path>
            </a:pathLst>
          </a:custGeom>
          <a:ln>
            <a:solidFill>
              <a:srgbClr val="008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32277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One approach: gradient descent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4580467" cy="4495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>
                <a:solidFill>
                  <a:srgbClr val="000000"/>
                </a:solidFill>
              </a:rPr>
              <a:t>Partial derivatives give us the slope (i.e. direction to move) in that dimension</a:t>
            </a:r>
            <a:endParaRPr lang="en-US" sz="2800" dirty="0"/>
          </a:p>
        </p:txBody>
      </p:sp>
      <p:cxnSp>
        <p:nvCxnSpPr>
          <p:cNvPr id="4" name="Straight Connector 3"/>
          <p:cNvCxnSpPr/>
          <p:nvPr/>
        </p:nvCxnSpPr>
        <p:spPr>
          <a:xfrm flipH="1">
            <a:off x="5621262" y="4728786"/>
            <a:ext cx="2787133" cy="1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5155633" y="4481880"/>
            <a:ext cx="3386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5621262" y="3419805"/>
            <a:ext cx="0" cy="1308981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5369048" y="2904409"/>
            <a:ext cx="5044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loss</a:t>
            </a:r>
          </a:p>
        </p:txBody>
      </p:sp>
      <p:sp>
        <p:nvSpPr>
          <p:cNvPr id="8" name="Freeform 7"/>
          <p:cNvSpPr/>
          <p:nvPr/>
        </p:nvSpPr>
        <p:spPr>
          <a:xfrm>
            <a:off x="5834372" y="3273741"/>
            <a:ext cx="2397141" cy="1467629"/>
          </a:xfrm>
          <a:custGeom>
            <a:avLst/>
            <a:gdLst>
              <a:gd name="connsiteX0" fmla="*/ 4219222 w 4219222"/>
              <a:gd name="connsiteY0" fmla="*/ 0 h 1467629"/>
              <a:gd name="connsiteX1" fmla="*/ 2102556 w 4219222"/>
              <a:gd name="connsiteY1" fmla="*/ 1467556 h 1467629"/>
              <a:gd name="connsiteX2" fmla="*/ 0 w 4219222"/>
              <a:gd name="connsiteY2" fmla="*/ 70556 h 14676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219222" h="1467629">
                <a:moveTo>
                  <a:pt x="4219222" y="0"/>
                </a:moveTo>
                <a:cubicBezTo>
                  <a:pt x="3512491" y="727898"/>
                  <a:pt x="2805760" y="1455797"/>
                  <a:pt x="2102556" y="1467556"/>
                </a:cubicBezTo>
                <a:cubicBezTo>
                  <a:pt x="1399352" y="1479315"/>
                  <a:pt x="0" y="70556"/>
                  <a:pt x="0" y="70556"/>
                </a:cubicBezTo>
              </a:path>
            </a:pathLst>
          </a:custGeom>
          <a:ln>
            <a:solidFill>
              <a:srgbClr val="008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6279444" y="4035779"/>
            <a:ext cx="155222" cy="155185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>
            <a:off x="5621262" y="3273741"/>
            <a:ext cx="1660071" cy="2046148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75267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One approach: gradient descent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4580467" cy="44958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800" dirty="0">
                <a:solidFill>
                  <a:srgbClr val="000000"/>
                </a:solidFill>
              </a:rPr>
              <a:t>Partial derivatives give us the slope (i.e. direction to move) in that dimension</a:t>
            </a:r>
            <a:endParaRPr lang="en-US" sz="2800" dirty="0"/>
          </a:p>
          <a:p>
            <a:pPr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dirty="0"/>
              <a:t>Approach:</a:t>
            </a:r>
          </a:p>
          <a:p>
            <a:pPr lvl="1"/>
            <a:r>
              <a:rPr lang="en-US" sz="2400" dirty="0"/>
              <a:t>pick a starting point (</a:t>
            </a:r>
            <a:r>
              <a:rPr lang="en-US" sz="2400" dirty="0" err="1"/>
              <a:t>w</a:t>
            </a:r>
            <a:r>
              <a:rPr lang="en-US" sz="2400" dirty="0"/>
              <a:t>)</a:t>
            </a:r>
          </a:p>
          <a:p>
            <a:pPr lvl="1"/>
            <a:r>
              <a:rPr lang="en-US" sz="2400" dirty="0"/>
              <a:t>repeat:</a:t>
            </a:r>
          </a:p>
          <a:p>
            <a:pPr lvl="2"/>
            <a:r>
              <a:rPr lang="en-US" sz="2000" dirty="0"/>
              <a:t>pick a dimension</a:t>
            </a:r>
          </a:p>
          <a:p>
            <a:pPr lvl="2"/>
            <a:r>
              <a:rPr lang="en-US" sz="2000" dirty="0"/>
              <a:t>move a small amount in that dimension towards decreasing loss (using the derivative)</a:t>
            </a:r>
            <a:endParaRPr lang="en-US" sz="1600" dirty="0"/>
          </a:p>
          <a:p>
            <a:pPr lvl="1"/>
            <a:endParaRPr lang="en-US" sz="2400" dirty="0"/>
          </a:p>
        </p:txBody>
      </p:sp>
      <p:cxnSp>
        <p:nvCxnSpPr>
          <p:cNvPr id="4" name="Straight Connector 3"/>
          <p:cNvCxnSpPr/>
          <p:nvPr/>
        </p:nvCxnSpPr>
        <p:spPr>
          <a:xfrm flipH="1">
            <a:off x="5621262" y="4728786"/>
            <a:ext cx="2787133" cy="1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5155633" y="4481880"/>
            <a:ext cx="3386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5621262" y="3419805"/>
            <a:ext cx="0" cy="1308981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5369048" y="2904409"/>
            <a:ext cx="5044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loss</a:t>
            </a:r>
          </a:p>
        </p:txBody>
      </p:sp>
      <p:sp>
        <p:nvSpPr>
          <p:cNvPr id="8" name="Freeform 7"/>
          <p:cNvSpPr/>
          <p:nvPr/>
        </p:nvSpPr>
        <p:spPr>
          <a:xfrm>
            <a:off x="5834372" y="3273741"/>
            <a:ext cx="2397141" cy="1467629"/>
          </a:xfrm>
          <a:custGeom>
            <a:avLst/>
            <a:gdLst>
              <a:gd name="connsiteX0" fmla="*/ 4219222 w 4219222"/>
              <a:gd name="connsiteY0" fmla="*/ 0 h 1467629"/>
              <a:gd name="connsiteX1" fmla="*/ 2102556 w 4219222"/>
              <a:gd name="connsiteY1" fmla="*/ 1467556 h 1467629"/>
              <a:gd name="connsiteX2" fmla="*/ 0 w 4219222"/>
              <a:gd name="connsiteY2" fmla="*/ 70556 h 14676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219222" h="1467629">
                <a:moveTo>
                  <a:pt x="4219222" y="0"/>
                </a:moveTo>
                <a:cubicBezTo>
                  <a:pt x="3512491" y="727898"/>
                  <a:pt x="2805760" y="1455797"/>
                  <a:pt x="2102556" y="1467556"/>
                </a:cubicBezTo>
                <a:cubicBezTo>
                  <a:pt x="1399352" y="1479315"/>
                  <a:pt x="0" y="70556"/>
                  <a:pt x="0" y="70556"/>
                </a:cubicBezTo>
              </a:path>
            </a:pathLst>
          </a:custGeom>
          <a:ln>
            <a:solidFill>
              <a:srgbClr val="008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6279444" y="3993446"/>
            <a:ext cx="45719" cy="155185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6431844" y="4174068"/>
            <a:ext cx="45719" cy="155185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6598355" y="4340579"/>
            <a:ext cx="45719" cy="155185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6764866" y="4535312"/>
            <a:ext cx="45719" cy="155185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6987821" y="4631268"/>
            <a:ext cx="45719" cy="155185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7097888" y="4614336"/>
            <a:ext cx="45719" cy="155185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553478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One approach: gradient descent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4580467" cy="44958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800" dirty="0">
                <a:solidFill>
                  <a:srgbClr val="000000"/>
                </a:solidFill>
              </a:rPr>
              <a:t>Partial derivatives give us the slope (i.e. direction to move) in that dimension</a:t>
            </a:r>
            <a:endParaRPr lang="en-US" sz="2800" dirty="0"/>
          </a:p>
          <a:p>
            <a:pPr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dirty="0"/>
              <a:t>Approach:</a:t>
            </a:r>
          </a:p>
          <a:p>
            <a:pPr lvl="1"/>
            <a:r>
              <a:rPr lang="en-US" sz="2400" dirty="0"/>
              <a:t>pick a starting point (</a:t>
            </a:r>
            <a:r>
              <a:rPr lang="en-US" sz="2400" dirty="0" err="1"/>
              <a:t>w</a:t>
            </a:r>
            <a:r>
              <a:rPr lang="en-US" sz="2400" dirty="0"/>
              <a:t>)</a:t>
            </a:r>
          </a:p>
          <a:p>
            <a:pPr lvl="1"/>
            <a:r>
              <a:rPr lang="en-US" sz="2400" dirty="0"/>
              <a:t>repeat:</a:t>
            </a:r>
          </a:p>
          <a:p>
            <a:pPr lvl="2"/>
            <a:r>
              <a:rPr lang="en-US" sz="2000" dirty="0"/>
              <a:t>pick a dimension</a:t>
            </a:r>
          </a:p>
          <a:p>
            <a:pPr lvl="2"/>
            <a:r>
              <a:rPr lang="en-US" sz="2000" dirty="0"/>
              <a:t>move a small amount in that dimension towards decreasing loss (using the derivative)</a:t>
            </a:r>
            <a:endParaRPr lang="en-US" sz="1600" dirty="0"/>
          </a:p>
          <a:p>
            <a:pPr lvl="1"/>
            <a:endParaRPr lang="en-US" sz="2400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2419" y="2792589"/>
            <a:ext cx="3336581" cy="2386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582002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Gradient descent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1981200"/>
          </a:xfrm>
        </p:spPr>
        <p:txBody>
          <a:bodyPr/>
          <a:lstStyle/>
          <a:p>
            <a:pPr lvl="1"/>
            <a:r>
              <a:rPr lang="en-US" sz="2400" dirty="0"/>
              <a:t>pick a starting point (</a:t>
            </a:r>
            <a:r>
              <a:rPr lang="en-US" sz="2400" dirty="0" err="1"/>
              <a:t>w</a:t>
            </a:r>
            <a:r>
              <a:rPr lang="en-US" sz="2400" dirty="0"/>
              <a:t>)</a:t>
            </a:r>
          </a:p>
          <a:p>
            <a:pPr lvl="1"/>
            <a:r>
              <a:rPr lang="en-US" sz="2400" dirty="0"/>
              <a:t>repeat until loss doesn’t decrease in any dimension:</a:t>
            </a:r>
          </a:p>
          <a:p>
            <a:pPr lvl="2"/>
            <a:r>
              <a:rPr lang="en-US" sz="2000" dirty="0"/>
              <a:t>pick a dimension</a:t>
            </a:r>
          </a:p>
          <a:p>
            <a:pPr lvl="2"/>
            <a:r>
              <a:rPr lang="en-US" sz="2000" dirty="0"/>
              <a:t>move a small amount in that dimension towards decreasing loss (using the derivative)</a:t>
            </a:r>
          </a:p>
          <a:p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ACF5179F-2C47-4D4F-AEEA-B8E92CDD97E6}"/>
                  </a:ext>
                </a:extLst>
              </p:cNvPr>
              <p:cNvSpPr txBox="1"/>
              <p:nvPr/>
            </p:nvSpPr>
            <p:spPr>
              <a:xfrm>
                <a:off x="2408443" y="3980735"/>
                <a:ext cx="3180999" cy="74366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𝑤</m:t>
                      </m:r>
                      <m:r>
                        <a:rPr lang="en-US" sz="2400" b="0" i="1" baseline="-25000" smtClean="0">
                          <a:latin typeface="Cambria Math" panose="02040503050406030204" pitchFamily="18" charset="0"/>
                        </a:rPr>
                        <m:t>𝑗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𝑤𝑗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− 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𝑑𝑤</m:t>
                          </m:r>
                          <m:r>
                            <a:rPr lang="en-US" sz="2400" b="0" i="1" baseline="-25000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𝑙𝑜𝑠𝑠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𝑤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ACF5179F-2C47-4D4F-AEEA-B8E92CDD97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08443" y="3980735"/>
                <a:ext cx="3180999" cy="743665"/>
              </a:xfrm>
              <a:prstGeom prst="rect">
                <a:avLst/>
              </a:prstGeom>
              <a:blipFill>
                <a:blip r:embed="rId2"/>
                <a:stretch>
                  <a:fillRect l="-398" r="-2390"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52BACBD6-81F6-AF4F-8776-D7DFEBABD13E}"/>
              </a:ext>
            </a:extLst>
          </p:cNvPr>
          <p:cNvCxnSpPr>
            <a:cxnSpLocks/>
          </p:cNvCxnSpPr>
          <p:nvPr/>
        </p:nvCxnSpPr>
        <p:spPr bwMode="auto">
          <a:xfrm flipV="1">
            <a:off x="3200400" y="4572000"/>
            <a:ext cx="467032" cy="91440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A08EE62F-8578-CA47-A00B-CA4CD30FE5F9}"/>
              </a:ext>
            </a:extLst>
          </p:cNvPr>
          <p:cNvSpPr txBox="1"/>
          <p:nvPr/>
        </p:nvSpPr>
        <p:spPr>
          <a:xfrm>
            <a:off x="2015067" y="5638800"/>
            <a:ext cx="21477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Why negative?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F379A05-A24D-BF42-A71F-35003F5CD167}"/>
              </a:ext>
            </a:extLst>
          </p:cNvPr>
          <p:cNvSpPr/>
          <p:nvPr/>
        </p:nvSpPr>
        <p:spPr>
          <a:xfrm>
            <a:off x="6243484" y="3283974"/>
            <a:ext cx="1573161" cy="324465"/>
          </a:xfrm>
          <a:prstGeom prst="rect">
            <a:avLst/>
          </a:prstGeom>
          <a:solidFill>
            <a:srgbClr val="0004FF">
              <a:alpha val="26667"/>
            </a:srgbClr>
          </a:solidFill>
          <a:ln>
            <a:noFill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853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Gradient descent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1981200"/>
          </a:xfrm>
        </p:spPr>
        <p:txBody>
          <a:bodyPr/>
          <a:lstStyle/>
          <a:p>
            <a:pPr lvl="1"/>
            <a:r>
              <a:rPr lang="en-US" sz="2400" dirty="0"/>
              <a:t>pick a starting point (</a:t>
            </a:r>
            <a:r>
              <a:rPr lang="en-US" sz="2400" dirty="0" err="1"/>
              <a:t>w</a:t>
            </a:r>
            <a:r>
              <a:rPr lang="en-US" sz="2400" dirty="0"/>
              <a:t>)</a:t>
            </a:r>
          </a:p>
          <a:p>
            <a:pPr lvl="1"/>
            <a:r>
              <a:rPr lang="en-US" sz="2400" dirty="0"/>
              <a:t>repeat until loss doesn’t decrease in any dimension:</a:t>
            </a:r>
          </a:p>
          <a:p>
            <a:pPr lvl="2"/>
            <a:r>
              <a:rPr lang="en-US" sz="2000" dirty="0"/>
              <a:t>pick a dimension</a:t>
            </a:r>
          </a:p>
          <a:p>
            <a:pPr lvl="2"/>
            <a:r>
              <a:rPr lang="en-US" sz="2000" dirty="0"/>
              <a:t>move a small amount in that dimension towards decreasing loss (using the derivative)</a:t>
            </a:r>
          </a:p>
          <a:p>
            <a:endParaRPr lang="en-US" dirty="0"/>
          </a:p>
        </p:txBody>
      </p:sp>
      <p:cxnSp>
        <p:nvCxnSpPr>
          <p:cNvPr id="7" name="Straight Arrow Connector 6"/>
          <p:cNvCxnSpPr>
            <a:cxnSpLocks/>
          </p:cNvCxnSpPr>
          <p:nvPr/>
        </p:nvCxnSpPr>
        <p:spPr bwMode="auto">
          <a:xfrm flipV="1">
            <a:off x="3200400" y="4591665"/>
            <a:ext cx="663677" cy="89473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8" name="TextBox 7"/>
          <p:cNvSpPr txBox="1"/>
          <p:nvPr/>
        </p:nvSpPr>
        <p:spPr>
          <a:xfrm>
            <a:off x="2015067" y="5638800"/>
            <a:ext cx="21477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What does this do?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C2C2391D-6E7F-0F4B-AC48-89981C841706}"/>
                  </a:ext>
                </a:extLst>
              </p:cNvPr>
              <p:cNvSpPr txBox="1"/>
              <p:nvPr/>
            </p:nvSpPr>
            <p:spPr>
              <a:xfrm>
                <a:off x="2408443" y="3980735"/>
                <a:ext cx="3403239" cy="74366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𝑤</m:t>
                      </m:r>
                      <m:r>
                        <a:rPr lang="en-US" sz="2400" b="0" i="1" baseline="-25000" smtClean="0">
                          <a:latin typeface="Cambria Math" panose="02040503050406030204" pitchFamily="18" charset="0"/>
                        </a:rPr>
                        <m:t>𝑗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𝑤𝑗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𝜂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𝑑𝑤</m:t>
                          </m:r>
                          <m:r>
                            <a:rPr lang="en-US" sz="2400" b="0" i="1" baseline="-25000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𝑙𝑜𝑠𝑠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𝑤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C2C2391D-6E7F-0F4B-AC48-89981C8417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08443" y="3980735"/>
                <a:ext cx="3403239" cy="743665"/>
              </a:xfrm>
              <a:prstGeom prst="rect">
                <a:avLst/>
              </a:prstGeom>
              <a:blipFill>
                <a:blip r:embed="rId2"/>
                <a:stretch>
                  <a:fillRect l="-372" r="-2230"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73280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Gradient descent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1981200"/>
          </a:xfrm>
        </p:spPr>
        <p:txBody>
          <a:bodyPr/>
          <a:lstStyle/>
          <a:p>
            <a:pPr lvl="1"/>
            <a:r>
              <a:rPr lang="en-US" sz="2400" dirty="0"/>
              <a:t>pick a starting point (</a:t>
            </a:r>
            <a:r>
              <a:rPr lang="en-US" sz="2400" dirty="0" err="1"/>
              <a:t>w</a:t>
            </a:r>
            <a:r>
              <a:rPr lang="en-US" sz="2400" dirty="0"/>
              <a:t>)</a:t>
            </a:r>
          </a:p>
          <a:p>
            <a:pPr lvl="1"/>
            <a:r>
              <a:rPr lang="en-US" sz="2400" dirty="0"/>
              <a:t>repeat until loss doesn’t decrease in any dimension:</a:t>
            </a:r>
          </a:p>
          <a:p>
            <a:pPr lvl="2"/>
            <a:r>
              <a:rPr lang="en-US" sz="2000" dirty="0"/>
              <a:t>pick a dimension</a:t>
            </a:r>
          </a:p>
          <a:p>
            <a:pPr lvl="2"/>
            <a:r>
              <a:rPr lang="en-US" sz="2000" dirty="0"/>
              <a:t>move a small amount in that dimension towards decreasing loss (using the derivative)</a:t>
            </a:r>
          </a:p>
          <a:p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914400" y="5638800"/>
            <a:ext cx="57883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</a:rPr>
              <a:t>learning rate (how much we want to move in the error direction, often this will change over time)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7A310B8C-8431-2244-AF03-7618F5C1028B}"/>
              </a:ext>
            </a:extLst>
          </p:cNvPr>
          <p:cNvCxnSpPr>
            <a:cxnSpLocks/>
          </p:cNvCxnSpPr>
          <p:nvPr/>
        </p:nvCxnSpPr>
        <p:spPr bwMode="auto">
          <a:xfrm flipV="1">
            <a:off x="3200400" y="4591665"/>
            <a:ext cx="663677" cy="89473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0004FF"/>
            </a:solidFill>
            <a:prstDash val="solid"/>
            <a:round/>
            <a:headEnd type="none" w="med" len="med"/>
            <a:tailEnd type="arrow"/>
          </a:ln>
          <a:effectLst/>
        </p:spPr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37E2D6DB-02B8-9A4D-80DC-742CCD561F66}"/>
                  </a:ext>
                </a:extLst>
              </p:cNvPr>
              <p:cNvSpPr txBox="1"/>
              <p:nvPr/>
            </p:nvSpPr>
            <p:spPr>
              <a:xfrm>
                <a:off x="2408443" y="3980735"/>
                <a:ext cx="3403239" cy="74366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𝑤</m:t>
                      </m:r>
                      <m:r>
                        <a:rPr lang="en-US" sz="2400" b="0" i="1" baseline="-25000" smtClean="0">
                          <a:latin typeface="Cambria Math" panose="02040503050406030204" pitchFamily="18" charset="0"/>
                        </a:rPr>
                        <m:t>𝑗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𝑤𝑗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𝜂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𝑑𝑤</m:t>
                          </m:r>
                          <m:r>
                            <a:rPr lang="en-US" sz="2400" b="0" i="1" baseline="-25000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𝑙𝑜𝑠𝑠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𝑤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37E2D6DB-02B8-9A4D-80DC-742CCD561F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08443" y="3980735"/>
                <a:ext cx="3403239" cy="743665"/>
              </a:xfrm>
              <a:prstGeom prst="rect">
                <a:avLst/>
              </a:prstGeom>
              <a:blipFill>
                <a:blip r:embed="rId2"/>
                <a:stretch>
                  <a:fillRect l="-372" r="-2230"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9239036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math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88077412"/>
              </p:ext>
            </p:extLst>
          </p:nvPr>
        </p:nvGraphicFramePr>
        <p:xfrm>
          <a:off x="2460625" y="1831975"/>
          <a:ext cx="3494088" cy="957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045" name="Equation" r:id="rId3" imgW="1714500" imgH="469900" progId="Equation.3">
                  <p:embed/>
                </p:oleObj>
              </mc:Choice>
              <mc:Fallback>
                <p:oleObj name="Equation" r:id="rId3" imgW="1714500" imgH="469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460625" y="1831975"/>
                        <a:ext cx="3494088" cy="9572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65121542"/>
              </p:ext>
            </p:extLst>
          </p:nvPr>
        </p:nvGraphicFramePr>
        <p:xfrm>
          <a:off x="1095375" y="1882775"/>
          <a:ext cx="1138238" cy="904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046" name="Equation" r:id="rId5" imgW="558800" imgH="444500" progId="Equation.3">
                  <p:embed/>
                </p:oleObj>
              </mc:Choice>
              <mc:Fallback>
                <p:oleObj name="Equation" r:id="rId5" imgW="558800" imgH="4445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095375" y="1882775"/>
                        <a:ext cx="1138238" cy="9048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36379522"/>
              </p:ext>
            </p:extLst>
          </p:nvPr>
        </p:nvGraphicFramePr>
        <p:xfrm>
          <a:off x="2460625" y="2998788"/>
          <a:ext cx="5229225" cy="955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047" name="Equation" r:id="rId7" imgW="2565400" imgH="469900" progId="Equation.3">
                  <p:embed/>
                </p:oleObj>
              </mc:Choice>
              <mc:Fallback>
                <p:oleObj name="Equation" r:id="rId7" imgW="2565400" imgH="469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460625" y="2998788"/>
                        <a:ext cx="5229225" cy="9556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319D66A8-43EF-1D41-916C-CD65F21FDE8A}"/>
              </a:ext>
            </a:extLst>
          </p:cNvPr>
          <p:cNvSpPr/>
          <p:nvPr/>
        </p:nvSpPr>
        <p:spPr>
          <a:xfrm>
            <a:off x="5359078" y="2998788"/>
            <a:ext cx="2511707" cy="1156523"/>
          </a:xfrm>
          <a:prstGeom prst="rect">
            <a:avLst/>
          </a:prstGeom>
          <a:solidFill>
            <a:srgbClr val="FFFF00">
              <a:alpha val="28627"/>
            </a:srgbClr>
          </a:solidFill>
          <a:ln>
            <a:noFill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8773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5E9D9D-20BD-4D46-B5B7-FCADCB4B5F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math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CA72E778-8AC6-4944-97AA-727365B1721E}"/>
                  </a:ext>
                </a:extLst>
              </p:cNvPr>
              <p:cNvSpPr txBox="1"/>
              <p:nvPr/>
            </p:nvSpPr>
            <p:spPr>
              <a:xfrm>
                <a:off x="612648" y="1875098"/>
                <a:ext cx="2666692" cy="65229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2800" dirty="0"/>
                  <a:t>-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num>
                      <m:den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𝑑𝑤</m:t>
                        </m:r>
                        <m:r>
                          <a:rPr lang="en-US" sz="2800" b="0" i="1" baseline="-25000" smtClean="0">
                            <a:latin typeface="Cambria Math" panose="02040503050406030204" pitchFamily="18" charset="0"/>
                          </a:rPr>
                          <m:t>𝑗</m:t>
                        </m:r>
                      </m:den>
                    </m:f>
                  </m:oMath>
                </a14:m>
                <a:r>
                  <a:rPr lang="en-US" sz="2800" dirty="0" err="1"/>
                  <a:t>y</a:t>
                </a:r>
                <a:r>
                  <a:rPr lang="en-US" sz="2800" baseline="-25000" dirty="0" err="1"/>
                  <a:t>i</a:t>
                </a:r>
                <a:r>
                  <a:rPr lang="en-US" sz="2800" dirty="0"/>
                  <a:t>(w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</m:oMath>
                </a14:m>
                <a:r>
                  <a:rPr lang="en-US" sz="2800" dirty="0"/>
                  <a:t>x</a:t>
                </a:r>
                <a:r>
                  <a:rPr lang="en-US" sz="2800" baseline="-25000" dirty="0"/>
                  <a:t>i</a:t>
                </a:r>
                <a:r>
                  <a:rPr lang="en-US" sz="2800" dirty="0"/>
                  <a:t> + b) = </a:t>
                </a:r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CA72E778-8AC6-4944-97AA-727365B172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648" y="1875098"/>
                <a:ext cx="2666692" cy="652294"/>
              </a:xfrm>
              <a:prstGeom prst="rect">
                <a:avLst/>
              </a:prstGeom>
              <a:blipFill>
                <a:blip r:embed="rId2"/>
                <a:stretch>
                  <a:fillRect l="-8095" t="-1923" r="-7143" b="-230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918FA4E-4A6F-EB4D-B6CB-09C04B2DB45D}"/>
                  </a:ext>
                </a:extLst>
              </p:cNvPr>
              <p:cNvSpPr txBox="1"/>
              <p:nvPr/>
            </p:nvSpPr>
            <p:spPr>
              <a:xfrm>
                <a:off x="3279340" y="1875098"/>
                <a:ext cx="3156313" cy="65229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2800" dirty="0"/>
                  <a:t>-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num>
                      <m:den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𝑑𝑤</m:t>
                        </m:r>
                        <m:r>
                          <a:rPr lang="en-US" sz="2800" b="0" i="1" baseline="-25000" smtClean="0">
                            <a:latin typeface="Cambria Math" panose="02040503050406030204" pitchFamily="18" charset="0"/>
                          </a:rPr>
                          <m:t>𝑗</m:t>
                        </m:r>
                      </m:den>
                    </m:f>
                  </m:oMath>
                </a14:m>
                <a:r>
                  <a:rPr lang="en-US" sz="2800" dirty="0" err="1"/>
                  <a:t>y</a:t>
                </a:r>
                <a:r>
                  <a:rPr lang="en-US" sz="2800" baseline="-25000" dirty="0" err="1"/>
                  <a:t>i</a:t>
                </a:r>
                <a:r>
                  <a:rPr lang="en-US" sz="2800" dirty="0"/>
                  <a:t>(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US" sz="28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𝑗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</m:sup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𝑤</m:t>
                        </m:r>
                        <m:r>
                          <a:rPr lang="en-US" sz="2800" b="0" i="1" baseline="-2500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𝑗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  <m:r>
                          <a:rPr lang="en-US" sz="2800" b="0" i="1" baseline="-2500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𝑖𝑗</m:t>
                        </m:r>
                      </m:e>
                    </m:nary>
                  </m:oMath>
                </a14:m>
                <a:r>
                  <a:rPr lang="en-US" sz="2800" dirty="0"/>
                  <a:t> + b)</a:t>
                </a:r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918FA4E-4A6F-EB4D-B6CB-09C04B2DB4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9340" y="1875098"/>
                <a:ext cx="3156313" cy="652294"/>
              </a:xfrm>
              <a:prstGeom prst="rect">
                <a:avLst/>
              </a:prstGeom>
              <a:blipFill>
                <a:blip r:embed="rId3"/>
                <a:stretch>
                  <a:fillRect l="-6800" t="-94231" r="-5600" b="-1423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85ABC5AF-0429-B942-9751-5FC752F813FA}"/>
                  </a:ext>
                </a:extLst>
              </p:cNvPr>
              <p:cNvSpPr txBox="1"/>
              <p:nvPr/>
            </p:nvSpPr>
            <p:spPr>
              <a:xfrm>
                <a:off x="2941106" y="2857143"/>
                <a:ext cx="6199454" cy="65229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2800" dirty="0"/>
                  <a:t>= -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num>
                      <m:den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𝑑𝑤</m:t>
                        </m:r>
                        <m:r>
                          <a:rPr lang="en-US" sz="2800" b="0" i="1" baseline="-25000" smtClean="0">
                            <a:latin typeface="Cambria Math" panose="02040503050406030204" pitchFamily="18" charset="0"/>
                          </a:rPr>
                          <m:t>𝑗</m:t>
                        </m:r>
                      </m:den>
                    </m:f>
                  </m:oMath>
                </a14:m>
                <a:r>
                  <a:rPr lang="en-US" sz="2800" dirty="0" err="1"/>
                  <a:t>y</a:t>
                </a:r>
                <a:r>
                  <a:rPr lang="en-US" sz="2800" baseline="-25000" dirty="0" err="1"/>
                  <a:t>i</a:t>
                </a:r>
                <a:r>
                  <a:rPr lang="en-US" sz="2800" dirty="0"/>
                  <a:t>(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𝑤</m:t>
                    </m:r>
                    <m:r>
                      <a:rPr lang="en-US" sz="2800" b="0" i="1" baseline="-2500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</m:t>
                    </m:r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sz="2800" i="1" baseline="-250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𝑖</m:t>
                    </m:r>
                    <m:r>
                      <a:rPr lang="en-US" sz="2800" b="0" i="1" baseline="-2500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US" sz="2800" dirty="0"/>
                  <a:t>+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𝑤</m:t>
                    </m:r>
                    <m:r>
                      <a:rPr lang="en-US" sz="2800" b="0" i="1" baseline="-2500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</m:t>
                    </m:r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sz="2800" i="1" baseline="-250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𝑖</m:t>
                    </m:r>
                    <m:r>
                      <a:rPr lang="en-US" sz="2800" b="0" i="1" baseline="-2500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en-US" sz="2800" dirty="0"/>
                  <a:t> + … +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𝑤</m:t>
                    </m:r>
                    <m:r>
                      <a:rPr lang="en-US" sz="2800" b="0" i="1" baseline="-2500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𝑚</m:t>
                    </m:r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sz="2800" i="1" baseline="-250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𝑖</m:t>
                    </m:r>
                    <m:r>
                      <a:rPr lang="en-US" sz="2800" b="0" i="1" baseline="-2500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sz="2800" dirty="0"/>
                  <a:t> + b)</a:t>
                </a:r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85ABC5AF-0429-B942-9751-5FC752F813F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41106" y="2857143"/>
                <a:ext cx="6199454" cy="652294"/>
              </a:xfrm>
              <a:prstGeom prst="rect">
                <a:avLst/>
              </a:prstGeom>
              <a:blipFill>
                <a:blip r:embed="rId4"/>
                <a:stretch>
                  <a:fillRect l="-3476" r="-818" b="-230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77474FA4-B86F-E740-A862-816B02D6BF5E}"/>
                  </a:ext>
                </a:extLst>
              </p:cNvPr>
              <p:cNvSpPr txBox="1"/>
              <p:nvPr/>
            </p:nvSpPr>
            <p:spPr>
              <a:xfrm>
                <a:off x="2941106" y="4165335"/>
                <a:ext cx="5660332" cy="55912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2400" dirty="0"/>
                  <a:t>= -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𝑑𝑤</m:t>
                        </m:r>
                        <m:r>
                          <a:rPr lang="en-US" sz="2400" b="0" i="1" baseline="-25000" smtClean="0">
                            <a:latin typeface="Cambria Math" panose="02040503050406030204" pitchFamily="18" charset="0"/>
                          </a:rPr>
                          <m:t>𝑗</m:t>
                        </m:r>
                      </m:den>
                    </m:f>
                  </m:oMath>
                </a14:m>
                <a:r>
                  <a:rPr lang="en-US" sz="2400" dirty="0" err="1"/>
                  <a:t>y</a:t>
                </a:r>
                <a:r>
                  <a:rPr lang="en-US" sz="2400" baseline="-25000" dirty="0" err="1"/>
                  <a:t>i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𝑤</m:t>
                    </m:r>
                    <m:r>
                      <a:rPr lang="en-US" sz="2400" b="0" i="1" baseline="-2500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sz="2400" i="1" baseline="-250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𝑖</m:t>
                    </m:r>
                    <m:r>
                      <a:rPr lang="en-US" sz="2400" b="0" i="1" baseline="-2500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US" sz="2400" dirty="0"/>
                  <a:t>+ y</a:t>
                </a:r>
                <a:r>
                  <a:rPr lang="en-US" sz="2400" baseline="-25000" dirty="0" err="1"/>
                  <a:t>i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𝑤</m:t>
                    </m:r>
                    <m:r>
                      <a:rPr lang="en-US" sz="2400" b="0" i="1" baseline="-2500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sz="2400" i="1" baseline="-250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𝑖</m:t>
                    </m:r>
                    <m:r>
                      <a:rPr lang="en-US" sz="2400" b="0" i="1" baseline="-2500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en-US" sz="2400" dirty="0"/>
                  <a:t> + … +y</a:t>
                </a:r>
                <a:r>
                  <a:rPr lang="en-US" sz="2400" baseline="-25000" dirty="0" err="1"/>
                  <a:t>i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𝑤</m:t>
                    </m:r>
                    <m:r>
                      <a:rPr lang="en-US" sz="2400" b="0" i="1" baseline="-2500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𝑚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sz="2400" i="1" baseline="-250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𝑖</m:t>
                    </m:r>
                    <m:r>
                      <a:rPr lang="en-US" sz="2400" b="0" i="1" baseline="-2500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sz="2400" dirty="0"/>
                  <a:t> + </a:t>
                </a:r>
                <a:r>
                  <a:rPr lang="en-US" sz="2400" dirty="0" err="1"/>
                  <a:t>y</a:t>
                </a:r>
                <a:r>
                  <a:rPr lang="en-US" sz="2400" baseline="-25000" dirty="0" err="1"/>
                  <a:t>i</a:t>
                </a:r>
                <a:r>
                  <a:rPr lang="en-US" sz="2400" dirty="0" err="1"/>
                  <a:t>b</a:t>
                </a:r>
                <a:r>
                  <a:rPr lang="en-US" sz="2400" dirty="0"/>
                  <a:t>)</a:t>
                </a:r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77474FA4-B86F-E740-A862-816B02D6BF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41106" y="4165335"/>
                <a:ext cx="5660332" cy="559127"/>
              </a:xfrm>
              <a:prstGeom prst="rect">
                <a:avLst/>
              </a:prstGeom>
              <a:blipFill>
                <a:blip r:embed="rId5"/>
                <a:stretch>
                  <a:fillRect l="-3363" t="-2222" r="-2242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C76BC68-22F7-6B46-9D9F-8FB41F4242B3}"/>
                  </a:ext>
                </a:extLst>
              </p:cNvPr>
              <p:cNvSpPr txBox="1"/>
              <p:nvPr/>
            </p:nvSpPr>
            <p:spPr>
              <a:xfrm>
                <a:off x="2941106" y="5147380"/>
                <a:ext cx="1049711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2800" dirty="0"/>
                  <a:t>= -</a:t>
                </a:r>
                <a:r>
                  <a:rPr lang="en-US" sz="2800" dirty="0" err="1"/>
                  <a:t>y</a:t>
                </a:r>
                <a:r>
                  <a:rPr lang="en-US" sz="2800" baseline="-25000" dirty="0" err="1"/>
                  <a:t>i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sz="2800" i="1" baseline="-250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𝑖</m:t>
                    </m:r>
                    <m:r>
                      <a:rPr lang="en-US" sz="2800" b="0" i="1" baseline="-2500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𝑗</m:t>
                    </m:r>
                  </m:oMath>
                </a14:m>
                <a:endParaRPr lang="en-US" sz="2800" dirty="0"/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C76BC68-22F7-6B46-9D9F-8FB41F4242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41106" y="5147380"/>
                <a:ext cx="1049711" cy="430887"/>
              </a:xfrm>
              <a:prstGeom prst="rect">
                <a:avLst/>
              </a:prstGeom>
              <a:blipFill>
                <a:blip r:embed="rId6"/>
                <a:stretch>
                  <a:fillRect l="-20482" t="-22857" r="-8434" b="-45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23884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math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/>
          </p:nvPr>
        </p:nvGraphicFramePr>
        <p:xfrm>
          <a:off x="2460625" y="1831975"/>
          <a:ext cx="3494088" cy="957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09" name="Equation" r:id="rId3" imgW="1714500" imgH="469900" progId="Equation.3">
                  <p:embed/>
                </p:oleObj>
              </mc:Choice>
              <mc:Fallback>
                <p:oleObj name="Equation" r:id="rId3" imgW="1714500" imgH="469900" progId="Equation.3">
                  <p:embed/>
                  <p:pic>
                    <p:nvPicPr>
                      <p:cNvPr id="4" name="Object 3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460625" y="1831975"/>
                        <a:ext cx="3494088" cy="9572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/>
          </p:nvPr>
        </p:nvGraphicFramePr>
        <p:xfrm>
          <a:off x="1095375" y="1882775"/>
          <a:ext cx="1138238" cy="904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10" name="Equation" r:id="rId5" imgW="558800" imgH="444500" progId="Equation.3">
                  <p:embed/>
                </p:oleObj>
              </mc:Choice>
              <mc:Fallback>
                <p:oleObj name="Equation" r:id="rId5" imgW="558800" imgH="444500" progId="Equation.3">
                  <p:embed/>
                  <p:pic>
                    <p:nvPicPr>
                      <p:cNvPr id="5" name="Object 4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095375" y="1882775"/>
                        <a:ext cx="1138238" cy="9048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/>
          </p:nvPr>
        </p:nvGraphicFramePr>
        <p:xfrm>
          <a:off x="2460625" y="2998788"/>
          <a:ext cx="5229225" cy="955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11" name="Equation" r:id="rId7" imgW="2565400" imgH="469900" progId="Equation.3">
                  <p:embed/>
                </p:oleObj>
              </mc:Choice>
              <mc:Fallback>
                <p:oleObj name="Equation" r:id="rId7" imgW="2565400" imgH="469900" progId="Equation.3">
                  <p:embed/>
                  <p:pic>
                    <p:nvPicPr>
                      <p:cNvPr id="6" name="Object 5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460625" y="2998788"/>
                        <a:ext cx="5229225" cy="9556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/>
          </p:nvPr>
        </p:nvGraphicFramePr>
        <p:xfrm>
          <a:off x="2460625" y="4178300"/>
          <a:ext cx="3651250" cy="930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12" name="Equation" r:id="rId9" imgW="1790700" imgH="457200" progId="Equation.3">
                  <p:embed/>
                </p:oleObj>
              </mc:Choice>
              <mc:Fallback>
                <p:oleObj name="Equation" r:id="rId9" imgW="1790700" imgH="457200" progId="Equation.3">
                  <p:embed/>
                  <p:pic>
                    <p:nvPicPr>
                      <p:cNvPr id="7" name="Object 6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2460625" y="4178300"/>
                        <a:ext cx="3651250" cy="9302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493382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Gradient descent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1981200"/>
          </a:xfrm>
        </p:spPr>
        <p:txBody>
          <a:bodyPr/>
          <a:lstStyle/>
          <a:p>
            <a:pPr lvl="1"/>
            <a:r>
              <a:rPr lang="en-US" sz="2400" dirty="0"/>
              <a:t>pick a starting point (</a:t>
            </a:r>
            <a:r>
              <a:rPr lang="en-US" sz="2400" dirty="0" err="1"/>
              <a:t>w</a:t>
            </a:r>
            <a:r>
              <a:rPr lang="en-US" sz="2400" dirty="0"/>
              <a:t>)</a:t>
            </a:r>
          </a:p>
          <a:p>
            <a:pPr lvl="1"/>
            <a:r>
              <a:rPr lang="en-US" sz="2400" dirty="0"/>
              <a:t>repeat until loss doesn’t decrease in any dimension:</a:t>
            </a:r>
          </a:p>
          <a:p>
            <a:pPr lvl="2"/>
            <a:r>
              <a:rPr lang="en-US" sz="2000" dirty="0"/>
              <a:t>pick a dimension</a:t>
            </a:r>
          </a:p>
          <a:p>
            <a:pPr lvl="2"/>
            <a:r>
              <a:rPr lang="en-US" sz="2000" dirty="0"/>
              <a:t>move a small amount in that dimension towards decreasing loss (using the derivative)</a:t>
            </a:r>
          </a:p>
          <a:p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1016915"/>
              </p:ext>
            </p:extLst>
          </p:nvPr>
        </p:nvGraphicFramePr>
        <p:xfrm>
          <a:off x="2041525" y="4194175"/>
          <a:ext cx="4689475" cy="941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909" name="Equation" r:id="rId3" imgW="2273300" imgH="457200" progId="Equation.3">
                  <p:embed/>
                </p:oleObj>
              </mc:Choice>
              <mc:Fallback>
                <p:oleObj name="Equation" r:id="rId3" imgW="22733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41525" y="4194175"/>
                        <a:ext cx="4689475" cy="9413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751667" y="5658556"/>
            <a:ext cx="25075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What is this doing?</a:t>
            </a:r>
          </a:p>
        </p:txBody>
      </p:sp>
    </p:spTree>
    <p:extLst>
      <p:ext uri="{BB962C8B-B14F-4D97-AF65-F5344CB8AC3E}">
        <p14:creationId xmlns:p14="http://schemas.microsoft.com/office/powerpoint/2010/main" val="95859322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Exponential update rule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13050226"/>
              </p:ext>
            </p:extLst>
          </p:nvPr>
        </p:nvGraphicFramePr>
        <p:xfrm>
          <a:off x="849313" y="1738313"/>
          <a:ext cx="4689475" cy="941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985" name="Equation" r:id="rId3" imgW="2273300" imgH="457200" progId="Equation.3">
                  <p:embed/>
                </p:oleObj>
              </mc:Choice>
              <mc:Fallback>
                <p:oleObj name="Equation" r:id="rId3" imgW="22733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9313" y="1738313"/>
                        <a:ext cx="4689475" cy="9413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88022605"/>
              </p:ext>
            </p:extLst>
          </p:nvPr>
        </p:nvGraphicFramePr>
        <p:xfrm>
          <a:off x="1743075" y="4027488"/>
          <a:ext cx="4322763" cy="471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986" name="Equation" r:id="rId5" imgW="2095500" imgH="228600" progId="Equation.3">
                  <p:embed/>
                </p:oleObj>
              </mc:Choice>
              <mc:Fallback>
                <p:oleObj name="Equation" r:id="rId5" imgW="20955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43075" y="4027488"/>
                        <a:ext cx="4322763" cy="4714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874889" y="3326221"/>
            <a:ext cx="27126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for each example x</a:t>
            </a:r>
            <a:r>
              <a:rPr lang="en-US" sz="2400" baseline="-25000" dirty="0"/>
              <a:t>i</a:t>
            </a:r>
            <a:r>
              <a:rPr lang="en-US" sz="2400" dirty="0"/>
              <a:t>: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753758" y="2949223"/>
            <a:ext cx="7686550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2681112" y="5023556"/>
            <a:ext cx="30045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Does this look familiar?</a:t>
            </a:r>
          </a:p>
        </p:txBody>
      </p:sp>
    </p:spTree>
    <p:extLst>
      <p:ext uri="{BB962C8B-B14F-4D97-AF65-F5344CB8AC3E}">
        <p14:creationId xmlns:p14="http://schemas.microsoft.com/office/powerpoint/2010/main" val="3746545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Perceptron learning algorithm!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199"/>
            <a:ext cx="8153400" cy="315524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/>
              <a:t>repeat until convergence (or for some # of iterations):</a:t>
            </a:r>
          </a:p>
          <a:p>
            <a:pPr marL="0" indent="0">
              <a:buNone/>
            </a:pPr>
            <a:r>
              <a:rPr lang="en-US" sz="2000" dirty="0"/>
              <a:t>   for each training example (</a:t>
            </a:r>
            <a:r>
              <a:rPr lang="en-US" sz="2000" i="1" dirty="0"/>
              <a:t>f</a:t>
            </a:r>
            <a:r>
              <a:rPr lang="en-US" sz="2000" i="1" baseline="-25000" dirty="0"/>
              <a:t>1</a:t>
            </a:r>
            <a:r>
              <a:rPr lang="en-US" sz="2000" i="1" dirty="0"/>
              <a:t>, f</a:t>
            </a:r>
            <a:r>
              <a:rPr lang="en-US" sz="2000" i="1" baseline="-25000" dirty="0"/>
              <a:t>2</a:t>
            </a:r>
            <a:r>
              <a:rPr lang="en-US" sz="2000" i="1" dirty="0"/>
              <a:t>, …, </a:t>
            </a:r>
            <a:r>
              <a:rPr lang="en-US" sz="2000" i="1" dirty="0" err="1"/>
              <a:t>f</a:t>
            </a:r>
            <a:r>
              <a:rPr lang="en-US" sz="2000" i="1" baseline="-25000" dirty="0" err="1"/>
              <a:t>m</a:t>
            </a:r>
            <a:r>
              <a:rPr lang="en-US" sz="2000" dirty="0"/>
              <a:t>, label):</a:t>
            </a:r>
          </a:p>
          <a:p>
            <a:pPr marL="0" indent="0">
              <a:buNone/>
            </a:pPr>
            <a:r>
              <a:rPr lang="en-US" sz="2000" dirty="0"/>
              <a:t>      </a:t>
            </a:r>
            <a:br>
              <a:rPr lang="en-US" sz="2000" dirty="0"/>
            </a:br>
            <a:endParaRPr lang="en-US" sz="2000" dirty="0"/>
          </a:p>
          <a:p>
            <a:pPr marL="0" indent="0">
              <a:buNone/>
            </a:pPr>
            <a:r>
              <a:rPr lang="en-US" sz="2000" dirty="0"/>
              <a:t>      if </a:t>
            </a:r>
            <a:r>
              <a:rPr lang="en-US" sz="2000" i="1" dirty="0"/>
              <a:t>prediction * label </a:t>
            </a:r>
            <a:r>
              <a:rPr lang="en-US" sz="2000" dirty="0"/>
              <a:t>≤ 0:  // they don’t agree</a:t>
            </a:r>
          </a:p>
          <a:p>
            <a:pPr marL="0" indent="0">
              <a:buNone/>
            </a:pPr>
            <a:r>
              <a:rPr lang="en-US" sz="2000" dirty="0"/>
              <a:t>         for each </a:t>
            </a:r>
            <a:r>
              <a:rPr lang="en-US" sz="2000" i="1" dirty="0" err="1"/>
              <a:t>w</a:t>
            </a:r>
            <a:r>
              <a:rPr lang="en-US" sz="2000" i="1" baseline="-25000" dirty="0" err="1"/>
              <a:t>j</a:t>
            </a:r>
            <a:r>
              <a:rPr lang="en-US" sz="2000" dirty="0"/>
              <a:t>:</a:t>
            </a:r>
          </a:p>
          <a:p>
            <a:pPr marL="0" indent="0">
              <a:buNone/>
            </a:pPr>
            <a:r>
              <a:rPr lang="en-US" sz="2000" dirty="0"/>
              <a:t>           </a:t>
            </a:r>
            <a:r>
              <a:rPr lang="en-US" sz="2000" i="1" dirty="0" err="1"/>
              <a:t>w</a:t>
            </a:r>
            <a:r>
              <a:rPr lang="en-US" sz="2000" i="1" baseline="-25000" dirty="0" err="1"/>
              <a:t>j</a:t>
            </a:r>
            <a:r>
              <a:rPr lang="en-US" sz="2000" dirty="0"/>
              <a:t> = </a:t>
            </a:r>
            <a:r>
              <a:rPr lang="en-US" sz="2000" i="1" dirty="0" err="1"/>
              <a:t>w</a:t>
            </a:r>
            <a:r>
              <a:rPr lang="en-US" sz="2000" i="1" baseline="-25000" dirty="0" err="1"/>
              <a:t>j</a:t>
            </a:r>
            <a:r>
              <a:rPr lang="en-US" sz="2000" dirty="0"/>
              <a:t> + </a:t>
            </a:r>
            <a:r>
              <a:rPr lang="en-US" sz="2000" i="1" dirty="0" err="1"/>
              <a:t>f</a:t>
            </a:r>
            <a:r>
              <a:rPr lang="en-US" sz="2000" i="1" baseline="-25000" dirty="0" err="1"/>
              <a:t>j</a:t>
            </a:r>
            <a:r>
              <a:rPr lang="en-US" sz="2000" dirty="0"/>
              <a:t>*label</a:t>
            </a:r>
          </a:p>
          <a:p>
            <a:pPr marL="0" indent="0">
              <a:buNone/>
            </a:pPr>
            <a:r>
              <a:rPr lang="en-US" sz="2000" dirty="0"/>
              <a:t>         </a:t>
            </a:r>
            <a:r>
              <a:rPr lang="en-US" sz="2000" i="1" dirty="0"/>
              <a:t>b</a:t>
            </a:r>
            <a:r>
              <a:rPr lang="en-US" sz="2000" dirty="0"/>
              <a:t> = </a:t>
            </a:r>
            <a:r>
              <a:rPr lang="en-US" sz="2000" i="1" dirty="0"/>
              <a:t>b</a:t>
            </a:r>
            <a:r>
              <a:rPr lang="en-US" sz="2000" dirty="0"/>
              <a:t> + label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31367176"/>
              </p:ext>
            </p:extLst>
          </p:nvPr>
        </p:nvGraphicFramePr>
        <p:xfrm>
          <a:off x="1112838" y="2471738"/>
          <a:ext cx="2855912" cy="587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113" name="Equation" r:id="rId3" imgW="1600200" imgH="330200" progId="Equation.3">
                  <p:embed/>
                </p:oleObj>
              </mc:Choice>
              <mc:Fallback>
                <p:oleObj name="Equation" r:id="rId3" imgW="1600200" imgH="330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12838" y="2471738"/>
                        <a:ext cx="2855912" cy="5873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58987540"/>
              </p:ext>
            </p:extLst>
          </p:nvPr>
        </p:nvGraphicFramePr>
        <p:xfrm>
          <a:off x="1808163" y="5080000"/>
          <a:ext cx="4322762" cy="471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114" name="Equation" r:id="rId5" imgW="2095500" imgH="228600" progId="Equation.3">
                  <p:embed/>
                </p:oleObj>
              </mc:Choice>
              <mc:Fallback>
                <p:oleObj name="Equation" r:id="rId5" imgW="20955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8163" y="5080000"/>
                        <a:ext cx="4322762" cy="4714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7" name="Straight Connector 6"/>
          <p:cNvCxnSpPr/>
          <p:nvPr/>
        </p:nvCxnSpPr>
        <p:spPr>
          <a:xfrm>
            <a:off x="612648" y="4910667"/>
            <a:ext cx="7686550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40223199"/>
              </p:ext>
            </p:extLst>
          </p:nvPr>
        </p:nvGraphicFramePr>
        <p:xfrm>
          <a:off x="2379663" y="6051550"/>
          <a:ext cx="1938337" cy="471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115" name="Equation" r:id="rId7" imgW="939800" imgH="228600" progId="Equation.3">
                  <p:embed/>
                </p:oleObj>
              </mc:Choice>
              <mc:Fallback>
                <p:oleObj name="Equation" r:id="rId7" imgW="9398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79663" y="6051550"/>
                        <a:ext cx="1938337" cy="4714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3570112" y="5545668"/>
            <a:ext cx="4411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or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487334" y="5998485"/>
            <a:ext cx="9412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where </a:t>
            </a:r>
          </a:p>
        </p:txBody>
      </p:sp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5161895"/>
              </p:ext>
            </p:extLst>
          </p:nvPr>
        </p:nvGraphicFramePr>
        <p:xfrm>
          <a:off x="5485342" y="6037439"/>
          <a:ext cx="3065463" cy="446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116" name="Equation" r:id="rId9" imgW="1485900" imgH="215900" progId="Equation.3">
                  <p:embed/>
                </p:oleObj>
              </mc:Choice>
              <mc:Fallback>
                <p:oleObj name="Equation" r:id="rId9" imgW="1485900" imgH="2159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85342" y="6037439"/>
                        <a:ext cx="3065463" cy="4460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2245117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constant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13113190"/>
              </p:ext>
            </p:extLst>
          </p:nvPr>
        </p:nvGraphicFramePr>
        <p:xfrm>
          <a:off x="2211565" y="1620661"/>
          <a:ext cx="3065463" cy="446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998" name="Equation" r:id="rId3" imgW="1485900" imgH="215900" progId="Equation.3">
                  <p:embed/>
                </p:oleObj>
              </mc:Choice>
              <mc:Fallback>
                <p:oleObj name="Equation" r:id="rId3" imgW="1485900" imgH="2159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11565" y="1620661"/>
                        <a:ext cx="3065463" cy="4460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/>
          <p:cNvSpPr/>
          <p:nvPr/>
        </p:nvSpPr>
        <p:spPr>
          <a:xfrm>
            <a:off x="2864556" y="1620661"/>
            <a:ext cx="2412472" cy="446088"/>
          </a:xfrm>
          <a:prstGeom prst="rect">
            <a:avLst/>
          </a:prstGeom>
          <a:solidFill>
            <a:srgbClr val="FF0000">
              <a:alpha val="25000"/>
            </a:srgbClr>
          </a:solidFill>
          <a:ln>
            <a:noFill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413000" y="3795888"/>
            <a:ext cx="32709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When is this large/small?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 flipH="1" flipV="1">
            <a:off x="4515556" y="2173111"/>
            <a:ext cx="973666" cy="84666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192889" y="3132667"/>
            <a:ext cx="14061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prediction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734734" y="3200401"/>
            <a:ext cx="8131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label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5411" y="3208869"/>
            <a:ext cx="17876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learning rate</a:t>
            </a:r>
          </a:p>
        </p:txBody>
      </p:sp>
      <p:cxnSp>
        <p:nvCxnSpPr>
          <p:cNvPr id="11" name="Straight Arrow Connector 10"/>
          <p:cNvCxnSpPr>
            <a:stCxn id="9" idx="0"/>
          </p:cNvCxnSpPr>
          <p:nvPr/>
        </p:nvCxnSpPr>
        <p:spPr>
          <a:xfrm flipV="1">
            <a:off x="3141306" y="2066751"/>
            <a:ext cx="512749" cy="113365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V="1">
            <a:off x="1961444" y="2066749"/>
            <a:ext cx="762870" cy="106591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33878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constant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99457240"/>
              </p:ext>
            </p:extLst>
          </p:nvPr>
        </p:nvGraphicFramePr>
        <p:xfrm>
          <a:off x="2211565" y="1620661"/>
          <a:ext cx="3065463" cy="446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020" name="Equation" r:id="rId3" imgW="1485900" imgH="215900" progId="Equation.3">
                  <p:embed/>
                </p:oleObj>
              </mc:Choice>
              <mc:Fallback>
                <p:oleObj name="Equation" r:id="rId3" imgW="1485900" imgH="2159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11565" y="1620661"/>
                        <a:ext cx="3065463" cy="4460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/>
          <p:cNvSpPr/>
          <p:nvPr/>
        </p:nvSpPr>
        <p:spPr>
          <a:xfrm>
            <a:off x="2864556" y="1620661"/>
            <a:ext cx="2412472" cy="446088"/>
          </a:xfrm>
          <a:prstGeom prst="rect">
            <a:avLst/>
          </a:prstGeom>
          <a:solidFill>
            <a:srgbClr val="FF0000">
              <a:alpha val="25000"/>
            </a:srgbClr>
          </a:solidFill>
          <a:ln>
            <a:noFill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cxnSp>
        <p:nvCxnSpPr>
          <p:cNvPr id="7" name="Straight Arrow Connector 6"/>
          <p:cNvCxnSpPr/>
          <p:nvPr/>
        </p:nvCxnSpPr>
        <p:spPr>
          <a:xfrm flipH="1" flipV="1">
            <a:off x="4515556" y="2173112"/>
            <a:ext cx="451555" cy="41040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4573951" y="2558114"/>
            <a:ext cx="14061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prediction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840912" y="2583514"/>
            <a:ext cx="8131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label</a:t>
            </a:r>
          </a:p>
        </p:txBody>
      </p:sp>
      <p:cxnSp>
        <p:nvCxnSpPr>
          <p:cNvPr id="11" name="Straight Arrow Connector 10"/>
          <p:cNvCxnSpPr/>
          <p:nvPr/>
        </p:nvCxnSpPr>
        <p:spPr>
          <a:xfrm flipV="1">
            <a:off x="3414889" y="2066751"/>
            <a:ext cx="239166" cy="47324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4441121" y="3682957"/>
            <a:ext cx="4618213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If they’re the same sign, as the predicted gets larger there update gets smaller</a:t>
            </a:r>
          </a:p>
          <a:p>
            <a:endParaRPr lang="en-US" sz="2400" dirty="0">
              <a:solidFill>
                <a:srgbClr val="0000FF"/>
              </a:solidFill>
            </a:endParaRPr>
          </a:p>
          <a:p>
            <a:r>
              <a:rPr lang="en-US" sz="2400" dirty="0">
                <a:solidFill>
                  <a:srgbClr val="0000FF"/>
                </a:solidFill>
              </a:rPr>
              <a:t>If they’re different, the more different they are, the bigger the update</a:t>
            </a: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5"/>
          <a:srcRect l="12482" t="12716" r="15913" b="10577"/>
          <a:stretch/>
        </p:blipFill>
        <p:spPr>
          <a:xfrm>
            <a:off x="165454" y="3486625"/>
            <a:ext cx="4092222" cy="3117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5712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Perceptron learning algorithm!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199"/>
            <a:ext cx="8153400" cy="315524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/>
              <a:t>repeat until convergence (or for some # of iterations):</a:t>
            </a:r>
          </a:p>
          <a:p>
            <a:pPr marL="0" indent="0">
              <a:buNone/>
            </a:pPr>
            <a:r>
              <a:rPr lang="en-US" sz="2000" dirty="0"/>
              <a:t>   for each training example (</a:t>
            </a:r>
            <a:r>
              <a:rPr lang="en-US" sz="2000" i="1" dirty="0"/>
              <a:t>f</a:t>
            </a:r>
            <a:r>
              <a:rPr lang="en-US" sz="2000" i="1" baseline="-25000" dirty="0"/>
              <a:t>1</a:t>
            </a:r>
            <a:r>
              <a:rPr lang="en-US" sz="2000" i="1" dirty="0"/>
              <a:t>, f</a:t>
            </a:r>
            <a:r>
              <a:rPr lang="en-US" sz="2000" i="1" baseline="-25000" dirty="0"/>
              <a:t>2</a:t>
            </a:r>
            <a:r>
              <a:rPr lang="en-US" sz="2000" i="1" dirty="0"/>
              <a:t>, …, </a:t>
            </a:r>
            <a:r>
              <a:rPr lang="en-US" sz="2000" i="1" dirty="0" err="1"/>
              <a:t>f</a:t>
            </a:r>
            <a:r>
              <a:rPr lang="en-US" sz="2000" i="1" baseline="-25000" dirty="0" err="1"/>
              <a:t>m</a:t>
            </a:r>
            <a:r>
              <a:rPr lang="en-US" sz="2000" dirty="0"/>
              <a:t>, label):</a:t>
            </a:r>
          </a:p>
          <a:p>
            <a:pPr marL="0" indent="0">
              <a:buNone/>
            </a:pPr>
            <a:r>
              <a:rPr lang="en-US" sz="2000" dirty="0"/>
              <a:t>      </a:t>
            </a:r>
            <a:br>
              <a:rPr lang="en-US" sz="2000" dirty="0"/>
            </a:br>
            <a:endParaRPr lang="en-US" sz="2000" dirty="0"/>
          </a:p>
          <a:p>
            <a:pPr marL="0" indent="0">
              <a:buNone/>
            </a:pPr>
            <a:r>
              <a:rPr lang="en-US" sz="2000" dirty="0"/>
              <a:t>      if </a:t>
            </a:r>
            <a:r>
              <a:rPr lang="en-US" sz="2000" i="1" dirty="0"/>
              <a:t>prediction * label </a:t>
            </a:r>
            <a:r>
              <a:rPr lang="en-US" sz="2000" dirty="0"/>
              <a:t>≤ 0:  // they don’t agree</a:t>
            </a:r>
          </a:p>
          <a:p>
            <a:pPr marL="0" indent="0">
              <a:buNone/>
            </a:pPr>
            <a:r>
              <a:rPr lang="en-US" sz="2000" dirty="0"/>
              <a:t>         for each </a:t>
            </a:r>
            <a:r>
              <a:rPr lang="en-US" sz="2000" i="1" dirty="0" err="1"/>
              <a:t>w</a:t>
            </a:r>
            <a:r>
              <a:rPr lang="en-US" sz="2000" i="1" baseline="-25000" dirty="0" err="1"/>
              <a:t>j</a:t>
            </a:r>
            <a:r>
              <a:rPr lang="en-US" sz="2000" dirty="0"/>
              <a:t>:</a:t>
            </a:r>
          </a:p>
          <a:p>
            <a:pPr marL="0" indent="0">
              <a:buNone/>
            </a:pPr>
            <a:r>
              <a:rPr lang="en-US" sz="2000" dirty="0"/>
              <a:t>           </a:t>
            </a:r>
            <a:r>
              <a:rPr lang="en-US" sz="2000" i="1" dirty="0" err="1"/>
              <a:t>w</a:t>
            </a:r>
            <a:r>
              <a:rPr lang="en-US" sz="2000" i="1" baseline="-25000" dirty="0" err="1"/>
              <a:t>j</a:t>
            </a:r>
            <a:r>
              <a:rPr lang="en-US" sz="2000" dirty="0"/>
              <a:t> = </a:t>
            </a:r>
            <a:r>
              <a:rPr lang="en-US" sz="2000" i="1" dirty="0" err="1"/>
              <a:t>w</a:t>
            </a:r>
            <a:r>
              <a:rPr lang="en-US" sz="2000" i="1" baseline="-25000" dirty="0" err="1"/>
              <a:t>j</a:t>
            </a:r>
            <a:r>
              <a:rPr lang="en-US" sz="2000" dirty="0"/>
              <a:t> + </a:t>
            </a:r>
            <a:r>
              <a:rPr lang="en-US" sz="2000" i="1" dirty="0" err="1"/>
              <a:t>f</a:t>
            </a:r>
            <a:r>
              <a:rPr lang="en-US" sz="2000" i="1" baseline="-25000" dirty="0" err="1"/>
              <a:t>j</a:t>
            </a:r>
            <a:r>
              <a:rPr lang="en-US" sz="2000" dirty="0"/>
              <a:t>*label</a:t>
            </a:r>
          </a:p>
          <a:p>
            <a:pPr marL="0" indent="0">
              <a:buNone/>
            </a:pPr>
            <a:r>
              <a:rPr lang="en-US" sz="2000" dirty="0"/>
              <a:t>         </a:t>
            </a:r>
            <a:r>
              <a:rPr lang="en-US" sz="2000" i="1" dirty="0"/>
              <a:t>b</a:t>
            </a:r>
            <a:r>
              <a:rPr lang="en-US" sz="2000" dirty="0"/>
              <a:t> = </a:t>
            </a:r>
            <a:r>
              <a:rPr lang="en-US" sz="2000" i="1" dirty="0"/>
              <a:t>b</a:t>
            </a:r>
            <a:r>
              <a:rPr lang="en-US" sz="2000" dirty="0"/>
              <a:t> + label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13686696"/>
              </p:ext>
            </p:extLst>
          </p:nvPr>
        </p:nvGraphicFramePr>
        <p:xfrm>
          <a:off x="1112838" y="2471738"/>
          <a:ext cx="2855912" cy="587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414" name="Equation" r:id="rId3" imgW="1600200" imgH="330200" progId="Equation.3">
                  <p:embed/>
                </p:oleObj>
              </mc:Choice>
              <mc:Fallback>
                <p:oleObj name="Equation" r:id="rId3" imgW="1600200" imgH="330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12838" y="2471738"/>
                        <a:ext cx="2855912" cy="5873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12700593"/>
              </p:ext>
            </p:extLst>
          </p:nvPr>
        </p:nvGraphicFramePr>
        <p:xfrm>
          <a:off x="1808163" y="5080000"/>
          <a:ext cx="4322762" cy="471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415" name="Equation" r:id="rId5" imgW="2095500" imgH="228600" progId="Equation.3">
                  <p:embed/>
                </p:oleObj>
              </mc:Choice>
              <mc:Fallback>
                <p:oleObj name="Equation" r:id="rId5" imgW="20955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8163" y="5080000"/>
                        <a:ext cx="4322762" cy="4714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7" name="Straight Connector 6"/>
          <p:cNvCxnSpPr/>
          <p:nvPr/>
        </p:nvCxnSpPr>
        <p:spPr>
          <a:xfrm>
            <a:off x="612648" y="4910667"/>
            <a:ext cx="7686550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38084608"/>
              </p:ext>
            </p:extLst>
          </p:nvPr>
        </p:nvGraphicFramePr>
        <p:xfrm>
          <a:off x="2379663" y="6051550"/>
          <a:ext cx="1938337" cy="471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416" name="Equation" r:id="rId7" imgW="939800" imgH="228600" progId="Equation.3">
                  <p:embed/>
                </p:oleObj>
              </mc:Choice>
              <mc:Fallback>
                <p:oleObj name="Equation" r:id="rId7" imgW="9398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79663" y="6051550"/>
                        <a:ext cx="1938337" cy="4714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3570112" y="5545668"/>
            <a:ext cx="4411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or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487334" y="5998485"/>
            <a:ext cx="9412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where </a:t>
            </a:r>
          </a:p>
        </p:txBody>
      </p:sp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31219085"/>
              </p:ext>
            </p:extLst>
          </p:nvPr>
        </p:nvGraphicFramePr>
        <p:xfrm>
          <a:off x="5485342" y="6037439"/>
          <a:ext cx="3065463" cy="446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417" name="Equation" r:id="rId9" imgW="1485900" imgH="215900" progId="Equation.3">
                  <p:embed/>
                </p:oleObj>
              </mc:Choice>
              <mc:Fallback>
                <p:oleObj name="Equation" r:id="rId9" imgW="1485900" imgH="2159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85342" y="6037439"/>
                        <a:ext cx="3065463" cy="4460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2" name="Straight Connector 11"/>
          <p:cNvCxnSpPr/>
          <p:nvPr/>
        </p:nvCxnSpPr>
        <p:spPr>
          <a:xfrm>
            <a:off x="903111" y="3330222"/>
            <a:ext cx="4910666" cy="14111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4350493" y="3599722"/>
            <a:ext cx="44174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Note: for gradient descent, we always update</a:t>
            </a:r>
          </a:p>
          <a:p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288044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One concern</a:t>
            </a:r>
          </a:p>
        </p:txBody>
      </p:sp>
      <p:cxnSp>
        <p:nvCxnSpPr>
          <p:cNvPr id="5" name="Straight Connector 4"/>
          <p:cNvCxnSpPr/>
          <p:nvPr/>
        </p:nvCxnSpPr>
        <p:spPr>
          <a:xfrm flipH="1">
            <a:off x="6091931" y="4631268"/>
            <a:ext cx="2787133" cy="1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5626302" y="4384362"/>
            <a:ext cx="3386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6091931" y="3322287"/>
            <a:ext cx="0" cy="1308981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839717" y="2806891"/>
            <a:ext cx="5044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loss</a:t>
            </a:r>
          </a:p>
        </p:txBody>
      </p:sp>
      <p:sp>
        <p:nvSpPr>
          <p:cNvPr id="9" name="Freeform 8"/>
          <p:cNvSpPr/>
          <p:nvPr/>
        </p:nvSpPr>
        <p:spPr>
          <a:xfrm>
            <a:off x="6305041" y="3176223"/>
            <a:ext cx="2397141" cy="1467629"/>
          </a:xfrm>
          <a:custGeom>
            <a:avLst/>
            <a:gdLst>
              <a:gd name="connsiteX0" fmla="*/ 4219222 w 4219222"/>
              <a:gd name="connsiteY0" fmla="*/ 0 h 1467629"/>
              <a:gd name="connsiteX1" fmla="*/ 2102556 w 4219222"/>
              <a:gd name="connsiteY1" fmla="*/ 1467556 h 1467629"/>
              <a:gd name="connsiteX2" fmla="*/ 0 w 4219222"/>
              <a:gd name="connsiteY2" fmla="*/ 70556 h 14676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219222" h="1467629">
                <a:moveTo>
                  <a:pt x="4219222" y="0"/>
                </a:moveTo>
                <a:cubicBezTo>
                  <a:pt x="3512491" y="727898"/>
                  <a:pt x="2805760" y="1455797"/>
                  <a:pt x="2102556" y="1467556"/>
                </a:cubicBezTo>
                <a:cubicBezTo>
                  <a:pt x="1399352" y="1479315"/>
                  <a:pt x="0" y="70556"/>
                  <a:pt x="0" y="70556"/>
                </a:cubicBezTo>
              </a:path>
            </a:pathLst>
          </a:custGeom>
          <a:ln>
            <a:solidFill>
              <a:srgbClr val="008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6750113" y="3895928"/>
            <a:ext cx="45719" cy="155185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6902513" y="4076550"/>
            <a:ext cx="45719" cy="155185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7069024" y="4243061"/>
            <a:ext cx="45719" cy="155185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7235535" y="4437794"/>
            <a:ext cx="45719" cy="155185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7458490" y="4533750"/>
            <a:ext cx="45719" cy="155185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7568557" y="4516818"/>
            <a:ext cx="45719" cy="155185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aphicFrame>
        <p:nvGraphicFramePr>
          <p:cNvPr id="16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25903688"/>
              </p:ext>
            </p:extLst>
          </p:nvPr>
        </p:nvGraphicFramePr>
        <p:xfrm>
          <a:off x="737836" y="2088936"/>
          <a:ext cx="3933825" cy="930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8318" name="Equation" r:id="rId3" imgW="1930400" imgH="457200" progId="Equation.3">
                  <p:embed/>
                </p:oleObj>
              </mc:Choice>
              <mc:Fallback>
                <p:oleObj name="Equation" r:id="rId3" imgW="19304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37836" y="2088936"/>
                        <a:ext cx="3933825" cy="9302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144304" y="3282409"/>
            <a:ext cx="517558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We’re calculating this on the </a:t>
            </a:r>
            <a:r>
              <a:rPr lang="en-US" sz="2400" b="1" dirty="0">
                <a:solidFill>
                  <a:srgbClr val="0000FF"/>
                </a:solidFill>
              </a:rPr>
              <a:t>training set</a:t>
            </a:r>
          </a:p>
          <a:p>
            <a:endParaRPr lang="en-US" sz="2400" dirty="0">
              <a:solidFill>
                <a:srgbClr val="0000FF"/>
              </a:solidFill>
            </a:endParaRPr>
          </a:p>
          <a:p>
            <a:r>
              <a:rPr lang="en-US" sz="2400" dirty="0">
                <a:solidFill>
                  <a:srgbClr val="0000FF"/>
                </a:solidFill>
              </a:rPr>
              <a:t>We still need to be careful about </a:t>
            </a:r>
            <a:r>
              <a:rPr lang="en-US" sz="2400" dirty="0" err="1">
                <a:solidFill>
                  <a:srgbClr val="0000FF"/>
                </a:solidFill>
              </a:rPr>
              <a:t>overfitting</a:t>
            </a:r>
            <a:r>
              <a:rPr lang="en-US" sz="2400" dirty="0">
                <a:solidFill>
                  <a:srgbClr val="0000FF"/>
                </a:solidFill>
              </a:rPr>
              <a:t>!</a:t>
            </a:r>
          </a:p>
          <a:p>
            <a:endParaRPr lang="en-US" sz="2400" dirty="0">
              <a:solidFill>
                <a:srgbClr val="0000FF"/>
              </a:solidFill>
            </a:endParaRPr>
          </a:p>
          <a:p>
            <a:r>
              <a:rPr lang="en-US" sz="2400" dirty="0">
                <a:solidFill>
                  <a:srgbClr val="0000FF"/>
                </a:solidFill>
              </a:rPr>
              <a:t>The min </a:t>
            </a:r>
            <a:r>
              <a:rPr lang="en-US" sz="2400" dirty="0" err="1">
                <a:solidFill>
                  <a:srgbClr val="0000FF"/>
                </a:solidFill>
              </a:rPr>
              <a:t>w,b</a:t>
            </a:r>
            <a:r>
              <a:rPr lang="en-US" sz="2400" dirty="0">
                <a:solidFill>
                  <a:srgbClr val="0000FF"/>
                </a:solidFill>
              </a:rPr>
              <a:t> on the training set is generally NOT the min for the test set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27667" y="6180667"/>
            <a:ext cx="70194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How did we deal with this for the perceptron algorithm?</a:t>
            </a:r>
          </a:p>
        </p:txBody>
      </p:sp>
    </p:spTree>
    <p:extLst>
      <p:ext uri="{BB962C8B-B14F-4D97-AF65-F5344CB8AC3E}">
        <p14:creationId xmlns:p14="http://schemas.microsoft.com/office/powerpoint/2010/main" val="3117830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199"/>
            <a:ext cx="8153400" cy="498968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Model-based machine learning:</a:t>
            </a:r>
          </a:p>
          <a:p>
            <a:pPr marL="777240" lvl="1" indent="-457200">
              <a:buFontTx/>
              <a:buChar char="-"/>
            </a:pPr>
            <a:r>
              <a:rPr lang="en-US" dirty="0"/>
              <a:t>define a model, objective function (i.e. loss function), minimization algorithm</a:t>
            </a:r>
          </a:p>
          <a:p>
            <a:pPr marL="777240" lvl="1" indent="-457200">
              <a:buFontTx/>
              <a:buChar char="-"/>
            </a:pPr>
            <a:endParaRPr lang="en-US" dirty="0"/>
          </a:p>
          <a:p>
            <a:pPr marL="0" indent="0">
              <a:buNone/>
            </a:pPr>
            <a:r>
              <a:rPr lang="en-US" dirty="0"/>
              <a:t>Gradient descent minimization algorithm</a:t>
            </a:r>
          </a:p>
          <a:p>
            <a:pPr marL="777240" lvl="1" indent="-457200">
              <a:buFontTx/>
              <a:buChar char="-"/>
            </a:pPr>
            <a:r>
              <a:rPr lang="en-US" dirty="0"/>
              <a:t>require that our loss function is convex</a:t>
            </a:r>
          </a:p>
          <a:p>
            <a:pPr marL="777240" lvl="1" indent="-457200">
              <a:buFontTx/>
              <a:buChar char="-"/>
            </a:pPr>
            <a:r>
              <a:rPr lang="en-US" dirty="0"/>
              <a:t>make small updates towards lower losses</a:t>
            </a:r>
          </a:p>
          <a:p>
            <a:pPr marL="777240" lvl="1" indent="-457200">
              <a:buFontTx/>
              <a:buChar char="-"/>
            </a:pPr>
            <a:endParaRPr lang="en-US" dirty="0"/>
          </a:p>
          <a:p>
            <a:pPr marL="0" indent="0">
              <a:buNone/>
            </a:pPr>
            <a:r>
              <a:rPr lang="en-US" dirty="0"/>
              <a:t>Perceptron learning algorithm:</a:t>
            </a:r>
          </a:p>
          <a:p>
            <a:pPr marL="777240" lvl="1" indent="-457200">
              <a:buFontTx/>
              <a:buChar char="-"/>
            </a:pPr>
            <a:r>
              <a:rPr lang="en-US" dirty="0"/>
              <a:t>gradient descent</a:t>
            </a:r>
          </a:p>
          <a:p>
            <a:pPr marL="777240" lvl="1" indent="-457200">
              <a:buFontTx/>
              <a:buChar char="-"/>
            </a:pPr>
            <a:r>
              <a:rPr lang="en-US" dirty="0"/>
              <a:t>exponential loss function (modulo a learning rate)</a:t>
            </a:r>
          </a:p>
        </p:txBody>
      </p:sp>
    </p:spTree>
    <p:extLst>
      <p:ext uri="{BB962C8B-B14F-4D97-AF65-F5344CB8AC3E}">
        <p14:creationId xmlns:p14="http://schemas.microsoft.com/office/powerpoint/2010/main" val="47382867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>
    <a:spDef>
      <a:spPr>
        <a:effectLst/>
      </a:spPr>
      <a:bodyPr rtlCol="0" anchor="ctr"/>
      <a:lstStyle>
        <a:defPPr algn="ctr">
          <a:defRPr/>
        </a:defPPr>
      </a:lstStyle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spDef>
    <a:lnDef>
      <a:spPr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Median.thmx</Template>
  <TotalTime>11251</TotalTime>
  <Words>2255</Words>
  <Application>Microsoft Macintosh PowerPoint</Application>
  <PresentationFormat>On-screen Show (4:3)</PresentationFormat>
  <Paragraphs>461</Paragraphs>
  <Slides>60</Slides>
  <Notes>9</Notes>
  <HiddenSlides>0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60</vt:i4>
      </vt:variant>
    </vt:vector>
  </HeadingPairs>
  <TitlesOfParts>
    <vt:vector size="71" baseType="lpstr">
      <vt:lpstr>ＭＳ Ｐゴシック</vt:lpstr>
      <vt:lpstr>Arial</vt:lpstr>
      <vt:lpstr>Calibri</vt:lpstr>
      <vt:lpstr>Cambria Math</vt:lpstr>
      <vt:lpstr>Courier</vt:lpstr>
      <vt:lpstr>Tw Cen MT</vt:lpstr>
      <vt:lpstr>Verdana</vt:lpstr>
      <vt:lpstr>Wingdings</vt:lpstr>
      <vt:lpstr>Wingdings 2</vt:lpstr>
      <vt:lpstr>Median</vt:lpstr>
      <vt:lpstr>Equation</vt:lpstr>
      <vt:lpstr>Gradient descent</vt:lpstr>
      <vt:lpstr>Admin</vt:lpstr>
      <vt:lpstr>An aside: text classification</vt:lpstr>
      <vt:lpstr>Text: raw data</vt:lpstr>
      <vt:lpstr>Feature examples</vt:lpstr>
      <vt:lpstr>Feature examples</vt:lpstr>
      <vt:lpstr>Decision trees for text</vt:lpstr>
      <vt:lpstr>Decision trees for text</vt:lpstr>
      <vt:lpstr>Decision trees for text</vt:lpstr>
      <vt:lpstr>Printing out decision trees</vt:lpstr>
      <vt:lpstr>Some math today (but don’t worry!)</vt:lpstr>
      <vt:lpstr>Linear models</vt:lpstr>
      <vt:lpstr>Linear models</vt:lpstr>
      <vt:lpstr>Perceptron learning algorithm</vt:lpstr>
      <vt:lpstr>Which line will it find?</vt:lpstr>
      <vt:lpstr>Which line will it find?</vt:lpstr>
      <vt:lpstr>Linear models</vt:lpstr>
      <vt:lpstr>Perceptron learning algorithm</vt:lpstr>
      <vt:lpstr>A closer look at why we got it wrong</vt:lpstr>
      <vt:lpstr>Model-based machine learning</vt:lpstr>
      <vt:lpstr>Model-based machine learning</vt:lpstr>
      <vt:lpstr>Model-based machine learning</vt:lpstr>
      <vt:lpstr>Model-based machine learning</vt:lpstr>
      <vt:lpstr>Linear models in general</vt:lpstr>
      <vt:lpstr>Some notation: indicator function</vt:lpstr>
      <vt:lpstr>Some notation: dot-product</vt:lpstr>
      <vt:lpstr>Linear models</vt:lpstr>
      <vt:lpstr>0/1 loss function</vt:lpstr>
      <vt:lpstr>Model-based machine learning</vt:lpstr>
      <vt:lpstr>Minimizing 0/1 loss</vt:lpstr>
      <vt:lpstr>Minimizing 0/1 in one dimension</vt:lpstr>
      <vt:lpstr>Minimizing 0/1 over all w</vt:lpstr>
      <vt:lpstr>Minimizing 0/1 loss</vt:lpstr>
      <vt:lpstr>More manageable loss functions</vt:lpstr>
      <vt:lpstr>More manageable loss functions</vt:lpstr>
      <vt:lpstr>Convex functions</vt:lpstr>
      <vt:lpstr>Surrogate loss functions</vt:lpstr>
      <vt:lpstr>Surrogate loss functions</vt:lpstr>
      <vt:lpstr>Surrogate loss functions</vt:lpstr>
      <vt:lpstr>Surrogate loss functions</vt:lpstr>
      <vt:lpstr>Model-based machine learning</vt:lpstr>
      <vt:lpstr>Finding the minimum</vt:lpstr>
      <vt:lpstr>Finding the minimum</vt:lpstr>
      <vt:lpstr>One approach: gradient descent</vt:lpstr>
      <vt:lpstr>One approach: gradient descent</vt:lpstr>
      <vt:lpstr>One approach: gradient descent</vt:lpstr>
      <vt:lpstr>Gradient descent</vt:lpstr>
      <vt:lpstr>Gradient descent</vt:lpstr>
      <vt:lpstr>Gradient descent</vt:lpstr>
      <vt:lpstr>Some math</vt:lpstr>
      <vt:lpstr>Some math</vt:lpstr>
      <vt:lpstr>Some math</vt:lpstr>
      <vt:lpstr>Gradient descent</vt:lpstr>
      <vt:lpstr>Exponential update rule</vt:lpstr>
      <vt:lpstr>Perceptron learning algorithm!</vt:lpstr>
      <vt:lpstr>The constant</vt:lpstr>
      <vt:lpstr>The constant</vt:lpstr>
      <vt:lpstr>Perceptron learning algorithm!</vt:lpstr>
      <vt:lpstr>One concern</vt:lpstr>
      <vt:lpstr>Summary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Kauchak</dc:creator>
  <cp:lastModifiedBy>David Robert Kauchak</cp:lastModifiedBy>
  <cp:revision>1961</cp:revision>
  <cp:lastPrinted>2019-10-02T02:28:05Z</cp:lastPrinted>
  <dcterms:created xsi:type="dcterms:W3CDTF">2013-09-08T20:10:23Z</dcterms:created>
  <dcterms:modified xsi:type="dcterms:W3CDTF">2019-10-02T02:28:55Z</dcterms:modified>
</cp:coreProperties>
</file>