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63"/>
  </p:notesMasterIdLst>
  <p:sldIdLst>
    <p:sldId id="256" r:id="rId2"/>
    <p:sldId id="260" r:id="rId3"/>
    <p:sldId id="264" r:id="rId4"/>
    <p:sldId id="265" r:id="rId5"/>
    <p:sldId id="316" r:id="rId6"/>
    <p:sldId id="410" r:id="rId7"/>
    <p:sldId id="411" r:id="rId8"/>
    <p:sldId id="336" r:id="rId9"/>
    <p:sldId id="349" r:id="rId10"/>
    <p:sldId id="350" r:id="rId11"/>
    <p:sldId id="352" r:id="rId12"/>
    <p:sldId id="353" r:id="rId13"/>
    <p:sldId id="354" r:id="rId14"/>
    <p:sldId id="356" r:id="rId15"/>
    <p:sldId id="357" r:id="rId16"/>
    <p:sldId id="358" r:id="rId17"/>
    <p:sldId id="359" r:id="rId18"/>
    <p:sldId id="360" r:id="rId19"/>
    <p:sldId id="399" r:id="rId20"/>
    <p:sldId id="361" r:id="rId21"/>
    <p:sldId id="363" r:id="rId22"/>
    <p:sldId id="364" r:id="rId23"/>
    <p:sldId id="366" r:id="rId24"/>
    <p:sldId id="367" r:id="rId25"/>
    <p:sldId id="368" r:id="rId26"/>
    <p:sldId id="369" r:id="rId27"/>
    <p:sldId id="380" r:id="rId28"/>
    <p:sldId id="370" r:id="rId29"/>
    <p:sldId id="371" r:id="rId30"/>
    <p:sldId id="372" r:id="rId31"/>
    <p:sldId id="373" r:id="rId32"/>
    <p:sldId id="375" r:id="rId33"/>
    <p:sldId id="376" r:id="rId34"/>
    <p:sldId id="378" r:id="rId35"/>
    <p:sldId id="379" r:id="rId36"/>
    <p:sldId id="381" r:id="rId37"/>
    <p:sldId id="382" r:id="rId38"/>
    <p:sldId id="383" r:id="rId39"/>
    <p:sldId id="413" r:id="rId40"/>
    <p:sldId id="384" r:id="rId41"/>
    <p:sldId id="389" r:id="rId42"/>
    <p:sldId id="385" r:id="rId43"/>
    <p:sldId id="392" r:id="rId44"/>
    <p:sldId id="393" r:id="rId45"/>
    <p:sldId id="386" r:id="rId46"/>
    <p:sldId id="394" r:id="rId47"/>
    <p:sldId id="395" r:id="rId48"/>
    <p:sldId id="396" r:id="rId49"/>
    <p:sldId id="397" r:id="rId50"/>
    <p:sldId id="400" r:id="rId51"/>
    <p:sldId id="402" r:id="rId52"/>
    <p:sldId id="403" r:id="rId53"/>
    <p:sldId id="404" r:id="rId54"/>
    <p:sldId id="416" r:id="rId55"/>
    <p:sldId id="417" r:id="rId56"/>
    <p:sldId id="418" r:id="rId57"/>
    <p:sldId id="419" r:id="rId58"/>
    <p:sldId id="405" r:id="rId59"/>
    <p:sldId id="406" r:id="rId60"/>
    <p:sldId id="407" r:id="rId61"/>
    <p:sldId id="408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3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notesMaster" Target="notesMasters/notesMaster1.xml"/><Relationship Id="rId64" Type="http://schemas.openxmlformats.org/officeDocument/2006/relationships/printerSettings" Target="printerSettings/printerSettings1.bin"/><Relationship Id="rId65" Type="http://schemas.openxmlformats.org/officeDocument/2006/relationships/presProps" Target="presProps.xml"/><Relationship Id="rId66" Type="http://schemas.openxmlformats.org/officeDocument/2006/relationships/viewProps" Target="viewProps.xml"/><Relationship Id="rId67" Type="http://schemas.openxmlformats.org/officeDocument/2006/relationships/theme" Target="theme/theme1.xml"/><Relationship Id="rId68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738870-17D2-3941-A5AE-C6B204479D59}" type="datetimeFigureOut">
              <a:rPr lang="en-US" smtClean="0"/>
              <a:t>4/26/12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90F7C-C22C-DB49-94A6-8B79DB65E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60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1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6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run-time is a bit more complicate</a:t>
            </a:r>
            <a:r>
              <a:rPr lang="en-US" baseline="0" dirty="0" smtClean="0"/>
              <a:t>d for this one…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90F7C-C22C-DB49-94A6-8B79DB65EB8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161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8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CF6F6C-35C2-0743-A23E-862B370009A8}" type="datetimeFigureOut">
              <a:rPr lang="en-US" smtClean="0"/>
              <a:t>4/26/12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A9BEDC5-C54E-9D40-8B51-8ADA81E069C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Max Flow Applications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CS302, Spring 2012                   David Kauchak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690287"/>
            <a:ext cx="50038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3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graph/networks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6168" y="5394498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155696" y="4637228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131506" y="625788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4" name="Group 7"/>
          <p:cNvGrpSpPr>
            <a:grpSpLocks/>
          </p:cNvGrpSpPr>
          <p:nvPr/>
        </p:nvGrpSpPr>
        <p:grpSpPr bwMode="auto">
          <a:xfrm>
            <a:off x="5371268" y="5489334"/>
            <a:ext cx="533400" cy="533400"/>
            <a:chOff x="1824" y="2736"/>
            <a:chExt cx="336" cy="336"/>
          </a:xfrm>
        </p:grpSpPr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8" name="Straight Arrow Connector 17"/>
          <p:cNvCxnSpPr>
            <a:stCxn id="5" idx="7"/>
            <a:endCxn id="8" idx="3"/>
          </p:cNvCxnSpPr>
          <p:nvPr/>
        </p:nvCxnSpPr>
        <p:spPr>
          <a:xfrm flipV="1">
            <a:off x="3261453" y="5092513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5" idx="5"/>
            <a:endCxn id="11" idx="2"/>
          </p:cNvCxnSpPr>
          <p:nvPr/>
        </p:nvCxnSpPr>
        <p:spPr>
          <a:xfrm>
            <a:off x="3261453" y="5849783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1" idx="6"/>
            <a:endCxn id="15" idx="3"/>
          </p:cNvCxnSpPr>
          <p:nvPr/>
        </p:nvCxnSpPr>
        <p:spPr>
          <a:xfrm flipV="1">
            <a:off x="4664906" y="5944619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8" idx="4"/>
            <a:endCxn id="11" idx="0"/>
          </p:cNvCxnSpPr>
          <p:nvPr/>
        </p:nvCxnSpPr>
        <p:spPr>
          <a:xfrm flipH="1">
            <a:off x="4398206" y="5170628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8" idx="5"/>
            <a:endCxn id="15" idx="1"/>
          </p:cNvCxnSpPr>
          <p:nvPr/>
        </p:nvCxnSpPr>
        <p:spPr>
          <a:xfrm>
            <a:off x="4610981" y="5092513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 Box 31"/>
          <p:cNvSpPr txBox="1">
            <a:spLocks noChangeArrowheads="1"/>
          </p:cNvSpPr>
          <p:nvPr/>
        </p:nvSpPr>
        <p:spPr bwMode="auto">
          <a:xfrm>
            <a:off x="3302801" y="487134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36" name="Text Box 31"/>
          <p:cNvSpPr txBox="1">
            <a:spLocks noChangeArrowheads="1"/>
          </p:cNvSpPr>
          <p:nvPr/>
        </p:nvSpPr>
        <p:spPr bwMode="auto">
          <a:xfrm>
            <a:off x="5028368" y="618161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37" name="Text Box 31"/>
          <p:cNvSpPr txBox="1">
            <a:spLocks noChangeArrowheads="1"/>
          </p:cNvSpPr>
          <p:nvPr/>
        </p:nvSpPr>
        <p:spPr bwMode="auto">
          <a:xfrm>
            <a:off x="3064706" y="592789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38" name="Text Box 31"/>
          <p:cNvSpPr txBox="1">
            <a:spLocks noChangeArrowheads="1"/>
          </p:cNvSpPr>
          <p:nvPr/>
        </p:nvSpPr>
        <p:spPr bwMode="auto">
          <a:xfrm>
            <a:off x="4928910" y="491107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39" name="Text Box 31"/>
          <p:cNvSpPr txBox="1">
            <a:spLocks noChangeArrowheads="1"/>
          </p:cNvSpPr>
          <p:nvPr/>
        </p:nvSpPr>
        <p:spPr bwMode="auto">
          <a:xfrm>
            <a:off x="4422396" y="548933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  <p:sp>
        <p:nvSpPr>
          <p:cNvPr id="40" name="Content Placeholder 2"/>
          <p:cNvSpPr>
            <a:spLocks noGrp="1"/>
          </p:cNvSpPr>
          <p:nvPr>
            <p:ph sz="quarter" idx="1"/>
          </p:nvPr>
        </p:nvSpPr>
        <p:spPr>
          <a:xfrm>
            <a:off x="405573" y="1614006"/>
            <a:ext cx="8641792" cy="2444881"/>
          </a:xfrm>
        </p:spPr>
        <p:txBody>
          <a:bodyPr>
            <a:noAutofit/>
          </a:bodyPr>
          <a:lstStyle/>
          <a:p>
            <a:r>
              <a:rPr lang="en-US" sz="2400" dirty="0" smtClean="0"/>
              <a:t>Flow network</a:t>
            </a:r>
          </a:p>
          <a:p>
            <a:pPr lvl="1"/>
            <a:r>
              <a:rPr lang="en-US" sz="2400" dirty="0" smtClean="0"/>
              <a:t>directed, weighted graph (V, E)</a:t>
            </a:r>
          </a:p>
          <a:p>
            <a:pPr lvl="1"/>
            <a:r>
              <a:rPr lang="en-US" altLang="ja-JP" sz="2400" dirty="0">
                <a:sym typeface="Symbol" charset="0"/>
              </a:rPr>
              <a:t>positive edge </a:t>
            </a:r>
            <a:r>
              <a:rPr lang="en-US" altLang="ja-JP" sz="2400" dirty="0" smtClean="0">
                <a:sym typeface="Symbol" charset="0"/>
              </a:rPr>
              <a:t>weights indicating the “capacity” (</a:t>
            </a:r>
            <a:r>
              <a:rPr lang="en-US" altLang="ja-JP" sz="2400" dirty="0">
                <a:sym typeface="Symbol" charset="0"/>
              </a:rPr>
              <a:t>generally, assume integers</a:t>
            </a:r>
            <a:r>
              <a:rPr lang="en-US" altLang="ja-JP" sz="2400" dirty="0" smtClean="0">
                <a:sym typeface="Symbol" charset="0"/>
              </a:rPr>
              <a:t>)</a:t>
            </a:r>
            <a:endParaRPr lang="en-US" sz="2400" dirty="0" smtClean="0"/>
          </a:p>
          <a:p>
            <a:pPr lvl="1"/>
            <a:r>
              <a:rPr lang="en-US" sz="2400" dirty="0" smtClean="0"/>
              <a:t>contains a single source </a:t>
            </a:r>
            <a:r>
              <a:rPr lang="en-US" sz="2400" i="1" dirty="0" smtClean="0"/>
              <a:t>s</a:t>
            </a:r>
            <a:r>
              <a:rPr lang="en-US" sz="2400" dirty="0"/>
              <a:t> </a:t>
            </a:r>
            <a:r>
              <a:rPr lang="en-US" altLang="ja-JP" sz="2400" dirty="0" smtClean="0">
                <a:sym typeface="Symbol" charset="0"/>
              </a:rPr>
              <a:t> V with no incoming edges</a:t>
            </a:r>
          </a:p>
          <a:p>
            <a:pPr lvl="1"/>
            <a:r>
              <a:rPr lang="en-US" altLang="ja-JP" sz="2400" dirty="0" smtClean="0">
                <a:sym typeface="Symbol" charset="0"/>
              </a:rPr>
              <a:t>contains a single sink/target </a:t>
            </a:r>
            <a:r>
              <a:rPr lang="en-US" altLang="ja-JP" sz="2400" i="1" dirty="0" smtClean="0">
                <a:sym typeface="Symbol" charset="0"/>
              </a:rPr>
              <a:t>t </a:t>
            </a:r>
            <a:r>
              <a:rPr lang="en-US" altLang="ja-JP" sz="2400" dirty="0">
                <a:sym typeface="Symbol" charset="0"/>
              </a:rPr>
              <a:t> </a:t>
            </a:r>
            <a:r>
              <a:rPr lang="en-US" altLang="ja-JP" sz="2400" dirty="0" smtClean="0">
                <a:sym typeface="Symbol" charset="0"/>
              </a:rPr>
              <a:t>V with no outgoing edges</a:t>
            </a:r>
          </a:p>
          <a:p>
            <a:pPr lvl="1"/>
            <a:r>
              <a:rPr lang="en-US" altLang="ja-JP" sz="2400" dirty="0" smtClean="0">
                <a:sym typeface="Symbol" charset="0"/>
              </a:rPr>
              <a:t>every vertex is on a path from </a:t>
            </a:r>
            <a:r>
              <a:rPr lang="en-US" altLang="ja-JP" sz="2400" i="1" dirty="0" smtClean="0">
                <a:sym typeface="Symbol" charset="0"/>
              </a:rPr>
              <a:t>s</a:t>
            </a:r>
            <a:r>
              <a:rPr lang="en-US" altLang="ja-JP" sz="2400" dirty="0" smtClean="0">
                <a:sym typeface="Symbol" charset="0"/>
              </a:rPr>
              <a:t> to </a:t>
            </a:r>
            <a:r>
              <a:rPr lang="en-US" altLang="ja-JP" sz="2400" i="1" dirty="0" smtClean="0">
                <a:sym typeface="Symbol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982476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23989"/>
          </a:xfrm>
        </p:spPr>
        <p:txBody>
          <a:bodyPr/>
          <a:lstStyle/>
          <a:p>
            <a:r>
              <a:rPr lang="en-US" dirty="0" smtClean="0"/>
              <a:t>in-flow = out-flow for every vertex (except s, t)</a:t>
            </a:r>
          </a:p>
          <a:p>
            <a:r>
              <a:rPr lang="en-US" dirty="0" smtClean="0"/>
              <a:t>flow along an edge cannot exceed the edge capacity</a:t>
            </a:r>
          </a:p>
          <a:p>
            <a:r>
              <a:rPr lang="en-US" dirty="0" smtClean="0"/>
              <a:t>flows are positive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6168" y="5366886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155696" y="4609616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131506" y="6230277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371268" y="546172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261453" y="5064901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261453" y="5822171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664906" y="5917007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398206" y="5143016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610981" y="5064901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302801" y="484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028368" y="615400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3064706" y="590028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928910" y="488345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422396" y="546172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457225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 flow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083410"/>
            <a:ext cx="8153400" cy="22239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Given a flow network:</a:t>
            </a:r>
            <a:r>
              <a:rPr lang="en-US" dirty="0"/>
              <a:t> </a:t>
            </a:r>
            <a:r>
              <a:rPr lang="en-US" i="1" dirty="0">
                <a:solidFill>
                  <a:srgbClr val="008000"/>
                </a:solidFill>
              </a:rPr>
              <a:t>w</a:t>
            </a:r>
            <a:r>
              <a:rPr lang="en-US" i="1" dirty="0" smtClean="0">
                <a:solidFill>
                  <a:srgbClr val="008000"/>
                </a:solidFill>
              </a:rPr>
              <a:t>hat is the maximum flow we can send from s to t that meet the flow constraints?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6168" y="5366886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155696" y="4609616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131506" y="6230277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371268" y="5461722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261453" y="5064901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261453" y="5822171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664906" y="5917007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398206" y="5143016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610981" y="5064901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302801" y="48437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5028368" y="615400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3064706" y="590028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928910" y="488345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422396" y="546172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2116442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residual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residual graph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r>
              <a:rPr lang="en-US" dirty="0" smtClean="0"/>
              <a:t> is constructed from G</a:t>
            </a:r>
          </a:p>
          <a:p>
            <a:r>
              <a:rPr lang="en-US" dirty="0" smtClean="0"/>
              <a:t>For each edge </a:t>
            </a:r>
            <a:r>
              <a:rPr lang="en-US" i="1" dirty="0" smtClean="0"/>
              <a:t>e</a:t>
            </a:r>
            <a:r>
              <a:rPr lang="en-US" dirty="0" smtClean="0"/>
              <a:t> in the original graph (G):</a:t>
            </a:r>
          </a:p>
          <a:p>
            <a:pPr lvl="1"/>
            <a:r>
              <a:rPr lang="en-US" dirty="0" smtClean="0"/>
              <a:t>if </a:t>
            </a:r>
            <a:r>
              <a:rPr lang="en-US" i="1" dirty="0" smtClean="0"/>
              <a:t>flow(e)</a:t>
            </a:r>
            <a:r>
              <a:rPr lang="en-US" dirty="0" smtClean="0"/>
              <a:t> &lt; capacity(e)</a:t>
            </a:r>
          </a:p>
          <a:p>
            <a:pPr lvl="2"/>
            <a:r>
              <a:rPr lang="en-US" dirty="0" smtClean="0"/>
              <a:t>introduce an edge in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r>
              <a:rPr lang="en-US" dirty="0" smtClean="0"/>
              <a:t> with capacity = </a:t>
            </a:r>
            <a:r>
              <a:rPr lang="en-US" dirty="0" smtClean="0"/>
              <a:t>capacity</a:t>
            </a:r>
            <a:r>
              <a:rPr lang="en-US" dirty="0" smtClean="0"/>
              <a:t>(e</a:t>
            </a:r>
            <a:r>
              <a:rPr lang="en-US" dirty="0" smtClean="0"/>
              <a:t>)-flow(e)</a:t>
            </a:r>
            <a:endParaRPr lang="en-US" dirty="0" smtClean="0"/>
          </a:p>
          <a:p>
            <a:pPr lvl="2"/>
            <a:r>
              <a:rPr lang="en-US" dirty="0" smtClean="0"/>
              <a:t>this represents the remaining flow we can still push</a:t>
            </a:r>
          </a:p>
          <a:p>
            <a:pPr lvl="1"/>
            <a:r>
              <a:rPr lang="en-US" dirty="0" smtClean="0"/>
              <a:t>if flow(e) &gt; 0</a:t>
            </a:r>
          </a:p>
          <a:p>
            <a:pPr lvl="2"/>
            <a:r>
              <a:rPr lang="en-US" dirty="0" smtClean="0"/>
              <a:t>introduce an edge in </a:t>
            </a:r>
            <a:r>
              <a:rPr lang="en-US" dirty="0" err="1"/>
              <a:t>G</a:t>
            </a:r>
            <a:r>
              <a:rPr lang="en-US" baseline="-25000" dirty="0" err="1"/>
              <a:t>f</a:t>
            </a:r>
            <a:r>
              <a:rPr lang="en-US" dirty="0"/>
              <a:t> </a:t>
            </a:r>
            <a:r>
              <a:rPr lang="en-US" dirty="0" smtClean="0"/>
              <a:t>in the </a:t>
            </a:r>
            <a:r>
              <a:rPr lang="en-US" i="1" dirty="0" smtClean="0">
                <a:solidFill>
                  <a:srgbClr val="FF6600"/>
                </a:solidFill>
              </a:rPr>
              <a:t>opposite direction </a:t>
            </a:r>
            <a:r>
              <a:rPr lang="en-US" dirty="0" smtClean="0"/>
              <a:t>with capacity = flow(e)</a:t>
            </a:r>
          </a:p>
          <a:p>
            <a:pPr lvl="2"/>
            <a:r>
              <a:rPr lang="en-US" dirty="0" smtClean="0"/>
              <a:t>this represents the flow that we can reroute/reverse</a:t>
            </a:r>
          </a:p>
        </p:txBody>
      </p:sp>
    </p:spTree>
    <p:extLst>
      <p:ext uri="{BB962C8B-B14F-4D97-AF65-F5344CB8AC3E}">
        <p14:creationId xmlns:p14="http://schemas.microsoft.com/office/powerpoint/2010/main" val="830641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Residual graph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61797" y="1642583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</a:t>
            </a:r>
            <a:endParaRPr lang="en-US" sz="2800" dirty="0"/>
          </a:p>
        </p:txBody>
      </p:sp>
      <p:sp>
        <p:nvSpPr>
          <p:cNvPr id="82" name="TextBox 81"/>
          <p:cNvSpPr txBox="1"/>
          <p:nvPr/>
        </p:nvSpPr>
        <p:spPr>
          <a:xfrm>
            <a:off x="61797" y="4584441"/>
            <a:ext cx="80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G</a:t>
            </a:r>
            <a:r>
              <a:rPr lang="en-US" sz="2800" baseline="-25000" dirty="0" err="1" smtClean="0"/>
              <a:t>f</a:t>
            </a:r>
            <a:endParaRPr lang="en-US" sz="2800" baseline="-25000" dirty="0"/>
          </a:p>
        </p:txBody>
      </p:sp>
      <p:grpSp>
        <p:nvGrpSpPr>
          <p:cNvPr id="85" name="Group 4"/>
          <p:cNvGrpSpPr>
            <a:grpSpLocks/>
          </p:cNvGrpSpPr>
          <p:nvPr/>
        </p:nvGrpSpPr>
        <p:grpSpPr bwMode="auto">
          <a:xfrm>
            <a:off x="697674" y="2895366"/>
            <a:ext cx="533400" cy="533400"/>
            <a:chOff x="1824" y="2736"/>
            <a:chExt cx="336" cy="336"/>
          </a:xfrm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88" name="Group 7"/>
          <p:cNvGrpSpPr>
            <a:grpSpLocks/>
          </p:cNvGrpSpPr>
          <p:nvPr/>
        </p:nvGrpSpPr>
        <p:grpSpPr bwMode="auto">
          <a:xfrm>
            <a:off x="2322064" y="1714266"/>
            <a:ext cx="533400" cy="533400"/>
            <a:chOff x="1824" y="2736"/>
            <a:chExt cx="336" cy="336"/>
          </a:xfrm>
        </p:grpSpPr>
        <p:sp>
          <p:nvSpPr>
            <p:cNvPr id="8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91" name="Group 7"/>
          <p:cNvGrpSpPr>
            <a:grpSpLocks/>
          </p:cNvGrpSpPr>
          <p:nvPr/>
        </p:nvGrpSpPr>
        <p:grpSpPr bwMode="auto">
          <a:xfrm>
            <a:off x="2322064" y="3293638"/>
            <a:ext cx="533400" cy="533400"/>
            <a:chOff x="1824" y="2736"/>
            <a:chExt cx="336" cy="336"/>
          </a:xfrm>
        </p:grpSpPr>
        <p:sp>
          <p:nvSpPr>
            <p:cNvPr id="92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94" name="Group 7"/>
          <p:cNvGrpSpPr>
            <a:grpSpLocks/>
          </p:cNvGrpSpPr>
          <p:nvPr/>
        </p:nvGrpSpPr>
        <p:grpSpPr bwMode="auto">
          <a:xfrm>
            <a:off x="7025278" y="2711351"/>
            <a:ext cx="533400" cy="533400"/>
            <a:chOff x="1824" y="2736"/>
            <a:chExt cx="336" cy="336"/>
          </a:xfrm>
        </p:grpSpPr>
        <p:sp>
          <p:nvSpPr>
            <p:cNvPr id="95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6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97" name="Straight Arrow Connector 96"/>
          <p:cNvCxnSpPr>
            <a:stCxn id="86" idx="7"/>
            <a:endCxn id="89" idx="3"/>
          </p:cNvCxnSpPr>
          <p:nvPr/>
        </p:nvCxnSpPr>
        <p:spPr>
          <a:xfrm flipV="1">
            <a:off x="1152959" y="2169551"/>
            <a:ext cx="1247220" cy="8039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86" idx="5"/>
            <a:endCxn id="92" idx="2"/>
          </p:cNvCxnSpPr>
          <p:nvPr/>
        </p:nvCxnSpPr>
        <p:spPr>
          <a:xfrm>
            <a:off x="1152959" y="3350651"/>
            <a:ext cx="1169105" cy="2096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92" idx="6"/>
            <a:endCxn id="112" idx="2"/>
          </p:cNvCxnSpPr>
          <p:nvPr/>
        </p:nvCxnSpPr>
        <p:spPr>
          <a:xfrm>
            <a:off x="2855464" y="3560338"/>
            <a:ext cx="218670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89" idx="4"/>
            <a:endCxn id="92" idx="0"/>
          </p:cNvCxnSpPr>
          <p:nvPr/>
        </p:nvCxnSpPr>
        <p:spPr>
          <a:xfrm>
            <a:off x="2588764" y="2247666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89" idx="6"/>
            <a:endCxn id="109" idx="2"/>
          </p:cNvCxnSpPr>
          <p:nvPr/>
        </p:nvCxnSpPr>
        <p:spPr>
          <a:xfrm>
            <a:off x="2855464" y="1980966"/>
            <a:ext cx="218670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ext Box 31"/>
          <p:cNvSpPr txBox="1">
            <a:spLocks noChangeArrowheads="1"/>
          </p:cNvSpPr>
          <p:nvPr/>
        </p:nvSpPr>
        <p:spPr bwMode="auto">
          <a:xfrm>
            <a:off x="1018553" y="2169551"/>
            <a:ext cx="8647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04" name="Text Box 31"/>
          <p:cNvSpPr txBox="1">
            <a:spLocks noChangeArrowheads="1"/>
          </p:cNvSpPr>
          <p:nvPr/>
        </p:nvSpPr>
        <p:spPr bwMode="auto">
          <a:xfrm>
            <a:off x="3618311" y="3553565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/9</a:t>
            </a:r>
            <a:endParaRPr lang="en-US" kern="1200" dirty="0"/>
          </a:p>
        </p:txBody>
      </p:sp>
      <p:sp>
        <p:nvSpPr>
          <p:cNvPr id="105" name="Text Box 31"/>
          <p:cNvSpPr txBox="1">
            <a:spLocks noChangeArrowheads="1"/>
          </p:cNvSpPr>
          <p:nvPr/>
        </p:nvSpPr>
        <p:spPr bwMode="auto">
          <a:xfrm>
            <a:off x="1327709" y="348887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06" name="Text Box 31"/>
          <p:cNvSpPr txBox="1">
            <a:spLocks noChangeArrowheads="1"/>
          </p:cNvSpPr>
          <p:nvPr/>
        </p:nvSpPr>
        <p:spPr bwMode="auto">
          <a:xfrm>
            <a:off x="3452038" y="1600447"/>
            <a:ext cx="85207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/4</a:t>
            </a:r>
            <a:endParaRPr lang="en-US" kern="1200" dirty="0"/>
          </a:p>
        </p:txBody>
      </p:sp>
      <p:sp>
        <p:nvSpPr>
          <p:cNvPr id="107" name="Text Box 31"/>
          <p:cNvSpPr txBox="1">
            <a:spLocks noChangeArrowheads="1"/>
          </p:cNvSpPr>
          <p:nvPr/>
        </p:nvSpPr>
        <p:spPr bwMode="auto">
          <a:xfrm>
            <a:off x="2616374" y="257592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2</a:t>
            </a:r>
            <a:endParaRPr lang="en-US" kern="1200" dirty="0"/>
          </a:p>
        </p:txBody>
      </p:sp>
      <p:grpSp>
        <p:nvGrpSpPr>
          <p:cNvPr id="108" name="Group 7"/>
          <p:cNvGrpSpPr>
            <a:grpSpLocks/>
          </p:cNvGrpSpPr>
          <p:nvPr/>
        </p:nvGrpSpPr>
        <p:grpSpPr bwMode="auto">
          <a:xfrm>
            <a:off x="5042169" y="1714266"/>
            <a:ext cx="533400" cy="533400"/>
            <a:chOff x="1824" y="2736"/>
            <a:chExt cx="336" cy="336"/>
          </a:xfrm>
        </p:grpSpPr>
        <p:sp>
          <p:nvSpPr>
            <p:cNvPr id="10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C</a:t>
              </a:r>
            </a:p>
          </p:txBody>
        </p:sp>
      </p:grpSp>
      <p:grpSp>
        <p:nvGrpSpPr>
          <p:cNvPr id="111" name="Group 7"/>
          <p:cNvGrpSpPr>
            <a:grpSpLocks/>
          </p:cNvGrpSpPr>
          <p:nvPr/>
        </p:nvGrpSpPr>
        <p:grpSpPr bwMode="auto">
          <a:xfrm>
            <a:off x="5042169" y="3293638"/>
            <a:ext cx="533400" cy="533400"/>
            <a:chOff x="1824" y="2736"/>
            <a:chExt cx="336" cy="336"/>
          </a:xfrm>
        </p:grpSpPr>
        <p:sp>
          <p:nvSpPr>
            <p:cNvPr id="112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D</a:t>
              </a:r>
            </a:p>
          </p:txBody>
        </p:sp>
      </p:grpSp>
      <p:cxnSp>
        <p:nvCxnSpPr>
          <p:cNvPr id="114" name="Straight Arrow Connector 113"/>
          <p:cNvCxnSpPr>
            <a:stCxn id="109" idx="4"/>
            <a:endCxn id="112" idx="0"/>
          </p:cNvCxnSpPr>
          <p:nvPr/>
        </p:nvCxnSpPr>
        <p:spPr>
          <a:xfrm>
            <a:off x="5308869" y="2247666"/>
            <a:ext cx="0" cy="10459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89" idx="5"/>
            <a:endCxn id="112" idx="1"/>
          </p:cNvCxnSpPr>
          <p:nvPr/>
        </p:nvCxnSpPr>
        <p:spPr>
          <a:xfrm>
            <a:off x="2777349" y="2169551"/>
            <a:ext cx="2342935" cy="12022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stCxn id="109" idx="6"/>
            <a:endCxn id="95" idx="1"/>
          </p:cNvCxnSpPr>
          <p:nvPr/>
        </p:nvCxnSpPr>
        <p:spPr>
          <a:xfrm>
            <a:off x="5575569" y="1980966"/>
            <a:ext cx="1527824" cy="8085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stCxn id="112" idx="6"/>
            <a:endCxn id="95" idx="2"/>
          </p:cNvCxnSpPr>
          <p:nvPr/>
        </p:nvCxnSpPr>
        <p:spPr>
          <a:xfrm flipV="1">
            <a:off x="5575569" y="2978051"/>
            <a:ext cx="1449709" cy="5822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Text Box 31"/>
          <p:cNvSpPr txBox="1">
            <a:spLocks noChangeArrowheads="1"/>
          </p:cNvSpPr>
          <p:nvPr/>
        </p:nvSpPr>
        <p:spPr bwMode="auto">
          <a:xfrm>
            <a:off x="5308869" y="248689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6</a:t>
            </a:r>
            <a:endParaRPr lang="en-US" kern="1200" dirty="0"/>
          </a:p>
        </p:txBody>
      </p:sp>
      <p:sp>
        <p:nvSpPr>
          <p:cNvPr id="163" name="Text Box 31"/>
          <p:cNvSpPr txBox="1">
            <a:spLocks noChangeArrowheads="1"/>
          </p:cNvSpPr>
          <p:nvPr/>
        </p:nvSpPr>
        <p:spPr bwMode="auto">
          <a:xfrm>
            <a:off x="6236261" y="1967160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64" name="Text Box 31"/>
          <p:cNvSpPr txBox="1">
            <a:spLocks noChangeArrowheads="1"/>
          </p:cNvSpPr>
          <p:nvPr/>
        </p:nvSpPr>
        <p:spPr bwMode="auto">
          <a:xfrm>
            <a:off x="6228777" y="3293638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165" name="Text Box 31"/>
          <p:cNvSpPr txBox="1">
            <a:spLocks noChangeArrowheads="1"/>
          </p:cNvSpPr>
          <p:nvPr/>
        </p:nvSpPr>
        <p:spPr bwMode="auto">
          <a:xfrm>
            <a:off x="3618311" y="2303541"/>
            <a:ext cx="86713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8</a:t>
            </a:r>
            <a:r>
              <a:rPr lang="en-US" dirty="0" smtClean="0"/>
              <a:t>/8</a:t>
            </a:r>
            <a:endParaRPr lang="en-US" kern="1200" dirty="0"/>
          </a:p>
        </p:txBody>
      </p:sp>
      <p:grpSp>
        <p:nvGrpSpPr>
          <p:cNvPr id="6" name="Group 5"/>
          <p:cNvGrpSpPr/>
          <p:nvPr/>
        </p:nvGrpSpPr>
        <p:grpSpPr>
          <a:xfrm>
            <a:off x="761984" y="4217728"/>
            <a:ext cx="6861004" cy="2418744"/>
            <a:chOff x="761984" y="4217728"/>
            <a:chExt cx="6861004" cy="2418744"/>
          </a:xfrm>
        </p:grpSpPr>
        <p:grpSp>
          <p:nvGrpSpPr>
            <p:cNvPr id="40" name="Group 4"/>
            <p:cNvGrpSpPr>
              <a:grpSpLocks/>
            </p:cNvGrpSpPr>
            <p:nvPr/>
          </p:nvGrpSpPr>
          <p:grpSpPr bwMode="auto">
            <a:xfrm>
              <a:off x="761984" y="5611560"/>
              <a:ext cx="533400" cy="533400"/>
              <a:chOff x="1824" y="2736"/>
              <a:chExt cx="336" cy="336"/>
            </a:xfrm>
          </p:grpSpPr>
          <p:sp>
            <p:nvSpPr>
              <p:cNvPr id="41" name="Oval 5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Text Box 6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S</a:t>
                </a:r>
              </a:p>
            </p:txBody>
          </p:sp>
        </p:grpSp>
        <p:grpSp>
          <p:nvGrpSpPr>
            <p:cNvPr id="44" name="Group 7"/>
            <p:cNvGrpSpPr>
              <a:grpSpLocks/>
            </p:cNvGrpSpPr>
            <p:nvPr/>
          </p:nvGrpSpPr>
          <p:grpSpPr bwMode="auto">
            <a:xfrm>
              <a:off x="2386374" y="4430460"/>
              <a:ext cx="533400" cy="533400"/>
              <a:chOff x="1824" y="2736"/>
              <a:chExt cx="336" cy="336"/>
            </a:xfrm>
          </p:grpSpPr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A</a:t>
                </a:r>
              </a:p>
            </p:txBody>
          </p:sp>
        </p:grpSp>
        <p:grpSp>
          <p:nvGrpSpPr>
            <p:cNvPr id="51" name="Group 7"/>
            <p:cNvGrpSpPr>
              <a:grpSpLocks/>
            </p:cNvGrpSpPr>
            <p:nvPr/>
          </p:nvGrpSpPr>
          <p:grpSpPr bwMode="auto">
            <a:xfrm>
              <a:off x="2386374" y="6009832"/>
              <a:ext cx="533400" cy="533400"/>
              <a:chOff x="1824" y="2736"/>
              <a:chExt cx="336" cy="336"/>
            </a:xfrm>
          </p:grpSpPr>
          <p:sp>
            <p:nvSpPr>
              <p:cNvPr id="52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B</a:t>
                </a:r>
              </a:p>
            </p:txBody>
          </p:sp>
        </p:grpSp>
        <p:grpSp>
          <p:nvGrpSpPr>
            <p:cNvPr id="54" name="Group 7"/>
            <p:cNvGrpSpPr>
              <a:grpSpLocks/>
            </p:cNvGrpSpPr>
            <p:nvPr/>
          </p:nvGrpSpPr>
          <p:grpSpPr bwMode="auto">
            <a:xfrm>
              <a:off x="7089588" y="5427545"/>
              <a:ext cx="533400" cy="533400"/>
              <a:chOff x="1824" y="2736"/>
              <a:chExt cx="336" cy="336"/>
            </a:xfrm>
          </p:grpSpPr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T</a:t>
                </a:r>
              </a:p>
            </p:txBody>
          </p:sp>
        </p:grpSp>
        <p:cxnSp>
          <p:nvCxnSpPr>
            <p:cNvPr id="58" name="Straight Arrow Connector 57"/>
            <p:cNvCxnSpPr/>
            <p:nvPr/>
          </p:nvCxnSpPr>
          <p:spPr>
            <a:xfrm>
              <a:off x="1217269" y="6080651"/>
              <a:ext cx="1155300" cy="33394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2919774" y="6359368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48" idx="4"/>
              <a:endCxn id="52" idx="0"/>
            </p:cNvCxnSpPr>
            <p:nvPr/>
          </p:nvCxnSpPr>
          <p:spPr>
            <a:xfrm>
              <a:off x="2653074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2919774" y="4572906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 Box 31"/>
            <p:cNvSpPr txBox="1">
              <a:spLocks noChangeArrowheads="1"/>
            </p:cNvSpPr>
            <p:nvPr/>
          </p:nvSpPr>
          <p:spPr bwMode="auto">
            <a:xfrm>
              <a:off x="3682621" y="6269759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7</a:t>
              </a:r>
              <a:endParaRPr lang="en-US" kern="1200" dirty="0"/>
            </a:p>
          </p:txBody>
        </p:sp>
        <p:sp>
          <p:nvSpPr>
            <p:cNvPr id="64" name="Text Box 31"/>
            <p:cNvSpPr txBox="1">
              <a:spLocks noChangeArrowheads="1"/>
            </p:cNvSpPr>
            <p:nvPr/>
          </p:nvSpPr>
          <p:spPr bwMode="auto">
            <a:xfrm>
              <a:off x="1392019" y="620507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  <p:sp>
          <p:nvSpPr>
            <p:cNvPr id="65" name="Text Box 31"/>
            <p:cNvSpPr txBox="1">
              <a:spLocks noChangeArrowheads="1"/>
            </p:cNvSpPr>
            <p:nvPr/>
          </p:nvSpPr>
          <p:spPr bwMode="auto">
            <a:xfrm>
              <a:off x="4036011" y="4217728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  <p:sp>
          <p:nvSpPr>
            <p:cNvPr id="66" name="Text Box 31"/>
            <p:cNvSpPr txBox="1">
              <a:spLocks noChangeArrowheads="1"/>
            </p:cNvSpPr>
            <p:nvPr/>
          </p:nvSpPr>
          <p:spPr bwMode="auto">
            <a:xfrm>
              <a:off x="2680684" y="5292123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  <p:grpSp>
          <p:nvGrpSpPr>
            <p:cNvPr id="67" name="Group 7"/>
            <p:cNvGrpSpPr>
              <a:grpSpLocks/>
            </p:cNvGrpSpPr>
            <p:nvPr/>
          </p:nvGrpSpPr>
          <p:grpSpPr bwMode="auto">
            <a:xfrm>
              <a:off x="5106479" y="4430460"/>
              <a:ext cx="533400" cy="533400"/>
              <a:chOff x="1824" y="2736"/>
              <a:chExt cx="336" cy="336"/>
            </a:xfrm>
          </p:grpSpPr>
          <p:sp>
            <p:nvSpPr>
              <p:cNvPr id="68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9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C</a:t>
                </a:r>
              </a:p>
            </p:txBody>
          </p:sp>
        </p:grpSp>
        <p:grpSp>
          <p:nvGrpSpPr>
            <p:cNvPr id="70" name="Group 7"/>
            <p:cNvGrpSpPr>
              <a:grpSpLocks/>
            </p:cNvGrpSpPr>
            <p:nvPr/>
          </p:nvGrpSpPr>
          <p:grpSpPr bwMode="auto">
            <a:xfrm>
              <a:off x="5106479" y="6009832"/>
              <a:ext cx="533400" cy="533400"/>
              <a:chOff x="1824" y="2736"/>
              <a:chExt cx="336" cy="336"/>
            </a:xfrm>
          </p:grpSpPr>
          <p:sp>
            <p:nvSpPr>
              <p:cNvPr id="71" name="Oval 8"/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336" cy="33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" name="Text Box 9"/>
              <p:cNvSpPr txBox="1">
                <a:spLocks noChangeArrowheads="1"/>
              </p:cNvSpPr>
              <p:nvPr/>
            </p:nvSpPr>
            <p:spPr bwMode="auto">
              <a:xfrm>
                <a:off x="1872" y="2736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en-US" sz="2400" dirty="0"/>
                  <a:t>D</a:t>
                </a:r>
              </a:p>
            </p:txBody>
          </p:sp>
        </p:grpSp>
        <p:cxnSp>
          <p:nvCxnSpPr>
            <p:cNvPr id="73" name="Straight Arrow Connector 72"/>
            <p:cNvCxnSpPr>
              <a:stCxn id="68" idx="4"/>
              <a:endCxn id="71" idx="0"/>
            </p:cNvCxnSpPr>
            <p:nvPr/>
          </p:nvCxnSpPr>
          <p:spPr>
            <a:xfrm>
              <a:off x="5373179" y="4963860"/>
              <a:ext cx="0" cy="104597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48" idx="5"/>
              <a:endCxn id="71" idx="1"/>
            </p:cNvCxnSpPr>
            <p:nvPr/>
          </p:nvCxnSpPr>
          <p:spPr>
            <a:xfrm>
              <a:off x="2841659" y="4885745"/>
              <a:ext cx="2342935" cy="1202202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5667489" y="461432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 Box 31"/>
            <p:cNvSpPr txBox="1">
              <a:spLocks noChangeArrowheads="1"/>
            </p:cNvSpPr>
            <p:nvPr/>
          </p:nvSpPr>
          <p:spPr bwMode="auto">
            <a:xfrm>
              <a:off x="5373179" y="520309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6</a:t>
              </a:r>
              <a:endParaRPr lang="en-US" kern="1200" dirty="0"/>
            </a:p>
          </p:txBody>
        </p:sp>
        <p:sp>
          <p:nvSpPr>
            <p:cNvPr id="78" name="Text Box 31"/>
            <p:cNvSpPr txBox="1">
              <a:spLocks noChangeArrowheads="1"/>
            </p:cNvSpPr>
            <p:nvPr/>
          </p:nvSpPr>
          <p:spPr bwMode="auto">
            <a:xfrm>
              <a:off x="6300571" y="4683354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  <p:sp>
          <p:nvSpPr>
            <p:cNvPr id="80" name="Text Box 31"/>
            <p:cNvSpPr txBox="1">
              <a:spLocks noChangeArrowheads="1"/>
            </p:cNvSpPr>
            <p:nvPr/>
          </p:nvSpPr>
          <p:spPr bwMode="auto">
            <a:xfrm>
              <a:off x="3682621" y="5019735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8</a:t>
              </a:r>
              <a:endParaRPr lang="en-US" kern="1200" dirty="0"/>
            </a:p>
          </p:txBody>
        </p:sp>
        <p:cxnSp>
          <p:nvCxnSpPr>
            <p:cNvPr id="119" name="Straight Arrow Connector 118"/>
            <p:cNvCxnSpPr/>
            <p:nvPr/>
          </p:nvCxnSpPr>
          <p:spPr>
            <a:xfrm flipV="1">
              <a:off x="5612814" y="5791422"/>
              <a:ext cx="1477319" cy="416614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 Box 31"/>
            <p:cNvSpPr txBox="1">
              <a:spLocks noChangeArrowheads="1"/>
            </p:cNvSpPr>
            <p:nvPr/>
          </p:nvSpPr>
          <p:spPr bwMode="auto">
            <a:xfrm>
              <a:off x="6050725" y="5572738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cxnSp>
          <p:nvCxnSpPr>
            <p:cNvPr id="121" name="Straight Arrow Connector 120"/>
            <p:cNvCxnSpPr/>
            <p:nvPr/>
          </p:nvCxnSpPr>
          <p:spPr>
            <a:xfrm flipV="1">
              <a:off x="1245424" y="4927697"/>
              <a:ext cx="1247220" cy="80393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 Box 31"/>
            <p:cNvSpPr txBox="1">
              <a:spLocks noChangeArrowheads="1"/>
            </p:cNvSpPr>
            <p:nvPr/>
          </p:nvSpPr>
          <p:spPr bwMode="auto">
            <a:xfrm>
              <a:off x="1817749" y="5348672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10</a:t>
              </a:r>
              <a:endParaRPr lang="en-US" kern="1200" dirty="0"/>
            </a:p>
          </p:txBody>
        </p:sp>
        <p:cxnSp>
          <p:nvCxnSpPr>
            <p:cNvPr id="159" name="Straight Arrow Connector 158"/>
            <p:cNvCxnSpPr/>
            <p:nvPr/>
          </p:nvCxnSpPr>
          <p:spPr>
            <a:xfrm>
              <a:off x="2919774" y="4792491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 Box 31"/>
            <p:cNvSpPr txBox="1">
              <a:spLocks noChangeArrowheads="1"/>
            </p:cNvSpPr>
            <p:nvPr/>
          </p:nvSpPr>
          <p:spPr bwMode="auto">
            <a:xfrm>
              <a:off x="4052824" y="4743308"/>
              <a:ext cx="85207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  <p:cxnSp>
          <p:nvCxnSpPr>
            <p:cNvPr id="161" name="Straight Arrow Connector 160"/>
            <p:cNvCxnSpPr/>
            <p:nvPr/>
          </p:nvCxnSpPr>
          <p:spPr>
            <a:xfrm>
              <a:off x="5557594" y="4835754"/>
              <a:ext cx="1527824" cy="80850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 Box 31"/>
            <p:cNvSpPr txBox="1">
              <a:spLocks noChangeArrowheads="1"/>
            </p:cNvSpPr>
            <p:nvPr/>
          </p:nvSpPr>
          <p:spPr bwMode="auto">
            <a:xfrm>
              <a:off x="5928546" y="5089486"/>
              <a:ext cx="86713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  <p:cxnSp>
          <p:nvCxnSpPr>
            <p:cNvPr id="166" name="Straight Arrow Connector 165"/>
            <p:cNvCxnSpPr/>
            <p:nvPr/>
          </p:nvCxnSpPr>
          <p:spPr>
            <a:xfrm>
              <a:off x="1258684" y="5846565"/>
              <a:ext cx="1155300" cy="333941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 Box 31"/>
            <p:cNvSpPr txBox="1">
              <a:spLocks noChangeArrowheads="1"/>
            </p:cNvSpPr>
            <p:nvPr/>
          </p:nvSpPr>
          <p:spPr bwMode="auto">
            <a:xfrm>
              <a:off x="1857602" y="5716051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 smtClean="0"/>
                <a:t>2</a:t>
              </a:r>
              <a:endParaRPr lang="en-US" kern="1200" dirty="0"/>
            </a:p>
          </p:txBody>
        </p:sp>
        <p:cxnSp>
          <p:nvCxnSpPr>
            <p:cNvPr id="168" name="Straight Arrow Connector 167"/>
            <p:cNvCxnSpPr/>
            <p:nvPr/>
          </p:nvCxnSpPr>
          <p:spPr>
            <a:xfrm>
              <a:off x="2934124" y="6139006"/>
              <a:ext cx="2186705" cy="0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Text Box 31"/>
            <p:cNvSpPr txBox="1">
              <a:spLocks noChangeArrowheads="1"/>
            </p:cNvSpPr>
            <p:nvPr/>
          </p:nvSpPr>
          <p:spPr bwMode="auto">
            <a:xfrm>
              <a:off x="3624393" y="5778247"/>
              <a:ext cx="6858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/>
                <a:t>2</a:t>
              </a:r>
              <a:endParaRPr lang="en-US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10645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flow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If one of these is are true then all are true (i.e. each implies the the others):</a:t>
            </a:r>
          </a:p>
          <a:p>
            <a:endParaRPr lang="en-US" dirty="0" smtClean="0"/>
          </a:p>
          <a:p>
            <a:r>
              <a:rPr lang="en-US" dirty="0" smtClean="0"/>
              <a:t>f is a maximum flow</a:t>
            </a:r>
          </a:p>
          <a:p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r>
              <a:rPr lang="en-US" dirty="0" smtClean="0"/>
              <a:t> has no paths from s to t</a:t>
            </a:r>
          </a:p>
          <a:p>
            <a:r>
              <a:rPr lang="en-US" dirty="0" smtClean="0"/>
              <a:t>|f| = minimum capacity cut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045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2209" y="2028178"/>
            <a:ext cx="8153400" cy="388067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Ford-Fulkerson(G, s, t)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flow = 0 for all edges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r>
              <a:rPr lang="en-US" dirty="0" smtClean="0"/>
              <a:t> = </a:t>
            </a:r>
            <a:r>
              <a:rPr lang="en-US" dirty="0" err="1" smtClean="0"/>
              <a:t>residualGraph</a:t>
            </a:r>
            <a:r>
              <a:rPr lang="en-US" dirty="0" smtClean="0"/>
              <a:t>(G)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while a simple path exists from s to t in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endParaRPr lang="en-US" baseline="-25000" dirty="0"/>
          </a:p>
          <a:p>
            <a:pPr marL="0" indent="0">
              <a:buNone/>
            </a:pPr>
            <a:r>
              <a:rPr lang="en-US" dirty="0" smtClean="0"/>
              <a:t>      send as much flow along the path as possible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r>
              <a:rPr lang="en-US" dirty="0" smtClean="0"/>
              <a:t> = </a:t>
            </a:r>
            <a:r>
              <a:rPr lang="en-US" dirty="0" err="1" smtClean="0"/>
              <a:t>residualGraph</a:t>
            </a:r>
            <a:r>
              <a:rPr lang="en-US" dirty="0" smtClean="0"/>
              <a:t>(G)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return flow</a:t>
            </a:r>
          </a:p>
        </p:txBody>
      </p:sp>
    </p:spTree>
    <p:extLst>
      <p:ext uri="{BB962C8B-B14F-4D97-AF65-F5344CB8AC3E}">
        <p14:creationId xmlns:p14="http://schemas.microsoft.com/office/powerpoint/2010/main" val="2919080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Ford-Fulkerson: runtime?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1853" y="2471232"/>
            <a:ext cx="59498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Ford-Fulkerson(G, s, t)</a:t>
            </a:r>
          </a:p>
          <a:p>
            <a:r>
              <a:rPr lang="en-US" sz="2400" dirty="0" smtClean="0"/>
              <a:t>   flow = 0 for all edges</a:t>
            </a:r>
          </a:p>
          <a:p>
            <a:r>
              <a:rPr lang="en-US" sz="2400" dirty="0" smtClean="0"/>
              <a:t>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while a simple path exists from s to t in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endParaRPr lang="en-US" sz="2400" baseline="-25000" dirty="0" smtClean="0"/>
          </a:p>
          <a:p>
            <a:r>
              <a:rPr lang="en-US" sz="2400" dirty="0" smtClean="0"/>
              <a:t>      send as much flow along path as possible</a:t>
            </a:r>
          </a:p>
          <a:p>
            <a:r>
              <a:rPr lang="en-US" sz="2400" dirty="0" smtClean="0"/>
              <a:t>      </a:t>
            </a:r>
            <a:r>
              <a:rPr lang="en-US" sz="2400" dirty="0" err="1" smtClean="0"/>
              <a:t>G</a:t>
            </a:r>
            <a:r>
              <a:rPr lang="en-US" sz="2400" baseline="-25000" dirty="0" err="1" smtClean="0"/>
              <a:t>f</a:t>
            </a:r>
            <a:r>
              <a:rPr lang="en-US" sz="2400" dirty="0" smtClean="0"/>
              <a:t> = </a:t>
            </a:r>
            <a:r>
              <a:rPr lang="en-US" sz="2400" dirty="0" err="1" smtClean="0"/>
              <a:t>residualGraph</a:t>
            </a:r>
            <a:r>
              <a:rPr lang="en-US" sz="2400" dirty="0" smtClean="0"/>
              <a:t>(G)</a:t>
            </a:r>
          </a:p>
          <a:p>
            <a:r>
              <a:rPr lang="en-US" sz="2400" dirty="0" smtClean="0"/>
              <a:t>   return flow</a:t>
            </a:r>
          </a:p>
          <a:p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12648" y="5518220"/>
            <a:ext cx="4288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Overall runtime?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93238" y="5544739"/>
            <a:ext cx="270144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O(max-flow * E)</a:t>
            </a:r>
          </a:p>
          <a:p>
            <a:pPr marL="285750" indent="-285750">
              <a:buFontTx/>
              <a:buChar char="-"/>
            </a:pPr>
            <a:endParaRPr lang="en-US" sz="2400" dirty="0" smtClean="0">
              <a:solidFill>
                <a:srgbClr val="0000FF"/>
              </a:solidFill>
            </a:endParaRPr>
          </a:p>
          <a:p>
            <a:pPr marL="285750" indent="-285750">
              <a:buFontTx/>
              <a:buChar char="-"/>
            </a:pP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479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O(max-flow * 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Can you construct a graph that </a:t>
            </a:r>
            <a:r>
              <a:rPr lang="en-US" i="1" dirty="0" smtClean="0">
                <a:solidFill>
                  <a:srgbClr val="FF0000"/>
                </a:solidFill>
              </a:rPr>
              <a:t>could get</a:t>
            </a:r>
            <a:r>
              <a:rPr lang="en-US" dirty="0" smtClean="0">
                <a:solidFill>
                  <a:srgbClr val="FF0000"/>
                </a:solidFill>
              </a:rPr>
              <a:t> this running time?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134881" y="4021828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84409" y="3264558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460219" y="4885219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699981" y="4116664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2590166" y="3719843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2590166" y="4477113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3993619" y="4571949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3939694" y="3719843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631514" y="349867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357081" y="480894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393419" y="473858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257623" y="353840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902551" y="2429618"/>
            <a:ext cx="1071546" cy="63632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>
                <a:solidFill>
                  <a:srgbClr val="0000FF"/>
                </a:solidFill>
              </a:rPr>
              <a:t>Hint: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850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O(max-flow * 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Can you construct a graph that </a:t>
            </a:r>
            <a:r>
              <a:rPr lang="en-US" i="1" dirty="0" smtClean="0">
                <a:solidFill>
                  <a:srgbClr val="FF0000"/>
                </a:solidFill>
              </a:rPr>
              <a:t>could get</a:t>
            </a:r>
            <a:r>
              <a:rPr lang="en-US" dirty="0" smtClean="0">
                <a:solidFill>
                  <a:srgbClr val="FF0000"/>
                </a:solidFill>
              </a:rPr>
              <a:t> this running time?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134881" y="3425803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84409" y="2668533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460219" y="4289194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699981" y="3520639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2590166" y="3123818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2590166" y="3881088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3993619" y="3975924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3726919" y="3201933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3939694" y="3123818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631514" y="290264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357081" y="421291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393419" y="414255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257623" y="294237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751109" y="352063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1830007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O(max-flow * 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Can you construct a graph that </a:t>
            </a:r>
            <a:r>
              <a:rPr lang="en-US" i="1" dirty="0" smtClean="0">
                <a:solidFill>
                  <a:srgbClr val="FF0000"/>
                </a:solidFill>
              </a:rPr>
              <a:t>could get</a:t>
            </a:r>
            <a:r>
              <a:rPr lang="en-US" dirty="0" smtClean="0">
                <a:solidFill>
                  <a:srgbClr val="FF0000"/>
                </a:solidFill>
              </a:rPr>
              <a:t> this running time?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134881" y="3425803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84409" y="2668533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460219" y="4289194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699981" y="3520639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2590166" y="3123818"/>
            <a:ext cx="972358" cy="380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2590166" y="3881088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3993619" y="3975924"/>
            <a:ext cx="784477" cy="5799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3726919" y="3201933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3939694" y="3123818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393419" y="2902646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357081" y="4212919"/>
            <a:ext cx="9992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393419" y="414255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257623" y="294237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100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751109" y="352063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/1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2035033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O(max-flow * 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Can you construct a graph that </a:t>
            </a:r>
            <a:r>
              <a:rPr lang="en-US" i="1" dirty="0" smtClean="0">
                <a:solidFill>
                  <a:srgbClr val="FF0000"/>
                </a:solidFill>
              </a:rPr>
              <a:t>could get</a:t>
            </a:r>
            <a:r>
              <a:rPr lang="en-US" dirty="0" smtClean="0">
                <a:solidFill>
                  <a:srgbClr val="FF0000"/>
                </a:solidFill>
              </a:rPr>
              <a:t> this running time?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134881" y="3425803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84409" y="2668533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460219" y="4289194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699981" y="3520639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2590166" y="3123818"/>
            <a:ext cx="972358" cy="380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2590166" y="3881088"/>
            <a:ext cx="870053" cy="6748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3993619" y="3975924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3726919" y="3201933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3939694" y="3123818"/>
            <a:ext cx="838402" cy="4749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393419" y="2902646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357081" y="4212919"/>
            <a:ext cx="9992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167366" y="4142559"/>
            <a:ext cx="10637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257623" y="2942376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751109" y="352063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0</a:t>
            </a:r>
            <a:r>
              <a:rPr lang="en-US" dirty="0" smtClean="0"/>
              <a:t>/1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2869929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O(max-flow * 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Can you construct a graph that </a:t>
            </a:r>
            <a:r>
              <a:rPr lang="en-US" i="1" dirty="0" smtClean="0">
                <a:solidFill>
                  <a:srgbClr val="FF0000"/>
                </a:solidFill>
              </a:rPr>
              <a:t>could get</a:t>
            </a:r>
            <a:r>
              <a:rPr lang="en-US" dirty="0" smtClean="0">
                <a:solidFill>
                  <a:srgbClr val="FF0000"/>
                </a:solidFill>
              </a:rPr>
              <a:t> this running time?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134881" y="3425803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84409" y="2668533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460219" y="4289194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699981" y="3520639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2590166" y="3123818"/>
            <a:ext cx="972358" cy="380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2590166" y="3881088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3993619" y="3975924"/>
            <a:ext cx="784477" cy="5799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3726919" y="3201933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3939694" y="3123818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393419" y="2902646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357081" y="4212919"/>
            <a:ext cx="9992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167366" y="4142559"/>
            <a:ext cx="10637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1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257623" y="2942376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1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751109" y="352063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 smtClean="0"/>
              <a:t>/1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221578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O(max-flow * 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Can you construct a graph that </a:t>
            </a:r>
            <a:r>
              <a:rPr lang="en-US" i="1" dirty="0" smtClean="0">
                <a:solidFill>
                  <a:srgbClr val="FF0000"/>
                </a:solidFill>
              </a:rPr>
              <a:t>could get</a:t>
            </a:r>
            <a:r>
              <a:rPr lang="en-US" dirty="0" smtClean="0">
                <a:solidFill>
                  <a:srgbClr val="FF0000"/>
                </a:solidFill>
              </a:rPr>
              <a:t> this running time?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134881" y="3425803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84409" y="2668533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460219" y="4289194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699981" y="3520639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2590166" y="3123818"/>
            <a:ext cx="972358" cy="380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2590166" y="3881088"/>
            <a:ext cx="870053" cy="6748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3993619" y="3975924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3726919" y="3201933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3939694" y="3123818"/>
            <a:ext cx="838402" cy="4749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393419" y="2902646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2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357081" y="4212919"/>
            <a:ext cx="9992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2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167366" y="4142559"/>
            <a:ext cx="10637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257623" y="2942376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751109" y="352063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0</a:t>
            </a:r>
            <a:r>
              <a:rPr lang="en-US" dirty="0" smtClean="0"/>
              <a:t>/1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3906107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O(max-flow * 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Can you construct a graph that </a:t>
            </a:r>
            <a:r>
              <a:rPr lang="en-US" i="1" dirty="0" smtClean="0">
                <a:solidFill>
                  <a:srgbClr val="FF0000"/>
                </a:solidFill>
              </a:rPr>
              <a:t>could get</a:t>
            </a:r>
            <a:r>
              <a:rPr lang="en-US" dirty="0" smtClean="0">
                <a:solidFill>
                  <a:srgbClr val="FF0000"/>
                </a:solidFill>
              </a:rPr>
              <a:t> this running time?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134881" y="3425803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84409" y="2668533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460219" y="4289194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699981" y="3520639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2590166" y="3123818"/>
            <a:ext cx="972358" cy="380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2590166" y="3881088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3993619" y="3975924"/>
            <a:ext cx="784477" cy="5799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3726919" y="3201933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3939694" y="3123818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393419" y="2902646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3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357081" y="4212919"/>
            <a:ext cx="9992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3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167366" y="4142559"/>
            <a:ext cx="10637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2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257623" y="2942376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00FF"/>
                </a:solidFill>
              </a:rPr>
              <a:t>2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751109" y="352063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 smtClean="0"/>
              <a:t>/1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1579964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O(max-flow * 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363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Can you construct a graph that </a:t>
            </a:r>
            <a:r>
              <a:rPr lang="en-US" i="1" dirty="0" smtClean="0">
                <a:solidFill>
                  <a:srgbClr val="FF0000"/>
                </a:solidFill>
              </a:rPr>
              <a:t>could get</a:t>
            </a:r>
            <a:r>
              <a:rPr lang="en-US" dirty="0" smtClean="0">
                <a:solidFill>
                  <a:srgbClr val="FF0000"/>
                </a:solidFill>
              </a:rPr>
              <a:t> this running time?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134881" y="3425803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84409" y="2668533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3460219" y="4289194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699981" y="3520639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2590166" y="3123818"/>
            <a:ext cx="972358" cy="380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2590166" y="3881088"/>
            <a:ext cx="870053" cy="6748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3993619" y="3975924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3726919" y="3201933"/>
            <a:ext cx="24190" cy="108726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3939694" y="3123818"/>
            <a:ext cx="838402" cy="4749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393419" y="2902646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3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357081" y="4212919"/>
            <a:ext cx="9992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0000FF"/>
                </a:solidFill>
              </a:rPr>
              <a:t>3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167366" y="4142559"/>
            <a:ext cx="10637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3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257623" y="2942376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3</a:t>
            </a:r>
            <a:r>
              <a:rPr lang="en-US" dirty="0" smtClean="0"/>
              <a:t>/100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751109" y="352063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0</a:t>
            </a:r>
            <a:r>
              <a:rPr lang="en-US" dirty="0" smtClean="0"/>
              <a:t>/1</a:t>
            </a:r>
            <a:endParaRPr lang="en-US" kern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2015511" y="5384239"/>
            <a:ext cx="46108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problem here?  Could we do better?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441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Faster variants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655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Edmunds-Karp</a:t>
            </a:r>
          </a:p>
          <a:p>
            <a:pPr lvl="1"/>
            <a:r>
              <a:rPr lang="en-US" dirty="0" smtClean="0"/>
              <a:t>Select the </a:t>
            </a:r>
            <a:r>
              <a:rPr lang="en-US" i="1" dirty="0" smtClean="0"/>
              <a:t>shortest path</a:t>
            </a:r>
            <a:r>
              <a:rPr lang="en-US" dirty="0" smtClean="0"/>
              <a:t> (in number of edges) from s to t in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f</a:t>
            </a:r>
            <a:endParaRPr lang="en-US" baseline="-25000" dirty="0" smtClean="0"/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How can we do this?</a:t>
            </a:r>
          </a:p>
          <a:p>
            <a:pPr lvl="3"/>
            <a:r>
              <a:rPr lang="en-US" dirty="0" smtClean="0">
                <a:solidFill>
                  <a:srgbClr val="0000FF"/>
                </a:solidFill>
              </a:rPr>
              <a:t>use BFS for search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Running time: O(V E</a:t>
            </a:r>
            <a:r>
              <a:rPr lang="en-US" baseline="30000" dirty="0" smtClean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lvl="2"/>
            <a:r>
              <a:rPr lang="en-US" dirty="0" smtClean="0"/>
              <a:t>avoids issues like the one we just saw</a:t>
            </a:r>
          </a:p>
          <a:p>
            <a:pPr lvl="2"/>
            <a:r>
              <a:rPr lang="en-US" dirty="0" smtClean="0"/>
              <a:t>see the book for the proof</a:t>
            </a:r>
          </a:p>
          <a:p>
            <a:pPr lvl="2"/>
            <a:r>
              <a:rPr lang="en-US" dirty="0" smtClean="0"/>
              <a:t>or </a:t>
            </a:r>
            <a:r>
              <a:rPr lang="en-US" dirty="0"/>
              <a:t>http://</a:t>
            </a:r>
            <a:r>
              <a:rPr lang="en-US" dirty="0" err="1"/>
              <a:t>www.cs.cornell.edu</a:t>
            </a:r>
            <a:r>
              <a:rPr lang="en-US" dirty="0"/>
              <a:t>/courses/CS4820/2011sp/handouts/</a:t>
            </a:r>
            <a:r>
              <a:rPr lang="en-US" dirty="0" err="1" smtClean="0"/>
              <a:t>edmondskarp.pdf</a:t>
            </a:r>
            <a:endParaRPr lang="en-US" dirty="0" smtClean="0"/>
          </a:p>
          <a:p>
            <a:r>
              <a:rPr lang="en-US" dirty="0" err="1" smtClean="0"/>
              <a:t>preflow</a:t>
            </a:r>
            <a:r>
              <a:rPr lang="en-US" dirty="0" smtClean="0"/>
              <a:t>-push (aka push-</a:t>
            </a:r>
            <a:r>
              <a:rPr lang="en-US" dirty="0" err="1" smtClean="0"/>
              <a:t>relabel</a:t>
            </a:r>
            <a:r>
              <a:rPr lang="en-US" dirty="0" smtClean="0"/>
              <a:t>) algorithms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O(V</a:t>
            </a:r>
            <a:r>
              <a:rPr lang="en-US" baseline="30000" dirty="0" smtClean="0">
                <a:solidFill>
                  <a:srgbClr val="0000FF"/>
                </a:solidFill>
              </a:rPr>
              <a:t>3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848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variations…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465368"/>
            <a:ext cx="4338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en.wikipedia.org</a:t>
            </a:r>
            <a:r>
              <a:rPr lang="en-US" dirty="0"/>
              <a:t>/wiki/</a:t>
            </a:r>
            <a:r>
              <a:rPr lang="en-US" dirty="0" err="1"/>
              <a:t>Maximum_flow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92" y="1601465"/>
            <a:ext cx="2463065" cy="49562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525" y="1951409"/>
            <a:ext cx="5287497" cy="312910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72964" y="5410951"/>
            <a:ext cx="51897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akira.ruc.dk</a:t>
            </a:r>
            <a:r>
              <a:rPr lang="en-US" dirty="0"/>
              <a:t>/~</a:t>
            </a:r>
            <a:r>
              <a:rPr lang="en-US" dirty="0" err="1"/>
              <a:t>keld</a:t>
            </a:r>
            <a:r>
              <a:rPr lang="en-US" dirty="0"/>
              <a:t>/teaching/algoritmedesign_f03/</a:t>
            </a:r>
            <a:r>
              <a:rPr lang="en-US" dirty="0" err="1"/>
              <a:t>Artikler</a:t>
            </a:r>
            <a:r>
              <a:rPr lang="en-US" dirty="0"/>
              <a:t>/08/Goldberg88.pdf</a:t>
            </a:r>
          </a:p>
        </p:txBody>
      </p:sp>
    </p:spTree>
    <p:extLst>
      <p:ext uri="{BB962C8B-B14F-4D97-AF65-F5344CB8AC3E}">
        <p14:creationId xmlns:p14="http://schemas.microsoft.com/office/powerpoint/2010/main" val="1701727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 smtClean="0">
                <a:latin typeface="Arial" charset="0"/>
              </a:rPr>
              <a:t>Bipartite graph – a graph where every vertex can be partitioned into two sets X and Y such that all edges connect a vertex u </a:t>
            </a:r>
            <a:r>
              <a:rPr lang="en-US" sz="2100" dirty="0" smtClean="0">
                <a:latin typeface="Arial" charset="0"/>
                <a:sym typeface="Symbol" charset="0"/>
              </a:rPr>
              <a:t></a:t>
            </a:r>
            <a:r>
              <a:rPr lang="en-US" sz="2100" dirty="0" smtClean="0">
                <a:latin typeface="Arial" charset="0"/>
                <a:cs typeface="Arial" charset="0"/>
              </a:rPr>
              <a:t> X and a vertex v </a:t>
            </a:r>
            <a:r>
              <a:rPr lang="en-US" sz="2100" dirty="0" smtClean="0">
                <a:latin typeface="Arial" charset="0"/>
                <a:sym typeface="Symbol" charset="0"/>
              </a:rPr>
              <a:t></a:t>
            </a:r>
            <a:r>
              <a:rPr lang="en-US" sz="2100" dirty="0" smtClean="0">
                <a:latin typeface="Arial" charset="0"/>
                <a:cs typeface="Arial" charset="0"/>
              </a:rPr>
              <a:t> Y</a:t>
            </a:r>
            <a:endParaRPr lang="en-US" sz="2100" dirty="0">
              <a:latin typeface="Arial" charset="0"/>
              <a:cs typeface="Arial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40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>
                <a:latin typeface="Arial" charset="0"/>
              </a:rPr>
              <a:t>A</a:t>
            </a:r>
            <a:r>
              <a:rPr lang="en-US" sz="2100" dirty="0" smtClean="0">
                <a:latin typeface="Arial" charset="0"/>
              </a:rPr>
              <a:t> </a:t>
            </a:r>
            <a:r>
              <a:rPr lang="en-US" sz="2100" i="1" dirty="0" smtClean="0">
                <a:latin typeface="Arial" charset="0"/>
              </a:rPr>
              <a:t>matching </a:t>
            </a:r>
            <a:r>
              <a:rPr lang="en-US" sz="2100" dirty="0" smtClean="0">
                <a:latin typeface="Arial" charset="0"/>
              </a:rPr>
              <a:t>M</a:t>
            </a:r>
            <a:r>
              <a:rPr lang="en-US" sz="2100" i="1" dirty="0" smtClean="0">
                <a:latin typeface="Arial" charset="0"/>
              </a:rPr>
              <a:t> </a:t>
            </a:r>
            <a:r>
              <a:rPr lang="en-US" sz="2100" dirty="0" smtClean="0">
                <a:latin typeface="Arial" charset="0"/>
              </a:rPr>
              <a:t>is a subset of edges such that each node occurs </a:t>
            </a:r>
            <a:r>
              <a:rPr lang="en-US" sz="2100" b="1" dirty="0" smtClean="0">
                <a:latin typeface="Arial" charset="0"/>
              </a:rPr>
              <a:t>at most once</a:t>
            </a:r>
            <a:r>
              <a:rPr lang="en-US" sz="2100" dirty="0" smtClean="0">
                <a:latin typeface="Arial" charset="0"/>
              </a:rPr>
              <a:t> in M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363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>
                <a:latin typeface="Arial" charset="0"/>
              </a:rPr>
              <a:t>A</a:t>
            </a:r>
            <a:r>
              <a:rPr lang="en-US" sz="2100" dirty="0" smtClean="0">
                <a:latin typeface="Arial" charset="0"/>
              </a:rPr>
              <a:t> </a:t>
            </a:r>
            <a:r>
              <a:rPr lang="en-US" sz="2100" i="1" dirty="0" smtClean="0">
                <a:latin typeface="Arial" charset="0"/>
              </a:rPr>
              <a:t>matching </a:t>
            </a:r>
            <a:r>
              <a:rPr lang="en-US" sz="2100" dirty="0" smtClean="0">
                <a:latin typeface="Arial" charset="0"/>
              </a:rPr>
              <a:t>M</a:t>
            </a:r>
            <a:r>
              <a:rPr lang="en-US" sz="2100" i="1" dirty="0" smtClean="0">
                <a:latin typeface="Arial" charset="0"/>
              </a:rPr>
              <a:t> </a:t>
            </a:r>
            <a:r>
              <a:rPr lang="en-US" sz="2100" dirty="0" smtClean="0">
                <a:latin typeface="Arial" charset="0"/>
              </a:rPr>
              <a:t>is a subset of edges such that each node occurs </a:t>
            </a:r>
            <a:r>
              <a:rPr lang="en-US" sz="2100" b="1" dirty="0" smtClean="0">
                <a:latin typeface="Arial" charset="0"/>
              </a:rPr>
              <a:t>at most once</a:t>
            </a:r>
            <a:r>
              <a:rPr lang="en-US" sz="2100" dirty="0" smtClean="0">
                <a:latin typeface="Arial" charset="0"/>
              </a:rPr>
              <a:t> in M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09166" y="5117068"/>
            <a:ext cx="1711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matching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921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>
                <a:latin typeface="Arial" charset="0"/>
              </a:rPr>
              <a:t>A</a:t>
            </a:r>
            <a:r>
              <a:rPr lang="en-US" sz="2100" dirty="0" smtClean="0">
                <a:latin typeface="Arial" charset="0"/>
              </a:rPr>
              <a:t> </a:t>
            </a:r>
            <a:r>
              <a:rPr lang="en-US" sz="2100" i="1" dirty="0" smtClean="0">
                <a:latin typeface="Arial" charset="0"/>
              </a:rPr>
              <a:t>matching </a:t>
            </a:r>
            <a:r>
              <a:rPr lang="en-US" sz="2100" dirty="0" smtClean="0">
                <a:latin typeface="Arial" charset="0"/>
              </a:rPr>
              <a:t>M</a:t>
            </a:r>
            <a:r>
              <a:rPr lang="en-US" sz="2100" i="1" dirty="0" smtClean="0">
                <a:latin typeface="Arial" charset="0"/>
              </a:rPr>
              <a:t> </a:t>
            </a:r>
            <a:r>
              <a:rPr lang="en-US" sz="2100" dirty="0" smtClean="0">
                <a:latin typeface="Arial" charset="0"/>
              </a:rPr>
              <a:t>is a subset of edges such that each node occurs </a:t>
            </a:r>
            <a:r>
              <a:rPr lang="en-US" sz="2100" b="1" dirty="0" smtClean="0">
                <a:latin typeface="Arial" charset="0"/>
              </a:rPr>
              <a:t>at most once</a:t>
            </a:r>
            <a:r>
              <a:rPr lang="en-US" sz="2100" dirty="0" smtClean="0">
                <a:latin typeface="Arial" charset="0"/>
              </a:rPr>
              <a:t> in M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09166" y="5117068"/>
            <a:ext cx="1711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matching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306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>
                <a:latin typeface="Arial" charset="0"/>
              </a:rPr>
              <a:t>A</a:t>
            </a:r>
            <a:r>
              <a:rPr lang="en-US" sz="2100" dirty="0" smtClean="0">
                <a:latin typeface="Arial" charset="0"/>
              </a:rPr>
              <a:t> </a:t>
            </a:r>
            <a:r>
              <a:rPr lang="en-US" sz="2100" i="1" dirty="0" smtClean="0">
                <a:latin typeface="Arial" charset="0"/>
              </a:rPr>
              <a:t>matching </a:t>
            </a:r>
            <a:r>
              <a:rPr lang="en-US" sz="2100" dirty="0" smtClean="0">
                <a:latin typeface="Arial" charset="0"/>
              </a:rPr>
              <a:t>M</a:t>
            </a:r>
            <a:r>
              <a:rPr lang="en-US" sz="2100" i="1" dirty="0" smtClean="0">
                <a:latin typeface="Arial" charset="0"/>
              </a:rPr>
              <a:t> </a:t>
            </a:r>
            <a:r>
              <a:rPr lang="en-US" sz="2100" dirty="0" smtClean="0">
                <a:latin typeface="Arial" charset="0"/>
              </a:rPr>
              <a:t>is a subset of edges such that each node occurs </a:t>
            </a:r>
            <a:r>
              <a:rPr lang="en-US" sz="2100" b="1" dirty="0" smtClean="0">
                <a:latin typeface="Arial" charset="0"/>
              </a:rPr>
              <a:t>at most once</a:t>
            </a:r>
            <a:r>
              <a:rPr lang="en-US" sz="2100" dirty="0" smtClean="0">
                <a:latin typeface="Arial" charset="0"/>
              </a:rPr>
              <a:t> in M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09166" y="5117068"/>
            <a:ext cx="1711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not a matching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374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>
                <a:latin typeface="Arial" charset="0"/>
              </a:rPr>
              <a:t>A</a:t>
            </a:r>
            <a:r>
              <a:rPr lang="en-US" sz="2100" dirty="0" smtClean="0">
                <a:latin typeface="Arial" charset="0"/>
              </a:rPr>
              <a:t> </a:t>
            </a:r>
            <a:r>
              <a:rPr lang="en-US" sz="2100" i="1" dirty="0" smtClean="0">
                <a:latin typeface="Arial" charset="0"/>
              </a:rPr>
              <a:t>matching </a:t>
            </a:r>
            <a:r>
              <a:rPr lang="en-US" sz="2100" dirty="0" smtClean="0">
                <a:latin typeface="Arial" charset="0"/>
              </a:rPr>
              <a:t>can be thought of as pairing the vertices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rgbClr val="94B6D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rgbClr val="94B6D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rgbClr val="66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rgbClr val="66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635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b="1" dirty="0" smtClean="0">
                <a:latin typeface="Arial" charset="0"/>
              </a:rPr>
              <a:t>Bipartite matching problem</a:t>
            </a:r>
            <a:r>
              <a:rPr lang="en-US" sz="2100" dirty="0" smtClean="0">
                <a:latin typeface="Arial" charset="0"/>
              </a:rPr>
              <a:t>: find the </a:t>
            </a:r>
            <a:r>
              <a:rPr lang="en-US" sz="2100" i="1" dirty="0" smtClean="0">
                <a:latin typeface="Arial" charset="0"/>
              </a:rPr>
              <a:t>largest</a:t>
            </a:r>
            <a:r>
              <a:rPr lang="en-US" sz="2100" dirty="0" smtClean="0">
                <a:latin typeface="Arial" charset="0"/>
              </a:rPr>
              <a:t> matching in a bipartite graph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105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105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105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7848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5029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7848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7848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5486400" y="4876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5638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5562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5638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5638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5562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457199" y="2524035"/>
            <a:ext cx="2497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Where might this problem come up?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2648" y="3617103"/>
            <a:ext cx="34873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CS department has n courses and m faculty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Every instructor can teach </a:t>
            </a:r>
            <a:r>
              <a:rPr lang="en-US" sz="2000" i="1" dirty="0" smtClean="0">
                <a:solidFill>
                  <a:srgbClr val="0000FF"/>
                </a:solidFill>
              </a:rPr>
              <a:t>some</a:t>
            </a:r>
            <a:r>
              <a:rPr lang="en-US" sz="2000" dirty="0" smtClean="0">
                <a:solidFill>
                  <a:srgbClr val="0000FF"/>
                </a:solidFill>
              </a:rPr>
              <a:t> of the courses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What course should each person teach?</a:t>
            </a:r>
          </a:p>
          <a:p>
            <a:pPr marL="285750" indent="-285750"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Anytime we want to match n things with m, but not all things can match</a:t>
            </a:r>
          </a:p>
        </p:txBody>
      </p:sp>
    </p:spTree>
    <p:extLst>
      <p:ext uri="{BB962C8B-B14F-4D97-AF65-F5344CB8AC3E}">
        <p14:creationId xmlns:p14="http://schemas.microsoft.com/office/powerpoint/2010/main" val="4112873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b="1" dirty="0" smtClean="0">
                <a:latin typeface="Arial" charset="0"/>
              </a:rPr>
              <a:t>Bipartite matching problem</a:t>
            </a:r>
            <a:r>
              <a:rPr lang="en-US" sz="2100" dirty="0" smtClean="0">
                <a:latin typeface="Arial" charset="0"/>
              </a:rPr>
              <a:t>: find the </a:t>
            </a:r>
            <a:r>
              <a:rPr lang="en-US" sz="2100" i="1" dirty="0" smtClean="0">
                <a:latin typeface="Arial" charset="0"/>
              </a:rPr>
              <a:t>largest</a:t>
            </a:r>
            <a:r>
              <a:rPr lang="en-US" sz="2100" dirty="0" smtClean="0">
                <a:latin typeface="Arial" charset="0"/>
              </a:rPr>
              <a:t> matching in a bipartite graph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105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105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105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7848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5029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7848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7848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5486400" y="4876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5638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5562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5638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5638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5562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457198" y="3733800"/>
            <a:ext cx="420884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ideas?</a:t>
            </a:r>
          </a:p>
          <a:p>
            <a:pPr marL="571500" indent="-571500">
              <a:buFontTx/>
              <a:buChar char="-"/>
            </a:pPr>
            <a:r>
              <a:rPr lang="en-US" sz="2800" dirty="0" smtClean="0">
                <a:solidFill>
                  <a:srgbClr val="FF0000"/>
                </a:solidFill>
              </a:rPr>
              <a:t>greedy?</a:t>
            </a:r>
          </a:p>
          <a:p>
            <a:pPr marL="571500" indent="-571500">
              <a:buFontTx/>
              <a:buChar char="-"/>
            </a:pPr>
            <a:r>
              <a:rPr lang="en-US" sz="2800" dirty="0" smtClean="0">
                <a:solidFill>
                  <a:srgbClr val="FF0000"/>
                </a:solidFill>
              </a:rPr>
              <a:t>dynamic programming?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98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4676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 smtClean="0">
                <a:latin typeface="Arial" charset="0"/>
              </a:rPr>
              <a:t>Setup as a flow problem:</a:t>
            </a:r>
          </a:p>
        </p:txBody>
      </p:sp>
      <p:grpSp>
        <p:nvGrpSpPr>
          <p:cNvPr id="45" name="Group 44"/>
          <p:cNvGrpSpPr>
            <a:grpSpLocks/>
          </p:cNvGrpSpPr>
          <p:nvPr/>
        </p:nvGrpSpPr>
        <p:grpSpPr bwMode="auto">
          <a:xfrm>
            <a:off x="2813793" y="2646416"/>
            <a:ext cx="533400" cy="533400"/>
            <a:chOff x="1824" y="2736"/>
            <a:chExt cx="336" cy="336"/>
          </a:xfrm>
        </p:grpSpPr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A</a:t>
              </a:r>
            </a:p>
          </p:txBody>
        </p:sp>
      </p:grpSp>
      <p:grpSp>
        <p:nvGrpSpPr>
          <p:cNvPr id="48" name="Group 47"/>
          <p:cNvGrpSpPr>
            <a:grpSpLocks/>
          </p:cNvGrpSpPr>
          <p:nvPr/>
        </p:nvGrpSpPr>
        <p:grpSpPr bwMode="auto">
          <a:xfrm>
            <a:off x="2813793" y="3789416"/>
            <a:ext cx="533400" cy="533400"/>
            <a:chOff x="1824" y="2736"/>
            <a:chExt cx="336" cy="336"/>
          </a:xfrm>
        </p:grpSpPr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51" name="Group 50"/>
          <p:cNvGrpSpPr>
            <a:grpSpLocks/>
          </p:cNvGrpSpPr>
          <p:nvPr/>
        </p:nvGrpSpPr>
        <p:grpSpPr bwMode="auto">
          <a:xfrm>
            <a:off x="2813793" y="4932416"/>
            <a:ext cx="533400" cy="533400"/>
            <a:chOff x="1824" y="2736"/>
            <a:chExt cx="336" cy="336"/>
          </a:xfrm>
        </p:grpSpPr>
        <p:sp>
          <p:nvSpPr>
            <p:cNvPr id="52" name="Oval 5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54" name="Group 53"/>
          <p:cNvGrpSpPr>
            <a:grpSpLocks/>
          </p:cNvGrpSpPr>
          <p:nvPr/>
        </p:nvGrpSpPr>
        <p:grpSpPr bwMode="auto">
          <a:xfrm>
            <a:off x="5556993" y="3256016"/>
            <a:ext cx="533400" cy="533400"/>
            <a:chOff x="1824" y="2736"/>
            <a:chExt cx="336" cy="336"/>
          </a:xfrm>
        </p:grpSpPr>
        <p:sp>
          <p:nvSpPr>
            <p:cNvPr id="55" name="Oval 5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2737593" y="5999216"/>
            <a:ext cx="533400" cy="533400"/>
            <a:chOff x="1824" y="2736"/>
            <a:chExt cx="336" cy="336"/>
          </a:xfrm>
        </p:grpSpPr>
        <p:sp>
          <p:nvSpPr>
            <p:cNvPr id="58" name="Oval 5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60" name="Group 59"/>
          <p:cNvGrpSpPr>
            <a:grpSpLocks/>
          </p:cNvGrpSpPr>
          <p:nvPr/>
        </p:nvGrpSpPr>
        <p:grpSpPr bwMode="auto">
          <a:xfrm>
            <a:off x="5556993" y="4551416"/>
            <a:ext cx="533400" cy="533400"/>
            <a:chOff x="1824" y="2736"/>
            <a:chExt cx="336" cy="336"/>
          </a:xfrm>
        </p:grpSpPr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63" name="Group 62"/>
          <p:cNvGrpSpPr>
            <a:grpSpLocks/>
          </p:cNvGrpSpPr>
          <p:nvPr/>
        </p:nvGrpSpPr>
        <p:grpSpPr bwMode="auto">
          <a:xfrm>
            <a:off x="5556993" y="5694416"/>
            <a:ext cx="533400" cy="533400"/>
            <a:chOff x="1824" y="2736"/>
            <a:chExt cx="336" cy="336"/>
          </a:xfrm>
        </p:grpSpPr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66" name="Line 36"/>
          <p:cNvSpPr>
            <a:spLocks noChangeShapeType="1"/>
          </p:cNvSpPr>
          <p:nvPr/>
        </p:nvSpPr>
        <p:spPr bwMode="auto">
          <a:xfrm flipV="1">
            <a:off x="3194793" y="4856216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" name="Line 37"/>
          <p:cNvSpPr>
            <a:spLocks noChangeShapeType="1"/>
          </p:cNvSpPr>
          <p:nvPr/>
        </p:nvSpPr>
        <p:spPr bwMode="auto">
          <a:xfrm>
            <a:off x="3347193" y="5237216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" name="Line 38"/>
          <p:cNvSpPr>
            <a:spLocks noChangeShapeType="1"/>
          </p:cNvSpPr>
          <p:nvPr/>
        </p:nvSpPr>
        <p:spPr bwMode="auto">
          <a:xfrm flipV="1">
            <a:off x="3270993" y="3713216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" name="Line 39"/>
          <p:cNvSpPr>
            <a:spLocks noChangeShapeType="1"/>
          </p:cNvSpPr>
          <p:nvPr/>
        </p:nvSpPr>
        <p:spPr bwMode="auto">
          <a:xfrm>
            <a:off x="3347193" y="4094216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Line 40"/>
          <p:cNvSpPr>
            <a:spLocks noChangeShapeType="1"/>
          </p:cNvSpPr>
          <p:nvPr/>
        </p:nvSpPr>
        <p:spPr bwMode="auto">
          <a:xfrm>
            <a:off x="3347193" y="2951216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Line 41"/>
          <p:cNvSpPr>
            <a:spLocks noChangeShapeType="1"/>
          </p:cNvSpPr>
          <p:nvPr/>
        </p:nvSpPr>
        <p:spPr bwMode="auto">
          <a:xfrm>
            <a:off x="3270993" y="4246616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43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4676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 smtClean="0">
                <a:latin typeface="Arial" charset="0"/>
              </a:rPr>
              <a:t>Setup as a flow problem: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57200" y="4267200"/>
            <a:ext cx="533400" cy="533400"/>
            <a:chOff x="1824" y="2736"/>
            <a:chExt cx="336" cy="336"/>
          </a:xfrm>
        </p:grpSpPr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7663075" y="4457700"/>
            <a:ext cx="533400" cy="533400"/>
            <a:chOff x="1824" y="2736"/>
            <a:chExt cx="336" cy="336"/>
          </a:xfrm>
        </p:grpSpPr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sp>
        <p:nvSpPr>
          <p:cNvPr id="38" name="Line 40"/>
          <p:cNvSpPr>
            <a:spLocks noChangeShapeType="1"/>
          </p:cNvSpPr>
          <p:nvPr/>
        </p:nvSpPr>
        <p:spPr bwMode="auto">
          <a:xfrm flipV="1">
            <a:off x="883512" y="2971800"/>
            <a:ext cx="1935888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0"/>
          <p:cNvSpPr>
            <a:spLocks noChangeShapeType="1"/>
          </p:cNvSpPr>
          <p:nvPr/>
        </p:nvSpPr>
        <p:spPr bwMode="auto">
          <a:xfrm flipV="1">
            <a:off x="990600" y="4114798"/>
            <a:ext cx="1828800" cy="3429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990600" y="4610097"/>
            <a:ext cx="1828800" cy="4953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756464" y="4800600"/>
            <a:ext cx="1986736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>
            <a:off x="6096000" y="3619500"/>
            <a:ext cx="1643275" cy="952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40"/>
          <p:cNvSpPr>
            <a:spLocks noChangeShapeType="1"/>
          </p:cNvSpPr>
          <p:nvPr/>
        </p:nvSpPr>
        <p:spPr bwMode="auto">
          <a:xfrm flipV="1">
            <a:off x="6096000" y="4724400"/>
            <a:ext cx="1567075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40"/>
          <p:cNvSpPr>
            <a:spLocks noChangeShapeType="1"/>
          </p:cNvSpPr>
          <p:nvPr/>
        </p:nvSpPr>
        <p:spPr bwMode="auto">
          <a:xfrm flipV="1">
            <a:off x="6096000" y="4914900"/>
            <a:ext cx="1643275" cy="1023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71450" y="1958717"/>
            <a:ext cx="4208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edge weights?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252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4676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 smtClean="0">
                <a:latin typeface="Arial" charset="0"/>
              </a:rPr>
              <a:t>Setup as a flow problem: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57200" y="4267200"/>
            <a:ext cx="533400" cy="533400"/>
            <a:chOff x="1824" y="2736"/>
            <a:chExt cx="336" cy="336"/>
          </a:xfrm>
        </p:grpSpPr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7663075" y="4457700"/>
            <a:ext cx="533400" cy="533400"/>
            <a:chOff x="1824" y="2736"/>
            <a:chExt cx="336" cy="336"/>
          </a:xfrm>
        </p:grpSpPr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sp>
        <p:nvSpPr>
          <p:cNvPr id="38" name="Line 40"/>
          <p:cNvSpPr>
            <a:spLocks noChangeShapeType="1"/>
          </p:cNvSpPr>
          <p:nvPr/>
        </p:nvSpPr>
        <p:spPr bwMode="auto">
          <a:xfrm flipV="1">
            <a:off x="883512" y="2971800"/>
            <a:ext cx="1935888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0"/>
          <p:cNvSpPr>
            <a:spLocks noChangeShapeType="1"/>
          </p:cNvSpPr>
          <p:nvPr/>
        </p:nvSpPr>
        <p:spPr bwMode="auto">
          <a:xfrm flipV="1">
            <a:off x="990600" y="4114798"/>
            <a:ext cx="1828800" cy="3429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990600" y="4610097"/>
            <a:ext cx="1828800" cy="4953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756464" y="4800600"/>
            <a:ext cx="1986736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>
            <a:off x="6096000" y="3619500"/>
            <a:ext cx="1643275" cy="952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40"/>
          <p:cNvSpPr>
            <a:spLocks noChangeShapeType="1"/>
          </p:cNvSpPr>
          <p:nvPr/>
        </p:nvSpPr>
        <p:spPr bwMode="auto">
          <a:xfrm flipV="1">
            <a:off x="6096000" y="4724400"/>
            <a:ext cx="1567075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40"/>
          <p:cNvSpPr>
            <a:spLocks noChangeShapeType="1"/>
          </p:cNvSpPr>
          <p:nvPr/>
        </p:nvSpPr>
        <p:spPr bwMode="auto">
          <a:xfrm flipV="1">
            <a:off x="6096000" y="4914900"/>
            <a:ext cx="1643275" cy="1023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99060" y="1958717"/>
            <a:ext cx="4208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all edge weights are 1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752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4676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 smtClean="0">
                <a:latin typeface="Arial" charset="0"/>
              </a:rPr>
              <a:t>Setup as a flow problem: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57200" y="4267200"/>
            <a:ext cx="533400" cy="533400"/>
            <a:chOff x="1824" y="2736"/>
            <a:chExt cx="336" cy="336"/>
          </a:xfrm>
        </p:grpSpPr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7663075" y="4457700"/>
            <a:ext cx="533400" cy="533400"/>
            <a:chOff x="1824" y="2736"/>
            <a:chExt cx="336" cy="336"/>
          </a:xfrm>
        </p:grpSpPr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sp>
        <p:nvSpPr>
          <p:cNvPr id="38" name="Line 40"/>
          <p:cNvSpPr>
            <a:spLocks noChangeShapeType="1"/>
          </p:cNvSpPr>
          <p:nvPr/>
        </p:nvSpPr>
        <p:spPr bwMode="auto">
          <a:xfrm flipV="1">
            <a:off x="883512" y="2971800"/>
            <a:ext cx="1935888" cy="1295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0"/>
          <p:cNvSpPr>
            <a:spLocks noChangeShapeType="1"/>
          </p:cNvSpPr>
          <p:nvPr/>
        </p:nvSpPr>
        <p:spPr bwMode="auto">
          <a:xfrm flipV="1">
            <a:off x="990600" y="4114798"/>
            <a:ext cx="1828800" cy="342901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990600" y="4610097"/>
            <a:ext cx="1828800" cy="4953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756464" y="4800600"/>
            <a:ext cx="1986736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>
            <a:off x="6096000" y="3619500"/>
            <a:ext cx="1643275" cy="9525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40"/>
          <p:cNvSpPr>
            <a:spLocks noChangeShapeType="1"/>
          </p:cNvSpPr>
          <p:nvPr/>
        </p:nvSpPr>
        <p:spPr bwMode="auto">
          <a:xfrm flipV="1">
            <a:off x="6096000" y="4724400"/>
            <a:ext cx="1567075" cy="571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40"/>
          <p:cNvSpPr>
            <a:spLocks noChangeShapeType="1"/>
          </p:cNvSpPr>
          <p:nvPr/>
        </p:nvSpPr>
        <p:spPr bwMode="auto">
          <a:xfrm flipV="1">
            <a:off x="6096000" y="4914900"/>
            <a:ext cx="1643275" cy="1023513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71450" y="1958717"/>
            <a:ext cx="7904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after we find the flow, how do we find the matching?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731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4676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dirty="0" smtClean="0">
                <a:latin typeface="Arial" charset="0"/>
              </a:rPr>
              <a:t>Setup as a flow problem: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562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562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57200" y="4267200"/>
            <a:ext cx="533400" cy="533400"/>
            <a:chOff x="1824" y="2736"/>
            <a:chExt cx="336" cy="336"/>
          </a:xfrm>
        </p:grpSpPr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7663075" y="4457700"/>
            <a:ext cx="533400" cy="533400"/>
            <a:chOff x="1824" y="2736"/>
            <a:chExt cx="336" cy="336"/>
          </a:xfrm>
        </p:grpSpPr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sp>
        <p:nvSpPr>
          <p:cNvPr id="38" name="Line 40"/>
          <p:cNvSpPr>
            <a:spLocks noChangeShapeType="1"/>
          </p:cNvSpPr>
          <p:nvPr/>
        </p:nvSpPr>
        <p:spPr bwMode="auto">
          <a:xfrm flipV="1">
            <a:off x="883512" y="2971800"/>
            <a:ext cx="1935888" cy="1295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0"/>
          <p:cNvSpPr>
            <a:spLocks noChangeShapeType="1"/>
          </p:cNvSpPr>
          <p:nvPr/>
        </p:nvSpPr>
        <p:spPr bwMode="auto">
          <a:xfrm flipV="1">
            <a:off x="990600" y="4114798"/>
            <a:ext cx="1828800" cy="342901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990600" y="4610097"/>
            <a:ext cx="1828800" cy="4953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756464" y="4800600"/>
            <a:ext cx="1986736" cy="1371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>
            <a:off x="6096000" y="3619500"/>
            <a:ext cx="1643275" cy="9525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40"/>
          <p:cNvSpPr>
            <a:spLocks noChangeShapeType="1"/>
          </p:cNvSpPr>
          <p:nvPr/>
        </p:nvSpPr>
        <p:spPr bwMode="auto">
          <a:xfrm flipV="1">
            <a:off x="6096000" y="4724400"/>
            <a:ext cx="1567075" cy="571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40"/>
          <p:cNvSpPr>
            <a:spLocks noChangeShapeType="1"/>
          </p:cNvSpPr>
          <p:nvPr/>
        </p:nvSpPr>
        <p:spPr bwMode="auto">
          <a:xfrm flipV="1">
            <a:off x="6096000" y="4914900"/>
            <a:ext cx="1643275" cy="1023513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71450" y="1958717"/>
            <a:ext cx="7904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match those nodes with flow between them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858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Is it correct?</a:t>
            </a:r>
          </a:p>
          <a:p>
            <a:r>
              <a:rPr lang="en-US" dirty="0" smtClean="0"/>
              <a:t>Assume it’s not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here is a better matching</a:t>
            </a:r>
          </a:p>
          <a:p>
            <a:pPr lvl="1"/>
            <a:r>
              <a:rPr lang="en-US" dirty="0" smtClean="0"/>
              <a:t>because of how we setup the graph flow = # of matches</a:t>
            </a:r>
          </a:p>
          <a:p>
            <a:pPr lvl="1"/>
            <a:r>
              <a:rPr lang="en-US" dirty="0" smtClean="0"/>
              <a:t>therefore, the better matching would have a higher flow</a:t>
            </a:r>
          </a:p>
          <a:p>
            <a:pPr lvl="1"/>
            <a:r>
              <a:rPr lang="en-US" dirty="0" smtClean="0"/>
              <a:t>contradiction (max-flow algorithm find maximal!)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345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Run-time?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Cost to build the flow?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O(E)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each existing edge gets a capacity of 1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introduce E new edges (to and from s and t)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Max-flow calculation?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Basic Ford-Fulkerson: O(max-flow * E)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Edmunds-Karp: O(V E</a:t>
            </a:r>
            <a:r>
              <a:rPr lang="en-US" baseline="30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Preflow</a:t>
            </a:r>
            <a:r>
              <a:rPr lang="en-US" dirty="0" smtClean="0">
                <a:solidFill>
                  <a:srgbClr val="000000"/>
                </a:solidFill>
              </a:rPr>
              <a:t>-push: O(V</a:t>
            </a:r>
            <a:r>
              <a:rPr lang="en-US" baseline="30000" dirty="0" smtClean="0">
                <a:solidFill>
                  <a:srgbClr val="000000"/>
                </a:solidFill>
              </a:rPr>
              <a:t>3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096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Run-time?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Cost to build the flow?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O(E)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each existing edge gets a capacity of 1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introduce E new edges (to and from s and t)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Max-flow calculation?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Basic Ford-Fulkerson: O(max-flow * E)</a:t>
            </a:r>
          </a:p>
          <a:p>
            <a:pPr lvl="2"/>
            <a:r>
              <a:rPr lang="en-US" dirty="0" smtClean="0"/>
              <a:t>max-flow = O(V)</a:t>
            </a:r>
          </a:p>
          <a:p>
            <a:pPr lvl="2"/>
            <a:r>
              <a:rPr lang="en-US" dirty="0" smtClean="0">
                <a:solidFill>
                  <a:srgbClr val="0000FF"/>
                </a:solidFill>
              </a:rPr>
              <a:t>O(V E)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951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Application: bipartite graph matching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572054"/>
            <a:ext cx="8229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100" b="1" dirty="0" smtClean="0">
                <a:latin typeface="Arial" charset="0"/>
              </a:rPr>
              <a:t>Bipartite matching problem</a:t>
            </a:r>
            <a:r>
              <a:rPr lang="en-US" sz="2100" dirty="0" smtClean="0">
                <a:latin typeface="Arial" charset="0"/>
              </a:rPr>
              <a:t>: find the </a:t>
            </a:r>
            <a:r>
              <a:rPr lang="en-US" sz="2100" i="1" dirty="0" smtClean="0">
                <a:latin typeface="Arial" charset="0"/>
              </a:rPr>
              <a:t>largest</a:t>
            </a:r>
            <a:r>
              <a:rPr lang="en-US" sz="2100" dirty="0" smtClean="0">
                <a:latin typeface="Arial" charset="0"/>
              </a:rPr>
              <a:t> matching in a bipartite graph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5105400" y="2667000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105400" y="3810000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5105400" y="4953000"/>
            <a:ext cx="533400" cy="533400"/>
            <a:chOff x="1824" y="2736"/>
            <a:chExt cx="336" cy="33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C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7848600" y="3276600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5029200" y="6019800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7848600" y="4572000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7848600" y="5715000"/>
            <a:ext cx="533400" cy="533400"/>
            <a:chOff x="1824" y="2736"/>
            <a:chExt cx="336" cy="336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G</a:t>
              </a:r>
            </a:p>
          </p:txBody>
        </p:sp>
      </p:grpSp>
      <p:sp>
        <p:nvSpPr>
          <p:cNvPr id="26" name="Line 36"/>
          <p:cNvSpPr>
            <a:spLocks noChangeShapeType="1"/>
          </p:cNvSpPr>
          <p:nvPr/>
        </p:nvSpPr>
        <p:spPr bwMode="auto">
          <a:xfrm flipV="1">
            <a:off x="5486400" y="4876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5638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5562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5638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5638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>
            <a:off x="5562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0356" y="2395478"/>
            <a:ext cx="44537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/>
              <a:t>CS department has n courses and m faculty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Every instructor can teach </a:t>
            </a:r>
            <a:r>
              <a:rPr lang="en-US" sz="2400" i="1" dirty="0" smtClean="0"/>
              <a:t>some</a:t>
            </a:r>
            <a:r>
              <a:rPr lang="en-US" sz="2400" dirty="0" smtClean="0"/>
              <a:t> of the courses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What course should each person teach?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Each faculty can teach at most 3 courses a semester?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7200" y="5599093"/>
            <a:ext cx="3018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Change the s and t edge weights to 3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591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Survey Design</a:t>
            </a:r>
          </a:p>
        </p:txBody>
      </p:sp>
      <p:sp>
        <p:nvSpPr>
          <p:cNvPr id="85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927" y="1600200"/>
            <a:ext cx="8407121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Design a survey with the following requirements:</a:t>
            </a:r>
          </a:p>
          <a:p>
            <a:pPr lvl="1"/>
            <a:r>
              <a:rPr lang="en-US" dirty="0" smtClean="0"/>
              <a:t>Design </a:t>
            </a:r>
            <a:r>
              <a:rPr lang="en-US" dirty="0"/>
              <a:t>survey asking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/>
              <a:t>consumers about </a:t>
            </a:r>
            <a:r>
              <a:rPr lang="en-US" i="1" dirty="0"/>
              <a:t>m</a:t>
            </a:r>
            <a:r>
              <a:rPr lang="en-US" dirty="0" smtClean="0"/>
              <a:t> products</a:t>
            </a:r>
            <a:endParaRPr lang="en-US" dirty="0"/>
          </a:p>
          <a:p>
            <a:pPr lvl="1"/>
            <a:r>
              <a:rPr lang="en-US" dirty="0"/>
              <a:t>Can only survey consumer </a:t>
            </a:r>
            <a:r>
              <a:rPr lang="en-US" dirty="0" smtClean="0"/>
              <a:t>about </a:t>
            </a:r>
            <a:r>
              <a:rPr lang="en-US" dirty="0"/>
              <a:t>a product </a:t>
            </a:r>
            <a:r>
              <a:rPr lang="en-US" dirty="0" smtClean="0"/>
              <a:t>if </a:t>
            </a:r>
            <a:r>
              <a:rPr lang="en-US" dirty="0"/>
              <a:t>they own </a:t>
            </a:r>
            <a:r>
              <a:rPr lang="en-US" dirty="0" smtClean="0"/>
              <a:t>it</a:t>
            </a:r>
            <a:endParaRPr lang="en-US" dirty="0"/>
          </a:p>
          <a:p>
            <a:pPr lvl="1"/>
            <a:r>
              <a:rPr lang="en-US" dirty="0" smtClean="0"/>
              <a:t>Question consumers about at most </a:t>
            </a:r>
            <a:r>
              <a:rPr lang="en-US" i="1" dirty="0" smtClean="0"/>
              <a:t>q</a:t>
            </a:r>
            <a:r>
              <a:rPr lang="en-US" dirty="0" smtClean="0"/>
              <a:t> products</a:t>
            </a:r>
            <a:endParaRPr lang="en-US" i="1" dirty="0"/>
          </a:p>
          <a:p>
            <a:pPr lvl="1"/>
            <a:r>
              <a:rPr lang="en-US" dirty="0" smtClean="0"/>
              <a:t>Each product should be surveyed at most </a:t>
            </a:r>
            <a:r>
              <a:rPr lang="en-US" i="1" dirty="0" smtClean="0"/>
              <a:t>s</a:t>
            </a:r>
            <a:r>
              <a:rPr lang="en-US" dirty="0" smtClean="0"/>
              <a:t> </a:t>
            </a:r>
            <a:r>
              <a:rPr lang="en-US" dirty="0" smtClean="0"/>
              <a:t>times</a:t>
            </a:r>
          </a:p>
          <a:p>
            <a:pPr lvl="1"/>
            <a:r>
              <a:rPr lang="en-US" dirty="0" smtClean="0"/>
              <a:t>Maximize the number of surveys/questions asked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How can we do this?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004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</a:t>
            </a:r>
            <a:r>
              <a:rPr lang="en-US" dirty="0"/>
              <a:t>D</a:t>
            </a:r>
            <a:r>
              <a:rPr lang="en-US" dirty="0" smtClean="0"/>
              <a:t>esign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819400" y="2667000"/>
            <a:ext cx="533400" cy="533400"/>
            <a:chOff x="1824" y="2736"/>
            <a:chExt cx="336" cy="336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c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819400" y="3810000"/>
            <a:ext cx="533400" cy="533400"/>
            <a:chOff x="1824" y="2736"/>
            <a:chExt cx="336" cy="336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c</a:t>
              </a:r>
              <a:r>
                <a:rPr lang="en-US" baseline="-25000" dirty="0"/>
                <a:t>2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819400" y="4953000"/>
            <a:ext cx="533400" cy="533400"/>
            <a:chOff x="1824" y="2736"/>
            <a:chExt cx="336" cy="336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c</a:t>
              </a:r>
              <a:r>
                <a:rPr lang="en-US" baseline="-25000" dirty="0"/>
                <a:t>3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5562600" y="3276600"/>
            <a:ext cx="533400" cy="533400"/>
            <a:chOff x="1824" y="2736"/>
            <a:chExt cx="336" cy="336"/>
          </a:xfrm>
        </p:grpSpPr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1824" y="2736"/>
              <a:ext cx="33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p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2743200" y="6019800"/>
            <a:ext cx="533400" cy="533400"/>
            <a:chOff x="1824" y="2736"/>
            <a:chExt cx="336" cy="336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c</a:t>
              </a:r>
              <a:r>
                <a:rPr lang="en-US" baseline="-25000" dirty="0"/>
                <a:t>4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5562600" y="4572000"/>
            <a:ext cx="533400" cy="1016000"/>
            <a:chOff x="1824" y="2736"/>
            <a:chExt cx="336" cy="640"/>
          </a:xfrm>
        </p:grpSpPr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1824" y="2736"/>
              <a:ext cx="336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p</a:t>
              </a:r>
              <a:r>
                <a:rPr lang="en-US" baseline="-25000" dirty="0" smtClean="0"/>
                <a:t>2</a:t>
              </a:r>
              <a:endParaRPr lang="en-US" baseline="-25000" dirty="0"/>
            </a:p>
            <a:p>
              <a:pPr eaLnBrk="1" hangingPunct="1">
                <a:spcBef>
                  <a:spcPct val="50000"/>
                </a:spcBef>
              </a:pPr>
              <a:endParaRPr lang="en-US" dirty="0"/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5562600" y="5715000"/>
            <a:ext cx="533400" cy="1016000"/>
            <a:chOff x="1824" y="2736"/>
            <a:chExt cx="336" cy="640"/>
          </a:xfrm>
        </p:grpSpPr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1824" y="2736"/>
              <a:ext cx="336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p</a:t>
              </a:r>
              <a:r>
                <a:rPr lang="en-US" baseline="-25000" dirty="0" smtClean="0"/>
                <a:t>3</a:t>
              </a:r>
              <a:endParaRPr lang="en-US" baseline="-25000" dirty="0"/>
            </a:p>
            <a:p>
              <a:pPr eaLnBrk="1" hangingPunct="1">
                <a:spcBef>
                  <a:spcPct val="50000"/>
                </a:spcBef>
              </a:pPr>
              <a:endParaRPr lang="en-US" dirty="0"/>
            </a:p>
          </p:txBody>
        </p:sp>
      </p:grpSp>
      <p:sp>
        <p:nvSpPr>
          <p:cNvPr id="25" name="Line 36"/>
          <p:cNvSpPr>
            <a:spLocks noChangeShapeType="1"/>
          </p:cNvSpPr>
          <p:nvPr/>
        </p:nvSpPr>
        <p:spPr bwMode="auto">
          <a:xfrm flipV="1">
            <a:off x="3200400" y="4876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37"/>
          <p:cNvSpPr>
            <a:spLocks noChangeShapeType="1"/>
          </p:cNvSpPr>
          <p:nvPr/>
        </p:nvSpPr>
        <p:spPr bwMode="auto">
          <a:xfrm>
            <a:off x="3352800" y="5257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8"/>
          <p:cNvSpPr>
            <a:spLocks noChangeShapeType="1"/>
          </p:cNvSpPr>
          <p:nvPr/>
        </p:nvSpPr>
        <p:spPr bwMode="auto">
          <a:xfrm flipV="1">
            <a:off x="3276600" y="3733800"/>
            <a:ext cx="2362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39"/>
          <p:cNvSpPr>
            <a:spLocks noChangeShapeType="1"/>
          </p:cNvSpPr>
          <p:nvPr/>
        </p:nvSpPr>
        <p:spPr bwMode="auto">
          <a:xfrm>
            <a:off x="3352800" y="4114800"/>
            <a:ext cx="2286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>
            <a:off x="3352800" y="2971800"/>
            <a:ext cx="2209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41"/>
          <p:cNvSpPr>
            <a:spLocks noChangeShapeType="1"/>
          </p:cNvSpPr>
          <p:nvPr/>
        </p:nvSpPr>
        <p:spPr bwMode="auto">
          <a:xfrm>
            <a:off x="3276600" y="4267200"/>
            <a:ext cx="2438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457200" y="4267200"/>
            <a:ext cx="533400" cy="533400"/>
            <a:chOff x="1824" y="2736"/>
            <a:chExt cx="336" cy="336"/>
          </a:xfrm>
        </p:grpSpPr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34" name="Group 33"/>
          <p:cNvGrpSpPr>
            <a:grpSpLocks/>
          </p:cNvGrpSpPr>
          <p:nvPr/>
        </p:nvGrpSpPr>
        <p:grpSpPr bwMode="auto">
          <a:xfrm>
            <a:off x="7663075" y="4457700"/>
            <a:ext cx="533400" cy="533400"/>
            <a:chOff x="1824" y="2736"/>
            <a:chExt cx="336" cy="336"/>
          </a:xfrm>
        </p:grpSpPr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 flipV="1">
            <a:off x="883512" y="2971800"/>
            <a:ext cx="1935888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Line 40"/>
          <p:cNvSpPr>
            <a:spLocks noChangeShapeType="1"/>
          </p:cNvSpPr>
          <p:nvPr/>
        </p:nvSpPr>
        <p:spPr bwMode="auto">
          <a:xfrm flipV="1">
            <a:off x="990600" y="4114798"/>
            <a:ext cx="1828800" cy="3429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0"/>
          <p:cNvSpPr>
            <a:spLocks noChangeShapeType="1"/>
          </p:cNvSpPr>
          <p:nvPr/>
        </p:nvSpPr>
        <p:spPr bwMode="auto">
          <a:xfrm>
            <a:off x="990600" y="4610097"/>
            <a:ext cx="1828800" cy="4953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756464" y="4800600"/>
            <a:ext cx="1986736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6096000" y="3619500"/>
            <a:ext cx="1643275" cy="952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 flipV="1">
            <a:off x="6096000" y="4724400"/>
            <a:ext cx="1567075" cy="5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40"/>
          <p:cNvSpPr>
            <a:spLocks noChangeShapeType="1"/>
          </p:cNvSpPr>
          <p:nvPr/>
        </p:nvSpPr>
        <p:spPr bwMode="auto">
          <a:xfrm flipV="1">
            <a:off x="6096000" y="4914900"/>
            <a:ext cx="1643275" cy="1023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2537766" y="1577277"/>
            <a:ext cx="132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consumers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271676" y="1577277"/>
            <a:ext cx="132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products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36652" y="2452316"/>
            <a:ext cx="2582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each consumer can answer at most q questions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63487" y="3181138"/>
            <a:ext cx="53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1808985" y="3888703"/>
            <a:ext cx="53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1961385" y="4453043"/>
            <a:ext cx="53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932682" y="5260101"/>
            <a:ext cx="53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3740428" y="2344808"/>
            <a:ext cx="2582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capacity 1 edge if consumer owned product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596943" y="2656624"/>
            <a:ext cx="2582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each product can be questioned about at most s times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13250" y="3733800"/>
            <a:ext cx="53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590588" y="4340879"/>
            <a:ext cx="53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715378" y="4991100"/>
            <a:ext cx="53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31088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76424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s it correct?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Each of the comments above the flow graph match the problem constraints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max-flow finds the maximum matching, given the problem constraints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What is the run-time?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Basic Ford-Fulkerson: O(max-flow * E)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Edmunds-Karp: O(V E</a:t>
            </a:r>
            <a:r>
              <a:rPr lang="en-US" baseline="30000" dirty="0">
                <a:solidFill>
                  <a:srgbClr val="000000"/>
                </a:solidFill>
              </a:rPr>
              <a:t>2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dirty="0" err="1">
                <a:solidFill>
                  <a:srgbClr val="000000"/>
                </a:solidFill>
              </a:rPr>
              <a:t>Preflow</a:t>
            </a:r>
            <a:r>
              <a:rPr lang="en-US" dirty="0">
                <a:solidFill>
                  <a:srgbClr val="000000"/>
                </a:solidFill>
              </a:rPr>
              <a:t>-push: O(V</a:t>
            </a:r>
            <a:r>
              <a:rPr lang="en-US" baseline="30000" dirty="0">
                <a:solidFill>
                  <a:srgbClr val="000000"/>
                </a:solidFill>
              </a:rPr>
              <a:t>3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174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616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400341" y="1600200"/>
            <a:ext cx="8365707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Two </a:t>
            </a:r>
            <a:r>
              <a:rPr lang="en-US" dirty="0">
                <a:solidFill>
                  <a:schemeClr val="tx1"/>
                </a:solidFill>
              </a:rPr>
              <a:t>paths are </a:t>
            </a:r>
            <a:r>
              <a:rPr lang="en-US" dirty="0">
                <a:solidFill>
                  <a:schemeClr val="accent1"/>
                </a:solidFill>
              </a:rPr>
              <a:t>edge-disjoint</a:t>
            </a:r>
            <a:r>
              <a:rPr lang="en-US" dirty="0">
                <a:solidFill>
                  <a:schemeClr val="tx1"/>
                </a:solidFill>
              </a:rPr>
              <a:t> if they have no edge in </a:t>
            </a:r>
            <a:r>
              <a:rPr lang="en-US" dirty="0" smtClean="0">
                <a:solidFill>
                  <a:schemeClr val="tx1"/>
                </a:solidFill>
              </a:rPr>
              <a:t>common</a:t>
            </a:r>
          </a:p>
        </p:txBody>
      </p:sp>
      <p:sp>
        <p:nvSpPr>
          <p:cNvPr id="451588" name="Oval 4"/>
          <p:cNvSpPr>
            <a:spLocks noChangeAspect="1" noChangeArrowheads="1"/>
          </p:cNvSpPr>
          <p:nvPr/>
        </p:nvSpPr>
        <p:spPr bwMode="auto">
          <a:xfrm>
            <a:off x="9144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s</a:t>
            </a:r>
          </a:p>
        </p:txBody>
      </p:sp>
      <p:sp>
        <p:nvSpPr>
          <p:cNvPr id="451591" name="Oval 7"/>
          <p:cNvSpPr>
            <a:spLocks noChangeAspect="1" noChangeArrowheads="1"/>
          </p:cNvSpPr>
          <p:nvPr/>
        </p:nvSpPr>
        <p:spPr bwMode="auto">
          <a:xfrm>
            <a:off x="3048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2</a:t>
            </a:r>
          </a:p>
        </p:txBody>
      </p:sp>
      <p:sp>
        <p:nvSpPr>
          <p:cNvPr id="451592" name="Oval 8"/>
          <p:cNvSpPr>
            <a:spLocks noChangeAspect="1" noChangeArrowheads="1"/>
          </p:cNvSpPr>
          <p:nvPr/>
        </p:nvSpPr>
        <p:spPr bwMode="auto">
          <a:xfrm>
            <a:off x="3048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3</a:t>
            </a:r>
          </a:p>
        </p:txBody>
      </p:sp>
      <p:sp>
        <p:nvSpPr>
          <p:cNvPr id="451593" name="Oval 9"/>
          <p:cNvSpPr>
            <a:spLocks noChangeAspect="1" noChangeArrowheads="1"/>
          </p:cNvSpPr>
          <p:nvPr/>
        </p:nvSpPr>
        <p:spPr bwMode="auto">
          <a:xfrm>
            <a:off x="3048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4</a:t>
            </a:r>
          </a:p>
        </p:txBody>
      </p:sp>
      <p:cxnSp>
        <p:nvCxnSpPr>
          <p:cNvPr id="451596" name="AutoShape 12"/>
          <p:cNvCxnSpPr>
            <a:cxnSpLocks noChangeShapeType="1"/>
            <a:stCxn id="451588" idx="7"/>
            <a:endCxn id="451591" idx="3"/>
          </p:cNvCxnSpPr>
          <p:nvPr/>
        </p:nvCxnSpPr>
        <p:spPr bwMode="auto">
          <a:xfrm flipV="1">
            <a:off x="1144588" y="3770313"/>
            <a:ext cx="1943100" cy="917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7" name="AutoShape 13"/>
          <p:cNvCxnSpPr>
            <a:cxnSpLocks noChangeShapeType="1"/>
            <a:stCxn id="451588" idx="6"/>
            <a:endCxn id="451592" idx="2"/>
          </p:cNvCxnSpPr>
          <p:nvPr/>
        </p:nvCxnSpPr>
        <p:spPr bwMode="auto">
          <a:xfrm>
            <a:off x="1184275" y="4783138"/>
            <a:ext cx="18637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8" name="AutoShape 14"/>
          <p:cNvCxnSpPr>
            <a:cxnSpLocks noChangeShapeType="1"/>
            <a:stCxn id="451588" idx="5"/>
            <a:endCxn id="451593" idx="1"/>
          </p:cNvCxnSpPr>
          <p:nvPr/>
        </p:nvCxnSpPr>
        <p:spPr bwMode="auto">
          <a:xfrm>
            <a:off x="1144588" y="4878388"/>
            <a:ext cx="1943100" cy="1028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6" name="AutoShape 22"/>
          <p:cNvCxnSpPr>
            <a:cxnSpLocks noChangeShapeType="1"/>
            <a:stCxn id="451592" idx="4"/>
            <a:endCxn id="451593" idx="0"/>
          </p:cNvCxnSpPr>
          <p:nvPr/>
        </p:nvCxnSpPr>
        <p:spPr bwMode="auto">
          <a:xfrm>
            <a:off x="3182938" y="4918075"/>
            <a:ext cx="0" cy="949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8" name="AutoShape 24"/>
          <p:cNvCxnSpPr>
            <a:cxnSpLocks noChangeShapeType="1"/>
            <a:stCxn id="451592" idx="6"/>
            <a:endCxn id="451624" idx="1"/>
          </p:cNvCxnSpPr>
          <p:nvPr/>
        </p:nvCxnSpPr>
        <p:spPr bwMode="auto">
          <a:xfrm>
            <a:off x="3317875" y="4783138"/>
            <a:ext cx="2055813" cy="1123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9" name="AutoShape 25"/>
          <p:cNvCxnSpPr>
            <a:cxnSpLocks noChangeShapeType="1"/>
            <a:stCxn id="451593" idx="6"/>
            <a:endCxn id="451624" idx="2"/>
          </p:cNvCxnSpPr>
          <p:nvPr/>
        </p:nvCxnSpPr>
        <p:spPr bwMode="auto">
          <a:xfrm>
            <a:off x="3317875" y="6002338"/>
            <a:ext cx="20161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15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Edge Disjoint Paths</a:t>
            </a:r>
          </a:p>
        </p:txBody>
      </p:sp>
      <p:cxnSp>
        <p:nvCxnSpPr>
          <p:cNvPr id="451618" name="AutoShape 34"/>
          <p:cNvCxnSpPr>
            <a:cxnSpLocks noChangeShapeType="1"/>
            <a:stCxn id="451591" idx="4"/>
            <a:endCxn id="451592" idx="0"/>
          </p:cNvCxnSpPr>
          <p:nvPr/>
        </p:nvCxnSpPr>
        <p:spPr bwMode="auto">
          <a:xfrm>
            <a:off x="3182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2" name="Oval 38"/>
          <p:cNvSpPr>
            <a:spLocks noChangeAspect="1" noChangeArrowheads="1"/>
          </p:cNvSpPr>
          <p:nvPr/>
        </p:nvSpPr>
        <p:spPr bwMode="auto">
          <a:xfrm>
            <a:off x="5334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5</a:t>
            </a:r>
          </a:p>
        </p:txBody>
      </p:sp>
      <p:sp>
        <p:nvSpPr>
          <p:cNvPr id="451623" name="Oval 39"/>
          <p:cNvSpPr>
            <a:spLocks noChangeAspect="1" noChangeArrowheads="1"/>
          </p:cNvSpPr>
          <p:nvPr/>
        </p:nvSpPr>
        <p:spPr bwMode="auto">
          <a:xfrm>
            <a:off x="5334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6</a:t>
            </a:r>
          </a:p>
        </p:txBody>
      </p:sp>
      <p:sp>
        <p:nvSpPr>
          <p:cNvPr id="451624" name="Oval 40"/>
          <p:cNvSpPr>
            <a:spLocks noChangeAspect="1" noChangeArrowheads="1"/>
          </p:cNvSpPr>
          <p:nvPr/>
        </p:nvSpPr>
        <p:spPr bwMode="auto">
          <a:xfrm>
            <a:off x="5334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7</a:t>
            </a:r>
          </a:p>
        </p:txBody>
      </p:sp>
      <p:cxnSp>
        <p:nvCxnSpPr>
          <p:cNvPr id="451625" name="AutoShape 41"/>
          <p:cNvCxnSpPr>
            <a:cxnSpLocks noChangeShapeType="1"/>
            <a:stCxn id="451623" idx="4"/>
            <a:endCxn id="451624" idx="0"/>
          </p:cNvCxnSpPr>
          <p:nvPr/>
        </p:nvCxnSpPr>
        <p:spPr bwMode="auto">
          <a:xfrm>
            <a:off x="5468938" y="4918075"/>
            <a:ext cx="0" cy="949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26" name="AutoShape 42"/>
          <p:cNvCxnSpPr>
            <a:cxnSpLocks noChangeShapeType="1"/>
            <a:stCxn id="451622" idx="4"/>
            <a:endCxn id="451623" idx="0"/>
          </p:cNvCxnSpPr>
          <p:nvPr/>
        </p:nvCxnSpPr>
        <p:spPr bwMode="auto">
          <a:xfrm>
            <a:off x="5468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8" name="Oval 44"/>
          <p:cNvSpPr>
            <a:spLocks noChangeAspect="1" noChangeArrowheads="1"/>
          </p:cNvSpPr>
          <p:nvPr/>
        </p:nvSpPr>
        <p:spPr bwMode="auto">
          <a:xfrm>
            <a:off x="74295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t</a:t>
            </a:r>
          </a:p>
        </p:txBody>
      </p:sp>
      <p:cxnSp>
        <p:nvCxnSpPr>
          <p:cNvPr id="451629" name="AutoShape 45"/>
          <p:cNvCxnSpPr>
            <a:cxnSpLocks noChangeShapeType="1"/>
            <a:stCxn id="451622" idx="6"/>
            <a:endCxn id="451628" idx="1"/>
          </p:cNvCxnSpPr>
          <p:nvPr/>
        </p:nvCxnSpPr>
        <p:spPr bwMode="auto">
          <a:xfrm>
            <a:off x="5603875" y="3675063"/>
            <a:ext cx="1865313" cy="1012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30" name="AutoShape 46"/>
          <p:cNvCxnSpPr>
            <a:cxnSpLocks noChangeShapeType="1"/>
            <a:stCxn id="451623" idx="6"/>
            <a:endCxn id="451628" idx="2"/>
          </p:cNvCxnSpPr>
          <p:nvPr/>
        </p:nvCxnSpPr>
        <p:spPr bwMode="auto">
          <a:xfrm>
            <a:off x="5603875" y="4783138"/>
            <a:ext cx="18256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31" name="AutoShape 47"/>
          <p:cNvCxnSpPr>
            <a:cxnSpLocks noChangeShapeType="1"/>
            <a:stCxn id="451624" idx="7"/>
            <a:endCxn id="451628" idx="4"/>
          </p:cNvCxnSpPr>
          <p:nvPr/>
        </p:nvCxnSpPr>
        <p:spPr bwMode="auto">
          <a:xfrm flipV="1">
            <a:off x="5564188" y="4918075"/>
            <a:ext cx="2000250" cy="9890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7" name="AutoShape 63"/>
          <p:cNvCxnSpPr>
            <a:cxnSpLocks noChangeShapeType="1"/>
            <a:stCxn id="451623" idx="2"/>
            <a:endCxn id="451591" idx="6"/>
          </p:cNvCxnSpPr>
          <p:nvPr/>
        </p:nvCxnSpPr>
        <p:spPr bwMode="auto">
          <a:xfrm flipH="1" flipV="1">
            <a:off x="3317875" y="3675063"/>
            <a:ext cx="2016125" cy="1108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8" name="AutoShape 64"/>
          <p:cNvCxnSpPr>
            <a:cxnSpLocks noChangeShapeType="1"/>
            <a:stCxn id="451622" idx="2"/>
            <a:endCxn id="451592" idx="7"/>
          </p:cNvCxnSpPr>
          <p:nvPr/>
        </p:nvCxnSpPr>
        <p:spPr bwMode="auto">
          <a:xfrm flipH="1">
            <a:off x="3278188" y="3675063"/>
            <a:ext cx="2055812" cy="1012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54266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616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400341" y="1600200"/>
            <a:ext cx="8365707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Two </a:t>
            </a:r>
            <a:r>
              <a:rPr lang="en-US" dirty="0">
                <a:solidFill>
                  <a:schemeClr val="tx1"/>
                </a:solidFill>
              </a:rPr>
              <a:t>paths are </a:t>
            </a:r>
            <a:r>
              <a:rPr lang="en-US" dirty="0">
                <a:solidFill>
                  <a:schemeClr val="accent1"/>
                </a:solidFill>
              </a:rPr>
              <a:t>edge-disjoint</a:t>
            </a:r>
            <a:r>
              <a:rPr lang="en-US" dirty="0">
                <a:solidFill>
                  <a:schemeClr val="tx1"/>
                </a:solidFill>
              </a:rPr>
              <a:t> if they have no edge in </a:t>
            </a:r>
            <a:r>
              <a:rPr lang="en-US" dirty="0" smtClean="0">
                <a:solidFill>
                  <a:schemeClr val="tx1"/>
                </a:solidFill>
              </a:rPr>
              <a:t>common</a:t>
            </a:r>
          </a:p>
        </p:txBody>
      </p:sp>
      <p:sp>
        <p:nvSpPr>
          <p:cNvPr id="451615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Edge Disjoint Paths</a:t>
            </a:r>
          </a:p>
        </p:txBody>
      </p:sp>
      <p:sp>
        <p:nvSpPr>
          <p:cNvPr id="26" name="Oval 3"/>
          <p:cNvSpPr>
            <a:spLocks noChangeAspect="1" noChangeArrowheads="1"/>
          </p:cNvSpPr>
          <p:nvPr/>
        </p:nvSpPr>
        <p:spPr bwMode="auto">
          <a:xfrm>
            <a:off x="9144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s</a:t>
            </a:r>
          </a:p>
        </p:txBody>
      </p:sp>
      <p:sp>
        <p:nvSpPr>
          <p:cNvPr id="27" name="Oval 4"/>
          <p:cNvSpPr>
            <a:spLocks noChangeAspect="1" noChangeArrowheads="1"/>
          </p:cNvSpPr>
          <p:nvPr/>
        </p:nvSpPr>
        <p:spPr bwMode="auto">
          <a:xfrm>
            <a:off x="3048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2</a:t>
            </a:r>
          </a:p>
        </p:txBody>
      </p:sp>
      <p:sp>
        <p:nvSpPr>
          <p:cNvPr id="28" name="Oval 5"/>
          <p:cNvSpPr>
            <a:spLocks noChangeAspect="1" noChangeArrowheads="1"/>
          </p:cNvSpPr>
          <p:nvPr/>
        </p:nvSpPr>
        <p:spPr bwMode="auto">
          <a:xfrm>
            <a:off x="3048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3</a:t>
            </a:r>
          </a:p>
        </p:txBody>
      </p:sp>
      <p:sp>
        <p:nvSpPr>
          <p:cNvPr id="29" name="Oval 6"/>
          <p:cNvSpPr>
            <a:spLocks noChangeAspect="1" noChangeArrowheads="1"/>
          </p:cNvSpPr>
          <p:nvPr/>
        </p:nvSpPr>
        <p:spPr bwMode="auto">
          <a:xfrm>
            <a:off x="3048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4</a:t>
            </a:r>
          </a:p>
        </p:txBody>
      </p:sp>
      <p:cxnSp>
        <p:nvCxnSpPr>
          <p:cNvPr id="30" name="AutoShape 7"/>
          <p:cNvCxnSpPr>
            <a:cxnSpLocks noChangeShapeType="1"/>
            <a:stCxn id="26" idx="7"/>
            <a:endCxn id="27" idx="3"/>
          </p:cNvCxnSpPr>
          <p:nvPr/>
        </p:nvCxnSpPr>
        <p:spPr bwMode="auto">
          <a:xfrm flipV="1">
            <a:off x="1144588" y="3770313"/>
            <a:ext cx="1943100" cy="917575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" name="AutoShape 8"/>
          <p:cNvCxnSpPr>
            <a:cxnSpLocks noChangeShapeType="1"/>
            <a:stCxn id="26" idx="6"/>
            <a:endCxn id="28" idx="2"/>
          </p:cNvCxnSpPr>
          <p:nvPr/>
        </p:nvCxnSpPr>
        <p:spPr bwMode="auto">
          <a:xfrm>
            <a:off x="1184275" y="4783138"/>
            <a:ext cx="18637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2" name="AutoShape 9"/>
          <p:cNvCxnSpPr>
            <a:cxnSpLocks noChangeShapeType="1"/>
            <a:stCxn id="26" idx="5"/>
            <a:endCxn id="29" idx="1"/>
          </p:cNvCxnSpPr>
          <p:nvPr/>
        </p:nvCxnSpPr>
        <p:spPr bwMode="auto">
          <a:xfrm>
            <a:off x="1144588" y="4878388"/>
            <a:ext cx="1943100" cy="1028700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" name="AutoShape 10"/>
          <p:cNvCxnSpPr>
            <a:cxnSpLocks noChangeShapeType="1"/>
            <a:stCxn id="28" idx="4"/>
            <a:endCxn id="29" idx="0"/>
          </p:cNvCxnSpPr>
          <p:nvPr/>
        </p:nvCxnSpPr>
        <p:spPr bwMode="auto">
          <a:xfrm>
            <a:off x="3182938" y="4918075"/>
            <a:ext cx="0" cy="949325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4" name="AutoShape 11"/>
          <p:cNvCxnSpPr>
            <a:cxnSpLocks noChangeShapeType="1"/>
            <a:stCxn id="28" idx="6"/>
            <a:endCxn id="39" idx="1"/>
          </p:cNvCxnSpPr>
          <p:nvPr/>
        </p:nvCxnSpPr>
        <p:spPr bwMode="auto">
          <a:xfrm>
            <a:off x="3317875" y="4783138"/>
            <a:ext cx="2055813" cy="1123950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5" name="AutoShape 12"/>
          <p:cNvCxnSpPr>
            <a:cxnSpLocks noChangeShapeType="1"/>
            <a:stCxn id="29" idx="6"/>
            <a:endCxn id="39" idx="2"/>
          </p:cNvCxnSpPr>
          <p:nvPr/>
        </p:nvCxnSpPr>
        <p:spPr bwMode="auto">
          <a:xfrm>
            <a:off x="3317875" y="6002338"/>
            <a:ext cx="20161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6" name="AutoShape 14"/>
          <p:cNvCxnSpPr>
            <a:cxnSpLocks noChangeShapeType="1"/>
            <a:stCxn id="27" idx="4"/>
            <a:endCxn id="28" idx="0"/>
          </p:cNvCxnSpPr>
          <p:nvPr/>
        </p:nvCxnSpPr>
        <p:spPr bwMode="auto">
          <a:xfrm>
            <a:off x="3182938" y="3810000"/>
            <a:ext cx="0" cy="838200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7" name="Oval 15"/>
          <p:cNvSpPr>
            <a:spLocks noChangeAspect="1" noChangeArrowheads="1"/>
          </p:cNvSpPr>
          <p:nvPr/>
        </p:nvSpPr>
        <p:spPr bwMode="auto">
          <a:xfrm>
            <a:off x="5334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5</a:t>
            </a:r>
          </a:p>
        </p:txBody>
      </p:sp>
      <p:sp>
        <p:nvSpPr>
          <p:cNvPr id="38" name="Oval 16"/>
          <p:cNvSpPr>
            <a:spLocks noChangeAspect="1" noChangeArrowheads="1"/>
          </p:cNvSpPr>
          <p:nvPr/>
        </p:nvSpPr>
        <p:spPr bwMode="auto">
          <a:xfrm>
            <a:off x="5334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6</a:t>
            </a:r>
          </a:p>
        </p:txBody>
      </p:sp>
      <p:sp>
        <p:nvSpPr>
          <p:cNvPr id="39" name="Oval 17"/>
          <p:cNvSpPr>
            <a:spLocks noChangeAspect="1" noChangeArrowheads="1"/>
          </p:cNvSpPr>
          <p:nvPr/>
        </p:nvSpPr>
        <p:spPr bwMode="auto">
          <a:xfrm>
            <a:off x="5334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7</a:t>
            </a:r>
          </a:p>
        </p:txBody>
      </p:sp>
      <p:cxnSp>
        <p:nvCxnSpPr>
          <p:cNvPr id="40" name="AutoShape 18"/>
          <p:cNvCxnSpPr>
            <a:cxnSpLocks noChangeShapeType="1"/>
            <a:stCxn id="38" idx="4"/>
            <a:endCxn id="39" idx="0"/>
          </p:cNvCxnSpPr>
          <p:nvPr/>
        </p:nvCxnSpPr>
        <p:spPr bwMode="auto">
          <a:xfrm>
            <a:off x="5468938" y="4918075"/>
            <a:ext cx="0" cy="949325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1" name="AutoShape 19"/>
          <p:cNvCxnSpPr>
            <a:cxnSpLocks noChangeShapeType="1"/>
            <a:stCxn id="37" idx="4"/>
            <a:endCxn id="38" idx="0"/>
          </p:cNvCxnSpPr>
          <p:nvPr/>
        </p:nvCxnSpPr>
        <p:spPr bwMode="auto">
          <a:xfrm>
            <a:off x="5468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2" name="Oval 20"/>
          <p:cNvSpPr>
            <a:spLocks noChangeAspect="1" noChangeArrowheads="1"/>
          </p:cNvSpPr>
          <p:nvPr/>
        </p:nvSpPr>
        <p:spPr bwMode="auto">
          <a:xfrm>
            <a:off x="74295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t</a:t>
            </a:r>
          </a:p>
        </p:txBody>
      </p:sp>
      <p:cxnSp>
        <p:nvCxnSpPr>
          <p:cNvPr id="43" name="AutoShape 21"/>
          <p:cNvCxnSpPr>
            <a:cxnSpLocks noChangeShapeType="1"/>
            <a:stCxn id="37" idx="6"/>
            <a:endCxn id="42" idx="1"/>
          </p:cNvCxnSpPr>
          <p:nvPr/>
        </p:nvCxnSpPr>
        <p:spPr bwMode="auto">
          <a:xfrm>
            <a:off x="5603875" y="3675063"/>
            <a:ext cx="1865313" cy="101282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" name="AutoShape 22"/>
          <p:cNvCxnSpPr>
            <a:cxnSpLocks noChangeShapeType="1"/>
            <a:stCxn id="38" idx="6"/>
            <a:endCxn id="42" idx="2"/>
          </p:cNvCxnSpPr>
          <p:nvPr/>
        </p:nvCxnSpPr>
        <p:spPr bwMode="auto">
          <a:xfrm>
            <a:off x="5603875" y="4783138"/>
            <a:ext cx="18256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" name="AutoShape 23"/>
          <p:cNvCxnSpPr>
            <a:cxnSpLocks noChangeShapeType="1"/>
            <a:stCxn id="39" idx="7"/>
            <a:endCxn id="42" idx="4"/>
          </p:cNvCxnSpPr>
          <p:nvPr/>
        </p:nvCxnSpPr>
        <p:spPr bwMode="auto">
          <a:xfrm flipV="1">
            <a:off x="5564188" y="4918075"/>
            <a:ext cx="2000250" cy="989013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6" name="AutoShape 24"/>
          <p:cNvCxnSpPr>
            <a:cxnSpLocks noChangeShapeType="1"/>
            <a:stCxn id="38" idx="2"/>
            <a:endCxn id="27" idx="6"/>
          </p:cNvCxnSpPr>
          <p:nvPr/>
        </p:nvCxnSpPr>
        <p:spPr bwMode="auto">
          <a:xfrm flipH="1" flipV="1">
            <a:off x="3317875" y="3675063"/>
            <a:ext cx="2016125" cy="110807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7" name="AutoShape 25"/>
          <p:cNvCxnSpPr>
            <a:cxnSpLocks noChangeShapeType="1"/>
            <a:stCxn id="37" idx="2"/>
            <a:endCxn id="28" idx="7"/>
          </p:cNvCxnSpPr>
          <p:nvPr/>
        </p:nvCxnSpPr>
        <p:spPr bwMode="auto">
          <a:xfrm flipH="1">
            <a:off x="3278188" y="3675063"/>
            <a:ext cx="2055812" cy="101282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25056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Given </a:t>
            </a:r>
            <a:r>
              <a:rPr lang="en-US" dirty="0">
                <a:solidFill>
                  <a:schemeClr val="tx1"/>
                </a:solidFill>
              </a:rPr>
              <a:t>a </a:t>
            </a:r>
            <a:r>
              <a:rPr lang="en-US" dirty="0" smtClean="0">
                <a:solidFill>
                  <a:schemeClr val="tx1"/>
                </a:solidFill>
              </a:rPr>
              <a:t>directed graph </a:t>
            </a:r>
            <a:r>
              <a:rPr lang="en-US" dirty="0">
                <a:solidFill>
                  <a:schemeClr val="tx1"/>
                </a:solidFill>
              </a:rPr>
              <a:t>G = (V, E) and two nodes s and t, find the max number of edge-disjoint </a:t>
            </a:r>
            <a:r>
              <a:rPr lang="en-US" dirty="0" smtClean="0"/>
              <a:t>paths from s to t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582659" name="Oval 3"/>
          <p:cNvSpPr>
            <a:spLocks noChangeAspect="1" noChangeArrowheads="1"/>
          </p:cNvSpPr>
          <p:nvPr/>
        </p:nvSpPr>
        <p:spPr bwMode="auto">
          <a:xfrm>
            <a:off x="9144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s</a:t>
            </a:r>
          </a:p>
        </p:txBody>
      </p:sp>
      <p:sp>
        <p:nvSpPr>
          <p:cNvPr id="582660" name="Oval 4"/>
          <p:cNvSpPr>
            <a:spLocks noChangeAspect="1" noChangeArrowheads="1"/>
          </p:cNvSpPr>
          <p:nvPr/>
        </p:nvSpPr>
        <p:spPr bwMode="auto">
          <a:xfrm>
            <a:off x="3048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2</a:t>
            </a:r>
          </a:p>
        </p:txBody>
      </p:sp>
      <p:sp>
        <p:nvSpPr>
          <p:cNvPr id="582661" name="Oval 5"/>
          <p:cNvSpPr>
            <a:spLocks noChangeAspect="1" noChangeArrowheads="1"/>
          </p:cNvSpPr>
          <p:nvPr/>
        </p:nvSpPr>
        <p:spPr bwMode="auto">
          <a:xfrm>
            <a:off x="3048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3</a:t>
            </a:r>
          </a:p>
        </p:txBody>
      </p:sp>
      <p:sp>
        <p:nvSpPr>
          <p:cNvPr id="582662" name="Oval 6"/>
          <p:cNvSpPr>
            <a:spLocks noChangeAspect="1" noChangeArrowheads="1"/>
          </p:cNvSpPr>
          <p:nvPr/>
        </p:nvSpPr>
        <p:spPr bwMode="auto">
          <a:xfrm>
            <a:off x="3048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4</a:t>
            </a:r>
          </a:p>
        </p:txBody>
      </p:sp>
      <p:cxnSp>
        <p:nvCxnSpPr>
          <p:cNvPr id="582663" name="AutoShape 7"/>
          <p:cNvCxnSpPr>
            <a:cxnSpLocks noChangeShapeType="1"/>
            <a:stCxn id="582659" idx="7"/>
            <a:endCxn id="582660" idx="3"/>
          </p:cNvCxnSpPr>
          <p:nvPr/>
        </p:nvCxnSpPr>
        <p:spPr bwMode="auto">
          <a:xfrm flipV="1">
            <a:off x="1144588" y="3770313"/>
            <a:ext cx="1943100" cy="917575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64" name="AutoShape 8"/>
          <p:cNvCxnSpPr>
            <a:cxnSpLocks noChangeShapeType="1"/>
            <a:stCxn id="582659" idx="6"/>
            <a:endCxn id="582661" idx="2"/>
          </p:cNvCxnSpPr>
          <p:nvPr/>
        </p:nvCxnSpPr>
        <p:spPr bwMode="auto">
          <a:xfrm>
            <a:off x="1184275" y="4783138"/>
            <a:ext cx="18637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65" name="AutoShape 9"/>
          <p:cNvCxnSpPr>
            <a:cxnSpLocks noChangeShapeType="1"/>
            <a:stCxn id="582659" idx="5"/>
            <a:endCxn id="582662" idx="1"/>
          </p:cNvCxnSpPr>
          <p:nvPr/>
        </p:nvCxnSpPr>
        <p:spPr bwMode="auto">
          <a:xfrm>
            <a:off x="1144588" y="4878388"/>
            <a:ext cx="1943100" cy="1028700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66" name="AutoShape 10"/>
          <p:cNvCxnSpPr>
            <a:cxnSpLocks noChangeShapeType="1"/>
            <a:stCxn id="582661" idx="4"/>
            <a:endCxn id="582662" idx="0"/>
          </p:cNvCxnSpPr>
          <p:nvPr/>
        </p:nvCxnSpPr>
        <p:spPr bwMode="auto">
          <a:xfrm>
            <a:off x="3182938" y="4918075"/>
            <a:ext cx="0" cy="949325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67" name="AutoShape 11"/>
          <p:cNvCxnSpPr>
            <a:cxnSpLocks noChangeShapeType="1"/>
            <a:stCxn id="582661" idx="6"/>
            <a:endCxn id="582673" idx="1"/>
          </p:cNvCxnSpPr>
          <p:nvPr/>
        </p:nvCxnSpPr>
        <p:spPr bwMode="auto">
          <a:xfrm>
            <a:off x="3317875" y="4783138"/>
            <a:ext cx="2055813" cy="1123950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68" name="AutoShape 12"/>
          <p:cNvCxnSpPr>
            <a:cxnSpLocks noChangeShapeType="1"/>
            <a:stCxn id="582662" idx="6"/>
            <a:endCxn id="582673" idx="2"/>
          </p:cNvCxnSpPr>
          <p:nvPr/>
        </p:nvCxnSpPr>
        <p:spPr bwMode="auto">
          <a:xfrm>
            <a:off x="3317875" y="6002338"/>
            <a:ext cx="20161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82669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Disjoint </a:t>
            </a:r>
            <a:r>
              <a:rPr lang="en-US" dirty="0" smtClean="0"/>
              <a:t>Paths Problem</a:t>
            </a:r>
            <a:endParaRPr lang="en-US" dirty="0"/>
          </a:p>
        </p:txBody>
      </p:sp>
      <p:cxnSp>
        <p:nvCxnSpPr>
          <p:cNvPr id="582670" name="AutoShape 14"/>
          <p:cNvCxnSpPr>
            <a:cxnSpLocks noChangeShapeType="1"/>
            <a:stCxn id="582660" idx="4"/>
            <a:endCxn id="582661" idx="0"/>
          </p:cNvCxnSpPr>
          <p:nvPr/>
        </p:nvCxnSpPr>
        <p:spPr bwMode="auto">
          <a:xfrm>
            <a:off x="3182938" y="3810000"/>
            <a:ext cx="0" cy="838200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82671" name="Oval 15"/>
          <p:cNvSpPr>
            <a:spLocks noChangeAspect="1" noChangeArrowheads="1"/>
          </p:cNvSpPr>
          <p:nvPr/>
        </p:nvSpPr>
        <p:spPr bwMode="auto">
          <a:xfrm>
            <a:off x="5334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5</a:t>
            </a:r>
          </a:p>
        </p:txBody>
      </p:sp>
      <p:sp>
        <p:nvSpPr>
          <p:cNvPr id="582672" name="Oval 16"/>
          <p:cNvSpPr>
            <a:spLocks noChangeAspect="1" noChangeArrowheads="1"/>
          </p:cNvSpPr>
          <p:nvPr/>
        </p:nvSpPr>
        <p:spPr bwMode="auto">
          <a:xfrm>
            <a:off x="5334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6</a:t>
            </a:r>
          </a:p>
        </p:txBody>
      </p:sp>
      <p:sp>
        <p:nvSpPr>
          <p:cNvPr id="582673" name="Oval 17"/>
          <p:cNvSpPr>
            <a:spLocks noChangeAspect="1" noChangeArrowheads="1"/>
          </p:cNvSpPr>
          <p:nvPr/>
        </p:nvSpPr>
        <p:spPr bwMode="auto">
          <a:xfrm>
            <a:off x="5334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7</a:t>
            </a:r>
          </a:p>
        </p:txBody>
      </p:sp>
      <p:cxnSp>
        <p:nvCxnSpPr>
          <p:cNvPr id="582674" name="AutoShape 18"/>
          <p:cNvCxnSpPr>
            <a:cxnSpLocks noChangeShapeType="1"/>
            <a:stCxn id="582672" idx="4"/>
            <a:endCxn id="582673" idx="0"/>
          </p:cNvCxnSpPr>
          <p:nvPr/>
        </p:nvCxnSpPr>
        <p:spPr bwMode="auto">
          <a:xfrm>
            <a:off x="5468938" y="4918075"/>
            <a:ext cx="0" cy="949325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75" name="AutoShape 19"/>
          <p:cNvCxnSpPr>
            <a:cxnSpLocks noChangeShapeType="1"/>
            <a:stCxn id="582671" idx="4"/>
            <a:endCxn id="582672" idx="0"/>
          </p:cNvCxnSpPr>
          <p:nvPr/>
        </p:nvCxnSpPr>
        <p:spPr bwMode="auto">
          <a:xfrm>
            <a:off x="5468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82676" name="Oval 20"/>
          <p:cNvSpPr>
            <a:spLocks noChangeAspect="1" noChangeArrowheads="1"/>
          </p:cNvSpPr>
          <p:nvPr/>
        </p:nvSpPr>
        <p:spPr bwMode="auto">
          <a:xfrm>
            <a:off x="74295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t</a:t>
            </a:r>
          </a:p>
        </p:txBody>
      </p:sp>
      <p:cxnSp>
        <p:nvCxnSpPr>
          <p:cNvPr id="582677" name="AutoShape 21"/>
          <p:cNvCxnSpPr>
            <a:cxnSpLocks noChangeShapeType="1"/>
            <a:stCxn id="582671" idx="6"/>
            <a:endCxn id="582676" idx="1"/>
          </p:cNvCxnSpPr>
          <p:nvPr/>
        </p:nvCxnSpPr>
        <p:spPr bwMode="auto">
          <a:xfrm>
            <a:off x="5603875" y="3675063"/>
            <a:ext cx="1865313" cy="101282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78" name="AutoShape 22"/>
          <p:cNvCxnSpPr>
            <a:cxnSpLocks noChangeShapeType="1"/>
            <a:stCxn id="582672" idx="6"/>
            <a:endCxn id="582676" idx="2"/>
          </p:cNvCxnSpPr>
          <p:nvPr/>
        </p:nvCxnSpPr>
        <p:spPr bwMode="auto">
          <a:xfrm>
            <a:off x="5603875" y="4783138"/>
            <a:ext cx="18256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79" name="AutoShape 23"/>
          <p:cNvCxnSpPr>
            <a:cxnSpLocks noChangeShapeType="1"/>
            <a:stCxn id="582673" idx="7"/>
            <a:endCxn id="582676" idx="4"/>
          </p:cNvCxnSpPr>
          <p:nvPr/>
        </p:nvCxnSpPr>
        <p:spPr bwMode="auto">
          <a:xfrm flipV="1">
            <a:off x="5564188" y="4918075"/>
            <a:ext cx="2000250" cy="989013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80" name="AutoShape 24"/>
          <p:cNvCxnSpPr>
            <a:cxnSpLocks noChangeShapeType="1"/>
            <a:stCxn id="582672" idx="2"/>
            <a:endCxn id="582660" idx="6"/>
          </p:cNvCxnSpPr>
          <p:nvPr/>
        </p:nvCxnSpPr>
        <p:spPr bwMode="auto">
          <a:xfrm flipH="1" flipV="1">
            <a:off x="3317875" y="3675063"/>
            <a:ext cx="2016125" cy="110807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582681" name="AutoShape 25"/>
          <p:cNvCxnSpPr>
            <a:cxnSpLocks noChangeShapeType="1"/>
            <a:stCxn id="582671" idx="2"/>
            <a:endCxn id="582661" idx="7"/>
          </p:cNvCxnSpPr>
          <p:nvPr/>
        </p:nvCxnSpPr>
        <p:spPr bwMode="auto">
          <a:xfrm flipH="1">
            <a:off x="3278188" y="3675063"/>
            <a:ext cx="2055812" cy="101282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2" name="Rectangle 1"/>
          <p:cNvSpPr/>
          <p:nvPr/>
        </p:nvSpPr>
        <p:spPr>
          <a:xfrm>
            <a:off x="782643" y="6192484"/>
            <a:ext cx="38211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Why might this be useful?</a:t>
            </a:r>
          </a:p>
        </p:txBody>
      </p:sp>
    </p:spTree>
    <p:extLst>
      <p:ext uri="{BB962C8B-B14F-4D97-AF65-F5344CB8AC3E}">
        <p14:creationId xmlns:p14="http://schemas.microsoft.com/office/powerpoint/2010/main" val="3278775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Given </a:t>
            </a:r>
            <a:r>
              <a:rPr lang="en-US" dirty="0">
                <a:solidFill>
                  <a:schemeClr val="tx1"/>
                </a:solidFill>
              </a:rPr>
              <a:t>a </a:t>
            </a:r>
            <a:r>
              <a:rPr lang="en-US" dirty="0" smtClean="0">
                <a:solidFill>
                  <a:schemeClr val="tx1"/>
                </a:solidFill>
              </a:rPr>
              <a:t>directed graph </a:t>
            </a:r>
            <a:r>
              <a:rPr lang="en-US" dirty="0">
                <a:solidFill>
                  <a:schemeClr val="tx1"/>
                </a:solidFill>
              </a:rPr>
              <a:t>G = (V, E) and two nodes s and t, find the max number of edge-disjoint </a:t>
            </a:r>
            <a:r>
              <a:rPr lang="en-US" dirty="0" smtClean="0"/>
              <a:t>paths from s to 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Why might this be useful?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edges are unique resources (e.g. communications, transportation, etc.)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how many </a:t>
            </a:r>
            <a:r>
              <a:rPr lang="en-US" i="1" dirty="0" smtClean="0">
                <a:solidFill>
                  <a:srgbClr val="000000"/>
                </a:solidFill>
              </a:rPr>
              <a:t>concurrent (non-conflicting)</a:t>
            </a:r>
            <a:r>
              <a:rPr lang="en-US" dirty="0" smtClean="0">
                <a:solidFill>
                  <a:srgbClr val="000000"/>
                </a:solidFill>
              </a:rPr>
              <a:t> paths do we have from s to t</a:t>
            </a:r>
          </a:p>
        </p:txBody>
      </p:sp>
      <p:sp>
        <p:nvSpPr>
          <p:cNvPr id="582669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Disjoint </a:t>
            </a:r>
            <a:r>
              <a:rPr lang="en-US" dirty="0" smtClean="0"/>
              <a:t>Paths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867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616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400341" y="1600200"/>
            <a:ext cx="8365707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Algorithm ideas?</a:t>
            </a:r>
          </a:p>
        </p:txBody>
      </p:sp>
      <p:sp>
        <p:nvSpPr>
          <p:cNvPr id="451615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Edge Disjoint Paths</a:t>
            </a:r>
          </a:p>
        </p:txBody>
      </p:sp>
      <p:sp>
        <p:nvSpPr>
          <p:cNvPr id="26" name="Oval 3"/>
          <p:cNvSpPr>
            <a:spLocks noChangeAspect="1" noChangeArrowheads="1"/>
          </p:cNvSpPr>
          <p:nvPr/>
        </p:nvSpPr>
        <p:spPr bwMode="auto">
          <a:xfrm>
            <a:off x="9144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s</a:t>
            </a:r>
          </a:p>
        </p:txBody>
      </p:sp>
      <p:sp>
        <p:nvSpPr>
          <p:cNvPr id="27" name="Oval 4"/>
          <p:cNvSpPr>
            <a:spLocks noChangeAspect="1" noChangeArrowheads="1"/>
          </p:cNvSpPr>
          <p:nvPr/>
        </p:nvSpPr>
        <p:spPr bwMode="auto">
          <a:xfrm>
            <a:off x="3048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2</a:t>
            </a:r>
          </a:p>
        </p:txBody>
      </p:sp>
      <p:sp>
        <p:nvSpPr>
          <p:cNvPr id="28" name="Oval 5"/>
          <p:cNvSpPr>
            <a:spLocks noChangeAspect="1" noChangeArrowheads="1"/>
          </p:cNvSpPr>
          <p:nvPr/>
        </p:nvSpPr>
        <p:spPr bwMode="auto">
          <a:xfrm>
            <a:off x="3048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3</a:t>
            </a:r>
          </a:p>
        </p:txBody>
      </p:sp>
      <p:sp>
        <p:nvSpPr>
          <p:cNvPr id="29" name="Oval 6"/>
          <p:cNvSpPr>
            <a:spLocks noChangeAspect="1" noChangeArrowheads="1"/>
          </p:cNvSpPr>
          <p:nvPr/>
        </p:nvSpPr>
        <p:spPr bwMode="auto">
          <a:xfrm>
            <a:off x="3048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4</a:t>
            </a:r>
          </a:p>
        </p:txBody>
      </p:sp>
      <p:cxnSp>
        <p:nvCxnSpPr>
          <p:cNvPr id="30" name="AutoShape 7"/>
          <p:cNvCxnSpPr>
            <a:cxnSpLocks noChangeShapeType="1"/>
            <a:stCxn id="26" idx="7"/>
            <a:endCxn id="27" idx="3"/>
          </p:cNvCxnSpPr>
          <p:nvPr/>
        </p:nvCxnSpPr>
        <p:spPr bwMode="auto">
          <a:xfrm flipV="1">
            <a:off x="1144588" y="3770313"/>
            <a:ext cx="1943100" cy="917575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1" name="AutoShape 8"/>
          <p:cNvCxnSpPr>
            <a:cxnSpLocks noChangeShapeType="1"/>
            <a:stCxn id="26" idx="6"/>
            <a:endCxn id="28" idx="2"/>
          </p:cNvCxnSpPr>
          <p:nvPr/>
        </p:nvCxnSpPr>
        <p:spPr bwMode="auto">
          <a:xfrm>
            <a:off x="1184275" y="4783138"/>
            <a:ext cx="18637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2" name="AutoShape 9"/>
          <p:cNvCxnSpPr>
            <a:cxnSpLocks noChangeShapeType="1"/>
            <a:stCxn id="26" idx="5"/>
            <a:endCxn id="29" idx="1"/>
          </p:cNvCxnSpPr>
          <p:nvPr/>
        </p:nvCxnSpPr>
        <p:spPr bwMode="auto">
          <a:xfrm>
            <a:off x="1144588" y="4878388"/>
            <a:ext cx="1943100" cy="1028700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3" name="AutoShape 10"/>
          <p:cNvCxnSpPr>
            <a:cxnSpLocks noChangeShapeType="1"/>
            <a:stCxn id="28" idx="4"/>
            <a:endCxn id="29" idx="0"/>
          </p:cNvCxnSpPr>
          <p:nvPr/>
        </p:nvCxnSpPr>
        <p:spPr bwMode="auto">
          <a:xfrm>
            <a:off x="3182938" y="4918075"/>
            <a:ext cx="0" cy="949325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4" name="AutoShape 11"/>
          <p:cNvCxnSpPr>
            <a:cxnSpLocks noChangeShapeType="1"/>
            <a:stCxn id="28" idx="6"/>
            <a:endCxn id="39" idx="1"/>
          </p:cNvCxnSpPr>
          <p:nvPr/>
        </p:nvCxnSpPr>
        <p:spPr bwMode="auto">
          <a:xfrm>
            <a:off x="3317875" y="4783138"/>
            <a:ext cx="2055813" cy="1123950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5" name="AutoShape 12"/>
          <p:cNvCxnSpPr>
            <a:cxnSpLocks noChangeShapeType="1"/>
            <a:stCxn id="29" idx="6"/>
            <a:endCxn id="39" idx="2"/>
          </p:cNvCxnSpPr>
          <p:nvPr/>
        </p:nvCxnSpPr>
        <p:spPr bwMode="auto">
          <a:xfrm>
            <a:off x="3317875" y="6002338"/>
            <a:ext cx="20161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6" name="AutoShape 14"/>
          <p:cNvCxnSpPr>
            <a:cxnSpLocks noChangeShapeType="1"/>
            <a:stCxn id="27" idx="4"/>
            <a:endCxn id="28" idx="0"/>
          </p:cNvCxnSpPr>
          <p:nvPr/>
        </p:nvCxnSpPr>
        <p:spPr bwMode="auto">
          <a:xfrm>
            <a:off x="3182938" y="3810000"/>
            <a:ext cx="0" cy="838200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7" name="Oval 15"/>
          <p:cNvSpPr>
            <a:spLocks noChangeAspect="1" noChangeArrowheads="1"/>
          </p:cNvSpPr>
          <p:nvPr/>
        </p:nvSpPr>
        <p:spPr bwMode="auto">
          <a:xfrm>
            <a:off x="5334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5</a:t>
            </a:r>
          </a:p>
        </p:txBody>
      </p:sp>
      <p:sp>
        <p:nvSpPr>
          <p:cNvPr id="38" name="Oval 16"/>
          <p:cNvSpPr>
            <a:spLocks noChangeAspect="1" noChangeArrowheads="1"/>
          </p:cNvSpPr>
          <p:nvPr/>
        </p:nvSpPr>
        <p:spPr bwMode="auto">
          <a:xfrm>
            <a:off x="5334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6</a:t>
            </a:r>
          </a:p>
        </p:txBody>
      </p:sp>
      <p:sp>
        <p:nvSpPr>
          <p:cNvPr id="39" name="Oval 17"/>
          <p:cNvSpPr>
            <a:spLocks noChangeAspect="1" noChangeArrowheads="1"/>
          </p:cNvSpPr>
          <p:nvPr/>
        </p:nvSpPr>
        <p:spPr bwMode="auto">
          <a:xfrm>
            <a:off x="5334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7</a:t>
            </a:r>
          </a:p>
        </p:txBody>
      </p:sp>
      <p:cxnSp>
        <p:nvCxnSpPr>
          <p:cNvPr id="40" name="AutoShape 18"/>
          <p:cNvCxnSpPr>
            <a:cxnSpLocks noChangeShapeType="1"/>
            <a:stCxn id="38" idx="4"/>
            <a:endCxn id="39" idx="0"/>
          </p:cNvCxnSpPr>
          <p:nvPr/>
        </p:nvCxnSpPr>
        <p:spPr bwMode="auto">
          <a:xfrm>
            <a:off x="5468938" y="4918075"/>
            <a:ext cx="0" cy="949325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1" name="AutoShape 19"/>
          <p:cNvCxnSpPr>
            <a:cxnSpLocks noChangeShapeType="1"/>
            <a:stCxn id="37" idx="4"/>
            <a:endCxn id="38" idx="0"/>
          </p:cNvCxnSpPr>
          <p:nvPr/>
        </p:nvCxnSpPr>
        <p:spPr bwMode="auto">
          <a:xfrm>
            <a:off x="5468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2" name="Oval 20"/>
          <p:cNvSpPr>
            <a:spLocks noChangeAspect="1" noChangeArrowheads="1"/>
          </p:cNvSpPr>
          <p:nvPr/>
        </p:nvSpPr>
        <p:spPr bwMode="auto">
          <a:xfrm>
            <a:off x="74295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t</a:t>
            </a:r>
          </a:p>
        </p:txBody>
      </p:sp>
      <p:cxnSp>
        <p:nvCxnSpPr>
          <p:cNvPr id="43" name="AutoShape 21"/>
          <p:cNvCxnSpPr>
            <a:cxnSpLocks noChangeShapeType="1"/>
            <a:stCxn id="37" idx="6"/>
            <a:endCxn id="42" idx="1"/>
          </p:cNvCxnSpPr>
          <p:nvPr/>
        </p:nvCxnSpPr>
        <p:spPr bwMode="auto">
          <a:xfrm>
            <a:off x="5603875" y="3675063"/>
            <a:ext cx="1865313" cy="101282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4" name="AutoShape 22"/>
          <p:cNvCxnSpPr>
            <a:cxnSpLocks noChangeShapeType="1"/>
            <a:stCxn id="38" idx="6"/>
            <a:endCxn id="42" idx="2"/>
          </p:cNvCxnSpPr>
          <p:nvPr/>
        </p:nvCxnSpPr>
        <p:spPr bwMode="auto">
          <a:xfrm>
            <a:off x="5603875" y="4783138"/>
            <a:ext cx="1825625" cy="0"/>
          </a:xfrm>
          <a:prstGeom prst="straightConnector1">
            <a:avLst/>
          </a:prstGeom>
          <a:noFill/>
          <a:ln w="508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" name="AutoShape 23"/>
          <p:cNvCxnSpPr>
            <a:cxnSpLocks noChangeShapeType="1"/>
            <a:stCxn id="39" idx="7"/>
            <a:endCxn id="42" idx="4"/>
          </p:cNvCxnSpPr>
          <p:nvPr/>
        </p:nvCxnSpPr>
        <p:spPr bwMode="auto">
          <a:xfrm flipV="1">
            <a:off x="5564188" y="4918075"/>
            <a:ext cx="2000250" cy="989013"/>
          </a:xfrm>
          <a:prstGeom prst="straightConnector1">
            <a:avLst/>
          </a:prstGeom>
          <a:noFill/>
          <a:ln w="38100">
            <a:solidFill>
              <a:srgbClr val="0033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6" name="AutoShape 24"/>
          <p:cNvCxnSpPr>
            <a:cxnSpLocks noChangeShapeType="1"/>
            <a:stCxn id="38" idx="2"/>
            <a:endCxn id="27" idx="6"/>
          </p:cNvCxnSpPr>
          <p:nvPr/>
        </p:nvCxnSpPr>
        <p:spPr bwMode="auto">
          <a:xfrm flipH="1" flipV="1">
            <a:off x="3317875" y="3675063"/>
            <a:ext cx="2016125" cy="110807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7" name="AutoShape 25"/>
          <p:cNvCxnSpPr>
            <a:cxnSpLocks noChangeShapeType="1"/>
            <a:stCxn id="37" idx="2"/>
            <a:endCxn id="28" idx="7"/>
          </p:cNvCxnSpPr>
          <p:nvPr/>
        </p:nvCxnSpPr>
        <p:spPr bwMode="auto">
          <a:xfrm flipH="1">
            <a:off x="3278188" y="3675063"/>
            <a:ext cx="2055812" cy="1012825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8348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1078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Max flow formulation:  </a:t>
            </a:r>
            <a:r>
              <a:rPr lang="en-US" sz="2400" dirty="0">
                <a:solidFill>
                  <a:schemeClr val="tx1"/>
                </a:solidFill>
              </a:rPr>
              <a:t>assign unit capacity to every </a:t>
            </a:r>
            <a:r>
              <a:rPr lang="en-US" sz="2400" dirty="0" smtClean="0">
                <a:solidFill>
                  <a:schemeClr val="tx1"/>
                </a:solidFill>
              </a:rPr>
              <a:t>edge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>
              <a:cs typeface="Lucida Grande" charset="0"/>
            </a:endParaRPr>
          </a:p>
        </p:txBody>
      </p:sp>
      <p:sp>
        <p:nvSpPr>
          <p:cNvPr id="58574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Edge Disjoint Paths</a:t>
            </a:r>
          </a:p>
        </p:txBody>
      </p:sp>
      <p:grpSp>
        <p:nvGrpSpPr>
          <p:cNvPr id="585777" name="Group 49"/>
          <p:cNvGrpSpPr>
            <a:grpSpLocks/>
          </p:cNvGrpSpPr>
          <p:nvPr/>
        </p:nvGrpSpPr>
        <p:grpSpPr bwMode="auto">
          <a:xfrm>
            <a:off x="1457324" y="2252405"/>
            <a:ext cx="4956175" cy="1897063"/>
            <a:chOff x="576" y="2230"/>
            <a:chExt cx="4274" cy="1636"/>
          </a:xfrm>
        </p:grpSpPr>
        <p:sp>
          <p:nvSpPr>
            <p:cNvPr id="585778" name="Oval 50"/>
            <p:cNvSpPr>
              <a:spLocks noChangeAspect="1" noChangeArrowheads="1"/>
            </p:cNvSpPr>
            <p:nvPr/>
          </p:nvSpPr>
          <p:spPr bwMode="auto">
            <a:xfrm>
              <a:off x="576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r>
                <a:rPr kumimoji="0" lang="en-US" sz="1200"/>
                <a:t>s</a:t>
              </a:r>
            </a:p>
          </p:txBody>
        </p:sp>
        <p:sp>
          <p:nvSpPr>
            <p:cNvPr id="585779" name="Oval 51"/>
            <p:cNvSpPr>
              <a:spLocks noChangeAspect="1" noChangeArrowheads="1"/>
            </p:cNvSpPr>
            <p:nvPr/>
          </p:nvSpPr>
          <p:spPr bwMode="auto">
            <a:xfrm>
              <a:off x="1920" y="2230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80" name="Oval 52"/>
            <p:cNvSpPr>
              <a:spLocks noChangeAspect="1" noChangeArrowheads="1"/>
            </p:cNvSpPr>
            <p:nvPr/>
          </p:nvSpPr>
          <p:spPr bwMode="auto">
            <a:xfrm>
              <a:off x="192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81" name="Oval 53"/>
            <p:cNvSpPr>
              <a:spLocks noChangeAspect="1" noChangeArrowheads="1"/>
            </p:cNvSpPr>
            <p:nvPr/>
          </p:nvSpPr>
          <p:spPr bwMode="auto">
            <a:xfrm>
              <a:off x="1920" y="3696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cxnSp>
          <p:nvCxnSpPr>
            <p:cNvPr id="585782" name="AutoShape 54"/>
            <p:cNvCxnSpPr>
              <a:cxnSpLocks noChangeShapeType="1"/>
              <a:stCxn id="585778" idx="7"/>
              <a:endCxn id="585779" idx="3"/>
            </p:cNvCxnSpPr>
            <p:nvPr/>
          </p:nvCxnSpPr>
          <p:spPr bwMode="auto">
            <a:xfrm flipV="1">
              <a:off x="721" y="2380"/>
              <a:ext cx="1224" cy="5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3" name="AutoShape 55"/>
            <p:cNvCxnSpPr>
              <a:cxnSpLocks noChangeShapeType="1"/>
              <a:stCxn id="585778" idx="6"/>
              <a:endCxn id="585780" idx="2"/>
            </p:cNvCxnSpPr>
            <p:nvPr/>
          </p:nvCxnSpPr>
          <p:spPr bwMode="auto">
            <a:xfrm>
              <a:off x="751" y="3013"/>
              <a:ext cx="116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4" name="AutoShape 56"/>
            <p:cNvCxnSpPr>
              <a:cxnSpLocks noChangeShapeType="1"/>
              <a:stCxn id="585778" idx="5"/>
              <a:endCxn id="585781" idx="1"/>
            </p:cNvCxnSpPr>
            <p:nvPr/>
          </p:nvCxnSpPr>
          <p:spPr bwMode="auto">
            <a:xfrm>
              <a:off x="721" y="3078"/>
              <a:ext cx="1224" cy="6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5" name="AutoShape 57"/>
            <p:cNvCxnSpPr>
              <a:cxnSpLocks noChangeShapeType="1"/>
              <a:stCxn id="585780" idx="4"/>
              <a:endCxn id="585781" idx="0"/>
            </p:cNvCxnSpPr>
            <p:nvPr/>
          </p:nvCxnSpPr>
          <p:spPr bwMode="auto">
            <a:xfrm>
              <a:off x="2005" y="3103"/>
              <a:ext cx="0" cy="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6" name="AutoShape 58"/>
            <p:cNvCxnSpPr>
              <a:cxnSpLocks noChangeShapeType="1"/>
              <a:stCxn id="585780" idx="6"/>
              <a:endCxn id="585791" idx="1"/>
            </p:cNvCxnSpPr>
            <p:nvPr/>
          </p:nvCxnSpPr>
          <p:spPr bwMode="auto">
            <a:xfrm>
              <a:off x="2095" y="3013"/>
              <a:ext cx="1290" cy="70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7" name="AutoShape 59"/>
            <p:cNvCxnSpPr>
              <a:cxnSpLocks noChangeShapeType="1"/>
              <a:stCxn id="585781" idx="6"/>
              <a:endCxn id="585791" idx="2"/>
            </p:cNvCxnSpPr>
            <p:nvPr/>
          </p:nvCxnSpPr>
          <p:spPr bwMode="auto">
            <a:xfrm>
              <a:off x="2095" y="3781"/>
              <a:ext cx="126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8" name="AutoShape 60"/>
            <p:cNvCxnSpPr>
              <a:cxnSpLocks noChangeShapeType="1"/>
              <a:stCxn id="585779" idx="4"/>
              <a:endCxn id="585780" idx="0"/>
            </p:cNvCxnSpPr>
            <p:nvPr/>
          </p:nvCxnSpPr>
          <p:spPr bwMode="auto">
            <a:xfrm>
              <a:off x="2005" y="2405"/>
              <a:ext cx="0" cy="5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585789" name="Oval 61"/>
            <p:cNvSpPr>
              <a:spLocks noChangeAspect="1" noChangeArrowheads="1"/>
            </p:cNvSpPr>
            <p:nvPr/>
          </p:nvSpPr>
          <p:spPr bwMode="auto">
            <a:xfrm>
              <a:off x="3360" y="2230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90" name="Oval 62"/>
            <p:cNvSpPr>
              <a:spLocks noChangeAspect="1" noChangeArrowheads="1"/>
            </p:cNvSpPr>
            <p:nvPr/>
          </p:nvSpPr>
          <p:spPr bwMode="auto">
            <a:xfrm>
              <a:off x="336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91" name="Oval 63"/>
            <p:cNvSpPr>
              <a:spLocks noChangeAspect="1" noChangeArrowheads="1"/>
            </p:cNvSpPr>
            <p:nvPr/>
          </p:nvSpPr>
          <p:spPr bwMode="auto">
            <a:xfrm>
              <a:off x="3360" y="3696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cxnSp>
          <p:nvCxnSpPr>
            <p:cNvPr id="585792" name="AutoShape 64"/>
            <p:cNvCxnSpPr>
              <a:cxnSpLocks noChangeShapeType="1"/>
              <a:stCxn id="585790" idx="4"/>
              <a:endCxn id="585791" idx="0"/>
            </p:cNvCxnSpPr>
            <p:nvPr/>
          </p:nvCxnSpPr>
          <p:spPr bwMode="auto">
            <a:xfrm>
              <a:off x="3445" y="3103"/>
              <a:ext cx="0" cy="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3" name="AutoShape 65"/>
            <p:cNvCxnSpPr>
              <a:cxnSpLocks noChangeShapeType="1"/>
              <a:stCxn id="585789" idx="4"/>
              <a:endCxn id="585790" idx="0"/>
            </p:cNvCxnSpPr>
            <p:nvPr/>
          </p:nvCxnSpPr>
          <p:spPr bwMode="auto">
            <a:xfrm>
              <a:off x="3445" y="2405"/>
              <a:ext cx="0" cy="5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585794" name="Oval 66"/>
            <p:cNvSpPr>
              <a:spLocks noChangeAspect="1" noChangeArrowheads="1"/>
            </p:cNvSpPr>
            <p:nvPr/>
          </p:nvSpPr>
          <p:spPr bwMode="auto">
            <a:xfrm>
              <a:off x="468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r>
                <a:rPr kumimoji="0" lang="en-US" sz="1200"/>
                <a:t>t</a:t>
              </a:r>
            </a:p>
          </p:txBody>
        </p:sp>
        <p:cxnSp>
          <p:nvCxnSpPr>
            <p:cNvPr id="585795" name="AutoShape 67"/>
            <p:cNvCxnSpPr>
              <a:cxnSpLocks noChangeShapeType="1"/>
              <a:stCxn id="585789" idx="6"/>
              <a:endCxn id="585794" idx="1"/>
            </p:cNvCxnSpPr>
            <p:nvPr/>
          </p:nvCxnSpPr>
          <p:spPr bwMode="auto">
            <a:xfrm>
              <a:off x="3535" y="2315"/>
              <a:ext cx="1170" cy="6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6" name="AutoShape 68"/>
            <p:cNvCxnSpPr>
              <a:cxnSpLocks noChangeShapeType="1"/>
              <a:stCxn id="585790" idx="6"/>
              <a:endCxn id="585794" idx="2"/>
            </p:cNvCxnSpPr>
            <p:nvPr/>
          </p:nvCxnSpPr>
          <p:spPr bwMode="auto">
            <a:xfrm>
              <a:off x="3535" y="3013"/>
              <a:ext cx="114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7" name="AutoShape 69"/>
            <p:cNvCxnSpPr>
              <a:cxnSpLocks noChangeShapeType="1"/>
              <a:stCxn id="585791" idx="7"/>
              <a:endCxn id="585794" idx="4"/>
            </p:cNvCxnSpPr>
            <p:nvPr/>
          </p:nvCxnSpPr>
          <p:spPr bwMode="auto">
            <a:xfrm flipV="1">
              <a:off x="3505" y="3103"/>
              <a:ext cx="1260" cy="6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8" name="AutoShape 70"/>
            <p:cNvCxnSpPr>
              <a:cxnSpLocks noChangeShapeType="1"/>
              <a:stCxn id="585790" idx="2"/>
              <a:endCxn id="585779" idx="6"/>
            </p:cNvCxnSpPr>
            <p:nvPr/>
          </p:nvCxnSpPr>
          <p:spPr bwMode="auto">
            <a:xfrm flipH="1" flipV="1">
              <a:off x="2095" y="2315"/>
              <a:ext cx="1260" cy="69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9" name="AutoShape 71"/>
            <p:cNvCxnSpPr>
              <a:cxnSpLocks noChangeShapeType="1"/>
              <a:stCxn id="585789" idx="2"/>
              <a:endCxn id="585780" idx="7"/>
            </p:cNvCxnSpPr>
            <p:nvPr/>
          </p:nvCxnSpPr>
          <p:spPr bwMode="auto">
            <a:xfrm flipH="1">
              <a:off x="2065" y="2315"/>
              <a:ext cx="1290" cy="6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</p:grpSp>
      <p:sp>
        <p:nvSpPr>
          <p:cNvPr id="585800" name="Text Box 72"/>
          <p:cNvSpPr txBox="1">
            <a:spLocks noChangeArrowheads="1"/>
          </p:cNvSpPr>
          <p:nvPr/>
        </p:nvSpPr>
        <p:spPr bwMode="auto">
          <a:xfrm>
            <a:off x="2155824" y="2671505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1" name="Text Box 73"/>
          <p:cNvSpPr txBox="1">
            <a:spLocks noChangeArrowheads="1"/>
          </p:cNvSpPr>
          <p:nvPr/>
        </p:nvSpPr>
        <p:spPr bwMode="auto">
          <a:xfrm>
            <a:off x="2155824" y="3027105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2" name="Text Box 74"/>
          <p:cNvSpPr txBox="1">
            <a:spLocks noChangeArrowheads="1"/>
          </p:cNvSpPr>
          <p:nvPr/>
        </p:nvSpPr>
        <p:spPr bwMode="auto">
          <a:xfrm>
            <a:off x="2143124" y="3446205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3" name="Text Box 75"/>
          <p:cNvSpPr txBox="1">
            <a:spLocks noChangeArrowheads="1"/>
          </p:cNvSpPr>
          <p:nvPr/>
        </p:nvSpPr>
        <p:spPr bwMode="auto">
          <a:xfrm>
            <a:off x="3635374" y="3920868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4" name="Text Box 76"/>
          <p:cNvSpPr txBox="1">
            <a:spLocks noChangeArrowheads="1"/>
          </p:cNvSpPr>
          <p:nvPr/>
        </p:nvSpPr>
        <p:spPr bwMode="auto">
          <a:xfrm>
            <a:off x="3621087" y="3365243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5" name="Text Box 77"/>
          <p:cNvSpPr txBox="1">
            <a:spLocks noChangeArrowheads="1"/>
          </p:cNvSpPr>
          <p:nvPr/>
        </p:nvSpPr>
        <p:spPr bwMode="auto">
          <a:xfrm>
            <a:off x="4146549" y="2849305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6" name="Text Box 78"/>
          <p:cNvSpPr txBox="1">
            <a:spLocks noChangeArrowheads="1"/>
          </p:cNvSpPr>
          <p:nvPr/>
        </p:nvSpPr>
        <p:spPr bwMode="auto">
          <a:xfrm>
            <a:off x="4157662" y="2434968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7" name="Text Box 79"/>
          <p:cNvSpPr txBox="1">
            <a:spLocks noChangeArrowheads="1"/>
          </p:cNvSpPr>
          <p:nvPr/>
        </p:nvSpPr>
        <p:spPr bwMode="auto">
          <a:xfrm>
            <a:off x="5422899" y="2592130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8" name="Text Box 80"/>
          <p:cNvSpPr txBox="1">
            <a:spLocks noChangeArrowheads="1"/>
          </p:cNvSpPr>
          <p:nvPr/>
        </p:nvSpPr>
        <p:spPr bwMode="auto">
          <a:xfrm>
            <a:off x="5410199" y="3011230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9" name="Text Box 81"/>
          <p:cNvSpPr txBox="1">
            <a:spLocks noChangeArrowheads="1"/>
          </p:cNvSpPr>
          <p:nvPr/>
        </p:nvSpPr>
        <p:spPr bwMode="auto">
          <a:xfrm>
            <a:off x="5397499" y="3544630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0" name="Text Box 82"/>
          <p:cNvSpPr txBox="1">
            <a:spLocks noChangeArrowheads="1"/>
          </p:cNvSpPr>
          <p:nvPr/>
        </p:nvSpPr>
        <p:spPr bwMode="auto">
          <a:xfrm>
            <a:off x="3016249" y="2617530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1" name="Text Box 83"/>
          <p:cNvSpPr txBox="1">
            <a:spLocks noChangeArrowheads="1"/>
          </p:cNvSpPr>
          <p:nvPr/>
        </p:nvSpPr>
        <p:spPr bwMode="auto">
          <a:xfrm>
            <a:off x="3016249" y="3479543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2" name="Text Box 84"/>
          <p:cNvSpPr txBox="1">
            <a:spLocks noChangeArrowheads="1"/>
          </p:cNvSpPr>
          <p:nvPr/>
        </p:nvSpPr>
        <p:spPr bwMode="auto">
          <a:xfrm>
            <a:off x="4675187" y="2679443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3" name="Text Box 85"/>
          <p:cNvSpPr txBox="1">
            <a:spLocks noChangeArrowheads="1"/>
          </p:cNvSpPr>
          <p:nvPr/>
        </p:nvSpPr>
        <p:spPr bwMode="auto">
          <a:xfrm>
            <a:off x="4673599" y="3552568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98340" y="5411849"/>
            <a:ext cx="4615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the max flow represent?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2727147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1078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Max flow formulation:  </a:t>
            </a:r>
            <a:r>
              <a:rPr lang="en-US" sz="2400" dirty="0">
                <a:solidFill>
                  <a:schemeClr val="tx1"/>
                </a:solidFill>
              </a:rPr>
              <a:t>assign unit capacity to every </a:t>
            </a:r>
            <a:r>
              <a:rPr lang="en-US" sz="2400" dirty="0" smtClean="0">
                <a:solidFill>
                  <a:schemeClr val="tx1"/>
                </a:solidFill>
              </a:rPr>
              <a:t>edge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>
              <a:cs typeface="Lucida Grande" charset="0"/>
            </a:endParaRPr>
          </a:p>
        </p:txBody>
      </p:sp>
      <p:sp>
        <p:nvSpPr>
          <p:cNvPr id="58574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Edge Disjoint Paths</a:t>
            </a:r>
          </a:p>
        </p:txBody>
      </p:sp>
      <p:grpSp>
        <p:nvGrpSpPr>
          <p:cNvPr id="585777" name="Group 49"/>
          <p:cNvGrpSpPr>
            <a:grpSpLocks/>
          </p:cNvGrpSpPr>
          <p:nvPr/>
        </p:nvGrpSpPr>
        <p:grpSpPr bwMode="auto">
          <a:xfrm>
            <a:off x="1457324" y="2252405"/>
            <a:ext cx="4956175" cy="1897063"/>
            <a:chOff x="576" y="2230"/>
            <a:chExt cx="4274" cy="1636"/>
          </a:xfrm>
        </p:grpSpPr>
        <p:sp>
          <p:nvSpPr>
            <p:cNvPr id="585778" name="Oval 50"/>
            <p:cNvSpPr>
              <a:spLocks noChangeAspect="1" noChangeArrowheads="1"/>
            </p:cNvSpPr>
            <p:nvPr/>
          </p:nvSpPr>
          <p:spPr bwMode="auto">
            <a:xfrm>
              <a:off x="576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r>
                <a:rPr kumimoji="0" lang="en-US" sz="1200"/>
                <a:t>s</a:t>
              </a:r>
            </a:p>
          </p:txBody>
        </p:sp>
        <p:sp>
          <p:nvSpPr>
            <p:cNvPr id="585779" name="Oval 51"/>
            <p:cNvSpPr>
              <a:spLocks noChangeAspect="1" noChangeArrowheads="1"/>
            </p:cNvSpPr>
            <p:nvPr/>
          </p:nvSpPr>
          <p:spPr bwMode="auto">
            <a:xfrm>
              <a:off x="1920" y="2230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80" name="Oval 52"/>
            <p:cNvSpPr>
              <a:spLocks noChangeAspect="1" noChangeArrowheads="1"/>
            </p:cNvSpPr>
            <p:nvPr/>
          </p:nvSpPr>
          <p:spPr bwMode="auto">
            <a:xfrm>
              <a:off x="192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81" name="Oval 53"/>
            <p:cNvSpPr>
              <a:spLocks noChangeAspect="1" noChangeArrowheads="1"/>
            </p:cNvSpPr>
            <p:nvPr/>
          </p:nvSpPr>
          <p:spPr bwMode="auto">
            <a:xfrm>
              <a:off x="1920" y="3696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cxnSp>
          <p:nvCxnSpPr>
            <p:cNvPr id="585782" name="AutoShape 54"/>
            <p:cNvCxnSpPr>
              <a:cxnSpLocks noChangeShapeType="1"/>
              <a:stCxn id="585778" idx="7"/>
              <a:endCxn id="585779" idx="3"/>
            </p:cNvCxnSpPr>
            <p:nvPr/>
          </p:nvCxnSpPr>
          <p:spPr bwMode="auto">
            <a:xfrm flipV="1">
              <a:off x="721" y="2380"/>
              <a:ext cx="1224" cy="5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3" name="AutoShape 55"/>
            <p:cNvCxnSpPr>
              <a:cxnSpLocks noChangeShapeType="1"/>
              <a:stCxn id="585778" idx="6"/>
              <a:endCxn id="585780" idx="2"/>
            </p:cNvCxnSpPr>
            <p:nvPr/>
          </p:nvCxnSpPr>
          <p:spPr bwMode="auto">
            <a:xfrm>
              <a:off x="751" y="3013"/>
              <a:ext cx="116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4" name="AutoShape 56"/>
            <p:cNvCxnSpPr>
              <a:cxnSpLocks noChangeShapeType="1"/>
              <a:stCxn id="585778" idx="5"/>
              <a:endCxn id="585781" idx="1"/>
            </p:cNvCxnSpPr>
            <p:nvPr/>
          </p:nvCxnSpPr>
          <p:spPr bwMode="auto">
            <a:xfrm>
              <a:off x="721" y="3078"/>
              <a:ext cx="1224" cy="6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5" name="AutoShape 57"/>
            <p:cNvCxnSpPr>
              <a:cxnSpLocks noChangeShapeType="1"/>
              <a:stCxn id="585780" idx="4"/>
              <a:endCxn id="585781" idx="0"/>
            </p:cNvCxnSpPr>
            <p:nvPr/>
          </p:nvCxnSpPr>
          <p:spPr bwMode="auto">
            <a:xfrm>
              <a:off x="2005" y="3103"/>
              <a:ext cx="0" cy="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6" name="AutoShape 58"/>
            <p:cNvCxnSpPr>
              <a:cxnSpLocks noChangeShapeType="1"/>
              <a:stCxn id="585780" idx="6"/>
              <a:endCxn id="585791" idx="1"/>
            </p:cNvCxnSpPr>
            <p:nvPr/>
          </p:nvCxnSpPr>
          <p:spPr bwMode="auto">
            <a:xfrm>
              <a:off x="2095" y="3013"/>
              <a:ext cx="1290" cy="70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7" name="AutoShape 59"/>
            <p:cNvCxnSpPr>
              <a:cxnSpLocks noChangeShapeType="1"/>
              <a:stCxn id="585781" idx="6"/>
              <a:endCxn id="585791" idx="2"/>
            </p:cNvCxnSpPr>
            <p:nvPr/>
          </p:nvCxnSpPr>
          <p:spPr bwMode="auto">
            <a:xfrm>
              <a:off x="2095" y="3781"/>
              <a:ext cx="126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8" name="AutoShape 60"/>
            <p:cNvCxnSpPr>
              <a:cxnSpLocks noChangeShapeType="1"/>
              <a:stCxn id="585779" idx="4"/>
              <a:endCxn id="585780" idx="0"/>
            </p:cNvCxnSpPr>
            <p:nvPr/>
          </p:nvCxnSpPr>
          <p:spPr bwMode="auto">
            <a:xfrm>
              <a:off x="2005" y="2405"/>
              <a:ext cx="0" cy="5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585789" name="Oval 61"/>
            <p:cNvSpPr>
              <a:spLocks noChangeAspect="1" noChangeArrowheads="1"/>
            </p:cNvSpPr>
            <p:nvPr/>
          </p:nvSpPr>
          <p:spPr bwMode="auto">
            <a:xfrm>
              <a:off x="3360" y="2230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90" name="Oval 62"/>
            <p:cNvSpPr>
              <a:spLocks noChangeAspect="1" noChangeArrowheads="1"/>
            </p:cNvSpPr>
            <p:nvPr/>
          </p:nvSpPr>
          <p:spPr bwMode="auto">
            <a:xfrm>
              <a:off x="336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91" name="Oval 63"/>
            <p:cNvSpPr>
              <a:spLocks noChangeAspect="1" noChangeArrowheads="1"/>
            </p:cNvSpPr>
            <p:nvPr/>
          </p:nvSpPr>
          <p:spPr bwMode="auto">
            <a:xfrm>
              <a:off x="3360" y="3696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cxnSp>
          <p:nvCxnSpPr>
            <p:cNvPr id="585792" name="AutoShape 64"/>
            <p:cNvCxnSpPr>
              <a:cxnSpLocks noChangeShapeType="1"/>
              <a:stCxn id="585790" idx="4"/>
              <a:endCxn id="585791" idx="0"/>
            </p:cNvCxnSpPr>
            <p:nvPr/>
          </p:nvCxnSpPr>
          <p:spPr bwMode="auto">
            <a:xfrm>
              <a:off x="3445" y="3103"/>
              <a:ext cx="0" cy="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3" name="AutoShape 65"/>
            <p:cNvCxnSpPr>
              <a:cxnSpLocks noChangeShapeType="1"/>
              <a:stCxn id="585789" idx="4"/>
              <a:endCxn id="585790" idx="0"/>
            </p:cNvCxnSpPr>
            <p:nvPr/>
          </p:nvCxnSpPr>
          <p:spPr bwMode="auto">
            <a:xfrm>
              <a:off x="3445" y="2405"/>
              <a:ext cx="0" cy="5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585794" name="Oval 66"/>
            <p:cNvSpPr>
              <a:spLocks noChangeAspect="1" noChangeArrowheads="1"/>
            </p:cNvSpPr>
            <p:nvPr/>
          </p:nvSpPr>
          <p:spPr bwMode="auto">
            <a:xfrm>
              <a:off x="468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r>
                <a:rPr kumimoji="0" lang="en-US" sz="1200"/>
                <a:t>t</a:t>
              </a:r>
            </a:p>
          </p:txBody>
        </p:sp>
        <p:cxnSp>
          <p:nvCxnSpPr>
            <p:cNvPr id="585795" name="AutoShape 67"/>
            <p:cNvCxnSpPr>
              <a:cxnSpLocks noChangeShapeType="1"/>
              <a:stCxn id="585789" idx="6"/>
              <a:endCxn id="585794" idx="1"/>
            </p:cNvCxnSpPr>
            <p:nvPr/>
          </p:nvCxnSpPr>
          <p:spPr bwMode="auto">
            <a:xfrm>
              <a:off x="3535" y="2315"/>
              <a:ext cx="1170" cy="6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6" name="AutoShape 68"/>
            <p:cNvCxnSpPr>
              <a:cxnSpLocks noChangeShapeType="1"/>
              <a:stCxn id="585790" idx="6"/>
              <a:endCxn id="585794" idx="2"/>
            </p:cNvCxnSpPr>
            <p:nvPr/>
          </p:nvCxnSpPr>
          <p:spPr bwMode="auto">
            <a:xfrm>
              <a:off x="3535" y="3013"/>
              <a:ext cx="114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7" name="AutoShape 69"/>
            <p:cNvCxnSpPr>
              <a:cxnSpLocks noChangeShapeType="1"/>
              <a:stCxn id="585791" idx="7"/>
              <a:endCxn id="585794" idx="4"/>
            </p:cNvCxnSpPr>
            <p:nvPr/>
          </p:nvCxnSpPr>
          <p:spPr bwMode="auto">
            <a:xfrm flipV="1">
              <a:off x="3505" y="3103"/>
              <a:ext cx="1260" cy="6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8" name="AutoShape 70"/>
            <p:cNvCxnSpPr>
              <a:cxnSpLocks noChangeShapeType="1"/>
              <a:stCxn id="585790" idx="2"/>
              <a:endCxn id="585779" idx="6"/>
            </p:cNvCxnSpPr>
            <p:nvPr/>
          </p:nvCxnSpPr>
          <p:spPr bwMode="auto">
            <a:xfrm flipH="1" flipV="1">
              <a:off x="2095" y="2315"/>
              <a:ext cx="1260" cy="69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9" name="AutoShape 71"/>
            <p:cNvCxnSpPr>
              <a:cxnSpLocks noChangeShapeType="1"/>
              <a:stCxn id="585789" idx="2"/>
              <a:endCxn id="585780" idx="7"/>
            </p:cNvCxnSpPr>
            <p:nvPr/>
          </p:nvCxnSpPr>
          <p:spPr bwMode="auto">
            <a:xfrm flipH="1">
              <a:off x="2065" y="2315"/>
              <a:ext cx="1290" cy="6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</p:grpSp>
      <p:sp>
        <p:nvSpPr>
          <p:cNvPr id="585800" name="Text Box 72"/>
          <p:cNvSpPr txBox="1">
            <a:spLocks noChangeArrowheads="1"/>
          </p:cNvSpPr>
          <p:nvPr/>
        </p:nvSpPr>
        <p:spPr bwMode="auto">
          <a:xfrm>
            <a:off x="2155824" y="2671505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1" name="Text Box 73"/>
          <p:cNvSpPr txBox="1">
            <a:spLocks noChangeArrowheads="1"/>
          </p:cNvSpPr>
          <p:nvPr/>
        </p:nvSpPr>
        <p:spPr bwMode="auto">
          <a:xfrm>
            <a:off x="2155824" y="3027105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2" name="Text Box 74"/>
          <p:cNvSpPr txBox="1">
            <a:spLocks noChangeArrowheads="1"/>
          </p:cNvSpPr>
          <p:nvPr/>
        </p:nvSpPr>
        <p:spPr bwMode="auto">
          <a:xfrm>
            <a:off x="2143124" y="3446205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3" name="Text Box 75"/>
          <p:cNvSpPr txBox="1">
            <a:spLocks noChangeArrowheads="1"/>
          </p:cNvSpPr>
          <p:nvPr/>
        </p:nvSpPr>
        <p:spPr bwMode="auto">
          <a:xfrm>
            <a:off x="3635374" y="3920868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4" name="Text Box 76"/>
          <p:cNvSpPr txBox="1">
            <a:spLocks noChangeArrowheads="1"/>
          </p:cNvSpPr>
          <p:nvPr/>
        </p:nvSpPr>
        <p:spPr bwMode="auto">
          <a:xfrm>
            <a:off x="3621087" y="3365243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5" name="Text Box 77"/>
          <p:cNvSpPr txBox="1">
            <a:spLocks noChangeArrowheads="1"/>
          </p:cNvSpPr>
          <p:nvPr/>
        </p:nvSpPr>
        <p:spPr bwMode="auto">
          <a:xfrm>
            <a:off x="4146549" y="2849305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6" name="Text Box 78"/>
          <p:cNvSpPr txBox="1">
            <a:spLocks noChangeArrowheads="1"/>
          </p:cNvSpPr>
          <p:nvPr/>
        </p:nvSpPr>
        <p:spPr bwMode="auto">
          <a:xfrm>
            <a:off x="4157662" y="2434968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7" name="Text Box 79"/>
          <p:cNvSpPr txBox="1">
            <a:spLocks noChangeArrowheads="1"/>
          </p:cNvSpPr>
          <p:nvPr/>
        </p:nvSpPr>
        <p:spPr bwMode="auto">
          <a:xfrm>
            <a:off x="5422899" y="2592130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8" name="Text Box 80"/>
          <p:cNvSpPr txBox="1">
            <a:spLocks noChangeArrowheads="1"/>
          </p:cNvSpPr>
          <p:nvPr/>
        </p:nvSpPr>
        <p:spPr bwMode="auto">
          <a:xfrm>
            <a:off x="5410199" y="3011230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9" name="Text Box 81"/>
          <p:cNvSpPr txBox="1">
            <a:spLocks noChangeArrowheads="1"/>
          </p:cNvSpPr>
          <p:nvPr/>
        </p:nvSpPr>
        <p:spPr bwMode="auto">
          <a:xfrm>
            <a:off x="5397499" y="3544630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0" name="Text Box 82"/>
          <p:cNvSpPr txBox="1">
            <a:spLocks noChangeArrowheads="1"/>
          </p:cNvSpPr>
          <p:nvPr/>
        </p:nvSpPr>
        <p:spPr bwMode="auto">
          <a:xfrm>
            <a:off x="3016249" y="2617530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1" name="Text Box 83"/>
          <p:cNvSpPr txBox="1">
            <a:spLocks noChangeArrowheads="1"/>
          </p:cNvSpPr>
          <p:nvPr/>
        </p:nvSpPr>
        <p:spPr bwMode="auto">
          <a:xfrm>
            <a:off x="3016249" y="3479543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2" name="Text Box 84"/>
          <p:cNvSpPr txBox="1">
            <a:spLocks noChangeArrowheads="1"/>
          </p:cNvSpPr>
          <p:nvPr/>
        </p:nvSpPr>
        <p:spPr bwMode="auto">
          <a:xfrm>
            <a:off x="4675187" y="2679443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3" name="Text Box 85"/>
          <p:cNvSpPr txBox="1">
            <a:spLocks noChangeArrowheads="1"/>
          </p:cNvSpPr>
          <p:nvPr/>
        </p:nvSpPr>
        <p:spPr bwMode="auto">
          <a:xfrm>
            <a:off x="4673599" y="3552568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7702" y="4398722"/>
            <a:ext cx="65640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max-flow = maximum number of disjoint paths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correctness: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each edge can have at most flow = 1, so can only be traversed once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therefore, each unit out of s represents a separate path to t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101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Max-flow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5758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if we have multiple sources and multiple sinks (e.g. the Russian train problem has multiple sinks)?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772378" y="3582326"/>
            <a:ext cx="533400" cy="533400"/>
            <a:chOff x="1824" y="2736"/>
            <a:chExt cx="336" cy="336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772378" y="4725326"/>
            <a:ext cx="533400" cy="533400"/>
            <a:chOff x="1824" y="2736"/>
            <a:chExt cx="336" cy="336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5556993" y="3256016"/>
            <a:ext cx="533400" cy="533400"/>
            <a:chOff x="1824" y="2736"/>
            <a:chExt cx="336" cy="336"/>
          </a:xfrm>
        </p:grpSpPr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2696178" y="5792126"/>
            <a:ext cx="533400" cy="533400"/>
            <a:chOff x="1824" y="2736"/>
            <a:chExt cx="336" cy="336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5556993" y="4551416"/>
            <a:ext cx="533400" cy="533400"/>
            <a:chOff x="1824" y="2736"/>
            <a:chExt cx="336" cy="336"/>
          </a:xfrm>
        </p:grpSpPr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5556993" y="5694416"/>
            <a:ext cx="533400" cy="533400"/>
            <a:chOff x="1824" y="2736"/>
            <a:chExt cx="336" cy="336"/>
          </a:xfrm>
        </p:grpSpPr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sp>
        <p:nvSpPr>
          <p:cNvPr id="25" name="Line 36"/>
          <p:cNvSpPr>
            <a:spLocks noChangeShapeType="1"/>
          </p:cNvSpPr>
          <p:nvPr/>
        </p:nvSpPr>
        <p:spPr bwMode="auto">
          <a:xfrm flipV="1">
            <a:off x="3208598" y="5819738"/>
            <a:ext cx="629156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8"/>
          <p:cNvSpPr>
            <a:spLocks noChangeShapeType="1"/>
          </p:cNvSpPr>
          <p:nvPr/>
        </p:nvSpPr>
        <p:spPr bwMode="auto">
          <a:xfrm flipV="1">
            <a:off x="5204435" y="3713216"/>
            <a:ext cx="428757" cy="20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6"/>
          <p:cNvSpPr>
            <a:spLocks noChangeShapeType="1"/>
          </p:cNvSpPr>
          <p:nvPr/>
        </p:nvSpPr>
        <p:spPr bwMode="auto">
          <a:xfrm flipV="1">
            <a:off x="3153378" y="5639726"/>
            <a:ext cx="491107" cy="2571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36"/>
          <p:cNvSpPr>
            <a:spLocks noChangeShapeType="1"/>
          </p:cNvSpPr>
          <p:nvPr/>
        </p:nvSpPr>
        <p:spPr bwMode="auto">
          <a:xfrm flipV="1">
            <a:off x="3229578" y="6064463"/>
            <a:ext cx="6291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8"/>
          <p:cNvSpPr>
            <a:spLocks noChangeShapeType="1"/>
          </p:cNvSpPr>
          <p:nvPr/>
        </p:nvSpPr>
        <p:spPr bwMode="auto">
          <a:xfrm flipV="1">
            <a:off x="5142456" y="3505603"/>
            <a:ext cx="42875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38"/>
          <p:cNvSpPr>
            <a:spLocks noChangeShapeType="1"/>
          </p:cNvSpPr>
          <p:nvPr/>
        </p:nvSpPr>
        <p:spPr bwMode="auto">
          <a:xfrm>
            <a:off x="5232045" y="3179816"/>
            <a:ext cx="428757" cy="103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38"/>
          <p:cNvSpPr>
            <a:spLocks noChangeShapeType="1"/>
          </p:cNvSpPr>
          <p:nvPr/>
        </p:nvSpPr>
        <p:spPr bwMode="auto">
          <a:xfrm flipV="1">
            <a:off x="5198481" y="5008616"/>
            <a:ext cx="428757" cy="20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38"/>
          <p:cNvSpPr>
            <a:spLocks noChangeShapeType="1"/>
          </p:cNvSpPr>
          <p:nvPr/>
        </p:nvSpPr>
        <p:spPr bwMode="auto">
          <a:xfrm flipV="1">
            <a:off x="5136502" y="4801003"/>
            <a:ext cx="42875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38"/>
          <p:cNvSpPr>
            <a:spLocks noChangeShapeType="1"/>
          </p:cNvSpPr>
          <p:nvPr/>
        </p:nvSpPr>
        <p:spPr bwMode="auto">
          <a:xfrm>
            <a:off x="5226091" y="4475216"/>
            <a:ext cx="428757" cy="103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38"/>
          <p:cNvSpPr>
            <a:spLocks noChangeShapeType="1"/>
          </p:cNvSpPr>
          <p:nvPr/>
        </p:nvSpPr>
        <p:spPr bwMode="auto">
          <a:xfrm flipV="1">
            <a:off x="5192112" y="6184059"/>
            <a:ext cx="428757" cy="20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38"/>
          <p:cNvSpPr>
            <a:spLocks noChangeShapeType="1"/>
          </p:cNvSpPr>
          <p:nvPr/>
        </p:nvSpPr>
        <p:spPr bwMode="auto">
          <a:xfrm flipV="1">
            <a:off x="5130133" y="5976446"/>
            <a:ext cx="42875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38"/>
          <p:cNvSpPr>
            <a:spLocks noChangeShapeType="1"/>
          </p:cNvSpPr>
          <p:nvPr/>
        </p:nvSpPr>
        <p:spPr bwMode="auto">
          <a:xfrm>
            <a:off x="5219722" y="5650659"/>
            <a:ext cx="428757" cy="103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36"/>
          <p:cNvSpPr>
            <a:spLocks noChangeShapeType="1"/>
          </p:cNvSpPr>
          <p:nvPr/>
        </p:nvSpPr>
        <p:spPr bwMode="auto">
          <a:xfrm flipV="1">
            <a:off x="3284798" y="4724435"/>
            <a:ext cx="629156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36"/>
          <p:cNvSpPr>
            <a:spLocks noChangeShapeType="1"/>
          </p:cNvSpPr>
          <p:nvPr/>
        </p:nvSpPr>
        <p:spPr bwMode="auto">
          <a:xfrm flipV="1">
            <a:off x="3229578" y="4544423"/>
            <a:ext cx="491107" cy="2571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Line 36"/>
          <p:cNvSpPr>
            <a:spLocks noChangeShapeType="1"/>
          </p:cNvSpPr>
          <p:nvPr/>
        </p:nvSpPr>
        <p:spPr bwMode="auto">
          <a:xfrm flipV="1">
            <a:off x="3305778" y="4969160"/>
            <a:ext cx="6291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Line 36"/>
          <p:cNvSpPr>
            <a:spLocks noChangeShapeType="1"/>
          </p:cNvSpPr>
          <p:nvPr/>
        </p:nvSpPr>
        <p:spPr bwMode="auto">
          <a:xfrm flipV="1">
            <a:off x="3284798" y="3636648"/>
            <a:ext cx="629156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Line 36"/>
          <p:cNvSpPr>
            <a:spLocks noChangeShapeType="1"/>
          </p:cNvSpPr>
          <p:nvPr/>
        </p:nvSpPr>
        <p:spPr bwMode="auto">
          <a:xfrm flipV="1">
            <a:off x="3229578" y="3456636"/>
            <a:ext cx="491107" cy="2571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36"/>
          <p:cNvSpPr>
            <a:spLocks noChangeShapeType="1"/>
          </p:cNvSpPr>
          <p:nvPr/>
        </p:nvSpPr>
        <p:spPr bwMode="auto">
          <a:xfrm flipV="1">
            <a:off x="3305778" y="3881373"/>
            <a:ext cx="6291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-938731" y="231936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3955369" y="4186745"/>
            <a:ext cx="1352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capacity network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89982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Max-flow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5758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Create a new source and sink and connect up with infinite capacities…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772378" y="3582326"/>
            <a:ext cx="533400" cy="533400"/>
            <a:chOff x="1824" y="2736"/>
            <a:chExt cx="336" cy="336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772378" y="4725326"/>
            <a:ext cx="533400" cy="533400"/>
            <a:chOff x="1824" y="2736"/>
            <a:chExt cx="336" cy="336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5556993" y="3256016"/>
            <a:ext cx="533400" cy="533400"/>
            <a:chOff x="1824" y="2736"/>
            <a:chExt cx="336" cy="336"/>
          </a:xfrm>
        </p:grpSpPr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2696178" y="5792126"/>
            <a:ext cx="533400" cy="533400"/>
            <a:chOff x="1824" y="2736"/>
            <a:chExt cx="336" cy="336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</a:t>
              </a:r>
              <a:endParaRPr lang="en-US" dirty="0"/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5556993" y="4551416"/>
            <a:ext cx="533400" cy="533400"/>
            <a:chOff x="1824" y="2736"/>
            <a:chExt cx="336" cy="336"/>
          </a:xfrm>
        </p:grpSpPr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5556993" y="5694416"/>
            <a:ext cx="533400" cy="533400"/>
            <a:chOff x="1824" y="2736"/>
            <a:chExt cx="336" cy="336"/>
          </a:xfrm>
        </p:grpSpPr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</a:t>
              </a:r>
              <a:endParaRPr lang="en-US" dirty="0"/>
            </a:p>
          </p:txBody>
        </p:sp>
      </p:grpSp>
      <p:sp>
        <p:nvSpPr>
          <p:cNvPr id="25" name="Line 36"/>
          <p:cNvSpPr>
            <a:spLocks noChangeShapeType="1"/>
          </p:cNvSpPr>
          <p:nvPr/>
        </p:nvSpPr>
        <p:spPr bwMode="auto">
          <a:xfrm flipV="1">
            <a:off x="3208598" y="5819738"/>
            <a:ext cx="629156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38"/>
          <p:cNvSpPr>
            <a:spLocks noChangeShapeType="1"/>
          </p:cNvSpPr>
          <p:nvPr/>
        </p:nvSpPr>
        <p:spPr bwMode="auto">
          <a:xfrm flipV="1">
            <a:off x="5204435" y="3713216"/>
            <a:ext cx="428757" cy="20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6"/>
          <p:cNvSpPr>
            <a:spLocks noChangeShapeType="1"/>
          </p:cNvSpPr>
          <p:nvPr/>
        </p:nvSpPr>
        <p:spPr bwMode="auto">
          <a:xfrm flipV="1">
            <a:off x="3153378" y="5639726"/>
            <a:ext cx="491107" cy="2571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36"/>
          <p:cNvSpPr>
            <a:spLocks noChangeShapeType="1"/>
          </p:cNvSpPr>
          <p:nvPr/>
        </p:nvSpPr>
        <p:spPr bwMode="auto">
          <a:xfrm flipV="1">
            <a:off x="3229578" y="6064463"/>
            <a:ext cx="6291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8"/>
          <p:cNvSpPr>
            <a:spLocks noChangeShapeType="1"/>
          </p:cNvSpPr>
          <p:nvPr/>
        </p:nvSpPr>
        <p:spPr bwMode="auto">
          <a:xfrm flipV="1">
            <a:off x="5142456" y="3505603"/>
            <a:ext cx="42875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38"/>
          <p:cNvSpPr>
            <a:spLocks noChangeShapeType="1"/>
          </p:cNvSpPr>
          <p:nvPr/>
        </p:nvSpPr>
        <p:spPr bwMode="auto">
          <a:xfrm>
            <a:off x="5232045" y="3179816"/>
            <a:ext cx="428757" cy="103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38"/>
          <p:cNvSpPr>
            <a:spLocks noChangeShapeType="1"/>
          </p:cNvSpPr>
          <p:nvPr/>
        </p:nvSpPr>
        <p:spPr bwMode="auto">
          <a:xfrm flipV="1">
            <a:off x="5198481" y="5008616"/>
            <a:ext cx="428757" cy="20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38"/>
          <p:cNvSpPr>
            <a:spLocks noChangeShapeType="1"/>
          </p:cNvSpPr>
          <p:nvPr/>
        </p:nvSpPr>
        <p:spPr bwMode="auto">
          <a:xfrm flipV="1">
            <a:off x="5136502" y="4801003"/>
            <a:ext cx="42875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38"/>
          <p:cNvSpPr>
            <a:spLocks noChangeShapeType="1"/>
          </p:cNvSpPr>
          <p:nvPr/>
        </p:nvSpPr>
        <p:spPr bwMode="auto">
          <a:xfrm>
            <a:off x="5226091" y="4475216"/>
            <a:ext cx="428757" cy="103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38"/>
          <p:cNvSpPr>
            <a:spLocks noChangeShapeType="1"/>
          </p:cNvSpPr>
          <p:nvPr/>
        </p:nvSpPr>
        <p:spPr bwMode="auto">
          <a:xfrm flipV="1">
            <a:off x="5192112" y="6184059"/>
            <a:ext cx="428757" cy="207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38"/>
          <p:cNvSpPr>
            <a:spLocks noChangeShapeType="1"/>
          </p:cNvSpPr>
          <p:nvPr/>
        </p:nvSpPr>
        <p:spPr bwMode="auto">
          <a:xfrm flipV="1">
            <a:off x="5130133" y="5976446"/>
            <a:ext cx="42875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38"/>
          <p:cNvSpPr>
            <a:spLocks noChangeShapeType="1"/>
          </p:cNvSpPr>
          <p:nvPr/>
        </p:nvSpPr>
        <p:spPr bwMode="auto">
          <a:xfrm>
            <a:off x="5219722" y="5650659"/>
            <a:ext cx="428757" cy="103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Line 36"/>
          <p:cNvSpPr>
            <a:spLocks noChangeShapeType="1"/>
          </p:cNvSpPr>
          <p:nvPr/>
        </p:nvSpPr>
        <p:spPr bwMode="auto">
          <a:xfrm flipV="1">
            <a:off x="3284798" y="4724435"/>
            <a:ext cx="629156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Line 36"/>
          <p:cNvSpPr>
            <a:spLocks noChangeShapeType="1"/>
          </p:cNvSpPr>
          <p:nvPr/>
        </p:nvSpPr>
        <p:spPr bwMode="auto">
          <a:xfrm flipV="1">
            <a:off x="3229578" y="4544423"/>
            <a:ext cx="491107" cy="2571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" name="Line 36"/>
          <p:cNvSpPr>
            <a:spLocks noChangeShapeType="1"/>
          </p:cNvSpPr>
          <p:nvPr/>
        </p:nvSpPr>
        <p:spPr bwMode="auto">
          <a:xfrm flipV="1">
            <a:off x="3305778" y="4969160"/>
            <a:ext cx="6291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" name="Line 36"/>
          <p:cNvSpPr>
            <a:spLocks noChangeShapeType="1"/>
          </p:cNvSpPr>
          <p:nvPr/>
        </p:nvSpPr>
        <p:spPr bwMode="auto">
          <a:xfrm flipV="1">
            <a:off x="3284798" y="3636648"/>
            <a:ext cx="629156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Line 36"/>
          <p:cNvSpPr>
            <a:spLocks noChangeShapeType="1"/>
          </p:cNvSpPr>
          <p:nvPr/>
        </p:nvSpPr>
        <p:spPr bwMode="auto">
          <a:xfrm flipV="1">
            <a:off x="3229578" y="3456636"/>
            <a:ext cx="491107" cy="2571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Line 36"/>
          <p:cNvSpPr>
            <a:spLocks noChangeShapeType="1"/>
          </p:cNvSpPr>
          <p:nvPr/>
        </p:nvSpPr>
        <p:spPr bwMode="auto">
          <a:xfrm flipV="1">
            <a:off x="3305778" y="3881373"/>
            <a:ext cx="6291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-938731" y="231936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3955369" y="4186745"/>
            <a:ext cx="1352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capacity network</a:t>
            </a:r>
            <a:endParaRPr lang="en-US" sz="2400" dirty="0"/>
          </a:p>
        </p:txBody>
      </p: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895462" y="4579028"/>
            <a:ext cx="533400" cy="533400"/>
            <a:chOff x="1824" y="2736"/>
            <a:chExt cx="336" cy="336"/>
          </a:xfrm>
        </p:grpSpPr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S’</a:t>
              </a:r>
              <a:endParaRPr lang="en-US" dirty="0"/>
            </a:p>
          </p:txBody>
        </p: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7600660" y="4579028"/>
            <a:ext cx="533400" cy="533400"/>
            <a:chOff x="1824" y="2736"/>
            <a:chExt cx="336" cy="336"/>
          </a:xfrm>
        </p:grpSpPr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 smtClean="0"/>
                <a:t>T’</a:t>
              </a:r>
              <a:endParaRPr lang="en-US" dirty="0"/>
            </a:p>
          </p:txBody>
        </p:sp>
      </p:grpSp>
      <p:sp>
        <p:nvSpPr>
          <p:cNvPr id="61" name="Line 38"/>
          <p:cNvSpPr>
            <a:spLocks noChangeShapeType="1"/>
          </p:cNvSpPr>
          <p:nvPr/>
        </p:nvSpPr>
        <p:spPr bwMode="auto">
          <a:xfrm>
            <a:off x="6111634" y="3582326"/>
            <a:ext cx="1565226" cy="9967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38"/>
          <p:cNvSpPr>
            <a:spLocks noChangeShapeType="1"/>
          </p:cNvSpPr>
          <p:nvPr/>
        </p:nvSpPr>
        <p:spPr bwMode="auto">
          <a:xfrm flipV="1">
            <a:off x="6090393" y="4801526"/>
            <a:ext cx="151026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Line 38"/>
          <p:cNvSpPr>
            <a:spLocks noChangeShapeType="1"/>
          </p:cNvSpPr>
          <p:nvPr/>
        </p:nvSpPr>
        <p:spPr bwMode="auto">
          <a:xfrm flipV="1">
            <a:off x="6090393" y="5036228"/>
            <a:ext cx="1586467" cy="9359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Line 36"/>
          <p:cNvSpPr>
            <a:spLocks noChangeShapeType="1"/>
          </p:cNvSpPr>
          <p:nvPr/>
        </p:nvSpPr>
        <p:spPr bwMode="auto">
          <a:xfrm flipV="1">
            <a:off x="1401252" y="3920828"/>
            <a:ext cx="1371126" cy="75214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" name="Line 36"/>
          <p:cNvSpPr>
            <a:spLocks noChangeShapeType="1"/>
          </p:cNvSpPr>
          <p:nvPr/>
        </p:nvSpPr>
        <p:spPr bwMode="auto">
          <a:xfrm>
            <a:off x="1428862" y="4920494"/>
            <a:ext cx="1343516" cy="486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" name="Line 36"/>
          <p:cNvSpPr>
            <a:spLocks noChangeShapeType="1"/>
          </p:cNvSpPr>
          <p:nvPr/>
        </p:nvSpPr>
        <p:spPr bwMode="auto">
          <a:xfrm>
            <a:off x="1167116" y="5112428"/>
            <a:ext cx="1529062" cy="86401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/>
            <a:tailEnd type="arrow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77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Max-flow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43706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Vertex capacities: in addition to having edge capacities we can also restrict the amount of flow through each vertex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728053" y="433921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077581" y="358194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053391" y="5202608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293153" y="4434053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183338" y="4037232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183338" y="4794502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586791" y="4889338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320091" y="4115347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532866" y="4037232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224686" y="38160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950253" y="512633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986591" y="4872617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850795" y="385579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344281" y="443405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  <p:sp>
        <p:nvSpPr>
          <p:cNvPr id="26" name="Text Box 31"/>
          <p:cNvSpPr txBox="1">
            <a:spLocks noChangeArrowheads="1"/>
          </p:cNvSpPr>
          <p:nvPr/>
        </p:nvSpPr>
        <p:spPr bwMode="auto">
          <a:xfrm>
            <a:off x="4136221" y="321523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15</a:t>
            </a:r>
            <a:endParaRPr lang="en-US" kern="1200" dirty="0">
              <a:solidFill>
                <a:srgbClr val="FF0000"/>
              </a:solidFill>
            </a:endParaRPr>
          </a:p>
        </p:txBody>
      </p:sp>
      <p:sp>
        <p:nvSpPr>
          <p:cNvPr id="27" name="Text Box 31"/>
          <p:cNvSpPr txBox="1">
            <a:spLocks noChangeArrowheads="1"/>
          </p:cNvSpPr>
          <p:nvPr/>
        </p:nvSpPr>
        <p:spPr bwMode="auto">
          <a:xfrm>
            <a:off x="4122416" y="57083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10</a:t>
            </a:r>
            <a:endParaRPr lang="en-US" kern="12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38101" y="6204551"/>
            <a:ext cx="4119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max-flow now?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768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Max-flow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43706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Vertex capacities: in addition to having edge capacities we can also restrict the amount of flow through each vertex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728053" y="433921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077581" y="358194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053391" y="5202608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293153" y="4434053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183338" y="4037232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183338" y="4794502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586791" y="4889338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320091" y="4115347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532866" y="4037232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2986591" y="3816060"/>
            <a:ext cx="9238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950253" y="5126333"/>
            <a:ext cx="8763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728053" y="4872617"/>
            <a:ext cx="9443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850795" y="3855790"/>
            <a:ext cx="9757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344281" y="443405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  <p:sp>
        <p:nvSpPr>
          <p:cNvPr id="26" name="Text Box 31"/>
          <p:cNvSpPr txBox="1">
            <a:spLocks noChangeArrowheads="1"/>
          </p:cNvSpPr>
          <p:nvPr/>
        </p:nvSpPr>
        <p:spPr bwMode="auto">
          <a:xfrm>
            <a:off x="3910486" y="3215234"/>
            <a:ext cx="9115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/15</a:t>
            </a:r>
            <a:endParaRPr lang="en-US" kern="1200" dirty="0"/>
          </a:p>
        </p:txBody>
      </p:sp>
      <p:sp>
        <p:nvSpPr>
          <p:cNvPr id="27" name="Text Box 31"/>
          <p:cNvSpPr txBox="1">
            <a:spLocks noChangeArrowheads="1"/>
          </p:cNvSpPr>
          <p:nvPr/>
        </p:nvSpPr>
        <p:spPr bwMode="auto">
          <a:xfrm>
            <a:off x="3914061" y="5708396"/>
            <a:ext cx="9980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dirty="0" smtClean="0">
                <a:solidFill>
                  <a:srgbClr val="000000"/>
                </a:solidFill>
              </a:rPr>
              <a:t>/10</a:t>
            </a:r>
            <a:endParaRPr lang="en-US" kern="1200" dirty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06061" y="6196520"/>
            <a:ext cx="1453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20 units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297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Max-flow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43706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Vertex capacities: in addition to having edge capacities we can also restrict the amount of flow through each vertex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728053" y="433921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4077581" y="3581947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053391" y="5202608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5293153" y="4434053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  <a:endCxn id="8" idx="3"/>
          </p:cNvCxnSpPr>
          <p:nvPr/>
        </p:nvCxnSpPr>
        <p:spPr>
          <a:xfrm flipV="1">
            <a:off x="3183338" y="4037232"/>
            <a:ext cx="972358" cy="3801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11" idx="2"/>
          </p:cNvCxnSpPr>
          <p:nvPr/>
        </p:nvCxnSpPr>
        <p:spPr>
          <a:xfrm>
            <a:off x="3183338" y="4794502"/>
            <a:ext cx="870053" cy="6748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4586791" y="4889338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  <a:endCxn id="11" idx="0"/>
          </p:cNvCxnSpPr>
          <p:nvPr/>
        </p:nvCxnSpPr>
        <p:spPr>
          <a:xfrm flipH="1">
            <a:off x="4320091" y="4115347"/>
            <a:ext cx="24190" cy="10872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4532866" y="4037232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224686" y="381606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4950253" y="512633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986591" y="4872617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4850795" y="385579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4344281" y="4434053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  <p:sp>
        <p:nvSpPr>
          <p:cNvPr id="26" name="Text Box 31"/>
          <p:cNvSpPr txBox="1">
            <a:spLocks noChangeArrowheads="1"/>
          </p:cNvSpPr>
          <p:nvPr/>
        </p:nvSpPr>
        <p:spPr bwMode="auto">
          <a:xfrm>
            <a:off x="4136221" y="321523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15</a:t>
            </a:r>
            <a:endParaRPr lang="en-US" kern="1200" dirty="0">
              <a:solidFill>
                <a:srgbClr val="FF0000"/>
              </a:solidFill>
            </a:endParaRPr>
          </a:p>
        </p:txBody>
      </p:sp>
      <p:sp>
        <p:nvSpPr>
          <p:cNvPr id="27" name="Text Box 31"/>
          <p:cNvSpPr txBox="1">
            <a:spLocks noChangeArrowheads="1"/>
          </p:cNvSpPr>
          <p:nvPr/>
        </p:nvSpPr>
        <p:spPr bwMode="auto">
          <a:xfrm>
            <a:off x="4122416" y="570839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10</a:t>
            </a:r>
            <a:endParaRPr lang="en-US" kern="12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88824" y="6204551"/>
            <a:ext cx="5323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can we solve this problem?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137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Max-flow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8437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For each vertex v</a:t>
            </a:r>
          </a:p>
          <a:p>
            <a:pPr>
              <a:buFontTx/>
              <a:buChar char="-"/>
            </a:pPr>
            <a:r>
              <a:rPr lang="en-US" sz="2400" dirty="0" smtClean="0"/>
              <a:t>create a new node v’</a:t>
            </a:r>
          </a:p>
          <a:p>
            <a:pPr>
              <a:buFontTx/>
              <a:buChar char="-"/>
            </a:pPr>
            <a:r>
              <a:rPr lang="en-US" sz="2400" dirty="0" smtClean="0"/>
              <a:t>create an edge with the vertex capacity from v to v’</a:t>
            </a:r>
          </a:p>
          <a:p>
            <a:pPr>
              <a:buFontTx/>
              <a:buChar char="-"/>
            </a:pPr>
            <a:r>
              <a:rPr lang="en-US" sz="2400" dirty="0" smtClean="0"/>
              <a:t>move all outgoing edges from v to v’</a:t>
            </a:r>
          </a:p>
          <a:p>
            <a:pPr>
              <a:buFontTx/>
              <a:buChar char="-"/>
            </a:pPr>
            <a:endParaRPr lang="en-US" sz="2400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728053" y="4408247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5182636" y="3696305"/>
            <a:ext cx="533400" cy="533400"/>
            <a:chOff x="1824" y="2736"/>
            <a:chExt cx="336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 smtClean="0"/>
                <a:t>A’</a:t>
              </a:r>
              <a:endParaRPr lang="en-US" sz="2400" dirty="0"/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5158446" y="5316966"/>
            <a:ext cx="533400" cy="533400"/>
            <a:chOff x="1824" y="2736"/>
            <a:chExt cx="336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 smtClean="0"/>
                <a:t>B’</a:t>
              </a:r>
              <a:endParaRPr lang="en-US" sz="2400" dirty="0"/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6398208" y="4548411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</p:cNvCxnSpPr>
          <p:nvPr/>
        </p:nvCxnSpPr>
        <p:spPr>
          <a:xfrm flipV="1">
            <a:off x="3183338" y="4108177"/>
            <a:ext cx="870053" cy="37818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  <a:endCxn id="33" idx="2"/>
          </p:cNvCxnSpPr>
          <p:nvPr/>
        </p:nvCxnSpPr>
        <p:spPr>
          <a:xfrm>
            <a:off x="3183338" y="4863532"/>
            <a:ext cx="870053" cy="74223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1" idx="6"/>
            <a:endCxn id="14" idx="3"/>
          </p:cNvCxnSpPr>
          <p:nvPr/>
        </p:nvCxnSpPr>
        <p:spPr>
          <a:xfrm flipV="1">
            <a:off x="5691846" y="5003696"/>
            <a:ext cx="784477" cy="57997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4"/>
          </p:cNvCxnSpPr>
          <p:nvPr/>
        </p:nvCxnSpPr>
        <p:spPr>
          <a:xfrm flipH="1">
            <a:off x="4578131" y="4229705"/>
            <a:ext cx="871205" cy="110935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5"/>
            <a:endCxn id="14" idx="1"/>
          </p:cNvCxnSpPr>
          <p:nvPr/>
        </p:nvCxnSpPr>
        <p:spPr>
          <a:xfrm>
            <a:off x="5637921" y="4151590"/>
            <a:ext cx="838402" cy="4749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31"/>
          <p:cNvSpPr txBox="1">
            <a:spLocks noChangeArrowheads="1"/>
          </p:cNvSpPr>
          <p:nvPr/>
        </p:nvSpPr>
        <p:spPr bwMode="auto">
          <a:xfrm>
            <a:off x="3224686" y="388509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6055308" y="5240691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20</a:t>
            </a:r>
            <a:endParaRPr lang="en-US" kern="1200" dirty="0"/>
          </a:p>
        </p:txBody>
      </p:sp>
      <p:sp>
        <p:nvSpPr>
          <p:cNvPr id="23" name="Text Box 31"/>
          <p:cNvSpPr txBox="1">
            <a:spLocks noChangeArrowheads="1"/>
          </p:cNvSpPr>
          <p:nvPr/>
        </p:nvSpPr>
        <p:spPr bwMode="auto">
          <a:xfrm>
            <a:off x="2986591" y="4941647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5955850" y="3970148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r>
              <a:rPr lang="en-US" dirty="0" smtClean="0"/>
              <a:t>0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5030236" y="4626526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/>
              <a:t>30</a:t>
            </a:r>
            <a:endParaRPr lang="en-US" kern="1200" dirty="0"/>
          </a:p>
        </p:txBody>
      </p:sp>
      <p:sp>
        <p:nvSpPr>
          <p:cNvPr id="26" name="Text Box 31"/>
          <p:cNvSpPr txBox="1">
            <a:spLocks noChangeArrowheads="1"/>
          </p:cNvSpPr>
          <p:nvPr/>
        </p:nvSpPr>
        <p:spPr bwMode="auto">
          <a:xfrm>
            <a:off x="4645481" y="3566084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15</a:t>
            </a:r>
            <a:endParaRPr lang="en-US" kern="1200" dirty="0">
              <a:solidFill>
                <a:srgbClr val="FF0000"/>
              </a:solidFill>
            </a:endParaRPr>
          </a:p>
        </p:txBody>
      </p:sp>
      <p:sp>
        <p:nvSpPr>
          <p:cNvPr id="27" name="Text Box 31"/>
          <p:cNvSpPr txBox="1">
            <a:spLocks noChangeArrowheads="1"/>
          </p:cNvSpPr>
          <p:nvPr/>
        </p:nvSpPr>
        <p:spPr bwMode="auto">
          <a:xfrm>
            <a:off x="4645481" y="5611785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10</a:t>
            </a:r>
            <a:endParaRPr lang="en-US" kern="1200" dirty="0">
              <a:solidFill>
                <a:srgbClr val="FF0000"/>
              </a:solidFill>
            </a:endParaRPr>
          </a:p>
        </p:txBody>
      </p: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4077581" y="3718403"/>
            <a:ext cx="533400" cy="533400"/>
            <a:chOff x="1824" y="2736"/>
            <a:chExt cx="336" cy="336"/>
          </a:xfrm>
        </p:grpSpPr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A</a:t>
              </a:r>
            </a:p>
          </p:txBody>
        </p:sp>
      </p:grpSp>
      <p:grpSp>
        <p:nvGrpSpPr>
          <p:cNvPr id="32" name="Group 7"/>
          <p:cNvGrpSpPr>
            <a:grpSpLocks/>
          </p:cNvGrpSpPr>
          <p:nvPr/>
        </p:nvGrpSpPr>
        <p:grpSpPr bwMode="auto">
          <a:xfrm>
            <a:off x="4053391" y="5339064"/>
            <a:ext cx="533400" cy="533400"/>
            <a:chOff x="1824" y="2736"/>
            <a:chExt cx="336" cy="336"/>
          </a:xfrm>
        </p:grpSpPr>
        <p:sp>
          <p:nvSpPr>
            <p:cNvPr id="33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B</a:t>
              </a:r>
            </a:p>
          </p:txBody>
        </p:sp>
      </p:grpSp>
      <p:cxnSp>
        <p:nvCxnSpPr>
          <p:cNvPr id="38" name="Straight Arrow Connector 37"/>
          <p:cNvCxnSpPr>
            <a:endCxn id="8" idx="2"/>
          </p:cNvCxnSpPr>
          <p:nvPr/>
        </p:nvCxnSpPr>
        <p:spPr>
          <a:xfrm flipV="1">
            <a:off x="4579283" y="3963005"/>
            <a:ext cx="603353" cy="714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11" idx="2"/>
          </p:cNvCxnSpPr>
          <p:nvPr/>
        </p:nvCxnSpPr>
        <p:spPr>
          <a:xfrm>
            <a:off x="4578131" y="5568260"/>
            <a:ext cx="580315" cy="1540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188824" y="6204551"/>
            <a:ext cx="5323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Can you now prove it’s correct?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092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Max-flow variations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Proof: show that if a solution exists in the modified graph, then a solution exists in the original graph</a:t>
            </a:r>
          </a:p>
          <a:p>
            <a:pPr lvl="1"/>
            <a:r>
              <a:rPr lang="en-US" dirty="0" smtClean="0"/>
              <a:t>we know that the vertex constraints are satisfied</a:t>
            </a:r>
          </a:p>
          <a:p>
            <a:pPr lvl="2"/>
            <a:r>
              <a:rPr lang="en-US" dirty="0" smtClean="0"/>
              <a:t>no incoming flow can exceed the vertex capacity since we have a single edge with that capacity from v to v’</a:t>
            </a:r>
          </a:p>
          <a:p>
            <a:pPr lvl="1"/>
            <a:r>
              <a:rPr lang="en-US" dirty="0" smtClean="0"/>
              <a:t>we can obtain the solution, by collapsing each v and v’ back to the original v node</a:t>
            </a:r>
          </a:p>
          <a:p>
            <a:pPr lvl="2"/>
            <a:r>
              <a:rPr lang="en-US" dirty="0" smtClean="0"/>
              <a:t>in-flow = out-flow since there is only a single edge from v to v’</a:t>
            </a:r>
          </a:p>
          <a:p>
            <a:pPr lvl="2"/>
            <a:r>
              <a:rPr lang="en-US" dirty="0" smtClean="0"/>
              <a:t>because there is only a single edge from v to v’ and all the in edges go in to v and out to v’, they can be viewed as a single node in the original graph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183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616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400341" y="1600200"/>
            <a:ext cx="8365707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Two </a:t>
            </a:r>
            <a:r>
              <a:rPr lang="en-US" dirty="0">
                <a:solidFill>
                  <a:schemeClr val="tx1"/>
                </a:solidFill>
              </a:rPr>
              <a:t>paths are </a:t>
            </a:r>
            <a:r>
              <a:rPr lang="en-US" dirty="0" smtClean="0">
                <a:solidFill>
                  <a:schemeClr val="accent1"/>
                </a:solidFill>
              </a:rPr>
              <a:t>independent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if they have no </a:t>
            </a:r>
            <a:r>
              <a:rPr lang="en-US" i="1" dirty="0" smtClean="0">
                <a:solidFill>
                  <a:schemeClr val="tx1"/>
                </a:solidFill>
              </a:rPr>
              <a:t>vertices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in </a:t>
            </a:r>
            <a:r>
              <a:rPr lang="en-US" dirty="0" smtClean="0">
                <a:solidFill>
                  <a:schemeClr val="tx1"/>
                </a:solidFill>
              </a:rPr>
              <a:t>common</a:t>
            </a:r>
          </a:p>
        </p:txBody>
      </p:sp>
      <p:sp>
        <p:nvSpPr>
          <p:cNvPr id="451588" name="Oval 4"/>
          <p:cNvSpPr>
            <a:spLocks noChangeAspect="1" noChangeArrowheads="1"/>
          </p:cNvSpPr>
          <p:nvPr/>
        </p:nvSpPr>
        <p:spPr bwMode="auto">
          <a:xfrm>
            <a:off x="9144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s</a:t>
            </a:r>
          </a:p>
        </p:txBody>
      </p:sp>
      <p:sp>
        <p:nvSpPr>
          <p:cNvPr id="451591" name="Oval 7"/>
          <p:cNvSpPr>
            <a:spLocks noChangeAspect="1" noChangeArrowheads="1"/>
          </p:cNvSpPr>
          <p:nvPr/>
        </p:nvSpPr>
        <p:spPr bwMode="auto">
          <a:xfrm>
            <a:off x="3048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2</a:t>
            </a:r>
          </a:p>
        </p:txBody>
      </p:sp>
      <p:sp>
        <p:nvSpPr>
          <p:cNvPr id="451592" name="Oval 8"/>
          <p:cNvSpPr>
            <a:spLocks noChangeAspect="1" noChangeArrowheads="1"/>
          </p:cNvSpPr>
          <p:nvPr/>
        </p:nvSpPr>
        <p:spPr bwMode="auto">
          <a:xfrm>
            <a:off x="3048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3</a:t>
            </a:r>
          </a:p>
        </p:txBody>
      </p:sp>
      <p:sp>
        <p:nvSpPr>
          <p:cNvPr id="451593" name="Oval 9"/>
          <p:cNvSpPr>
            <a:spLocks noChangeAspect="1" noChangeArrowheads="1"/>
          </p:cNvSpPr>
          <p:nvPr/>
        </p:nvSpPr>
        <p:spPr bwMode="auto">
          <a:xfrm>
            <a:off x="3048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4</a:t>
            </a:r>
          </a:p>
        </p:txBody>
      </p:sp>
      <p:cxnSp>
        <p:nvCxnSpPr>
          <p:cNvPr id="451596" name="AutoShape 12"/>
          <p:cNvCxnSpPr>
            <a:cxnSpLocks noChangeShapeType="1"/>
            <a:stCxn id="451588" idx="7"/>
            <a:endCxn id="451591" idx="3"/>
          </p:cNvCxnSpPr>
          <p:nvPr/>
        </p:nvCxnSpPr>
        <p:spPr bwMode="auto">
          <a:xfrm flipV="1">
            <a:off x="1144588" y="3770313"/>
            <a:ext cx="1943100" cy="917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7" name="AutoShape 13"/>
          <p:cNvCxnSpPr>
            <a:cxnSpLocks noChangeShapeType="1"/>
            <a:stCxn id="451588" idx="6"/>
            <a:endCxn id="451592" idx="2"/>
          </p:cNvCxnSpPr>
          <p:nvPr/>
        </p:nvCxnSpPr>
        <p:spPr bwMode="auto">
          <a:xfrm>
            <a:off x="1184275" y="4783138"/>
            <a:ext cx="18637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8" name="AutoShape 14"/>
          <p:cNvCxnSpPr>
            <a:cxnSpLocks noChangeShapeType="1"/>
            <a:stCxn id="451588" idx="5"/>
            <a:endCxn id="451593" idx="1"/>
          </p:cNvCxnSpPr>
          <p:nvPr/>
        </p:nvCxnSpPr>
        <p:spPr bwMode="auto">
          <a:xfrm>
            <a:off x="1144588" y="4878388"/>
            <a:ext cx="1943100" cy="1028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6" name="AutoShape 22"/>
          <p:cNvCxnSpPr>
            <a:cxnSpLocks noChangeShapeType="1"/>
            <a:stCxn id="451592" idx="4"/>
            <a:endCxn id="451593" idx="0"/>
          </p:cNvCxnSpPr>
          <p:nvPr/>
        </p:nvCxnSpPr>
        <p:spPr bwMode="auto">
          <a:xfrm>
            <a:off x="3182938" y="4918075"/>
            <a:ext cx="0" cy="949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8" name="AutoShape 24"/>
          <p:cNvCxnSpPr>
            <a:cxnSpLocks noChangeShapeType="1"/>
            <a:stCxn id="451592" idx="6"/>
            <a:endCxn id="451624" idx="1"/>
          </p:cNvCxnSpPr>
          <p:nvPr/>
        </p:nvCxnSpPr>
        <p:spPr bwMode="auto">
          <a:xfrm>
            <a:off x="3317875" y="4783138"/>
            <a:ext cx="2055813" cy="1123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9" name="AutoShape 25"/>
          <p:cNvCxnSpPr>
            <a:cxnSpLocks noChangeShapeType="1"/>
            <a:stCxn id="451593" idx="6"/>
            <a:endCxn id="451624" idx="2"/>
          </p:cNvCxnSpPr>
          <p:nvPr/>
        </p:nvCxnSpPr>
        <p:spPr bwMode="auto">
          <a:xfrm>
            <a:off x="3317875" y="6002338"/>
            <a:ext cx="20161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15" name="Rectangle 31"/>
          <p:cNvSpPr>
            <a:spLocks noGrp="1" noChangeArrowheads="1"/>
          </p:cNvSpPr>
          <p:nvPr>
            <p:ph type="title"/>
          </p:nvPr>
        </p:nvSpPr>
        <p:spPr>
          <a:xfrm>
            <a:off x="612648" y="173376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More problems:</a:t>
            </a:r>
            <a:br>
              <a:rPr lang="en-US" dirty="0" smtClean="0"/>
            </a:br>
            <a:r>
              <a:rPr lang="en-US" dirty="0" smtClean="0"/>
              <a:t>maximum independent path</a:t>
            </a:r>
            <a:endParaRPr lang="en-US" dirty="0"/>
          </a:p>
        </p:txBody>
      </p:sp>
      <p:cxnSp>
        <p:nvCxnSpPr>
          <p:cNvPr id="451618" name="AutoShape 34"/>
          <p:cNvCxnSpPr>
            <a:cxnSpLocks noChangeShapeType="1"/>
            <a:stCxn id="451591" idx="4"/>
            <a:endCxn id="451592" idx="0"/>
          </p:cNvCxnSpPr>
          <p:nvPr/>
        </p:nvCxnSpPr>
        <p:spPr bwMode="auto">
          <a:xfrm>
            <a:off x="3182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2" name="Oval 38"/>
          <p:cNvSpPr>
            <a:spLocks noChangeAspect="1" noChangeArrowheads="1"/>
          </p:cNvSpPr>
          <p:nvPr/>
        </p:nvSpPr>
        <p:spPr bwMode="auto">
          <a:xfrm>
            <a:off x="5334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5</a:t>
            </a:r>
          </a:p>
        </p:txBody>
      </p:sp>
      <p:sp>
        <p:nvSpPr>
          <p:cNvPr id="451623" name="Oval 39"/>
          <p:cNvSpPr>
            <a:spLocks noChangeAspect="1" noChangeArrowheads="1"/>
          </p:cNvSpPr>
          <p:nvPr/>
        </p:nvSpPr>
        <p:spPr bwMode="auto">
          <a:xfrm>
            <a:off x="5334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6</a:t>
            </a:r>
          </a:p>
        </p:txBody>
      </p:sp>
      <p:sp>
        <p:nvSpPr>
          <p:cNvPr id="451624" name="Oval 40"/>
          <p:cNvSpPr>
            <a:spLocks noChangeAspect="1" noChangeArrowheads="1"/>
          </p:cNvSpPr>
          <p:nvPr/>
        </p:nvSpPr>
        <p:spPr bwMode="auto">
          <a:xfrm>
            <a:off x="5334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7</a:t>
            </a:r>
          </a:p>
        </p:txBody>
      </p:sp>
      <p:cxnSp>
        <p:nvCxnSpPr>
          <p:cNvPr id="451625" name="AutoShape 41"/>
          <p:cNvCxnSpPr>
            <a:cxnSpLocks noChangeShapeType="1"/>
            <a:stCxn id="451623" idx="4"/>
            <a:endCxn id="451624" idx="0"/>
          </p:cNvCxnSpPr>
          <p:nvPr/>
        </p:nvCxnSpPr>
        <p:spPr bwMode="auto">
          <a:xfrm>
            <a:off x="5468938" y="4918075"/>
            <a:ext cx="0" cy="949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26" name="AutoShape 42"/>
          <p:cNvCxnSpPr>
            <a:cxnSpLocks noChangeShapeType="1"/>
            <a:stCxn id="451622" idx="4"/>
            <a:endCxn id="451623" idx="0"/>
          </p:cNvCxnSpPr>
          <p:nvPr/>
        </p:nvCxnSpPr>
        <p:spPr bwMode="auto">
          <a:xfrm>
            <a:off x="5468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8" name="Oval 44"/>
          <p:cNvSpPr>
            <a:spLocks noChangeAspect="1" noChangeArrowheads="1"/>
          </p:cNvSpPr>
          <p:nvPr/>
        </p:nvSpPr>
        <p:spPr bwMode="auto">
          <a:xfrm>
            <a:off x="74295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t</a:t>
            </a:r>
          </a:p>
        </p:txBody>
      </p:sp>
      <p:cxnSp>
        <p:nvCxnSpPr>
          <p:cNvPr id="451629" name="AutoShape 45"/>
          <p:cNvCxnSpPr>
            <a:cxnSpLocks noChangeShapeType="1"/>
            <a:stCxn id="451622" idx="6"/>
            <a:endCxn id="451628" idx="1"/>
          </p:cNvCxnSpPr>
          <p:nvPr/>
        </p:nvCxnSpPr>
        <p:spPr bwMode="auto">
          <a:xfrm>
            <a:off x="5603875" y="3675063"/>
            <a:ext cx="1865313" cy="1012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30" name="AutoShape 46"/>
          <p:cNvCxnSpPr>
            <a:cxnSpLocks noChangeShapeType="1"/>
            <a:stCxn id="451623" idx="6"/>
            <a:endCxn id="451628" idx="2"/>
          </p:cNvCxnSpPr>
          <p:nvPr/>
        </p:nvCxnSpPr>
        <p:spPr bwMode="auto">
          <a:xfrm>
            <a:off x="5603875" y="4783138"/>
            <a:ext cx="18256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31" name="AutoShape 47"/>
          <p:cNvCxnSpPr>
            <a:cxnSpLocks noChangeShapeType="1"/>
            <a:stCxn id="451624" idx="7"/>
            <a:endCxn id="451628" idx="4"/>
          </p:cNvCxnSpPr>
          <p:nvPr/>
        </p:nvCxnSpPr>
        <p:spPr bwMode="auto">
          <a:xfrm flipV="1">
            <a:off x="5564188" y="4918075"/>
            <a:ext cx="2000250" cy="9890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7" name="AutoShape 63"/>
          <p:cNvCxnSpPr>
            <a:cxnSpLocks noChangeShapeType="1"/>
            <a:stCxn id="451623" idx="2"/>
            <a:endCxn id="451591" idx="6"/>
          </p:cNvCxnSpPr>
          <p:nvPr/>
        </p:nvCxnSpPr>
        <p:spPr bwMode="auto">
          <a:xfrm flipH="1" flipV="1">
            <a:off x="3317875" y="3675063"/>
            <a:ext cx="2016125" cy="1108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8" name="AutoShape 64"/>
          <p:cNvCxnSpPr>
            <a:cxnSpLocks noChangeShapeType="1"/>
            <a:stCxn id="451622" idx="2"/>
            <a:endCxn id="451592" idx="7"/>
          </p:cNvCxnSpPr>
          <p:nvPr/>
        </p:nvCxnSpPr>
        <p:spPr bwMode="auto">
          <a:xfrm flipH="1">
            <a:off x="3278188" y="3675063"/>
            <a:ext cx="2055812" cy="1012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31927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616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400341" y="1600200"/>
            <a:ext cx="8365707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Two </a:t>
            </a:r>
            <a:r>
              <a:rPr lang="en-US" dirty="0">
                <a:solidFill>
                  <a:schemeClr val="tx1"/>
                </a:solidFill>
              </a:rPr>
              <a:t>paths are </a:t>
            </a:r>
            <a:r>
              <a:rPr lang="en-US" dirty="0" smtClean="0">
                <a:solidFill>
                  <a:schemeClr val="accent1"/>
                </a:solidFill>
              </a:rPr>
              <a:t>independent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if they have no </a:t>
            </a:r>
            <a:r>
              <a:rPr lang="en-US" i="1" dirty="0" smtClean="0">
                <a:solidFill>
                  <a:schemeClr val="tx1"/>
                </a:solidFill>
              </a:rPr>
              <a:t>vertices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in </a:t>
            </a:r>
            <a:r>
              <a:rPr lang="en-US" dirty="0" smtClean="0">
                <a:solidFill>
                  <a:schemeClr val="tx1"/>
                </a:solidFill>
              </a:rPr>
              <a:t>common</a:t>
            </a:r>
          </a:p>
        </p:txBody>
      </p:sp>
      <p:sp>
        <p:nvSpPr>
          <p:cNvPr id="451588" name="Oval 4"/>
          <p:cNvSpPr>
            <a:spLocks noChangeAspect="1" noChangeArrowheads="1"/>
          </p:cNvSpPr>
          <p:nvPr/>
        </p:nvSpPr>
        <p:spPr bwMode="auto">
          <a:xfrm>
            <a:off x="9144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s</a:t>
            </a:r>
          </a:p>
        </p:txBody>
      </p:sp>
      <p:sp>
        <p:nvSpPr>
          <p:cNvPr id="451591" name="Oval 7"/>
          <p:cNvSpPr>
            <a:spLocks noChangeAspect="1" noChangeArrowheads="1"/>
          </p:cNvSpPr>
          <p:nvPr/>
        </p:nvSpPr>
        <p:spPr bwMode="auto">
          <a:xfrm>
            <a:off x="3048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2</a:t>
            </a:r>
          </a:p>
        </p:txBody>
      </p:sp>
      <p:sp>
        <p:nvSpPr>
          <p:cNvPr id="451592" name="Oval 8"/>
          <p:cNvSpPr>
            <a:spLocks noChangeAspect="1" noChangeArrowheads="1"/>
          </p:cNvSpPr>
          <p:nvPr/>
        </p:nvSpPr>
        <p:spPr bwMode="auto">
          <a:xfrm>
            <a:off x="3048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3</a:t>
            </a:r>
          </a:p>
        </p:txBody>
      </p:sp>
      <p:sp>
        <p:nvSpPr>
          <p:cNvPr id="451593" name="Oval 9"/>
          <p:cNvSpPr>
            <a:spLocks noChangeAspect="1" noChangeArrowheads="1"/>
          </p:cNvSpPr>
          <p:nvPr/>
        </p:nvSpPr>
        <p:spPr bwMode="auto">
          <a:xfrm>
            <a:off x="3048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4</a:t>
            </a:r>
          </a:p>
        </p:txBody>
      </p:sp>
      <p:cxnSp>
        <p:nvCxnSpPr>
          <p:cNvPr id="451596" name="AutoShape 12"/>
          <p:cNvCxnSpPr>
            <a:cxnSpLocks noChangeShapeType="1"/>
            <a:stCxn id="451588" idx="7"/>
            <a:endCxn id="451591" idx="3"/>
          </p:cNvCxnSpPr>
          <p:nvPr/>
        </p:nvCxnSpPr>
        <p:spPr bwMode="auto">
          <a:xfrm flipV="1">
            <a:off x="1144588" y="3770313"/>
            <a:ext cx="1943100" cy="917575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7" name="AutoShape 13"/>
          <p:cNvCxnSpPr>
            <a:cxnSpLocks noChangeShapeType="1"/>
            <a:stCxn id="451588" idx="6"/>
            <a:endCxn id="451592" idx="2"/>
          </p:cNvCxnSpPr>
          <p:nvPr/>
        </p:nvCxnSpPr>
        <p:spPr bwMode="auto">
          <a:xfrm>
            <a:off x="1184275" y="4783138"/>
            <a:ext cx="1863725" cy="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8" name="AutoShape 14"/>
          <p:cNvCxnSpPr>
            <a:cxnSpLocks noChangeShapeType="1"/>
            <a:stCxn id="451588" idx="5"/>
            <a:endCxn id="451593" idx="1"/>
          </p:cNvCxnSpPr>
          <p:nvPr/>
        </p:nvCxnSpPr>
        <p:spPr bwMode="auto">
          <a:xfrm>
            <a:off x="1144588" y="4878388"/>
            <a:ext cx="1943100" cy="1028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6" name="AutoShape 22"/>
          <p:cNvCxnSpPr>
            <a:cxnSpLocks noChangeShapeType="1"/>
            <a:stCxn id="451592" idx="4"/>
            <a:endCxn id="451593" idx="0"/>
          </p:cNvCxnSpPr>
          <p:nvPr/>
        </p:nvCxnSpPr>
        <p:spPr bwMode="auto">
          <a:xfrm>
            <a:off x="3182938" y="4918075"/>
            <a:ext cx="0" cy="949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8" name="AutoShape 24"/>
          <p:cNvCxnSpPr>
            <a:cxnSpLocks noChangeShapeType="1"/>
            <a:stCxn id="451592" idx="6"/>
            <a:endCxn id="451624" idx="1"/>
          </p:cNvCxnSpPr>
          <p:nvPr/>
        </p:nvCxnSpPr>
        <p:spPr bwMode="auto">
          <a:xfrm>
            <a:off x="3317875" y="4783138"/>
            <a:ext cx="2055813" cy="112395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9" name="AutoShape 25"/>
          <p:cNvCxnSpPr>
            <a:cxnSpLocks noChangeShapeType="1"/>
            <a:stCxn id="451593" idx="6"/>
            <a:endCxn id="451624" idx="2"/>
          </p:cNvCxnSpPr>
          <p:nvPr/>
        </p:nvCxnSpPr>
        <p:spPr bwMode="auto">
          <a:xfrm>
            <a:off x="3317875" y="6002338"/>
            <a:ext cx="20161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15" name="Rectangle 31"/>
          <p:cNvSpPr>
            <a:spLocks noGrp="1" noChangeArrowheads="1"/>
          </p:cNvSpPr>
          <p:nvPr>
            <p:ph type="title"/>
          </p:nvPr>
        </p:nvSpPr>
        <p:spPr>
          <a:xfrm>
            <a:off x="612648" y="173376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More problems:</a:t>
            </a:r>
            <a:br>
              <a:rPr lang="en-US" dirty="0" smtClean="0"/>
            </a:br>
            <a:r>
              <a:rPr lang="en-US" dirty="0" smtClean="0"/>
              <a:t>maximum independent path</a:t>
            </a:r>
            <a:endParaRPr lang="en-US" dirty="0"/>
          </a:p>
        </p:txBody>
      </p:sp>
      <p:cxnSp>
        <p:nvCxnSpPr>
          <p:cNvPr id="451618" name="AutoShape 34"/>
          <p:cNvCxnSpPr>
            <a:cxnSpLocks noChangeShapeType="1"/>
            <a:stCxn id="451591" idx="4"/>
            <a:endCxn id="451592" idx="0"/>
          </p:cNvCxnSpPr>
          <p:nvPr/>
        </p:nvCxnSpPr>
        <p:spPr bwMode="auto">
          <a:xfrm>
            <a:off x="3182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2" name="Oval 38"/>
          <p:cNvSpPr>
            <a:spLocks noChangeAspect="1" noChangeArrowheads="1"/>
          </p:cNvSpPr>
          <p:nvPr/>
        </p:nvSpPr>
        <p:spPr bwMode="auto">
          <a:xfrm>
            <a:off x="5334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5</a:t>
            </a:r>
          </a:p>
        </p:txBody>
      </p:sp>
      <p:sp>
        <p:nvSpPr>
          <p:cNvPr id="451623" name="Oval 39"/>
          <p:cNvSpPr>
            <a:spLocks noChangeAspect="1" noChangeArrowheads="1"/>
          </p:cNvSpPr>
          <p:nvPr/>
        </p:nvSpPr>
        <p:spPr bwMode="auto">
          <a:xfrm>
            <a:off x="5334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6</a:t>
            </a:r>
          </a:p>
        </p:txBody>
      </p:sp>
      <p:sp>
        <p:nvSpPr>
          <p:cNvPr id="451624" name="Oval 40"/>
          <p:cNvSpPr>
            <a:spLocks noChangeAspect="1" noChangeArrowheads="1"/>
          </p:cNvSpPr>
          <p:nvPr/>
        </p:nvSpPr>
        <p:spPr bwMode="auto">
          <a:xfrm>
            <a:off x="5334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7</a:t>
            </a:r>
          </a:p>
        </p:txBody>
      </p:sp>
      <p:cxnSp>
        <p:nvCxnSpPr>
          <p:cNvPr id="451625" name="AutoShape 41"/>
          <p:cNvCxnSpPr>
            <a:cxnSpLocks noChangeShapeType="1"/>
            <a:stCxn id="451623" idx="4"/>
            <a:endCxn id="451624" idx="0"/>
          </p:cNvCxnSpPr>
          <p:nvPr/>
        </p:nvCxnSpPr>
        <p:spPr bwMode="auto">
          <a:xfrm>
            <a:off x="5468938" y="4918075"/>
            <a:ext cx="0" cy="949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26" name="AutoShape 42"/>
          <p:cNvCxnSpPr>
            <a:cxnSpLocks noChangeShapeType="1"/>
            <a:stCxn id="451622" idx="4"/>
            <a:endCxn id="451623" idx="0"/>
          </p:cNvCxnSpPr>
          <p:nvPr/>
        </p:nvCxnSpPr>
        <p:spPr bwMode="auto">
          <a:xfrm>
            <a:off x="5468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8" name="Oval 44"/>
          <p:cNvSpPr>
            <a:spLocks noChangeAspect="1" noChangeArrowheads="1"/>
          </p:cNvSpPr>
          <p:nvPr/>
        </p:nvSpPr>
        <p:spPr bwMode="auto">
          <a:xfrm>
            <a:off x="74295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t</a:t>
            </a:r>
          </a:p>
        </p:txBody>
      </p:sp>
      <p:cxnSp>
        <p:nvCxnSpPr>
          <p:cNvPr id="451629" name="AutoShape 45"/>
          <p:cNvCxnSpPr>
            <a:cxnSpLocks noChangeShapeType="1"/>
            <a:stCxn id="451622" idx="6"/>
            <a:endCxn id="451628" idx="1"/>
          </p:cNvCxnSpPr>
          <p:nvPr/>
        </p:nvCxnSpPr>
        <p:spPr bwMode="auto">
          <a:xfrm>
            <a:off x="5603875" y="3675063"/>
            <a:ext cx="1865313" cy="1012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30" name="AutoShape 46"/>
          <p:cNvCxnSpPr>
            <a:cxnSpLocks noChangeShapeType="1"/>
            <a:stCxn id="451623" idx="6"/>
            <a:endCxn id="451628" idx="2"/>
          </p:cNvCxnSpPr>
          <p:nvPr/>
        </p:nvCxnSpPr>
        <p:spPr bwMode="auto">
          <a:xfrm>
            <a:off x="5603875" y="4783138"/>
            <a:ext cx="1825625" cy="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31" name="AutoShape 47"/>
          <p:cNvCxnSpPr>
            <a:cxnSpLocks noChangeShapeType="1"/>
            <a:stCxn id="451624" idx="7"/>
            <a:endCxn id="451628" idx="4"/>
          </p:cNvCxnSpPr>
          <p:nvPr/>
        </p:nvCxnSpPr>
        <p:spPr bwMode="auto">
          <a:xfrm flipV="1">
            <a:off x="5564188" y="4918075"/>
            <a:ext cx="2000250" cy="989013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7" name="AutoShape 63"/>
          <p:cNvCxnSpPr>
            <a:cxnSpLocks noChangeShapeType="1"/>
            <a:stCxn id="451623" idx="2"/>
            <a:endCxn id="451591" idx="6"/>
          </p:cNvCxnSpPr>
          <p:nvPr/>
        </p:nvCxnSpPr>
        <p:spPr bwMode="auto">
          <a:xfrm flipH="1" flipV="1">
            <a:off x="3317875" y="3675063"/>
            <a:ext cx="2016125" cy="1108075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8" name="AutoShape 64"/>
          <p:cNvCxnSpPr>
            <a:cxnSpLocks noChangeShapeType="1"/>
            <a:stCxn id="451622" idx="2"/>
            <a:endCxn id="451592" idx="7"/>
          </p:cNvCxnSpPr>
          <p:nvPr/>
        </p:nvCxnSpPr>
        <p:spPr bwMode="auto">
          <a:xfrm flipH="1">
            <a:off x="3278188" y="3675063"/>
            <a:ext cx="2055812" cy="1012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80943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616" name="Rectangle 32"/>
          <p:cNvSpPr>
            <a:spLocks noGrp="1" noChangeArrowheads="1"/>
          </p:cNvSpPr>
          <p:nvPr>
            <p:ph type="body" idx="1"/>
          </p:nvPr>
        </p:nvSpPr>
        <p:spPr>
          <a:xfrm>
            <a:off x="400341" y="1600200"/>
            <a:ext cx="8365707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Find the maximum number of independent paths</a:t>
            </a:r>
          </a:p>
        </p:txBody>
      </p:sp>
      <p:sp>
        <p:nvSpPr>
          <p:cNvPr id="451588" name="Oval 4"/>
          <p:cNvSpPr>
            <a:spLocks noChangeAspect="1" noChangeArrowheads="1"/>
          </p:cNvSpPr>
          <p:nvPr/>
        </p:nvSpPr>
        <p:spPr bwMode="auto">
          <a:xfrm>
            <a:off x="9144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s</a:t>
            </a:r>
          </a:p>
        </p:txBody>
      </p:sp>
      <p:sp>
        <p:nvSpPr>
          <p:cNvPr id="451591" name="Oval 7"/>
          <p:cNvSpPr>
            <a:spLocks noChangeAspect="1" noChangeArrowheads="1"/>
          </p:cNvSpPr>
          <p:nvPr/>
        </p:nvSpPr>
        <p:spPr bwMode="auto">
          <a:xfrm>
            <a:off x="3048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2</a:t>
            </a:r>
          </a:p>
        </p:txBody>
      </p:sp>
      <p:sp>
        <p:nvSpPr>
          <p:cNvPr id="451592" name="Oval 8"/>
          <p:cNvSpPr>
            <a:spLocks noChangeAspect="1" noChangeArrowheads="1"/>
          </p:cNvSpPr>
          <p:nvPr/>
        </p:nvSpPr>
        <p:spPr bwMode="auto">
          <a:xfrm>
            <a:off x="3048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3</a:t>
            </a:r>
          </a:p>
        </p:txBody>
      </p:sp>
      <p:sp>
        <p:nvSpPr>
          <p:cNvPr id="451593" name="Oval 9"/>
          <p:cNvSpPr>
            <a:spLocks noChangeAspect="1" noChangeArrowheads="1"/>
          </p:cNvSpPr>
          <p:nvPr/>
        </p:nvSpPr>
        <p:spPr bwMode="auto">
          <a:xfrm>
            <a:off x="3048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4</a:t>
            </a:r>
          </a:p>
        </p:txBody>
      </p:sp>
      <p:cxnSp>
        <p:nvCxnSpPr>
          <p:cNvPr id="451596" name="AutoShape 12"/>
          <p:cNvCxnSpPr>
            <a:cxnSpLocks noChangeShapeType="1"/>
            <a:stCxn id="451588" idx="7"/>
            <a:endCxn id="451591" idx="3"/>
          </p:cNvCxnSpPr>
          <p:nvPr/>
        </p:nvCxnSpPr>
        <p:spPr bwMode="auto">
          <a:xfrm flipV="1">
            <a:off x="1144588" y="3770313"/>
            <a:ext cx="1943100" cy="917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7" name="AutoShape 13"/>
          <p:cNvCxnSpPr>
            <a:cxnSpLocks noChangeShapeType="1"/>
            <a:stCxn id="451588" idx="6"/>
            <a:endCxn id="451592" idx="2"/>
          </p:cNvCxnSpPr>
          <p:nvPr/>
        </p:nvCxnSpPr>
        <p:spPr bwMode="auto">
          <a:xfrm>
            <a:off x="1184275" y="4783138"/>
            <a:ext cx="18637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598" name="AutoShape 14"/>
          <p:cNvCxnSpPr>
            <a:cxnSpLocks noChangeShapeType="1"/>
            <a:stCxn id="451588" idx="5"/>
            <a:endCxn id="451593" idx="1"/>
          </p:cNvCxnSpPr>
          <p:nvPr/>
        </p:nvCxnSpPr>
        <p:spPr bwMode="auto">
          <a:xfrm>
            <a:off x="1144588" y="4878388"/>
            <a:ext cx="1943100" cy="1028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6" name="AutoShape 22"/>
          <p:cNvCxnSpPr>
            <a:cxnSpLocks noChangeShapeType="1"/>
            <a:stCxn id="451592" idx="4"/>
            <a:endCxn id="451593" idx="0"/>
          </p:cNvCxnSpPr>
          <p:nvPr/>
        </p:nvCxnSpPr>
        <p:spPr bwMode="auto">
          <a:xfrm>
            <a:off x="3182938" y="4918075"/>
            <a:ext cx="0" cy="949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8" name="AutoShape 24"/>
          <p:cNvCxnSpPr>
            <a:cxnSpLocks noChangeShapeType="1"/>
            <a:stCxn id="451592" idx="6"/>
            <a:endCxn id="451624" idx="1"/>
          </p:cNvCxnSpPr>
          <p:nvPr/>
        </p:nvCxnSpPr>
        <p:spPr bwMode="auto">
          <a:xfrm>
            <a:off x="3317875" y="4783138"/>
            <a:ext cx="2055813" cy="1123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09" name="AutoShape 25"/>
          <p:cNvCxnSpPr>
            <a:cxnSpLocks noChangeShapeType="1"/>
            <a:stCxn id="451593" idx="6"/>
            <a:endCxn id="451624" idx="2"/>
          </p:cNvCxnSpPr>
          <p:nvPr/>
        </p:nvCxnSpPr>
        <p:spPr bwMode="auto">
          <a:xfrm>
            <a:off x="3317875" y="6002338"/>
            <a:ext cx="20161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15" name="Rectangle 31"/>
          <p:cNvSpPr>
            <a:spLocks noGrp="1" noChangeArrowheads="1"/>
          </p:cNvSpPr>
          <p:nvPr>
            <p:ph type="title"/>
          </p:nvPr>
        </p:nvSpPr>
        <p:spPr>
          <a:xfrm>
            <a:off x="612648" y="173376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More problems:</a:t>
            </a:r>
            <a:br>
              <a:rPr lang="en-US" dirty="0" smtClean="0"/>
            </a:br>
            <a:r>
              <a:rPr lang="en-US" dirty="0" smtClean="0"/>
              <a:t>maximum independent path</a:t>
            </a:r>
            <a:endParaRPr lang="en-US" dirty="0"/>
          </a:p>
        </p:txBody>
      </p:sp>
      <p:cxnSp>
        <p:nvCxnSpPr>
          <p:cNvPr id="451618" name="AutoShape 34"/>
          <p:cNvCxnSpPr>
            <a:cxnSpLocks noChangeShapeType="1"/>
            <a:stCxn id="451591" idx="4"/>
            <a:endCxn id="451592" idx="0"/>
          </p:cNvCxnSpPr>
          <p:nvPr/>
        </p:nvCxnSpPr>
        <p:spPr bwMode="auto">
          <a:xfrm>
            <a:off x="3182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2" name="Oval 38"/>
          <p:cNvSpPr>
            <a:spLocks noChangeAspect="1" noChangeArrowheads="1"/>
          </p:cNvSpPr>
          <p:nvPr/>
        </p:nvSpPr>
        <p:spPr bwMode="auto">
          <a:xfrm>
            <a:off x="5334000" y="3540125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5</a:t>
            </a:r>
          </a:p>
        </p:txBody>
      </p:sp>
      <p:sp>
        <p:nvSpPr>
          <p:cNvPr id="451623" name="Oval 39"/>
          <p:cNvSpPr>
            <a:spLocks noChangeAspect="1" noChangeArrowheads="1"/>
          </p:cNvSpPr>
          <p:nvPr/>
        </p:nvSpPr>
        <p:spPr bwMode="auto">
          <a:xfrm>
            <a:off x="53340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6</a:t>
            </a:r>
          </a:p>
        </p:txBody>
      </p:sp>
      <p:sp>
        <p:nvSpPr>
          <p:cNvPr id="451624" name="Oval 40"/>
          <p:cNvSpPr>
            <a:spLocks noChangeAspect="1" noChangeArrowheads="1"/>
          </p:cNvSpPr>
          <p:nvPr/>
        </p:nvSpPr>
        <p:spPr bwMode="auto">
          <a:xfrm>
            <a:off x="5334000" y="58674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7</a:t>
            </a:r>
          </a:p>
        </p:txBody>
      </p:sp>
      <p:cxnSp>
        <p:nvCxnSpPr>
          <p:cNvPr id="451625" name="AutoShape 41"/>
          <p:cNvCxnSpPr>
            <a:cxnSpLocks noChangeShapeType="1"/>
            <a:stCxn id="451623" idx="4"/>
            <a:endCxn id="451624" idx="0"/>
          </p:cNvCxnSpPr>
          <p:nvPr/>
        </p:nvCxnSpPr>
        <p:spPr bwMode="auto">
          <a:xfrm>
            <a:off x="5468938" y="4918075"/>
            <a:ext cx="0" cy="949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26" name="AutoShape 42"/>
          <p:cNvCxnSpPr>
            <a:cxnSpLocks noChangeShapeType="1"/>
            <a:stCxn id="451622" idx="4"/>
            <a:endCxn id="451623" idx="0"/>
          </p:cNvCxnSpPr>
          <p:nvPr/>
        </p:nvCxnSpPr>
        <p:spPr bwMode="auto">
          <a:xfrm>
            <a:off x="5468938" y="38100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451628" name="Oval 44"/>
          <p:cNvSpPr>
            <a:spLocks noChangeAspect="1" noChangeArrowheads="1"/>
          </p:cNvSpPr>
          <p:nvPr/>
        </p:nvSpPr>
        <p:spPr bwMode="auto">
          <a:xfrm>
            <a:off x="7429500" y="4648200"/>
            <a:ext cx="269875" cy="269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kumimoji="0" lang="en-US" sz="1400"/>
              <a:t>t</a:t>
            </a:r>
          </a:p>
        </p:txBody>
      </p:sp>
      <p:cxnSp>
        <p:nvCxnSpPr>
          <p:cNvPr id="451629" name="AutoShape 45"/>
          <p:cNvCxnSpPr>
            <a:cxnSpLocks noChangeShapeType="1"/>
            <a:stCxn id="451622" idx="6"/>
            <a:endCxn id="451628" idx="1"/>
          </p:cNvCxnSpPr>
          <p:nvPr/>
        </p:nvCxnSpPr>
        <p:spPr bwMode="auto">
          <a:xfrm>
            <a:off x="5603875" y="3675063"/>
            <a:ext cx="1865313" cy="1012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30" name="AutoShape 46"/>
          <p:cNvCxnSpPr>
            <a:cxnSpLocks noChangeShapeType="1"/>
            <a:stCxn id="451623" idx="6"/>
            <a:endCxn id="451628" idx="2"/>
          </p:cNvCxnSpPr>
          <p:nvPr/>
        </p:nvCxnSpPr>
        <p:spPr bwMode="auto">
          <a:xfrm>
            <a:off x="5603875" y="4783138"/>
            <a:ext cx="18256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31" name="AutoShape 47"/>
          <p:cNvCxnSpPr>
            <a:cxnSpLocks noChangeShapeType="1"/>
            <a:stCxn id="451624" idx="7"/>
            <a:endCxn id="451628" idx="4"/>
          </p:cNvCxnSpPr>
          <p:nvPr/>
        </p:nvCxnSpPr>
        <p:spPr bwMode="auto">
          <a:xfrm flipV="1">
            <a:off x="5564188" y="4918075"/>
            <a:ext cx="2000250" cy="9890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7" name="AutoShape 63"/>
          <p:cNvCxnSpPr>
            <a:cxnSpLocks noChangeShapeType="1"/>
            <a:stCxn id="451623" idx="2"/>
            <a:endCxn id="451591" idx="6"/>
          </p:cNvCxnSpPr>
          <p:nvPr/>
        </p:nvCxnSpPr>
        <p:spPr bwMode="auto">
          <a:xfrm flipH="1" flipV="1">
            <a:off x="3317875" y="3675063"/>
            <a:ext cx="2016125" cy="1108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451648" name="AutoShape 64"/>
          <p:cNvCxnSpPr>
            <a:cxnSpLocks noChangeShapeType="1"/>
            <a:stCxn id="451622" idx="2"/>
            <a:endCxn id="451592" idx="7"/>
          </p:cNvCxnSpPr>
          <p:nvPr/>
        </p:nvCxnSpPr>
        <p:spPr bwMode="auto">
          <a:xfrm flipH="1">
            <a:off x="3278188" y="3675063"/>
            <a:ext cx="2055812" cy="10128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2" name="Rectangle 1"/>
          <p:cNvSpPr/>
          <p:nvPr/>
        </p:nvSpPr>
        <p:spPr>
          <a:xfrm>
            <a:off x="914400" y="2457407"/>
            <a:ext cx="9665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Ideas?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4307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107811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Max flow formulation:  </a:t>
            </a:r>
            <a:endParaRPr lang="en-US" sz="2400" dirty="0" smtClean="0"/>
          </a:p>
          <a:p>
            <a:pPr>
              <a:buFontTx/>
              <a:buChar char="-"/>
            </a:pPr>
            <a:r>
              <a:rPr lang="en-US" sz="2400" dirty="0" smtClean="0">
                <a:solidFill>
                  <a:schemeClr val="tx1"/>
                </a:solidFill>
              </a:rPr>
              <a:t>assign </a:t>
            </a:r>
            <a:r>
              <a:rPr lang="en-US" sz="2400" dirty="0">
                <a:solidFill>
                  <a:schemeClr val="tx1"/>
                </a:solidFill>
              </a:rPr>
              <a:t>unit capacity to every </a:t>
            </a:r>
            <a:r>
              <a:rPr lang="en-US" sz="2400" dirty="0" smtClean="0">
                <a:solidFill>
                  <a:schemeClr val="tx1"/>
                </a:solidFill>
              </a:rPr>
              <a:t>edge (though any value would work)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en-US" sz="2400" dirty="0" smtClean="0"/>
              <a:t>assign unit capacity to every vertex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>
              <a:cs typeface="Lucida Grande" charset="0"/>
            </a:endParaRPr>
          </a:p>
        </p:txBody>
      </p:sp>
      <p:sp>
        <p:nvSpPr>
          <p:cNvPr id="58574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independent path</a:t>
            </a:r>
          </a:p>
        </p:txBody>
      </p:sp>
      <p:grpSp>
        <p:nvGrpSpPr>
          <p:cNvPr id="585777" name="Group 49"/>
          <p:cNvGrpSpPr>
            <a:grpSpLocks/>
          </p:cNvGrpSpPr>
          <p:nvPr/>
        </p:nvGrpSpPr>
        <p:grpSpPr bwMode="auto">
          <a:xfrm>
            <a:off x="1457324" y="3135989"/>
            <a:ext cx="4956175" cy="1897063"/>
            <a:chOff x="576" y="2230"/>
            <a:chExt cx="4274" cy="1636"/>
          </a:xfrm>
        </p:grpSpPr>
        <p:sp>
          <p:nvSpPr>
            <p:cNvPr id="585778" name="Oval 50"/>
            <p:cNvSpPr>
              <a:spLocks noChangeAspect="1" noChangeArrowheads="1"/>
            </p:cNvSpPr>
            <p:nvPr/>
          </p:nvSpPr>
          <p:spPr bwMode="auto">
            <a:xfrm>
              <a:off x="576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r>
                <a:rPr kumimoji="0" lang="en-US" sz="1200"/>
                <a:t>s</a:t>
              </a:r>
            </a:p>
          </p:txBody>
        </p:sp>
        <p:sp>
          <p:nvSpPr>
            <p:cNvPr id="585779" name="Oval 51"/>
            <p:cNvSpPr>
              <a:spLocks noChangeAspect="1" noChangeArrowheads="1"/>
            </p:cNvSpPr>
            <p:nvPr/>
          </p:nvSpPr>
          <p:spPr bwMode="auto">
            <a:xfrm>
              <a:off x="1920" y="2230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80" name="Oval 52"/>
            <p:cNvSpPr>
              <a:spLocks noChangeAspect="1" noChangeArrowheads="1"/>
            </p:cNvSpPr>
            <p:nvPr/>
          </p:nvSpPr>
          <p:spPr bwMode="auto">
            <a:xfrm>
              <a:off x="192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81" name="Oval 53"/>
            <p:cNvSpPr>
              <a:spLocks noChangeAspect="1" noChangeArrowheads="1"/>
            </p:cNvSpPr>
            <p:nvPr/>
          </p:nvSpPr>
          <p:spPr bwMode="auto">
            <a:xfrm>
              <a:off x="1920" y="3696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cxnSp>
          <p:nvCxnSpPr>
            <p:cNvPr id="585782" name="AutoShape 54"/>
            <p:cNvCxnSpPr>
              <a:cxnSpLocks noChangeShapeType="1"/>
              <a:stCxn id="585778" idx="7"/>
              <a:endCxn id="585779" idx="3"/>
            </p:cNvCxnSpPr>
            <p:nvPr/>
          </p:nvCxnSpPr>
          <p:spPr bwMode="auto">
            <a:xfrm flipV="1">
              <a:off x="721" y="2380"/>
              <a:ext cx="1224" cy="5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3" name="AutoShape 55"/>
            <p:cNvCxnSpPr>
              <a:cxnSpLocks noChangeShapeType="1"/>
              <a:stCxn id="585778" idx="6"/>
              <a:endCxn id="585780" idx="2"/>
            </p:cNvCxnSpPr>
            <p:nvPr/>
          </p:nvCxnSpPr>
          <p:spPr bwMode="auto">
            <a:xfrm>
              <a:off x="751" y="3013"/>
              <a:ext cx="116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4" name="AutoShape 56"/>
            <p:cNvCxnSpPr>
              <a:cxnSpLocks noChangeShapeType="1"/>
              <a:stCxn id="585778" idx="5"/>
              <a:endCxn id="585781" idx="1"/>
            </p:cNvCxnSpPr>
            <p:nvPr/>
          </p:nvCxnSpPr>
          <p:spPr bwMode="auto">
            <a:xfrm>
              <a:off x="721" y="3078"/>
              <a:ext cx="1224" cy="6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5" name="AutoShape 57"/>
            <p:cNvCxnSpPr>
              <a:cxnSpLocks noChangeShapeType="1"/>
              <a:stCxn id="585780" idx="4"/>
              <a:endCxn id="585781" idx="0"/>
            </p:cNvCxnSpPr>
            <p:nvPr/>
          </p:nvCxnSpPr>
          <p:spPr bwMode="auto">
            <a:xfrm>
              <a:off x="2005" y="3103"/>
              <a:ext cx="0" cy="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6" name="AutoShape 58"/>
            <p:cNvCxnSpPr>
              <a:cxnSpLocks noChangeShapeType="1"/>
              <a:stCxn id="585780" idx="6"/>
              <a:endCxn id="585791" idx="1"/>
            </p:cNvCxnSpPr>
            <p:nvPr/>
          </p:nvCxnSpPr>
          <p:spPr bwMode="auto">
            <a:xfrm>
              <a:off x="2095" y="3013"/>
              <a:ext cx="1290" cy="70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7" name="AutoShape 59"/>
            <p:cNvCxnSpPr>
              <a:cxnSpLocks noChangeShapeType="1"/>
              <a:stCxn id="585781" idx="6"/>
              <a:endCxn id="585791" idx="2"/>
            </p:cNvCxnSpPr>
            <p:nvPr/>
          </p:nvCxnSpPr>
          <p:spPr bwMode="auto">
            <a:xfrm>
              <a:off x="2095" y="3781"/>
              <a:ext cx="126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88" name="AutoShape 60"/>
            <p:cNvCxnSpPr>
              <a:cxnSpLocks noChangeShapeType="1"/>
              <a:stCxn id="585779" idx="4"/>
              <a:endCxn id="585780" idx="0"/>
            </p:cNvCxnSpPr>
            <p:nvPr/>
          </p:nvCxnSpPr>
          <p:spPr bwMode="auto">
            <a:xfrm>
              <a:off x="2005" y="2405"/>
              <a:ext cx="0" cy="5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585789" name="Oval 61"/>
            <p:cNvSpPr>
              <a:spLocks noChangeAspect="1" noChangeArrowheads="1"/>
            </p:cNvSpPr>
            <p:nvPr/>
          </p:nvSpPr>
          <p:spPr bwMode="auto">
            <a:xfrm>
              <a:off x="3360" y="2230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90" name="Oval 62"/>
            <p:cNvSpPr>
              <a:spLocks noChangeAspect="1" noChangeArrowheads="1"/>
            </p:cNvSpPr>
            <p:nvPr/>
          </p:nvSpPr>
          <p:spPr bwMode="auto">
            <a:xfrm>
              <a:off x="336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sp>
          <p:nvSpPr>
            <p:cNvPr id="585791" name="Oval 63"/>
            <p:cNvSpPr>
              <a:spLocks noChangeAspect="1" noChangeArrowheads="1"/>
            </p:cNvSpPr>
            <p:nvPr/>
          </p:nvSpPr>
          <p:spPr bwMode="auto">
            <a:xfrm>
              <a:off x="3360" y="3696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endParaRPr kumimoji="0" lang="en-US" sz="1200"/>
            </a:p>
          </p:txBody>
        </p:sp>
        <p:cxnSp>
          <p:nvCxnSpPr>
            <p:cNvPr id="585792" name="AutoShape 64"/>
            <p:cNvCxnSpPr>
              <a:cxnSpLocks noChangeShapeType="1"/>
              <a:stCxn id="585790" idx="4"/>
              <a:endCxn id="585791" idx="0"/>
            </p:cNvCxnSpPr>
            <p:nvPr/>
          </p:nvCxnSpPr>
          <p:spPr bwMode="auto">
            <a:xfrm>
              <a:off x="3445" y="3103"/>
              <a:ext cx="0" cy="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3" name="AutoShape 65"/>
            <p:cNvCxnSpPr>
              <a:cxnSpLocks noChangeShapeType="1"/>
              <a:stCxn id="585789" idx="4"/>
              <a:endCxn id="585790" idx="0"/>
            </p:cNvCxnSpPr>
            <p:nvPr/>
          </p:nvCxnSpPr>
          <p:spPr bwMode="auto">
            <a:xfrm>
              <a:off x="3445" y="2405"/>
              <a:ext cx="0" cy="5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585794" name="Oval 66"/>
            <p:cNvSpPr>
              <a:spLocks noChangeAspect="1" noChangeArrowheads="1"/>
            </p:cNvSpPr>
            <p:nvPr/>
          </p:nvSpPr>
          <p:spPr bwMode="auto">
            <a:xfrm>
              <a:off x="4680" y="2928"/>
              <a:ext cx="170" cy="17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/>
              <a:r>
                <a:rPr kumimoji="0" lang="en-US" sz="1200"/>
                <a:t>t</a:t>
              </a:r>
            </a:p>
          </p:txBody>
        </p:sp>
        <p:cxnSp>
          <p:nvCxnSpPr>
            <p:cNvPr id="585795" name="AutoShape 67"/>
            <p:cNvCxnSpPr>
              <a:cxnSpLocks noChangeShapeType="1"/>
              <a:stCxn id="585789" idx="6"/>
              <a:endCxn id="585794" idx="1"/>
            </p:cNvCxnSpPr>
            <p:nvPr/>
          </p:nvCxnSpPr>
          <p:spPr bwMode="auto">
            <a:xfrm>
              <a:off x="3535" y="2315"/>
              <a:ext cx="1170" cy="6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6" name="AutoShape 68"/>
            <p:cNvCxnSpPr>
              <a:cxnSpLocks noChangeShapeType="1"/>
              <a:stCxn id="585790" idx="6"/>
              <a:endCxn id="585794" idx="2"/>
            </p:cNvCxnSpPr>
            <p:nvPr/>
          </p:nvCxnSpPr>
          <p:spPr bwMode="auto">
            <a:xfrm>
              <a:off x="3535" y="3013"/>
              <a:ext cx="114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7" name="AutoShape 69"/>
            <p:cNvCxnSpPr>
              <a:cxnSpLocks noChangeShapeType="1"/>
              <a:stCxn id="585791" idx="7"/>
              <a:endCxn id="585794" idx="4"/>
            </p:cNvCxnSpPr>
            <p:nvPr/>
          </p:nvCxnSpPr>
          <p:spPr bwMode="auto">
            <a:xfrm flipV="1">
              <a:off x="3505" y="3103"/>
              <a:ext cx="1260" cy="6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8" name="AutoShape 70"/>
            <p:cNvCxnSpPr>
              <a:cxnSpLocks noChangeShapeType="1"/>
              <a:stCxn id="585790" idx="2"/>
              <a:endCxn id="585779" idx="6"/>
            </p:cNvCxnSpPr>
            <p:nvPr/>
          </p:nvCxnSpPr>
          <p:spPr bwMode="auto">
            <a:xfrm flipH="1" flipV="1">
              <a:off x="2095" y="2315"/>
              <a:ext cx="1260" cy="69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585799" name="AutoShape 71"/>
            <p:cNvCxnSpPr>
              <a:cxnSpLocks noChangeShapeType="1"/>
              <a:stCxn id="585789" idx="2"/>
              <a:endCxn id="585780" idx="7"/>
            </p:cNvCxnSpPr>
            <p:nvPr/>
          </p:nvCxnSpPr>
          <p:spPr bwMode="auto">
            <a:xfrm flipH="1">
              <a:off x="2065" y="2315"/>
              <a:ext cx="1290" cy="6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</p:grpSp>
      <p:sp>
        <p:nvSpPr>
          <p:cNvPr id="585800" name="Text Box 72"/>
          <p:cNvSpPr txBox="1">
            <a:spLocks noChangeArrowheads="1"/>
          </p:cNvSpPr>
          <p:nvPr/>
        </p:nvSpPr>
        <p:spPr bwMode="auto">
          <a:xfrm>
            <a:off x="2155824" y="3555089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 dirty="0"/>
              <a:t>1</a:t>
            </a:r>
          </a:p>
        </p:txBody>
      </p:sp>
      <p:sp>
        <p:nvSpPr>
          <p:cNvPr id="585801" name="Text Box 73"/>
          <p:cNvSpPr txBox="1">
            <a:spLocks noChangeArrowheads="1"/>
          </p:cNvSpPr>
          <p:nvPr/>
        </p:nvSpPr>
        <p:spPr bwMode="auto">
          <a:xfrm>
            <a:off x="2155824" y="3910689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2" name="Text Box 74"/>
          <p:cNvSpPr txBox="1">
            <a:spLocks noChangeArrowheads="1"/>
          </p:cNvSpPr>
          <p:nvPr/>
        </p:nvSpPr>
        <p:spPr bwMode="auto">
          <a:xfrm>
            <a:off x="2143124" y="4329789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3" name="Text Box 75"/>
          <p:cNvSpPr txBox="1">
            <a:spLocks noChangeArrowheads="1"/>
          </p:cNvSpPr>
          <p:nvPr/>
        </p:nvSpPr>
        <p:spPr bwMode="auto">
          <a:xfrm>
            <a:off x="3635374" y="4804452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4" name="Text Box 76"/>
          <p:cNvSpPr txBox="1">
            <a:spLocks noChangeArrowheads="1"/>
          </p:cNvSpPr>
          <p:nvPr/>
        </p:nvSpPr>
        <p:spPr bwMode="auto">
          <a:xfrm>
            <a:off x="3621087" y="4248827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5" name="Text Box 77"/>
          <p:cNvSpPr txBox="1">
            <a:spLocks noChangeArrowheads="1"/>
          </p:cNvSpPr>
          <p:nvPr/>
        </p:nvSpPr>
        <p:spPr bwMode="auto">
          <a:xfrm>
            <a:off x="4146549" y="3732889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6" name="Text Box 78"/>
          <p:cNvSpPr txBox="1">
            <a:spLocks noChangeArrowheads="1"/>
          </p:cNvSpPr>
          <p:nvPr/>
        </p:nvSpPr>
        <p:spPr bwMode="auto">
          <a:xfrm>
            <a:off x="4157662" y="3318552"/>
            <a:ext cx="228600" cy="182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7" name="Text Box 79"/>
          <p:cNvSpPr txBox="1">
            <a:spLocks noChangeArrowheads="1"/>
          </p:cNvSpPr>
          <p:nvPr/>
        </p:nvSpPr>
        <p:spPr bwMode="auto">
          <a:xfrm>
            <a:off x="5422899" y="3475714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8" name="Text Box 80"/>
          <p:cNvSpPr txBox="1">
            <a:spLocks noChangeArrowheads="1"/>
          </p:cNvSpPr>
          <p:nvPr/>
        </p:nvSpPr>
        <p:spPr bwMode="auto">
          <a:xfrm>
            <a:off x="5410199" y="3894814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09" name="Text Box 81"/>
          <p:cNvSpPr txBox="1">
            <a:spLocks noChangeArrowheads="1"/>
          </p:cNvSpPr>
          <p:nvPr/>
        </p:nvSpPr>
        <p:spPr bwMode="auto">
          <a:xfrm>
            <a:off x="5397499" y="4428214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0" name="Text Box 82"/>
          <p:cNvSpPr txBox="1">
            <a:spLocks noChangeArrowheads="1"/>
          </p:cNvSpPr>
          <p:nvPr/>
        </p:nvSpPr>
        <p:spPr bwMode="auto">
          <a:xfrm>
            <a:off x="3016249" y="3501114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1" name="Text Box 83"/>
          <p:cNvSpPr txBox="1">
            <a:spLocks noChangeArrowheads="1"/>
          </p:cNvSpPr>
          <p:nvPr/>
        </p:nvSpPr>
        <p:spPr bwMode="auto">
          <a:xfrm>
            <a:off x="3016249" y="4363127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2" name="Text Box 84"/>
          <p:cNvSpPr txBox="1">
            <a:spLocks noChangeArrowheads="1"/>
          </p:cNvSpPr>
          <p:nvPr/>
        </p:nvSpPr>
        <p:spPr bwMode="auto">
          <a:xfrm>
            <a:off x="4675187" y="3563027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585813" name="Text Box 85"/>
          <p:cNvSpPr txBox="1">
            <a:spLocks noChangeArrowheads="1"/>
          </p:cNvSpPr>
          <p:nvPr/>
        </p:nvSpPr>
        <p:spPr bwMode="auto">
          <a:xfrm>
            <a:off x="4673599" y="4436152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200"/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57324" y="5701770"/>
            <a:ext cx="6024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Same idea as the maximum edge-disjoint paths, but now we also constrain the vertices</a:t>
            </a:r>
          </a:p>
        </p:txBody>
      </p:sp>
      <p:sp>
        <p:nvSpPr>
          <p:cNvPr id="42" name="Text Box 72"/>
          <p:cNvSpPr txBox="1">
            <a:spLocks noChangeArrowheads="1"/>
          </p:cNvSpPr>
          <p:nvPr/>
        </p:nvSpPr>
        <p:spPr bwMode="auto">
          <a:xfrm>
            <a:off x="2798608" y="2939376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43" name="Text Box 72"/>
          <p:cNvSpPr txBox="1">
            <a:spLocks noChangeArrowheads="1"/>
          </p:cNvSpPr>
          <p:nvPr/>
        </p:nvSpPr>
        <p:spPr bwMode="auto">
          <a:xfrm>
            <a:off x="4847778" y="2966523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44" name="Text Box 72"/>
          <p:cNvSpPr txBox="1">
            <a:spLocks noChangeArrowheads="1"/>
          </p:cNvSpPr>
          <p:nvPr/>
        </p:nvSpPr>
        <p:spPr bwMode="auto">
          <a:xfrm>
            <a:off x="2781443" y="4180564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45" name="Text Box 72"/>
          <p:cNvSpPr txBox="1">
            <a:spLocks noChangeArrowheads="1"/>
          </p:cNvSpPr>
          <p:nvPr/>
        </p:nvSpPr>
        <p:spPr bwMode="auto">
          <a:xfrm>
            <a:off x="2781443" y="4987014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46" name="Text Box 72"/>
          <p:cNvSpPr txBox="1">
            <a:spLocks noChangeArrowheads="1"/>
          </p:cNvSpPr>
          <p:nvPr/>
        </p:nvSpPr>
        <p:spPr bwMode="auto">
          <a:xfrm>
            <a:off x="4853823" y="3786000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47" name="Text Box 72"/>
          <p:cNvSpPr txBox="1">
            <a:spLocks noChangeArrowheads="1"/>
          </p:cNvSpPr>
          <p:nvPr/>
        </p:nvSpPr>
        <p:spPr bwMode="auto">
          <a:xfrm>
            <a:off x="4903787" y="4941770"/>
            <a:ext cx="228600" cy="182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29856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problems: wireless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98513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campus has hired you to setup the wireless network</a:t>
            </a:r>
          </a:p>
          <a:p>
            <a:r>
              <a:rPr lang="en-US" dirty="0" smtClean="0"/>
              <a:t>There are currently </a:t>
            </a:r>
            <a:r>
              <a:rPr lang="en-US" i="1" dirty="0" smtClean="0"/>
              <a:t>m</a:t>
            </a:r>
            <a:r>
              <a:rPr lang="en-US" dirty="0" smtClean="0"/>
              <a:t> wireless stations positioned at various (</a:t>
            </a:r>
            <a:r>
              <a:rPr lang="en-US" dirty="0" err="1" smtClean="0"/>
              <a:t>x,y</a:t>
            </a:r>
            <a:r>
              <a:rPr lang="en-US" dirty="0" smtClean="0"/>
              <a:t>) coordinates on campus</a:t>
            </a:r>
          </a:p>
          <a:p>
            <a:r>
              <a:rPr lang="en-US" dirty="0" smtClean="0"/>
              <a:t>The range of each of these stations is </a:t>
            </a:r>
            <a:r>
              <a:rPr lang="en-US" i="1" dirty="0" smtClean="0"/>
              <a:t>r</a:t>
            </a:r>
            <a:r>
              <a:rPr lang="en-US" dirty="0" smtClean="0"/>
              <a:t> (i.e. the signal </a:t>
            </a:r>
            <a:r>
              <a:rPr lang="en-US" dirty="0" smtClean="0"/>
              <a:t>goes </a:t>
            </a:r>
            <a:r>
              <a:rPr lang="en-US" dirty="0" smtClean="0"/>
              <a:t>at most distance </a:t>
            </a:r>
            <a:r>
              <a:rPr lang="en-US" i="1" dirty="0" smtClean="0"/>
              <a:t>r</a:t>
            </a:r>
            <a:r>
              <a:rPr lang="en-US" dirty="0" smtClean="0"/>
              <a:t>)</a:t>
            </a:r>
          </a:p>
          <a:p>
            <a:r>
              <a:rPr lang="en-US" dirty="0" smtClean="0"/>
              <a:t>Any particular wireless station can only host </a:t>
            </a:r>
            <a:r>
              <a:rPr lang="en-US" i="1" dirty="0" smtClean="0"/>
              <a:t>k</a:t>
            </a:r>
            <a:r>
              <a:rPr lang="en-US" dirty="0" smtClean="0"/>
              <a:t> people connected</a:t>
            </a:r>
          </a:p>
          <a:p>
            <a:r>
              <a:rPr lang="en-US" dirty="0" smtClean="0"/>
              <a:t>You’ve calculate the </a:t>
            </a:r>
            <a:r>
              <a:rPr lang="en-US" i="1" dirty="0" smtClean="0"/>
              <a:t>n</a:t>
            </a:r>
            <a:r>
              <a:rPr lang="en-US" dirty="0" smtClean="0"/>
              <a:t> most popular locations on campus and have </a:t>
            </a:r>
            <a:r>
              <a:rPr lang="en-US" dirty="0" smtClean="0"/>
              <a:t>their </a:t>
            </a:r>
            <a:r>
              <a:rPr lang="en-US" dirty="0" smtClean="0"/>
              <a:t>(</a:t>
            </a:r>
            <a:r>
              <a:rPr lang="en-US" dirty="0" err="1" smtClean="0"/>
              <a:t>x,y</a:t>
            </a:r>
            <a:r>
              <a:rPr lang="en-US" dirty="0" smtClean="0"/>
              <a:t>) coordinates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Could the current network support </a:t>
            </a:r>
            <a:r>
              <a:rPr lang="en-US" dirty="0" smtClean="0">
                <a:solidFill>
                  <a:srgbClr val="FF0000"/>
                </a:solidFill>
              </a:rPr>
              <a:t>n different</a:t>
            </a:r>
            <a:r>
              <a:rPr lang="en-US" dirty="0" smtClean="0">
                <a:solidFill>
                  <a:srgbClr val="FF0000"/>
                </a:solidFill>
              </a:rPr>
              <a:t> people </a:t>
            </a:r>
            <a:r>
              <a:rPr lang="en-US" dirty="0" smtClean="0">
                <a:solidFill>
                  <a:srgbClr val="FF0000"/>
                </a:solidFill>
              </a:rPr>
              <a:t>trying to connect at each of the </a:t>
            </a:r>
            <a:r>
              <a:rPr lang="en-US" i="1" dirty="0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 most popular </a:t>
            </a:r>
            <a:r>
              <a:rPr lang="en-US" dirty="0" smtClean="0">
                <a:solidFill>
                  <a:srgbClr val="FF0000"/>
                </a:solidFill>
              </a:rPr>
              <a:t>locations (i.e. one person per location)?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Prove correctness and state run-time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691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matching problem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89213" y="5134088"/>
            <a:ext cx="533400" cy="533400"/>
            <a:chOff x="1824" y="2736"/>
            <a:chExt cx="336" cy="336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S</a:t>
              </a: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698086" y="4222503"/>
            <a:ext cx="657225" cy="533400"/>
            <a:chOff x="1824" y="2736"/>
            <a:chExt cx="414" cy="336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36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 smtClean="0"/>
                <a:t>p</a:t>
              </a:r>
              <a:r>
                <a:rPr lang="en-US" sz="2400" baseline="-25000" dirty="0" smtClean="0"/>
                <a:t>1</a:t>
              </a:r>
              <a:endParaRPr lang="en-US" sz="2400" baseline="-25000" dirty="0"/>
            </a:p>
          </p:txBody>
        </p:sp>
      </p:grp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4375886" y="4151066"/>
            <a:ext cx="709613" cy="533400"/>
            <a:chOff x="1824" y="2736"/>
            <a:chExt cx="447" cy="336"/>
          </a:xfrm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39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 smtClean="0"/>
                <a:t>w</a:t>
              </a:r>
              <a:r>
                <a:rPr lang="en-US" sz="2400" baseline="-25000" dirty="0" smtClean="0"/>
                <a:t>1</a:t>
              </a:r>
              <a:endParaRPr lang="en-US" sz="2400" baseline="-25000" dirty="0"/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6563774" y="5150809"/>
            <a:ext cx="533400" cy="533400"/>
            <a:chOff x="1824" y="2736"/>
            <a:chExt cx="336" cy="33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/>
                <a:t>T</a:t>
              </a:r>
            </a:p>
          </p:txBody>
        </p:sp>
      </p:grpSp>
      <p:cxnSp>
        <p:nvCxnSpPr>
          <p:cNvPr id="16" name="Straight Arrow Connector 15"/>
          <p:cNvCxnSpPr>
            <a:stCxn id="5" idx="7"/>
          </p:cNvCxnSpPr>
          <p:nvPr/>
        </p:nvCxnSpPr>
        <p:spPr>
          <a:xfrm flipV="1">
            <a:off x="1444498" y="4572546"/>
            <a:ext cx="1261830" cy="63965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5" idx="5"/>
          </p:cNvCxnSpPr>
          <p:nvPr/>
        </p:nvCxnSpPr>
        <p:spPr>
          <a:xfrm>
            <a:off x="1444498" y="5589373"/>
            <a:ext cx="1261830" cy="86339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231486" y="4480335"/>
            <a:ext cx="281758" cy="9221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1833462" y="4480335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endParaRPr lang="en-US" kern="1200" dirty="0"/>
          </a:p>
        </p:txBody>
      </p:sp>
      <p:sp>
        <p:nvSpPr>
          <p:cNvPr id="24" name="Text Box 31"/>
          <p:cNvSpPr txBox="1">
            <a:spLocks noChangeArrowheads="1"/>
          </p:cNvSpPr>
          <p:nvPr/>
        </p:nvSpPr>
        <p:spPr bwMode="auto">
          <a:xfrm>
            <a:off x="5606248" y="4354709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k</a:t>
            </a:r>
            <a:endParaRPr lang="en-US" kern="1200" dirty="0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3114294" y="3467368"/>
            <a:ext cx="21672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0000FF"/>
                </a:solidFill>
              </a:rPr>
              <a:t>add edge if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err="1" smtClean="0">
                <a:solidFill>
                  <a:srgbClr val="0000FF"/>
                </a:solidFill>
              </a:rPr>
              <a:t>dist</a:t>
            </a:r>
            <a:r>
              <a:rPr lang="en-US" dirty="0" smtClean="0">
                <a:solidFill>
                  <a:srgbClr val="0000FF"/>
                </a:solidFill>
              </a:rPr>
              <a:t>(p</a:t>
            </a:r>
            <a:r>
              <a:rPr lang="en-US" baseline="-25000" dirty="0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, </a:t>
            </a:r>
            <a:r>
              <a:rPr lang="en-US" dirty="0" err="1" smtClean="0">
                <a:solidFill>
                  <a:srgbClr val="0000FF"/>
                </a:solidFill>
              </a:rPr>
              <a:t>w</a:t>
            </a:r>
            <a:r>
              <a:rPr lang="en-US" baseline="-25000" dirty="0" err="1" smtClean="0">
                <a:solidFill>
                  <a:srgbClr val="0000FF"/>
                </a:solidFill>
              </a:rPr>
              <a:t>j</a:t>
            </a:r>
            <a:r>
              <a:rPr lang="en-US" dirty="0" smtClean="0">
                <a:solidFill>
                  <a:srgbClr val="0000FF"/>
                </a:solidFill>
              </a:rPr>
              <a:t>) &lt; r</a:t>
            </a:r>
            <a:endParaRPr lang="en-US" kern="1200" dirty="0">
              <a:solidFill>
                <a:srgbClr val="0000FF"/>
              </a:solidFill>
            </a:endParaRPr>
          </a:p>
        </p:txBody>
      </p:sp>
      <p:grpSp>
        <p:nvGrpSpPr>
          <p:cNvPr id="31" name="Group 7"/>
          <p:cNvGrpSpPr>
            <a:grpSpLocks/>
          </p:cNvGrpSpPr>
          <p:nvPr/>
        </p:nvGrpSpPr>
        <p:grpSpPr bwMode="auto">
          <a:xfrm>
            <a:off x="2698086" y="6209802"/>
            <a:ext cx="657225" cy="533400"/>
            <a:chOff x="1824" y="2736"/>
            <a:chExt cx="414" cy="336"/>
          </a:xfrm>
        </p:grpSpPr>
        <p:sp>
          <p:nvSpPr>
            <p:cNvPr id="32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36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 err="1" smtClean="0"/>
                <a:t>p</a:t>
              </a:r>
              <a:r>
                <a:rPr lang="en-US" sz="2400" baseline="-25000" dirty="0" err="1"/>
                <a:t>n</a:t>
              </a:r>
              <a:endParaRPr lang="en-US" sz="2400" baseline="-25000" dirty="0"/>
            </a:p>
          </p:txBody>
        </p:sp>
      </p:grpSp>
      <p:sp>
        <p:nvSpPr>
          <p:cNvPr id="34" name="TextBox 33"/>
          <p:cNvSpPr txBox="1"/>
          <p:nvPr/>
        </p:nvSpPr>
        <p:spPr>
          <a:xfrm rot="5400000">
            <a:off x="2754062" y="5063608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…</a:t>
            </a:r>
            <a:endParaRPr lang="en-US" sz="4400" dirty="0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3243007" y="6376564"/>
            <a:ext cx="281758" cy="762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867167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n</a:t>
            </a:r>
            <a:r>
              <a:rPr lang="en-US" sz="2800" dirty="0" smtClean="0"/>
              <a:t> </a:t>
            </a:r>
            <a:r>
              <a:rPr lang="en-US" sz="2800" dirty="0" smtClean="0"/>
              <a:t>people nodes and n station nodes</a:t>
            </a:r>
          </a:p>
          <a:p>
            <a:r>
              <a:rPr lang="en-US" sz="2800" dirty="0" smtClean="0"/>
              <a:t>if </a:t>
            </a:r>
            <a:r>
              <a:rPr lang="en-US" sz="2800" dirty="0" err="1" smtClean="0"/>
              <a:t>dist</a:t>
            </a:r>
            <a:r>
              <a:rPr lang="en-US" sz="2800" dirty="0" smtClean="0"/>
              <a:t>(</a:t>
            </a:r>
            <a:r>
              <a:rPr lang="en-US" sz="2800" dirty="0" err="1" smtClean="0"/>
              <a:t>p</a:t>
            </a:r>
            <a:r>
              <a:rPr lang="en-US" sz="2800" baseline="-25000" dirty="0" err="1" smtClean="0"/>
              <a:t>i</a:t>
            </a:r>
            <a:r>
              <a:rPr lang="en-US" sz="2800" dirty="0" err="1" smtClean="0"/>
              <a:t>,w</a:t>
            </a:r>
            <a:r>
              <a:rPr lang="en-US" sz="2800" baseline="-25000" dirty="0" err="1" smtClean="0"/>
              <a:t>j</a:t>
            </a:r>
            <a:r>
              <a:rPr lang="en-US" sz="2800" dirty="0" smtClean="0"/>
              <a:t>) &lt; r then add an edge from pi to </a:t>
            </a:r>
            <a:r>
              <a:rPr lang="en-US" sz="2800" dirty="0" err="1" smtClean="0"/>
              <a:t>wj</a:t>
            </a:r>
            <a:r>
              <a:rPr lang="en-US" sz="2800" dirty="0" smtClean="0"/>
              <a:t> with </a:t>
            </a:r>
            <a:r>
              <a:rPr lang="en-US" sz="2800" dirty="0" err="1" smtClean="0"/>
              <a:t>weigth</a:t>
            </a:r>
            <a:r>
              <a:rPr lang="en-US" sz="2800" dirty="0" smtClean="0"/>
              <a:t> 1 (where </a:t>
            </a:r>
            <a:r>
              <a:rPr lang="en-US" sz="2800" dirty="0" err="1" smtClean="0"/>
              <a:t>dist</a:t>
            </a:r>
            <a:r>
              <a:rPr lang="en-US" sz="2800" dirty="0"/>
              <a:t> </a:t>
            </a:r>
            <a:r>
              <a:rPr lang="en-US" sz="2800" dirty="0" smtClean="0"/>
              <a:t>is </a:t>
            </a:r>
            <a:r>
              <a:rPr lang="en-US" sz="2800" dirty="0" err="1" smtClean="0"/>
              <a:t>euclidean</a:t>
            </a:r>
            <a:r>
              <a:rPr lang="en-US" sz="2800" dirty="0" smtClean="0"/>
              <a:t> distance)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add edges s -&gt; p</a:t>
            </a:r>
            <a:r>
              <a:rPr lang="en-US" sz="2800" baseline="-25000" dirty="0" smtClean="0">
                <a:solidFill>
                  <a:srgbClr val="000000"/>
                </a:solidFill>
              </a:rPr>
              <a:t>i</a:t>
            </a:r>
            <a:r>
              <a:rPr lang="en-US" sz="2800" dirty="0" smtClean="0">
                <a:solidFill>
                  <a:srgbClr val="000000"/>
                </a:solidFill>
              </a:rPr>
              <a:t> with weight 1</a:t>
            </a:r>
          </a:p>
          <a:p>
            <a:r>
              <a:rPr lang="en-US" sz="2800" dirty="0" smtClean="0">
                <a:solidFill>
                  <a:srgbClr val="000000"/>
                </a:solidFill>
              </a:rPr>
              <a:t>add edges </a:t>
            </a:r>
            <a:r>
              <a:rPr lang="en-US" sz="2800" dirty="0" err="1" smtClean="0">
                <a:solidFill>
                  <a:srgbClr val="000000"/>
                </a:solidFill>
              </a:rPr>
              <a:t>w</a:t>
            </a:r>
            <a:r>
              <a:rPr lang="en-US" sz="2800" baseline="-25000" dirty="0" err="1" smtClean="0">
                <a:solidFill>
                  <a:srgbClr val="000000"/>
                </a:solidFill>
              </a:rPr>
              <a:t>j</a:t>
            </a:r>
            <a:r>
              <a:rPr lang="en-US" sz="2800" dirty="0" smtClean="0">
                <a:solidFill>
                  <a:srgbClr val="000000"/>
                </a:solidFill>
              </a:rPr>
              <a:t> -&gt; t with weight </a:t>
            </a:r>
            <a:r>
              <a:rPr lang="en-US" sz="2800" dirty="0" smtClean="0">
                <a:solidFill>
                  <a:srgbClr val="000000"/>
                </a:solidFill>
              </a:rPr>
              <a:t>k</a:t>
            </a:r>
            <a:endParaRPr lang="en-US" sz="2800" dirty="0">
              <a:solidFill>
                <a:srgbClr val="000000"/>
              </a:solidFill>
            </a:endParaRPr>
          </a:p>
        </p:txBody>
      </p:sp>
      <p:grpSp>
        <p:nvGrpSpPr>
          <p:cNvPr id="41" name="Group 7"/>
          <p:cNvGrpSpPr>
            <a:grpSpLocks/>
          </p:cNvGrpSpPr>
          <p:nvPr/>
        </p:nvGrpSpPr>
        <p:grpSpPr bwMode="auto">
          <a:xfrm>
            <a:off x="4452086" y="6104224"/>
            <a:ext cx="709613" cy="533400"/>
            <a:chOff x="1824" y="2736"/>
            <a:chExt cx="447" cy="336"/>
          </a:xfrm>
        </p:grpSpPr>
        <p:sp>
          <p:nvSpPr>
            <p:cNvPr id="42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39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dirty="0" err="1" smtClean="0"/>
                <a:t>w</a:t>
              </a:r>
              <a:r>
                <a:rPr lang="en-US" sz="2400" baseline="-25000" dirty="0" err="1"/>
                <a:t>m</a:t>
              </a:r>
              <a:endParaRPr lang="en-US" sz="2400" baseline="-25000" dirty="0"/>
            </a:p>
          </p:txBody>
        </p:sp>
      </p:grpSp>
      <p:cxnSp>
        <p:nvCxnSpPr>
          <p:cNvPr id="44" name="Straight Arrow Connector 43"/>
          <p:cNvCxnSpPr/>
          <p:nvPr/>
        </p:nvCxnSpPr>
        <p:spPr>
          <a:xfrm flipV="1">
            <a:off x="4071042" y="4451948"/>
            <a:ext cx="281758" cy="12059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170328" y="6316265"/>
            <a:ext cx="281758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 rot="5400000">
            <a:off x="4326317" y="5063608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…</a:t>
            </a:r>
            <a:endParaRPr lang="en-US" sz="4400" dirty="0"/>
          </a:p>
        </p:txBody>
      </p:sp>
      <p:cxnSp>
        <p:nvCxnSpPr>
          <p:cNvPr id="49" name="Straight Arrow Connector 48"/>
          <p:cNvCxnSpPr>
            <a:endCxn id="14" idx="1"/>
          </p:cNvCxnSpPr>
          <p:nvPr/>
        </p:nvCxnSpPr>
        <p:spPr>
          <a:xfrm>
            <a:off x="4909286" y="4405844"/>
            <a:ext cx="1732603" cy="82308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endCxn id="14" idx="3"/>
          </p:cNvCxnSpPr>
          <p:nvPr/>
        </p:nvCxnSpPr>
        <p:spPr>
          <a:xfrm flipV="1">
            <a:off x="4985486" y="5606094"/>
            <a:ext cx="1656403" cy="72556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 Box 31"/>
          <p:cNvSpPr txBox="1">
            <a:spLocks noChangeArrowheads="1"/>
          </p:cNvSpPr>
          <p:nvPr/>
        </p:nvSpPr>
        <p:spPr bwMode="auto">
          <a:xfrm>
            <a:off x="1642962" y="597276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1</a:t>
            </a:r>
            <a:endParaRPr lang="en-US" kern="1200" dirty="0"/>
          </a:p>
        </p:txBody>
      </p:sp>
      <p:sp>
        <p:nvSpPr>
          <p:cNvPr id="54" name="Text Box 31"/>
          <p:cNvSpPr txBox="1">
            <a:spLocks noChangeArrowheads="1"/>
          </p:cNvSpPr>
          <p:nvPr/>
        </p:nvSpPr>
        <p:spPr bwMode="auto">
          <a:xfrm>
            <a:off x="5686106" y="5972762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/>
              <a:t>k</a:t>
            </a:r>
            <a:endParaRPr lang="en-US" kern="1200" dirty="0"/>
          </a:p>
        </p:txBody>
      </p:sp>
      <p:sp>
        <p:nvSpPr>
          <p:cNvPr id="55" name="TextBox 54"/>
          <p:cNvSpPr txBox="1"/>
          <p:nvPr/>
        </p:nvSpPr>
        <p:spPr>
          <a:xfrm>
            <a:off x="5787876" y="3499237"/>
            <a:ext cx="33009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solve for max-flow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check if flow = m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110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Correctness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2648" y="1600200"/>
            <a:ext cx="8153400" cy="4888497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solidFill>
                  <a:srgbClr val="0000FF"/>
                </a:solidFill>
              </a:rPr>
              <a:t>If there is flow from a person node to a wireless node then that person is attached to that wireless node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800" dirty="0" smtClean="0"/>
              <a:t>if </a:t>
            </a:r>
            <a:r>
              <a:rPr lang="en-US" sz="3800" dirty="0" err="1" smtClean="0"/>
              <a:t>dist</a:t>
            </a:r>
            <a:r>
              <a:rPr lang="en-US" sz="3800" dirty="0" smtClean="0"/>
              <a:t>(</a:t>
            </a:r>
            <a:r>
              <a:rPr lang="en-US" sz="3800" dirty="0" err="1" smtClean="0"/>
              <a:t>pi,wj</a:t>
            </a:r>
            <a:r>
              <a:rPr lang="en-US" sz="3800" dirty="0" smtClean="0"/>
              <a:t>) &lt; r then add an edge from pi to </a:t>
            </a:r>
            <a:r>
              <a:rPr lang="en-US" sz="3800" dirty="0" err="1" smtClean="0"/>
              <a:t>wj</a:t>
            </a:r>
            <a:r>
              <a:rPr lang="en-US" sz="3800" dirty="0" smtClean="0"/>
              <a:t> with </a:t>
            </a:r>
            <a:r>
              <a:rPr lang="en-US" sz="3800" dirty="0" err="1" smtClean="0"/>
              <a:t>weigth</a:t>
            </a:r>
            <a:r>
              <a:rPr lang="en-US" sz="3800" dirty="0" smtClean="0"/>
              <a:t> 1 (where </a:t>
            </a:r>
            <a:r>
              <a:rPr lang="en-US" sz="3800" dirty="0" err="1" smtClean="0"/>
              <a:t>dist</a:t>
            </a:r>
            <a:r>
              <a:rPr lang="en-US" sz="3800" dirty="0" smtClean="0"/>
              <a:t> is </a:t>
            </a:r>
            <a:r>
              <a:rPr lang="en-US" sz="3800" dirty="0" err="1" smtClean="0"/>
              <a:t>euclidean</a:t>
            </a:r>
            <a:r>
              <a:rPr lang="en-US" sz="3800" dirty="0" smtClean="0"/>
              <a:t> distance)</a:t>
            </a:r>
          </a:p>
          <a:p>
            <a:pPr lvl="1"/>
            <a:r>
              <a:rPr lang="en-US" sz="2900" dirty="0" smtClean="0"/>
              <a:t>only people able to connect to node could have flow</a:t>
            </a:r>
            <a:endParaRPr lang="en-US" sz="2900" dirty="0"/>
          </a:p>
          <a:p>
            <a:endParaRPr lang="en-US" sz="3800" dirty="0" smtClean="0"/>
          </a:p>
          <a:p>
            <a:r>
              <a:rPr lang="en-US" sz="3800" dirty="0" smtClean="0">
                <a:solidFill>
                  <a:srgbClr val="000000"/>
                </a:solidFill>
              </a:rPr>
              <a:t>add edges s -&gt; pi with weight 1</a:t>
            </a:r>
          </a:p>
          <a:p>
            <a:pPr lvl="1"/>
            <a:r>
              <a:rPr lang="en-US" sz="2900" dirty="0" smtClean="0">
                <a:solidFill>
                  <a:srgbClr val="0000FF"/>
                </a:solidFill>
              </a:rPr>
              <a:t>each person can only connect to one wireless node</a:t>
            </a:r>
          </a:p>
          <a:p>
            <a:pPr lvl="1"/>
            <a:endParaRPr lang="en-US" sz="2900" dirty="0" smtClean="0">
              <a:solidFill>
                <a:srgbClr val="0000FF"/>
              </a:solidFill>
            </a:endParaRPr>
          </a:p>
          <a:p>
            <a:r>
              <a:rPr lang="en-US" sz="3800" dirty="0" smtClean="0">
                <a:solidFill>
                  <a:srgbClr val="000000"/>
                </a:solidFill>
              </a:rPr>
              <a:t>add edges </a:t>
            </a:r>
            <a:r>
              <a:rPr lang="en-US" sz="3800" dirty="0" err="1" smtClean="0">
                <a:solidFill>
                  <a:srgbClr val="000000"/>
                </a:solidFill>
              </a:rPr>
              <a:t>wj</a:t>
            </a:r>
            <a:r>
              <a:rPr lang="en-US" sz="3800" dirty="0" smtClean="0">
                <a:solidFill>
                  <a:srgbClr val="000000"/>
                </a:solidFill>
              </a:rPr>
              <a:t> -&gt; t with weight L</a:t>
            </a:r>
          </a:p>
          <a:p>
            <a:pPr lvl="1"/>
            <a:r>
              <a:rPr lang="en-US" sz="2900" dirty="0" smtClean="0">
                <a:solidFill>
                  <a:srgbClr val="0000FF"/>
                </a:solidFill>
              </a:rPr>
              <a:t>at most L people can connect to a wireless node</a:t>
            </a:r>
          </a:p>
          <a:p>
            <a:pPr lvl="1"/>
            <a:endParaRPr lang="en-US" sz="2900" dirty="0">
              <a:solidFill>
                <a:srgbClr val="0000FF"/>
              </a:solidFill>
            </a:endParaRPr>
          </a:p>
          <a:p>
            <a:r>
              <a:rPr lang="en-US" sz="3200" dirty="0" smtClean="0">
                <a:solidFill>
                  <a:srgbClr val="0000FF"/>
                </a:solidFill>
              </a:rPr>
              <a:t>If flow = m, then every person is connected to a node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438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 = O(</a:t>
            </a:r>
            <a:r>
              <a:rPr lang="en-US" dirty="0" err="1" smtClean="0"/>
              <a:t>mn</a:t>
            </a:r>
            <a:r>
              <a:rPr lang="en-US" dirty="0" smtClean="0"/>
              <a:t>): every person is within range of every node</a:t>
            </a:r>
          </a:p>
          <a:p>
            <a:r>
              <a:rPr lang="en-US" dirty="0" smtClean="0"/>
              <a:t>V = m + n + 2</a:t>
            </a:r>
          </a:p>
          <a:p>
            <a:r>
              <a:rPr lang="en-US" dirty="0" smtClean="0"/>
              <a:t>max-flow = O(m), s has at most m out-flow</a:t>
            </a:r>
          </a:p>
          <a:p>
            <a:endParaRPr lang="en-US" dirty="0"/>
          </a:p>
          <a:p>
            <a:r>
              <a:rPr lang="en-US" dirty="0" smtClean="0"/>
              <a:t>O(max-flow * E) = </a:t>
            </a:r>
            <a:r>
              <a:rPr lang="en-US" dirty="0" smtClean="0">
                <a:solidFill>
                  <a:srgbClr val="0000FF"/>
                </a:solidFill>
              </a:rPr>
              <a:t>O(m</a:t>
            </a:r>
            <a:r>
              <a:rPr lang="en-US" baseline="30000" dirty="0" smtClean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FF"/>
                </a:solidFill>
              </a:rPr>
              <a:t>n): Ford-Fulkerson</a:t>
            </a:r>
          </a:p>
          <a:p>
            <a:r>
              <a:rPr lang="en-US" dirty="0" smtClean="0"/>
              <a:t>O(VE</a:t>
            </a:r>
            <a:r>
              <a:rPr lang="en-US" baseline="30000" dirty="0" smtClean="0"/>
              <a:t>2</a:t>
            </a:r>
            <a:r>
              <a:rPr lang="en-US" dirty="0" smtClean="0"/>
              <a:t>) = O((</a:t>
            </a:r>
            <a:r>
              <a:rPr lang="en-US" dirty="0" err="1" smtClean="0"/>
              <a:t>m+n</a:t>
            </a:r>
            <a:r>
              <a:rPr lang="en-US" dirty="0" smtClean="0"/>
              <a:t>)m</a:t>
            </a:r>
            <a:r>
              <a:rPr lang="en-US" baseline="30000" dirty="0" smtClean="0"/>
              <a:t>2</a:t>
            </a:r>
            <a:r>
              <a:rPr lang="en-US" dirty="0" smtClean="0"/>
              <a:t>n</a:t>
            </a:r>
            <a:r>
              <a:rPr lang="en-US" baseline="30000" dirty="0" smtClean="0"/>
              <a:t>2</a:t>
            </a:r>
            <a:r>
              <a:rPr lang="en-US" dirty="0" smtClean="0"/>
              <a:t>): Edmunds-Karp</a:t>
            </a:r>
            <a:endParaRPr lang="en-US" baseline="30000" dirty="0"/>
          </a:p>
          <a:p>
            <a:r>
              <a:rPr lang="en-US" dirty="0" smtClean="0"/>
              <a:t>O(V</a:t>
            </a:r>
            <a:r>
              <a:rPr lang="en-US" baseline="30000" dirty="0" smtClean="0"/>
              <a:t>3</a:t>
            </a:r>
            <a:r>
              <a:rPr lang="en-US" dirty="0" smtClean="0"/>
              <a:t>) = O((</a:t>
            </a:r>
            <a:r>
              <a:rPr lang="en-US" dirty="0" err="1" smtClean="0"/>
              <a:t>m+n</a:t>
            </a:r>
            <a:r>
              <a:rPr lang="en-US" dirty="0" smtClean="0"/>
              <a:t>)</a:t>
            </a:r>
            <a:r>
              <a:rPr lang="en-US" baseline="30000" dirty="0" smtClean="0"/>
              <a:t>3</a:t>
            </a:r>
            <a:r>
              <a:rPr lang="en-US" dirty="0" smtClean="0"/>
              <a:t>): </a:t>
            </a:r>
            <a:r>
              <a:rPr lang="en-US" dirty="0" err="1" smtClean="0"/>
              <a:t>preflow</a:t>
            </a:r>
            <a:r>
              <a:rPr lang="en-US" dirty="0" smtClean="0"/>
              <a:t>-</a:t>
            </a:r>
            <a:r>
              <a:rPr lang="en-US" smtClean="0"/>
              <a:t>push variant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924019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000000"/>
          </a:solidFill>
          <a:tailEnd type="arrow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704</TotalTime>
  <Words>2953</Words>
  <Application>Microsoft Macintosh PowerPoint</Application>
  <PresentationFormat>On-screen Show (4:3)</PresentationFormat>
  <Paragraphs>724</Paragraphs>
  <Slides>61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Median</vt:lpstr>
      <vt:lpstr>Max Flow Applications</vt:lpstr>
      <vt:lpstr>Flow graph/networks</vt:lpstr>
      <vt:lpstr>Flow constraints</vt:lpstr>
      <vt:lpstr>Max flow problem</vt:lpstr>
      <vt:lpstr>The residual graph</vt:lpstr>
      <vt:lpstr>Residual graph</vt:lpstr>
      <vt:lpstr>Network flow properties</vt:lpstr>
      <vt:lpstr>Ford-Fulkerson</vt:lpstr>
      <vt:lpstr>Ford-Fulkerson: runtime?</vt:lpstr>
      <vt:lpstr>O(max-flow * E)</vt:lpstr>
      <vt:lpstr>O(max-flow * E)</vt:lpstr>
      <vt:lpstr>O(max-flow * E)</vt:lpstr>
      <vt:lpstr>O(max-flow * E)</vt:lpstr>
      <vt:lpstr>O(max-flow * E)</vt:lpstr>
      <vt:lpstr>O(max-flow * E)</vt:lpstr>
      <vt:lpstr>O(max-flow * E)</vt:lpstr>
      <vt:lpstr>O(max-flow * E)</vt:lpstr>
      <vt:lpstr>Faster variants</vt:lpstr>
      <vt:lpstr>Other variations…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Application: bipartite graph matching</vt:lpstr>
      <vt:lpstr>Survey Design</vt:lpstr>
      <vt:lpstr>Survey Design</vt:lpstr>
      <vt:lpstr>Survey design</vt:lpstr>
      <vt:lpstr>Edge Disjoint Paths</vt:lpstr>
      <vt:lpstr>Edge Disjoint Paths</vt:lpstr>
      <vt:lpstr>Edge Disjoint Paths Problem</vt:lpstr>
      <vt:lpstr>Edge Disjoint Paths Problem</vt:lpstr>
      <vt:lpstr>Edge Disjoint Paths</vt:lpstr>
      <vt:lpstr>Edge Disjoint Paths</vt:lpstr>
      <vt:lpstr>Edge Disjoint Paths</vt:lpstr>
      <vt:lpstr>Max-flow variations</vt:lpstr>
      <vt:lpstr>Max-flow variations</vt:lpstr>
      <vt:lpstr>Max-flow variations</vt:lpstr>
      <vt:lpstr>Max-flow variations</vt:lpstr>
      <vt:lpstr>Max-flow variations</vt:lpstr>
      <vt:lpstr>Max-flow variations</vt:lpstr>
      <vt:lpstr>Max-flow variations</vt:lpstr>
      <vt:lpstr>More problems: maximum independent path</vt:lpstr>
      <vt:lpstr>More problems: maximum independent path</vt:lpstr>
      <vt:lpstr>More problems: maximum independent path</vt:lpstr>
      <vt:lpstr>maximum independent path</vt:lpstr>
      <vt:lpstr>More problems: wireless network</vt:lpstr>
      <vt:lpstr>Another matching problem</vt:lpstr>
      <vt:lpstr>Correctness</vt:lpstr>
      <vt:lpstr>Runtime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 Flow</dc:title>
  <dc:creator>David Kauchak</dc:creator>
  <cp:lastModifiedBy>David Kauchak</cp:lastModifiedBy>
  <cp:revision>223</cp:revision>
  <dcterms:created xsi:type="dcterms:W3CDTF">2012-04-20T19:10:08Z</dcterms:created>
  <dcterms:modified xsi:type="dcterms:W3CDTF">2012-04-26T16:39:49Z</dcterms:modified>
</cp:coreProperties>
</file>