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notesMasterIdLst>
    <p:notesMasterId r:id="rId7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346" r:id="rId14"/>
    <p:sldId id="347" r:id="rId15"/>
    <p:sldId id="267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9" r:id="rId25"/>
    <p:sldId id="278" r:id="rId26"/>
    <p:sldId id="280" r:id="rId27"/>
    <p:sldId id="282" r:id="rId28"/>
    <p:sldId id="281" r:id="rId29"/>
    <p:sldId id="283" r:id="rId30"/>
    <p:sldId id="348" r:id="rId31"/>
    <p:sldId id="285" r:id="rId32"/>
    <p:sldId id="286" r:id="rId33"/>
    <p:sldId id="288" r:id="rId34"/>
    <p:sldId id="290" r:id="rId35"/>
    <p:sldId id="349" r:id="rId36"/>
    <p:sldId id="289" r:id="rId37"/>
    <p:sldId id="293" r:id="rId38"/>
    <p:sldId id="350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292" r:id="rId47"/>
    <p:sldId id="291" r:id="rId48"/>
    <p:sldId id="301" r:id="rId49"/>
    <p:sldId id="303" r:id="rId50"/>
    <p:sldId id="302" r:id="rId51"/>
    <p:sldId id="304" r:id="rId52"/>
    <p:sldId id="305" r:id="rId53"/>
    <p:sldId id="351" r:id="rId54"/>
    <p:sldId id="306" r:id="rId55"/>
    <p:sldId id="309" r:id="rId56"/>
    <p:sldId id="307" r:id="rId57"/>
    <p:sldId id="352" r:id="rId58"/>
    <p:sldId id="310" r:id="rId59"/>
    <p:sldId id="311" r:id="rId60"/>
    <p:sldId id="312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45" r:id="rId69"/>
    <p:sldId id="353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25" autoAdjust="0"/>
    <p:restoredTop sz="94660"/>
  </p:normalViewPr>
  <p:slideViewPr>
    <p:cSldViewPr snapToGrid="0" snapToObjects="1">
      <p:cViewPr varScale="1">
        <p:scale>
          <a:sx n="85" d="100"/>
          <a:sy n="85" d="100"/>
        </p:scale>
        <p:origin x="-6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interSettings" Target="printerSettings/printerSettings1.bin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74A3F-3C2C-9340-BD65-4AF8BE3CE1AC}" type="datetimeFigureOut">
              <a:rPr lang="en-US" smtClean="0"/>
              <a:t>5/8/12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C1D82-B653-3647-8619-A21CB6B38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28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Today, we’re going to look at broader</a:t>
            </a:r>
            <a:r>
              <a:rPr lang="en-US" baseline="0" dirty="0" smtClean="0"/>
              <a:t> categories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C1D82-B653-3647-8619-A21CB6B38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6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5/8/12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8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9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1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6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Last assignment out today (yay!)</a:t>
            </a:r>
          </a:p>
          <a:p>
            <a:r>
              <a:rPr lang="en-US" dirty="0" smtClean="0"/>
              <a:t>Review topics?</a:t>
            </a:r>
          </a:p>
          <a:p>
            <a:pPr lvl="1"/>
            <a:r>
              <a:rPr lang="en-US" dirty="0" smtClean="0"/>
              <a:t>E-mail me if you have others…</a:t>
            </a:r>
          </a:p>
          <a:p>
            <a:r>
              <a:rPr lang="en-US" dirty="0" smtClean="0"/>
              <a:t>CS senior theses </a:t>
            </a:r>
          </a:p>
          <a:p>
            <a:pPr lvl="1"/>
            <a:r>
              <a:rPr lang="en-US" dirty="0" smtClean="0"/>
              <a:t>Wed 12:30-1:30 (MBH 538)</a:t>
            </a:r>
          </a:p>
          <a:p>
            <a:pPr lvl="1"/>
            <a:r>
              <a:rPr lang="en-US" dirty="0" err="1" smtClean="0"/>
              <a:t>Thur</a:t>
            </a:r>
            <a:r>
              <a:rPr lang="en-US" dirty="0" smtClean="0"/>
              <a:t> 3-4:30 (MBH 104)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797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Run-time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00"/>
                </a:solidFill>
              </a:rPr>
              <a:t>We’ve spent a lot of </a:t>
            </a:r>
            <a:r>
              <a:rPr lang="en-US" dirty="0" smtClean="0">
                <a:solidFill>
                  <a:srgbClr val="000000"/>
                </a:solidFill>
              </a:rPr>
              <a:t>time in this class putting algorithms into specific run-time categories: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O(log 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 log 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</a:t>
            </a:r>
            <a:r>
              <a:rPr lang="en-US" baseline="30000" dirty="0" smtClean="0">
                <a:solidFill>
                  <a:srgbClr val="000000"/>
                </a:solidFill>
              </a:rPr>
              <a:t>2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 log log n)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O(n</a:t>
            </a:r>
            <a:r>
              <a:rPr lang="en-US" baseline="30000" dirty="0" smtClean="0">
                <a:solidFill>
                  <a:srgbClr val="000000"/>
                </a:solidFill>
              </a:rPr>
              <a:t>1.67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…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When I say an algorithm is O(f(n)), what does that mean?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0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4228" y="4590392"/>
            <a:ext cx="533471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a “tractable”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265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3775" y="4258374"/>
            <a:ext cx="6106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Tractable problems can be solved in O(f(n)) where f(n) is a polynomial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59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5427" y="3734754"/>
            <a:ext cx="680444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about…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5480" y="5322508"/>
            <a:ext cx="680444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O(</a:t>
            </a:r>
            <a:r>
              <a:rPr lang="en-US" sz="3200" dirty="0" err="1" smtClean="0">
                <a:solidFill>
                  <a:srgbClr val="FF0000"/>
                </a:solidFill>
              </a:rPr>
              <a:t>n</a:t>
            </a:r>
            <a:r>
              <a:rPr lang="en-US" sz="3200" baseline="30000" dirty="0" err="1" smtClean="0">
                <a:solidFill>
                  <a:srgbClr val="FF0000"/>
                </a:solidFill>
              </a:rPr>
              <a:t>log</a:t>
            </a:r>
            <a:r>
              <a:rPr lang="en-US" sz="3200" baseline="30000" dirty="0">
                <a:solidFill>
                  <a:srgbClr val="FF0000"/>
                </a:solidFill>
              </a:rPr>
              <a:t> </a:t>
            </a:r>
            <a:r>
              <a:rPr lang="en-US" sz="3200" baseline="30000" dirty="0" smtClean="0">
                <a:solidFill>
                  <a:srgbClr val="FF0000"/>
                </a:solidFill>
              </a:rPr>
              <a:t>log log log n</a:t>
            </a:r>
            <a:r>
              <a:rPr lang="en-US" sz="3200" dirty="0" smtClean="0">
                <a:solidFill>
                  <a:srgbClr val="FF0000"/>
                </a:solidFill>
              </a:rPr>
              <a:t>)?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6628" y="4659126"/>
            <a:ext cx="680444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O(n</a:t>
            </a:r>
            <a:r>
              <a:rPr lang="en-US" sz="3200" baseline="30000" dirty="0" smtClean="0">
                <a:solidFill>
                  <a:srgbClr val="FF0000"/>
                </a:solidFill>
              </a:rPr>
              <a:t>100</a:t>
            </a:r>
            <a:r>
              <a:rPr lang="en-US" sz="3200" dirty="0" smtClean="0">
                <a:solidFill>
                  <a:srgbClr val="FF0000"/>
                </a:solidFill>
              </a:rPr>
              <a:t>)?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28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8" y="4235893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Technically O(n</a:t>
            </a:r>
            <a:r>
              <a:rPr lang="en-US" sz="3200" baseline="30000" dirty="0" smtClean="0">
                <a:solidFill>
                  <a:srgbClr val="0000FF"/>
                </a:solidFill>
              </a:rPr>
              <a:t>100</a:t>
            </a:r>
            <a:r>
              <a:rPr lang="en-US" sz="3200" dirty="0" smtClean="0">
                <a:solidFill>
                  <a:srgbClr val="0000FF"/>
                </a:solidFill>
              </a:rPr>
              <a:t>) is tractable by our definition</a:t>
            </a:r>
          </a:p>
          <a:p>
            <a:endParaRPr lang="en-US" sz="3200" dirty="0" smtClean="0">
              <a:solidFill>
                <a:srgbClr val="0000FF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Why don’t we worry about problems like this?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46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Tractable vs. intractable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228" y="1750830"/>
            <a:ext cx="6005540" cy="16039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2648" y="3725786"/>
            <a:ext cx="8153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Technically O(n</a:t>
            </a:r>
            <a:r>
              <a:rPr lang="en-US" sz="3200" baseline="30000" dirty="0" smtClean="0">
                <a:solidFill>
                  <a:srgbClr val="0000FF"/>
                </a:solidFill>
              </a:rPr>
              <a:t>100</a:t>
            </a:r>
            <a:r>
              <a:rPr lang="en-US" sz="3200" dirty="0" smtClean="0">
                <a:solidFill>
                  <a:srgbClr val="0000FF"/>
                </a:solidFill>
              </a:rPr>
              <a:t>) is tractable by our definition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Few practical problems result in solutions like this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Once a polynomial time algorithm exists, more efficient algorithms are usually found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solidFill>
                  <a:srgbClr val="0000FF"/>
                </a:solidFill>
              </a:rPr>
              <a:t>Polynomial algorithms are amenable to parallel computation</a:t>
            </a:r>
          </a:p>
        </p:txBody>
      </p:sp>
    </p:spTree>
    <p:extLst>
      <p:ext uri="{BB962C8B-B14F-4D97-AF65-F5344CB8AC3E}">
        <p14:creationId xmlns:p14="http://schemas.microsoft.com/office/powerpoint/2010/main" val="3832377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Solvable vs. unsolvable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52" y="1877799"/>
            <a:ext cx="5805286" cy="1204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54228" y="4190862"/>
            <a:ext cx="519865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a “solvable”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739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Solvable vs. unsolvable problems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652" y="1877799"/>
            <a:ext cx="5805286" cy="1204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2148" y="3606086"/>
            <a:ext cx="69937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A problem is solvable if given enough (i.e. finite) time you could solve it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851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n integers, sort them from smallest to largest.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9644" y="3067818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696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 n integers, sort them from smallest to largest.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10893" y="3067818"/>
            <a:ext cx="41824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Solvable and tractable:</a:t>
            </a:r>
          </a:p>
          <a:p>
            <a:r>
              <a:rPr lang="en-US" sz="3200" dirty="0" err="1" smtClean="0">
                <a:solidFill>
                  <a:srgbClr val="0000FF"/>
                </a:solidFill>
              </a:rPr>
              <a:t>Mergesort</a:t>
            </a:r>
            <a:r>
              <a:rPr lang="en-US" sz="3200" dirty="0" smtClean="0">
                <a:solidFill>
                  <a:srgbClr val="0000FF"/>
                </a:solidFill>
              </a:rPr>
              <a:t>: </a:t>
            </a:r>
            <a:r>
              <a:rPr lang="el-GR" sz="3200" dirty="0" smtClean="0">
                <a:solidFill>
                  <a:srgbClr val="0000FF"/>
                </a:solidFill>
                <a:cs typeface="Arial" charset="0"/>
              </a:rPr>
              <a:t>Θ</a:t>
            </a:r>
            <a:r>
              <a:rPr lang="en-US" sz="3200" dirty="0">
                <a:solidFill>
                  <a:srgbClr val="0000FF"/>
                </a:solidFill>
                <a:cs typeface="Arial" charset="0"/>
              </a:rPr>
              <a:t>(</a:t>
            </a:r>
            <a:r>
              <a:rPr lang="en-US" sz="3200" i="1" dirty="0">
                <a:solidFill>
                  <a:srgbClr val="0000FF"/>
                </a:solidFill>
                <a:cs typeface="Arial" charset="0"/>
              </a:rPr>
              <a:t>n</a:t>
            </a:r>
            <a:r>
              <a:rPr lang="en-US" sz="3200" dirty="0">
                <a:solidFill>
                  <a:srgbClr val="0000FF"/>
                </a:solidFill>
                <a:cs typeface="Arial" charset="0"/>
              </a:rPr>
              <a:t> log </a:t>
            </a:r>
            <a:r>
              <a:rPr lang="en-US" sz="3200" i="1" dirty="0">
                <a:solidFill>
                  <a:srgbClr val="0000FF"/>
                </a:solidFill>
                <a:cs typeface="Arial" charset="0"/>
              </a:rPr>
              <a:t>n </a:t>
            </a:r>
            <a:r>
              <a:rPr lang="en-US" sz="3200" dirty="0">
                <a:solidFill>
                  <a:srgbClr val="0000FF"/>
                </a:solidFill>
                <a:cs typeface="Arial" charset="0"/>
              </a:rPr>
              <a:t>)</a:t>
            </a:r>
            <a:endParaRPr lang="el-GR" sz="3200" i="1" dirty="0">
              <a:solidFill>
                <a:srgbClr val="0000FF"/>
              </a:solidFill>
              <a:cs typeface="Arial" charset="0"/>
            </a:endParaRPr>
          </a:p>
          <a:p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035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Enumerating all subsets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Given a set of n items, enumerate all possible subsets.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39644" y="3067818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134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Enumerating all subsets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864193" cy="925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Given a set of n items, enumerate all possible subsets.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01856" y="3426407"/>
            <a:ext cx="7864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Solvable, but intractable:</a:t>
            </a:r>
            <a:r>
              <a:rPr lang="en-US" sz="3200" dirty="0">
                <a:solidFill>
                  <a:srgbClr val="0000FF"/>
                </a:solidFill>
              </a:rPr>
              <a:t> </a:t>
            </a:r>
            <a:r>
              <a:rPr lang="el-GR" sz="3200" dirty="0" smtClean="0">
                <a:solidFill>
                  <a:srgbClr val="0000FF"/>
                </a:solidFill>
                <a:cs typeface="Arial" charset="0"/>
              </a:rPr>
              <a:t>Θ</a:t>
            </a:r>
            <a:r>
              <a:rPr lang="en-US" sz="3200" dirty="0" smtClean="0">
                <a:solidFill>
                  <a:srgbClr val="0000FF"/>
                </a:solidFill>
                <a:cs typeface="Arial" charset="0"/>
              </a:rPr>
              <a:t>(</a:t>
            </a:r>
            <a:r>
              <a:rPr lang="en-US" sz="3200" i="1" dirty="0" smtClean="0">
                <a:solidFill>
                  <a:srgbClr val="0000FF"/>
                </a:solidFill>
                <a:cs typeface="Arial" charset="0"/>
              </a:rPr>
              <a:t>2</a:t>
            </a:r>
            <a:r>
              <a:rPr lang="en-US" sz="3200" i="1" baseline="30000" dirty="0" smtClean="0">
                <a:solidFill>
                  <a:srgbClr val="0000FF"/>
                </a:solidFill>
                <a:cs typeface="Arial" charset="0"/>
              </a:rPr>
              <a:t>n</a:t>
            </a:r>
            <a:r>
              <a:rPr lang="en-US" sz="3200" dirty="0" smtClean="0">
                <a:solidFill>
                  <a:srgbClr val="0000FF"/>
                </a:solidFill>
                <a:cs typeface="Arial" charset="0"/>
              </a:rPr>
              <a:t>) subsets</a:t>
            </a:r>
          </a:p>
          <a:p>
            <a:endParaRPr lang="en-US" sz="3200" dirty="0" smtClean="0">
              <a:solidFill>
                <a:srgbClr val="0000FF"/>
              </a:solidFill>
              <a:cs typeface="Arial" charset="0"/>
            </a:endParaRPr>
          </a:p>
          <a:p>
            <a:r>
              <a:rPr lang="en-US" sz="3200" dirty="0" smtClean="0">
                <a:solidFill>
                  <a:srgbClr val="0000FF"/>
                </a:solidFill>
                <a:cs typeface="Arial" charset="0"/>
              </a:rPr>
              <a:t>For large n this will take a very, very long time</a:t>
            </a:r>
            <a:endParaRPr lang="el-GR" sz="3200" dirty="0">
              <a:solidFill>
                <a:srgbClr val="0000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81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Halting problem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2544" y="1969108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arbitrary algorithm/program and a particular input, will the program terminate?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39644" y="4023836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942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Halting problem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12544" y="1969108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arbitrary algorithm/program and a particular input, will the program terminate?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668635" y="4099410"/>
            <a:ext cx="2702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Unsolvable </a:t>
            </a:r>
            <a:r>
              <a:rPr lang="en-US" sz="360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528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solution?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 polynomial equation, are there </a:t>
            </a:r>
            <a:r>
              <a:rPr lang="en-US" sz="2800" i="1" dirty="0" smtClean="0">
                <a:solidFill>
                  <a:srgbClr val="008000"/>
                </a:solidFill>
              </a:rPr>
              <a:t>integer</a:t>
            </a:r>
            <a:r>
              <a:rPr lang="en-US" sz="2800" dirty="0" smtClean="0"/>
              <a:t> values of the variables such that the equation is true?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39644" y="4023836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3580457"/>
              </p:ext>
            </p:extLst>
          </p:nvPr>
        </p:nvGraphicFramePr>
        <p:xfrm>
          <a:off x="2408321" y="2976259"/>
          <a:ext cx="3716524" cy="576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" name="Equation" r:id="rId3" imgW="1473200" imgH="228600" progId="Equation.3">
                  <p:embed/>
                </p:oleObj>
              </mc:Choice>
              <mc:Fallback>
                <p:oleObj name="Equation" r:id="rId3" imgW="1473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8321" y="2976259"/>
                        <a:ext cx="3716524" cy="576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6047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Integer solution?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 polynomial equation, are there </a:t>
            </a:r>
            <a:r>
              <a:rPr lang="en-US" sz="2800" i="1" dirty="0" smtClean="0">
                <a:solidFill>
                  <a:srgbClr val="008000"/>
                </a:solidFill>
              </a:rPr>
              <a:t>integer</a:t>
            </a:r>
            <a:r>
              <a:rPr lang="en-US" sz="2800" dirty="0" smtClean="0"/>
              <a:t> values of the variables such that the equation is true?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74071"/>
              </p:ext>
            </p:extLst>
          </p:nvPr>
        </p:nvGraphicFramePr>
        <p:xfrm>
          <a:off x="2408321" y="2976259"/>
          <a:ext cx="3716524" cy="5767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0" name="Equation" r:id="rId3" imgW="1473200" imgH="228600" progId="Equation.3">
                  <p:embed/>
                </p:oleObj>
              </mc:Choice>
              <mc:Fallback>
                <p:oleObj name="Equation" r:id="rId3" imgW="14732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08321" y="2976259"/>
                        <a:ext cx="3716524" cy="5767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8635" y="4099410"/>
            <a:ext cx="2702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Unsolvable </a:t>
            </a:r>
            <a:r>
              <a:rPr lang="en-US" sz="360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443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3796665" y="4538163"/>
            <a:ext cx="30861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87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3796665" y="4538163"/>
            <a:ext cx="3086100" cy="914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68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3987165" y="5452563"/>
            <a:ext cx="2895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1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7347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 G=(V, E),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is a cycle that visits every vertex V exactly once</a:t>
            </a:r>
            <a:endParaRPr lang="en-US" sz="2800" dirty="0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3263265" y="4156769"/>
            <a:ext cx="533400" cy="533400"/>
            <a:chOff x="1824" y="2736"/>
            <a:chExt cx="336" cy="336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dirty="0"/>
                <a:t>A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167765" y="5147763"/>
            <a:ext cx="533400" cy="533400"/>
            <a:chOff x="1824" y="2736"/>
            <a:chExt cx="336" cy="336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434965" y="6214563"/>
            <a:ext cx="533400" cy="533400"/>
            <a:chOff x="1824" y="2736"/>
            <a:chExt cx="336" cy="336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3453765" y="5757363"/>
            <a:ext cx="533400" cy="533400"/>
            <a:chOff x="1824" y="2736"/>
            <a:chExt cx="336" cy="336"/>
          </a:xfrm>
        </p:grpSpPr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D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6882765" y="5300163"/>
            <a:ext cx="533400" cy="533400"/>
            <a:chOff x="1824" y="2736"/>
            <a:chExt cx="336" cy="336"/>
          </a:xfrm>
        </p:grpSpPr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1824" y="2736"/>
              <a:ext cx="336" cy="33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1872" y="2736"/>
              <a:ext cx="2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/>
                <a:t>F</a:t>
              </a:r>
            </a:p>
          </p:txBody>
        </p:sp>
      </p:grpSp>
      <p:sp>
        <p:nvSpPr>
          <p:cNvPr id="26" name="Line 25"/>
          <p:cNvSpPr>
            <a:spLocks noChangeShapeType="1"/>
          </p:cNvSpPr>
          <p:nvPr/>
        </p:nvSpPr>
        <p:spPr bwMode="auto">
          <a:xfrm flipV="1">
            <a:off x="1701165" y="4538163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1701165" y="5528763"/>
            <a:ext cx="1752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 flipH="1" flipV="1">
            <a:off x="3606165" y="4690563"/>
            <a:ext cx="76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Line 30"/>
          <p:cNvSpPr>
            <a:spLocks noChangeShapeType="1"/>
          </p:cNvSpPr>
          <p:nvPr/>
        </p:nvSpPr>
        <p:spPr bwMode="auto">
          <a:xfrm>
            <a:off x="3987165" y="6062163"/>
            <a:ext cx="1447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31"/>
          <p:cNvSpPr>
            <a:spLocks noChangeShapeType="1"/>
          </p:cNvSpPr>
          <p:nvPr/>
        </p:nvSpPr>
        <p:spPr bwMode="auto">
          <a:xfrm flipV="1">
            <a:off x="5968365" y="5757363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 flipV="1">
            <a:off x="3987165" y="5452563"/>
            <a:ext cx="2895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>
            <a:off x="1739264" y="4537769"/>
            <a:ext cx="5324769" cy="1905394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Line 25"/>
          <p:cNvSpPr>
            <a:spLocks noChangeShapeType="1"/>
          </p:cNvSpPr>
          <p:nvPr/>
        </p:nvSpPr>
        <p:spPr bwMode="auto">
          <a:xfrm flipV="1">
            <a:off x="1739264" y="4613969"/>
            <a:ext cx="5324769" cy="1935466"/>
          </a:xfrm>
          <a:prstGeom prst="line">
            <a:avLst/>
          </a:prstGeom>
          <a:noFill/>
          <a:ln w="38100" cmpd="sng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433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graph, does it contain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039644" y="4023836"/>
            <a:ext cx="3840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Tractable/intractable?</a:t>
            </a:r>
          </a:p>
          <a:p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3200" dirty="0" smtClean="0">
                <a:solidFill>
                  <a:srgbClr val="FF0000"/>
                </a:solidFill>
              </a:rPr>
              <a:t>Solvable/unsolvable?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103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Hamiltonian cycle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55074"/>
            <a:ext cx="79060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Given an undirected graph, does it contain a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cycle?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812356" y="3438810"/>
            <a:ext cx="74076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Solvable:  Enumerate all possible paths (i.e. include an edge or don’t) check if it’s a </a:t>
            </a:r>
            <a:r>
              <a:rPr lang="en-US" sz="3200" dirty="0" err="1" smtClean="0">
                <a:solidFill>
                  <a:srgbClr val="0000FF"/>
                </a:solidFill>
              </a:rPr>
              <a:t>hamiltonian</a:t>
            </a:r>
            <a:r>
              <a:rPr lang="en-US" sz="3200" dirty="0" smtClean="0">
                <a:solidFill>
                  <a:srgbClr val="0000FF"/>
                </a:solidFill>
              </a:rPr>
              <a:t> cycle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54541" y="5479018"/>
            <a:ext cx="66512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How would we do this check exactly, specifically given a graph and a path?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094667" y="4451903"/>
            <a:ext cx="2097804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23021" y="5003912"/>
            <a:ext cx="2787381" cy="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427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1" y="1759376"/>
            <a:ext cx="3644900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</a:t>
            </a:r>
            <a:r>
              <a:rPr lang="en-US" dirty="0" err="1" smtClean="0"/>
              <a:t>hamiltonian</a:t>
            </a:r>
            <a:r>
              <a:rPr lang="en-US" dirty="0" smtClean="0"/>
              <a:t> cycles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68749" y="2925129"/>
            <a:ext cx="3526651" cy="57075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8749" y="3495886"/>
            <a:ext cx="3526651" cy="182642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3861" y="5323139"/>
            <a:ext cx="3526651" cy="111297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17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1" y="1759376"/>
            <a:ext cx="3644900" cy="464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</a:t>
            </a:r>
            <a:r>
              <a:rPr lang="en-US" dirty="0" err="1" smtClean="0"/>
              <a:t>hamiltonian</a:t>
            </a:r>
            <a:r>
              <a:rPr lang="en-US" dirty="0" smtClean="0"/>
              <a:t> cycles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68749" y="2925129"/>
            <a:ext cx="3526651" cy="570757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8749" y="3495886"/>
            <a:ext cx="3526651" cy="182642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73861" y="5323139"/>
            <a:ext cx="3526651" cy="111297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878361" y="2763940"/>
            <a:ext cx="31846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Make sure the path starts and ends at the same vertex and is the right length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3784" y="3843819"/>
            <a:ext cx="3184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Can’t revisit a vertex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8361" y="4519817"/>
            <a:ext cx="3184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Edge has to be in the graph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8361" y="5546973"/>
            <a:ext cx="3745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Check if we visited all the vertices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4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33294" y="1600199"/>
            <a:ext cx="8486588" cy="5049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NP is the set of </a:t>
            </a:r>
            <a:r>
              <a:rPr lang="en-US" dirty="0" smtClean="0">
                <a:solidFill>
                  <a:srgbClr val="FF6600"/>
                </a:solidFill>
              </a:rPr>
              <a:t>problems</a:t>
            </a:r>
            <a:r>
              <a:rPr lang="en-US" dirty="0" smtClean="0"/>
              <a:t> that can be </a:t>
            </a:r>
            <a:r>
              <a:rPr lang="en-US" i="1" dirty="0" smtClean="0">
                <a:solidFill>
                  <a:srgbClr val="008000"/>
                </a:solidFill>
              </a:rPr>
              <a:t>verified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in polynomial time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 problem can be verified in polynomial time if you can check that a given solution is correct in polynomial time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sz="2400" dirty="0" smtClean="0"/>
              <a:t>(NP is an abbreviation for non-deterministic polynomial time)</a:t>
            </a:r>
          </a:p>
        </p:txBody>
      </p:sp>
    </p:spTree>
    <p:extLst>
      <p:ext uri="{BB962C8B-B14F-4D97-AF65-F5344CB8AC3E}">
        <p14:creationId xmlns:p14="http://schemas.microsoft.com/office/powerpoint/2010/main" val="4083891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</a:t>
            </a:r>
            <a:r>
              <a:rPr lang="en-US" dirty="0" err="1" smtClean="0"/>
              <a:t>hamiltonian</a:t>
            </a:r>
            <a:r>
              <a:rPr lang="en-US" dirty="0" smtClean="0"/>
              <a:t> cycles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70105" y="1990391"/>
            <a:ext cx="405397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Running time?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29585" y="2627436"/>
            <a:ext cx="4332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O(V) adjacency matrix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O(V+E) adjacency list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70105" y="3997752"/>
            <a:ext cx="40539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that say about the </a:t>
            </a:r>
            <a:r>
              <a:rPr lang="en-US" sz="2400" dirty="0" err="1" smtClean="0">
                <a:solidFill>
                  <a:srgbClr val="FF0000"/>
                </a:solidFill>
              </a:rPr>
              <a:t>hamilonian</a:t>
            </a:r>
            <a:r>
              <a:rPr lang="en-US" sz="2400" dirty="0" smtClean="0">
                <a:solidFill>
                  <a:srgbClr val="FF0000"/>
                </a:solidFill>
              </a:rPr>
              <a:t> cycle problem?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86670" y="4828749"/>
            <a:ext cx="4332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It belongs to NP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861" y="1759376"/>
            <a:ext cx="36449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082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Why might we care about NP problems?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If </a:t>
            </a:r>
            <a:r>
              <a:rPr lang="en-US" dirty="0">
                <a:solidFill>
                  <a:srgbClr val="0000FF"/>
                </a:solidFill>
              </a:rPr>
              <a:t>we can’t verify the solution in </a:t>
            </a:r>
            <a:r>
              <a:rPr lang="en-US" dirty="0" smtClean="0">
                <a:solidFill>
                  <a:srgbClr val="0000FF"/>
                </a:solidFill>
              </a:rPr>
              <a:t>polynomial time then an algorithm cannot exist that determines the solution in this time (</a:t>
            </a:r>
            <a:r>
              <a:rPr lang="en-US" dirty="0" smtClean="0">
                <a:solidFill>
                  <a:srgbClr val="FF0000"/>
                </a:solidFill>
              </a:rPr>
              <a:t>why not?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All algorithms with polynomial time solutions are in NP</a:t>
            </a:r>
          </a:p>
          <a:p>
            <a:pPr lvl="1"/>
            <a:endParaRPr lang="en-US" dirty="0">
              <a:solidFill>
                <a:srgbClr val="0000FF"/>
              </a:solidFill>
            </a:endParaRPr>
          </a:p>
          <a:p>
            <a:r>
              <a:rPr lang="en-US" dirty="0" smtClean="0"/>
              <a:t>The NP problems that are currently not solvable in polynomial time </a:t>
            </a:r>
            <a:r>
              <a:rPr lang="en-US" i="1" dirty="0" smtClean="0">
                <a:solidFill>
                  <a:srgbClr val="008000"/>
                </a:solidFill>
              </a:rPr>
              <a:t>could in theory be solved in polynomial time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157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and NP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647122" y="4026031"/>
            <a:ext cx="1679644" cy="150248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238311" y="2789363"/>
            <a:ext cx="2504162" cy="2785625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98726" y="4521693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059227" y="3140627"/>
            <a:ext cx="603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NP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115556" y="2696400"/>
            <a:ext cx="46350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Big-O allowed us to group algorithms by run-time</a:t>
            </a:r>
          </a:p>
          <a:p>
            <a:endParaRPr lang="en-US" sz="2800" dirty="0"/>
          </a:p>
          <a:p>
            <a:r>
              <a:rPr lang="en-US" sz="2800" dirty="0" smtClean="0"/>
              <a:t>Today, we’re talking about sets of problems grouped by how easy they are to solve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24491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008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two problems P</a:t>
            </a:r>
            <a:r>
              <a:rPr lang="en-US" baseline="-25000" dirty="0" smtClean="0"/>
              <a:t>1</a:t>
            </a:r>
            <a:r>
              <a:rPr lang="en-US" dirty="0" smtClean="0"/>
              <a:t> and P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8000"/>
                </a:solidFill>
              </a:rPr>
              <a:t>a </a:t>
            </a:r>
            <a:r>
              <a:rPr lang="en-US" i="1" dirty="0" smtClean="0">
                <a:solidFill>
                  <a:srgbClr val="008000"/>
                </a:solidFill>
              </a:rPr>
              <a:t>reduction function</a:t>
            </a:r>
            <a:r>
              <a:rPr lang="en-US" dirty="0" smtClean="0">
                <a:solidFill>
                  <a:srgbClr val="008000"/>
                </a:solidFill>
              </a:rPr>
              <a:t> </a:t>
            </a:r>
            <a:r>
              <a:rPr lang="en-US" dirty="0" smtClean="0"/>
              <a:t>is a function that transforms a problem instance </a:t>
            </a:r>
            <a:r>
              <a:rPr lang="en-US" i="1" dirty="0" smtClean="0"/>
              <a:t>x</a:t>
            </a:r>
            <a:r>
              <a:rPr lang="en-US" dirty="0" smtClean="0"/>
              <a:t> from an instance of problem P</a:t>
            </a:r>
            <a:r>
              <a:rPr lang="en-US" baseline="-25000" dirty="0" smtClean="0"/>
              <a:t>1</a:t>
            </a:r>
            <a:r>
              <a:rPr lang="en-US" dirty="0" smtClean="0"/>
              <a:t> to a problem of P</a:t>
            </a:r>
            <a:r>
              <a:rPr lang="en-US" baseline="-25000" dirty="0" smtClean="0"/>
              <a:t>2</a:t>
            </a:r>
            <a:r>
              <a:rPr lang="en-US" dirty="0" smtClean="0"/>
              <a:t>, </a:t>
            </a:r>
            <a:r>
              <a:rPr lang="en-US" i="1" dirty="0" smtClean="0"/>
              <a:t>f(x)</a:t>
            </a:r>
          </a:p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uch that: a solution to </a:t>
            </a:r>
            <a:r>
              <a:rPr lang="en-US" i="1" dirty="0" smtClean="0"/>
              <a:t>x</a:t>
            </a:r>
            <a:r>
              <a:rPr lang="en-US" dirty="0" smtClean="0"/>
              <a:t> exists for </a:t>
            </a:r>
            <a:r>
              <a:rPr lang="en-US" dirty="0"/>
              <a:t>P</a:t>
            </a:r>
            <a:r>
              <a:rPr lang="en-US" baseline="-25000" dirty="0"/>
              <a:t>1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a solution for </a:t>
            </a:r>
            <a:r>
              <a:rPr lang="en-US" i="1" dirty="0" smtClean="0"/>
              <a:t>f(x)</a:t>
            </a:r>
            <a:r>
              <a:rPr lang="en-US" dirty="0" smtClean="0"/>
              <a:t> exists for P</a:t>
            </a:r>
            <a:r>
              <a:rPr lang="en-US" baseline="-25000" dirty="0" smtClean="0"/>
              <a:t>2</a:t>
            </a:r>
            <a:endParaRPr lang="en-US" dirty="0" smtClean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523319" y="5223749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2582718" y="5669836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2219180" y="5280825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5744182" y="5324862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27" name="Line 11"/>
          <p:cNvSpPr>
            <a:spLocks noChangeShapeType="1"/>
          </p:cNvSpPr>
          <p:nvPr/>
        </p:nvSpPr>
        <p:spPr bwMode="auto">
          <a:xfrm>
            <a:off x="4520269" y="5669836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1812229" y="580470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5432427" y="581166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777654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0807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Where have we seen reductions before?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Flow problem reduced to the linear programming problem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All pairs shortest path </a:t>
            </a:r>
            <a:r>
              <a:rPr lang="en-US" i="1" dirty="0" smtClean="0">
                <a:solidFill>
                  <a:srgbClr val="0000FF"/>
                </a:solidFill>
              </a:rPr>
              <a:t>through a particular vertex </a:t>
            </a:r>
            <a:r>
              <a:rPr lang="en-US" dirty="0" smtClean="0">
                <a:solidFill>
                  <a:srgbClr val="0000FF"/>
                </a:solidFill>
              </a:rPr>
              <a:t>reduced to single source shortest path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Why are they useful?</a:t>
            </a:r>
          </a:p>
          <a:p>
            <a:endParaRPr lang="en-US" dirty="0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523319" y="5223749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13" name="Line 8"/>
          <p:cNvSpPr>
            <a:spLocks noChangeShapeType="1"/>
          </p:cNvSpPr>
          <p:nvPr/>
        </p:nvSpPr>
        <p:spPr bwMode="auto">
          <a:xfrm>
            <a:off x="2582718" y="5669836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2219180" y="5280825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5744182" y="5324862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4520269" y="5669836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1812229" y="580470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5432427" y="5811660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1897283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function</a:t>
            </a:r>
            <a:endParaRPr lang="en-US" dirty="0"/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612648" y="4902430"/>
            <a:ext cx="8115300" cy="1590675"/>
            <a:chOff x="304" y="895"/>
            <a:chExt cx="5112" cy="1002"/>
          </a:xfrm>
        </p:grpSpPr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677" y="895"/>
              <a:ext cx="4181" cy="989"/>
            </a:xfrm>
            <a:prstGeom prst="rect">
              <a:avLst/>
            </a:prstGeom>
            <a:solidFill>
              <a:srgbClr val="EAEAEA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endParaRPr lang="en-US" sz="2400"/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852" y="1102"/>
              <a:ext cx="614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800">
                  <a:latin typeface="Monotype Corsiva" charset="0"/>
                </a:rPr>
                <a:t>f</a:t>
              </a:r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2224" y="1102"/>
              <a:ext cx="2082" cy="561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2400" dirty="0"/>
                <a:t>Problem </a:t>
              </a:r>
              <a:r>
                <a:rPr lang="en-US" sz="2400" dirty="0" smtClean="0"/>
                <a:t>P</a:t>
              </a:r>
              <a:r>
                <a:rPr lang="en-US" sz="2400" baseline="-25000" dirty="0" smtClean="0"/>
                <a:t>2</a:t>
              </a:r>
              <a:endParaRPr lang="en-US" sz="2400" baseline="-25000" dirty="0"/>
            </a:p>
          </p:txBody>
        </p:sp>
        <p:sp>
          <p:nvSpPr>
            <p:cNvPr id="17" name="Line 8"/>
            <p:cNvSpPr>
              <a:spLocks noChangeShapeType="1"/>
            </p:cNvSpPr>
            <p:nvPr/>
          </p:nvSpPr>
          <p:spPr bwMode="auto">
            <a:xfrm>
              <a:off x="304" y="1383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453" y="1074"/>
              <a:ext cx="22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sym typeface="Symbol" charset="0"/>
                </a:rPr>
                <a:t>x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592" y="1057"/>
              <a:ext cx="4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800" dirty="0">
                  <a:sym typeface="Symbol" charset="0"/>
                </a:rPr>
                <a:t>f</a:t>
              </a:r>
              <a:r>
                <a:rPr lang="en-US" sz="2800" dirty="0" smtClean="0">
                  <a:sym typeface="Symbol" charset="0"/>
                </a:rPr>
                <a:t>(x)</a:t>
              </a:r>
              <a:endParaRPr lang="en-US" sz="2800" dirty="0">
                <a:sym typeface="Symbol" charset="0"/>
              </a:endParaRPr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>
              <a:off x="1480" y="1383"/>
              <a:ext cx="7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2"/>
            <p:cNvSpPr>
              <a:spLocks noChangeShapeType="1"/>
            </p:cNvSpPr>
            <p:nvPr/>
          </p:nvSpPr>
          <p:spPr bwMode="auto">
            <a:xfrm flipV="1">
              <a:off x="4310" y="1186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3"/>
            <p:cNvSpPr>
              <a:spLocks noChangeShapeType="1"/>
            </p:cNvSpPr>
            <p:nvPr/>
          </p:nvSpPr>
          <p:spPr bwMode="auto">
            <a:xfrm>
              <a:off x="4310" y="1397"/>
              <a:ext cx="547" cy="1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4"/>
            <p:cNvSpPr>
              <a:spLocks noChangeShapeType="1"/>
            </p:cNvSpPr>
            <p:nvPr/>
          </p:nvSpPr>
          <p:spPr bwMode="auto">
            <a:xfrm>
              <a:off x="4854" y="1191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5"/>
            <p:cNvSpPr>
              <a:spLocks noChangeShapeType="1"/>
            </p:cNvSpPr>
            <p:nvPr/>
          </p:nvSpPr>
          <p:spPr bwMode="auto">
            <a:xfrm>
              <a:off x="4859" y="1585"/>
              <a:ext cx="55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4402" y="1065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4426" y="1463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4997" y="969"/>
              <a:ext cx="3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yes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5021" y="1367"/>
              <a:ext cx="27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no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1469" y="1664"/>
              <a:ext cx="78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Problem </a:t>
              </a:r>
              <a:r>
                <a:rPr lang="en-US" dirty="0" smtClean="0"/>
                <a:t>P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14122" y="3540352"/>
            <a:ext cx="8088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Allow us to solve P</a:t>
            </a:r>
            <a:r>
              <a:rPr lang="en-US" sz="2800" baseline="-25000" dirty="0" smtClean="0">
                <a:solidFill>
                  <a:srgbClr val="0000FF"/>
                </a:solidFill>
              </a:rPr>
              <a:t>1</a:t>
            </a:r>
            <a:r>
              <a:rPr lang="en-US" sz="2800" dirty="0" smtClean="0">
                <a:solidFill>
                  <a:srgbClr val="0000FF"/>
                </a:solidFill>
              </a:rPr>
              <a:t> problems if we have a solver for P</a:t>
            </a:r>
            <a:r>
              <a:rPr lang="en-US" sz="2800" baseline="-25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3703511" y="1927628"/>
            <a:ext cx="974725" cy="890588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>
                <a:latin typeface="Monotype Corsiva" charset="0"/>
              </a:rPr>
              <a:t>f</a:t>
            </a:r>
          </a:p>
        </p:txBody>
      </p:sp>
      <p:sp>
        <p:nvSpPr>
          <p:cNvPr id="32" name="Line 8"/>
          <p:cNvSpPr>
            <a:spLocks noChangeShapeType="1"/>
          </p:cNvSpPr>
          <p:nvPr/>
        </p:nvSpPr>
        <p:spPr bwMode="auto">
          <a:xfrm>
            <a:off x="2762910" y="2373715"/>
            <a:ext cx="8842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2399372" y="1984704"/>
            <a:ext cx="3635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 smtClean="0">
                <a:sym typeface="Symbol" charset="0"/>
              </a:rPr>
              <a:t>x</a:t>
            </a:r>
            <a:endParaRPr lang="en-US" sz="2800" dirty="0">
              <a:sym typeface="Symbol" charset="0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5924374" y="2028741"/>
            <a:ext cx="67786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dirty="0">
                <a:sym typeface="Symbol" charset="0"/>
              </a:rPr>
              <a:t>f</a:t>
            </a:r>
            <a:r>
              <a:rPr lang="en-US" sz="2800" dirty="0" smtClean="0">
                <a:sym typeface="Symbol" charset="0"/>
              </a:rPr>
              <a:t>(x)</a:t>
            </a:r>
            <a:endParaRPr lang="en-US" sz="2800" dirty="0">
              <a:sym typeface="Symbol" charset="0"/>
            </a:endParaRPr>
          </a:p>
        </p:txBody>
      </p:sp>
      <p:sp>
        <p:nvSpPr>
          <p:cNvPr id="35" name="Line 11"/>
          <p:cNvSpPr>
            <a:spLocks noChangeShapeType="1"/>
          </p:cNvSpPr>
          <p:nvPr/>
        </p:nvSpPr>
        <p:spPr bwMode="auto">
          <a:xfrm>
            <a:off x="4700461" y="2373715"/>
            <a:ext cx="11811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Text Box 20"/>
          <p:cNvSpPr txBox="1">
            <a:spLocks noChangeArrowheads="1"/>
          </p:cNvSpPr>
          <p:nvPr/>
        </p:nvSpPr>
        <p:spPr bwMode="auto">
          <a:xfrm>
            <a:off x="1992421" y="2508579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  <p:sp>
        <p:nvSpPr>
          <p:cNvPr id="37" name="Text Box 20"/>
          <p:cNvSpPr txBox="1">
            <a:spLocks noChangeArrowheads="1"/>
          </p:cNvSpPr>
          <p:nvPr/>
        </p:nvSpPr>
        <p:spPr bwMode="auto">
          <a:xfrm>
            <a:off x="5612619" y="2515539"/>
            <a:ext cx="11725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 smtClean="0"/>
              <a:t>P</a:t>
            </a:r>
            <a:r>
              <a:rPr lang="en-US" baseline="-25000" dirty="0"/>
              <a:t>2</a:t>
            </a:r>
            <a:r>
              <a:rPr lang="en-US" dirty="0" smtClean="0"/>
              <a:t> instance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76299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38492"/>
          </a:xfrm>
        </p:spPr>
        <p:txBody>
          <a:bodyPr/>
          <a:lstStyle/>
          <a:p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</a:t>
            </a:r>
            <a:r>
              <a:rPr lang="en-US" dirty="0" smtClean="0"/>
              <a:t>time </a:t>
            </a:r>
            <a:r>
              <a:rPr lang="en-US" dirty="0"/>
              <a:t>(i.e. in NP)</a:t>
            </a:r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</a:t>
            </a:r>
            <a:r>
              <a:rPr lang="en-US" dirty="0" smtClean="0"/>
              <a:t>time (is NP-hard)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3331" y="4215722"/>
            <a:ext cx="671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</a:t>
            </a:r>
            <a:r>
              <a:rPr lang="en-US" sz="2800" dirty="0" err="1" smtClean="0">
                <a:solidFill>
                  <a:srgbClr val="0000FF"/>
                </a:solidFill>
              </a:rPr>
              <a:t>hamiltonian</a:t>
            </a:r>
            <a:r>
              <a:rPr lang="en-US" sz="2800" dirty="0" smtClean="0">
                <a:solidFill>
                  <a:srgbClr val="0000FF"/>
                </a:solidFill>
              </a:rPr>
              <a:t> cycle problem is NP-complete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5731" y="5095837"/>
            <a:ext cx="49663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are the implications of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518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38492"/>
          </a:xfrm>
        </p:spPr>
        <p:txBody>
          <a:bodyPr/>
          <a:lstStyle/>
          <a:p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</a:t>
            </a:r>
            <a:r>
              <a:rPr lang="en-US" dirty="0" smtClean="0"/>
              <a:t>time (i.e. in NP)</a:t>
            </a:r>
            <a:endParaRPr lang="en-US" dirty="0"/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</a:t>
            </a:r>
            <a:r>
              <a:rPr lang="en-US" dirty="0" smtClean="0"/>
              <a:t>time </a:t>
            </a:r>
            <a:r>
              <a:rPr lang="en-US" dirty="0"/>
              <a:t>(is NP-hard)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3331" y="4215722"/>
            <a:ext cx="6714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</a:t>
            </a:r>
            <a:r>
              <a:rPr lang="en-US" sz="2800" dirty="0" err="1" smtClean="0">
                <a:solidFill>
                  <a:srgbClr val="0000FF"/>
                </a:solidFill>
              </a:rPr>
              <a:t>hamiltonian</a:t>
            </a:r>
            <a:r>
              <a:rPr lang="en-US" sz="2800" dirty="0" smtClean="0">
                <a:solidFill>
                  <a:srgbClr val="0000FF"/>
                </a:solidFill>
              </a:rPr>
              <a:t> cycle problem is NP-complete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626" y="5080347"/>
            <a:ext cx="8512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dirty="0">
                <a:solidFill>
                  <a:srgbClr val="0000FF"/>
                </a:solidFill>
              </a:rPr>
              <a:t>It’s at least as </a:t>
            </a:r>
            <a:r>
              <a:rPr lang="en-US" sz="2400" i="1" dirty="0">
                <a:solidFill>
                  <a:srgbClr val="FF6600"/>
                </a:solidFill>
              </a:rPr>
              <a:t>hard</a:t>
            </a:r>
            <a:r>
              <a:rPr lang="en-US" sz="2400" dirty="0">
                <a:solidFill>
                  <a:srgbClr val="0000FF"/>
                </a:solidFill>
              </a:rPr>
              <a:t> as any of the other NP-complete problems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13557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If found a polynomial time solution to the </a:t>
            </a:r>
            <a:r>
              <a:rPr lang="en-US" sz="2800" dirty="0" err="1" smtClean="0"/>
              <a:t>hamiltonian</a:t>
            </a:r>
            <a:r>
              <a:rPr lang="en-US" sz="2800" dirty="0" smtClean="0"/>
              <a:t> cycle problem, we would have a polynomial time solution to </a:t>
            </a:r>
            <a:r>
              <a:rPr lang="en-US" sz="2800" i="1" dirty="0" smtClean="0">
                <a:solidFill>
                  <a:srgbClr val="008000"/>
                </a:solidFill>
              </a:rPr>
              <a:t>any</a:t>
            </a:r>
            <a:r>
              <a:rPr lang="en-US" sz="2800" dirty="0" smtClean="0"/>
              <a:t> NP-complete problem</a:t>
            </a:r>
          </a:p>
          <a:p>
            <a:pPr lvl="1"/>
            <a:r>
              <a:rPr lang="en-US" sz="2400" dirty="0" smtClean="0"/>
              <a:t>Take the input of the problem</a:t>
            </a:r>
          </a:p>
          <a:p>
            <a:pPr lvl="1"/>
            <a:r>
              <a:rPr lang="en-US" sz="2400" dirty="0" smtClean="0"/>
              <a:t>Convert it to the </a:t>
            </a:r>
            <a:r>
              <a:rPr lang="en-US" sz="2400" dirty="0" err="1" smtClean="0"/>
              <a:t>hamiltonian</a:t>
            </a:r>
            <a:r>
              <a:rPr lang="en-US" sz="2400" dirty="0" smtClean="0"/>
              <a:t> cycle problem (by definition, we know we can do this in polynomial time)</a:t>
            </a:r>
          </a:p>
          <a:p>
            <a:pPr lvl="1"/>
            <a:r>
              <a:rPr lang="en-US" sz="2400" dirty="0" smtClean="0"/>
              <a:t>Solve it</a:t>
            </a:r>
          </a:p>
          <a:p>
            <a:pPr lvl="1"/>
            <a:r>
              <a:rPr lang="en-US" sz="2400" dirty="0" smtClean="0"/>
              <a:t>If yes output yes, if no, output no</a:t>
            </a:r>
          </a:p>
          <a:p>
            <a:endParaRPr lang="en-US" sz="2700" dirty="0"/>
          </a:p>
          <a:p>
            <a:r>
              <a:rPr lang="en-US" sz="2700" dirty="0" smtClean="0"/>
              <a:t>Similarly, if we found a polynomial time solution to </a:t>
            </a:r>
            <a:r>
              <a:rPr lang="en-US" sz="2700" i="1" dirty="0" smtClean="0">
                <a:solidFill>
                  <a:srgbClr val="008000"/>
                </a:solidFill>
              </a:rPr>
              <a:t>any</a:t>
            </a:r>
            <a:r>
              <a:rPr lang="en-US" sz="2700" dirty="0" smtClean="0"/>
              <a:t> NP-complete problem we’d have a solution to </a:t>
            </a:r>
            <a:r>
              <a:rPr lang="en-US" sz="2700" i="1" dirty="0" smtClean="0">
                <a:solidFill>
                  <a:srgbClr val="008000"/>
                </a:solidFill>
              </a:rPr>
              <a:t>all</a:t>
            </a:r>
            <a:r>
              <a:rPr lang="en-US" sz="2700" dirty="0" smtClean="0"/>
              <a:t> NP-complete problems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907713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020579"/>
          </a:xfrm>
        </p:spPr>
        <p:txBody>
          <a:bodyPr>
            <a:normAutofit/>
          </a:bodyPr>
          <a:lstStyle/>
          <a:p>
            <a:r>
              <a:rPr lang="en-US" dirty="0"/>
              <a:t>L</a:t>
            </a:r>
            <a:r>
              <a:rPr lang="en-US" dirty="0" smtClean="0"/>
              <a:t>ongest path</a:t>
            </a:r>
          </a:p>
          <a:p>
            <a:pPr marL="365760" lvl="1" indent="0">
              <a:buNone/>
            </a:pPr>
            <a:r>
              <a:rPr lang="en-US" dirty="0" smtClean="0"/>
              <a:t>Given a graph G with nonnegative edge weights does a simple path exist from </a:t>
            </a:r>
            <a:r>
              <a:rPr lang="en-US" i="1" dirty="0" smtClean="0"/>
              <a:t>s</a:t>
            </a:r>
            <a:r>
              <a:rPr lang="en-US" dirty="0" smtClean="0"/>
              <a:t> to </a:t>
            </a:r>
            <a:r>
              <a:rPr lang="en-US" i="1" dirty="0" smtClean="0"/>
              <a:t>t</a:t>
            </a:r>
            <a:r>
              <a:rPr lang="en-US" dirty="0" smtClean="0"/>
              <a:t> with weight at least </a:t>
            </a:r>
            <a:r>
              <a:rPr lang="en-US" i="1" dirty="0" smtClean="0"/>
              <a:t>g</a:t>
            </a:r>
            <a:r>
              <a:rPr lang="en-US" dirty="0" smtClean="0"/>
              <a:t>?</a:t>
            </a:r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endParaRPr lang="en-US" dirty="0" smtClean="0"/>
          </a:p>
          <a:p>
            <a:r>
              <a:rPr lang="en-US" dirty="0" smtClean="0"/>
              <a:t>Integer linear programming</a:t>
            </a:r>
          </a:p>
          <a:p>
            <a:pPr marL="365760" lvl="1" indent="0">
              <a:buNone/>
            </a:pPr>
            <a:r>
              <a:rPr lang="en-US" dirty="0" smtClean="0"/>
              <a:t>Linear programming with the constraint that the values must be integers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779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8061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3D matching</a:t>
            </a:r>
          </a:p>
          <a:p>
            <a:pPr marL="365760" lvl="1" indent="0">
              <a:buNone/>
            </a:pPr>
            <a:r>
              <a:rPr lang="en-US" sz="2400" dirty="0" smtClean="0"/>
              <a:t>Bipartite matching: given two sets of things and pair constraints, find a matching between the sets</a:t>
            </a:r>
          </a:p>
          <a:p>
            <a:pPr marL="365760" lvl="1" indent="0">
              <a:buNone/>
            </a:pPr>
            <a:r>
              <a:rPr lang="en-US" sz="2400" dirty="0" smtClean="0"/>
              <a:t>3D matching: given three sets of things and triplet constraints, find a matching between the sets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331" y="3837157"/>
            <a:ext cx="3962400" cy="287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90647" y="6519446"/>
            <a:ext cx="2953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Figure from </a:t>
            </a:r>
            <a:r>
              <a:rPr lang="en-US" sz="1600" dirty="0" err="1" smtClean="0"/>
              <a:t>Dasgupta</a:t>
            </a:r>
            <a:r>
              <a:rPr lang="en-US" sz="1600" dirty="0" smtClean="0"/>
              <a:t> et. al 2008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2592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vs. NP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99477" y="1997649"/>
            <a:ext cx="3814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Polynomial time solutions exist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033005" y="1624997"/>
            <a:ext cx="388622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NP-complete </a:t>
            </a:r>
          </a:p>
          <a:p>
            <a:r>
              <a:rPr lang="en-US" sz="2400" dirty="0" smtClean="0"/>
              <a:t>(and no polynomial time solution currently exists)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039280"/>
            <a:ext cx="9144000" cy="28538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14193" y="1624997"/>
            <a:ext cx="0" cy="5233003"/>
          </a:xfrm>
          <a:prstGeom prst="line">
            <a:avLst/>
          </a:prstGeom>
          <a:ln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9477" y="3265053"/>
            <a:ext cx="34107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Shortest path</a:t>
            </a:r>
          </a:p>
          <a:p>
            <a:endParaRPr lang="en-US" sz="2400" dirty="0"/>
          </a:p>
          <a:p>
            <a:r>
              <a:rPr lang="en-US" sz="2400" dirty="0" smtClean="0"/>
              <a:t>Bipartite matching</a:t>
            </a:r>
          </a:p>
          <a:p>
            <a:endParaRPr lang="en-US" sz="2400" dirty="0"/>
          </a:p>
          <a:p>
            <a:r>
              <a:rPr lang="en-US" sz="2400" dirty="0" smtClean="0"/>
              <a:t>Linear programming</a:t>
            </a:r>
          </a:p>
          <a:p>
            <a:endParaRPr lang="en-US" sz="2400" dirty="0"/>
          </a:p>
          <a:p>
            <a:r>
              <a:rPr lang="en-US" sz="2400" dirty="0" smtClean="0"/>
              <a:t>Minimum cut</a:t>
            </a:r>
          </a:p>
          <a:p>
            <a:endParaRPr lang="en-US" sz="2400" dirty="0"/>
          </a:p>
          <a:p>
            <a:r>
              <a:rPr lang="en-US" sz="2400" dirty="0" smtClean="0"/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8106" y="3265053"/>
            <a:ext cx="396589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Longest path</a:t>
            </a:r>
          </a:p>
          <a:p>
            <a:endParaRPr lang="en-US" sz="2400" dirty="0"/>
          </a:p>
          <a:p>
            <a:r>
              <a:rPr lang="en-US" sz="2400" dirty="0" smtClean="0"/>
              <a:t>3D matching </a:t>
            </a:r>
          </a:p>
          <a:p>
            <a:endParaRPr lang="en-US" sz="2400" dirty="0"/>
          </a:p>
          <a:p>
            <a:r>
              <a:rPr lang="en-US" sz="2400" dirty="0" smtClean="0"/>
              <a:t>Integer linear programming</a:t>
            </a:r>
          </a:p>
          <a:p>
            <a:endParaRPr lang="en-US" sz="2400" dirty="0"/>
          </a:p>
          <a:p>
            <a:r>
              <a:rPr lang="en-US" sz="2400" dirty="0" smtClean="0"/>
              <a:t>Balanced cut</a:t>
            </a:r>
          </a:p>
          <a:p>
            <a:endParaRPr lang="en-US" sz="2400" dirty="0"/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8016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09720"/>
          </a:xfrm>
        </p:spPr>
        <p:txBody>
          <a:bodyPr>
            <a:normAutofit/>
          </a:bodyPr>
          <a:lstStyle/>
          <a:p>
            <a:r>
              <a:rPr lang="en-US" dirty="0"/>
              <a:t>A problem is </a:t>
            </a:r>
            <a:r>
              <a:rPr lang="en-US" i="1" dirty="0">
                <a:solidFill>
                  <a:srgbClr val="008000"/>
                </a:solidFill>
              </a:rPr>
              <a:t>NP-complete </a:t>
            </a:r>
            <a:r>
              <a:rPr lang="en-US" dirty="0"/>
              <a:t>if:</a:t>
            </a:r>
          </a:p>
          <a:p>
            <a:pPr marL="880110" lvl="1" indent="-514350">
              <a:buAutoNum type="arabicPeriod"/>
            </a:pPr>
            <a:r>
              <a:rPr lang="en-US" dirty="0"/>
              <a:t>it can be verified in polynomial time (i.e. in NP)</a:t>
            </a:r>
          </a:p>
          <a:p>
            <a:pPr marL="880110" lvl="1" indent="-514350">
              <a:buAutoNum type="arabicPeriod"/>
            </a:pPr>
            <a:r>
              <a:rPr lang="en-US" i="1" dirty="0"/>
              <a:t>any</a:t>
            </a:r>
            <a:r>
              <a:rPr lang="en-US" dirty="0"/>
              <a:t> NP-complete problem can be reduced to the problem in polynomial time (is NP-hard)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8217" y="4637398"/>
            <a:ext cx="1487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Ideas?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276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064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Given a problem NEW to show it is NP-Complete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Show that NEW is in NP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Provide a verifier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the verifier runs in polynomial time</a:t>
            </a:r>
          </a:p>
          <a:p>
            <a:pPr marL="514350" indent="-514350">
              <a:buAutoNum type="arabicPeriod"/>
            </a:pPr>
            <a:r>
              <a:rPr lang="en-US" dirty="0" smtClean="0"/>
              <a:t>Show that all NP-complete problems are reducible to NEW in polynomial time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Describe a reduction function </a:t>
            </a:r>
            <a:r>
              <a:rPr lang="en-US" i="1" dirty="0" smtClean="0"/>
              <a:t>f</a:t>
            </a:r>
            <a:r>
              <a:rPr lang="en-US" dirty="0" smtClean="0"/>
              <a:t> from a known NP-Complete problem to NEW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</a:t>
            </a:r>
            <a:r>
              <a:rPr lang="en-US" i="1" dirty="0" smtClean="0"/>
              <a:t>f</a:t>
            </a:r>
            <a:r>
              <a:rPr lang="en-US" dirty="0" smtClean="0"/>
              <a:t> runs in polynomial time</a:t>
            </a:r>
          </a:p>
          <a:p>
            <a:pPr marL="834390" lvl="1" indent="-514350">
              <a:buAutoNum type="alphaLcPeriod"/>
            </a:pPr>
            <a:r>
              <a:rPr lang="en-US" dirty="0" smtClean="0"/>
              <a:t>Show that a solution exists to the NP-Complete problem IFF a solution exists </a:t>
            </a:r>
            <a:r>
              <a:rPr lang="en-US" i="1" dirty="0" smtClean="0">
                <a:solidFill>
                  <a:srgbClr val="FF6600"/>
                </a:solidFill>
              </a:rPr>
              <a:t>to the NEW problem generate by f</a:t>
            </a:r>
            <a:endParaRPr lang="en-US" dirty="0" smtClean="0">
              <a:solidFill>
                <a:srgbClr val="FF6600"/>
              </a:solidFill>
            </a:endParaRPr>
          </a:p>
          <a:p>
            <a:pPr marL="834390" lvl="1" indent="-514350">
              <a:buAutoNum type="alphaL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46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/>
              <a:t>Show that a solution exists to the NP-Complete problem IFF a solution exists </a:t>
            </a:r>
            <a:r>
              <a:rPr lang="en-US" i="1" dirty="0">
                <a:solidFill>
                  <a:srgbClr val="FF6600"/>
                </a:solidFill>
              </a:rPr>
              <a:t>to the NEW problem generate by f</a:t>
            </a:r>
            <a:endParaRPr lang="en-US" dirty="0">
              <a:solidFill>
                <a:srgbClr val="FF6600"/>
              </a:solidFill>
            </a:endParaRPr>
          </a:p>
          <a:p>
            <a:pPr lvl="1"/>
            <a:r>
              <a:rPr lang="en-US" dirty="0" smtClean="0"/>
              <a:t>Assume we have an NP-Complete problem instance that has a solution, show that the NEW problem instance generated by </a:t>
            </a:r>
            <a:r>
              <a:rPr lang="en-US" i="1" dirty="0" smtClean="0"/>
              <a:t>f</a:t>
            </a:r>
            <a:r>
              <a:rPr lang="en-US" dirty="0" smtClean="0"/>
              <a:t> has a solution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Assume we have a problem instance of NEW </a:t>
            </a:r>
            <a:r>
              <a:rPr lang="en-US" i="1" dirty="0" smtClean="0">
                <a:solidFill>
                  <a:srgbClr val="FF6600"/>
                </a:solidFill>
              </a:rPr>
              <a:t>generated by f</a:t>
            </a:r>
            <a:r>
              <a:rPr lang="en-US" dirty="0" smtClean="0"/>
              <a:t> that has a solution, show that we can derive a solution to the NP-Complete problem instance</a:t>
            </a:r>
          </a:p>
          <a:p>
            <a:pPr lvl="1"/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ther ways of proving the IFF, but this is often the easiest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167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629853"/>
            <a:ext cx="8153400" cy="1644097"/>
          </a:xfrm>
        </p:spPr>
        <p:txBody>
          <a:bodyPr/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 is it sufficient to show that one NP-complete problem reduces to the NEW problem?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12647" y="2021397"/>
            <a:ext cx="7750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Show that all NP-complete problems are reducible to NEW in polynomial time</a:t>
            </a:r>
          </a:p>
        </p:txBody>
      </p:sp>
    </p:spTree>
    <p:extLst>
      <p:ext uri="{BB962C8B-B14F-4D97-AF65-F5344CB8AC3E}">
        <p14:creationId xmlns:p14="http://schemas.microsoft.com/office/powerpoint/2010/main" val="3487092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4225973"/>
            <a:ext cx="8153400" cy="1644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All others can be reduced to NEW by first reducing to the one problem, then reducing to NEW.  Two polynomial time reductions is still polynomial time!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7" y="2021397"/>
            <a:ext cx="775002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Show that all NP-complete problems are reducible to NEW in polynomial time</a:t>
            </a:r>
          </a:p>
        </p:txBody>
      </p:sp>
    </p:spTree>
    <p:extLst>
      <p:ext uri="{BB962C8B-B14F-4D97-AF65-F5344CB8AC3E}">
        <p14:creationId xmlns:p14="http://schemas.microsoft.com/office/powerpoint/2010/main" val="3413404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Proving NP-completeness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12648" y="1793094"/>
            <a:ext cx="7750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Show that all NP-complete problems are reducible to NEW in polynomial time</a:t>
            </a:r>
          </a:p>
        </p:txBody>
      </p:sp>
      <p:sp>
        <p:nvSpPr>
          <p:cNvPr id="5" name="Down Arrow 4"/>
          <p:cNvSpPr/>
          <p:nvPr/>
        </p:nvSpPr>
        <p:spPr>
          <a:xfrm>
            <a:off x="3253737" y="2896590"/>
            <a:ext cx="1227287" cy="91321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2648" y="3809801"/>
            <a:ext cx="7750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Show that </a:t>
            </a:r>
            <a:r>
              <a:rPr lang="en-US" sz="2800" i="1" dirty="0" smtClean="0">
                <a:solidFill>
                  <a:srgbClr val="008000"/>
                </a:solidFill>
              </a:rPr>
              <a:t>any</a:t>
            </a:r>
            <a:r>
              <a:rPr lang="en-US" sz="2800" dirty="0" smtClean="0"/>
              <a:t> </a:t>
            </a:r>
            <a:r>
              <a:rPr lang="en-US" sz="2800" dirty="0"/>
              <a:t>NP-complete </a:t>
            </a:r>
            <a:r>
              <a:rPr lang="en-US" sz="2800" dirty="0" smtClean="0"/>
              <a:t>problem is </a:t>
            </a:r>
            <a:r>
              <a:rPr lang="en-US" sz="2800" dirty="0"/>
              <a:t>reducible to NEW in polynomial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765048" y="5546052"/>
            <a:ext cx="77500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800000"/>
                </a:solidFill>
              </a:rPr>
              <a:t>Show </a:t>
            </a:r>
            <a:r>
              <a:rPr lang="en-US" sz="2800" dirty="0" smtClean="0">
                <a:solidFill>
                  <a:srgbClr val="800000"/>
                </a:solidFill>
              </a:rPr>
              <a:t>that NEW is reducible to any NP</a:t>
            </a:r>
            <a:r>
              <a:rPr lang="en-US" sz="2800" dirty="0">
                <a:solidFill>
                  <a:srgbClr val="800000"/>
                </a:solidFill>
              </a:rPr>
              <a:t>-complete </a:t>
            </a:r>
            <a:r>
              <a:rPr lang="en-US" sz="2800" dirty="0" smtClean="0">
                <a:solidFill>
                  <a:srgbClr val="800000"/>
                </a:solidFill>
              </a:rPr>
              <a:t>problem in </a:t>
            </a:r>
            <a:r>
              <a:rPr lang="en-US" sz="2800" dirty="0">
                <a:solidFill>
                  <a:srgbClr val="800000"/>
                </a:solidFill>
              </a:rPr>
              <a:t>polynomial 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206" y="4937877"/>
            <a:ext cx="1725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BE CAREFUL!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12648" y="5693299"/>
            <a:ext cx="7107842" cy="592827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8565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3-SAT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383663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 is in </a:t>
            </a:r>
            <a:r>
              <a:rPr lang="en-US" sz="2400" i="1" dirty="0" smtClean="0"/>
              <a:t>n-conjunctive normal form </a:t>
            </a:r>
            <a:r>
              <a:rPr lang="en-US" sz="2400" dirty="0" smtClean="0"/>
              <a:t>(</a:t>
            </a:r>
            <a:r>
              <a:rPr lang="en-US" sz="2400" i="1" dirty="0" smtClean="0"/>
              <a:t>n-</a:t>
            </a:r>
            <a:r>
              <a:rPr lang="en-US" sz="2400" dirty="0" smtClean="0"/>
              <a:t>CNF) if:</a:t>
            </a:r>
          </a:p>
          <a:p>
            <a:pPr lvl="1"/>
            <a:r>
              <a:rPr lang="en-US" sz="2000" dirty="0" smtClean="0"/>
              <a:t>it is expressed as an AND of clauses</a:t>
            </a:r>
          </a:p>
          <a:p>
            <a:pPr lvl="1"/>
            <a:r>
              <a:rPr lang="en-US" sz="2000" dirty="0" smtClean="0"/>
              <a:t>where each clause is an OR of no more than </a:t>
            </a:r>
            <a:r>
              <a:rPr lang="en-US" sz="2000" i="1" dirty="0" smtClean="0"/>
              <a:t>n</a:t>
            </a:r>
            <a:r>
              <a:rPr lang="en-US" sz="2000" dirty="0" smtClean="0"/>
              <a:t> variables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r>
              <a:rPr lang="en-US" sz="2400" dirty="0" smtClean="0"/>
              <a:t>3-SAT: Given a 3-CNF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formula, is it </a:t>
            </a:r>
            <a:r>
              <a:rPr lang="en-US" sz="2400" dirty="0" err="1" smtClean="0"/>
              <a:t>satisfiable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7956880"/>
              </p:ext>
            </p:extLst>
          </p:nvPr>
        </p:nvGraphicFramePr>
        <p:xfrm>
          <a:off x="1119552" y="3224899"/>
          <a:ext cx="6454306" cy="52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36" name="Equation" r:id="rId3" imgW="2514600" imgH="203200" progId="Equation.3">
                  <p:embed/>
                </p:oleObj>
              </mc:Choice>
              <mc:Fallback>
                <p:oleObj name="Equation" r:id="rId3" imgW="2514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19552" y="3224899"/>
                        <a:ext cx="6454306" cy="521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9112" y="5436832"/>
            <a:ext cx="5003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3-SAT is an NP-complete problem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122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71723" y="1600200"/>
            <a:ext cx="8534142" cy="2038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Given a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formula of </a:t>
            </a:r>
            <a:r>
              <a:rPr lang="en-US" sz="2800" i="1" dirty="0" smtClean="0"/>
              <a:t>n</a:t>
            </a:r>
            <a:r>
              <a:rPr lang="en-US" sz="2800" dirty="0" smtClean="0"/>
              <a:t>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variables</a:t>
            </a:r>
            <a:r>
              <a:rPr lang="en-US" sz="2800" dirty="0"/>
              <a:t> </a:t>
            </a:r>
            <a:r>
              <a:rPr lang="en-US" sz="2800" dirty="0" smtClean="0"/>
              <a:t>joined by </a:t>
            </a:r>
            <a:r>
              <a:rPr lang="en-US" sz="2800" i="1" dirty="0" smtClean="0"/>
              <a:t>m</a:t>
            </a:r>
            <a:r>
              <a:rPr lang="en-US" sz="2800" dirty="0" smtClean="0"/>
              <a:t> connectives (AND, OR or NOT) is there a setting of the variables such that the </a:t>
            </a:r>
            <a:r>
              <a:rPr lang="en-US" sz="2800" dirty="0" err="1" smtClean="0"/>
              <a:t>boolean</a:t>
            </a:r>
            <a:r>
              <a:rPr lang="en-US" sz="2800" dirty="0" smtClean="0"/>
              <a:t> formula evaluate to true?</a:t>
            </a:r>
            <a:endParaRPr lang="en-US" sz="2800" dirty="0"/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264206"/>
              </p:ext>
            </p:extLst>
          </p:nvPr>
        </p:nvGraphicFramePr>
        <p:xfrm>
          <a:off x="1072950" y="4218374"/>
          <a:ext cx="5943323" cy="559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3" name="Equation" r:id="rId3" imgW="2159000" imgH="203200" progId="Equation.3">
                  <p:embed/>
                </p:oleObj>
              </mc:Choice>
              <mc:Fallback>
                <p:oleObj name="Equation" r:id="rId3" imgW="215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2950" y="4218374"/>
                        <a:ext cx="5943323" cy="559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8234526"/>
              </p:ext>
            </p:extLst>
          </p:nvPr>
        </p:nvGraphicFramePr>
        <p:xfrm>
          <a:off x="1072950" y="3296079"/>
          <a:ext cx="3077958" cy="55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4" name="Equation" r:id="rId5" imgW="1117600" imgH="203200" progId="Equation.3">
                  <p:embed/>
                </p:oleObj>
              </mc:Choice>
              <mc:Fallback>
                <p:oleObj name="Equation" r:id="rId5" imgW="11176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2950" y="3296079"/>
                        <a:ext cx="3077958" cy="55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41976" y="5921602"/>
            <a:ext cx="548619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SAT an NP-complete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935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18413" y="3175921"/>
            <a:ext cx="8153400" cy="49064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sz="20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Show that SAT is in NP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Provide a verifier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Show that the verifier runs in polynomial time</a:t>
            </a:r>
          </a:p>
          <a:p>
            <a:pPr marL="514350" indent="-514350">
              <a:buFont typeface="Wingdings"/>
              <a:buAutoNum type="arabicPeriod"/>
            </a:pPr>
            <a:r>
              <a:rPr lang="en-US" sz="2000" dirty="0" smtClean="0"/>
              <a:t>Show that all NP-complete problems are reducible to SAT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Describe a reduction function </a:t>
            </a:r>
            <a:r>
              <a:rPr lang="en-US" sz="1800" i="1" dirty="0" smtClean="0"/>
              <a:t>f</a:t>
            </a:r>
            <a:r>
              <a:rPr lang="en-US" sz="1800" dirty="0" smtClean="0"/>
              <a:t> from a known NP-Complete problem to SAT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Show that </a:t>
            </a:r>
            <a:r>
              <a:rPr lang="en-US" sz="1800" i="1" dirty="0" smtClean="0"/>
              <a:t>f</a:t>
            </a:r>
            <a:r>
              <a:rPr lang="en-US" sz="1800" dirty="0" smtClean="0"/>
              <a:t> runs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800" dirty="0" smtClean="0"/>
              <a:t>Show that a solution exists to the NP-Complete problem IFF a solution exists </a:t>
            </a:r>
            <a:r>
              <a:rPr lang="en-US" sz="1800" i="1" dirty="0" smtClean="0">
                <a:solidFill>
                  <a:srgbClr val="FF6600"/>
                </a:solidFill>
              </a:rPr>
              <a:t>to the SAT problem generate by f</a:t>
            </a:r>
            <a:endParaRPr lang="en-US" sz="1800" dirty="0" smtClean="0">
              <a:solidFill>
                <a:srgbClr val="FF6600"/>
              </a:solidFill>
            </a:endParaRPr>
          </a:p>
          <a:p>
            <a:pPr marL="834390" lvl="1" indent="-514350">
              <a:buFont typeface="Wingdings 2"/>
              <a:buAutoNum type="alphaLcPeriod"/>
            </a:pPr>
            <a:endParaRPr lang="en-US" sz="1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83882" y="3409487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/>
          <p:cNvSpPr>
            <a:spLocks noGrp="1"/>
          </p:cNvSpPr>
          <p:nvPr>
            <p:ph sz="quarter" idx="1"/>
          </p:nvPr>
        </p:nvSpPr>
        <p:spPr>
          <a:xfrm>
            <a:off x="418413" y="1619539"/>
            <a:ext cx="8396881" cy="1328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Given a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 of </a:t>
            </a:r>
            <a:r>
              <a:rPr lang="en-US" sz="2400" i="1" dirty="0" smtClean="0"/>
              <a:t>n</a:t>
            </a:r>
            <a:r>
              <a:rPr lang="en-US" sz="2400" dirty="0" smtClean="0"/>
              <a:t>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variables joined by </a:t>
            </a:r>
            <a:r>
              <a:rPr lang="en-US" sz="2400" i="1" dirty="0" smtClean="0"/>
              <a:t>m</a:t>
            </a:r>
            <a:r>
              <a:rPr lang="en-US" sz="2400" dirty="0" smtClean="0"/>
              <a:t> connectives (AND, OR or NOT) is there a setting of the variables such that the </a:t>
            </a:r>
            <a:r>
              <a:rPr lang="en-US" sz="2400" dirty="0" err="1" smtClean="0"/>
              <a:t>boolean</a:t>
            </a:r>
            <a:r>
              <a:rPr lang="en-US" sz="2400" dirty="0" smtClean="0"/>
              <a:t> formula evaluate to true?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077490"/>
              </p:ext>
            </p:extLst>
          </p:nvPr>
        </p:nvGraphicFramePr>
        <p:xfrm>
          <a:off x="1476360" y="2881496"/>
          <a:ext cx="4290933" cy="404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9" name="Equation" r:id="rId3" imgW="2159000" imgH="203200" progId="Equation.3">
                  <p:embed/>
                </p:oleObj>
              </mc:Choice>
              <mc:Fallback>
                <p:oleObj name="Equation" r:id="rId3" imgW="215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6360" y="2881496"/>
                        <a:ext cx="4290933" cy="404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8715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4178" y="1024399"/>
            <a:ext cx="8153400" cy="1724784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sz="28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800" dirty="0" smtClean="0"/>
              <a:t>Show that SAT is in NP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Provide a verifier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Show that the verifier runs in polynomial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178" y="3182471"/>
            <a:ext cx="77394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Verifier: A solution consists of an assignment of the variables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If clause is a single variable: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return the value of the variable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otherwise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for each clause: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call the verifier recursively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compute a running solution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55154" y="3122301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400711" y="6027149"/>
            <a:ext cx="3145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polynomial run-time?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134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4178" y="1633516"/>
            <a:ext cx="77394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Verifier: A solution consists of an assignment of the variables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If clause is a single variable: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return the value of the variable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otherwise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for each clause: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call the verifier recursively</a:t>
            </a:r>
          </a:p>
          <a:p>
            <a:pPr marL="1257300" lvl="2" indent="-342900">
              <a:buFont typeface="Arial"/>
              <a:buChar char="•"/>
            </a:pPr>
            <a:r>
              <a:rPr lang="en-US" sz="2400" dirty="0" smtClean="0"/>
              <a:t>compute a running solution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10383" y="3409512"/>
            <a:ext cx="1690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time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291" y="4924991"/>
            <a:ext cx="8172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at most a linear number of recursive calls (each call makes the problem smaller and no overlap)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overall polynomial time</a:t>
            </a:r>
          </a:p>
        </p:txBody>
      </p:sp>
    </p:spTree>
    <p:extLst>
      <p:ext uri="{BB962C8B-B14F-4D97-AF65-F5344CB8AC3E}">
        <p14:creationId xmlns:p14="http://schemas.microsoft.com/office/powerpoint/2010/main" val="1721886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8045" y="1131293"/>
            <a:ext cx="8153400" cy="247777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  </a:t>
            </a:r>
          </a:p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Show that all NP-complete problems are reducible to SAT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Describe a reduction function </a:t>
            </a:r>
            <a:r>
              <a:rPr lang="en-US" sz="1600" i="1" dirty="0" smtClean="0"/>
              <a:t>f</a:t>
            </a:r>
            <a:r>
              <a:rPr lang="en-US" sz="1600" dirty="0" smtClean="0"/>
              <a:t> from a known NP-Complete problem to SAT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</a:t>
            </a:r>
            <a:r>
              <a:rPr lang="en-US" sz="1600" i="1" dirty="0" smtClean="0"/>
              <a:t>f</a:t>
            </a:r>
            <a:r>
              <a:rPr lang="en-US" sz="1600" dirty="0" smtClean="0"/>
              <a:t> runs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a solution exists to the NP-Complete problem IFF a solution exists </a:t>
            </a:r>
            <a:r>
              <a:rPr lang="en-US" sz="1600" i="1" dirty="0" smtClean="0">
                <a:solidFill>
                  <a:srgbClr val="FF6600"/>
                </a:solidFill>
              </a:rPr>
              <a:t>to the SAT problem generate by f</a:t>
            </a:r>
            <a:endParaRPr lang="en-US" sz="1600" dirty="0" smtClean="0">
              <a:solidFill>
                <a:srgbClr val="FF6600"/>
              </a:solidFill>
            </a:endParaRPr>
          </a:p>
          <a:p>
            <a:pPr marL="834390" lvl="1" indent="-514350">
              <a:buFont typeface="Wingdings 2"/>
              <a:buAutoNum type="alphaLcPeriod"/>
            </a:pPr>
            <a:endParaRPr lang="en-US" sz="1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3882" y="3084197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01344" y="3115176"/>
            <a:ext cx="89282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3-SAT to SAT: </a:t>
            </a:r>
          </a:p>
          <a:p>
            <a:r>
              <a:rPr lang="en-US" sz="2400" dirty="0" smtClean="0"/>
              <a:t>- Given an instance of 3-SAT, turn it into an instance of SAT</a:t>
            </a:r>
          </a:p>
          <a:p>
            <a:endParaRPr lang="en-US" sz="2400" dirty="0"/>
          </a:p>
          <a:p>
            <a:r>
              <a:rPr lang="en-US" sz="2400" dirty="0" smtClean="0"/>
              <a:t>Reduction function:</a:t>
            </a: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</a:rPr>
              <a:t>DONE </a:t>
            </a:r>
            <a:r>
              <a:rPr lang="en-US" sz="2400" dirty="0" smtClean="0">
                <a:solidFill>
                  <a:srgbClr val="0000FF"/>
                </a:solidFill>
                <a:sym typeface="Wingdings"/>
              </a:rPr>
              <a:t></a:t>
            </a:r>
          </a:p>
          <a:p>
            <a:endParaRPr lang="en-US" sz="2400" dirty="0">
              <a:solidFill>
                <a:srgbClr val="0000FF"/>
              </a:solidFill>
              <a:sym typeface="Wingdings"/>
            </a:endParaRP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  <a:sym typeface="Wingdings"/>
              </a:rPr>
              <a:t>Runs in constant time! (or linear if you have to copy the problem)</a:t>
            </a:r>
          </a:p>
        </p:txBody>
      </p:sp>
    </p:spTree>
    <p:extLst>
      <p:ext uri="{BB962C8B-B14F-4D97-AF65-F5344CB8AC3E}">
        <p14:creationId xmlns:p14="http://schemas.microsoft.com/office/powerpoint/2010/main" val="59161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NP-Complete: SAT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01344" y="3519680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4352" y="3719275"/>
            <a:ext cx="89282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 smtClean="0"/>
              <a:t>Assume we have a 3-SAT problem with a solution: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Because 3-SAT problems are a subset of SAT problems, then the SAT problem will also have a solution</a:t>
            </a:r>
          </a:p>
          <a:p>
            <a:pPr marL="342900" indent="-342900">
              <a:buFontTx/>
              <a:buChar char="-"/>
            </a:pPr>
            <a:r>
              <a:rPr lang="en-US" sz="2000" dirty="0" smtClean="0"/>
              <a:t>Assume we have a problem instance generated by our reduction with a solution: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Our reduction function simply does a copy, so it is already a </a:t>
            </a:r>
            <a:br>
              <a:rPr lang="en-US" sz="2000" dirty="0" smtClean="0"/>
            </a:br>
            <a:r>
              <a:rPr lang="en-US" sz="2000" dirty="0" smtClean="0"/>
              <a:t>3-SAT problem</a:t>
            </a:r>
          </a:p>
          <a:p>
            <a:pPr marL="800100" lvl="1" indent="-342900">
              <a:buFontTx/>
              <a:buChar char="-"/>
            </a:pPr>
            <a:r>
              <a:rPr lang="en-US" sz="2000" dirty="0" smtClean="0"/>
              <a:t>Therefore the variable assignment found by our SAT-solver will also be a solution to the original 3-SAT problem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902215"/>
          </a:xfrm>
        </p:spPr>
        <p:txBody>
          <a:bodyPr>
            <a:normAutofit/>
          </a:bodyPr>
          <a:lstStyle/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sz="1800" dirty="0"/>
              <a:t>Show that a solution exists to the NP-Complete problem IFF a solution exists </a:t>
            </a:r>
            <a:r>
              <a:rPr lang="en-US" sz="1800" i="1" dirty="0">
                <a:solidFill>
                  <a:srgbClr val="FF6600"/>
                </a:solidFill>
              </a:rPr>
              <a:t>to the NEW problem generate by f</a:t>
            </a:r>
            <a:endParaRPr lang="en-US" sz="1800" dirty="0">
              <a:solidFill>
                <a:srgbClr val="FF6600"/>
              </a:solidFill>
            </a:endParaRPr>
          </a:p>
          <a:p>
            <a:pPr lvl="1"/>
            <a:r>
              <a:rPr lang="en-US" sz="1800" dirty="0" smtClean="0"/>
              <a:t>Assume we have an NP-Complete problem instance that has a solution, show that the NEW problem instance generated by </a:t>
            </a:r>
            <a:r>
              <a:rPr lang="en-US" sz="1800" i="1" dirty="0" smtClean="0"/>
              <a:t>f</a:t>
            </a:r>
            <a:r>
              <a:rPr lang="en-US" sz="1800" dirty="0" smtClean="0"/>
              <a:t> has a solution</a:t>
            </a:r>
            <a:endParaRPr lang="en-US" sz="1800" dirty="0"/>
          </a:p>
          <a:p>
            <a:pPr lvl="1"/>
            <a:r>
              <a:rPr lang="en-US" sz="1800" dirty="0" smtClean="0"/>
              <a:t>Assume we have a problem instance of NEW </a:t>
            </a:r>
            <a:r>
              <a:rPr lang="en-US" sz="1800" i="1" dirty="0" smtClean="0">
                <a:solidFill>
                  <a:srgbClr val="FF6600"/>
                </a:solidFill>
              </a:rPr>
              <a:t>generated by f</a:t>
            </a:r>
            <a:r>
              <a:rPr lang="en-US" sz="1800" dirty="0" smtClean="0"/>
              <a:t> that has a solution, show that we can derive a solution to the NP-Complete problem instance</a:t>
            </a:r>
          </a:p>
        </p:txBody>
      </p:sp>
    </p:spTree>
    <p:extLst>
      <p:ext uri="{BB962C8B-B14F-4D97-AF65-F5344CB8AC3E}">
        <p14:creationId xmlns:p14="http://schemas.microsoft.com/office/powerpoint/2010/main" val="3956890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7" y="1600200"/>
            <a:ext cx="8370659" cy="44958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do we care about showing that a problem is NP-Complete?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pPr lvl="1"/>
            <a:r>
              <a:rPr lang="en-US" sz="2000" dirty="0" smtClean="0"/>
              <a:t>We know that the problem is hard (and we probably won’t find a polynomial time exact solver)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We may need to compromise:</a:t>
            </a:r>
          </a:p>
          <a:p>
            <a:pPr lvl="2"/>
            <a:r>
              <a:rPr lang="en-US" sz="1800" dirty="0" smtClean="0"/>
              <a:t>reformulate the problem</a:t>
            </a:r>
          </a:p>
          <a:p>
            <a:pPr lvl="2"/>
            <a:r>
              <a:rPr lang="en-US" sz="1800" dirty="0" smtClean="0"/>
              <a:t>settle for an approximate solution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Down the road, if a solution is found for an NP-complete problem, then we’d have one too…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3313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8904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</a:t>
            </a:r>
            <a:r>
              <a:rPr lang="en-US" sz="2800" i="1" dirty="0" smtClean="0">
                <a:solidFill>
                  <a:srgbClr val="008000"/>
                </a:solidFill>
              </a:rPr>
              <a:t>clique</a:t>
            </a:r>
            <a:r>
              <a:rPr lang="en-US" sz="2800" dirty="0" smtClean="0"/>
              <a:t> in an undirected graph G = (V, E) is </a:t>
            </a:r>
            <a:r>
              <a:rPr lang="en-US" sz="2800" dirty="0"/>
              <a:t>a subset </a:t>
            </a:r>
            <a:r>
              <a:rPr lang="en-US" sz="2800" dirty="0" smtClean="0"/>
              <a:t>V’ ⊆ V of vertices </a:t>
            </a:r>
            <a:r>
              <a:rPr lang="en-US" sz="2800" dirty="0"/>
              <a:t>that are fully connected, i.e. every vertex in </a:t>
            </a:r>
            <a:r>
              <a:rPr lang="en-US" sz="2800" dirty="0" smtClean="0"/>
              <a:t>V’ </a:t>
            </a:r>
            <a:r>
              <a:rPr lang="en-US" sz="2800" dirty="0"/>
              <a:t>is connected to every other </a:t>
            </a:r>
            <a:r>
              <a:rPr lang="en-US" sz="2800" dirty="0" smtClean="0"/>
              <a:t>vertex </a:t>
            </a:r>
            <a:r>
              <a:rPr lang="en-US" sz="2800" dirty="0"/>
              <a:t>in </a:t>
            </a:r>
            <a:r>
              <a:rPr lang="en-US" sz="2800" dirty="0" smtClean="0"/>
              <a:t>V’</a:t>
            </a:r>
          </a:p>
          <a:p>
            <a:endParaRPr lang="en-US" sz="2800" dirty="0" smtClean="0"/>
          </a:p>
          <a:p>
            <a:r>
              <a:rPr lang="en-US" sz="2800" dirty="0" smtClean="0"/>
              <a:t>CLIQUE problem: Does G contain a clique of size k?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180840" y="4204894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3399813" y="4566868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495040" y="5614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4904787" y="5614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5285787" y="4471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/>
          <p:cNvCxnSpPr>
            <a:stCxn id="4" idx="4"/>
            <a:endCxn id="5" idx="0"/>
          </p:cNvCxnSpPr>
          <p:nvPr/>
        </p:nvCxnSpPr>
        <p:spPr>
          <a:xfrm flipH="1">
            <a:off x="3495040" y="4395347"/>
            <a:ext cx="781027" cy="171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5"/>
            <a:endCxn id="7" idx="1"/>
          </p:cNvCxnSpPr>
          <p:nvPr/>
        </p:nvCxnSpPr>
        <p:spPr>
          <a:xfrm rot="16200000" flipH="1">
            <a:off x="4000502" y="4710356"/>
            <a:ext cx="1275076" cy="5892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6"/>
            <a:endCxn id="7" idx="2"/>
          </p:cNvCxnSpPr>
          <p:nvPr/>
        </p:nvCxnSpPr>
        <p:spPr>
          <a:xfrm>
            <a:off x="3685493" y="5709868"/>
            <a:ext cx="12192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7"/>
            <a:endCxn id="4" idx="3"/>
          </p:cNvCxnSpPr>
          <p:nvPr/>
        </p:nvCxnSpPr>
        <p:spPr>
          <a:xfrm rot="5400000" flipH="1" flipV="1">
            <a:off x="3295628" y="4729430"/>
            <a:ext cx="1275076" cy="5511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3562375" y="4729430"/>
            <a:ext cx="1370303" cy="91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  <a:endCxn id="6" idx="6"/>
          </p:cNvCxnSpPr>
          <p:nvPr/>
        </p:nvCxnSpPr>
        <p:spPr>
          <a:xfrm>
            <a:off x="3427704" y="4729430"/>
            <a:ext cx="257789" cy="980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7" idx="0"/>
          </p:cNvCxnSpPr>
          <p:nvPr/>
        </p:nvCxnSpPr>
        <p:spPr>
          <a:xfrm rot="5400000">
            <a:off x="4666627" y="4967590"/>
            <a:ext cx="980438" cy="313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8" idx="2"/>
          </p:cNvCxnSpPr>
          <p:nvPr/>
        </p:nvCxnSpPr>
        <p:spPr>
          <a:xfrm rot="16200000" flipH="1">
            <a:off x="4714888" y="3995969"/>
            <a:ext cx="199412" cy="942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364" y="6089812"/>
            <a:ext cx="57741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there a clique of size 4 in this graph?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988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489042"/>
          </a:xfrm>
        </p:spPr>
        <p:txBody>
          <a:bodyPr>
            <a:normAutofit/>
          </a:bodyPr>
          <a:lstStyle/>
          <a:p>
            <a:r>
              <a:rPr lang="en-US" sz="2800" dirty="0"/>
              <a:t>A </a:t>
            </a:r>
            <a:r>
              <a:rPr lang="en-US" sz="2800" i="1" dirty="0">
                <a:solidFill>
                  <a:srgbClr val="008000"/>
                </a:solidFill>
              </a:rPr>
              <a:t>clique</a:t>
            </a:r>
            <a:r>
              <a:rPr lang="en-US" sz="2800" dirty="0"/>
              <a:t> in an undirected graph G = (V, E) is a subset V’ ⊆ V of vertices that are fully connected, i.e. every vertex in V’ is connected to every other vertex in V</a:t>
            </a:r>
            <a:r>
              <a:rPr lang="en-US" sz="2800" dirty="0" smtClean="0"/>
              <a:t>’</a:t>
            </a:r>
          </a:p>
          <a:p>
            <a:endParaRPr lang="en-US" sz="2800" dirty="0"/>
          </a:p>
          <a:p>
            <a:r>
              <a:rPr lang="en-US" sz="2800" dirty="0" smtClean="0"/>
              <a:t>CLIQUE problem: Does G contain a clique of size k?</a:t>
            </a:r>
            <a:endParaRPr lang="en-US" sz="2800" dirty="0"/>
          </a:p>
        </p:txBody>
      </p:sp>
      <p:sp>
        <p:nvSpPr>
          <p:cNvPr id="4" name="Oval 3"/>
          <p:cNvSpPr/>
          <p:nvPr/>
        </p:nvSpPr>
        <p:spPr>
          <a:xfrm>
            <a:off x="4180840" y="4204894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>
            <a:off x="3399813" y="4566868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Oval 5"/>
          <p:cNvSpPr/>
          <p:nvPr/>
        </p:nvSpPr>
        <p:spPr>
          <a:xfrm>
            <a:off x="3495040" y="5614641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Oval 6"/>
          <p:cNvSpPr/>
          <p:nvPr/>
        </p:nvSpPr>
        <p:spPr>
          <a:xfrm>
            <a:off x="4904787" y="5614641"/>
            <a:ext cx="190453" cy="190453"/>
          </a:xfrm>
          <a:prstGeom prst="ellipse">
            <a:avLst/>
          </a:prstGeom>
          <a:solidFill>
            <a:srgbClr val="FF0000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5285787" y="4471641"/>
            <a:ext cx="190453" cy="1904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/>
          <p:cNvCxnSpPr>
            <a:stCxn id="4" idx="4"/>
            <a:endCxn id="5" idx="0"/>
          </p:cNvCxnSpPr>
          <p:nvPr/>
        </p:nvCxnSpPr>
        <p:spPr>
          <a:xfrm flipH="1">
            <a:off x="3495040" y="4395347"/>
            <a:ext cx="781027" cy="1715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4" idx="5"/>
            <a:endCxn id="7" idx="1"/>
          </p:cNvCxnSpPr>
          <p:nvPr/>
        </p:nvCxnSpPr>
        <p:spPr>
          <a:xfrm rot="16200000" flipH="1">
            <a:off x="4000502" y="4710356"/>
            <a:ext cx="1275076" cy="5892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6" idx="6"/>
            <a:endCxn id="7" idx="2"/>
          </p:cNvCxnSpPr>
          <p:nvPr/>
        </p:nvCxnSpPr>
        <p:spPr>
          <a:xfrm>
            <a:off x="3685493" y="5709868"/>
            <a:ext cx="1219294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7"/>
            <a:endCxn id="4" idx="3"/>
          </p:cNvCxnSpPr>
          <p:nvPr/>
        </p:nvCxnSpPr>
        <p:spPr>
          <a:xfrm rot="5400000" flipH="1" flipV="1">
            <a:off x="3295628" y="4729430"/>
            <a:ext cx="1275076" cy="55112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5" idx="5"/>
            <a:endCxn id="7" idx="1"/>
          </p:cNvCxnSpPr>
          <p:nvPr/>
        </p:nvCxnSpPr>
        <p:spPr>
          <a:xfrm>
            <a:off x="3562375" y="4729430"/>
            <a:ext cx="1370303" cy="91310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5" idx="3"/>
            <a:endCxn id="6" idx="6"/>
          </p:cNvCxnSpPr>
          <p:nvPr/>
        </p:nvCxnSpPr>
        <p:spPr>
          <a:xfrm>
            <a:off x="3427704" y="4729430"/>
            <a:ext cx="257789" cy="9804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8" idx="3"/>
            <a:endCxn id="7" idx="0"/>
          </p:cNvCxnSpPr>
          <p:nvPr/>
        </p:nvCxnSpPr>
        <p:spPr>
          <a:xfrm rot="5400000">
            <a:off x="4666627" y="4967590"/>
            <a:ext cx="980438" cy="3136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4" idx="5"/>
            <a:endCxn id="8" idx="2"/>
          </p:cNvCxnSpPr>
          <p:nvPr/>
        </p:nvCxnSpPr>
        <p:spPr>
          <a:xfrm rot="16200000" flipH="1">
            <a:off x="4714888" y="3995969"/>
            <a:ext cx="199412" cy="9423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85364" y="6089812"/>
            <a:ext cx="5313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CLIQUE is an NP-Complete problem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783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 a graph G, does the graph contain a </a:t>
            </a:r>
            <a:r>
              <a:rPr lang="en-US" dirty="0" smtClean="0"/>
              <a:t>clique containing </a:t>
            </a:r>
            <a:r>
              <a:rPr lang="en-US" dirty="0"/>
              <a:t>exactly half the vertices?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418" y="3040545"/>
            <a:ext cx="708359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Is HALF-CLIQUE an NP-complete problem?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557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Half-Clique NP-Complete?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8310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400" dirty="0" smtClean="0"/>
              <a:t>Show that NEW is in NP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Provide a verifier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the verifier runs in polynomial time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Show that all NP-complete problems are reducible to NEW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Describe a reduction function </a:t>
            </a:r>
            <a:r>
              <a:rPr lang="en-US" sz="2000" i="1" dirty="0" smtClean="0"/>
              <a:t>f</a:t>
            </a:r>
            <a:r>
              <a:rPr lang="en-US" sz="2000" dirty="0" smtClean="0"/>
              <a:t> from a known NP-Complete problem to NEW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</a:t>
            </a:r>
            <a:r>
              <a:rPr lang="en-US" sz="2000" i="1" dirty="0" smtClean="0"/>
              <a:t>f</a:t>
            </a:r>
            <a:r>
              <a:rPr lang="en-US" sz="2000" dirty="0" smtClean="0"/>
              <a:t> runs in polynomial time</a:t>
            </a:r>
          </a:p>
          <a:p>
            <a:pPr marL="834390" lvl="1" indent="-514350">
              <a:buAutoNum type="alphaLcPeriod"/>
            </a:pPr>
            <a:r>
              <a:rPr lang="en-US" sz="2000" dirty="0" smtClean="0"/>
              <a:t>Show that a solution exists to the NP-Complete problem IFF a solution exists </a:t>
            </a:r>
            <a:r>
              <a:rPr lang="en-US" sz="2000" i="1" dirty="0" smtClean="0">
                <a:solidFill>
                  <a:srgbClr val="FF6600"/>
                </a:solidFill>
              </a:rPr>
              <a:t>to the NEW problem generate by f</a:t>
            </a:r>
            <a:endParaRPr lang="en-US" sz="2000" dirty="0" smtClean="0">
              <a:solidFill>
                <a:srgbClr val="FF6600"/>
              </a:solidFill>
            </a:endParaRPr>
          </a:p>
          <a:p>
            <a:pPr marL="834390" lvl="1" indent="-514350">
              <a:buAutoNum type="alphaLcPeriod"/>
            </a:pPr>
            <a:endParaRPr lang="en-US" sz="2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55154" y="5483302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89338" y="5692588"/>
            <a:ext cx="824798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Given a graph G, does the graph contain a clique containing exactly half the vertices?</a:t>
            </a:r>
          </a:p>
        </p:txBody>
      </p:sp>
    </p:spTree>
    <p:extLst>
      <p:ext uri="{BB962C8B-B14F-4D97-AF65-F5344CB8AC3E}">
        <p14:creationId xmlns:p14="http://schemas.microsoft.com/office/powerpoint/2010/main" val="1439902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4178" y="1024399"/>
            <a:ext cx="8153400" cy="1724784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endParaRPr lang="en-US" sz="2800" dirty="0" smtClean="0"/>
          </a:p>
          <a:p>
            <a:pPr marL="514350" indent="-514350">
              <a:buFont typeface="Wingdings"/>
              <a:buAutoNum type="arabicPeriod"/>
            </a:pPr>
            <a:r>
              <a:rPr lang="en-US" sz="2800" dirty="0" smtClean="0"/>
              <a:t>Show that HALF-CLIQUE is in NP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Provide a verifier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2400" dirty="0" smtClean="0"/>
              <a:t>Show that the verifier runs in polynomial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178" y="3220563"/>
            <a:ext cx="77394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Verifier: A solution consists of the set of vertices in V’</a:t>
            </a:r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check </a:t>
            </a:r>
            <a:r>
              <a:rPr lang="en-US" sz="2400" dirty="0"/>
              <a:t>that |V </a:t>
            </a:r>
            <a:r>
              <a:rPr lang="en-US" sz="2400" dirty="0" smtClean="0"/>
              <a:t>‘| </a:t>
            </a:r>
            <a:r>
              <a:rPr lang="en-US" sz="2400" dirty="0"/>
              <a:t>= |</a:t>
            </a:r>
            <a:r>
              <a:rPr lang="en-US" sz="2400" dirty="0" smtClean="0"/>
              <a:t>V|</a:t>
            </a:r>
            <a:r>
              <a:rPr lang="en-US" sz="2400" dirty="0"/>
              <a:t>/2 </a:t>
            </a:r>
            <a:endParaRPr lang="en-US" sz="2400" dirty="0" smtClean="0"/>
          </a:p>
          <a:p>
            <a:pPr marL="342900" indent="-342900">
              <a:buFont typeface="Arial"/>
              <a:buChar char="•"/>
            </a:pPr>
            <a:r>
              <a:rPr lang="en-US" sz="2400" dirty="0" smtClean="0"/>
              <a:t>for all pairs of u, v </a:t>
            </a:r>
            <a:r>
              <a:rPr lang="en-US" sz="2400" dirty="0"/>
              <a:t>∈ </a:t>
            </a:r>
            <a:r>
              <a:rPr lang="en-US" sz="2400" dirty="0" smtClean="0"/>
              <a:t>V’</a:t>
            </a:r>
          </a:p>
          <a:p>
            <a:pPr marL="800100" lvl="1" indent="-342900">
              <a:buFont typeface="Arial"/>
              <a:buChar char="•"/>
            </a:pPr>
            <a:r>
              <a:rPr lang="en-US" sz="2400" dirty="0" smtClean="0"/>
              <a:t>there </a:t>
            </a:r>
            <a:r>
              <a:rPr lang="en-US" sz="2400" dirty="0"/>
              <a:t>exists an edge (</a:t>
            </a:r>
            <a:r>
              <a:rPr lang="en-US" sz="2400" dirty="0" err="1"/>
              <a:t>u,v</a:t>
            </a:r>
            <a:r>
              <a:rPr lang="en-US" sz="2400" dirty="0"/>
              <a:t>) ∈ </a:t>
            </a:r>
            <a:r>
              <a:rPr lang="en-US" sz="2400" dirty="0" smtClean="0"/>
              <a:t>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55154" y="3122301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2969" y="5250958"/>
            <a:ext cx="66991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Check for edge existence in O(V)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O(V</a:t>
            </a:r>
            <a:r>
              <a:rPr lang="en-US" sz="2800" baseline="30000" dirty="0" smtClean="0">
                <a:solidFill>
                  <a:srgbClr val="0000FF"/>
                </a:solidFill>
              </a:rPr>
              <a:t>2</a:t>
            </a:r>
            <a:r>
              <a:rPr lang="en-US" sz="2800" dirty="0" smtClean="0">
                <a:solidFill>
                  <a:srgbClr val="0000FF"/>
                </a:solidFill>
              </a:rPr>
              <a:t>) checks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O(V</a:t>
            </a:r>
            <a:r>
              <a:rPr lang="en-US" sz="2800" baseline="30000" dirty="0" smtClean="0">
                <a:solidFill>
                  <a:srgbClr val="0000FF"/>
                </a:solidFill>
              </a:rPr>
              <a:t>3</a:t>
            </a:r>
            <a:r>
              <a:rPr lang="en-US" sz="2800" dirty="0" smtClean="0">
                <a:solidFill>
                  <a:srgbClr val="0000FF"/>
                </a:solidFill>
              </a:rPr>
              <a:t>) overall, which is polynomial</a:t>
            </a:r>
          </a:p>
        </p:txBody>
      </p:sp>
    </p:spTree>
    <p:extLst>
      <p:ext uri="{BB962C8B-B14F-4D97-AF65-F5344CB8AC3E}">
        <p14:creationId xmlns:p14="http://schemas.microsoft.com/office/powerpoint/2010/main" val="2396667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48045" y="1131293"/>
            <a:ext cx="8153400" cy="247777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  </a:t>
            </a:r>
          </a:p>
          <a:p>
            <a:pPr marL="514350" indent="-514350">
              <a:buFont typeface="Wingdings"/>
              <a:buAutoNum type="arabicPeriod"/>
            </a:pPr>
            <a:r>
              <a:rPr lang="en-US" sz="1800" dirty="0" smtClean="0"/>
              <a:t>Show that all NP-complete problems are reducible to SAT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Describe a reduction function </a:t>
            </a:r>
            <a:r>
              <a:rPr lang="en-US" sz="1600" i="1" dirty="0" smtClean="0"/>
              <a:t>f</a:t>
            </a:r>
            <a:r>
              <a:rPr lang="en-US" sz="1600" dirty="0" smtClean="0"/>
              <a:t> from a known NP-Complete problem to SAT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</a:t>
            </a:r>
            <a:r>
              <a:rPr lang="en-US" sz="1600" i="1" dirty="0" smtClean="0"/>
              <a:t>f</a:t>
            </a:r>
            <a:r>
              <a:rPr lang="en-US" sz="1600" dirty="0" smtClean="0"/>
              <a:t> runs in polynomial time</a:t>
            </a:r>
          </a:p>
          <a:p>
            <a:pPr marL="834390" lvl="1" indent="-514350">
              <a:buFont typeface="Wingdings 2"/>
              <a:buAutoNum type="alphaLcPeriod"/>
            </a:pPr>
            <a:r>
              <a:rPr lang="en-US" sz="1600" dirty="0" smtClean="0"/>
              <a:t>Show that a solution exists to the NP-Complete problem IFF a solution exists </a:t>
            </a:r>
            <a:r>
              <a:rPr lang="en-US" sz="1600" i="1" dirty="0" smtClean="0">
                <a:solidFill>
                  <a:srgbClr val="FF6600"/>
                </a:solidFill>
              </a:rPr>
              <a:t>to the SAT problem generate by f</a:t>
            </a:r>
            <a:endParaRPr lang="en-US" sz="1600" dirty="0" smtClean="0">
              <a:solidFill>
                <a:srgbClr val="FF6600"/>
              </a:solidFill>
            </a:endParaRPr>
          </a:p>
          <a:p>
            <a:pPr marL="834390" lvl="1" indent="-514350">
              <a:buFont typeface="Wingdings 2"/>
              <a:buAutoNum type="alphaLcPeriod"/>
            </a:pPr>
            <a:endParaRPr lang="en-US" sz="1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3882" y="3084197"/>
            <a:ext cx="84821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01344" y="3530674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- Given an instance of CLIQUE, turn it into an instance of HALF-CLIQUE</a:t>
            </a:r>
          </a:p>
        </p:txBody>
      </p:sp>
    </p:spTree>
    <p:extLst>
      <p:ext uri="{BB962C8B-B14F-4D97-AF65-F5344CB8AC3E}">
        <p14:creationId xmlns:p14="http://schemas.microsoft.com/office/powerpoint/2010/main" val="4128324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4" y="3273000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- Given an instance of CLIQUE, turn it into an instance of HALF-CLIQUE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216832" y="3671024"/>
            <a:ext cx="2571090" cy="542135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34707" y="2903668"/>
            <a:ext cx="4292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It’s already a half-clique problem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305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52" y="3830624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- Given an instance of CLIQUE, turn it into an instance of HALF-CLIQUE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251" y="4770783"/>
            <a:ext cx="6783951" cy="805456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2648" y="2726900"/>
            <a:ext cx="7805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We’re looking for a clique that is smaller than half, so add an artificial clique to the graph and connect it up to all vertices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487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52" y="3830624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- Given an instance of CLIQUE, turn it into an instance of HALF-CLIQUE</a:t>
            </a:r>
          </a:p>
        </p:txBody>
      </p:sp>
      <p:sp>
        <p:nvSpPr>
          <p:cNvPr id="6" name="Rectangle 5"/>
          <p:cNvSpPr/>
          <p:nvPr/>
        </p:nvSpPr>
        <p:spPr>
          <a:xfrm>
            <a:off x="325251" y="5576263"/>
            <a:ext cx="6783951" cy="641961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2648" y="2726900"/>
            <a:ext cx="7805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We’re looking for a clique that is bigger than half, so add vertices until k = |V|/2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554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HALF-CLIQUE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344" y="3273000"/>
            <a:ext cx="7023100" cy="2387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1344" y="1873292"/>
            <a:ext cx="892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Reduce CLIQUE to HALF-CLIQUE: </a:t>
            </a:r>
          </a:p>
          <a:p>
            <a:r>
              <a:rPr lang="en-US" sz="2400" dirty="0" smtClean="0"/>
              <a:t>- Given an instance of CLIQUE, turn it into an instance of HALF-CLIQUE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792" y="6071905"/>
            <a:ext cx="69524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Runtime: From the construction we can see that it is polynomial time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5431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/>
          <a:lstStyle/>
          <a:p>
            <a:r>
              <a:rPr lang="en-US" dirty="0" smtClean="0"/>
              <a:t>Given </a:t>
            </a:r>
            <a:r>
              <a:rPr lang="en-US" dirty="0"/>
              <a:t>a graph G that has a CLIQUE of size k, show that f(</a:t>
            </a:r>
            <a:r>
              <a:rPr lang="en-US" dirty="0" err="1"/>
              <a:t>G,k</a:t>
            </a:r>
            <a:r>
              <a:rPr lang="en-US" dirty="0"/>
              <a:t>) has a solution to HALF-</a:t>
            </a:r>
            <a:r>
              <a:rPr lang="en-US" dirty="0" smtClean="0"/>
              <a:t>CLIQUE</a:t>
            </a:r>
          </a:p>
          <a:p>
            <a:endParaRPr lang="en-US" dirty="0"/>
          </a:p>
          <a:p>
            <a:r>
              <a:rPr lang="en-US" dirty="0" smtClean="0"/>
              <a:t>If k = |V|/2:</a:t>
            </a:r>
          </a:p>
          <a:p>
            <a:pPr lvl="1"/>
            <a:r>
              <a:rPr lang="en-US" dirty="0" smtClean="0"/>
              <a:t>the graph is unmodified</a:t>
            </a:r>
          </a:p>
          <a:p>
            <a:pPr lvl="1"/>
            <a:r>
              <a:rPr lang="en-US" dirty="0" smtClean="0"/>
              <a:t>f(</a:t>
            </a:r>
            <a:r>
              <a:rPr lang="en-US" dirty="0" err="1" smtClean="0"/>
              <a:t>G,k</a:t>
            </a:r>
            <a:r>
              <a:rPr lang="en-US" dirty="0" smtClean="0"/>
              <a:t>) has a clique that is half the size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0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/>
          <a:lstStyle/>
          <a:p>
            <a:r>
              <a:rPr lang="en-US" dirty="0" smtClean="0"/>
              <a:t>Given </a:t>
            </a:r>
            <a:r>
              <a:rPr lang="en-US" dirty="0"/>
              <a:t>a graph G that has a CLIQUE of size k, show that f(</a:t>
            </a:r>
            <a:r>
              <a:rPr lang="en-US" dirty="0" err="1"/>
              <a:t>G,k</a:t>
            </a:r>
            <a:r>
              <a:rPr lang="en-US" dirty="0"/>
              <a:t>) has a solution to HALF-</a:t>
            </a:r>
            <a:r>
              <a:rPr lang="en-US" dirty="0" smtClean="0"/>
              <a:t>CLIQUE</a:t>
            </a:r>
          </a:p>
          <a:p>
            <a:endParaRPr lang="en-US" dirty="0"/>
          </a:p>
          <a:p>
            <a:r>
              <a:rPr lang="en-US" dirty="0" smtClean="0"/>
              <a:t>If k &lt; |V|/2:</a:t>
            </a:r>
          </a:p>
          <a:p>
            <a:pPr lvl="1"/>
            <a:r>
              <a:rPr lang="en-US" dirty="0" smtClean="0"/>
              <a:t>we added a clique of |V|- 2k fully connected nodes</a:t>
            </a:r>
          </a:p>
          <a:p>
            <a:pPr lvl="1"/>
            <a:r>
              <a:rPr lang="en-US" dirty="0" smtClean="0"/>
              <a:t>there are |V| + |V| - 2k = 2(|V|-k) nodes in f(G)</a:t>
            </a:r>
          </a:p>
          <a:p>
            <a:pPr lvl="1"/>
            <a:r>
              <a:rPr lang="en-US" dirty="0" smtClean="0"/>
              <a:t>there is a clique in the original graph of size k</a:t>
            </a:r>
          </a:p>
          <a:p>
            <a:pPr lvl="1"/>
            <a:r>
              <a:rPr lang="en-US" dirty="0" smtClean="0"/>
              <a:t>plus our added clique of |V|-2k</a:t>
            </a:r>
          </a:p>
          <a:p>
            <a:pPr lvl="1"/>
            <a:r>
              <a:rPr lang="en-US" dirty="0" smtClean="0"/>
              <a:t>k + |V|-2k = |V|-k, which is half the size of f(G)</a:t>
            </a:r>
          </a:p>
        </p:txBody>
      </p:sp>
    </p:spTree>
    <p:extLst>
      <p:ext uri="{BB962C8B-B14F-4D97-AF65-F5344CB8AC3E}">
        <p14:creationId xmlns:p14="http://schemas.microsoft.com/office/powerpoint/2010/main" val="3667795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/>
          <a:lstStyle/>
          <a:p>
            <a:r>
              <a:rPr lang="en-US" dirty="0" smtClean="0"/>
              <a:t>Given </a:t>
            </a:r>
            <a:r>
              <a:rPr lang="en-US" dirty="0"/>
              <a:t>a graph G that has a CLIQUE of size k, show that f(</a:t>
            </a:r>
            <a:r>
              <a:rPr lang="en-US" dirty="0" err="1"/>
              <a:t>G,k</a:t>
            </a:r>
            <a:r>
              <a:rPr lang="en-US" dirty="0"/>
              <a:t>) has a solution to HALF-</a:t>
            </a:r>
            <a:r>
              <a:rPr lang="en-US" dirty="0" smtClean="0"/>
              <a:t>CLIQUE</a:t>
            </a:r>
          </a:p>
          <a:p>
            <a:endParaRPr lang="en-US" dirty="0"/>
          </a:p>
          <a:p>
            <a:r>
              <a:rPr lang="en-US" dirty="0" smtClean="0"/>
              <a:t>If k &gt;|V|/2:</a:t>
            </a:r>
          </a:p>
          <a:p>
            <a:pPr lvl="1"/>
            <a:r>
              <a:rPr lang="en-US" dirty="0" smtClean="0"/>
              <a:t>we added 2k - |V| unconnected vertices</a:t>
            </a:r>
          </a:p>
          <a:p>
            <a:pPr lvl="1"/>
            <a:r>
              <a:rPr lang="en-US" dirty="0" smtClean="0"/>
              <a:t>f(G) contains |V| + 2k - |V| = 2k vertices</a:t>
            </a:r>
          </a:p>
          <a:p>
            <a:pPr lvl="1"/>
            <a:r>
              <a:rPr lang="en-US" dirty="0" smtClean="0"/>
              <a:t>Since the original graph had a clique of size k vertices, the new graph will have a half-clique</a:t>
            </a:r>
          </a:p>
        </p:txBody>
      </p:sp>
    </p:spTree>
    <p:extLst>
      <p:ext uri="{BB962C8B-B14F-4D97-AF65-F5344CB8AC3E}">
        <p14:creationId xmlns:p14="http://schemas.microsoft.com/office/powerpoint/2010/main" val="2305143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Reduction 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56216"/>
          </a:xfrm>
        </p:spPr>
        <p:txBody>
          <a:bodyPr>
            <a:normAutofit/>
          </a:bodyPr>
          <a:lstStyle/>
          <a:p>
            <a:r>
              <a:rPr lang="en-US" dirty="0" smtClean="0"/>
              <a:t>Given </a:t>
            </a:r>
            <a:r>
              <a:rPr lang="en-US" dirty="0"/>
              <a:t>a graph </a:t>
            </a:r>
            <a:r>
              <a:rPr lang="en-US" dirty="0" smtClean="0"/>
              <a:t>f(G) </a:t>
            </a:r>
            <a:r>
              <a:rPr lang="en-US" dirty="0"/>
              <a:t>that has a CLIQUE </a:t>
            </a:r>
            <a:r>
              <a:rPr lang="en-US" dirty="0" smtClean="0"/>
              <a:t>half the elements, </a:t>
            </a:r>
            <a:r>
              <a:rPr lang="en-US" dirty="0"/>
              <a:t>show that </a:t>
            </a:r>
            <a:r>
              <a:rPr lang="en-US" dirty="0" smtClean="0"/>
              <a:t>G has a clique of size k</a:t>
            </a:r>
          </a:p>
          <a:p>
            <a:endParaRPr lang="en-US" dirty="0"/>
          </a:p>
          <a:p>
            <a:r>
              <a:rPr lang="en-US" dirty="0" smtClean="0"/>
              <a:t>Key: f(G) was constructed by your reduction function</a:t>
            </a:r>
          </a:p>
          <a:p>
            <a:r>
              <a:rPr lang="en-US" dirty="0" smtClean="0"/>
              <a:t>Use a similar argument to what we used in the other 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32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 vs. NP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72323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big question: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1278652" y="3686514"/>
            <a:ext cx="1679644" cy="1502487"/>
          </a:xfrm>
          <a:prstGeom prst="ellipse">
            <a:avLst/>
          </a:prstGeom>
          <a:noFill/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008887" y="3686514"/>
            <a:ext cx="1679644" cy="1502487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00076" y="2449846"/>
            <a:ext cx="2504162" cy="2785625"/>
          </a:xfrm>
          <a:prstGeom prst="ellipse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666954" y="4135702"/>
            <a:ext cx="1022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P=NP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660491" y="4182176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5420992" y="2801110"/>
            <a:ext cx="6037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NP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3630965" y="3458593"/>
            <a:ext cx="5399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?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886" y="5359386"/>
            <a:ext cx="401601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Someone finds a polynomial time solution to one of the </a:t>
            </a:r>
            <a:br>
              <a:rPr lang="en-US" sz="2400" dirty="0" smtClean="0">
                <a:solidFill>
                  <a:srgbClr val="0000FF"/>
                </a:solidFill>
              </a:rPr>
            </a:br>
            <a:r>
              <a:rPr lang="en-US" sz="2400" dirty="0" smtClean="0">
                <a:solidFill>
                  <a:srgbClr val="0000FF"/>
                </a:solidFill>
              </a:rPr>
              <a:t>NP-Complete problems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80526" y="5493801"/>
            <a:ext cx="4016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NP-Complete problems are somehow harder and distinct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286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Solving NP-Complete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www.tsp.gatech.edu</a:t>
            </a:r>
            <a:r>
              <a:rPr lang="en-US" dirty="0"/>
              <a:t>/</a:t>
            </a:r>
            <a:r>
              <a:rPr lang="en-US"/>
              <a:t>index.html</a:t>
            </a:r>
          </a:p>
        </p:txBody>
      </p:sp>
    </p:spTree>
    <p:extLst>
      <p:ext uri="{BB962C8B-B14F-4D97-AF65-F5344CB8AC3E}">
        <p14:creationId xmlns:p14="http://schemas.microsoft.com/office/powerpoint/2010/main" val="1862882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503</TotalTime>
  <Words>3431</Words>
  <Application>Microsoft Macintosh PowerPoint</Application>
  <PresentationFormat>On-screen Show (4:3)</PresentationFormat>
  <Paragraphs>445</Paragraphs>
  <Slides>69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1" baseType="lpstr">
      <vt:lpstr>Median</vt:lpstr>
      <vt:lpstr>Equation</vt:lpstr>
      <vt:lpstr>NP-Complete problems</vt:lpstr>
      <vt:lpstr>Admin</vt:lpstr>
      <vt:lpstr>Run-time analysis</vt:lpstr>
      <vt:lpstr>Tractable vs. intractable problems</vt:lpstr>
      <vt:lpstr>Tractable vs. intractable problems</vt:lpstr>
      <vt:lpstr>Tractable vs. intractable problems</vt:lpstr>
      <vt:lpstr>Tractable vs. intractable problems</vt:lpstr>
      <vt:lpstr>Tractable vs. intractable problems</vt:lpstr>
      <vt:lpstr>Solvable vs. unsolvable problems</vt:lpstr>
      <vt:lpstr>Solvable vs. unsolvable problems</vt:lpstr>
      <vt:lpstr>Sorting</vt:lpstr>
      <vt:lpstr>Sorting</vt:lpstr>
      <vt:lpstr>Enumerating all subsets</vt:lpstr>
      <vt:lpstr>Enumerating all subsets</vt:lpstr>
      <vt:lpstr>Halting problem</vt:lpstr>
      <vt:lpstr>Halting problem</vt:lpstr>
      <vt:lpstr>Integer solution?</vt:lpstr>
      <vt:lpstr>Integer solution?</vt:lpstr>
      <vt:lpstr>Hamiltonian cycle</vt:lpstr>
      <vt:lpstr>Hamiltonian cycle</vt:lpstr>
      <vt:lpstr>Hamiltonian cycle</vt:lpstr>
      <vt:lpstr>Hamiltonian cycle</vt:lpstr>
      <vt:lpstr>Hamiltonian cycle</vt:lpstr>
      <vt:lpstr>Hamiltonian cycle</vt:lpstr>
      <vt:lpstr>Checking hamiltonian cycles</vt:lpstr>
      <vt:lpstr>Checking hamiltonian cycles</vt:lpstr>
      <vt:lpstr>NP problems</vt:lpstr>
      <vt:lpstr>Checking hamiltonian cycles</vt:lpstr>
      <vt:lpstr>NP problems</vt:lpstr>
      <vt:lpstr>P and NP</vt:lpstr>
      <vt:lpstr>Reduction function</vt:lpstr>
      <vt:lpstr>Reduction function</vt:lpstr>
      <vt:lpstr>Reduction function</vt:lpstr>
      <vt:lpstr>NP-Complete</vt:lpstr>
      <vt:lpstr>NP-Complete</vt:lpstr>
      <vt:lpstr>NP-complete</vt:lpstr>
      <vt:lpstr>NP-complete problems</vt:lpstr>
      <vt:lpstr>NP-complete problems</vt:lpstr>
      <vt:lpstr>P vs. NP</vt:lpstr>
      <vt:lpstr>Proving NP-completeness</vt:lpstr>
      <vt:lpstr>Proving NP-completeness</vt:lpstr>
      <vt:lpstr>Proving NP-completeness</vt:lpstr>
      <vt:lpstr>Proving NP-completeness</vt:lpstr>
      <vt:lpstr>Proving NP-completeness</vt:lpstr>
      <vt:lpstr>Proving NP-completeness</vt:lpstr>
      <vt:lpstr>NP-complete: 3-SAT </vt:lpstr>
      <vt:lpstr>NP-complete: SAT</vt:lpstr>
      <vt:lpstr>NP-complete: SAT </vt:lpstr>
      <vt:lpstr>NP-Complete: SAT</vt:lpstr>
      <vt:lpstr>NP-Complete: SAT</vt:lpstr>
      <vt:lpstr>NP-Complete: SAT</vt:lpstr>
      <vt:lpstr>NP-Complete: SAT</vt:lpstr>
      <vt:lpstr>NP-Complete problems</vt:lpstr>
      <vt:lpstr>CLIQUE</vt:lpstr>
      <vt:lpstr>CLIQUE</vt:lpstr>
      <vt:lpstr>HALF-CLIQUE</vt:lpstr>
      <vt:lpstr>Is Half-Clique NP-Complete?</vt:lpstr>
      <vt:lpstr>HALF-CLIQUE</vt:lpstr>
      <vt:lpstr>HALF-CLIQUE</vt:lpstr>
      <vt:lpstr>HALF-CLIQUE</vt:lpstr>
      <vt:lpstr>HALF-CLIQUE</vt:lpstr>
      <vt:lpstr>HALF-CLIQUE</vt:lpstr>
      <vt:lpstr>HALF-CLIQUE</vt:lpstr>
      <vt:lpstr>Reduction proof</vt:lpstr>
      <vt:lpstr>Reduction proof</vt:lpstr>
      <vt:lpstr>Reduction proof</vt:lpstr>
      <vt:lpstr>Reduction proof</vt:lpstr>
      <vt:lpstr>P vs. NP</vt:lpstr>
      <vt:lpstr>Solving NP-Complete problems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NP-Complete problems</dc:title>
  <dc:creator>David Kauchak</dc:creator>
  <cp:lastModifiedBy>David Kauchak</cp:lastModifiedBy>
  <cp:revision>198</cp:revision>
  <dcterms:created xsi:type="dcterms:W3CDTF">2012-05-07T17:47:03Z</dcterms:created>
  <dcterms:modified xsi:type="dcterms:W3CDTF">2012-05-08T16:40:09Z</dcterms:modified>
</cp:coreProperties>
</file>