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1"/>
  </p:sldMasterIdLst>
  <p:notesMasterIdLst>
    <p:notesMasterId r:id="rId52"/>
  </p:notesMasterIdLst>
  <p:handoutMasterIdLst>
    <p:handoutMasterId r:id="rId53"/>
  </p:handoutMasterIdLst>
  <p:sldIdLst>
    <p:sldId id="256" r:id="rId2"/>
    <p:sldId id="422" r:id="rId3"/>
    <p:sldId id="260" r:id="rId4"/>
    <p:sldId id="264" r:id="rId5"/>
    <p:sldId id="265" r:id="rId6"/>
    <p:sldId id="411" r:id="rId7"/>
    <p:sldId id="336" r:id="rId8"/>
    <p:sldId id="361" r:id="rId9"/>
    <p:sldId id="363" r:id="rId10"/>
    <p:sldId id="364" r:id="rId11"/>
    <p:sldId id="366" r:id="rId12"/>
    <p:sldId id="367" r:id="rId13"/>
    <p:sldId id="368" r:id="rId14"/>
    <p:sldId id="369" r:id="rId15"/>
    <p:sldId id="380" r:id="rId16"/>
    <p:sldId id="370" r:id="rId17"/>
    <p:sldId id="371" r:id="rId18"/>
    <p:sldId id="372" r:id="rId19"/>
    <p:sldId id="373" r:id="rId20"/>
    <p:sldId id="375" r:id="rId21"/>
    <p:sldId id="376" r:id="rId22"/>
    <p:sldId id="378" r:id="rId23"/>
    <p:sldId id="420" r:id="rId24"/>
    <p:sldId id="381" r:id="rId25"/>
    <p:sldId id="382" r:id="rId26"/>
    <p:sldId id="383" r:id="rId27"/>
    <p:sldId id="413" r:id="rId28"/>
    <p:sldId id="384" r:id="rId29"/>
    <p:sldId id="389" r:id="rId30"/>
    <p:sldId id="385" r:id="rId31"/>
    <p:sldId id="392" r:id="rId32"/>
    <p:sldId id="393" r:id="rId33"/>
    <p:sldId id="386" r:id="rId34"/>
    <p:sldId id="394" r:id="rId35"/>
    <p:sldId id="395" r:id="rId36"/>
    <p:sldId id="396" r:id="rId37"/>
    <p:sldId id="397" r:id="rId38"/>
    <p:sldId id="400" r:id="rId39"/>
    <p:sldId id="402" r:id="rId40"/>
    <p:sldId id="403" r:id="rId41"/>
    <p:sldId id="404" r:id="rId42"/>
    <p:sldId id="421" r:id="rId43"/>
    <p:sldId id="416" r:id="rId44"/>
    <p:sldId id="417" r:id="rId45"/>
    <p:sldId id="418" r:id="rId46"/>
    <p:sldId id="419" r:id="rId47"/>
    <p:sldId id="405" r:id="rId48"/>
    <p:sldId id="406" r:id="rId49"/>
    <p:sldId id="407" r:id="rId50"/>
    <p:sldId id="408" r:id="rId5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2" d="100"/>
          <a:sy n="92" d="100"/>
        </p:scale>
        <p:origin x="-134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notesMaster" Target="notesMasters/notesMaster1.xml"/><Relationship Id="rId53" Type="http://schemas.openxmlformats.org/officeDocument/2006/relationships/handoutMaster" Target="handoutMasters/handoutMaster1.xml"/><Relationship Id="rId54" Type="http://schemas.openxmlformats.org/officeDocument/2006/relationships/printerSettings" Target="printerSettings/printerSettings1.bin"/><Relationship Id="rId55" Type="http://schemas.openxmlformats.org/officeDocument/2006/relationships/presProps" Target="presProps.xml"/><Relationship Id="rId56" Type="http://schemas.openxmlformats.org/officeDocument/2006/relationships/viewProps" Target="viewProps.xml"/><Relationship Id="rId57" Type="http://schemas.openxmlformats.org/officeDocument/2006/relationships/theme" Target="theme/theme1.xml"/><Relationship Id="rId58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06CCD8-7A45-5441-B426-10D9E525BB43}" type="datetimeFigureOut">
              <a:rPr lang="en-US" smtClean="0"/>
              <a:t>4/30/13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D8889E-8B5F-4443-9ABF-93A5F94E1C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313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738870-17D2-3941-A5AE-C6B204479D59}" type="datetimeFigureOut">
              <a:rPr lang="en-US" smtClean="0"/>
              <a:t>4/30/13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890F7C-C22C-DB49-94A6-8B79DB65EB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7606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186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861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run-time is a bit more complicate</a:t>
            </a:r>
            <a:r>
              <a:rPr lang="en-US" baseline="0" dirty="0" smtClean="0"/>
              <a:t>d for this one…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890F7C-C22C-DB49-94A6-8B79DB65EB8E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1616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42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78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42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78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266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79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266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79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42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78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290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80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290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80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42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78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42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78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42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78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290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80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D7CF6F6C-35C2-0743-A23E-862B370009A8}" type="datetimeFigureOut">
              <a:rPr lang="en-US" smtClean="0"/>
              <a:t>4/30/13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A9BEDC5-C54E-9D40-8B51-8ADA81E069C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F6F6C-35C2-0743-A23E-862B370009A8}" type="datetimeFigureOut">
              <a:rPr lang="en-US" smtClean="0"/>
              <a:t>4/30/13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9BEDC5-C54E-9D40-8B51-8ADA81E069C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F6F6C-35C2-0743-A23E-862B370009A8}" type="datetimeFigureOut">
              <a:rPr lang="en-US" smtClean="0"/>
              <a:t>4/30/13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1A9BEDC5-C54E-9D40-8B51-8ADA81E069C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7CF6F6C-35C2-0743-A23E-862B370009A8}" type="datetimeFigureOut">
              <a:rPr lang="en-US" smtClean="0"/>
              <a:t>4/30/13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1A9BEDC5-C54E-9D40-8B51-8ADA81E069C6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7CF6F6C-35C2-0743-A23E-862B370009A8}" type="datetimeFigureOut">
              <a:rPr lang="en-US" smtClean="0"/>
              <a:t>4/30/13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1A9BEDC5-C54E-9D40-8B51-8ADA81E069C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F6F6C-35C2-0743-A23E-862B370009A8}" type="datetimeFigureOut">
              <a:rPr lang="en-US" smtClean="0"/>
              <a:t>4/30/13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9BEDC5-C54E-9D40-8B51-8ADA81E069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F6F6C-35C2-0743-A23E-862B370009A8}" type="datetimeFigureOut">
              <a:rPr lang="en-US" smtClean="0"/>
              <a:t>4/30/13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A9BEDC5-C54E-9D40-8B51-8ADA81E069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F6F6C-35C2-0743-A23E-862B370009A8}" type="datetimeFigureOut">
              <a:rPr lang="en-US" smtClean="0"/>
              <a:t>4/30/13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9BEDC5-C54E-9D40-8B51-8ADA81E069C6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D7CF6F6C-35C2-0743-A23E-862B370009A8}" type="datetimeFigureOut">
              <a:rPr lang="en-US" smtClean="0"/>
              <a:t>4/30/13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1A9BEDC5-C54E-9D40-8B51-8ADA81E069C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F6F6C-35C2-0743-A23E-862B370009A8}" type="datetimeFigureOut">
              <a:rPr lang="en-US" smtClean="0"/>
              <a:t>4/30/13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BEDC5-C54E-9D40-8B51-8ADA81E069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D7CF6F6C-35C2-0743-A23E-862B370009A8}" type="datetimeFigureOut">
              <a:rPr lang="en-US" smtClean="0"/>
              <a:t>4/30/13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1A9BEDC5-C54E-9D40-8B51-8ADA81E069C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7CF6F6C-35C2-0743-A23E-862B370009A8}" type="datetimeFigureOut">
              <a:rPr lang="en-US" smtClean="0"/>
              <a:t>4/30/13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A9BEDC5-C54E-9D40-8B51-8ADA81E069C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Max Flow Applications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CS302, Spring </a:t>
            </a:r>
            <a:r>
              <a:rPr lang="en-US" dirty="0" smtClean="0"/>
              <a:t>2013                   </a:t>
            </a:r>
            <a:r>
              <a:rPr lang="en-US" dirty="0" smtClean="0"/>
              <a:t>David Kauchak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690287"/>
            <a:ext cx="5003800" cy="372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633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CS lunch today</a:t>
            </a:r>
          </a:p>
          <a:p>
            <a:r>
              <a:rPr lang="en-US" dirty="0" smtClean="0"/>
              <a:t>Grading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8688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Flow graph/networks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2806168" y="5394498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4155696" y="4637228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4131506" y="6257889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4" name="Group 7"/>
          <p:cNvGrpSpPr>
            <a:grpSpLocks/>
          </p:cNvGrpSpPr>
          <p:nvPr/>
        </p:nvGrpSpPr>
        <p:grpSpPr bwMode="auto">
          <a:xfrm>
            <a:off x="5371268" y="5489334"/>
            <a:ext cx="533400" cy="533400"/>
            <a:chOff x="1824" y="2736"/>
            <a:chExt cx="336" cy="336"/>
          </a:xfrm>
        </p:grpSpPr>
        <p:sp>
          <p:nvSpPr>
            <p:cNvPr id="15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8" name="Straight Arrow Connector 17"/>
          <p:cNvCxnSpPr>
            <a:stCxn id="5" idx="7"/>
            <a:endCxn id="8" idx="3"/>
          </p:cNvCxnSpPr>
          <p:nvPr/>
        </p:nvCxnSpPr>
        <p:spPr>
          <a:xfrm flipV="1">
            <a:off x="3261453" y="5092513"/>
            <a:ext cx="972358" cy="3801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5" idx="5"/>
            <a:endCxn id="11" idx="2"/>
          </p:cNvCxnSpPr>
          <p:nvPr/>
        </p:nvCxnSpPr>
        <p:spPr>
          <a:xfrm>
            <a:off x="3261453" y="5849783"/>
            <a:ext cx="870053" cy="67480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1" idx="6"/>
            <a:endCxn id="15" idx="3"/>
          </p:cNvCxnSpPr>
          <p:nvPr/>
        </p:nvCxnSpPr>
        <p:spPr>
          <a:xfrm flipV="1">
            <a:off x="4664906" y="5944619"/>
            <a:ext cx="784477" cy="57997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8" idx="4"/>
            <a:endCxn id="11" idx="0"/>
          </p:cNvCxnSpPr>
          <p:nvPr/>
        </p:nvCxnSpPr>
        <p:spPr>
          <a:xfrm flipH="1">
            <a:off x="4398206" y="5170628"/>
            <a:ext cx="24190" cy="108726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8" idx="5"/>
            <a:endCxn id="15" idx="1"/>
          </p:cNvCxnSpPr>
          <p:nvPr/>
        </p:nvCxnSpPr>
        <p:spPr>
          <a:xfrm>
            <a:off x="4610981" y="5092513"/>
            <a:ext cx="838402" cy="47493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 Box 31"/>
          <p:cNvSpPr txBox="1">
            <a:spLocks noChangeArrowheads="1"/>
          </p:cNvSpPr>
          <p:nvPr/>
        </p:nvSpPr>
        <p:spPr bwMode="auto">
          <a:xfrm>
            <a:off x="3302801" y="4871341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20</a:t>
            </a:r>
            <a:endParaRPr lang="en-US" kern="1200" dirty="0"/>
          </a:p>
        </p:txBody>
      </p:sp>
      <p:sp>
        <p:nvSpPr>
          <p:cNvPr id="36" name="Text Box 31"/>
          <p:cNvSpPr txBox="1">
            <a:spLocks noChangeArrowheads="1"/>
          </p:cNvSpPr>
          <p:nvPr/>
        </p:nvSpPr>
        <p:spPr bwMode="auto">
          <a:xfrm>
            <a:off x="5028368" y="6181614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20</a:t>
            </a:r>
            <a:endParaRPr lang="en-US" kern="1200" dirty="0"/>
          </a:p>
        </p:txBody>
      </p:sp>
      <p:sp>
        <p:nvSpPr>
          <p:cNvPr id="37" name="Text Box 31"/>
          <p:cNvSpPr txBox="1">
            <a:spLocks noChangeArrowheads="1"/>
          </p:cNvSpPr>
          <p:nvPr/>
        </p:nvSpPr>
        <p:spPr bwMode="auto">
          <a:xfrm>
            <a:off x="3064706" y="5927898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38" name="Text Box 31"/>
          <p:cNvSpPr txBox="1">
            <a:spLocks noChangeArrowheads="1"/>
          </p:cNvSpPr>
          <p:nvPr/>
        </p:nvSpPr>
        <p:spPr bwMode="auto">
          <a:xfrm>
            <a:off x="4928910" y="4911071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39" name="Text Box 31"/>
          <p:cNvSpPr txBox="1">
            <a:spLocks noChangeArrowheads="1"/>
          </p:cNvSpPr>
          <p:nvPr/>
        </p:nvSpPr>
        <p:spPr bwMode="auto">
          <a:xfrm>
            <a:off x="4422396" y="5489334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30</a:t>
            </a:r>
            <a:endParaRPr lang="en-US" kern="1200" dirty="0"/>
          </a:p>
        </p:txBody>
      </p:sp>
      <p:sp>
        <p:nvSpPr>
          <p:cNvPr id="40" name="Content Placeholder 2"/>
          <p:cNvSpPr>
            <a:spLocks noGrp="1"/>
          </p:cNvSpPr>
          <p:nvPr>
            <p:ph sz="quarter" idx="1"/>
          </p:nvPr>
        </p:nvSpPr>
        <p:spPr>
          <a:xfrm>
            <a:off x="405573" y="1614006"/>
            <a:ext cx="8641792" cy="244488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/>
              <a:t>Flow network</a:t>
            </a:r>
          </a:p>
          <a:p>
            <a:pPr lvl="1"/>
            <a:r>
              <a:rPr lang="en-US" sz="2400" dirty="0" smtClean="0"/>
              <a:t>directed, weighted graph (V, E)</a:t>
            </a:r>
          </a:p>
          <a:p>
            <a:pPr lvl="1"/>
            <a:r>
              <a:rPr lang="en-US" altLang="ja-JP" sz="2400" dirty="0">
                <a:sym typeface="Symbol" charset="0"/>
              </a:rPr>
              <a:t>positive edge </a:t>
            </a:r>
            <a:r>
              <a:rPr lang="en-US" altLang="ja-JP" sz="2400" dirty="0" smtClean="0">
                <a:sym typeface="Symbol" charset="0"/>
              </a:rPr>
              <a:t>weights indicating the “capacity” (</a:t>
            </a:r>
            <a:r>
              <a:rPr lang="en-US" altLang="ja-JP" sz="2400" dirty="0">
                <a:sym typeface="Symbol" charset="0"/>
              </a:rPr>
              <a:t>generally, assume integers</a:t>
            </a:r>
            <a:r>
              <a:rPr lang="en-US" altLang="ja-JP" sz="2400" dirty="0" smtClean="0">
                <a:sym typeface="Symbol" charset="0"/>
              </a:rPr>
              <a:t>)</a:t>
            </a:r>
            <a:endParaRPr lang="en-US" sz="2400" dirty="0" smtClean="0"/>
          </a:p>
          <a:p>
            <a:pPr lvl="1"/>
            <a:r>
              <a:rPr lang="en-US" sz="2400" dirty="0" smtClean="0"/>
              <a:t>contains a single source </a:t>
            </a:r>
            <a:r>
              <a:rPr lang="en-US" sz="2400" i="1" dirty="0" smtClean="0"/>
              <a:t>s</a:t>
            </a:r>
            <a:r>
              <a:rPr lang="en-US" sz="2400" dirty="0"/>
              <a:t> </a:t>
            </a:r>
            <a:r>
              <a:rPr lang="en-US" altLang="ja-JP" sz="2400" dirty="0" smtClean="0">
                <a:sym typeface="Symbol" charset="0"/>
              </a:rPr>
              <a:t> V with no incoming edges</a:t>
            </a:r>
          </a:p>
          <a:p>
            <a:pPr lvl="1"/>
            <a:r>
              <a:rPr lang="en-US" altLang="ja-JP" sz="2400" dirty="0" smtClean="0">
                <a:sym typeface="Symbol" charset="0"/>
              </a:rPr>
              <a:t>contains a single sink/target </a:t>
            </a:r>
            <a:r>
              <a:rPr lang="en-US" altLang="ja-JP" sz="2400" i="1" dirty="0" smtClean="0">
                <a:sym typeface="Symbol" charset="0"/>
              </a:rPr>
              <a:t>t </a:t>
            </a:r>
            <a:r>
              <a:rPr lang="en-US" altLang="ja-JP" sz="2400" dirty="0">
                <a:sym typeface="Symbol" charset="0"/>
              </a:rPr>
              <a:t> </a:t>
            </a:r>
            <a:r>
              <a:rPr lang="en-US" altLang="ja-JP" sz="2400" dirty="0" smtClean="0">
                <a:sym typeface="Symbol" charset="0"/>
              </a:rPr>
              <a:t>V with no outgoing edges</a:t>
            </a:r>
          </a:p>
          <a:p>
            <a:pPr lvl="1"/>
            <a:r>
              <a:rPr lang="en-US" altLang="ja-JP" sz="2400" dirty="0" smtClean="0">
                <a:sym typeface="Symbol" charset="0"/>
              </a:rPr>
              <a:t>every vertex is on a path from </a:t>
            </a:r>
            <a:r>
              <a:rPr lang="en-US" altLang="ja-JP" sz="2400" i="1" dirty="0" smtClean="0">
                <a:sym typeface="Symbol" charset="0"/>
              </a:rPr>
              <a:t>s</a:t>
            </a:r>
            <a:r>
              <a:rPr lang="en-US" altLang="ja-JP" sz="2400" dirty="0" smtClean="0">
                <a:sym typeface="Symbol" charset="0"/>
              </a:rPr>
              <a:t> to </a:t>
            </a:r>
            <a:r>
              <a:rPr lang="en-US" altLang="ja-JP" sz="2400" i="1" dirty="0" smtClean="0">
                <a:sym typeface="Symbol" charset="0"/>
              </a:rPr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982476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Flow constraints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22398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in</a:t>
            </a:r>
            <a:r>
              <a:rPr lang="en-US" dirty="0" smtClean="0"/>
              <a:t>-flow = out-flow for every vertex (except s, t)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flow </a:t>
            </a:r>
            <a:r>
              <a:rPr lang="en-US" dirty="0" smtClean="0"/>
              <a:t>along an edge cannot exceed the edge capacity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flows </a:t>
            </a:r>
            <a:r>
              <a:rPr lang="en-US" dirty="0" smtClean="0"/>
              <a:t>are positive</a:t>
            </a: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2806168" y="5366886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4155696" y="4609616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4131506" y="6230277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5371268" y="5461722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3261453" y="5064901"/>
            <a:ext cx="972358" cy="3801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3261453" y="5822171"/>
            <a:ext cx="870053" cy="67480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14" idx="3"/>
          </p:cNvCxnSpPr>
          <p:nvPr/>
        </p:nvCxnSpPr>
        <p:spPr>
          <a:xfrm flipV="1">
            <a:off x="4664906" y="5917007"/>
            <a:ext cx="784477" cy="57997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 flipH="1">
            <a:off x="4398206" y="5143016"/>
            <a:ext cx="24190" cy="108726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5"/>
            <a:endCxn id="14" idx="1"/>
          </p:cNvCxnSpPr>
          <p:nvPr/>
        </p:nvCxnSpPr>
        <p:spPr>
          <a:xfrm>
            <a:off x="4610981" y="5064901"/>
            <a:ext cx="838402" cy="47493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3302801" y="484372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20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5028368" y="615400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20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3064706" y="5900286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4928910" y="488345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4422396" y="546172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30</a:t>
            </a:r>
            <a:endParaRPr lang="en-US" kern="1200" dirty="0"/>
          </a:p>
        </p:txBody>
      </p:sp>
    </p:spTree>
    <p:extLst>
      <p:ext uri="{BB962C8B-B14F-4D97-AF65-F5344CB8AC3E}">
        <p14:creationId xmlns:p14="http://schemas.microsoft.com/office/powerpoint/2010/main" val="4572259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 flow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2083410"/>
            <a:ext cx="8153400" cy="2223989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Given a flow network:</a:t>
            </a:r>
            <a:r>
              <a:rPr lang="en-US" dirty="0"/>
              <a:t> </a:t>
            </a:r>
            <a:r>
              <a:rPr lang="en-US" i="1" dirty="0">
                <a:solidFill>
                  <a:srgbClr val="008000"/>
                </a:solidFill>
              </a:rPr>
              <a:t>w</a:t>
            </a:r>
            <a:r>
              <a:rPr lang="en-US" i="1" dirty="0" smtClean="0">
                <a:solidFill>
                  <a:srgbClr val="008000"/>
                </a:solidFill>
              </a:rPr>
              <a:t>hat is the maximum flow we can send from s to t that meet the flow constraints?</a:t>
            </a: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2806168" y="5366886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4155696" y="4609616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4131506" y="6230277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5371268" y="5461722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3261453" y="5064901"/>
            <a:ext cx="972358" cy="3801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3261453" y="5822171"/>
            <a:ext cx="870053" cy="67480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14" idx="3"/>
          </p:cNvCxnSpPr>
          <p:nvPr/>
        </p:nvCxnSpPr>
        <p:spPr>
          <a:xfrm flipV="1">
            <a:off x="4664906" y="5917007"/>
            <a:ext cx="784477" cy="57997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 flipH="1">
            <a:off x="4398206" y="5143016"/>
            <a:ext cx="24190" cy="108726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5"/>
            <a:endCxn id="14" idx="1"/>
          </p:cNvCxnSpPr>
          <p:nvPr/>
        </p:nvCxnSpPr>
        <p:spPr>
          <a:xfrm>
            <a:off x="4610981" y="5064901"/>
            <a:ext cx="838402" cy="47493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3302801" y="484372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20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5028368" y="615400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20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3064706" y="5900286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4928910" y="488345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4422396" y="546172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30</a:t>
            </a:r>
            <a:endParaRPr lang="en-US" kern="1200" dirty="0"/>
          </a:p>
        </p:txBody>
      </p:sp>
    </p:spTree>
    <p:extLst>
      <p:ext uri="{BB962C8B-B14F-4D97-AF65-F5344CB8AC3E}">
        <p14:creationId xmlns:p14="http://schemas.microsoft.com/office/powerpoint/2010/main" val="21164421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flow properties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If one of these is </a:t>
            </a:r>
            <a:r>
              <a:rPr lang="en-US" dirty="0" smtClean="0"/>
              <a:t>true </a:t>
            </a:r>
            <a:r>
              <a:rPr lang="en-US" dirty="0" smtClean="0"/>
              <a:t>then all are true (i.e. each implies the the others):</a:t>
            </a:r>
          </a:p>
          <a:p>
            <a:endParaRPr lang="en-US" dirty="0" smtClean="0"/>
          </a:p>
          <a:p>
            <a:r>
              <a:rPr lang="en-US" dirty="0" smtClean="0"/>
              <a:t>f is a maximum flow</a:t>
            </a:r>
          </a:p>
          <a:p>
            <a:r>
              <a:rPr lang="en-US" dirty="0" err="1" smtClean="0"/>
              <a:t>G</a:t>
            </a:r>
            <a:r>
              <a:rPr lang="en-US" baseline="-25000" dirty="0" err="1" smtClean="0"/>
              <a:t>f</a:t>
            </a:r>
            <a:r>
              <a:rPr lang="en-US" dirty="0" smtClean="0"/>
              <a:t> </a:t>
            </a:r>
            <a:r>
              <a:rPr lang="en-US" dirty="0" smtClean="0"/>
              <a:t>(residual graph) has </a:t>
            </a:r>
            <a:r>
              <a:rPr lang="en-US" dirty="0" smtClean="0"/>
              <a:t>no paths from s to t</a:t>
            </a:r>
          </a:p>
          <a:p>
            <a:r>
              <a:rPr lang="en-US" dirty="0" smtClean="0"/>
              <a:t>|f| = minimum capacity cut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90456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Ford-Fulkerson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02209" y="2028178"/>
            <a:ext cx="8153400" cy="388067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Ford-Fulkerson(G, s, t)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flow = 0 for all edges</a:t>
            </a:r>
          </a:p>
          <a:p>
            <a:pPr marL="0" indent="0">
              <a:buNone/>
            </a:pPr>
            <a:r>
              <a:rPr lang="en-US" dirty="0" smtClean="0"/>
              <a:t>   </a:t>
            </a:r>
            <a:r>
              <a:rPr lang="en-US" dirty="0" err="1" smtClean="0"/>
              <a:t>G</a:t>
            </a:r>
            <a:r>
              <a:rPr lang="en-US" baseline="-25000" dirty="0" err="1" smtClean="0"/>
              <a:t>f</a:t>
            </a:r>
            <a:r>
              <a:rPr lang="en-US" dirty="0" smtClean="0"/>
              <a:t> = </a:t>
            </a:r>
            <a:r>
              <a:rPr lang="en-US" dirty="0" err="1" smtClean="0"/>
              <a:t>residualGraph</a:t>
            </a:r>
            <a:r>
              <a:rPr lang="en-US" dirty="0" smtClean="0"/>
              <a:t>(G)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while a simple path exists from s to t in </a:t>
            </a:r>
            <a:r>
              <a:rPr lang="en-US" dirty="0" err="1" smtClean="0"/>
              <a:t>G</a:t>
            </a:r>
            <a:r>
              <a:rPr lang="en-US" baseline="-25000" dirty="0" err="1" smtClean="0"/>
              <a:t>f</a:t>
            </a:r>
            <a:endParaRPr lang="en-US" baseline="-25000" dirty="0"/>
          </a:p>
          <a:p>
            <a:pPr marL="0" indent="0">
              <a:buNone/>
            </a:pPr>
            <a:r>
              <a:rPr lang="en-US" dirty="0" smtClean="0"/>
              <a:t>      send as much flow along the path as possible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</a:t>
            </a:r>
            <a:r>
              <a:rPr lang="en-US" dirty="0" err="1" smtClean="0"/>
              <a:t>G</a:t>
            </a:r>
            <a:r>
              <a:rPr lang="en-US" baseline="-25000" dirty="0" err="1" smtClean="0"/>
              <a:t>f</a:t>
            </a:r>
            <a:r>
              <a:rPr lang="en-US" dirty="0" smtClean="0"/>
              <a:t> = </a:t>
            </a:r>
            <a:r>
              <a:rPr lang="en-US" dirty="0" err="1" smtClean="0"/>
              <a:t>residualGraph</a:t>
            </a:r>
            <a:r>
              <a:rPr lang="en-US" dirty="0" smtClean="0"/>
              <a:t>(G)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return flow</a:t>
            </a:r>
          </a:p>
        </p:txBody>
      </p:sp>
    </p:spTree>
    <p:extLst>
      <p:ext uri="{BB962C8B-B14F-4D97-AF65-F5344CB8AC3E}">
        <p14:creationId xmlns:p14="http://schemas.microsoft.com/office/powerpoint/2010/main" val="29190809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Application: bipartite graph matching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572054"/>
            <a:ext cx="8229600" cy="990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2100" dirty="0" smtClean="0">
                <a:latin typeface="Arial" charset="0"/>
              </a:rPr>
              <a:t>Bipartite graph – a graph where every vertex can be partitioned into two sets X and Y such that all edges connect a vertex u </a:t>
            </a:r>
            <a:r>
              <a:rPr lang="en-US" sz="2100" dirty="0" smtClean="0">
                <a:latin typeface="Arial" charset="0"/>
                <a:sym typeface="Symbol" charset="0"/>
              </a:rPr>
              <a:t></a:t>
            </a:r>
            <a:r>
              <a:rPr lang="en-US" sz="2100" dirty="0" smtClean="0">
                <a:latin typeface="Arial" charset="0"/>
                <a:cs typeface="Arial" charset="0"/>
              </a:rPr>
              <a:t> X and a vertex v </a:t>
            </a:r>
            <a:r>
              <a:rPr lang="en-US" sz="2100" dirty="0" smtClean="0">
                <a:latin typeface="Arial" charset="0"/>
                <a:sym typeface="Symbol" charset="0"/>
              </a:rPr>
              <a:t></a:t>
            </a:r>
            <a:r>
              <a:rPr lang="en-US" sz="2100" dirty="0" smtClean="0">
                <a:latin typeface="Arial" charset="0"/>
                <a:cs typeface="Arial" charset="0"/>
              </a:rPr>
              <a:t> Y</a:t>
            </a:r>
            <a:endParaRPr lang="en-US" sz="2100" dirty="0">
              <a:latin typeface="Arial" charset="0"/>
              <a:cs typeface="Arial" charset="0"/>
            </a:endParaRP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2819400" y="2667000"/>
            <a:ext cx="533400" cy="533400"/>
            <a:chOff x="1824" y="2736"/>
            <a:chExt cx="336" cy="336"/>
          </a:xfrm>
        </p:grpSpPr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A</a:t>
              </a:r>
            </a:p>
          </p:txBody>
        </p:sp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2819400" y="3810000"/>
            <a:ext cx="533400" cy="533400"/>
            <a:chOff x="1824" y="2736"/>
            <a:chExt cx="336" cy="336"/>
          </a:xfrm>
        </p:grpSpPr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B</a:t>
              </a:r>
            </a:p>
          </p:txBody>
        </p: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2819400" y="4953000"/>
            <a:ext cx="533400" cy="533400"/>
            <a:chOff x="1824" y="2736"/>
            <a:chExt cx="336" cy="336"/>
          </a:xfrm>
        </p:grpSpPr>
        <p:sp>
          <p:nvSpPr>
            <p:cNvPr id="12" name="Oval 11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Text Box 12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C</a:t>
              </a:r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5562600" y="3276600"/>
            <a:ext cx="533400" cy="533400"/>
            <a:chOff x="1824" y="2736"/>
            <a:chExt cx="336" cy="336"/>
          </a:xfrm>
        </p:grpSpPr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Text Box 15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E</a:t>
              </a:r>
            </a:p>
          </p:txBody>
        </p: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2743200" y="6019800"/>
            <a:ext cx="533400" cy="533400"/>
            <a:chOff x="1824" y="2736"/>
            <a:chExt cx="336" cy="336"/>
          </a:xfrm>
        </p:grpSpPr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Text Box 1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D</a:t>
              </a:r>
            </a:p>
          </p:txBody>
        </p:sp>
      </p:grp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5562600" y="4572000"/>
            <a:ext cx="533400" cy="533400"/>
            <a:chOff x="1824" y="2736"/>
            <a:chExt cx="336" cy="336"/>
          </a:xfrm>
        </p:grpSpPr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Text Box 21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F</a:t>
              </a:r>
            </a:p>
          </p:txBody>
        </p:sp>
      </p:grpSp>
      <p:grpSp>
        <p:nvGrpSpPr>
          <p:cNvPr id="23" name="Group 22"/>
          <p:cNvGrpSpPr>
            <a:grpSpLocks/>
          </p:cNvGrpSpPr>
          <p:nvPr/>
        </p:nvGrpSpPr>
        <p:grpSpPr bwMode="auto">
          <a:xfrm>
            <a:off x="5562600" y="5715000"/>
            <a:ext cx="533400" cy="533400"/>
            <a:chOff x="1824" y="2736"/>
            <a:chExt cx="336" cy="336"/>
          </a:xfrm>
        </p:grpSpPr>
        <p:sp>
          <p:nvSpPr>
            <p:cNvPr id="24" name="Oval 23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Text Box 24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G</a:t>
              </a:r>
            </a:p>
          </p:txBody>
        </p:sp>
      </p:grpSp>
      <p:sp>
        <p:nvSpPr>
          <p:cNvPr id="26" name="Line 36"/>
          <p:cNvSpPr>
            <a:spLocks noChangeShapeType="1"/>
          </p:cNvSpPr>
          <p:nvPr/>
        </p:nvSpPr>
        <p:spPr bwMode="auto">
          <a:xfrm flipV="1">
            <a:off x="3200400" y="4876800"/>
            <a:ext cx="23622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Line 37"/>
          <p:cNvSpPr>
            <a:spLocks noChangeShapeType="1"/>
          </p:cNvSpPr>
          <p:nvPr/>
        </p:nvSpPr>
        <p:spPr bwMode="auto">
          <a:xfrm>
            <a:off x="3352800" y="5257800"/>
            <a:ext cx="2209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Line 38"/>
          <p:cNvSpPr>
            <a:spLocks noChangeShapeType="1"/>
          </p:cNvSpPr>
          <p:nvPr/>
        </p:nvSpPr>
        <p:spPr bwMode="auto">
          <a:xfrm flipV="1">
            <a:off x="3276600" y="3733800"/>
            <a:ext cx="23622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" name="Line 39"/>
          <p:cNvSpPr>
            <a:spLocks noChangeShapeType="1"/>
          </p:cNvSpPr>
          <p:nvPr/>
        </p:nvSpPr>
        <p:spPr bwMode="auto">
          <a:xfrm>
            <a:off x="3352800" y="4114800"/>
            <a:ext cx="2286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Line 40"/>
          <p:cNvSpPr>
            <a:spLocks noChangeShapeType="1"/>
          </p:cNvSpPr>
          <p:nvPr/>
        </p:nvSpPr>
        <p:spPr bwMode="auto">
          <a:xfrm>
            <a:off x="3352800" y="2971800"/>
            <a:ext cx="2209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Line 41"/>
          <p:cNvSpPr>
            <a:spLocks noChangeShapeType="1"/>
          </p:cNvSpPr>
          <p:nvPr/>
        </p:nvSpPr>
        <p:spPr bwMode="auto">
          <a:xfrm>
            <a:off x="3276600" y="4267200"/>
            <a:ext cx="243840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240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Application: bipartite graph matching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572054"/>
            <a:ext cx="8229600" cy="990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2100" dirty="0">
                <a:latin typeface="Arial" charset="0"/>
              </a:rPr>
              <a:t>A</a:t>
            </a:r>
            <a:r>
              <a:rPr lang="en-US" sz="2100" dirty="0" smtClean="0">
                <a:latin typeface="Arial" charset="0"/>
              </a:rPr>
              <a:t> </a:t>
            </a:r>
            <a:r>
              <a:rPr lang="en-US" sz="2100" i="1" dirty="0" smtClean="0">
                <a:latin typeface="Arial" charset="0"/>
              </a:rPr>
              <a:t>matching </a:t>
            </a:r>
            <a:r>
              <a:rPr lang="en-US" sz="2100" dirty="0" smtClean="0">
                <a:latin typeface="Arial" charset="0"/>
              </a:rPr>
              <a:t>M</a:t>
            </a:r>
            <a:r>
              <a:rPr lang="en-US" sz="2100" i="1" dirty="0" smtClean="0">
                <a:latin typeface="Arial" charset="0"/>
              </a:rPr>
              <a:t> </a:t>
            </a:r>
            <a:r>
              <a:rPr lang="en-US" sz="2100" dirty="0" smtClean="0">
                <a:latin typeface="Arial" charset="0"/>
              </a:rPr>
              <a:t>is a subset of edges such that each node occurs </a:t>
            </a:r>
            <a:r>
              <a:rPr lang="en-US" sz="2100" b="1" dirty="0" smtClean="0">
                <a:latin typeface="Arial" charset="0"/>
              </a:rPr>
              <a:t>at most once</a:t>
            </a:r>
            <a:r>
              <a:rPr lang="en-US" sz="2100" dirty="0" smtClean="0">
                <a:latin typeface="Arial" charset="0"/>
              </a:rPr>
              <a:t> in M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2819400" y="2667000"/>
            <a:ext cx="533400" cy="533400"/>
            <a:chOff x="1824" y="2736"/>
            <a:chExt cx="336" cy="336"/>
          </a:xfrm>
        </p:grpSpPr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A</a:t>
              </a:r>
            </a:p>
          </p:txBody>
        </p:sp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2819400" y="3810000"/>
            <a:ext cx="533400" cy="533400"/>
            <a:chOff x="1824" y="2736"/>
            <a:chExt cx="336" cy="336"/>
          </a:xfrm>
        </p:grpSpPr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B</a:t>
              </a:r>
            </a:p>
          </p:txBody>
        </p: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2819400" y="4953000"/>
            <a:ext cx="533400" cy="533400"/>
            <a:chOff x="1824" y="2736"/>
            <a:chExt cx="336" cy="336"/>
          </a:xfrm>
        </p:grpSpPr>
        <p:sp>
          <p:nvSpPr>
            <p:cNvPr id="12" name="Oval 11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Text Box 12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C</a:t>
              </a:r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5562600" y="3276600"/>
            <a:ext cx="533400" cy="533400"/>
            <a:chOff x="1824" y="2736"/>
            <a:chExt cx="336" cy="336"/>
          </a:xfrm>
        </p:grpSpPr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Text Box 15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E</a:t>
              </a:r>
            </a:p>
          </p:txBody>
        </p: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2743200" y="6019800"/>
            <a:ext cx="533400" cy="533400"/>
            <a:chOff x="1824" y="2736"/>
            <a:chExt cx="336" cy="336"/>
          </a:xfrm>
        </p:grpSpPr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Text Box 1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D</a:t>
              </a:r>
            </a:p>
          </p:txBody>
        </p:sp>
      </p:grp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5562600" y="4572000"/>
            <a:ext cx="533400" cy="533400"/>
            <a:chOff x="1824" y="2736"/>
            <a:chExt cx="336" cy="336"/>
          </a:xfrm>
        </p:grpSpPr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Text Box 21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F</a:t>
              </a:r>
            </a:p>
          </p:txBody>
        </p:sp>
      </p:grpSp>
      <p:grpSp>
        <p:nvGrpSpPr>
          <p:cNvPr id="23" name="Group 22"/>
          <p:cNvGrpSpPr>
            <a:grpSpLocks/>
          </p:cNvGrpSpPr>
          <p:nvPr/>
        </p:nvGrpSpPr>
        <p:grpSpPr bwMode="auto">
          <a:xfrm>
            <a:off x="5562600" y="5715000"/>
            <a:ext cx="533400" cy="533400"/>
            <a:chOff x="1824" y="2736"/>
            <a:chExt cx="336" cy="336"/>
          </a:xfrm>
        </p:grpSpPr>
        <p:sp>
          <p:nvSpPr>
            <p:cNvPr id="24" name="Oval 23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Text Box 24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G</a:t>
              </a:r>
            </a:p>
          </p:txBody>
        </p:sp>
      </p:grpSp>
      <p:sp>
        <p:nvSpPr>
          <p:cNvPr id="26" name="Line 36"/>
          <p:cNvSpPr>
            <a:spLocks noChangeShapeType="1"/>
          </p:cNvSpPr>
          <p:nvPr/>
        </p:nvSpPr>
        <p:spPr bwMode="auto">
          <a:xfrm flipV="1">
            <a:off x="3200400" y="4876800"/>
            <a:ext cx="23622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Line 37"/>
          <p:cNvSpPr>
            <a:spLocks noChangeShapeType="1"/>
          </p:cNvSpPr>
          <p:nvPr/>
        </p:nvSpPr>
        <p:spPr bwMode="auto">
          <a:xfrm>
            <a:off x="3352800" y="5257800"/>
            <a:ext cx="2209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Line 38"/>
          <p:cNvSpPr>
            <a:spLocks noChangeShapeType="1"/>
          </p:cNvSpPr>
          <p:nvPr/>
        </p:nvSpPr>
        <p:spPr bwMode="auto">
          <a:xfrm flipV="1">
            <a:off x="3276600" y="3733800"/>
            <a:ext cx="23622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" name="Line 39"/>
          <p:cNvSpPr>
            <a:spLocks noChangeShapeType="1"/>
          </p:cNvSpPr>
          <p:nvPr/>
        </p:nvSpPr>
        <p:spPr bwMode="auto">
          <a:xfrm>
            <a:off x="3352800" y="4114800"/>
            <a:ext cx="2286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Line 40"/>
          <p:cNvSpPr>
            <a:spLocks noChangeShapeType="1"/>
          </p:cNvSpPr>
          <p:nvPr/>
        </p:nvSpPr>
        <p:spPr bwMode="auto">
          <a:xfrm>
            <a:off x="3352800" y="2971800"/>
            <a:ext cx="2209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Line 41"/>
          <p:cNvSpPr>
            <a:spLocks noChangeShapeType="1"/>
          </p:cNvSpPr>
          <p:nvPr/>
        </p:nvSpPr>
        <p:spPr bwMode="auto">
          <a:xfrm>
            <a:off x="3276600" y="4267200"/>
            <a:ext cx="243840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3636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Application: bipartite graph matching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572054"/>
            <a:ext cx="8229600" cy="990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2100" dirty="0">
                <a:latin typeface="Arial" charset="0"/>
              </a:rPr>
              <a:t>A</a:t>
            </a:r>
            <a:r>
              <a:rPr lang="en-US" sz="2100" dirty="0" smtClean="0">
                <a:latin typeface="Arial" charset="0"/>
              </a:rPr>
              <a:t> </a:t>
            </a:r>
            <a:r>
              <a:rPr lang="en-US" sz="2100" i="1" dirty="0" smtClean="0">
                <a:latin typeface="Arial" charset="0"/>
              </a:rPr>
              <a:t>matching </a:t>
            </a:r>
            <a:r>
              <a:rPr lang="en-US" sz="2100" dirty="0" smtClean="0">
                <a:latin typeface="Arial" charset="0"/>
              </a:rPr>
              <a:t>M</a:t>
            </a:r>
            <a:r>
              <a:rPr lang="en-US" sz="2100" i="1" dirty="0" smtClean="0">
                <a:latin typeface="Arial" charset="0"/>
              </a:rPr>
              <a:t> </a:t>
            </a:r>
            <a:r>
              <a:rPr lang="en-US" sz="2100" dirty="0" smtClean="0">
                <a:latin typeface="Arial" charset="0"/>
              </a:rPr>
              <a:t>is a subset of edges such that each node occurs </a:t>
            </a:r>
            <a:r>
              <a:rPr lang="en-US" sz="2100" b="1" dirty="0" smtClean="0">
                <a:latin typeface="Arial" charset="0"/>
              </a:rPr>
              <a:t>at most once</a:t>
            </a:r>
            <a:r>
              <a:rPr lang="en-US" sz="2100" dirty="0" smtClean="0">
                <a:latin typeface="Arial" charset="0"/>
              </a:rPr>
              <a:t> in M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2819400" y="2667000"/>
            <a:ext cx="533400" cy="533400"/>
            <a:chOff x="1824" y="2736"/>
            <a:chExt cx="336" cy="336"/>
          </a:xfrm>
        </p:grpSpPr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A</a:t>
              </a:r>
            </a:p>
          </p:txBody>
        </p:sp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2819400" y="3810000"/>
            <a:ext cx="533400" cy="533400"/>
            <a:chOff x="1824" y="2736"/>
            <a:chExt cx="336" cy="336"/>
          </a:xfrm>
        </p:grpSpPr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B</a:t>
              </a:r>
            </a:p>
          </p:txBody>
        </p: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2819400" y="4953000"/>
            <a:ext cx="533400" cy="533400"/>
            <a:chOff x="1824" y="2736"/>
            <a:chExt cx="336" cy="336"/>
          </a:xfrm>
        </p:grpSpPr>
        <p:sp>
          <p:nvSpPr>
            <p:cNvPr id="12" name="Oval 11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Text Box 12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C</a:t>
              </a:r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5562600" y="3276600"/>
            <a:ext cx="533400" cy="533400"/>
            <a:chOff x="1824" y="2736"/>
            <a:chExt cx="336" cy="336"/>
          </a:xfrm>
        </p:grpSpPr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Text Box 15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E</a:t>
              </a:r>
            </a:p>
          </p:txBody>
        </p: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2743200" y="6019800"/>
            <a:ext cx="533400" cy="533400"/>
            <a:chOff x="1824" y="2736"/>
            <a:chExt cx="336" cy="336"/>
          </a:xfrm>
        </p:grpSpPr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Text Box 1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D</a:t>
              </a:r>
            </a:p>
          </p:txBody>
        </p:sp>
      </p:grp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5562600" y="4572000"/>
            <a:ext cx="533400" cy="533400"/>
            <a:chOff x="1824" y="2736"/>
            <a:chExt cx="336" cy="336"/>
          </a:xfrm>
        </p:grpSpPr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Text Box 21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F</a:t>
              </a:r>
            </a:p>
          </p:txBody>
        </p:sp>
      </p:grpSp>
      <p:grpSp>
        <p:nvGrpSpPr>
          <p:cNvPr id="23" name="Group 22"/>
          <p:cNvGrpSpPr>
            <a:grpSpLocks/>
          </p:cNvGrpSpPr>
          <p:nvPr/>
        </p:nvGrpSpPr>
        <p:grpSpPr bwMode="auto">
          <a:xfrm>
            <a:off x="5562600" y="5715000"/>
            <a:ext cx="533400" cy="533400"/>
            <a:chOff x="1824" y="2736"/>
            <a:chExt cx="336" cy="336"/>
          </a:xfrm>
        </p:grpSpPr>
        <p:sp>
          <p:nvSpPr>
            <p:cNvPr id="24" name="Oval 23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Text Box 24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G</a:t>
              </a:r>
            </a:p>
          </p:txBody>
        </p:sp>
      </p:grpSp>
      <p:sp>
        <p:nvSpPr>
          <p:cNvPr id="26" name="Line 36"/>
          <p:cNvSpPr>
            <a:spLocks noChangeShapeType="1"/>
          </p:cNvSpPr>
          <p:nvPr/>
        </p:nvSpPr>
        <p:spPr bwMode="auto">
          <a:xfrm flipV="1">
            <a:off x="3200400" y="4876800"/>
            <a:ext cx="2362200" cy="1295400"/>
          </a:xfrm>
          <a:prstGeom prst="line">
            <a:avLst/>
          </a:prstGeom>
          <a:noFill/>
          <a:ln w="38100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Line 37"/>
          <p:cNvSpPr>
            <a:spLocks noChangeShapeType="1"/>
          </p:cNvSpPr>
          <p:nvPr/>
        </p:nvSpPr>
        <p:spPr bwMode="auto">
          <a:xfrm>
            <a:off x="3352800" y="5257800"/>
            <a:ext cx="2209800" cy="609600"/>
          </a:xfrm>
          <a:prstGeom prst="line">
            <a:avLst/>
          </a:prstGeom>
          <a:noFill/>
          <a:ln w="38100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Line 38"/>
          <p:cNvSpPr>
            <a:spLocks noChangeShapeType="1"/>
          </p:cNvSpPr>
          <p:nvPr/>
        </p:nvSpPr>
        <p:spPr bwMode="auto">
          <a:xfrm flipV="1">
            <a:off x="3276600" y="3733800"/>
            <a:ext cx="23622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" name="Line 39"/>
          <p:cNvSpPr>
            <a:spLocks noChangeShapeType="1"/>
          </p:cNvSpPr>
          <p:nvPr/>
        </p:nvSpPr>
        <p:spPr bwMode="auto">
          <a:xfrm>
            <a:off x="3352800" y="4114800"/>
            <a:ext cx="2286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Line 40"/>
          <p:cNvSpPr>
            <a:spLocks noChangeShapeType="1"/>
          </p:cNvSpPr>
          <p:nvPr/>
        </p:nvSpPr>
        <p:spPr bwMode="auto">
          <a:xfrm>
            <a:off x="3352800" y="2971800"/>
            <a:ext cx="2209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Line 41"/>
          <p:cNvSpPr>
            <a:spLocks noChangeShapeType="1"/>
          </p:cNvSpPr>
          <p:nvPr/>
        </p:nvSpPr>
        <p:spPr bwMode="auto">
          <a:xfrm>
            <a:off x="3276600" y="4267200"/>
            <a:ext cx="243840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709166" y="5117068"/>
            <a:ext cx="17118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matching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99210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Application: bipartite graph matching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572054"/>
            <a:ext cx="8229600" cy="990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2100" dirty="0">
                <a:latin typeface="Arial" charset="0"/>
              </a:rPr>
              <a:t>A</a:t>
            </a:r>
            <a:r>
              <a:rPr lang="en-US" sz="2100" dirty="0" smtClean="0">
                <a:latin typeface="Arial" charset="0"/>
              </a:rPr>
              <a:t> </a:t>
            </a:r>
            <a:r>
              <a:rPr lang="en-US" sz="2100" i="1" dirty="0" smtClean="0">
                <a:latin typeface="Arial" charset="0"/>
              </a:rPr>
              <a:t>matching </a:t>
            </a:r>
            <a:r>
              <a:rPr lang="en-US" sz="2100" dirty="0" smtClean="0">
                <a:latin typeface="Arial" charset="0"/>
              </a:rPr>
              <a:t>M</a:t>
            </a:r>
            <a:r>
              <a:rPr lang="en-US" sz="2100" i="1" dirty="0" smtClean="0">
                <a:latin typeface="Arial" charset="0"/>
              </a:rPr>
              <a:t> </a:t>
            </a:r>
            <a:r>
              <a:rPr lang="en-US" sz="2100" dirty="0" smtClean="0">
                <a:latin typeface="Arial" charset="0"/>
              </a:rPr>
              <a:t>is a subset of edges such that each node occurs </a:t>
            </a:r>
            <a:r>
              <a:rPr lang="en-US" sz="2100" b="1" dirty="0" smtClean="0">
                <a:latin typeface="Arial" charset="0"/>
              </a:rPr>
              <a:t>at most once</a:t>
            </a:r>
            <a:r>
              <a:rPr lang="en-US" sz="2100" dirty="0" smtClean="0">
                <a:latin typeface="Arial" charset="0"/>
              </a:rPr>
              <a:t> in M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2819400" y="2667000"/>
            <a:ext cx="533400" cy="533400"/>
            <a:chOff x="1824" y="2736"/>
            <a:chExt cx="336" cy="336"/>
          </a:xfrm>
        </p:grpSpPr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A</a:t>
              </a:r>
            </a:p>
          </p:txBody>
        </p:sp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2819400" y="3810000"/>
            <a:ext cx="533400" cy="533400"/>
            <a:chOff x="1824" y="2736"/>
            <a:chExt cx="336" cy="336"/>
          </a:xfrm>
        </p:grpSpPr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B</a:t>
              </a:r>
            </a:p>
          </p:txBody>
        </p: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2819400" y="4953000"/>
            <a:ext cx="533400" cy="533400"/>
            <a:chOff x="1824" y="2736"/>
            <a:chExt cx="336" cy="336"/>
          </a:xfrm>
        </p:grpSpPr>
        <p:sp>
          <p:nvSpPr>
            <p:cNvPr id="12" name="Oval 11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Text Box 12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C</a:t>
              </a:r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5562600" y="3276600"/>
            <a:ext cx="533400" cy="533400"/>
            <a:chOff x="1824" y="2736"/>
            <a:chExt cx="336" cy="336"/>
          </a:xfrm>
        </p:grpSpPr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Text Box 15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E</a:t>
              </a:r>
            </a:p>
          </p:txBody>
        </p: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2743200" y="6019800"/>
            <a:ext cx="533400" cy="533400"/>
            <a:chOff x="1824" y="2736"/>
            <a:chExt cx="336" cy="336"/>
          </a:xfrm>
        </p:grpSpPr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Text Box 1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D</a:t>
              </a:r>
            </a:p>
          </p:txBody>
        </p:sp>
      </p:grp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5562600" y="4572000"/>
            <a:ext cx="533400" cy="533400"/>
            <a:chOff x="1824" y="2736"/>
            <a:chExt cx="336" cy="336"/>
          </a:xfrm>
        </p:grpSpPr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Text Box 21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F</a:t>
              </a:r>
            </a:p>
          </p:txBody>
        </p:sp>
      </p:grpSp>
      <p:grpSp>
        <p:nvGrpSpPr>
          <p:cNvPr id="23" name="Group 22"/>
          <p:cNvGrpSpPr>
            <a:grpSpLocks/>
          </p:cNvGrpSpPr>
          <p:nvPr/>
        </p:nvGrpSpPr>
        <p:grpSpPr bwMode="auto">
          <a:xfrm>
            <a:off x="5562600" y="5715000"/>
            <a:ext cx="533400" cy="533400"/>
            <a:chOff x="1824" y="2736"/>
            <a:chExt cx="336" cy="336"/>
          </a:xfrm>
        </p:grpSpPr>
        <p:sp>
          <p:nvSpPr>
            <p:cNvPr id="24" name="Oval 23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Text Box 24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G</a:t>
              </a:r>
            </a:p>
          </p:txBody>
        </p:sp>
      </p:grpSp>
      <p:sp>
        <p:nvSpPr>
          <p:cNvPr id="26" name="Line 36"/>
          <p:cNvSpPr>
            <a:spLocks noChangeShapeType="1"/>
          </p:cNvSpPr>
          <p:nvPr/>
        </p:nvSpPr>
        <p:spPr bwMode="auto">
          <a:xfrm flipV="1">
            <a:off x="3200400" y="4876800"/>
            <a:ext cx="2362200" cy="1295400"/>
          </a:xfrm>
          <a:prstGeom prst="line">
            <a:avLst/>
          </a:prstGeom>
          <a:noFill/>
          <a:ln w="38100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Line 37"/>
          <p:cNvSpPr>
            <a:spLocks noChangeShapeType="1"/>
          </p:cNvSpPr>
          <p:nvPr/>
        </p:nvSpPr>
        <p:spPr bwMode="auto">
          <a:xfrm>
            <a:off x="3352800" y="5257800"/>
            <a:ext cx="2209800" cy="609600"/>
          </a:xfrm>
          <a:prstGeom prst="line">
            <a:avLst/>
          </a:prstGeom>
          <a:noFill/>
          <a:ln w="38100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Line 38"/>
          <p:cNvSpPr>
            <a:spLocks noChangeShapeType="1"/>
          </p:cNvSpPr>
          <p:nvPr/>
        </p:nvSpPr>
        <p:spPr bwMode="auto">
          <a:xfrm flipV="1">
            <a:off x="3276600" y="3733800"/>
            <a:ext cx="23622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" name="Line 39"/>
          <p:cNvSpPr>
            <a:spLocks noChangeShapeType="1"/>
          </p:cNvSpPr>
          <p:nvPr/>
        </p:nvSpPr>
        <p:spPr bwMode="auto">
          <a:xfrm>
            <a:off x="3352800" y="4114800"/>
            <a:ext cx="2286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Line 40"/>
          <p:cNvSpPr>
            <a:spLocks noChangeShapeType="1"/>
          </p:cNvSpPr>
          <p:nvPr/>
        </p:nvSpPr>
        <p:spPr bwMode="auto">
          <a:xfrm>
            <a:off x="3352800" y="2971800"/>
            <a:ext cx="2209800" cy="381000"/>
          </a:xfrm>
          <a:prstGeom prst="line">
            <a:avLst/>
          </a:prstGeom>
          <a:noFill/>
          <a:ln w="38100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Line 41"/>
          <p:cNvSpPr>
            <a:spLocks noChangeShapeType="1"/>
          </p:cNvSpPr>
          <p:nvPr/>
        </p:nvSpPr>
        <p:spPr bwMode="auto">
          <a:xfrm>
            <a:off x="3276600" y="4267200"/>
            <a:ext cx="243840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709166" y="5117068"/>
            <a:ext cx="17118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matching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3068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Application: bipartite graph matching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572054"/>
            <a:ext cx="8229600" cy="990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2100" dirty="0">
                <a:latin typeface="Arial" charset="0"/>
              </a:rPr>
              <a:t>A</a:t>
            </a:r>
            <a:r>
              <a:rPr lang="en-US" sz="2100" dirty="0" smtClean="0">
                <a:latin typeface="Arial" charset="0"/>
              </a:rPr>
              <a:t> </a:t>
            </a:r>
            <a:r>
              <a:rPr lang="en-US" sz="2100" i="1" dirty="0" smtClean="0">
                <a:latin typeface="Arial" charset="0"/>
              </a:rPr>
              <a:t>matching </a:t>
            </a:r>
            <a:r>
              <a:rPr lang="en-US" sz="2100" dirty="0" smtClean="0">
                <a:latin typeface="Arial" charset="0"/>
              </a:rPr>
              <a:t>M</a:t>
            </a:r>
            <a:r>
              <a:rPr lang="en-US" sz="2100" i="1" dirty="0" smtClean="0">
                <a:latin typeface="Arial" charset="0"/>
              </a:rPr>
              <a:t> </a:t>
            </a:r>
            <a:r>
              <a:rPr lang="en-US" sz="2100" dirty="0" smtClean="0">
                <a:latin typeface="Arial" charset="0"/>
              </a:rPr>
              <a:t>is a subset of edges such that each node occurs </a:t>
            </a:r>
            <a:r>
              <a:rPr lang="en-US" sz="2100" b="1" dirty="0" smtClean="0">
                <a:latin typeface="Arial" charset="0"/>
              </a:rPr>
              <a:t>at most once</a:t>
            </a:r>
            <a:r>
              <a:rPr lang="en-US" sz="2100" dirty="0" smtClean="0">
                <a:latin typeface="Arial" charset="0"/>
              </a:rPr>
              <a:t> in M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2819400" y="2667000"/>
            <a:ext cx="533400" cy="533400"/>
            <a:chOff x="1824" y="2736"/>
            <a:chExt cx="336" cy="336"/>
          </a:xfrm>
        </p:grpSpPr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A</a:t>
              </a:r>
            </a:p>
          </p:txBody>
        </p:sp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2819400" y="3810000"/>
            <a:ext cx="533400" cy="533400"/>
            <a:chOff x="1824" y="2736"/>
            <a:chExt cx="336" cy="336"/>
          </a:xfrm>
        </p:grpSpPr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B</a:t>
              </a:r>
            </a:p>
          </p:txBody>
        </p: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2819400" y="4953000"/>
            <a:ext cx="533400" cy="533400"/>
            <a:chOff x="1824" y="2736"/>
            <a:chExt cx="336" cy="336"/>
          </a:xfrm>
        </p:grpSpPr>
        <p:sp>
          <p:nvSpPr>
            <p:cNvPr id="12" name="Oval 11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Text Box 12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C</a:t>
              </a:r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5562600" y="3276600"/>
            <a:ext cx="533400" cy="533400"/>
            <a:chOff x="1824" y="2736"/>
            <a:chExt cx="336" cy="336"/>
          </a:xfrm>
        </p:grpSpPr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Text Box 15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E</a:t>
              </a:r>
            </a:p>
          </p:txBody>
        </p: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2743200" y="6019800"/>
            <a:ext cx="533400" cy="533400"/>
            <a:chOff x="1824" y="2736"/>
            <a:chExt cx="336" cy="336"/>
          </a:xfrm>
        </p:grpSpPr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Text Box 1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D</a:t>
              </a:r>
            </a:p>
          </p:txBody>
        </p:sp>
      </p:grp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5562600" y="4572000"/>
            <a:ext cx="533400" cy="533400"/>
            <a:chOff x="1824" y="2736"/>
            <a:chExt cx="336" cy="336"/>
          </a:xfrm>
        </p:grpSpPr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Text Box 21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F</a:t>
              </a:r>
            </a:p>
          </p:txBody>
        </p:sp>
      </p:grpSp>
      <p:grpSp>
        <p:nvGrpSpPr>
          <p:cNvPr id="23" name="Group 22"/>
          <p:cNvGrpSpPr>
            <a:grpSpLocks/>
          </p:cNvGrpSpPr>
          <p:nvPr/>
        </p:nvGrpSpPr>
        <p:grpSpPr bwMode="auto">
          <a:xfrm>
            <a:off x="5562600" y="5715000"/>
            <a:ext cx="533400" cy="533400"/>
            <a:chOff x="1824" y="2736"/>
            <a:chExt cx="336" cy="336"/>
          </a:xfrm>
        </p:grpSpPr>
        <p:sp>
          <p:nvSpPr>
            <p:cNvPr id="24" name="Oval 23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Text Box 24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G</a:t>
              </a:r>
            </a:p>
          </p:txBody>
        </p:sp>
      </p:grpSp>
      <p:sp>
        <p:nvSpPr>
          <p:cNvPr id="26" name="Line 36"/>
          <p:cNvSpPr>
            <a:spLocks noChangeShapeType="1"/>
          </p:cNvSpPr>
          <p:nvPr/>
        </p:nvSpPr>
        <p:spPr bwMode="auto">
          <a:xfrm flipV="1">
            <a:off x="3200400" y="4876800"/>
            <a:ext cx="2362200" cy="1295400"/>
          </a:xfrm>
          <a:prstGeom prst="line">
            <a:avLst/>
          </a:prstGeom>
          <a:noFill/>
          <a:ln w="38100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Line 37"/>
          <p:cNvSpPr>
            <a:spLocks noChangeShapeType="1"/>
          </p:cNvSpPr>
          <p:nvPr/>
        </p:nvSpPr>
        <p:spPr bwMode="auto">
          <a:xfrm>
            <a:off x="3352800" y="5257800"/>
            <a:ext cx="2209800" cy="609600"/>
          </a:xfrm>
          <a:prstGeom prst="line">
            <a:avLst/>
          </a:prstGeom>
          <a:noFill/>
          <a:ln w="38100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Line 38"/>
          <p:cNvSpPr>
            <a:spLocks noChangeShapeType="1"/>
          </p:cNvSpPr>
          <p:nvPr/>
        </p:nvSpPr>
        <p:spPr bwMode="auto">
          <a:xfrm flipV="1">
            <a:off x="3276600" y="3733800"/>
            <a:ext cx="23622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" name="Line 39"/>
          <p:cNvSpPr>
            <a:spLocks noChangeShapeType="1"/>
          </p:cNvSpPr>
          <p:nvPr/>
        </p:nvSpPr>
        <p:spPr bwMode="auto">
          <a:xfrm>
            <a:off x="3352800" y="4114800"/>
            <a:ext cx="2286000" cy="533400"/>
          </a:xfrm>
          <a:prstGeom prst="line">
            <a:avLst/>
          </a:prstGeom>
          <a:noFill/>
          <a:ln w="38100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Line 40"/>
          <p:cNvSpPr>
            <a:spLocks noChangeShapeType="1"/>
          </p:cNvSpPr>
          <p:nvPr/>
        </p:nvSpPr>
        <p:spPr bwMode="auto">
          <a:xfrm>
            <a:off x="3352800" y="2971800"/>
            <a:ext cx="2209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Line 41"/>
          <p:cNvSpPr>
            <a:spLocks noChangeShapeType="1"/>
          </p:cNvSpPr>
          <p:nvPr/>
        </p:nvSpPr>
        <p:spPr bwMode="auto">
          <a:xfrm>
            <a:off x="3276600" y="4267200"/>
            <a:ext cx="243840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709166" y="5117068"/>
            <a:ext cx="17118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not a matching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3741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Application: bipartite graph matching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572054"/>
            <a:ext cx="8229600" cy="990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2100" dirty="0">
                <a:latin typeface="Arial" charset="0"/>
              </a:rPr>
              <a:t>A</a:t>
            </a:r>
            <a:r>
              <a:rPr lang="en-US" sz="2100" dirty="0" smtClean="0">
                <a:latin typeface="Arial" charset="0"/>
              </a:rPr>
              <a:t> </a:t>
            </a:r>
            <a:r>
              <a:rPr lang="en-US" sz="2100" i="1" dirty="0" smtClean="0">
                <a:latin typeface="Arial" charset="0"/>
              </a:rPr>
              <a:t>matching </a:t>
            </a:r>
            <a:r>
              <a:rPr lang="en-US" sz="2100" dirty="0" smtClean="0">
                <a:latin typeface="Arial" charset="0"/>
              </a:rPr>
              <a:t>can be thought of as pairing the vertices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2819400" y="2667000"/>
            <a:ext cx="533400" cy="533400"/>
            <a:chOff x="1824" y="2736"/>
            <a:chExt cx="336" cy="336"/>
          </a:xfrm>
        </p:grpSpPr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rgbClr val="94B6D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A</a:t>
              </a:r>
            </a:p>
          </p:txBody>
        </p:sp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2819400" y="3810000"/>
            <a:ext cx="533400" cy="533400"/>
            <a:chOff x="1824" y="2736"/>
            <a:chExt cx="336" cy="336"/>
          </a:xfrm>
        </p:grpSpPr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B</a:t>
              </a:r>
            </a:p>
          </p:txBody>
        </p: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2819400" y="4953000"/>
            <a:ext cx="533400" cy="533400"/>
            <a:chOff x="1824" y="2736"/>
            <a:chExt cx="336" cy="336"/>
          </a:xfrm>
        </p:grpSpPr>
        <p:sp>
          <p:nvSpPr>
            <p:cNvPr id="12" name="Oval 11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Text Box 12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/>
                <a:t>C</a:t>
              </a:r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5562600" y="3276600"/>
            <a:ext cx="533400" cy="533400"/>
            <a:chOff x="1824" y="2736"/>
            <a:chExt cx="336" cy="336"/>
          </a:xfrm>
        </p:grpSpPr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rgbClr val="94B6D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Text Box 15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/>
                <a:t>E</a:t>
              </a:r>
            </a:p>
          </p:txBody>
        </p: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2743200" y="6019800"/>
            <a:ext cx="533400" cy="533400"/>
            <a:chOff x="1824" y="2736"/>
            <a:chExt cx="336" cy="336"/>
          </a:xfrm>
        </p:grpSpPr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rgbClr val="6600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Text Box 1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D</a:t>
              </a:r>
            </a:p>
          </p:txBody>
        </p:sp>
      </p:grp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5562600" y="4572000"/>
            <a:ext cx="533400" cy="533400"/>
            <a:chOff x="1824" y="2736"/>
            <a:chExt cx="336" cy="336"/>
          </a:xfrm>
        </p:grpSpPr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rgbClr val="6600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Text Box 21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F</a:t>
              </a:r>
            </a:p>
          </p:txBody>
        </p:sp>
      </p:grpSp>
      <p:grpSp>
        <p:nvGrpSpPr>
          <p:cNvPr id="23" name="Group 22"/>
          <p:cNvGrpSpPr>
            <a:grpSpLocks/>
          </p:cNvGrpSpPr>
          <p:nvPr/>
        </p:nvGrpSpPr>
        <p:grpSpPr bwMode="auto">
          <a:xfrm>
            <a:off x="5562600" y="5715000"/>
            <a:ext cx="533400" cy="533400"/>
            <a:chOff x="1824" y="2736"/>
            <a:chExt cx="336" cy="336"/>
          </a:xfrm>
        </p:grpSpPr>
        <p:sp>
          <p:nvSpPr>
            <p:cNvPr id="24" name="Oval 23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Text Box 24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G</a:t>
              </a:r>
            </a:p>
          </p:txBody>
        </p:sp>
      </p:grpSp>
      <p:sp>
        <p:nvSpPr>
          <p:cNvPr id="26" name="Line 36"/>
          <p:cNvSpPr>
            <a:spLocks noChangeShapeType="1"/>
          </p:cNvSpPr>
          <p:nvPr/>
        </p:nvSpPr>
        <p:spPr bwMode="auto">
          <a:xfrm flipV="1">
            <a:off x="3200400" y="4876800"/>
            <a:ext cx="2362200" cy="1295400"/>
          </a:xfrm>
          <a:prstGeom prst="line">
            <a:avLst/>
          </a:prstGeom>
          <a:noFill/>
          <a:ln w="38100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Line 37"/>
          <p:cNvSpPr>
            <a:spLocks noChangeShapeType="1"/>
          </p:cNvSpPr>
          <p:nvPr/>
        </p:nvSpPr>
        <p:spPr bwMode="auto">
          <a:xfrm>
            <a:off x="3352800" y="5257800"/>
            <a:ext cx="2209800" cy="609600"/>
          </a:xfrm>
          <a:prstGeom prst="line">
            <a:avLst/>
          </a:prstGeom>
          <a:noFill/>
          <a:ln w="38100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Line 38"/>
          <p:cNvSpPr>
            <a:spLocks noChangeShapeType="1"/>
          </p:cNvSpPr>
          <p:nvPr/>
        </p:nvSpPr>
        <p:spPr bwMode="auto">
          <a:xfrm flipV="1">
            <a:off x="3276600" y="3733800"/>
            <a:ext cx="23622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" name="Line 39"/>
          <p:cNvSpPr>
            <a:spLocks noChangeShapeType="1"/>
          </p:cNvSpPr>
          <p:nvPr/>
        </p:nvSpPr>
        <p:spPr bwMode="auto">
          <a:xfrm>
            <a:off x="3352800" y="4114800"/>
            <a:ext cx="2286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Line 40"/>
          <p:cNvSpPr>
            <a:spLocks noChangeShapeType="1"/>
          </p:cNvSpPr>
          <p:nvPr/>
        </p:nvSpPr>
        <p:spPr bwMode="auto">
          <a:xfrm>
            <a:off x="3352800" y="2971800"/>
            <a:ext cx="2209800" cy="381000"/>
          </a:xfrm>
          <a:prstGeom prst="line">
            <a:avLst/>
          </a:prstGeom>
          <a:noFill/>
          <a:ln w="38100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Line 41"/>
          <p:cNvSpPr>
            <a:spLocks noChangeShapeType="1"/>
          </p:cNvSpPr>
          <p:nvPr/>
        </p:nvSpPr>
        <p:spPr bwMode="auto">
          <a:xfrm>
            <a:off x="3276600" y="4267200"/>
            <a:ext cx="243840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6354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Application: bipartite graph matching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572054"/>
            <a:ext cx="8229600" cy="990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2100" b="1" dirty="0" smtClean="0">
                <a:latin typeface="Arial" charset="0"/>
              </a:rPr>
              <a:t>Bipartite matching problem</a:t>
            </a:r>
            <a:r>
              <a:rPr lang="en-US" sz="2100" dirty="0" smtClean="0">
                <a:latin typeface="Arial" charset="0"/>
              </a:rPr>
              <a:t>: find the </a:t>
            </a:r>
            <a:r>
              <a:rPr lang="en-US" sz="2100" i="1" dirty="0" smtClean="0">
                <a:latin typeface="Arial" charset="0"/>
              </a:rPr>
              <a:t>largest</a:t>
            </a:r>
            <a:r>
              <a:rPr lang="en-US" sz="2100" dirty="0" smtClean="0">
                <a:latin typeface="Arial" charset="0"/>
              </a:rPr>
              <a:t> matching in a bipartite graph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5105400" y="2667000"/>
            <a:ext cx="533400" cy="533400"/>
            <a:chOff x="1824" y="2736"/>
            <a:chExt cx="336" cy="336"/>
          </a:xfrm>
        </p:grpSpPr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A</a:t>
              </a:r>
            </a:p>
          </p:txBody>
        </p:sp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5105400" y="3810000"/>
            <a:ext cx="533400" cy="533400"/>
            <a:chOff x="1824" y="2736"/>
            <a:chExt cx="336" cy="336"/>
          </a:xfrm>
        </p:grpSpPr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B</a:t>
              </a:r>
            </a:p>
          </p:txBody>
        </p: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5105400" y="4953000"/>
            <a:ext cx="533400" cy="533400"/>
            <a:chOff x="1824" y="2736"/>
            <a:chExt cx="336" cy="336"/>
          </a:xfrm>
        </p:grpSpPr>
        <p:sp>
          <p:nvSpPr>
            <p:cNvPr id="12" name="Oval 11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Text Box 12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C</a:t>
              </a:r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7848600" y="3276600"/>
            <a:ext cx="533400" cy="533400"/>
            <a:chOff x="1824" y="2736"/>
            <a:chExt cx="336" cy="336"/>
          </a:xfrm>
        </p:grpSpPr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Text Box 15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E</a:t>
              </a:r>
            </a:p>
          </p:txBody>
        </p: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5029200" y="6019800"/>
            <a:ext cx="533400" cy="533400"/>
            <a:chOff x="1824" y="2736"/>
            <a:chExt cx="336" cy="336"/>
          </a:xfrm>
        </p:grpSpPr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Text Box 1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D</a:t>
              </a:r>
            </a:p>
          </p:txBody>
        </p:sp>
      </p:grp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7848600" y="4572000"/>
            <a:ext cx="533400" cy="533400"/>
            <a:chOff x="1824" y="2736"/>
            <a:chExt cx="336" cy="336"/>
          </a:xfrm>
        </p:grpSpPr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Text Box 21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F</a:t>
              </a:r>
            </a:p>
          </p:txBody>
        </p:sp>
      </p:grpSp>
      <p:grpSp>
        <p:nvGrpSpPr>
          <p:cNvPr id="23" name="Group 22"/>
          <p:cNvGrpSpPr>
            <a:grpSpLocks/>
          </p:cNvGrpSpPr>
          <p:nvPr/>
        </p:nvGrpSpPr>
        <p:grpSpPr bwMode="auto">
          <a:xfrm>
            <a:off x="7848600" y="5715000"/>
            <a:ext cx="533400" cy="533400"/>
            <a:chOff x="1824" y="2736"/>
            <a:chExt cx="336" cy="336"/>
          </a:xfrm>
        </p:grpSpPr>
        <p:sp>
          <p:nvSpPr>
            <p:cNvPr id="24" name="Oval 23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Text Box 24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G</a:t>
              </a:r>
            </a:p>
          </p:txBody>
        </p:sp>
      </p:grpSp>
      <p:sp>
        <p:nvSpPr>
          <p:cNvPr id="26" name="Line 36"/>
          <p:cNvSpPr>
            <a:spLocks noChangeShapeType="1"/>
          </p:cNvSpPr>
          <p:nvPr/>
        </p:nvSpPr>
        <p:spPr bwMode="auto">
          <a:xfrm flipV="1">
            <a:off x="5486400" y="4876800"/>
            <a:ext cx="23622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Line 37"/>
          <p:cNvSpPr>
            <a:spLocks noChangeShapeType="1"/>
          </p:cNvSpPr>
          <p:nvPr/>
        </p:nvSpPr>
        <p:spPr bwMode="auto">
          <a:xfrm>
            <a:off x="5638800" y="5257800"/>
            <a:ext cx="2209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Line 38"/>
          <p:cNvSpPr>
            <a:spLocks noChangeShapeType="1"/>
          </p:cNvSpPr>
          <p:nvPr/>
        </p:nvSpPr>
        <p:spPr bwMode="auto">
          <a:xfrm flipV="1">
            <a:off x="5562600" y="3733800"/>
            <a:ext cx="23622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" name="Line 39"/>
          <p:cNvSpPr>
            <a:spLocks noChangeShapeType="1"/>
          </p:cNvSpPr>
          <p:nvPr/>
        </p:nvSpPr>
        <p:spPr bwMode="auto">
          <a:xfrm>
            <a:off x="5638800" y="4114800"/>
            <a:ext cx="2286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Line 40"/>
          <p:cNvSpPr>
            <a:spLocks noChangeShapeType="1"/>
          </p:cNvSpPr>
          <p:nvPr/>
        </p:nvSpPr>
        <p:spPr bwMode="auto">
          <a:xfrm>
            <a:off x="5638800" y="2971800"/>
            <a:ext cx="2209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Line 41"/>
          <p:cNvSpPr>
            <a:spLocks noChangeShapeType="1"/>
          </p:cNvSpPr>
          <p:nvPr/>
        </p:nvSpPr>
        <p:spPr bwMode="auto">
          <a:xfrm>
            <a:off x="5562600" y="4267200"/>
            <a:ext cx="243840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457199" y="2524035"/>
            <a:ext cx="24970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Where might this problem come up?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2648" y="3617103"/>
            <a:ext cx="348739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000" dirty="0" smtClean="0">
                <a:solidFill>
                  <a:srgbClr val="0000FF"/>
                </a:solidFill>
              </a:rPr>
              <a:t>CS department has n courses and m faculty</a:t>
            </a:r>
          </a:p>
          <a:p>
            <a:pPr marL="285750" indent="-285750">
              <a:buFontTx/>
              <a:buChar char="-"/>
            </a:pPr>
            <a:r>
              <a:rPr lang="en-US" sz="2000" dirty="0" smtClean="0">
                <a:solidFill>
                  <a:srgbClr val="0000FF"/>
                </a:solidFill>
              </a:rPr>
              <a:t>Every instructor can teach </a:t>
            </a:r>
            <a:r>
              <a:rPr lang="en-US" sz="2000" i="1" dirty="0" smtClean="0">
                <a:solidFill>
                  <a:srgbClr val="0000FF"/>
                </a:solidFill>
              </a:rPr>
              <a:t>some</a:t>
            </a:r>
            <a:r>
              <a:rPr lang="en-US" sz="2000" dirty="0" smtClean="0">
                <a:solidFill>
                  <a:srgbClr val="0000FF"/>
                </a:solidFill>
              </a:rPr>
              <a:t> of the courses</a:t>
            </a:r>
          </a:p>
          <a:p>
            <a:pPr marL="285750" indent="-285750">
              <a:buFontTx/>
              <a:buChar char="-"/>
            </a:pPr>
            <a:r>
              <a:rPr lang="en-US" sz="2000" dirty="0" smtClean="0">
                <a:solidFill>
                  <a:srgbClr val="0000FF"/>
                </a:solidFill>
              </a:rPr>
              <a:t>What course should each person teach?</a:t>
            </a:r>
          </a:p>
          <a:p>
            <a:pPr marL="285750" indent="-285750">
              <a:buFontTx/>
              <a:buChar char="-"/>
            </a:pPr>
            <a:r>
              <a:rPr lang="en-US" sz="2000" dirty="0" smtClean="0">
                <a:solidFill>
                  <a:srgbClr val="0000FF"/>
                </a:solidFill>
              </a:rPr>
              <a:t>Anytime we want to match n things with m, but not all things can match</a:t>
            </a:r>
          </a:p>
        </p:txBody>
      </p:sp>
    </p:spTree>
    <p:extLst>
      <p:ext uri="{BB962C8B-B14F-4D97-AF65-F5344CB8AC3E}">
        <p14:creationId xmlns:p14="http://schemas.microsoft.com/office/powerpoint/2010/main" val="41128738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Application: bipartite graph matching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572054"/>
            <a:ext cx="8229600" cy="990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2100" b="1" dirty="0" smtClean="0">
                <a:latin typeface="Arial" charset="0"/>
              </a:rPr>
              <a:t>Bipartite matching problem</a:t>
            </a:r>
            <a:r>
              <a:rPr lang="en-US" sz="2100" dirty="0" smtClean="0">
                <a:latin typeface="Arial" charset="0"/>
              </a:rPr>
              <a:t>: find the </a:t>
            </a:r>
            <a:r>
              <a:rPr lang="en-US" sz="2100" i="1" dirty="0" smtClean="0">
                <a:latin typeface="Arial" charset="0"/>
              </a:rPr>
              <a:t>largest</a:t>
            </a:r>
            <a:r>
              <a:rPr lang="en-US" sz="2100" dirty="0" smtClean="0">
                <a:latin typeface="Arial" charset="0"/>
              </a:rPr>
              <a:t> matching in a bipartite graph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5105400" y="2667000"/>
            <a:ext cx="533400" cy="533400"/>
            <a:chOff x="1824" y="2736"/>
            <a:chExt cx="336" cy="336"/>
          </a:xfrm>
        </p:grpSpPr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A</a:t>
              </a:r>
            </a:p>
          </p:txBody>
        </p:sp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5105400" y="3810000"/>
            <a:ext cx="533400" cy="533400"/>
            <a:chOff x="1824" y="2736"/>
            <a:chExt cx="336" cy="336"/>
          </a:xfrm>
        </p:grpSpPr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B</a:t>
              </a:r>
            </a:p>
          </p:txBody>
        </p: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5105400" y="4953000"/>
            <a:ext cx="533400" cy="533400"/>
            <a:chOff x="1824" y="2736"/>
            <a:chExt cx="336" cy="336"/>
          </a:xfrm>
        </p:grpSpPr>
        <p:sp>
          <p:nvSpPr>
            <p:cNvPr id="12" name="Oval 11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Text Box 12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C</a:t>
              </a:r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7848600" y="3276600"/>
            <a:ext cx="533400" cy="533400"/>
            <a:chOff x="1824" y="2736"/>
            <a:chExt cx="336" cy="336"/>
          </a:xfrm>
        </p:grpSpPr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Text Box 15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E</a:t>
              </a:r>
            </a:p>
          </p:txBody>
        </p: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5029200" y="6019800"/>
            <a:ext cx="533400" cy="533400"/>
            <a:chOff x="1824" y="2736"/>
            <a:chExt cx="336" cy="336"/>
          </a:xfrm>
        </p:grpSpPr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Text Box 1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D</a:t>
              </a:r>
            </a:p>
          </p:txBody>
        </p:sp>
      </p:grp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7848600" y="4572000"/>
            <a:ext cx="533400" cy="533400"/>
            <a:chOff x="1824" y="2736"/>
            <a:chExt cx="336" cy="336"/>
          </a:xfrm>
        </p:grpSpPr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Text Box 21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F</a:t>
              </a:r>
            </a:p>
          </p:txBody>
        </p:sp>
      </p:grpSp>
      <p:grpSp>
        <p:nvGrpSpPr>
          <p:cNvPr id="23" name="Group 22"/>
          <p:cNvGrpSpPr>
            <a:grpSpLocks/>
          </p:cNvGrpSpPr>
          <p:nvPr/>
        </p:nvGrpSpPr>
        <p:grpSpPr bwMode="auto">
          <a:xfrm>
            <a:off x="7848600" y="5715000"/>
            <a:ext cx="533400" cy="533400"/>
            <a:chOff x="1824" y="2736"/>
            <a:chExt cx="336" cy="336"/>
          </a:xfrm>
        </p:grpSpPr>
        <p:sp>
          <p:nvSpPr>
            <p:cNvPr id="24" name="Oval 23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Text Box 24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G</a:t>
              </a:r>
            </a:p>
          </p:txBody>
        </p:sp>
      </p:grpSp>
      <p:sp>
        <p:nvSpPr>
          <p:cNvPr id="26" name="Line 36"/>
          <p:cNvSpPr>
            <a:spLocks noChangeShapeType="1"/>
          </p:cNvSpPr>
          <p:nvPr/>
        </p:nvSpPr>
        <p:spPr bwMode="auto">
          <a:xfrm flipV="1">
            <a:off x="5486400" y="4876800"/>
            <a:ext cx="23622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Line 37"/>
          <p:cNvSpPr>
            <a:spLocks noChangeShapeType="1"/>
          </p:cNvSpPr>
          <p:nvPr/>
        </p:nvSpPr>
        <p:spPr bwMode="auto">
          <a:xfrm>
            <a:off x="5638800" y="5257800"/>
            <a:ext cx="2209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Line 38"/>
          <p:cNvSpPr>
            <a:spLocks noChangeShapeType="1"/>
          </p:cNvSpPr>
          <p:nvPr/>
        </p:nvSpPr>
        <p:spPr bwMode="auto">
          <a:xfrm flipV="1">
            <a:off x="5562600" y="3733800"/>
            <a:ext cx="23622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" name="Line 39"/>
          <p:cNvSpPr>
            <a:spLocks noChangeShapeType="1"/>
          </p:cNvSpPr>
          <p:nvPr/>
        </p:nvSpPr>
        <p:spPr bwMode="auto">
          <a:xfrm>
            <a:off x="5638800" y="4114800"/>
            <a:ext cx="2286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Line 40"/>
          <p:cNvSpPr>
            <a:spLocks noChangeShapeType="1"/>
          </p:cNvSpPr>
          <p:nvPr/>
        </p:nvSpPr>
        <p:spPr bwMode="auto">
          <a:xfrm>
            <a:off x="5638800" y="2971800"/>
            <a:ext cx="2209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Line 41"/>
          <p:cNvSpPr>
            <a:spLocks noChangeShapeType="1"/>
          </p:cNvSpPr>
          <p:nvPr/>
        </p:nvSpPr>
        <p:spPr bwMode="auto">
          <a:xfrm>
            <a:off x="5562600" y="4267200"/>
            <a:ext cx="243840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457198" y="3733800"/>
            <a:ext cx="4208847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ideas?</a:t>
            </a:r>
          </a:p>
          <a:p>
            <a:pPr marL="571500" indent="-571500">
              <a:buFontTx/>
              <a:buChar char="-"/>
            </a:pPr>
            <a:r>
              <a:rPr lang="en-US" sz="2800" dirty="0" smtClean="0">
                <a:solidFill>
                  <a:srgbClr val="FF0000"/>
                </a:solidFill>
              </a:rPr>
              <a:t>greedy?</a:t>
            </a:r>
          </a:p>
          <a:p>
            <a:pPr marL="571500" indent="-571500">
              <a:buFontTx/>
              <a:buChar char="-"/>
            </a:pPr>
            <a:r>
              <a:rPr lang="en-US" sz="2800" dirty="0" smtClean="0">
                <a:solidFill>
                  <a:srgbClr val="FF0000"/>
                </a:solidFill>
              </a:rPr>
              <a:t>dynamic programming?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5986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Application: bipartite graph matching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46760" y="1572054"/>
            <a:ext cx="8229600" cy="990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2100" dirty="0" smtClean="0">
                <a:latin typeface="Arial" charset="0"/>
              </a:rPr>
              <a:t>Setup as a flow problem:</a:t>
            </a:r>
          </a:p>
        </p:txBody>
      </p:sp>
      <p:grpSp>
        <p:nvGrpSpPr>
          <p:cNvPr id="45" name="Group 44"/>
          <p:cNvGrpSpPr>
            <a:grpSpLocks/>
          </p:cNvGrpSpPr>
          <p:nvPr/>
        </p:nvGrpSpPr>
        <p:grpSpPr bwMode="auto">
          <a:xfrm>
            <a:off x="2813793" y="2646416"/>
            <a:ext cx="533400" cy="533400"/>
            <a:chOff x="1824" y="2736"/>
            <a:chExt cx="336" cy="336"/>
          </a:xfrm>
        </p:grpSpPr>
        <p:sp>
          <p:nvSpPr>
            <p:cNvPr id="46" name="Oval 4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/>
                <a:t>A</a:t>
              </a:r>
            </a:p>
          </p:txBody>
        </p:sp>
      </p:grpSp>
      <p:grpSp>
        <p:nvGrpSpPr>
          <p:cNvPr id="48" name="Group 47"/>
          <p:cNvGrpSpPr>
            <a:grpSpLocks/>
          </p:cNvGrpSpPr>
          <p:nvPr/>
        </p:nvGrpSpPr>
        <p:grpSpPr bwMode="auto">
          <a:xfrm>
            <a:off x="2813793" y="3789416"/>
            <a:ext cx="533400" cy="533400"/>
            <a:chOff x="1824" y="2736"/>
            <a:chExt cx="336" cy="336"/>
          </a:xfrm>
        </p:grpSpPr>
        <p:sp>
          <p:nvSpPr>
            <p:cNvPr id="49" name="Oval 4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B</a:t>
              </a:r>
            </a:p>
          </p:txBody>
        </p:sp>
      </p:grpSp>
      <p:grpSp>
        <p:nvGrpSpPr>
          <p:cNvPr id="51" name="Group 50"/>
          <p:cNvGrpSpPr>
            <a:grpSpLocks/>
          </p:cNvGrpSpPr>
          <p:nvPr/>
        </p:nvGrpSpPr>
        <p:grpSpPr bwMode="auto">
          <a:xfrm>
            <a:off x="2813793" y="4932416"/>
            <a:ext cx="533400" cy="533400"/>
            <a:chOff x="1824" y="2736"/>
            <a:chExt cx="336" cy="336"/>
          </a:xfrm>
        </p:grpSpPr>
        <p:sp>
          <p:nvSpPr>
            <p:cNvPr id="52" name="Oval 51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" name="Text Box 12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C</a:t>
              </a:r>
            </a:p>
          </p:txBody>
        </p:sp>
      </p:grpSp>
      <p:grpSp>
        <p:nvGrpSpPr>
          <p:cNvPr id="54" name="Group 53"/>
          <p:cNvGrpSpPr>
            <a:grpSpLocks/>
          </p:cNvGrpSpPr>
          <p:nvPr/>
        </p:nvGrpSpPr>
        <p:grpSpPr bwMode="auto">
          <a:xfrm>
            <a:off x="5556993" y="3256016"/>
            <a:ext cx="533400" cy="533400"/>
            <a:chOff x="1824" y="2736"/>
            <a:chExt cx="336" cy="336"/>
          </a:xfrm>
        </p:grpSpPr>
        <p:sp>
          <p:nvSpPr>
            <p:cNvPr id="55" name="Oval 54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" name="Text Box 15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E</a:t>
              </a:r>
            </a:p>
          </p:txBody>
        </p:sp>
      </p:grpSp>
      <p:grpSp>
        <p:nvGrpSpPr>
          <p:cNvPr id="57" name="Group 56"/>
          <p:cNvGrpSpPr>
            <a:grpSpLocks/>
          </p:cNvGrpSpPr>
          <p:nvPr/>
        </p:nvGrpSpPr>
        <p:grpSpPr bwMode="auto">
          <a:xfrm>
            <a:off x="2737593" y="5999216"/>
            <a:ext cx="533400" cy="533400"/>
            <a:chOff x="1824" y="2736"/>
            <a:chExt cx="336" cy="336"/>
          </a:xfrm>
        </p:grpSpPr>
        <p:sp>
          <p:nvSpPr>
            <p:cNvPr id="58" name="Oval 5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" name="Text Box 1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D</a:t>
              </a:r>
            </a:p>
          </p:txBody>
        </p:sp>
      </p:grpSp>
      <p:grpSp>
        <p:nvGrpSpPr>
          <p:cNvPr id="60" name="Group 59"/>
          <p:cNvGrpSpPr>
            <a:grpSpLocks/>
          </p:cNvGrpSpPr>
          <p:nvPr/>
        </p:nvGrpSpPr>
        <p:grpSpPr bwMode="auto">
          <a:xfrm>
            <a:off x="5556993" y="4551416"/>
            <a:ext cx="533400" cy="533400"/>
            <a:chOff x="1824" y="2736"/>
            <a:chExt cx="336" cy="336"/>
          </a:xfrm>
        </p:grpSpPr>
        <p:sp>
          <p:nvSpPr>
            <p:cNvPr id="61" name="Oval 60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" name="Text Box 21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F</a:t>
              </a:r>
            </a:p>
          </p:txBody>
        </p:sp>
      </p:grpSp>
      <p:grpSp>
        <p:nvGrpSpPr>
          <p:cNvPr id="63" name="Group 62"/>
          <p:cNvGrpSpPr>
            <a:grpSpLocks/>
          </p:cNvGrpSpPr>
          <p:nvPr/>
        </p:nvGrpSpPr>
        <p:grpSpPr bwMode="auto">
          <a:xfrm>
            <a:off x="5556993" y="5694416"/>
            <a:ext cx="533400" cy="533400"/>
            <a:chOff x="1824" y="2736"/>
            <a:chExt cx="336" cy="336"/>
          </a:xfrm>
        </p:grpSpPr>
        <p:sp>
          <p:nvSpPr>
            <p:cNvPr id="64" name="Oval 63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" name="Text Box 24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G</a:t>
              </a:r>
            </a:p>
          </p:txBody>
        </p:sp>
      </p:grpSp>
      <p:sp>
        <p:nvSpPr>
          <p:cNvPr id="66" name="Line 36"/>
          <p:cNvSpPr>
            <a:spLocks noChangeShapeType="1"/>
          </p:cNvSpPr>
          <p:nvPr/>
        </p:nvSpPr>
        <p:spPr bwMode="auto">
          <a:xfrm flipV="1">
            <a:off x="3194793" y="4856216"/>
            <a:ext cx="23622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7" name="Line 37"/>
          <p:cNvSpPr>
            <a:spLocks noChangeShapeType="1"/>
          </p:cNvSpPr>
          <p:nvPr/>
        </p:nvSpPr>
        <p:spPr bwMode="auto">
          <a:xfrm>
            <a:off x="3347193" y="5237216"/>
            <a:ext cx="2209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" name="Line 38"/>
          <p:cNvSpPr>
            <a:spLocks noChangeShapeType="1"/>
          </p:cNvSpPr>
          <p:nvPr/>
        </p:nvSpPr>
        <p:spPr bwMode="auto">
          <a:xfrm flipV="1">
            <a:off x="3270993" y="3713216"/>
            <a:ext cx="23622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" name="Line 39"/>
          <p:cNvSpPr>
            <a:spLocks noChangeShapeType="1"/>
          </p:cNvSpPr>
          <p:nvPr/>
        </p:nvSpPr>
        <p:spPr bwMode="auto">
          <a:xfrm>
            <a:off x="3347193" y="4094216"/>
            <a:ext cx="2286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" name="Line 40"/>
          <p:cNvSpPr>
            <a:spLocks noChangeShapeType="1"/>
          </p:cNvSpPr>
          <p:nvPr/>
        </p:nvSpPr>
        <p:spPr bwMode="auto">
          <a:xfrm>
            <a:off x="3347193" y="2951216"/>
            <a:ext cx="2209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" name="Line 41"/>
          <p:cNvSpPr>
            <a:spLocks noChangeShapeType="1"/>
          </p:cNvSpPr>
          <p:nvPr/>
        </p:nvSpPr>
        <p:spPr bwMode="auto">
          <a:xfrm>
            <a:off x="3270993" y="4246616"/>
            <a:ext cx="243840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3431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Application: bipartite graph matching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46760" y="1572054"/>
            <a:ext cx="8229600" cy="990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2100" dirty="0" smtClean="0">
                <a:latin typeface="Arial" charset="0"/>
              </a:rPr>
              <a:t>Setup as a flow problem: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2819400" y="2667000"/>
            <a:ext cx="533400" cy="533400"/>
            <a:chOff x="1824" y="2736"/>
            <a:chExt cx="336" cy="336"/>
          </a:xfrm>
        </p:grpSpPr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A</a:t>
              </a:r>
            </a:p>
          </p:txBody>
        </p:sp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2819400" y="3810000"/>
            <a:ext cx="533400" cy="533400"/>
            <a:chOff x="1824" y="2736"/>
            <a:chExt cx="336" cy="336"/>
          </a:xfrm>
        </p:grpSpPr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B</a:t>
              </a:r>
            </a:p>
          </p:txBody>
        </p: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2819400" y="4953000"/>
            <a:ext cx="533400" cy="533400"/>
            <a:chOff x="1824" y="2736"/>
            <a:chExt cx="336" cy="336"/>
          </a:xfrm>
        </p:grpSpPr>
        <p:sp>
          <p:nvSpPr>
            <p:cNvPr id="12" name="Oval 11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Text Box 12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C</a:t>
              </a:r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5562600" y="3276600"/>
            <a:ext cx="533400" cy="533400"/>
            <a:chOff x="1824" y="2736"/>
            <a:chExt cx="336" cy="336"/>
          </a:xfrm>
        </p:grpSpPr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Text Box 15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E</a:t>
              </a:r>
            </a:p>
          </p:txBody>
        </p: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2743200" y="6019800"/>
            <a:ext cx="533400" cy="533400"/>
            <a:chOff x="1824" y="2736"/>
            <a:chExt cx="336" cy="336"/>
          </a:xfrm>
        </p:grpSpPr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Text Box 1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D</a:t>
              </a:r>
            </a:p>
          </p:txBody>
        </p:sp>
      </p:grp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5562600" y="4572000"/>
            <a:ext cx="533400" cy="533400"/>
            <a:chOff x="1824" y="2736"/>
            <a:chExt cx="336" cy="336"/>
          </a:xfrm>
        </p:grpSpPr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Text Box 21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F</a:t>
              </a:r>
            </a:p>
          </p:txBody>
        </p:sp>
      </p:grpSp>
      <p:grpSp>
        <p:nvGrpSpPr>
          <p:cNvPr id="23" name="Group 22"/>
          <p:cNvGrpSpPr>
            <a:grpSpLocks/>
          </p:cNvGrpSpPr>
          <p:nvPr/>
        </p:nvGrpSpPr>
        <p:grpSpPr bwMode="auto">
          <a:xfrm>
            <a:off x="5562600" y="5715000"/>
            <a:ext cx="533400" cy="533400"/>
            <a:chOff x="1824" y="2736"/>
            <a:chExt cx="336" cy="336"/>
          </a:xfrm>
        </p:grpSpPr>
        <p:sp>
          <p:nvSpPr>
            <p:cNvPr id="24" name="Oval 23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Text Box 24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G</a:t>
              </a:r>
            </a:p>
          </p:txBody>
        </p:sp>
      </p:grpSp>
      <p:sp>
        <p:nvSpPr>
          <p:cNvPr id="26" name="Line 36"/>
          <p:cNvSpPr>
            <a:spLocks noChangeShapeType="1"/>
          </p:cNvSpPr>
          <p:nvPr/>
        </p:nvSpPr>
        <p:spPr bwMode="auto">
          <a:xfrm flipV="1">
            <a:off x="3200400" y="4876800"/>
            <a:ext cx="23622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Line 37"/>
          <p:cNvSpPr>
            <a:spLocks noChangeShapeType="1"/>
          </p:cNvSpPr>
          <p:nvPr/>
        </p:nvSpPr>
        <p:spPr bwMode="auto">
          <a:xfrm>
            <a:off x="3352800" y="5257800"/>
            <a:ext cx="2209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Line 38"/>
          <p:cNvSpPr>
            <a:spLocks noChangeShapeType="1"/>
          </p:cNvSpPr>
          <p:nvPr/>
        </p:nvSpPr>
        <p:spPr bwMode="auto">
          <a:xfrm flipV="1">
            <a:off x="3276600" y="3733800"/>
            <a:ext cx="23622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" name="Line 39"/>
          <p:cNvSpPr>
            <a:spLocks noChangeShapeType="1"/>
          </p:cNvSpPr>
          <p:nvPr/>
        </p:nvSpPr>
        <p:spPr bwMode="auto">
          <a:xfrm>
            <a:off x="3352800" y="4114800"/>
            <a:ext cx="2286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Line 40"/>
          <p:cNvSpPr>
            <a:spLocks noChangeShapeType="1"/>
          </p:cNvSpPr>
          <p:nvPr/>
        </p:nvSpPr>
        <p:spPr bwMode="auto">
          <a:xfrm>
            <a:off x="3352800" y="2971800"/>
            <a:ext cx="2209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Line 41"/>
          <p:cNvSpPr>
            <a:spLocks noChangeShapeType="1"/>
          </p:cNvSpPr>
          <p:nvPr/>
        </p:nvSpPr>
        <p:spPr bwMode="auto">
          <a:xfrm>
            <a:off x="3276600" y="4267200"/>
            <a:ext cx="243840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2" name="Group 31"/>
          <p:cNvGrpSpPr>
            <a:grpSpLocks/>
          </p:cNvGrpSpPr>
          <p:nvPr/>
        </p:nvGrpSpPr>
        <p:grpSpPr bwMode="auto">
          <a:xfrm>
            <a:off x="457200" y="4267200"/>
            <a:ext cx="533400" cy="533400"/>
            <a:chOff x="1824" y="2736"/>
            <a:chExt cx="336" cy="336"/>
          </a:xfrm>
        </p:grpSpPr>
        <p:sp>
          <p:nvSpPr>
            <p:cNvPr id="33" name="Oval 32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 smtClean="0"/>
                <a:t>S</a:t>
              </a:r>
              <a:endParaRPr lang="en-US" dirty="0"/>
            </a:p>
          </p:txBody>
        </p:sp>
      </p:grpSp>
      <p:grpSp>
        <p:nvGrpSpPr>
          <p:cNvPr id="35" name="Group 34"/>
          <p:cNvGrpSpPr>
            <a:grpSpLocks/>
          </p:cNvGrpSpPr>
          <p:nvPr/>
        </p:nvGrpSpPr>
        <p:grpSpPr bwMode="auto">
          <a:xfrm>
            <a:off x="7663075" y="4457700"/>
            <a:ext cx="533400" cy="533400"/>
            <a:chOff x="1824" y="2736"/>
            <a:chExt cx="336" cy="336"/>
          </a:xfrm>
        </p:grpSpPr>
        <p:sp>
          <p:nvSpPr>
            <p:cNvPr id="36" name="Oval 3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 smtClean="0"/>
                <a:t>T</a:t>
              </a:r>
              <a:endParaRPr lang="en-US" dirty="0"/>
            </a:p>
          </p:txBody>
        </p:sp>
      </p:grpSp>
      <p:sp>
        <p:nvSpPr>
          <p:cNvPr id="38" name="Line 40"/>
          <p:cNvSpPr>
            <a:spLocks noChangeShapeType="1"/>
          </p:cNvSpPr>
          <p:nvPr/>
        </p:nvSpPr>
        <p:spPr bwMode="auto">
          <a:xfrm flipV="1">
            <a:off x="883512" y="2971800"/>
            <a:ext cx="1935888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" name="Line 40"/>
          <p:cNvSpPr>
            <a:spLocks noChangeShapeType="1"/>
          </p:cNvSpPr>
          <p:nvPr/>
        </p:nvSpPr>
        <p:spPr bwMode="auto">
          <a:xfrm flipV="1">
            <a:off x="990600" y="4114798"/>
            <a:ext cx="1828800" cy="34290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" name="Line 40"/>
          <p:cNvSpPr>
            <a:spLocks noChangeShapeType="1"/>
          </p:cNvSpPr>
          <p:nvPr/>
        </p:nvSpPr>
        <p:spPr bwMode="auto">
          <a:xfrm>
            <a:off x="990600" y="4610097"/>
            <a:ext cx="1828800" cy="49530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" name="Line 40"/>
          <p:cNvSpPr>
            <a:spLocks noChangeShapeType="1"/>
          </p:cNvSpPr>
          <p:nvPr/>
        </p:nvSpPr>
        <p:spPr bwMode="auto">
          <a:xfrm>
            <a:off x="756464" y="4800600"/>
            <a:ext cx="1986736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" name="Line 40"/>
          <p:cNvSpPr>
            <a:spLocks noChangeShapeType="1"/>
          </p:cNvSpPr>
          <p:nvPr/>
        </p:nvSpPr>
        <p:spPr bwMode="auto">
          <a:xfrm>
            <a:off x="6096000" y="3619500"/>
            <a:ext cx="1643275" cy="952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" name="Line 40"/>
          <p:cNvSpPr>
            <a:spLocks noChangeShapeType="1"/>
          </p:cNvSpPr>
          <p:nvPr/>
        </p:nvSpPr>
        <p:spPr bwMode="auto">
          <a:xfrm flipV="1">
            <a:off x="6096000" y="4724400"/>
            <a:ext cx="1567075" cy="57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" name="Line 40"/>
          <p:cNvSpPr>
            <a:spLocks noChangeShapeType="1"/>
          </p:cNvSpPr>
          <p:nvPr/>
        </p:nvSpPr>
        <p:spPr bwMode="auto">
          <a:xfrm flipV="1">
            <a:off x="6096000" y="4914900"/>
            <a:ext cx="1643275" cy="1023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671450" y="1958717"/>
            <a:ext cx="42088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edge weights?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2529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Application: bipartite graph matching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46760" y="1572054"/>
            <a:ext cx="8229600" cy="990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2100" dirty="0" smtClean="0">
                <a:latin typeface="Arial" charset="0"/>
              </a:rPr>
              <a:t>Setup as a flow problem: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2819400" y="2667000"/>
            <a:ext cx="533400" cy="533400"/>
            <a:chOff x="1824" y="2736"/>
            <a:chExt cx="336" cy="336"/>
          </a:xfrm>
        </p:grpSpPr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A</a:t>
              </a:r>
            </a:p>
          </p:txBody>
        </p:sp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2819400" y="3810000"/>
            <a:ext cx="533400" cy="533400"/>
            <a:chOff x="1824" y="2736"/>
            <a:chExt cx="336" cy="336"/>
          </a:xfrm>
        </p:grpSpPr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B</a:t>
              </a:r>
            </a:p>
          </p:txBody>
        </p: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2819400" y="4953000"/>
            <a:ext cx="533400" cy="533400"/>
            <a:chOff x="1824" y="2736"/>
            <a:chExt cx="336" cy="336"/>
          </a:xfrm>
        </p:grpSpPr>
        <p:sp>
          <p:nvSpPr>
            <p:cNvPr id="12" name="Oval 11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Text Box 12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C</a:t>
              </a:r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5562600" y="3276600"/>
            <a:ext cx="533400" cy="533400"/>
            <a:chOff x="1824" y="2736"/>
            <a:chExt cx="336" cy="336"/>
          </a:xfrm>
        </p:grpSpPr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Text Box 15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E</a:t>
              </a:r>
            </a:p>
          </p:txBody>
        </p: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2743200" y="6019800"/>
            <a:ext cx="533400" cy="533400"/>
            <a:chOff x="1824" y="2736"/>
            <a:chExt cx="336" cy="336"/>
          </a:xfrm>
        </p:grpSpPr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Text Box 1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D</a:t>
              </a:r>
            </a:p>
          </p:txBody>
        </p:sp>
      </p:grp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5562600" y="4572000"/>
            <a:ext cx="533400" cy="533400"/>
            <a:chOff x="1824" y="2736"/>
            <a:chExt cx="336" cy="336"/>
          </a:xfrm>
        </p:grpSpPr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Text Box 21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F</a:t>
              </a:r>
            </a:p>
          </p:txBody>
        </p:sp>
      </p:grpSp>
      <p:grpSp>
        <p:nvGrpSpPr>
          <p:cNvPr id="23" name="Group 22"/>
          <p:cNvGrpSpPr>
            <a:grpSpLocks/>
          </p:cNvGrpSpPr>
          <p:nvPr/>
        </p:nvGrpSpPr>
        <p:grpSpPr bwMode="auto">
          <a:xfrm>
            <a:off x="5562600" y="5715000"/>
            <a:ext cx="533400" cy="533400"/>
            <a:chOff x="1824" y="2736"/>
            <a:chExt cx="336" cy="336"/>
          </a:xfrm>
        </p:grpSpPr>
        <p:sp>
          <p:nvSpPr>
            <p:cNvPr id="24" name="Oval 23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Text Box 24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G</a:t>
              </a:r>
            </a:p>
          </p:txBody>
        </p:sp>
      </p:grpSp>
      <p:sp>
        <p:nvSpPr>
          <p:cNvPr id="26" name="Line 36"/>
          <p:cNvSpPr>
            <a:spLocks noChangeShapeType="1"/>
          </p:cNvSpPr>
          <p:nvPr/>
        </p:nvSpPr>
        <p:spPr bwMode="auto">
          <a:xfrm flipV="1">
            <a:off x="3200400" y="4876800"/>
            <a:ext cx="23622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Line 37"/>
          <p:cNvSpPr>
            <a:spLocks noChangeShapeType="1"/>
          </p:cNvSpPr>
          <p:nvPr/>
        </p:nvSpPr>
        <p:spPr bwMode="auto">
          <a:xfrm>
            <a:off x="3352800" y="5257800"/>
            <a:ext cx="2209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Line 38"/>
          <p:cNvSpPr>
            <a:spLocks noChangeShapeType="1"/>
          </p:cNvSpPr>
          <p:nvPr/>
        </p:nvSpPr>
        <p:spPr bwMode="auto">
          <a:xfrm flipV="1">
            <a:off x="3276600" y="3733800"/>
            <a:ext cx="23622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" name="Line 39"/>
          <p:cNvSpPr>
            <a:spLocks noChangeShapeType="1"/>
          </p:cNvSpPr>
          <p:nvPr/>
        </p:nvSpPr>
        <p:spPr bwMode="auto">
          <a:xfrm>
            <a:off x="3352800" y="4114800"/>
            <a:ext cx="2286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Line 40"/>
          <p:cNvSpPr>
            <a:spLocks noChangeShapeType="1"/>
          </p:cNvSpPr>
          <p:nvPr/>
        </p:nvSpPr>
        <p:spPr bwMode="auto">
          <a:xfrm>
            <a:off x="3352800" y="2971800"/>
            <a:ext cx="2209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Line 41"/>
          <p:cNvSpPr>
            <a:spLocks noChangeShapeType="1"/>
          </p:cNvSpPr>
          <p:nvPr/>
        </p:nvSpPr>
        <p:spPr bwMode="auto">
          <a:xfrm>
            <a:off x="3276600" y="4267200"/>
            <a:ext cx="243840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2" name="Group 31"/>
          <p:cNvGrpSpPr>
            <a:grpSpLocks/>
          </p:cNvGrpSpPr>
          <p:nvPr/>
        </p:nvGrpSpPr>
        <p:grpSpPr bwMode="auto">
          <a:xfrm>
            <a:off x="457200" y="4267200"/>
            <a:ext cx="533400" cy="533400"/>
            <a:chOff x="1824" y="2736"/>
            <a:chExt cx="336" cy="336"/>
          </a:xfrm>
        </p:grpSpPr>
        <p:sp>
          <p:nvSpPr>
            <p:cNvPr id="33" name="Oval 32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 smtClean="0"/>
                <a:t>S</a:t>
              </a:r>
              <a:endParaRPr lang="en-US" dirty="0"/>
            </a:p>
          </p:txBody>
        </p:sp>
      </p:grpSp>
      <p:grpSp>
        <p:nvGrpSpPr>
          <p:cNvPr id="35" name="Group 34"/>
          <p:cNvGrpSpPr>
            <a:grpSpLocks/>
          </p:cNvGrpSpPr>
          <p:nvPr/>
        </p:nvGrpSpPr>
        <p:grpSpPr bwMode="auto">
          <a:xfrm>
            <a:off x="7663075" y="4457700"/>
            <a:ext cx="533400" cy="533400"/>
            <a:chOff x="1824" y="2736"/>
            <a:chExt cx="336" cy="336"/>
          </a:xfrm>
        </p:grpSpPr>
        <p:sp>
          <p:nvSpPr>
            <p:cNvPr id="36" name="Oval 3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 smtClean="0"/>
                <a:t>T</a:t>
              </a:r>
              <a:endParaRPr lang="en-US" dirty="0"/>
            </a:p>
          </p:txBody>
        </p:sp>
      </p:grpSp>
      <p:sp>
        <p:nvSpPr>
          <p:cNvPr id="38" name="Line 40"/>
          <p:cNvSpPr>
            <a:spLocks noChangeShapeType="1"/>
          </p:cNvSpPr>
          <p:nvPr/>
        </p:nvSpPr>
        <p:spPr bwMode="auto">
          <a:xfrm flipV="1">
            <a:off x="883512" y="2971800"/>
            <a:ext cx="1935888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" name="Line 40"/>
          <p:cNvSpPr>
            <a:spLocks noChangeShapeType="1"/>
          </p:cNvSpPr>
          <p:nvPr/>
        </p:nvSpPr>
        <p:spPr bwMode="auto">
          <a:xfrm flipV="1">
            <a:off x="990600" y="4114798"/>
            <a:ext cx="1828800" cy="34290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" name="Line 40"/>
          <p:cNvSpPr>
            <a:spLocks noChangeShapeType="1"/>
          </p:cNvSpPr>
          <p:nvPr/>
        </p:nvSpPr>
        <p:spPr bwMode="auto">
          <a:xfrm>
            <a:off x="990600" y="4610097"/>
            <a:ext cx="1828800" cy="49530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" name="Line 40"/>
          <p:cNvSpPr>
            <a:spLocks noChangeShapeType="1"/>
          </p:cNvSpPr>
          <p:nvPr/>
        </p:nvSpPr>
        <p:spPr bwMode="auto">
          <a:xfrm>
            <a:off x="756464" y="4800600"/>
            <a:ext cx="1986736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" name="Line 40"/>
          <p:cNvSpPr>
            <a:spLocks noChangeShapeType="1"/>
          </p:cNvSpPr>
          <p:nvPr/>
        </p:nvSpPr>
        <p:spPr bwMode="auto">
          <a:xfrm>
            <a:off x="6096000" y="3619500"/>
            <a:ext cx="1643275" cy="952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" name="Line 40"/>
          <p:cNvSpPr>
            <a:spLocks noChangeShapeType="1"/>
          </p:cNvSpPr>
          <p:nvPr/>
        </p:nvSpPr>
        <p:spPr bwMode="auto">
          <a:xfrm flipV="1">
            <a:off x="6096000" y="4724400"/>
            <a:ext cx="1567075" cy="57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" name="Line 40"/>
          <p:cNvSpPr>
            <a:spLocks noChangeShapeType="1"/>
          </p:cNvSpPr>
          <p:nvPr/>
        </p:nvSpPr>
        <p:spPr bwMode="auto">
          <a:xfrm flipV="1">
            <a:off x="6096000" y="4914900"/>
            <a:ext cx="1643275" cy="1023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699060" y="1958717"/>
            <a:ext cx="42088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all edge weights are 1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7529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Application: bipartite graph matching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46760" y="1572054"/>
            <a:ext cx="8229600" cy="990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2100" dirty="0" smtClean="0">
                <a:latin typeface="Arial" charset="0"/>
              </a:rPr>
              <a:t>Setup as a flow problem: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2819400" y="2667000"/>
            <a:ext cx="533400" cy="533400"/>
            <a:chOff x="1824" y="2736"/>
            <a:chExt cx="336" cy="336"/>
          </a:xfrm>
        </p:grpSpPr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A</a:t>
              </a:r>
            </a:p>
          </p:txBody>
        </p:sp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2819400" y="3810000"/>
            <a:ext cx="533400" cy="533400"/>
            <a:chOff x="1824" y="2736"/>
            <a:chExt cx="336" cy="336"/>
          </a:xfrm>
        </p:grpSpPr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B</a:t>
              </a:r>
            </a:p>
          </p:txBody>
        </p: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2819400" y="4953000"/>
            <a:ext cx="533400" cy="533400"/>
            <a:chOff x="1824" y="2736"/>
            <a:chExt cx="336" cy="336"/>
          </a:xfrm>
        </p:grpSpPr>
        <p:sp>
          <p:nvSpPr>
            <p:cNvPr id="12" name="Oval 11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Text Box 12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C</a:t>
              </a:r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5562600" y="3276600"/>
            <a:ext cx="533400" cy="533400"/>
            <a:chOff x="1824" y="2736"/>
            <a:chExt cx="336" cy="336"/>
          </a:xfrm>
        </p:grpSpPr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Text Box 15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E</a:t>
              </a:r>
            </a:p>
          </p:txBody>
        </p: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2743200" y="6019800"/>
            <a:ext cx="533400" cy="533400"/>
            <a:chOff x="1824" y="2736"/>
            <a:chExt cx="336" cy="336"/>
          </a:xfrm>
        </p:grpSpPr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Text Box 1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D</a:t>
              </a:r>
            </a:p>
          </p:txBody>
        </p:sp>
      </p:grp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5562600" y="4572000"/>
            <a:ext cx="533400" cy="533400"/>
            <a:chOff x="1824" y="2736"/>
            <a:chExt cx="336" cy="336"/>
          </a:xfrm>
        </p:grpSpPr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Text Box 21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F</a:t>
              </a:r>
            </a:p>
          </p:txBody>
        </p:sp>
      </p:grpSp>
      <p:grpSp>
        <p:nvGrpSpPr>
          <p:cNvPr id="23" name="Group 22"/>
          <p:cNvGrpSpPr>
            <a:grpSpLocks/>
          </p:cNvGrpSpPr>
          <p:nvPr/>
        </p:nvGrpSpPr>
        <p:grpSpPr bwMode="auto">
          <a:xfrm>
            <a:off x="5562600" y="5715000"/>
            <a:ext cx="533400" cy="533400"/>
            <a:chOff x="1824" y="2736"/>
            <a:chExt cx="336" cy="336"/>
          </a:xfrm>
        </p:grpSpPr>
        <p:sp>
          <p:nvSpPr>
            <p:cNvPr id="24" name="Oval 23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Text Box 24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G</a:t>
              </a:r>
            </a:p>
          </p:txBody>
        </p:sp>
      </p:grpSp>
      <p:sp>
        <p:nvSpPr>
          <p:cNvPr id="26" name="Line 36"/>
          <p:cNvSpPr>
            <a:spLocks noChangeShapeType="1"/>
          </p:cNvSpPr>
          <p:nvPr/>
        </p:nvSpPr>
        <p:spPr bwMode="auto">
          <a:xfrm flipV="1">
            <a:off x="3200400" y="4876800"/>
            <a:ext cx="2362200" cy="12954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Line 37"/>
          <p:cNvSpPr>
            <a:spLocks noChangeShapeType="1"/>
          </p:cNvSpPr>
          <p:nvPr/>
        </p:nvSpPr>
        <p:spPr bwMode="auto">
          <a:xfrm>
            <a:off x="3352800" y="5257800"/>
            <a:ext cx="2209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Line 38"/>
          <p:cNvSpPr>
            <a:spLocks noChangeShapeType="1"/>
          </p:cNvSpPr>
          <p:nvPr/>
        </p:nvSpPr>
        <p:spPr bwMode="auto">
          <a:xfrm flipV="1">
            <a:off x="3276600" y="3733800"/>
            <a:ext cx="23622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" name="Line 39"/>
          <p:cNvSpPr>
            <a:spLocks noChangeShapeType="1"/>
          </p:cNvSpPr>
          <p:nvPr/>
        </p:nvSpPr>
        <p:spPr bwMode="auto">
          <a:xfrm>
            <a:off x="3352800" y="4114800"/>
            <a:ext cx="2286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Line 40"/>
          <p:cNvSpPr>
            <a:spLocks noChangeShapeType="1"/>
          </p:cNvSpPr>
          <p:nvPr/>
        </p:nvSpPr>
        <p:spPr bwMode="auto">
          <a:xfrm>
            <a:off x="3352800" y="2971800"/>
            <a:ext cx="2209800" cy="3810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Line 41"/>
          <p:cNvSpPr>
            <a:spLocks noChangeShapeType="1"/>
          </p:cNvSpPr>
          <p:nvPr/>
        </p:nvSpPr>
        <p:spPr bwMode="auto">
          <a:xfrm>
            <a:off x="3276600" y="4267200"/>
            <a:ext cx="2438400" cy="1447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2" name="Group 31"/>
          <p:cNvGrpSpPr>
            <a:grpSpLocks/>
          </p:cNvGrpSpPr>
          <p:nvPr/>
        </p:nvGrpSpPr>
        <p:grpSpPr bwMode="auto">
          <a:xfrm>
            <a:off x="457200" y="4267200"/>
            <a:ext cx="533400" cy="533400"/>
            <a:chOff x="1824" y="2736"/>
            <a:chExt cx="336" cy="336"/>
          </a:xfrm>
        </p:grpSpPr>
        <p:sp>
          <p:nvSpPr>
            <p:cNvPr id="33" name="Oval 32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 smtClean="0"/>
                <a:t>S</a:t>
              </a:r>
              <a:endParaRPr lang="en-US" dirty="0"/>
            </a:p>
          </p:txBody>
        </p:sp>
      </p:grpSp>
      <p:grpSp>
        <p:nvGrpSpPr>
          <p:cNvPr id="35" name="Group 34"/>
          <p:cNvGrpSpPr>
            <a:grpSpLocks/>
          </p:cNvGrpSpPr>
          <p:nvPr/>
        </p:nvGrpSpPr>
        <p:grpSpPr bwMode="auto">
          <a:xfrm>
            <a:off x="7663075" y="4457700"/>
            <a:ext cx="533400" cy="533400"/>
            <a:chOff x="1824" y="2736"/>
            <a:chExt cx="336" cy="336"/>
          </a:xfrm>
        </p:grpSpPr>
        <p:sp>
          <p:nvSpPr>
            <p:cNvPr id="36" name="Oval 3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 smtClean="0"/>
                <a:t>T</a:t>
              </a:r>
              <a:endParaRPr lang="en-US" dirty="0"/>
            </a:p>
          </p:txBody>
        </p:sp>
      </p:grpSp>
      <p:sp>
        <p:nvSpPr>
          <p:cNvPr id="38" name="Line 40"/>
          <p:cNvSpPr>
            <a:spLocks noChangeShapeType="1"/>
          </p:cNvSpPr>
          <p:nvPr/>
        </p:nvSpPr>
        <p:spPr bwMode="auto">
          <a:xfrm flipV="1">
            <a:off x="883512" y="2971800"/>
            <a:ext cx="1935888" cy="12954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" name="Line 40"/>
          <p:cNvSpPr>
            <a:spLocks noChangeShapeType="1"/>
          </p:cNvSpPr>
          <p:nvPr/>
        </p:nvSpPr>
        <p:spPr bwMode="auto">
          <a:xfrm flipV="1">
            <a:off x="990600" y="4114798"/>
            <a:ext cx="1828800" cy="342901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" name="Line 40"/>
          <p:cNvSpPr>
            <a:spLocks noChangeShapeType="1"/>
          </p:cNvSpPr>
          <p:nvPr/>
        </p:nvSpPr>
        <p:spPr bwMode="auto">
          <a:xfrm>
            <a:off x="990600" y="4610097"/>
            <a:ext cx="1828800" cy="49530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" name="Line 40"/>
          <p:cNvSpPr>
            <a:spLocks noChangeShapeType="1"/>
          </p:cNvSpPr>
          <p:nvPr/>
        </p:nvSpPr>
        <p:spPr bwMode="auto">
          <a:xfrm>
            <a:off x="756464" y="4800600"/>
            <a:ext cx="1986736" cy="13716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" name="Line 40"/>
          <p:cNvSpPr>
            <a:spLocks noChangeShapeType="1"/>
          </p:cNvSpPr>
          <p:nvPr/>
        </p:nvSpPr>
        <p:spPr bwMode="auto">
          <a:xfrm>
            <a:off x="6096000" y="3619500"/>
            <a:ext cx="1643275" cy="9525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" name="Line 40"/>
          <p:cNvSpPr>
            <a:spLocks noChangeShapeType="1"/>
          </p:cNvSpPr>
          <p:nvPr/>
        </p:nvSpPr>
        <p:spPr bwMode="auto">
          <a:xfrm flipV="1">
            <a:off x="6096000" y="4724400"/>
            <a:ext cx="1567075" cy="5715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" name="Line 40"/>
          <p:cNvSpPr>
            <a:spLocks noChangeShapeType="1"/>
          </p:cNvSpPr>
          <p:nvPr/>
        </p:nvSpPr>
        <p:spPr bwMode="auto">
          <a:xfrm flipV="1">
            <a:off x="6096000" y="4914900"/>
            <a:ext cx="1643275" cy="1023513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671450" y="1958717"/>
            <a:ext cx="79049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after we find the flow, how do we find the matching?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7316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Application: bipartite graph matching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46760" y="1572054"/>
            <a:ext cx="8229600" cy="990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2100" dirty="0" smtClean="0">
                <a:latin typeface="Arial" charset="0"/>
              </a:rPr>
              <a:t>Setup as a flow problem: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2819400" y="2667000"/>
            <a:ext cx="533400" cy="533400"/>
            <a:chOff x="1824" y="2736"/>
            <a:chExt cx="336" cy="336"/>
          </a:xfrm>
        </p:grpSpPr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A</a:t>
              </a:r>
            </a:p>
          </p:txBody>
        </p:sp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2819400" y="3810000"/>
            <a:ext cx="533400" cy="533400"/>
            <a:chOff x="1824" y="2736"/>
            <a:chExt cx="336" cy="336"/>
          </a:xfrm>
        </p:grpSpPr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B</a:t>
              </a:r>
            </a:p>
          </p:txBody>
        </p: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2819400" y="4953000"/>
            <a:ext cx="533400" cy="533400"/>
            <a:chOff x="1824" y="2736"/>
            <a:chExt cx="336" cy="336"/>
          </a:xfrm>
        </p:grpSpPr>
        <p:sp>
          <p:nvSpPr>
            <p:cNvPr id="12" name="Oval 11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Text Box 12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C</a:t>
              </a:r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5562600" y="3276600"/>
            <a:ext cx="533400" cy="533400"/>
            <a:chOff x="1824" y="2736"/>
            <a:chExt cx="336" cy="336"/>
          </a:xfrm>
        </p:grpSpPr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Text Box 15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E</a:t>
              </a:r>
            </a:p>
          </p:txBody>
        </p: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2743200" y="6019800"/>
            <a:ext cx="533400" cy="533400"/>
            <a:chOff x="1824" y="2736"/>
            <a:chExt cx="336" cy="336"/>
          </a:xfrm>
        </p:grpSpPr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Text Box 1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D</a:t>
              </a:r>
            </a:p>
          </p:txBody>
        </p:sp>
      </p:grp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5562600" y="4572000"/>
            <a:ext cx="533400" cy="533400"/>
            <a:chOff x="1824" y="2736"/>
            <a:chExt cx="336" cy="336"/>
          </a:xfrm>
        </p:grpSpPr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Text Box 21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F</a:t>
              </a:r>
            </a:p>
          </p:txBody>
        </p:sp>
      </p:grpSp>
      <p:grpSp>
        <p:nvGrpSpPr>
          <p:cNvPr id="23" name="Group 22"/>
          <p:cNvGrpSpPr>
            <a:grpSpLocks/>
          </p:cNvGrpSpPr>
          <p:nvPr/>
        </p:nvGrpSpPr>
        <p:grpSpPr bwMode="auto">
          <a:xfrm>
            <a:off x="5562600" y="5715000"/>
            <a:ext cx="533400" cy="533400"/>
            <a:chOff x="1824" y="2736"/>
            <a:chExt cx="336" cy="336"/>
          </a:xfrm>
        </p:grpSpPr>
        <p:sp>
          <p:nvSpPr>
            <p:cNvPr id="24" name="Oval 23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Text Box 24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G</a:t>
              </a:r>
            </a:p>
          </p:txBody>
        </p:sp>
      </p:grpSp>
      <p:sp>
        <p:nvSpPr>
          <p:cNvPr id="26" name="Line 36"/>
          <p:cNvSpPr>
            <a:spLocks noChangeShapeType="1"/>
          </p:cNvSpPr>
          <p:nvPr/>
        </p:nvSpPr>
        <p:spPr bwMode="auto">
          <a:xfrm flipV="1">
            <a:off x="3200400" y="4876800"/>
            <a:ext cx="2362200" cy="12954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Line 37"/>
          <p:cNvSpPr>
            <a:spLocks noChangeShapeType="1"/>
          </p:cNvSpPr>
          <p:nvPr/>
        </p:nvSpPr>
        <p:spPr bwMode="auto">
          <a:xfrm>
            <a:off x="3352800" y="5257800"/>
            <a:ext cx="2209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Line 38"/>
          <p:cNvSpPr>
            <a:spLocks noChangeShapeType="1"/>
          </p:cNvSpPr>
          <p:nvPr/>
        </p:nvSpPr>
        <p:spPr bwMode="auto">
          <a:xfrm flipV="1">
            <a:off x="3276600" y="3733800"/>
            <a:ext cx="23622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" name="Line 39"/>
          <p:cNvSpPr>
            <a:spLocks noChangeShapeType="1"/>
          </p:cNvSpPr>
          <p:nvPr/>
        </p:nvSpPr>
        <p:spPr bwMode="auto">
          <a:xfrm>
            <a:off x="3352800" y="4114800"/>
            <a:ext cx="2286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Line 40"/>
          <p:cNvSpPr>
            <a:spLocks noChangeShapeType="1"/>
          </p:cNvSpPr>
          <p:nvPr/>
        </p:nvSpPr>
        <p:spPr bwMode="auto">
          <a:xfrm>
            <a:off x="3352800" y="2971800"/>
            <a:ext cx="2209800" cy="3810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Line 41"/>
          <p:cNvSpPr>
            <a:spLocks noChangeShapeType="1"/>
          </p:cNvSpPr>
          <p:nvPr/>
        </p:nvSpPr>
        <p:spPr bwMode="auto">
          <a:xfrm>
            <a:off x="3276600" y="4267200"/>
            <a:ext cx="2438400" cy="1447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2" name="Group 31"/>
          <p:cNvGrpSpPr>
            <a:grpSpLocks/>
          </p:cNvGrpSpPr>
          <p:nvPr/>
        </p:nvGrpSpPr>
        <p:grpSpPr bwMode="auto">
          <a:xfrm>
            <a:off x="457200" y="4267200"/>
            <a:ext cx="533400" cy="533400"/>
            <a:chOff x="1824" y="2736"/>
            <a:chExt cx="336" cy="336"/>
          </a:xfrm>
        </p:grpSpPr>
        <p:sp>
          <p:nvSpPr>
            <p:cNvPr id="33" name="Oval 32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 smtClean="0"/>
                <a:t>S</a:t>
              </a:r>
              <a:endParaRPr lang="en-US" dirty="0"/>
            </a:p>
          </p:txBody>
        </p:sp>
      </p:grpSp>
      <p:grpSp>
        <p:nvGrpSpPr>
          <p:cNvPr id="35" name="Group 34"/>
          <p:cNvGrpSpPr>
            <a:grpSpLocks/>
          </p:cNvGrpSpPr>
          <p:nvPr/>
        </p:nvGrpSpPr>
        <p:grpSpPr bwMode="auto">
          <a:xfrm>
            <a:off x="7663075" y="4457700"/>
            <a:ext cx="533400" cy="533400"/>
            <a:chOff x="1824" y="2736"/>
            <a:chExt cx="336" cy="336"/>
          </a:xfrm>
        </p:grpSpPr>
        <p:sp>
          <p:nvSpPr>
            <p:cNvPr id="36" name="Oval 3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 smtClean="0"/>
                <a:t>T</a:t>
              </a:r>
              <a:endParaRPr lang="en-US" dirty="0"/>
            </a:p>
          </p:txBody>
        </p:sp>
      </p:grpSp>
      <p:sp>
        <p:nvSpPr>
          <p:cNvPr id="38" name="Line 40"/>
          <p:cNvSpPr>
            <a:spLocks noChangeShapeType="1"/>
          </p:cNvSpPr>
          <p:nvPr/>
        </p:nvSpPr>
        <p:spPr bwMode="auto">
          <a:xfrm flipV="1">
            <a:off x="883512" y="2971800"/>
            <a:ext cx="1935888" cy="12954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" name="Line 40"/>
          <p:cNvSpPr>
            <a:spLocks noChangeShapeType="1"/>
          </p:cNvSpPr>
          <p:nvPr/>
        </p:nvSpPr>
        <p:spPr bwMode="auto">
          <a:xfrm flipV="1">
            <a:off x="990600" y="4114798"/>
            <a:ext cx="1828800" cy="342901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" name="Line 40"/>
          <p:cNvSpPr>
            <a:spLocks noChangeShapeType="1"/>
          </p:cNvSpPr>
          <p:nvPr/>
        </p:nvSpPr>
        <p:spPr bwMode="auto">
          <a:xfrm>
            <a:off x="990600" y="4610097"/>
            <a:ext cx="1828800" cy="49530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" name="Line 40"/>
          <p:cNvSpPr>
            <a:spLocks noChangeShapeType="1"/>
          </p:cNvSpPr>
          <p:nvPr/>
        </p:nvSpPr>
        <p:spPr bwMode="auto">
          <a:xfrm>
            <a:off x="756464" y="4800600"/>
            <a:ext cx="1986736" cy="13716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" name="Line 40"/>
          <p:cNvSpPr>
            <a:spLocks noChangeShapeType="1"/>
          </p:cNvSpPr>
          <p:nvPr/>
        </p:nvSpPr>
        <p:spPr bwMode="auto">
          <a:xfrm>
            <a:off x="6096000" y="3619500"/>
            <a:ext cx="1643275" cy="9525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" name="Line 40"/>
          <p:cNvSpPr>
            <a:spLocks noChangeShapeType="1"/>
          </p:cNvSpPr>
          <p:nvPr/>
        </p:nvSpPr>
        <p:spPr bwMode="auto">
          <a:xfrm flipV="1">
            <a:off x="6096000" y="4724400"/>
            <a:ext cx="1567075" cy="5715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" name="Line 40"/>
          <p:cNvSpPr>
            <a:spLocks noChangeShapeType="1"/>
          </p:cNvSpPr>
          <p:nvPr/>
        </p:nvSpPr>
        <p:spPr bwMode="auto">
          <a:xfrm flipV="1">
            <a:off x="6096000" y="4914900"/>
            <a:ext cx="1643275" cy="1023513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671450" y="1958717"/>
            <a:ext cx="79049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match those nodes with flow between them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858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Application: bipartite graph matching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9365" y="1600200"/>
            <a:ext cx="8379556" cy="4495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Is it correct?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Assume </a:t>
            </a:r>
            <a:r>
              <a:rPr lang="en-US" dirty="0" smtClean="0"/>
              <a:t>it’s not</a:t>
            </a:r>
          </a:p>
          <a:p>
            <a:pPr lvl="1"/>
            <a:r>
              <a:rPr lang="en-US" dirty="0"/>
              <a:t>t</a:t>
            </a:r>
            <a:r>
              <a:rPr lang="en-US" dirty="0" smtClean="0"/>
              <a:t>here is a better matching</a:t>
            </a:r>
          </a:p>
          <a:p>
            <a:pPr lvl="1"/>
            <a:r>
              <a:rPr lang="en-US" dirty="0" smtClean="0"/>
              <a:t>because of how we setup the graph flow = # of matches</a:t>
            </a:r>
          </a:p>
          <a:p>
            <a:pPr lvl="1"/>
            <a:r>
              <a:rPr lang="en-US" dirty="0" smtClean="0"/>
              <a:t>therefore, the better matching would have a higher flow</a:t>
            </a:r>
          </a:p>
          <a:p>
            <a:pPr lvl="1"/>
            <a:r>
              <a:rPr lang="en-US" dirty="0" smtClean="0"/>
              <a:t>contradiction (max-flow algorithm </a:t>
            </a:r>
            <a:r>
              <a:rPr lang="en-US" dirty="0" smtClean="0"/>
              <a:t>finds </a:t>
            </a:r>
            <a:r>
              <a:rPr lang="en-US" dirty="0" smtClean="0"/>
              <a:t>maximal!)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33459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Application: bipartite graph matching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Run-time?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Cost to build the flow?</a:t>
            </a:r>
          </a:p>
          <a:p>
            <a:pPr lvl="1"/>
            <a:r>
              <a:rPr lang="en-US" sz="2400" dirty="0" smtClean="0">
                <a:solidFill>
                  <a:srgbClr val="0000FF"/>
                </a:solidFill>
              </a:rPr>
              <a:t>O(E)</a:t>
            </a:r>
          </a:p>
          <a:p>
            <a:pPr lvl="2"/>
            <a:r>
              <a:rPr lang="en-US" sz="2000" dirty="0" smtClean="0">
                <a:solidFill>
                  <a:srgbClr val="000000"/>
                </a:solidFill>
              </a:rPr>
              <a:t>each existing edge gets a capacity of 1</a:t>
            </a:r>
          </a:p>
          <a:p>
            <a:pPr lvl="2"/>
            <a:r>
              <a:rPr lang="en-US" sz="2000" dirty="0" smtClean="0">
                <a:solidFill>
                  <a:srgbClr val="000000"/>
                </a:solidFill>
              </a:rPr>
              <a:t>introduce </a:t>
            </a:r>
            <a:r>
              <a:rPr lang="en-US" sz="2000" dirty="0" smtClean="0">
                <a:solidFill>
                  <a:srgbClr val="000000"/>
                </a:solidFill>
              </a:rPr>
              <a:t>V </a:t>
            </a:r>
            <a:r>
              <a:rPr lang="en-US" sz="2000" dirty="0" smtClean="0">
                <a:solidFill>
                  <a:srgbClr val="000000"/>
                </a:solidFill>
              </a:rPr>
              <a:t>new edges (to and from s and t</a:t>
            </a:r>
            <a:r>
              <a:rPr lang="en-US" sz="2000" dirty="0" smtClean="0">
                <a:solidFill>
                  <a:srgbClr val="000000"/>
                </a:solidFill>
              </a:rPr>
              <a:t>)</a:t>
            </a:r>
          </a:p>
          <a:p>
            <a:pPr lvl="2"/>
            <a:r>
              <a:rPr lang="en-US" sz="2000" dirty="0" smtClean="0">
                <a:solidFill>
                  <a:srgbClr val="000000"/>
                </a:solidFill>
              </a:rPr>
              <a:t>V is O(E) (for non-degenerate bipartite matching problems)</a:t>
            </a:r>
            <a:endParaRPr lang="en-US" sz="20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Max-flow calculation?</a:t>
            </a:r>
          </a:p>
          <a:p>
            <a:pPr lvl="1"/>
            <a:r>
              <a:rPr lang="en-US" sz="2400" dirty="0" smtClean="0">
                <a:solidFill>
                  <a:srgbClr val="000000"/>
                </a:solidFill>
              </a:rPr>
              <a:t>Basic Ford-Fulkerson: O(max-flow * E)</a:t>
            </a:r>
          </a:p>
          <a:p>
            <a:pPr lvl="1"/>
            <a:r>
              <a:rPr lang="en-US" sz="2400" dirty="0" smtClean="0">
                <a:solidFill>
                  <a:srgbClr val="000000"/>
                </a:solidFill>
              </a:rPr>
              <a:t>Edmunds-Karp: O(V E</a:t>
            </a:r>
            <a:r>
              <a:rPr lang="en-US" sz="2400" baseline="30000" dirty="0" smtClean="0">
                <a:solidFill>
                  <a:srgbClr val="000000"/>
                </a:solidFill>
              </a:rPr>
              <a:t>2</a:t>
            </a:r>
            <a:r>
              <a:rPr lang="en-US" sz="2400" dirty="0" smtClean="0">
                <a:solidFill>
                  <a:srgbClr val="000000"/>
                </a:solidFill>
              </a:rPr>
              <a:t>)</a:t>
            </a:r>
          </a:p>
          <a:p>
            <a:pPr lvl="1"/>
            <a:r>
              <a:rPr lang="en-US" sz="2400" dirty="0" err="1" smtClean="0">
                <a:solidFill>
                  <a:srgbClr val="000000"/>
                </a:solidFill>
              </a:rPr>
              <a:t>Preflow</a:t>
            </a:r>
            <a:r>
              <a:rPr lang="en-US" sz="2400" dirty="0" smtClean="0">
                <a:solidFill>
                  <a:srgbClr val="000000"/>
                </a:solidFill>
              </a:rPr>
              <a:t>-push: O(V</a:t>
            </a:r>
            <a:r>
              <a:rPr lang="en-US" sz="2400" baseline="30000" dirty="0" smtClean="0">
                <a:solidFill>
                  <a:srgbClr val="000000"/>
                </a:solidFill>
              </a:rPr>
              <a:t>3</a:t>
            </a:r>
            <a:r>
              <a:rPr lang="en-US" sz="2400" dirty="0" smtClean="0">
                <a:solidFill>
                  <a:srgbClr val="000000"/>
                </a:solidFill>
              </a:rPr>
              <a:t>)</a:t>
            </a:r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680964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Application: bipartite graph matching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Run-time?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Cost to build the flow?</a:t>
            </a:r>
          </a:p>
          <a:p>
            <a:pPr lvl="1"/>
            <a:r>
              <a:rPr lang="en-US" sz="2400" dirty="0" smtClean="0">
                <a:solidFill>
                  <a:srgbClr val="0000FF"/>
                </a:solidFill>
              </a:rPr>
              <a:t>O(E)</a:t>
            </a:r>
          </a:p>
          <a:p>
            <a:pPr lvl="2"/>
            <a:r>
              <a:rPr lang="en-US" sz="2000" dirty="0" smtClean="0">
                <a:solidFill>
                  <a:srgbClr val="000000"/>
                </a:solidFill>
              </a:rPr>
              <a:t>each existing edge gets a capacity of 1</a:t>
            </a:r>
          </a:p>
          <a:p>
            <a:pPr lvl="2"/>
            <a:r>
              <a:rPr lang="en-US" sz="2000" dirty="0" smtClean="0">
                <a:solidFill>
                  <a:srgbClr val="000000"/>
                </a:solidFill>
              </a:rPr>
              <a:t>introduce </a:t>
            </a:r>
            <a:r>
              <a:rPr lang="en-US" sz="2000" dirty="0" smtClean="0">
                <a:solidFill>
                  <a:srgbClr val="000000"/>
                </a:solidFill>
              </a:rPr>
              <a:t>V </a:t>
            </a:r>
            <a:r>
              <a:rPr lang="en-US" sz="2000" dirty="0" smtClean="0">
                <a:solidFill>
                  <a:srgbClr val="000000"/>
                </a:solidFill>
              </a:rPr>
              <a:t>new edges (to and from s and t</a:t>
            </a:r>
            <a:r>
              <a:rPr lang="en-US" sz="2000" dirty="0" smtClean="0">
                <a:solidFill>
                  <a:srgbClr val="000000"/>
                </a:solidFill>
              </a:rPr>
              <a:t>)</a:t>
            </a:r>
          </a:p>
          <a:p>
            <a:pPr lvl="2"/>
            <a:r>
              <a:rPr lang="en-US" sz="2000" dirty="0" smtClean="0">
                <a:solidFill>
                  <a:srgbClr val="000000"/>
                </a:solidFill>
              </a:rPr>
              <a:t>V is O(E) (for non-degenerate bipartite matching problems)</a:t>
            </a:r>
            <a:endParaRPr lang="en-US" sz="20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Max-flow calculation?</a:t>
            </a:r>
          </a:p>
          <a:p>
            <a:pPr lvl="1"/>
            <a:r>
              <a:rPr lang="en-US" sz="2400" dirty="0" smtClean="0">
                <a:solidFill>
                  <a:srgbClr val="000000"/>
                </a:solidFill>
              </a:rPr>
              <a:t>Basic Ford-Fulkerson: O(max-flow * E)</a:t>
            </a:r>
          </a:p>
          <a:p>
            <a:pPr lvl="2"/>
            <a:r>
              <a:rPr lang="en-US" dirty="0"/>
              <a:t>max-flow = O(V)</a:t>
            </a:r>
          </a:p>
          <a:p>
            <a:pPr lvl="2"/>
            <a:r>
              <a:rPr lang="en-US" dirty="0">
                <a:solidFill>
                  <a:srgbClr val="0000FF"/>
                </a:solidFill>
              </a:rPr>
              <a:t>O(V E</a:t>
            </a:r>
            <a:r>
              <a:rPr lang="en-US" dirty="0" smtClean="0">
                <a:solidFill>
                  <a:srgbClr val="0000FF"/>
                </a:solidFill>
              </a:rPr>
              <a:t>)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946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Application: bipartite graph matching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572054"/>
            <a:ext cx="8229600" cy="990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2100" b="1" dirty="0" smtClean="0">
                <a:latin typeface="Arial" charset="0"/>
              </a:rPr>
              <a:t>Bipartite matching problem</a:t>
            </a:r>
            <a:r>
              <a:rPr lang="en-US" sz="2100" dirty="0" smtClean="0">
                <a:latin typeface="Arial" charset="0"/>
              </a:rPr>
              <a:t>: find the </a:t>
            </a:r>
            <a:r>
              <a:rPr lang="en-US" sz="2100" i="1" dirty="0" smtClean="0">
                <a:latin typeface="Arial" charset="0"/>
              </a:rPr>
              <a:t>largest</a:t>
            </a:r>
            <a:r>
              <a:rPr lang="en-US" sz="2100" dirty="0" smtClean="0">
                <a:latin typeface="Arial" charset="0"/>
              </a:rPr>
              <a:t> matching in a bipartite graph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5105400" y="2667000"/>
            <a:ext cx="533400" cy="533400"/>
            <a:chOff x="1824" y="2736"/>
            <a:chExt cx="336" cy="336"/>
          </a:xfrm>
        </p:grpSpPr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A</a:t>
              </a:r>
            </a:p>
          </p:txBody>
        </p:sp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5105400" y="3810000"/>
            <a:ext cx="533400" cy="533400"/>
            <a:chOff x="1824" y="2736"/>
            <a:chExt cx="336" cy="336"/>
          </a:xfrm>
        </p:grpSpPr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B</a:t>
              </a:r>
            </a:p>
          </p:txBody>
        </p: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5105400" y="4953000"/>
            <a:ext cx="533400" cy="533400"/>
            <a:chOff x="1824" y="2736"/>
            <a:chExt cx="336" cy="336"/>
          </a:xfrm>
        </p:grpSpPr>
        <p:sp>
          <p:nvSpPr>
            <p:cNvPr id="12" name="Oval 11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Text Box 12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C</a:t>
              </a:r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7848600" y="3276600"/>
            <a:ext cx="533400" cy="533400"/>
            <a:chOff x="1824" y="2736"/>
            <a:chExt cx="336" cy="336"/>
          </a:xfrm>
        </p:grpSpPr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Text Box 15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E</a:t>
              </a:r>
            </a:p>
          </p:txBody>
        </p: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5029200" y="6019800"/>
            <a:ext cx="533400" cy="533400"/>
            <a:chOff x="1824" y="2736"/>
            <a:chExt cx="336" cy="336"/>
          </a:xfrm>
        </p:grpSpPr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Text Box 1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D</a:t>
              </a:r>
            </a:p>
          </p:txBody>
        </p:sp>
      </p:grp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7848600" y="4572000"/>
            <a:ext cx="533400" cy="533400"/>
            <a:chOff x="1824" y="2736"/>
            <a:chExt cx="336" cy="336"/>
          </a:xfrm>
        </p:grpSpPr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Text Box 21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F</a:t>
              </a:r>
            </a:p>
          </p:txBody>
        </p:sp>
      </p:grpSp>
      <p:grpSp>
        <p:nvGrpSpPr>
          <p:cNvPr id="23" name="Group 22"/>
          <p:cNvGrpSpPr>
            <a:grpSpLocks/>
          </p:cNvGrpSpPr>
          <p:nvPr/>
        </p:nvGrpSpPr>
        <p:grpSpPr bwMode="auto">
          <a:xfrm>
            <a:off x="7848600" y="5715000"/>
            <a:ext cx="533400" cy="533400"/>
            <a:chOff x="1824" y="2736"/>
            <a:chExt cx="336" cy="336"/>
          </a:xfrm>
        </p:grpSpPr>
        <p:sp>
          <p:nvSpPr>
            <p:cNvPr id="24" name="Oval 23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Text Box 24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G</a:t>
              </a:r>
            </a:p>
          </p:txBody>
        </p:sp>
      </p:grpSp>
      <p:sp>
        <p:nvSpPr>
          <p:cNvPr id="26" name="Line 36"/>
          <p:cNvSpPr>
            <a:spLocks noChangeShapeType="1"/>
          </p:cNvSpPr>
          <p:nvPr/>
        </p:nvSpPr>
        <p:spPr bwMode="auto">
          <a:xfrm flipV="1">
            <a:off x="5486400" y="4876800"/>
            <a:ext cx="23622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Line 37"/>
          <p:cNvSpPr>
            <a:spLocks noChangeShapeType="1"/>
          </p:cNvSpPr>
          <p:nvPr/>
        </p:nvSpPr>
        <p:spPr bwMode="auto">
          <a:xfrm>
            <a:off x="5638800" y="5257800"/>
            <a:ext cx="2209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Line 38"/>
          <p:cNvSpPr>
            <a:spLocks noChangeShapeType="1"/>
          </p:cNvSpPr>
          <p:nvPr/>
        </p:nvSpPr>
        <p:spPr bwMode="auto">
          <a:xfrm flipV="1">
            <a:off x="5562600" y="3733800"/>
            <a:ext cx="23622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" name="Line 39"/>
          <p:cNvSpPr>
            <a:spLocks noChangeShapeType="1"/>
          </p:cNvSpPr>
          <p:nvPr/>
        </p:nvSpPr>
        <p:spPr bwMode="auto">
          <a:xfrm>
            <a:off x="5638800" y="4114800"/>
            <a:ext cx="2286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Line 40"/>
          <p:cNvSpPr>
            <a:spLocks noChangeShapeType="1"/>
          </p:cNvSpPr>
          <p:nvPr/>
        </p:nvSpPr>
        <p:spPr bwMode="auto">
          <a:xfrm>
            <a:off x="5638800" y="2971800"/>
            <a:ext cx="2209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Line 41"/>
          <p:cNvSpPr>
            <a:spLocks noChangeShapeType="1"/>
          </p:cNvSpPr>
          <p:nvPr/>
        </p:nvSpPr>
        <p:spPr bwMode="auto">
          <a:xfrm>
            <a:off x="5562600" y="4267200"/>
            <a:ext cx="243840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50356" y="2395478"/>
            <a:ext cx="445373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400" dirty="0" smtClean="0"/>
              <a:t>CS department has n courses and m faculty</a:t>
            </a:r>
          </a:p>
          <a:p>
            <a:pPr marL="285750" indent="-285750">
              <a:buFontTx/>
              <a:buChar char="-"/>
            </a:pPr>
            <a:r>
              <a:rPr lang="en-US" sz="2400" dirty="0" smtClean="0"/>
              <a:t>Every instructor can teach </a:t>
            </a:r>
            <a:r>
              <a:rPr lang="en-US" sz="2400" i="1" dirty="0" smtClean="0"/>
              <a:t>some</a:t>
            </a:r>
            <a:r>
              <a:rPr lang="en-US" sz="2400" dirty="0" smtClean="0"/>
              <a:t> of the courses</a:t>
            </a:r>
          </a:p>
          <a:p>
            <a:pPr marL="285750" indent="-285750">
              <a:buFontTx/>
              <a:buChar char="-"/>
            </a:pPr>
            <a:r>
              <a:rPr lang="en-US" sz="2400" dirty="0" smtClean="0"/>
              <a:t>What course should each person teach?</a:t>
            </a:r>
          </a:p>
          <a:p>
            <a:pPr marL="285750" indent="-285750">
              <a:buFontTx/>
              <a:buChar char="-"/>
            </a:pPr>
            <a:r>
              <a:rPr lang="en-US" sz="2400" dirty="0" smtClean="0">
                <a:solidFill>
                  <a:srgbClr val="FF0000"/>
                </a:solidFill>
              </a:rPr>
              <a:t>Each faculty can teach at most 3 courses a semester?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50126" y="5599093"/>
            <a:ext cx="42226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Change the s </a:t>
            </a:r>
            <a:r>
              <a:rPr lang="en-US" sz="2800" dirty="0" smtClean="0">
                <a:solidFill>
                  <a:srgbClr val="0000FF"/>
                </a:solidFill>
              </a:rPr>
              <a:t>edge weights (representing faculty) to </a:t>
            </a:r>
            <a:r>
              <a:rPr lang="en-US" sz="2800" dirty="0" smtClean="0">
                <a:solidFill>
                  <a:srgbClr val="0000FF"/>
                </a:solidFill>
              </a:rPr>
              <a:t>3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5917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Survey Design</a:t>
            </a:r>
          </a:p>
        </p:txBody>
      </p:sp>
      <p:sp>
        <p:nvSpPr>
          <p:cNvPr id="851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8927" y="1600200"/>
            <a:ext cx="8407121" cy="449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Design a survey with the following requirements:</a:t>
            </a:r>
          </a:p>
          <a:p>
            <a:pPr lvl="1"/>
            <a:r>
              <a:rPr lang="en-US" dirty="0" smtClean="0"/>
              <a:t>Design </a:t>
            </a:r>
            <a:r>
              <a:rPr lang="en-US" dirty="0"/>
              <a:t>survey asking </a:t>
            </a:r>
            <a:r>
              <a:rPr lang="en-US" i="1" dirty="0" smtClean="0"/>
              <a:t>n</a:t>
            </a:r>
            <a:r>
              <a:rPr lang="en-US" dirty="0" smtClean="0"/>
              <a:t> </a:t>
            </a:r>
            <a:r>
              <a:rPr lang="en-US" dirty="0"/>
              <a:t>consumers about </a:t>
            </a:r>
            <a:r>
              <a:rPr lang="en-US" i="1" dirty="0"/>
              <a:t>m</a:t>
            </a:r>
            <a:r>
              <a:rPr lang="en-US" dirty="0" smtClean="0"/>
              <a:t> products</a:t>
            </a:r>
            <a:endParaRPr lang="en-US" dirty="0"/>
          </a:p>
          <a:p>
            <a:pPr lvl="1"/>
            <a:r>
              <a:rPr lang="en-US" dirty="0"/>
              <a:t>Can only survey consumer </a:t>
            </a:r>
            <a:r>
              <a:rPr lang="en-US" dirty="0" smtClean="0"/>
              <a:t>about </a:t>
            </a:r>
            <a:r>
              <a:rPr lang="en-US" dirty="0"/>
              <a:t>a product </a:t>
            </a:r>
            <a:r>
              <a:rPr lang="en-US" dirty="0" smtClean="0"/>
              <a:t>if </a:t>
            </a:r>
            <a:r>
              <a:rPr lang="en-US" dirty="0"/>
              <a:t>they own </a:t>
            </a:r>
            <a:r>
              <a:rPr lang="en-US" dirty="0" smtClean="0"/>
              <a:t>it</a:t>
            </a:r>
            <a:endParaRPr lang="en-US" dirty="0"/>
          </a:p>
          <a:p>
            <a:pPr lvl="1"/>
            <a:r>
              <a:rPr lang="en-US" dirty="0" smtClean="0"/>
              <a:t>Question consumers about at most </a:t>
            </a:r>
            <a:r>
              <a:rPr lang="en-US" i="1" dirty="0" smtClean="0"/>
              <a:t>q</a:t>
            </a:r>
            <a:r>
              <a:rPr lang="en-US" dirty="0" smtClean="0"/>
              <a:t> products</a:t>
            </a:r>
            <a:endParaRPr lang="en-US" i="1" dirty="0"/>
          </a:p>
          <a:p>
            <a:pPr lvl="1"/>
            <a:r>
              <a:rPr lang="en-US" dirty="0" smtClean="0"/>
              <a:t>Each product should be surveyed at most </a:t>
            </a:r>
            <a:r>
              <a:rPr lang="en-US" i="1" dirty="0" smtClean="0"/>
              <a:t>s</a:t>
            </a:r>
            <a:r>
              <a:rPr lang="en-US" dirty="0" smtClean="0"/>
              <a:t> times</a:t>
            </a:r>
          </a:p>
          <a:p>
            <a:pPr lvl="1"/>
            <a:r>
              <a:rPr lang="en-US" dirty="0" smtClean="0"/>
              <a:t>Maximize the number of surveys/questions asked</a:t>
            </a:r>
            <a:endParaRPr lang="en-US" dirty="0"/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How can we do this?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0047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Survey </a:t>
            </a:r>
            <a:r>
              <a:rPr lang="en-US" dirty="0"/>
              <a:t>D</a:t>
            </a:r>
            <a:r>
              <a:rPr lang="en-US" dirty="0" smtClean="0"/>
              <a:t>esign</a:t>
            </a:r>
            <a:endParaRPr lang="en-US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2819400" y="2667000"/>
            <a:ext cx="533400" cy="533400"/>
            <a:chOff x="1824" y="2736"/>
            <a:chExt cx="336" cy="336"/>
          </a:xfrm>
        </p:grpSpPr>
        <p:sp>
          <p:nvSpPr>
            <p:cNvPr id="5" name="Oval 4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 smtClean="0"/>
                <a:t>c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</p:grp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2819400" y="3810000"/>
            <a:ext cx="533400" cy="533400"/>
            <a:chOff x="1824" y="2736"/>
            <a:chExt cx="336" cy="336"/>
          </a:xfrm>
        </p:grpSpPr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 smtClean="0"/>
                <a:t>c</a:t>
              </a:r>
              <a:r>
                <a:rPr lang="en-US" baseline="-25000" dirty="0"/>
                <a:t>2</a:t>
              </a:r>
            </a:p>
          </p:txBody>
        </p:sp>
      </p:grp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2819400" y="4953000"/>
            <a:ext cx="533400" cy="533400"/>
            <a:chOff x="1824" y="2736"/>
            <a:chExt cx="336" cy="336"/>
          </a:xfrm>
        </p:grpSpPr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Text Box 12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 smtClean="0"/>
                <a:t>c</a:t>
              </a:r>
              <a:r>
                <a:rPr lang="en-US" baseline="-25000" dirty="0"/>
                <a:t>3</a:t>
              </a:r>
            </a:p>
          </p:txBody>
        </p:sp>
      </p:grp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5562600" y="3276600"/>
            <a:ext cx="533400" cy="533400"/>
            <a:chOff x="1824" y="2736"/>
            <a:chExt cx="336" cy="336"/>
          </a:xfrm>
        </p:grpSpPr>
        <p:sp>
          <p:nvSpPr>
            <p:cNvPr id="14" name="Oval 13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Text Box 15"/>
            <p:cNvSpPr txBox="1">
              <a:spLocks noChangeArrowheads="1"/>
            </p:cNvSpPr>
            <p:nvPr/>
          </p:nvSpPr>
          <p:spPr bwMode="auto">
            <a:xfrm>
              <a:off x="1824" y="2736"/>
              <a:ext cx="33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 smtClean="0"/>
                <a:t>p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</p:grpSp>
      <p:grpSp>
        <p:nvGrpSpPr>
          <p:cNvPr id="16" name="Group 15"/>
          <p:cNvGrpSpPr>
            <a:grpSpLocks/>
          </p:cNvGrpSpPr>
          <p:nvPr/>
        </p:nvGrpSpPr>
        <p:grpSpPr bwMode="auto">
          <a:xfrm>
            <a:off x="2743200" y="6019800"/>
            <a:ext cx="533400" cy="533400"/>
            <a:chOff x="1824" y="2736"/>
            <a:chExt cx="336" cy="336"/>
          </a:xfrm>
        </p:grpSpPr>
        <p:sp>
          <p:nvSpPr>
            <p:cNvPr id="17" name="Oval 16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Text Box 1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 smtClean="0"/>
                <a:t>c</a:t>
              </a:r>
              <a:r>
                <a:rPr lang="en-US" baseline="-25000" dirty="0"/>
                <a:t>4</a:t>
              </a:r>
            </a:p>
          </p:txBody>
        </p:sp>
      </p:grpSp>
      <p:grpSp>
        <p:nvGrpSpPr>
          <p:cNvPr id="19" name="Group 18"/>
          <p:cNvGrpSpPr>
            <a:grpSpLocks/>
          </p:cNvGrpSpPr>
          <p:nvPr/>
        </p:nvGrpSpPr>
        <p:grpSpPr bwMode="auto">
          <a:xfrm>
            <a:off x="5562600" y="4572000"/>
            <a:ext cx="533400" cy="1016000"/>
            <a:chOff x="1824" y="2736"/>
            <a:chExt cx="336" cy="640"/>
          </a:xfrm>
        </p:grpSpPr>
        <p:sp>
          <p:nvSpPr>
            <p:cNvPr id="20" name="Oval 19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Text Box 21"/>
            <p:cNvSpPr txBox="1">
              <a:spLocks noChangeArrowheads="1"/>
            </p:cNvSpPr>
            <p:nvPr/>
          </p:nvSpPr>
          <p:spPr bwMode="auto">
            <a:xfrm>
              <a:off x="1824" y="2736"/>
              <a:ext cx="336" cy="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 smtClean="0"/>
                <a:t>p</a:t>
              </a:r>
              <a:r>
                <a:rPr lang="en-US" baseline="-25000" dirty="0" smtClean="0"/>
                <a:t>2</a:t>
              </a:r>
              <a:endParaRPr lang="en-US" baseline="-25000" dirty="0"/>
            </a:p>
            <a:p>
              <a:pPr eaLnBrk="1" hangingPunct="1">
                <a:spcBef>
                  <a:spcPct val="50000"/>
                </a:spcBef>
              </a:pPr>
              <a:endParaRPr lang="en-US" dirty="0"/>
            </a:p>
          </p:txBody>
        </p:sp>
      </p:grpSp>
      <p:grpSp>
        <p:nvGrpSpPr>
          <p:cNvPr id="22" name="Group 21"/>
          <p:cNvGrpSpPr>
            <a:grpSpLocks/>
          </p:cNvGrpSpPr>
          <p:nvPr/>
        </p:nvGrpSpPr>
        <p:grpSpPr bwMode="auto">
          <a:xfrm>
            <a:off x="5562600" y="5715000"/>
            <a:ext cx="533400" cy="1016000"/>
            <a:chOff x="1824" y="2736"/>
            <a:chExt cx="336" cy="640"/>
          </a:xfrm>
        </p:grpSpPr>
        <p:sp>
          <p:nvSpPr>
            <p:cNvPr id="23" name="Oval 22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Text Box 24"/>
            <p:cNvSpPr txBox="1">
              <a:spLocks noChangeArrowheads="1"/>
            </p:cNvSpPr>
            <p:nvPr/>
          </p:nvSpPr>
          <p:spPr bwMode="auto">
            <a:xfrm>
              <a:off x="1824" y="2736"/>
              <a:ext cx="336" cy="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 smtClean="0"/>
                <a:t>p</a:t>
              </a:r>
              <a:r>
                <a:rPr lang="en-US" baseline="-25000" dirty="0" smtClean="0"/>
                <a:t>3</a:t>
              </a:r>
              <a:endParaRPr lang="en-US" baseline="-25000" dirty="0"/>
            </a:p>
            <a:p>
              <a:pPr eaLnBrk="1" hangingPunct="1">
                <a:spcBef>
                  <a:spcPct val="50000"/>
                </a:spcBef>
              </a:pPr>
              <a:endParaRPr lang="en-US" dirty="0"/>
            </a:p>
          </p:txBody>
        </p:sp>
      </p:grpSp>
      <p:sp>
        <p:nvSpPr>
          <p:cNvPr id="25" name="Line 36"/>
          <p:cNvSpPr>
            <a:spLocks noChangeShapeType="1"/>
          </p:cNvSpPr>
          <p:nvPr/>
        </p:nvSpPr>
        <p:spPr bwMode="auto">
          <a:xfrm flipV="1">
            <a:off x="3200400" y="4876800"/>
            <a:ext cx="23622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" name="Line 37"/>
          <p:cNvSpPr>
            <a:spLocks noChangeShapeType="1"/>
          </p:cNvSpPr>
          <p:nvPr/>
        </p:nvSpPr>
        <p:spPr bwMode="auto">
          <a:xfrm>
            <a:off x="3352800" y="5257800"/>
            <a:ext cx="2209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Line 38"/>
          <p:cNvSpPr>
            <a:spLocks noChangeShapeType="1"/>
          </p:cNvSpPr>
          <p:nvPr/>
        </p:nvSpPr>
        <p:spPr bwMode="auto">
          <a:xfrm flipV="1">
            <a:off x="3276600" y="3733800"/>
            <a:ext cx="23622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Line 39"/>
          <p:cNvSpPr>
            <a:spLocks noChangeShapeType="1"/>
          </p:cNvSpPr>
          <p:nvPr/>
        </p:nvSpPr>
        <p:spPr bwMode="auto">
          <a:xfrm>
            <a:off x="3352800" y="4114800"/>
            <a:ext cx="2286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" name="Line 40"/>
          <p:cNvSpPr>
            <a:spLocks noChangeShapeType="1"/>
          </p:cNvSpPr>
          <p:nvPr/>
        </p:nvSpPr>
        <p:spPr bwMode="auto">
          <a:xfrm>
            <a:off x="3352800" y="2971800"/>
            <a:ext cx="2209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Line 41"/>
          <p:cNvSpPr>
            <a:spLocks noChangeShapeType="1"/>
          </p:cNvSpPr>
          <p:nvPr/>
        </p:nvSpPr>
        <p:spPr bwMode="auto">
          <a:xfrm>
            <a:off x="3276600" y="4267200"/>
            <a:ext cx="243840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1" name="Group 30"/>
          <p:cNvGrpSpPr>
            <a:grpSpLocks/>
          </p:cNvGrpSpPr>
          <p:nvPr/>
        </p:nvGrpSpPr>
        <p:grpSpPr bwMode="auto">
          <a:xfrm>
            <a:off x="457200" y="4267200"/>
            <a:ext cx="533400" cy="533400"/>
            <a:chOff x="1824" y="2736"/>
            <a:chExt cx="336" cy="336"/>
          </a:xfrm>
        </p:grpSpPr>
        <p:sp>
          <p:nvSpPr>
            <p:cNvPr id="32" name="Oval 31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 smtClean="0"/>
                <a:t>S</a:t>
              </a:r>
              <a:endParaRPr lang="en-US" dirty="0"/>
            </a:p>
          </p:txBody>
        </p:sp>
      </p:grpSp>
      <p:grpSp>
        <p:nvGrpSpPr>
          <p:cNvPr id="34" name="Group 33"/>
          <p:cNvGrpSpPr>
            <a:grpSpLocks/>
          </p:cNvGrpSpPr>
          <p:nvPr/>
        </p:nvGrpSpPr>
        <p:grpSpPr bwMode="auto">
          <a:xfrm>
            <a:off x="7663075" y="4457700"/>
            <a:ext cx="533400" cy="533400"/>
            <a:chOff x="1824" y="2736"/>
            <a:chExt cx="336" cy="336"/>
          </a:xfrm>
        </p:grpSpPr>
        <p:sp>
          <p:nvSpPr>
            <p:cNvPr id="35" name="Oval 34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 smtClean="0"/>
                <a:t>T</a:t>
              </a:r>
              <a:endParaRPr lang="en-US" dirty="0"/>
            </a:p>
          </p:txBody>
        </p:sp>
      </p:grpSp>
      <p:sp>
        <p:nvSpPr>
          <p:cNvPr id="37" name="Line 40"/>
          <p:cNvSpPr>
            <a:spLocks noChangeShapeType="1"/>
          </p:cNvSpPr>
          <p:nvPr/>
        </p:nvSpPr>
        <p:spPr bwMode="auto">
          <a:xfrm flipV="1">
            <a:off x="883512" y="2971800"/>
            <a:ext cx="1935888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" name="Line 40"/>
          <p:cNvSpPr>
            <a:spLocks noChangeShapeType="1"/>
          </p:cNvSpPr>
          <p:nvPr/>
        </p:nvSpPr>
        <p:spPr bwMode="auto">
          <a:xfrm flipV="1">
            <a:off x="990600" y="4114798"/>
            <a:ext cx="1828800" cy="34290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" name="Line 40"/>
          <p:cNvSpPr>
            <a:spLocks noChangeShapeType="1"/>
          </p:cNvSpPr>
          <p:nvPr/>
        </p:nvSpPr>
        <p:spPr bwMode="auto">
          <a:xfrm>
            <a:off x="990600" y="4610097"/>
            <a:ext cx="1828800" cy="49530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" name="Line 40"/>
          <p:cNvSpPr>
            <a:spLocks noChangeShapeType="1"/>
          </p:cNvSpPr>
          <p:nvPr/>
        </p:nvSpPr>
        <p:spPr bwMode="auto">
          <a:xfrm>
            <a:off x="756464" y="4800600"/>
            <a:ext cx="1986736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" name="Line 40"/>
          <p:cNvSpPr>
            <a:spLocks noChangeShapeType="1"/>
          </p:cNvSpPr>
          <p:nvPr/>
        </p:nvSpPr>
        <p:spPr bwMode="auto">
          <a:xfrm>
            <a:off x="6096000" y="3619500"/>
            <a:ext cx="1643275" cy="952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" name="Line 40"/>
          <p:cNvSpPr>
            <a:spLocks noChangeShapeType="1"/>
          </p:cNvSpPr>
          <p:nvPr/>
        </p:nvSpPr>
        <p:spPr bwMode="auto">
          <a:xfrm flipV="1">
            <a:off x="6096000" y="4724400"/>
            <a:ext cx="1567075" cy="57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" name="Line 40"/>
          <p:cNvSpPr>
            <a:spLocks noChangeShapeType="1"/>
          </p:cNvSpPr>
          <p:nvPr/>
        </p:nvSpPr>
        <p:spPr bwMode="auto">
          <a:xfrm flipV="1">
            <a:off x="6096000" y="4914900"/>
            <a:ext cx="1643275" cy="1023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2537766" y="1577277"/>
            <a:ext cx="1325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consumers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5271676" y="1577277"/>
            <a:ext cx="1325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products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236652" y="2452316"/>
            <a:ext cx="25827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each consumer can answer at most q questions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663487" y="3181138"/>
            <a:ext cx="538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q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1808985" y="3888703"/>
            <a:ext cx="538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q</a:t>
            </a:r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1961385" y="4453043"/>
            <a:ext cx="538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q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1932682" y="5260101"/>
            <a:ext cx="538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q</a:t>
            </a:r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3740428" y="2344808"/>
            <a:ext cx="25827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capacity 1 edge if consumer owned product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6596943" y="2656624"/>
            <a:ext cx="25827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each product can be questioned about at most s times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813250" y="3733800"/>
            <a:ext cx="538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590588" y="4340879"/>
            <a:ext cx="538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715378" y="4991100"/>
            <a:ext cx="538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231088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Survey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47642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I</a:t>
            </a:r>
            <a:r>
              <a:rPr lang="en-US" dirty="0" smtClean="0">
                <a:solidFill>
                  <a:srgbClr val="FF0000"/>
                </a:solidFill>
              </a:rPr>
              <a:t>s it correct?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Each of the comments above the flow graph match the problem constraints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max-flow finds the maximum matching, given the problem constraints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What is the run-time?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Basic Ford-Fulkerson: O(max-flow * E)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Edmunds-Karp: O(V E</a:t>
            </a:r>
            <a:r>
              <a:rPr lang="en-US" baseline="30000" dirty="0">
                <a:solidFill>
                  <a:srgbClr val="000000"/>
                </a:solidFill>
              </a:rPr>
              <a:t>2</a:t>
            </a:r>
            <a:r>
              <a:rPr lang="en-US" dirty="0">
                <a:solidFill>
                  <a:srgbClr val="000000"/>
                </a:solidFill>
              </a:rPr>
              <a:t>)</a:t>
            </a:r>
          </a:p>
          <a:p>
            <a:pPr lvl="1"/>
            <a:r>
              <a:rPr lang="en-US" dirty="0" err="1">
                <a:solidFill>
                  <a:srgbClr val="000000"/>
                </a:solidFill>
              </a:rPr>
              <a:t>Preflow</a:t>
            </a:r>
            <a:r>
              <a:rPr lang="en-US" dirty="0">
                <a:solidFill>
                  <a:srgbClr val="000000"/>
                </a:solidFill>
              </a:rPr>
              <a:t>-push: O(V</a:t>
            </a:r>
            <a:r>
              <a:rPr lang="en-US" baseline="30000" dirty="0">
                <a:solidFill>
                  <a:srgbClr val="000000"/>
                </a:solidFill>
              </a:rPr>
              <a:t>3</a:t>
            </a:r>
            <a:r>
              <a:rPr lang="en-US" dirty="0" smtClean="0">
                <a:solidFill>
                  <a:srgbClr val="000000"/>
                </a:solidFill>
              </a:rPr>
              <a:t>)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1744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616" name="Rectangle 32"/>
          <p:cNvSpPr>
            <a:spLocks noGrp="1" noChangeArrowheads="1"/>
          </p:cNvSpPr>
          <p:nvPr>
            <p:ph type="body" idx="1"/>
          </p:nvPr>
        </p:nvSpPr>
        <p:spPr>
          <a:xfrm>
            <a:off x="400341" y="1600200"/>
            <a:ext cx="8365707" cy="4495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Two </a:t>
            </a:r>
            <a:r>
              <a:rPr lang="en-US" dirty="0">
                <a:solidFill>
                  <a:schemeClr val="tx1"/>
                </a:solidFill>
              </a:rPr>
              <a:t>paths are </a:t>
            </a:r>
            <a:r>
              <a:rPr lang="en-US" dirty="0">
                <a:solidFill>
                  <a:schemeClr val="accent1"/>
                </a:solidFill>
              </a:rPr>
              <a:t>edge-disjoint</a:t>
            </a:r>
            <a:r>
              <a:rPr lang="en-US" dirty="0">
                <a:solidFill>
                  <a:schemeClr val="tx1"/>
                </a:solidFill>
              </a:rPr>
              <a:t> if they have no edge in </a:t>
            </a:r>
            <a:r>
              <a:rPr lang="en-US" dirty="0" smtClean="0">
                <a:solidFill>
                  <a:schemeClr val="tx1"/>
                </a:solidFill>
              </a:rPr>
              <a:t>common</a:t>
            </a:r>
          </a:p>
        </p:txBody>
      </p:sp>
      <p:sp>
        <p:nvSpPr>
          <p:cNvPr id="451588" name="Oval 4"/>
          <p:cNvSpPr>
            <a:spLocks noChangeAspect="1" noChangeArrowheads="1"/>
          </p:cNvSpPr>
          <p:nvPr/>
        </p:nvSpPr>
        <p:spPr bwMode="auto">
          <a:xfrm>
            <a:off x="914400" y="46482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s</a:t>
            </a:r>
          </a:p>
        </p:txBody>
      </p:sp>
      <p:sp>
        <p:nvSpPr>
          <p:cNvPr id="451591" name="Oval 7"/>
          <p:cNvSpPr>
            <a:spLocks noChangeAspect="1" noChangeArrowheads="1"/>
          </p:cNvSpPr>
          <p:nvPr/>
        </p:nvSpPr>
        <p:spPr bwMode="auto">
          <a:xfrm>
            <a:off x="3048000" y="3540125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2</a:t>
            </a:r>
          </a:p>
        </p:txBody>
      </p:sp>
      <p:sp>
        <p:nvSpPr>
          <p:cNvPr id="451592" name="Oval 8"/>
          <p:cNvSpPr>
            <a:spLocks noChangeAspect="1" noChangeArrowheads="1"/>
          </p:cNvSpPr>
          <p:nvPr/>
        </p:nvSpPr>
        <p:spPr bwMode="auto">
          <a:xfrm>
            <a:off x="3048000" y="46482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3</a:t>
            </a:r>
          </a:p>
        </p:txBody>
      </p:sp>
      <p:sp>
        <p:nvSpPr>
          <p:cNvPr id="451593" name="Oval 9"/>
          <p:cNvSpPr>
            <a:spLocks noChangeAspect="1" noChangeArrowheads="1"/>
          </p:cNvSpPr>
          <p:nvPr/>
        </p:nvSpPr>
        <p:spPr bwMode="auto">
          <a:xfrm>
            <a:off x="3048000" y="58674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4</a:t>
            </a:r>
          </a:p>
        </p:txBody>
      </p:sp>
      <p:cxnSp>
        <p:nvCxnSpPr>
          <p:cNvPr id="451596" name="AutoShape 12"/>
          <p:cNvCxnSpPr>
            <a:cxnSpLocks noChangeShapeType="1"/>
            <a:stCxn id="451588" idx="7"/>
            <a:endCxn id="451591" idx="3"/>
          </p:cNvCxnSpPr>
          <p:nvPr/>
        </p:nvCxnSpPr>
        <p:spPr bwMode="auto">
          <a:xfrm flipV="1">
            <a:off x="1144588" y="3770313"/>
            <a:ext cx="1943100" cy="9175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597" name="AutoShape 13"/>
          <p:cNvCxnSpPr>
            <a:cxnSpLocks noChangeShapeType="1"/>
            <a:stCxn id="451588" idx="6"/>
            <a:endCxn id="451592" idx="2"/>
          </p:cNvCxnSpPr>
          <p:nvPr/>
        </p:nvCxnSpPr>
        <p:spPr bwMode="auto">
          <a:xfrm>
            <a:off x="1184275" y="4783138"/>
            <a:ext cx="186372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598" name="AutoShape 14"/>
          <p:cNvCxnSpPr>
            <a:cxnSpLocks noChangeShapeType="1"/>
            <a:stCxn id="451588" idx="5"/>
            <a:endCxn id="451593" idx="1"/>
          </p:cNvCxnSpPr>
          <p:nvPr/>
        </p:nvCxnSpPr>
        <p:spPr bwMode="auto">
          <a:xfrm>
            <a:off x="1144588" y="4878388"/>
            <a:ext cx="1943100" cy="10287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06" name="AutoShape 22"/>
          <p:cNvCxnSpPr>
            <a:cxnSpLocks noChangeShapeType="1"/>
            <a:stCxn id="451592" idx="4"/>
            <a:endCxn id="451593" idx="0"/>
          </p:cNvCxnSpPr>
          <p:nvPr/>
        </p:nvCxnSpPr>
        <p:spPr bwMode="auto">
          <a:xfrm>
            <a:off x="3182938" y="4918075"/>
            <a:ext cx="0" cy="9493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08" name="AutoShape 24"/>
          <p:cNvCxnSpPr>
            <a:cxnSpLocks noChangeShapeType="1"/>
            <a:stCxn id="451592" idx="6"/>
            <a:endCxn id="451624" idx="1"/>
          </p:cNvCxnSpPr>
          <p:nvPr/>
        </p:nvCxnSpPr>
        <p:spPr bwMode="auto">
          <a:xfrm>
            <a:off x="3317875" y="4783138"/>
            <a:ext cx="2055813" cy="11239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09" name="AutoShape 25"/>
          <p:cNvCxnSpPr>
            <a:cxnSpLocks noChangeShapeType="1"/>
            <a:stCxn id="451593" idx="6"/>
            <a:endCxn id="451624" idx="2"/>
          </p:cNvCxnSpPr>
          <p:nvPr/>
        </p:nvCxnSpPr>
        <p:spPr bwMode="auto">
          <a:xfrm>
            <a:off x="3317875" y="6002338"/>
            <a:ext cx="201612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51615" name="Rectangle 3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Edge Disjoint Paths</a:t>
            </a:r>
          </a:p>
        </p:txBody>
      </p:sp>
      <p:cxnSp>
        <p:nvCxnSpPr>
          <p:cNvPr id="451618" name="AutoShape 34"/>
          <p:cNvCxnSpPr>
            <a:cxnSpLocks noChangeShapeType="1"/>
            <a:stCxn id="451591" idx="4"/>
            <a:endCxn id="451592" idx="0"/>
          </p:cNvCxnSpPr>
          <p:nvPr/>
        </p:nvCxnSpPr>
        <p:spPr bwMode="auto">
          <a:xfrm>
            <a:off x="3182938" y="3810000"/>
            <a:ext cx="0" cy="838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51622" name="Oval 38"/>
          <p:cNvSpPr>
            <a:spLocks noChangeAspect="1" noChangeArrowheads="1"/>
          </p:cNvSpPr>
          <p:nvPr/>
        </p:nvSpPr>
        <p:spPr bwMode="auto">
          <a:xfrm>
            <a:off x="5334000" y="3540125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5</a:t>
            </a:r>
          </a:p>
        </p:txBody>
      </p:sp>
      <p:sp>
        <p:nvSpPr>
          <p:cNvPr id="451623" name="Oval 39"/>
          <p:cNvSpPr>
            <a:spLocks noChangeAspect="1" noChangeArrowheads="1"/>
          </p:cNvSpPr>
          <p:nvPr/>
        </p:nvSpPr>
        <p:spPr bwMode="auto">
          <a:xfrm>
            <a:off x="5334000" y="46482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6</a:t>
            </a:r>
          </a:p>
        </p:txBody>
      </p:sp>
      <p:sp>
        <p:nvSpPr>
          <p:cNvPr id="451624" name="Oval 40"/>
          <p:cNvSpPr>
            <a:spLocks noChangeAspect="1" noChangeArrowheads="1"/>
          </p:cNvSpPr>
          <p:nvPr/>
        </p:nvSpPr>
        <p:spPr bwMode="auto">
          <a:xfrm>
            <a:off x="5334000" y="58674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7</a:t>
            </a:r>
          </a:p>
        </p:txBody>
      </p:sp>
      <p:cxnSp>
        <p:nvCxnSpPr>
          <p:cNvPr id="451625" name="AutoShape 41"/>
          <p:cNvCxnSpPr>
            <a:cxnSpLocks noChangeShapeType="1"/>
            <a:stCxn id="451623" idx="4"/>
            <a:endCxn id="451624" idx="0"/>
          </p:cNvCxnSpPr>
          <p:nvPr/>
        </p:nvCxnSpPr>
        <p:spPr bwMode="auto">
          <a:xfrm>
            <a:off x="5468938" y="4918075"/>
            <a:ext cx="0" cy="9493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26" name="AutoShape 42"/>
          <p:cNvCxnSpPr>
            <a:cxnSpLocks noChangeShapeType="1"/>
            <a:stCxn id="451622" idx="4"/>
            <a:endCxn id="451623" idx="0"/>
          </p:cNvCxnSpPr>
          <p:nvPr/>
        </p:nvCxnSpPr>
        <p:spPr bwMode="auto">
          <a:xfrm>
            <a:off x="5468938" y="3810000"/>
            <a:ext cx="0" cy="838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51628" name="Oval 44"/>
          <p:cNvSpPr>
            <a:spLocks noChangeAspect="1" noChangeArrowheads="1"/>
          </p:cNvSpPr>
          <p:nvPr/>
        </p:nvSpPr>
        <p:spPr bwMode="auto">
          <a:xfrm>
            <a:off x="7429500" y="46482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t</a:t>
            </a:r>
          </a:p>
        </p:txBody>
      </p:sp>
      <p:cxnSp>
        <p:nvCxnSpPr>
          <p:cNvPr id="451629" name="AutoShape 45"/>
          <p:cNvCxnSpPr>
            <a:cxnSpLocks noChangeShapeType="1"/>
            <a:stCxn id="451622" idx="6"/>
            <a:endCxn id="451628" idx="1"/>
          </p:cNvCxnSpPr>
          <p:nvPr/>
        </p:nvCxnSpPr>
        <p:spPr bwMode="auto">
          <a:xfrm>
            <a:off x="5603875" y="3675063"/>
            <a:ext cx="1865313" cy="10128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30" name="AutoShape 46"/>
          <p:cNvCxnSpPr>
            <a:cxnSpLocks noChangeShapeType="1"/>
            <a:stCxn id="451623" idx="6"/>
            <a:endCxn id="451628" idx="2"/>
          </p:cNvCxnSpPr>
          <p:nvPr/>
        </p:nvCxnSpPr>
        <p:spPr bwMode="auto">
          <a:xfrm>
            <a:off x="5603875" y="4783138"/>
            <a:ext cx="182562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31" name="AutoShape 47"/>
          <p:cNvCxnSpPr>
            <a:cxnSpLocks noChangeShapeType="1"/>
            <a:stCxn id="451624" idx="7"/>
            <a:endCxn id="451628" idx="4"/>
          </p:cNvCxnSpPr>
          <p:nvPr/>
        </p:nvCxnSpPr>
        <p:spPr bwMode="auto">
          <a:xfrm flipV="1">
            <a:off x="5564188" y="4918075"/>
            <a:ext cx="2000250" cy="9890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47" name="AutoShape 63"/>
          <p:cNvCxnSpPr>
            <a:cxnSpLocks noChangeShapeType="1"/>
            <a:stCxn id="451623" idx="2"/>
            <a:endCxn id="451591" idx="6"/>
          </p:cNvCxnSpPr>
          <p:nvPr/>
        </p:nvCxnSpPr>
        <p:spPr bwMode="auto">
          <a:xfrm flipH="1" flipV="1">
            <a:off x="3317875" y="3675063"/>
            <a:ext cx="2016125" cy="11080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48" name="AutoShape 64"/>
          <p:cNvCxnSpPr>
            <a:cxnSpLocks noChangeShapeType="1"/>
            <a:stCxn id="451622" idx="2"/>
            <a:endCxn id="451592" idx="7"/>
          </p:cNvCxnSpPr>
          <p:nvPr/>
        </p:nvCxnSpPr>
        <p:spPr bwMode="auto">
          <a:xfrm flipH="1">
            <a:off x="3278188" y="3675063"/>
            <a:ext cx="2055812" cy="10128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5542668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616" name="Rectangle 32"/>
          <p:cNvSpPr>
            <a:spLocks noGrp="1" noChangeArrowheads="1"/>
          </p:cNvSpPr>
          <p:nvPr>
            <p:ph type="body" idx="1"/>
          </p:nvPr>
        </p:nvSpPr>
        <p:spPr>
          <a:xfrm>
            <a:off x="400341" y="1600200"/>
            <a:ext cx="8365707" cy="4495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Two </a:t>
            </a:r>
            <a:r>
              <a:rPr lang="en-US" dirty="0">
                <a:solidFill>
                  <a:schemeClr val="tx1"/>
                </a:solidFill>
              </a:rPr>
              <a:t>paths are </a:t>
            </a:r>
            <a:r>
              <a:rPr lang="en-US" dirty="0">
                <a:solidFill>
                  <a:schemeClr val="accent1"/>
                </a:solidFill>
              </a:rPr>
              <a:t>edge-disjoint</a:t>
            </a:r>
            <a:r>
              <a:rPr lang="en-US" dirty="0">
                <a:solidFill>
                  <a:schemeClr val="tx1"/>
                </a:solidFill>
              </a:rPr>
              <a:t> if they have no edge in </a:t>
            </a:r>
            <a:r>
              <a:rPr lang="en-US" dirty="0" smtClean="0">
                <a:solidFill>
                  <a:schemeClr val="tx1"/>
                </a:solidFill>
              </a:rPr>
              <a:t>common</a:t>
            </a:r>
          </a:p>
        </p:txBody>
      </p:sp>
      <p:sp>
        <p:nvSpPr>
          <p:cNvPr id="451615" name="Rectangle 3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Edge Disjoint Paths</a:t>
            </a:r>
          </a:p>
        </p:txBody>
      </p:sp>
      <p:sp>
        <p:nvSpPr>
          <p:cNvPr id="26" name="Oval 3"/>
          <p:cNvSpPr>
            <a:spLocks noChangeAspect="1" noChangeArrowheads="1"/>
          </p:cNvSpPr>
          <p:nvPr/>
        </p:nvSpPr>
        <p:spPr bwMode="auto">
          <a:xfrm>
            <a:off x="914400" y="46482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s</a:t>
            </a:r>
          </a:p>
        </p:txBody>
      </p:sp>
      <p:sp>
        <p:nvSpPr>
          <p:cNvPr id="27" name="Oval 4"/>
          <p:cNvSpPr>
            <a:spLocks noChangeAspect="1" noChangeArrowheads="1"/>
          </p:cNvSpPr>
          <p:nvPr/>
        </p:nvSpPr>
        <p:spPr bwMode="auto">
          <a:xfrm>
            <a:off x="3048000" y="3540125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2</a:t>
            </a:r>
          </a:p>
        </p:txBody>
      </p:sp>
      <p:sp>
        <p:nvSpPr>
          <p:cNvPr id="28" name="Oval 5"/>
          <p:cNvSpPr>
            <a:spLocks noChangeAspect="1" noChangeArrowheads="1"/>
          </p:cNvSpPr>
          <p:nvPr/>
        </p:nvSpPr>
        <p:spPr bwMode="auto">
          <a:xfrm>
            <a:off x="3048000" y="46482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3</a:t>
            </a:r>
          </a:p>
        </p:txBody>
      </p:sp>
      <p:sp>
        <p:nvSpPr>
          <p:cNvPr id="29" name="Oval 6"/>
          <p:cNvSpPr>
            <a:spLocks noChangeAspect="1" noChangeArrowheads="1"/>
          </p:cNvSpPr>
          <p:nvPr/>
        </p:nvSpPr>
        <p:spPr bwMode="auto">
          <a:xfrm>
            <a:off x="3048000" y="58674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4</a:t>
            </a:r>
          </a:p>
        </p:txBody>
      </p:sp>
      <p:cxnSp>
        <p:nvCxnSpPr>
          <p:cNvPr id="30" name="AutoShape 7"/>
          <p:cNvCxnSpPr>
            <a:cxnSpLocks noChangeShapeType="1"/>
            <a:stCxn id="26" idx="7"/>
            <a:endCxn id="27" idx="3"/>
          </p:cNvCxnSpPr>
          <p:nvPr/>
        </p:nvCxnSpPr>
        <p:spPr bwMode="auto">
          <a:xfrm flipV="1">
            <a:off x="1144588" y="3770313"/>
            <a:ext cx="1943100" cy="917575"/>
          </a:xfrm>
          <a:prstGeom prst="straightConnector1">
            <a:avLst/>
          </a:prstGeom>
          <a:noFill/>
          <a:ln w="38100">
            <a:solidFill>
              <a:srgbClr val="0033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1" name="AutoShape 8"/>
          <p:cNvCxnSpPr>
            <a:cxnSpLocks noChangeShapeType="1"/>
            <a:stCxn id="26" idx="6"/>
            <a:endCxn id="28" idx="2"/>
          </p:cNvCxnSpPr>
          <p:nvPr/>
        </p:nvCxnSpPr>
        <p:spPr bwMode="auto">
          <a:xfrm>
            <a:off x="1184275" y="4783138"/>
            <a:ext cx="1863725" cy="0"/>
          </a:xfrm>
          <a:prstGeom prst="straightConnector1">
            <a:avLst/>
          </a:prstGeom>
          <a:noFill/>
          <a:ln w="508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2" name="AutoShape 9"/>
          <p:cNvCxnSpPr>
            <a:cxnSpLocks noChangeShapeType="1"/>
            <a:stCxn id="26" idx="5"/>
            <a:endCxn id="29" idx="1"/>
          </p:cNvCxnSpPr>
          <p:nvPr/>
        </p:nvCxnSpPr>
        <p:spPr bwMode="auto">
          <a:xfrm>
            <a:off x="1144588" y="4878388"/>
            <a:ext cx="1943100" cy="1028700"/>
          </a:xfrm>
          <a:prstGeom prst="straightConnector1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3" name="AutoShape 10"/>
          <p:cNvCxnSpPr>
            <a:cxnSpLocks noChangeShapeType="1"/>
            <a:stCxn id="28" idx="4"/>
            <a:endCxn id="29" idx="0"/>
          </p:cNvCxnSpPr>
          <p:nvPr/>
        </p:nvCxnSpPr>
        <p:spPr bwMode="auto">
          <a:xfrm>
            <a:off x="3182938" y="4918075"/>
            <a:ext cx="0" cy="949325"/>
          </a:xfrm>
          <a:prstGeom prst="straightConnector1">
            <a:avLst/>
          </a:prstGeom>
          <a:noFill/>
          <a:ln w="508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4" name="AutoShape 11"/>
          <p:cNvCxnSpPr>
            <a:cxnSpLocks noChangeShapeType="1"/>
            <a:stCxn id="28" idx="6"/>
            <a:endCxn id="39" idx="1"/>
          </p:cNvCxnSpPr>
          <p:nvPr/>
        </p:nvCxnSpPr>
        <p:spPr bwMode="auto">
          <a:xfrm>
            <a:off x="3317875" y="4783138"/>
            <a:ext cx="2055813" cy="1123950"/>
          </a:xfrm>
          <a:prstGeom prst="straightConnector1">
            <a:avLst/>
          </a:prstGeom>
          <a:noFill/>
          <a:ln w="38100">
            <a:solidFill>
              <a:srgbClr val="0033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5" name="AutoShape 12"/>
          <p:cNvCxnSpPr>
            <a:cxnSpLocks noChangeShapeType="1"/>
            <a:stCxn id="29" idx="6"/>
            <a:endCxn id="39" idx="2"/>
          </p:cNvCxnSpPr>
          <p:nvPr/>
        </p:nvCxnSpPr>
        <p:spPr bwMode="auto">
          <a:xfrm>
            <a:off x="3317875" y="6002338"/>
            <a:ext cx="2016125" cy="0"/>
          </a:xfrm>
          <a:prstGeom prst="straightConnector1">
            <a:avLst/>
          </a:prstGeom>
          <a:noFill/>
          <a:ln w="508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6" name="AutoShape 14"/>
          <p:cNvCxnSpPr>
            <a:cxnSpLocks noChangeShapeType="1"/>
            <a:stCxn id="27" idx="4"/>
            <a:endCxn id="28" idx="0"/>
          </p:cNvCxnSpPr>
          <p:nvPr/>
        </p:nvCxnSpPr>
        <p:spPr bwMode="auto">
          <a:xfrm>
            <a:off x="3182938" y="3810000"/>
            <a:ext cx="0" cy="838200"/>
          </a:xfrm>
          <a:prstGeom prst="straightConnector1">
            <a:avLst/>
          </a:prstGeom>
          <a:noFill/>
          <a:ln w="38100">
            <a:solidFill>
              <a:srgbClr val="0033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7" name="Oval 15"/>
          <p:cNvSpPr>
            <a:spLocks noChangeAspect="1" noChangeArrowheads="1"/>
          </p:cNvSpPr>
          <p:nvPr/>
        </p:nvSpPr>
        <p:spPr bwMode="auto">
          <a:xfrm>
            <a:off x="5334000" y="3540125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5</a:t>
            </a:r>
          </a:p>
        </p:txBody>
      </p:sp>
      <p:sp>
        <p:nvSpPr>
          <p:cNvPr id="38" name="Oval 16"/>
          <p:cNvSpPr>
            <a:spLocks noChangeAspect="1" noChangeArrowheads="1"/>
          </p:cNvSpPr>
          <p:nvPr/>
        </p:nvSpPr>
        <p:spPr bwMode="auto">
          <a:xfrm>
            <a:off x="5334000" y="46482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6</a:t>
            </a:r>
          </a:p>
        </p:txBody>
      </p:sp>
      <p:sp>
        <p:nvSpPr>
          <p:cNvPr id="39" name="Oval 17"/>
          <p:cNvSpPr>
            <a:spLocks noChangeAspect="1" noChangeArrowheads="1"/>
          </p:cNvSpPr>
          <p:nvPr/>
        </p:nvSpPr>
        <p:spPr bwMode="auto">
          <a:xfrm>
            <a:off x="5334000" y="58674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7</a:t>
            </a:r>
          </a:p>
        </p:txBody>
      </p:sp>
      <p:cxnSp>
        <p:nvCxnSpPr>
          <p:cNvPr id="40" name="AutoShape 18"/>
          <p:cNvCxnSpPr>
            <a:cxnSpLocks noChangeShapeType="1"/>
            <a:stCxn id="38" idx="4"/>
            <a:endCxn id="39" idx="0"/>
          </p:cNvCxnSpPr>
          <p:nvPr/>
        </p:nvCxnSpPr>
        <p:spPr bwMode="auto">
          <a:xfrm>
            <a:off x="5468938" y="4918075"/>
            <a:ext cx="0" cy="949325"/>
          </a:xfrm>
          <a:prstGeom prst="straightConnector1">
            <a:avLst/>
          </a:prstGeom>
          <a:noFill/>
          <a:ln w="50800">
            <a:solidFill>
              <a:schemeClr val="folHlink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1" name="AutoShape 19"/>
          <p:cNvCxnSpPr>
            <a:cxnSpLocks noChangeShapeType="1"/>
            <a:stCxn id="37" idx="4"/>
            <a:endCxn id="38" idx="0"/>
          </p:cNvCxnSpPr>
          <p:nvPr/>
        </p:nvCxnSpPr>
        <p:spPr bwMode="auto">
          <a:xfrm>
            <a:off x="5468938" y="3810000"/>
            <a:ext cx="0" cy="838200"/>
          </a:xfrm>
          <a:prstGeom prst="straightConnector1">
            <a:avLst/>
          </a:prstGeom>
          <a:noFill/>
          <a:ln w="9525">
            <a:solidFill>
              <a:schemeClr val="tx2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2" name="Oval 20"/>
          <p:cNvSpPr>
            <a:spLocks noChangeAspect="1" noChangeArrowheads="1"/>
          </p:cNvSpPr>
          <p:nvPr/>
        </p:nvSpPr>
        <p:spPr bwMode="auto">
          <a:xfrm>
            <a:off x="7429500" y="46482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t</a:t>
            </a:r>
          </a:p>
        </p:txBody>
      </p:sp>
      <p:cxnSp>
        <p:nvCxnSpPr>
          <p:cNvPr id="43" name="AutoShape 21"/>
          <p:cNvCxnSpPr>
            <a:cxnSpLocks noChangeShapeType="1"/>
            <a:stCxn id="37" idx="6"/>
            <a:endCxn id="42" idx="1"/>
          </p:cNvCxnSpPr>
          <p:nvPr/>
        </p:nvCxnSpPr>
        <p:spPr bwMode="auto">
          <a:xfrm>
            <a:off x="5603875" y="3675063"/>
            <a:ext cx="1865313" cy="1012825"/>
          </a:xfrm>
          <a:prstGeom prst="straightConnector1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4" name="AutoShape 22"/>
          <p:cNvCxnSpPr>
            <a:cxnSpLocks noChangeShapeType="1"/>
            <a:stCxn id="38" idx="6"/>
            <a:endCxn id="42" idx="2"/>
          </p:cNvCxnSpPr>
          <p:nvPr/>
        </p:nvCxnSpPr>
        <p:spPr bwMode="auto">
          <a:xfrm>
            <a:off x="5603875" y="4783138"/>
            <a:ext cx="1825625" cy="0"/>
          </a:xfrm>
          <a:prstGeom prst="straightConnector1">
            <a:avLst/>
          </a:prstGeom>
          <a:noFill/>
          <a:ln w="508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" name="AutoShape 23"/>
          <p:cNvCxnSpPr>
            <a:cxnSpLocks noChangeShapeType="1"/>
            <a:stCxn id="39" idx="7"/>
            <a:endCxn id="42" idx="4"/>
          </p:cNvCxnSpPr>
          <p:nvPr/>
        </p:nvCxnSpPr>
        <p:spPr bwMode="auto">
          <a:xfrm flipV="1">
            <a:off x="5564188" y="4918075"/>
            <a:ext cx="2000250" cy="989013"/>
          </a:xfrm>
          <a:prstGeom prst="straightConnector1">
            <a:avLst/>
          </a:prstGeom>
          <a:noFill/>
          <a:ln w="38100">
            <a:solidFill>
              <a:srgbClr val="0033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6" name="AutoShape 24"/>
          <p:cNvCxnSpPr>
            <a:cxnSpLocks noChangeShapeType="1"/>
            <a:stCxn id="38" idx="2"/>
            <a:endCxn id="27" idx="6"/>
          </p:cNvCxnSpPr>
          <p:nvPr/>
        </p:nvCxnSpPr>
        <p:spPr bwMode="auto">
          <a:xfrm flipH="1" flipV="1">
            <a:off x="3317875" y="3675063"/>
            <a:ext cx="2016125" cy="1108075"/>
          </a:xfrm>
          <a:prstGeom prst="straightConnector1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7" name="AutoShape 25"/>
          <p:cNvCxnSpPr>
            <a:cxnSpLocks noChangeShapeType="1"/>
            <a:stCxn id="37" idx="2"/>
            <a:endCxn id="28" idx="7"/>
          </p:cNvCxnSpPr>
          <p:nvPr/>
        </p:nvCxnSpPr>
        <p:spPr bwMode="auto">
          <a:xfrm flipH="1">
            <a:off x="3278188" y="3675063"/>
            <a:ext cx="2055812" cy="1012825"/>
          </a:xfrm>
          <a:prstGeom prst="straightConnector1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125056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658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chemeClr val="tx1"/>
                </a:solidFill>
              </a:rPr>
              <a:t>Given </a:t>
            </a:r>
            <a:r>
              <a:rPr lang="en-US" sz="2800" dirty="0">
                <a:solidFill>
                  <a:schemeClr val="tx1"/>
                </a:solidFill>
              </a:rPr>
              <a:t>a </a:t>
            </a:r>
            <a:r>
              <a:rPr lang="en-US" sz="2800" dirty="0" smtClean="0">
                <a:solidFill>
                  <a:schemeClr val="tx1"/>
                </a:solidFill>
              </a:rPr>
              <a:t>directed graph </a:t>
            </a:r>
            <a:r>
              <a:rPr lang="en-US" sz="2800" dirty="0">
                <a:solidFill>
                  <a:schemeClr val="tx1"/>
                </a:solidFill>
              </a:rPr>
              <a:t>G = (V, E) and two nodes s and t, find the max number of edge-disjoint </a:t>
            </a:r>
            <a:r>
              <a:rPr lang="en-US" sz="2800" dirty="0" smtClean="0"/>
              <a:t>paths from s to t</a:t>
            </a:r>
            <a:endParaRPr lang="en-US" sz="2800" dirty="0">
              <a:solidFill>
                <a:schemeClr val="tx1"/>
              </a:solidFill>
            </a:endParaRPr>
          </a:p>
          <a:p>
            <a:endParaRPr lang="en-US" sz="2800" dirty="0"/>
          </a:p>
        </p:txBody>
      </p:sp>
      <p:sp>
        <p:nvSpPr>
          <p:cNvPr id="582659" name="Oval 3"/>
          <p:cNvSpPr>
            <a:spLocks noChangeAspect="1" noChangeArrowheads="1"/>
          </p:cNvSpPr>
          <p:nvPr/>
        </p:nvSpPr>
        <p:spPr bwMode="auto">
          <a:xfrm>
            <a:off x="914400" y="46482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s</a:t>
            </a:r>
          </a:p>
        </p:txBody>
      </p:sp>
      <p:sp>
        <p:nvSpPr>
          <p:cNvPr id="582660" name="Oval 4"/>
          <p:cNvSpPr>
            <a:spLocks noChangeAspect="1" noChangeArrowheads="1"/>
          </p:cNvSpPr>
          <p:nvPr/>
        </p:nvSpPr>
        <p:spPr bwMode="auto">
          <a:xfrm>
            <a:off x="3048000" y="3540125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2</a:t>
            </a:r>
          </a:p>
        </p:txBody>
      </p:sp>
      <p:sp>
        <p:nvSpPr>
          <p:cNvPr id="582661" name="Oval 5"/>
          <p:cNvSpPr>
            <a:spLocks noChangeAspect="1" noChangeArrowheads="1"/>
          </p:cNvSpPr>
          <p:nvPr/>
        </p:nvSpPr>
        <p:spPr bwMode="auto">
          <a:xfrm>
            <a:off x="3048000" y="46482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3</a:t>
            </a:r>
          </a:p>
        </p:txBody>
      </p:sp>
      <p:sp>
        <p:nvSpPr>
          <p:cNvPr id="582662" name="Oval 6"/>
          <p:cNvSpPr>
            <a:spLocks noChangeAspect="1" noChangeArrowheads="1"/>
          </p:cNvSpPr>
          <p:nvPr/>
        </p:nvSpPr>
        <p:spPr bwMode="auto">
          <a:xfrm>
            <a:off x="3048000" y="58674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4</a:t>
            </a:r>
          </a:p>
        </p:txBody>
      </p:sp>
      <p:cxnSp>
        <p:nvCxnSpPr>
          <p:cNvPr id="582663" name="AutoShape 7"/>
          <p:cNvCxnSpPr>
            <a:cxnSpLocks noChangeShapeType="1"/>
            <a:stCxn id="582659" idx="7"/>
            <a:endCxn id="582660" idx="3"/>
          </p:cNvCxnSpPr>
          <p:nvPr/>
        </p:nvCxnSpPr>
        <p:spPr bwMode="auto">
          <a:xfrm flipV="1">
            <a:off x="1144588" y="3770313"/>
            <a:ext cx="1943100" cy="917575"/>
          </a:xfrm>
          <a:prstGeom prst="straightConnector1">
            <a:avLst/>
          </a:prstGeom>
          <a:noFill/>
          <a:ln w="38100">
            <a:solidFill>
              <a:srgbClr val="0033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82664" name="AutoShape 8"/>
          <p:cNvCxnSpPr>
            <a:cxnSpLocks noChangeShapeType="1"/>
            <a:stCxn id="582659" idx="6"/>
            <a:endCxn id="582661" idx="2"/>
          </p:cNvCxnSpPr>
          <p:nvPr/>
        </p:nvCxnSpPr>
        <p:spPr bwMode="auto">
          <a:xfrm>
            <a:off x="1184275" y="4783138"/>
            <a:ext cx="1863725" cy="0"/>
          </a:xfrm>
          <a:prstGeom prst="straightConnector1">
            <a:avLst/>
          </a:prstGeom>
          <a:noFill/>
          <a:ln w="508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82665" name="AutoShape 9"/>
          <p:cNvCxnSpPr>
            <a:cxnSpLocks noChangeShapeType="1"/>
            <a:stCxn id="582659" idx="5"/>
            <a:endCxn id="582662" idx="1"/>
          </p:cNvCxnSpPr>
          <p:nvPr/>
        </p:nvCxnSpPr>
        <p:spPr bwMode="auto">
          <a:xfrm>
            <a:off x="1144588" y="4878388"/>
            <a:ext cx="1943100" cy="1028700"/>
          </a:xfrm>
          <a:prstGeom prst="straightConnector1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82666" name="AutoShape 10"/>
          <p:cNvCxnSpPr>
            <a:cxnSpLocks noChangeShapeType="1"/>
            <a:stCxn id="582661" idx="4"/>
            <a:endCxn id="582662" idx="0"/>
          </p:cNvCxnSpPr>
          <p:nvPr/>
        </p:nvCxnSpPr>
        <p:spPr bwMode="auto">
          <a:xfrm>
            <a:off x="3182938" y="4918075"/>
            <a:ext cx="0" cy="949325"/>
          </a:xfrm>
          <a:prstGeom prst="straightConnector1">
            <a:avLst/>
          </a:prstGeom>
          <a:noFill/>
          <a:ln w="508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82667" name="AutoShape 11"/>
          <p:cNvCxnSpPr>
            <a:cxnSpLocks noChangeShapeType="1"/>
            <a:stCxn id="582661" idx="6"/>
            <a:endCxn id="582673" idx="1"/>
          </p:cNvCxnSpPr>
          <p:nvPr/>
        </p:nvCxnSpPr>
        <p:spPr bwMode="auto">
          <a:xfrm>
            <a:off x="3317875" y="4783138"/>
            <a:ext cx="2055813" cy="1123950"/>
          </a:xfrm>
          <a:prstGeom prst="straightConnector1">
            <a:avLst/>
          </a:prstGeom>
          <a:noFill/>
          <a:ln w="38100">
            <a:solidFill>
              <a:srgbClr val="0033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82668" name="AutoShape 12"/>
          <p:cNvCxnSpPr>
            <a:cxnSpLocks noChangeShapeType="1"/>
            <a:stCxn id="582662" idx="6"/>
            <a:endCxn id="582673" idx="2"/>
          </p:cNvCxnSpPr>
          <p:nvPr/>
        </p:nvCxnSpPr>
        <p:spPr bwMode="auto">
          <a:xfrm>
            <a:off x="3317875" y="6002338"/>
            <a:ext cx="2016125" cy="0"/>
          </a:xfrm>
          <a:prstGeom prst="straightConnector1">
            <a:avLst/>
          </a:prstGeom>
          <a:noFill/>
          <a:ln w="508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582669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Edge Disjoint </a:t>
            </a:r>
            <a:r>
              <a:rPr lang="en-US" dirty="0" smtClean="0"/>
              <a:t>Paths Problem</a:t>
            </a:r>
            <a:endParaRPr lang="en-US" dirty="0"/>
          </a:p>
        </p:txBody>
      </p:sp>
      <p:cxnSp>
        <p:nvCxnSpPr>
          <p:cNvPr id="582670" name="AutoShape 14"/>
          <p:cNvCxnSpPr>
            <a:cxnSpLocks noChangeShapeType="1"/>
            <a:stCxn id="582660" idx="4"/>
            <a:endCxn id="582661" idx="0"/>
          </p:cNvCxnSpPr>
          <p:nvPr/>
        </p:nvCxnSpPr>
        <p:spPr bwMode="auto">
          <a:xfrm>
            <a:off x="3182938" y="3810000"/>
            <a:ext cx="0" cy="838200"/>
          </a:xfrm>
          <a:prstGeom prst="straightConnector1">
            <a:avLst/>
          </a:prstGeom>
          <a:noFill/>
          <a:ln w="38100">
            <a:solidFill>
              <a:srgbClr val="0033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582671" name="Oval 15"/>
          <p:cNvSpPr>
            <a:spLocks noChangeAspect="1" noChangeArrowheads="1"/>
          </p:cNvSpPr>
          <p:nvPr/>
        </p:nvSpPr>
        <p:spPr bwMode="auto">
          <a:xfrm>
            <a:off x="5334000" y="3540125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5</a:t>
            </a:r>
          </a:p>
        </p:txBody>
      </p:sp>
      <p:sp>
        <p:nvSpPr>
          <p:cNvPr id="582672" name="Oval 16"/>
          <p:cNvSpPr>
            <a:spLocks noChangeAspect="1" noChangeArrowheads="1"/>
          </p:cNvSpPr>
          <p:nvPr/>
        </p:nvSpPr>
        <p:spPr bwMode="auto">
          <a:xfrm>
            <a:off x="5334000" y="46482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6</a:t>
            </a:r>
          </a:p>
        </p:txBody>
      </p:sp>
      <p:sp>
        <p:nvSpPr>
          <p:cNvPr id="582673" name="Oval 17"/>
          <p:cNvSpPr>
            <a:spLocks noChangeAspect="1" noChangeArrowheads="1"/>
          </p:cNvSpPr>
          <p:nvPr/>
        </p:nvSpPr>
        <p:spPr bwMode="auto">
          <a:xfrm>
            <a:off x="5334000" y="58674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7</a:t>
            </a:r>
          </a:p>
        </p:txBody>
      </p:sp>
      <p:cxnSp>
        <p:nvCxnSpPr>
          <p:cNvPr id="582674" name="AutoShape 18"/>
          <p:cNvCxnSpPr>
            <a:cxnSpLocks noChangeShapeType="1"/>
            <a:stCxn id="582672" idx="4"/>
            <a:endCxn id="582673" idx="0"/>
          </p:cNvCxnSpPr>
          <p:nvPr/>
        </p:nvCxnSpPr>
        <p:spPr bwMode="auto">
          <a:xfrm>
            <a:off x="5468938" y="4918075"/>
            <a:ext cx="0" cy="949325"/>
          </a:xfrm>
          <a:prstGeom prst="straightConnector1">
            <a:avLst/>
          </a:prstGeom>
          <a:noFill/>
          <a:ln w="50800">
            <a:solidFill>
              <a:schemeClr val="folHlink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82675" name="AutoShape 19"/>
          <p:cNvCxnSpPr>
            <a:cxnSpLocks noChangeShapeType="1"/>
            <a:stCxn id="582671" idx="4"/>
            <a:endCxn id="582672" idx="0"/>
          </p:cNvCxnSpPr>
          <p:nvPr/>
        </p:nvCxnSpPr>
        <p:spPr bwMode="auto">
          <a:xfrm>
            <a:off x="5468938" y="3810000"/>
            <a:ext cx="0" cy="838200"/>
          </a:xfrm>
          <a:prstGeom prst="straightConnector1">
            <a:avLst/>
          </a:prstGeom>
          <a:noFill/>
          <a:ln w="9525">
            <a:solidFill>
              <a:schemeClr val="tx2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582676" name="Oval 20"/>
          <p:cNvSpPr>
            <a:spLocks noChangeAspect="1" noChangeArrowheads="1"/>
          </p:cNvSpPr>
          <p:nvPr/>
        </p:nvSpPr>
        <p:spPr bwMode="auto">
          <a:xfrm>
            <a:off x="7429500" y="46482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t</a:t>
            </a:r>
          </a:p>
        </p:txBody>
      </p:sp>
      <p:cxnSp>
        <p:nvCxnSpPr>
          <p:cNvPr id="582677" name="AutoShape 21"/>
          <p:cNvCxnSpPr>
            <a:cxnSpLocks noChangeShapeType="1"/>
            <a:stCxn id="582671" idx="6"/>
            <a:endCxn id="582676" idx="1"/>
          </p:cNvCxnSpPr>
          <p:nvPr/>
        </p:nvCxnSpPr>
        <p:spPr bwMode="auto">
          <a:xfrm>
            <a:off x="5603875" y="3675063"/>
            <a:ext cx="1865313" cy="1012825"/>
          </a:xfrm>
          <a:prstGeom prst="straightConnector1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82678" name="AutoShape 22"/>
          <p:cNvCxnSpPr>
            <a:cxnSpLocks noChangeShapeType="1"/>
            <a:stCxn id="582672" idx="6"/>
            <a:endCxn id="582676" idx="2"/>
          </p:cNvCxnSpPr>
          <p:nvPr/>
        </p:nvCxnSpPr>
        <p:spPr bwMode="auto">
          <a:xfrm>
            <a:off x="5603875" y="4783138"/>
            <a:ext cx="1825625" cy="0"/>
          </a:xfrm>
          <a:prstGeom prst="straightConnector1">
            <a:avLst/>
          </a:prstGeom>
          <a:noFill/>
          <a:ln w="508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82679" name="AutoShape 23"/>
          <p:cNvCxnSpPr>
            <a:cxnSpLocks noChangeShapeType="1"/>
            <a:stCxn id="582673" idx="7"/>
            <a:endCxn id="582676" idx="4"/>
          </p:cNvCxnSpPr>
          <p:nvPr/>
        </p:nvCxnSpPr>
        <p:spPr bwMode="auto">
          <a:xfrm flipV="1">
            <a:off x="5564188" y="4918075"/>
            <a:ext cx="2000250" cy="989013"/>
          </a:xfrm>
          <a:prstGeom prst="straightConnector1">
            <a:avLst/>
          </a:prstGeom>
          <a:noFill/>
          <a:ln w="38100">
            <a:solidFill>
              <a:srgbClr val="0033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82680" name="AutoShape 24"/>
          <p:cNvCxnSpPr>
            <a:cxnSpLocks noChangeShapeType="1"/>
            <a:stCxn id="582672" idx="2"/>
            <a:endCxn id="582660" idx="6"/>
          </p:cNvCxnSpPr>
          <p:nvPr/>
        </p:nvCxnSpPr>
        <p:spPr bwMode="auto">
          <a:xfrm flipH="1" flipV="1">
            <a:off x="3317875" y="3675063"/>
            <a:ext cx="2016125" cy="1108075"/>
          </a:xfrm>
          <a:prstGeom prst="straightConnector1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82681" name="AutoShape 25"/>
          <p:cNvCxnSpPr>
            <a:cxnSpLocks noChangeShapeType="1"/>
            <a:stCxn id="582671" idx="2"/>
            <a:endCxn id="582661" idx="7"/>
          </p:cNvCxnSpPr>
          <p:nvPr/>
        </p:nvCxnSpPr>
        <p:spPr bwMode="auto">
          <a:xfrm flipH="1">
            <a:off x="3278188" y="3675063"/>
            <a:ext cx="2055812" cy="1012825"/>
          </a:xfrm>
          <a:prstGeom prst="straightConnector1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2" name="Rectangle 1"/>
          <p:cNvSpPr/>
          <p:nvPr/>
        </p:nvSpPr>
        <p:spPr>
          <a:xfrm>
            <a:off x="782643" y="6192484"/>
            <a:ext cx="38211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Why might this be useful?</a:t>
            </a:r>
          </a:p>
        </p:txBody>
      </p:sp>
    </p:spTree>
    <p:extLst>
      <p:ext uri="{BB962C8B-B14F-4D97-AF65-F5344CB8AC3E}">
        <p14:creationId xmlns:p14="http://schemas.microsoft.com/office/powerpoint/2010/main" val="32787750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658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chemeClr val="tx1"/>
                </a:solidFill>
              </a:rPr>
              <a:t>Given </a:t>
            </a:r>
            <a:r>
              <a:rPr lang="en-US" sz="2800" dirty="0">
                <a:solidFill>
                  <a:schemeClr val="tx1"/>
                </a:solidFill>
              </a:rPr>
              <a:t>a </a:t>
            </a:r>
            <a:r>
              <a:rPr lang="en-US" sz="2800" dirty="0" smtClean="0">
                <a:solidFill>
                  <a:schemeClr val="tx1"/>
                </a:solidFill>
              </a:rPr>
              <a:t>directed graph </a:t>
            </a:r>
            <a:r>
              <a:rPr lang="en-US" sz="2800" dirty="0">
                <a:solidFill>
                  <a:schemeClr val="tx1"/>
                </a:solidFill>
              </a:rPr>
              <a:t>G = (V, E) and two nodes s and t, find the max number of edge-disjoint </a:t>
            </a:r>
            <a:r>
              <a:rPr lang="en-US" sz="2800" dirty="0" smtClean="0"/>
              <a:t>paths from s to t</a:t>
            </a:r>
          </a:p>
          <a:p>
            <a:pPr marL="0" indent="0">
              <a:buNone/>
            </a:pPr>
            <a:endParaRPr lang="en-US" sz="28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Why </a:t>
            </a:r>
            <a:r>
              <a:rPr lang="en-US" sz="2800" dirty="0" smtClean="0">
                <a:solidFill>
                  <a:srgbClr val="FF0000"/>
                </a:solidFill>
              </a:rPr>
              <a:t>might this be useful?</a:t>
            </a:r>
          </a:p>
          <a:p>
            <a:pPr lvl="1"/>
            <a:r>
              <a:rPr lang="en-US" sz="2400" dirty="0" smtClean="0">
                <a:solidFill>
                  <a:srgbClr val="000000"/>
                </a:solidFill>
              </a:rPr>
              <a:t>edges are unique resources (e.g. communications, transportation, etc.)</a:t>
            </a:r>
          </a:p>
          <a:p>
            <a:pPr lvl="1"/>
            <a:r>
              <a:rPr lang="en-US" sz="2400" dirty="0" smtClean="0">
                <a:solidFill>
                  <a:srgbClr val="000000"/>
                </a:solidFill>
              </a:rPr>
              <a:t>how many </a:t>
            </a:r>
            <a:r>
              <a:rPr lang="en-US" sz="2400" i="1" dirty="0" smtClean="0">
                <a:solidFill>
                  <a:srgbClr val="000000"/>
                </a:solidFill>
              </a:rPr>
              <a:t>concurrent (non-conflicting)</a:t>
            </a:r>
            <a:r>
              <a:rPr lang="en-US" sz="2400" dirty="0" smtClean="0">
                <a:solidFill>
                  <a:srgbClr val="000000"/>
                </a:solidFill>
              </a:rPr>
              <a:t> paths do we have from s to t</a:t>
            </a:r>
          </a:p>
        </p:txBody>
      </p:sp>
      <p:sp>
        <p:nvSpPr>
          <p:cNvPr id="582669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Edge Disjoint </a:t>
            </a:r>
            <a:r>
              <a:rPr lang="en-US" dirty="0" smtClean="0"/>
              <a:t>Paths Problem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8677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616" name="Rectangle 32"/>
          <p:cNvSpPr>
            <a:spLocks noGrp="1" noChangeArrowheads="1"/>
          </p:cNvSpPr>
          <p:nvPr>
            <p:ph type="body" idx="1"/>
          </p:nvPr>
        </p:nvSpPr>
        <p:spPr>
          <a:xfrm>
            <a:off x="400341" y="1600200"/>
            <a:ext cx="8365707" cy="4495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Algorithm ideas?</a:t>
            </a:r>
          </a:p>
        </p:txBody>
      </p:sp>
      <p:sp>
        <p:nvSpPr>
          <p:cNvPr id="451615" name="Rectangle 3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Edge Disjoint Paths</a:t>
            </a:r>
          </a:p>
        </p:txBody>
      </p:sp>
      <p:sp>
        <p:nvSpPr>
          <p:cNvPr id="26" name="Oval 3"/>
          <p:cNvSpPr>
            <a:spLocks noChangeAspect="1" noChangeArrowheads="1"/>
          </p:cNvSpPr>
          <p:nvPr/>
        </p:nvSpPr>
        <p:spPr bwMode="auto">
          <a:xfrm>
            <a:off x="914400" y="46482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s</a:t>
            </a:r>
          </a:p>
        </p:txBody>
      </p:sp>
      <p:sp>
        <p:nvSpPr>
          <p:cNvPr id="27" name="Oval 4"/>
          <p:cNvSpPr>
            <a:spLocks noChangeAspect="1" noChangeArrowheads="1"/>
          </p:cNvSpPr>
          <p:nvPr/>
        </p:nvSpPr>
        <p:spPr bwMode="auto">
          <a:xfrm>
            <a:off x="3048000" y="3540125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2</a:t>
            </a:r>
          </a:p>
        </p:txBody>
      </p:sp>
      <p:sp>
        <p:nvSpPr>
          <p:cNvPr id="28" name="Oval 5"/>
          <p:cNvSpPr>
            <a:spLocks noChangeAspect="1" noChangeArrowheads="1"/>
          </p:cNvSpPr>
          <p:nvPr/>
        </p:nvSpPr>
        <p:spPr bwMode="auto">
          <a:xfrm>
            <a:off x="3048000" y="46482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3</a:t>
            </a:r>
          </a:p>
        </p:txBody>
      </p:sp>
      <p:sp>
        <p:nvSpPr>
          <p:cNvPr id="29" name="Oval 6"/>
          <p:cNvSpPr>
            <a:spLocks noChangeAspect="1" noChangeArrowheads="1"/>
          </p:cNvSpPr>
          <p:nvPr/>
        </p:nvSpPr>
        <p:spPr bwMode="auto">
          <a:xfrm>
            <a:off x="3048000" y="58674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4</a:t>
            </a:r>
          </a:p>
        </p:txBody>
      </p:sp>
      <p:cxnSp>
        <p:nvCxnSpPr>
          <p:cNvPr id="30" name="AutoShape 7"/>
          <p:cNvCxnSpPr>
            <a:cxnSpLocks noChangeShapeType="1"/>
            <a:stCxn id="26" idx="7"/>
            <a:endCxn id="27" idx="3"/>
          </p:cNvCxnSpPr>
          <p:nvPr/>
        </p:nvCxnSpPr>
        <p:spPr bwMode="auto">
          <a:xfrm flipV="1">
            <a:off x="1144588" y="3770313"/>
            <a:ext cx="1943100" cy="917575"/>
          </a:xfrm>
          <a:prstGeom prst="straightConnector1">
            <a:avLst/>
          </a:prstGeom>
          <a:noFill/>
          <a:ln w="38100">
            <a:solidFill>
              <a:srgbClr val="0033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1" name="AutoShape 8"/>
          <p:cNvCxnSpPr>
            <a:cxnSpLocks noChangeShapeType="1"/>
            <a:stCxn id="26" idx="6"/>
            <a:endCxn id="28" idx="2"/>
          </p:cNvCxnSpPr>
          <p:nvPr/>
        </p:nvCxnSpPr>
        <p:spPr bwMode="auto">
          <a:xfrm>
            <a:off x="1184275" y="4783138"/>
            <a:ext cx="1863725" cy="0"/>
          </a:xfrm>
          <a:prstGeom prst="straightConnector1">
            <a:avLst/>
          </a:prstGeom>
          <a:noFill/>
          <a:ln w="508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2" name="AutoShape 9"/>
          <p:cNvCxnSpPr>
            <a:cxnSpLocks noChangeShapeType="1"/>
            <a:stCxn id="26" idx="5"/>
            <a:endCxn id="29" idx="1"/>
          </p:cNvCxnSpPr>
          <p:nvPr/>
        </p:nvCxnSpPr>
        <p:spPr bwMode="auto">
          <a:xfrm>
            <a:off x="1144588" y="4878388"/>
            <a:ext cx="1943100" cy="1028700"/>
          </a:xfrm>
          <a:prstGeom prst="straightConnector1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3" name="AutoShape 10"/>
          <p:cNvCxnSpPr>
            <a:cxnSpLocks noChangeShapeType="1"/>
            <a:stCxn id="28" idx="4"/>
            <a:endCxn id="29" idx="0"/>
          </p:cNvCxnSpPr>
          <p:nvPr/>
        </p:nvCxnSpPr>
        <p:spPr bwMode="auto">
          <a:xfrm>
            <a:off x="3182938" y="4918075"/>
            <a:ext cx="0" cy="949325"/>
          </a:xfrm>
          <a:prstGeom prst="straightConnector1">
            <a:avLst/>
          </a:prstGeom>
          <a:noFill/>
          <a:ln w="508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4" name="AutoShape 11"/>
          <p:cNvCxnSpPr>
            <a:cxnSpLocks noChangeShapeType="1"/>
            <a:stCxn id="28" idx="6"/>
            <a:endCxn id="39" idx="1"/>
          </p:cNvCxnSpPr>
          <p:nvPr/>
        </p:nvCxnSpPr>
        <p:spPr bwMode="auto">
          <a:xfrm>
            <a:off x="3317875" y="4783138"/>
            <a:ext cx="2055813" cy="1123950"/>
          </a:xfrm>
          <a:prstGeom prst="straightConnector1">
            <a:avLst/>
          </a:prstGeom>
          <a:noFill/>
          <a:ln w="38100">
            <a:solidFill>
              <a:srgbClr val="0033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5" name="AutoShape 12"/>
          <p:cNvCxnSpPr>
            <a:cxnSpLocks noChangeShapeType="1"/>
            <a:stCxn id="29" idx="6"/>
            <a:endCxn id="39" idx="2"/>
          </p:cNvCxnSpPr>
          <p:nvPr/>
        </p:nvCxnSpPr>
        <p:spPr bwMode="auto">
          <a:xfrm>
            <a:off x="3317875" y="6002338"/>
            <a:ext cx="2016125" cy="0"/>
          </a:xfrm>
          <a:prstGeom prst="straightConnector1">
            <a:avLst/>
          </a:prstGeom>
          <a:noFill/>
          <a:ln w="508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6" name="AutoShape 14"/>
          <p:cNvCxnSpPr>
            <a:cxnSpLocks noChangeShapeType="1"/>
            <a:stCxn id="27" idx="4"/>
            <a:endCxn id="28" idx="0"/>
          </p:cNvCxnSpPr>
          <p:nvPr/>
        </p:nvCxnSpPr>
        <p:spPr bwMode="auto">
          <a:xfrm>
            <a:off x="3182938" y="3810000"/>
            <a:ext cx="0" cy="838200"/>
          </a:xfrm>
          <a:prstGeom prst="straightConnector1">
            <a:avLst/>
          </a:prstGeom>
          <a:noFill/>
          <a:ln w="38100">
            <a:solidFill>
              <a:srgbClr val="0033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7" name="Oval 15"/>
          <p:cNvSpPr>
            <a:spLocks noChangeAspect="1" noChangeArrowheads="1"/>
          </p:cNvSpPr>
          <p:nvPr/>
        </p:nvSpPr>
        <p:spPr bwMode="auto">
          <a:xfrm>
            <a:off x="5334000" y="3540125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5</a:t>
            </a:r>
          </a:p>
        </p:txBody>
      </p:sp>
      <p:sp>
        <p:nvSpPr>
          <p:cNvPr id="38" name="Oval 16"/>
          <p:cNvSpPr>
            <a:spLocks noChangeAspect="1" noChangeArrowheads="1"/>
          </p:cNvSpPr>
          <p:nvPr/>
        </p:nvSpPr>
        <p:spPr bwMode="auto">
          <a:xfrm>
            <a:off x="5334000" y="46482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6</a:t>
            </a:r>
          </a:p>
        </p:txBody>
      </p:sp>
      <p:sp>
        <p:nvSpPr>
          <p:cNvPr id="39" name="Oval 17"/>
          <p:cNvSpPr>
            <a:spLocks noChangeAspect="1" noChangeArrowheads="1"/>
          </p:cNvSpPr>
          <p:nvPr/>
        </p:nvSpPr>
        <p:spPr bwMode="auto">
          <a:xfrm>
            <a:off x="5334000" y="58674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7</a:t>
            </a:r>
          </a:p>
        </p:txBody>
      </p:sp>
      <p:cxnSp>
        <p:nvCxnSpPr>
          <p:cNvPr id="40" name="AutoShape 18"/>
          <p:cNvCxnSpPr>
            <a:cxnSpLocks noChangeShapeType="1"/>
            <a:stCxn id="38" idx="4"/>
            <a:endCxn id="39" idx="0"/>
          </p:cNvCxnSpPr>
          <p:nvPr/>
        </p:nvCxnSpPr>
        <p:spPr bwMode="auto">
          <a:xfrm>
            <a:off x="5468938" y="4918075"/>
            <a:ext cx="0" cy="949325"/>
          </a:xfrm>
          <a:prstGeom prst="straightConnector1">
            <a:avLst/>
          </a:prstGeom>
          <a:noFill/>
          <a:ln w="50800">
            <a:solidFill>
              <a:schemeClr val="folHlink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1" name="AutoShape 19"/>
          <p:cNvCxnSpPr>
            <a:cxnSpLocks noChangeShapeType="1"/>
            <a:stCxn id="37" idx="4"/>
            <a:endCxn id="38" idx="0"/>
          </p:cNvCxnSpPr>
          <p:nvPr/>
        </p:nvCxnSpPr>
        <p:spPr bwMode="auto">
          <a:xfrm>
            <a:off x="5468938" y="3810000"/>
            <a:ext cx="0" cy="838200"/>
          </a:xfrm>
          <a:prstGeom prst="straightConnector1">
            <a:avLst/>
          </a:prstGeom>
          <a:noFill/>
          <a:ln w="9525">
            <a:solidFill>
              <a:schemeClr val="tx2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2" name="Oval 20"/>
          <p:cNvSpPr>
            <a:spLocks noChangeAspect="1" noChangeArrowheads="1"/>
          </p:cNvSpPr>
          <p:nvPr/>
        </p:nvSpPr>
        <p:spPr bwMode="auto">
          <a:xfrm>
            <a:off x="7429500" y="46482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t</a:t>
            </a:r>
          </a:p>
        </p:txBody>
      </p:sp>
      <p:cxnSp>
        <p:nvCxnSpPr>
          <p:cNvPr id="43" name="AutoShape 21"/>
          <p:cNvCxnSpPr>
            <a:cxnSpLocks noChangeShapeType="1"/>
            <a:stCxn id="37" idx="6"/>
            <a:endCxn id="42" idx="1"/>
          </p:cNvCxnSpPr>
          <p:nvPr/>
        </p:nvCxnSpPr>
        <p:spPr bwMode="auto">
          <a:xfrm>
            <a:off x="5603875" y="3675063"/>
            <a:ext cx="1865313" cy="1012825"/>
          </a:xfrm>
          <a:prstGeom prst="straightConnector1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4" name="AutoShape 22"/>
          <p:cNvCxnSpPr>
            <a:cxnSpLocks noChangeShapeType="1"/>
            <a:stCxn id="38" idx="6"/>
            <a:endCxn id="42" idx="2"/>
          </p:cNvCxnSpPr>
          <p:nvPr/>
        </p:nvCxnSpPr>
        <p:spPr bwMode="auto">
          <a:xfrm>
            <a:off x="5603875" y="4783138"/>
            <a:ext cx="1825625" cy="0"/>
          </a:xfrm>
          <a:prstGeom prst="straightConnector1">
            <a:avLst/>
          </a:prstGeom>
          <a:noFill/>
          <a:ln w="508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" name="AutoShape 23"/>
          <p:cNvCxnSpPr>
            <a:cxnSpLocks noChangeShapeType="1"/>
            <a:stCxn id="39" idx="7"/>
            <a:endCxn id="42" idx="4"/>
          </p:cNvCxnSpPr>
          <p:nvPr/>
        </p:nvCxnSpPr>
        <p:spPr bwMode="auto">
          <a:xfrm flipV="1">
            <a:off x="5564188" y="4918075"/>
            <a:ext cx="2000250" cy="989013"/>
          </a:xfrm>
          <a:prstGeom prst="straightConnector1">
            <a:avLst/>
          </a:prstGeom>
          <a:noFill/>
          <a:ln w="38100">
            <a:solidFill>
              <a:srgbClr val="0033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6" name="AutoShape 24"/>
          <p:cNvCxnSpPr>
            <a:cxnSpLocks noChangeShapeType="1"/>
            <a:stCxn id="38" idx="2"/>
            <a:endCxn id="27" idx="6"/>
          </p:cNvCxnSpPr>
          <p:nvPr/>
        </p:nvCxnSpPr>
        <p:spPr bwMode="auto">
          <a:xfrm flipH="1" flipV="1">
            <a:off x="3317875" y="3675063"/>
            <a:ext cx="2016125" cy="1108075"/>
          </a:xfrm>
          <a:prstGeom prst="straightConnector1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7" name="AutoShape 25"/>
          <p:cNvCxnSpPr>
            <a:cxnSpLocks noChangeShapeType="1"/>
            <a:stCxn id="37" idx="2"/>
            <a:endCxn id="28" idx="7"/>
          </p:cNvCxnSpPr>
          <p:nvPr/>
        </p:nvCxnSpPr>
        <p:spPr bwMode="auto">
          <a:xfrm flipH="1">
            <a:off x="3278188" y="3675063"/>
            <a:ext cx="2055812" cy="1012825"/>
          </a:xfrm>
          <a:prstGeom prst="straightConnector1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983487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7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12648" y="1600200"/>
            <a:ext cx="8153400" cy="10781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Max flow formulation:  </a:t>
            </a:r>
            <a:r>
              <a:rPr lang="en-US" sz="2400" dirty="0">
                <a:solidFill>
                  <a:schemeClr val="tx1"/>
                </a:solidFill>
              </a:rPr>
              <a:t>assign unit capacity to every </a:t>
            </a:r>
            <a:r>
              <a:rPr lang="en-US" sz="2400" dirty="0" smtClean="0">
                <a:solidFill>
                  <a:schemeClr val="tx1"/>
                </a:solidFill>
              </a:rPr>
              <a:t>edge</a:t>
            </a:r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marL="0" indent="0">
              <a:buNone/>
            </a:pPr>
            <a:endParaRPr lang="en-US" sz="2400" dirty="0">
              <a:cs typeface="Lucida Grande" charset="0"/>
            </a:endParaRPr>
          </a:p>
        </p:txBody>
      </p:sp>
      <p:sp>
        <p:nvSpPr>
          <p:cNvPr id="585741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Edge Disjoint Paths</a:t>
            </a:r>
          </a:p>
        </p:txBody>
      </p:sp>
      <p:grpSp>
        <p:nvGrpSpPr>
          <p:cNvPr id="585777" name="Group 49"/>
          <p:cNvGrpSpPr>
            <a:grpSpLocks/>
          </p:cNvGrpSpPr>
          <p:nvPr/>
        </p:nvGrpSpPr>
        <p:grpSpPr bwMode="auto">
          <a:xfrm>
            <a:off x="1457324" y="2252405"/>
            <a:ext cx="4956175" cy="1897063"/>
            <a:chOff x="576" y="2230"/>
            <a:chExt cx="4274" cy="1636"/>
          </a:xfrm>
        </p:grpSpPr>
        <p:sp>
          <p:nvSpPr>
            <p:cNvPr id="585778" name="Oval 50"/>
            <p:cNvSpPr>
              <a:spLocks noChangeAspect="1" noChangeArrowheads="1"/>
            </p:cNvSpPr>
            <p:nvPr/>
          </p:nvSpPr>
          <p:spPr bwMode="auto">
            <a:xfrm>
              <a:off x="576" y="2928"/>
              <a:ext cx="170" cy="17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/>
              <a:r>
                <a:rPr kumimoji="0" lang="en-US" sz="1200"/>
                <a:t>s</a:t>
              </a:r>
            </a:p>
          </p:txBody>
        </p:sp>
        <p:sp>
          <p:nvSpPr>
            <p:cNvPr id="585779" name="Oval 51"/>
            <p:cNvSpPr>
              <a:spLocks noChangeAspect="1" noChangeArrowheads="1"/>
            </p:cNvSpPr>
            <p:nvPr/>
          </p:nvSpPr>
          <p:spPr bwMode="auto">
            <a:xfrm>
              <a:off x="1920" y="2230"/>
              <a:ext cx="170" cy="17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/>
              <a:endParaRPr kumimoji="0" lang="en-US" sz="1200"/>
            </a:p>
          </p:txBody>
        </p:sp>
        <p:sp>
          <p:nvSpPr>
            <p:cNvPr id="585780" name="Oval 52"/>
            <p:cNvSpPr>
              <a:spLocks noChangeAspect="1" noChangeArrowheads="1"/>
            </p:cNvSpPr>
            <p:nvPr/>
          </p:nvSpPr>
          <p:spPr bwMode="auto">
            <a:xfrm>
              <a:off x="1920" y="2928"/>
              <a:ext cx="170" cy="17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/>
              <a:endParaRPr kumimoji="0" lang="en-US" sz="1200"/>
            </a:p>
          </p:txBody>
        </p:sp>
        <p:sp>
          <p:nvSpPr>
            <p:cNvPr id="585781" name="Oval 53"/>
            <p:cNvSpPr>
              <a:spLocks noChangeAspect="1" noChangeArrowheads="1"/>
            </p:cNvSpPr>
            <p:nvPr/>
          </p:nvSpPr>
          <p:spPr bwMode="auto">
            <a:xfrm>
              <a:off x="1920" y="3696"/>
              <a:ext cx="170" cy="17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/>
              <a:endParaRPr kumimoji="0" lang="en-US" sz="1200"/>
            </a:p>
          </p:txBody>
        </p:sp>
        <p:cxnSp>
          <p:nvCxnSpPr>
            <p:cNvPr id="585782" name="AutoShape 54"/>
            <p:cNvCxnSpPr>
              <a:cxnSpLocks noChangeShapeType="1"/>
              <a:stCxn id="585778" idx="7"/>
              <a:endCxn id="585779" idx="3"/>
            </p:cNvCxnSpPr>
            <p:nvPr/>
          </p:nvCxnSpPr>
          <p:spPr bwMode="auto">
            <a:xfrm flipV="1">
              <a:off x="721" y="2380"/>
              <a:ext cx="1224" cy="56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585783" name="AutoShape 55"/>
            <p:cNvCxnSpPr>
              <a:cxnSpLocks noChangeShapeType="1"/>
              <a:stCxn id="585778" idx="6"/>
              <a:endCxn id="585780" idx="2"/>
            </p:cNvCxnSpPr>
            <p:nvPr/>
          </p:nvCxnSpPr>
          <p:spPr bwMode="auto">
            <a:xfrm>
              <a:off x="751" y="3013"/>
              <a:ext cx="116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585784" name="AutoShape 56"/>
            <p:cNvCxnSpPr>
              <a:cxnSpLocks noChangeShapeType="1"/>
              <a:stCxn id="585778" idx="5"/>
              <a:endCxn id="585781" idx="1"/>
            </p:cNvCxnSpPr>
            <p:nvPr/>
          </p:nvCxnSpPr>
          <p:spPr bwMode="auto">
            <a:xfrm>
              <a:off x="721" y="3078"/>
              <a:ext cx="1224" cy="63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585785" name="AutoShape 57"/>
            <p:cNvCxnSpPr>
              <a:cxnSpLocks noChangeShapeType="1"/>
              <a:stCxn id="585780" idx="4"/>
              <a:endCxn id="585781" idx="0"/>
            </p:cNvCxnSpPr>
            <p:nvPr/>
          </p:nvCxnSpPr>
          <p:spPr bwMode="auto">
            <a:xfrm>
              <a:off x="2005" y="3103"/>
              <a:ext cx="0" cy="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585786" name="AutoShape 58"/>
            <p:cNvCxnSpPr>
              <a:cxnSpLocks noChangeShapeType="1"/>
              <a:stCxn id="585780" idx="6"/>
              <a:endCxn id="585791" idx="1"/>
            </p:cNvCxnSpPr>
            <p:nvPr/>
          </p:nvCxnSpPr>
          <p:spPr bwMode="auto">
            <a:xfrm>
              <a:off x="2095" y="3013"/>
              <a:ext cx="1290" cy="70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585787" name="AutoShape 59"/>
            <p:cNvCxnSpPr>
              <a:cxnSpLocks noChangeShapeType="1"/>
              <a:stCxn id="585781" idx="6"/>
              <a:endCxn id="585791" idx="2"/>
            </p:cNvCxnSpPr>
            <p:nvPr/>
          </p:nvCxnSpPr>
          <p:spPr bwMode="auto">
            <a:xfrm>
              <a:off x="2095" y="3781"/>
              <a:ext cx="126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585788" name="AutoShape 60"/>
            <p:cNvCxnSpPr>
              <a:cxnSpLocks noChangeShapeType="1"/>
              <a:stCxn id="585779" idx="4"/>
              <a:endCxn id="585780" idx="0"/>
            </p:cNvCxnSpPr>
            <p:nvPr/>
          </p:nvCxnSpPr>
          <p:spPr bwMode="auto">
            <a:xfrm>
              <a:off x="2005" y="2405"/>
              <a:ext cx="0" cy="51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585789" name="Oval 61"/>
            <p:cNvSpPr>
              <a:spLocks noChangeAspect="1" noChangeArrowheads="1"/>
            </p:cNvSpPr>
            <p:nvPr/>
          </p:nvSpPr>
          <p:spPr bwMode="auto">
            <a:xfrm>
              <a:off x="3360" y="2230"/>
              <a:ext cx="170" cy="17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/>
              <a:endParaRPr kumimoji="0" lang="en-US" sz="1200"/>
            </a:p>
          </p:txBody>
        </p:sp>
        <p:sp>
          <p:nvSpPr>
            <p:cNvPr id="585790" name="Oval 62"/>
            <p:cNvSpPr>
              <a:spLocks noChangeAspect="1" noChangeArrowheads="1"/>
            </p:cNvSpPr>
            <p:nvPr/>
          </p:nvSpPr>
          <p:spPr bwMode="auto">
            <a:xfrm>
              <a:off x="3360" y="2928"/>
              <a:ext cx="170" cy="17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/>
              <a:endParaRPr kumimoji="0" lang="en-US" sz="1200"/>
            </a:p>
          </p:txBody>
        </p:sp>
        <p:sp>
          <p:nvSpPr>
            <p:cNvPr id="585791" name="Oval 63"/>
            <p:cNvSpPr>
              <a:spLocks noChangeAspect="1" noChangeArrowheads="1"/>
            </p:cNvSpPr>
            <p:nvPr/>
          </p:nvSpPr>
          <p:spPr bwMode="auto">
            <a:xfrm>
              <a:off x="3360" y="3696"/>
              <a:ext cx="170" cy="17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/>
              <a:endParaRPr kumimoji="0" lang="en-US" sz="1200"/>
            </a:p>
          </p:txBody>
        </p:sp>
        <p:cxnSp>
          <p:nvCxnSpPr>
            <p:cNvPr id="585792" name="AutoShape 64"/>
            <p:cNvCxnSpPr>
              <a:cxnSpLocks noChangeShapeType="1"/>
              <a:stCxn id="585790" idx="4"/>
              <a:endCxn id="585791" idx="0"/>
            </p:cNvCxnSpPr>
            <p:nvPr/>
          </p:nvCxnSpPr>
          <p:spPr bwMode="auto">
            <a:xfrm>
              <a:off x="3445" y="3103"/>
              <a:ext cx="0" cy="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triangl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585793" name="AutoShape 65"/>
            <p:cNvCxnSpPr>
              <a:cxnSpLocks noChangeShapeType="1"/>
              <a:stCxn id="585789" idx="4"/>
              <a:endCxn id="585790" idx="0"/>
            </p:cNvCxnSpPr>
            <p:nvPr/>
          </p:nvCxnSpPr>
          <p:spPr bwMode="auto">
            <a:xfrm>
              <a:off x="3445" y="2405"/>
              <a:ext cx="0" cy="51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triangl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585794" name="Oval 66"/>
            <p:cNvSpPr>
              <a:spLocks noChangeAspect="1" noChangeArrowheads="1"/>
            </p:cNvSpPr>
            <p:nvPr/>
          </p:nvSpPr>
          <p:spPr bwMode="auto">
            <a:xfrm>
              <a:off x="4680" y="2928"/>
              <a:ext cx="170" cy="17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/>
              <a:r>
                <a:rPr kumimoji="0" lang="en-US" sz="1200"/>
                <a:t>t</a:t>
              </a:r>
            </a:p>
          </p:txBody>
        </p:sp>
        <p:cxnSp>
          <p:nvCxnSpPr>
            <p:cNvPr id="585795" name="AutoShape 67"/>
            <p:cNvCxnSpPr>
              <a:cxnSpLocks noChangeShapeType="1"/>
              <a:stCxn id="585789" idx="6"/>
              <a:endCxn id="585794" idx="1"/>
            </p:cNvCxnSpPr>
            <p:nvPr/>
          </p:nvCxnSpPr>
          <p:spPr bwMode="auto">
            <a:xfrm>
              <a:off x="3535" y="2315"/>
              <a:ext cx="1170" cy="63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585796" name="AutoShape 68"/>
            <p:cNvCxnSpPr>
              <a:cxnSpLocks noChangeShapeType="1"/>
              <a:stCxn id="585790" idx="6"/>
              <a:endCxn id="585794" idx="2"/>
            </p:cNvCxnSpPr>
            <p:nvPr/>
          </p:nvCxnSpPr>
          <p:spPr bwMode="auto">
            <a:xfrm>
              <a:off x="3535" y="3013"/>
              <a:ext cx="114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585797" name="AutoShape 69"/>
            <p:cNvCxnSpPr>
              <a:cxnSpLocks noChangeShapeType="1"/>
              <a:stCxn id="585791" idx="7"/>
              <a:endCxn id="585794" idx="4"/>
            </p:cNvCxnSpPr>
            <p:nvPr/>
          </p:nvCxnSpPr>
          <p:spPr bwMode="auto">
            <a:xfrm flipV="1">
              <a:off x="3505" y="3103"/>
              <a:ext cx="1260" cy="61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585798" name="AutoShape 70"/>
            <p:cNvCxnSpPr>
              <a:cxnSpLocks noChangeShapeType="1"/>
              <a:stCxn id="585790" idx="2"/>
              <a:endCxn id="585779" idx="6"/>
            </p:cNvCxnSpPr>
            <p:nvPr/>
          </p:nvCxnSpPr>
          <p:spPr bwMode="auto">
            <a:xfrm flipH="1" flipV="1">
              <a:off x="2095" y="2315"/>
              <a:ext cx="1260" cy="69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585799" name="AutoShape 71"/>
            <p:cNvCxnSpPr>
              <a:cxnSpLocks noChangeShapeType="1"/>
              <a:stCxn id="585789" idx="2"/>
              <a:endCxn id="585780" idx="7"/>
            </p:cNvCxnSpPr>
            <p:nvPr/>
          </p:nvCxnSpPr>
          <p:spPr bwMode="auto">
            <a:xfrm flipH="1">
              <a:off x="2065" y="2315"/>
              <a:ext cx="1290" cy="63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</p:grpSp>
      <p:sp>
        <p:nvSpPr>
          <p:cNvPr id="585800" name="Text Box 72"/>
          <p:cNvSpPr txBox="1">
            <a:spLocks noChangeArrowheads="1"/>
          </p:cNvSpPr>
          <p:nvPr/>
        </p:nvSpPr>
        <p:spPr bwMode="auto">
          <a:xfrm>
            <a:off x="2155824" y="2671505"/>
            <a:ext cx="228600" cy="182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01" name="Text Box 73"/>
          <p:cNvSpPr txBox="1">
            <a:spLocks noChangeArrowheads="1"/>
          </p:cNvSpPr>
          <p:nvPr/>
        </p:nvSpPr>
        <p:spPr bwMode="auto">
          <a:xfrm>
            <a:off x="2155824" y="3027105"/>
            <a:ext cx="228600" cy="182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02" name="Text Box 74"/>
          <p:cNvSpPr txBox="1">
            <a:spLocks noChangeArrowheads="1"/>
          </p:cNvSpPr>
          <p:nvPr/>
        </p:nvSpPr>
        <p:spPr bwMode="auto">
          <a:xfrm>
            <a:off x="2143124" y="3446205"/>
            <a:ext cx="228600" cy="182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03" name="Text Box 75"/>
          <p:cNvSpPr txBox="1">
            <a:spLocks noChangeArrowheads="1"/>
          </p:cNvSpPr>
          <p:nvPr/>
        </p:nvSpPr>
        <p:spPr bwMode="auto">
          <a:xfrm>
            <a:off x="3635374" y="3920868"/>
            <a:ext cx="228600" cy="1825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04" name="Text Box 76"/>
          <p:cNvSpPr txBox="1">
            <a:spLocks noChangeArrowheads="1"/>
          </p:cNvSpPr>
          <p:nvPr/>
        </p:nvSpPr>
        <p:spPr bwMode="auto">
          <a:xfrm>
            <a:off x="3621087" y="3365243"/>
            <a:ext cx="228600" cy="1825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05" name="Text Box 77"/>
          <p:cNvSpPr txBox="1">
            <a:spLocks noChangeArrowheads="1"/>
          </p:cNvSpPr>
          <p:nvPr/>
        </p:nvSpPr>
        <p:spPr bwMode="auto">
          <a:xfrm>
            <a:off x="4146549" y="2849305"/>
            <a:ext cx="228600" cy="182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06" name="Text Box 78"/>
          <p:cNvSpPr txBox="1">
            <a:spLocks noChangeArrowheads="1"/>
          </p:cNvSpPr>
          <p:nvPr/>
        </p:nvSpPr>
        <p:spPr bwMode="auto">
          <a:xfrm>
            <a:off x="4157662" y="2434968"/>
            <a:ext cx="228600" cy="1825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07" name="Text Box 79"/>
          <p:cNvSpPr txBox="1">
            <a:spLocks noChangeArrowheads="1"/>
          </p:cNvSpPr>
          <p:nvPr/>
        </p:nvSpPr>
        <p:spPr bwMode="auto">
          <a:xfrm>
            <a:off x="5422899" y="2592130"/>
            <a:ext cx="228600" cy="182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08" name="Text Box 80"/>
          <p:cNvSpPr txBox="1">
            <a:spLocks noChangeArrowheads="1"/>
          </p:cNvSpPr>
          <p:nvPr/>
        </p:nvSpPr>
        <p:spPr bwMode="auto">
          <a:xfrm>
            <a:off x="5410199" y="3011230"/>
            <a:ext cx="228600" cy="182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09" name="Text Box 81"/>
          <p:cNvSpPr txBox="1">
            <a:spLocks noChangeArrowheads="1"/>
          </p:cNvSpPr>
          <p:nvPr/>
        </p:nvSpPr>
        <p:spPr bwMode="auto">
          <a:xfrm>
            <a:off x="5397499" y="3544630"/>
            <a:ext cx="228600" cy="182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10" name="Text Box 82"/>
          <p:cNvSpPr txBox="1">
            <a:spLocks noChangeArrowheads="1"/>
          </p:cNvSpPr>
          <p:nvPr/>
        </p:nvSpPr>
        <p:spPr bwMode="auto">
          <a:xfrm>
            <a:off x="3016249" y="2617530"/>
            <a:ext cx="22860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11" name="Text Box 83"/>
          <p:cNvSpPr txBox="1">
            <a:spLocks noChangeArrowheads="1"/>
          </p:cNvSpPr>
          <p:nvPr/>
        </p:nvSpPr>
        <p:spPr bwMode="auto">
          <a:xfrm>
            <a:off x="3016249" y="3479543"/>
            <a:ext cx="22860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12" name="Text Box 84"/>
          <p:cNvSpPr txBox="1">
            <a:spLocks noChangeArrowheads="1"/>
          </p:cNvSpPr>
          <p:nvPr/>
        </p:nvSpPr>
        <p:spPr bwMode="auto">
          <a:xfrm>
            <a:off x="4675187" y="2679443"/>
            <a:ext cx="22860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13" name="Text Box 85"/>
          <p:cNvSpPr txBox="1">
            <a:spLocks noChangeArrowheads="1"/>
          </p:cNvSpPr>
          <p:nvPr/>
        </p:nvSpPr>
        <p:spPr bwMode="auto">
          <a:xfrm>
            <a:off x="4673599" y="3552568"/>
            <a:ext cx="22860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98340" y="5411849"/>
            <a:ext cx="46151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does the max flow represent?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Why?</a:t>
            </a:r>
          </a:p>
        </p:txBody>
      </p:sp>
    </p:spTree>
    <p:extLst>
      <p:ext uri="{BB962C8B-B14F-4D97-AF65-F5344CB8AC3E}">
        <p14:creationId xmlns:p14="http://schemas.microsoft.com/office/powerpoint/2010/main" val="27271472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7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12648" y="1600200"/>
            <a:ext cx="8153400" cy="10781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Max flow formulation:  </a:t>
            </a:r>
            <a:r>
              <a:rPr lang="en-US" sz="2400" dirty="0">
                <a:solidFill>
                  <a:schemeClr val="tx1"/>
                </a:solidFill>
              </a:rPr>
              <a:t>assign unit capacity to every </a:t>
            </a:r>
            <a:r>
              <a:rPr lang="en-US" sz="2400" dirty="0" smtClean="0">
                <a:solidFill>
                  <a:schemeClr val="tx1"/>
                </a:solidFill>
              </a:rPr>
              <a:t>edge</a:t>
            </a:r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marL="0" indent="0">
              <a:buNone/>
            </a:pPr>
            <a:endParaRPr lang="en-US" sz="2400" dirty="0">
              <a:cs typeface="Lucida Grande" charset="0"/>
            </a:endParaRPr>
          </a:p>
        </p:txBody>
      </p:sp>
      <p:sp>
        <p:nvSpPr>
          <p:cNvPr id="585741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Edge Disjoint Paths</a:t>
            </a:r>
          </a:p>
        </p:txBody>
      </p:sp>
      <p:grpSp>
        <p:nvGrpSpPr>
          <p:cNvPr id="585777" name="Group 49"/>
          <p:cNvGrpSpPr>
            <a:grpSpLocks/>
          </p:cNvGrpSpPr>
          <p:nvPr/>
        </p:nvGrpSpPr>
        <p:grpSpPr bwMode="auto">
          <a:xfrm>
            <a:off x="1457324" y="2252405"/>
            <a:ext cx="4956175" cy="1897063"/>
            <a:chOff x="576" y="2230"/>
            <a:chExt cx="4274" cy="1636"/>
          </a:xfrm>
        </p:grpSpPr>
        <p:sp>
          <p:nvSpPr>
            <p:cNvPr id="585778" name="Oval 50"/>
            <p:cNvSpPr>
              <a:spLocks noChangeAspect="1" noChangeArrowheads="1"/>
            </p:cNvSpPr>
            <p:nvPr/>
          </p:nvSpPr>
          <p:spPr bwMode="auto">
            <a:xfrm>
              <a:off x="576" y="2928"/>
              <a:ext cx="170" cy="17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/>
              <a:r>
                <a:rPr kumimoji="0" lang="en-US" sz="1200"/>
                <a:t>s</a:t>
              </a:r>
            </a:p>
          </p:txBody>
        </p:sp>
        <p:sp>
          <p:nvSpPr>
            <p:cNvPr id="585779" name="Oval 51"/>
            <p:cNvSpPr>
              <a:spLocks noChangeAspect="1" noChangeArrowheads="1"/>
            </p:cNvSpPr>
            <p:nvPr/>
          </p:nvSpPr>
          <p:spPr bwMode="auto">
            <a:xfrm>
              <a:off x="1920" y="2230"/>
              <a:ext cx="170" cy="17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/>
              <a:endParaRPr kumimoji="0" lang="en-US" sz="1200"/>
            </a:p>
          </p:txBody>
        </p:sp>
        <p:sp>
          <p:nvSpPr>
            <p:cNvPr id="585780" name="Oval 52"/>
            <p:cNvSpPr>
              <a:spLocks noChangeAspect="1" noChangeArrowheads="1"/>
            </p:cNvSpPr>
            <p:nvPr/>
          </p:nvSpPr>
          <p:spPr bwMode="auto">
            <a:xfrm>
              <a:off x="1920" y="2928"/>
              <a:ext cx="170" cy="17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/>
              <a:endParaRPr kumimoji="0" lang="en-US" sz="1200"/>
            </a:p>
          </p:txBody>
        </p:sp>
        <p:sp>
          <p:nvSpPr>
            <p:cNvPr id="585781" name="Oval 53"/>
            <p:cNvSpPr>
              <a:spLocks noChangeAspect="1" noChangeArrowheads="1"/>
            </p:cNvSpPr>
            <p:nvPr/>
          </p:nvSpPr>
          <p:spPr bwMode="auto">
            <a:xfrm>
              <a:off x="1920" y="3696"/>
              <a:ext cx="170" cy="17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/>
              <a:endParaRPr kumimoji="0" lang="en-US" sz="1200"/>
            </a:p>
          </p:txBody>
        </p:sp>
        <p:cxnSp>
          <p:nvCxnSpPr>
            <p:cNvPr id="585782" name="AutoShape 54"/>
            <p:cNvCxnSpPr>
              <a:cxnSpLocks noChangeShapeType="1"/>
              <a:stCxn id="585778" idx="7"/>
              <a:endCxn id="585779" idx="3"/>
            </p:cNvCxnSpPr>
            <p:nvPr/>
          </p:nvCxnSpPr>
          <p:spPr bwMode="auto">
            <a:xfrm flipV="1">
              <a:off x="721" y="2380"/>
              <a:ext cx="1224" cy="56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585783" name="AutoShape 55"/>
            <p:cNvCxnSpPr>
              <a:cxnSpLocks noChangeShapeType="1"/>
              <a:stCxn id="585778" idx="6"/>
              <a:endCxn id="585780" idx="2"/>
            </p:cNvCxnSpPr>
            <p:nvPr/>
          </p:nvCxnSpPr>
          <p:spPr bwMode="auto">
            <a:xfrm>
              <a:off x="751" y="3013"/>
              <a:ext cx="116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585784" name="AutoShape 56"/>
            <p:cNvCxnSpPr>
              <a:cxnSpLocks noChangeShapeType="1"/>
              <a:stCxn id="585778" idx="5"/>
              <a:endCxn id="585781" idx="1"/>
            </p:cNvCxnSpPr>
            <p:nvPr/>
          </p:nvCxnSpPr>
          <p:spPr bwMode="auto">
            <a:xfrm>
              <a:off x="721" y="3078"/>
              <a:ext cx="1224" cy="63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585785" name="AutoShape 57"/>
            <p:cNvCxnSpPr>
              <a:cxnSpLocks noChangeShapeType="1"/>
              <a:stCxn id="585780" idx="4"/>
              <a:endCxn id="585781" idx="0"/>
            </p:cNvCxnSpPr>
            <p:nvPr/>
          </p:nvCxnSpPr>
          <p:spPr bwMode="auto">
            <a:xfrm>
              <a:off x="2005" y="3103"/>
              <a:ext cx="0" cy="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585786" name="AutoShape 58"/>
            <p:cNvCxnSpPr>
              <a:cxnSpLocks noChangeShapeType="1"/>
              <a:stCxn id="585780" idx="6"/>
              <a:endCxn id="585791" idx="1"/>
            </p:cNvCxnSpPr>
            <p:nvPr/>
          </p:nvCxnSpPr>
          <p:spPr bwMode="auto">
            <a:xfrm>
              <a:off x="2095" y="3013"/>
              <a:ext cx="1290" cy="70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585787" name="AutoShape 59"/>
            <p:cNvCxnSpPr>
              <a:cxnSpLocks noChangeShapeType="1"/>
              <a:stCxn id="585781" idx="6"/>
              <a:endCxn id="585791" idx="2"/>
            </p:cNvCxnSpPr>
            <p:nvPr/>
          </p:nvCxnSpPr>
          <p:spPr bwMode="auto">
            <a:xfrm>
              <a:off x="2095" y="3781"/>
              <a:ext cx="126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585788" name="AutoShape 60"/>
            <p:cNvCxnSpPr>
              <a:cxnSpLocks noChangeShapeType="1"/>
              <a:stCxn id="585779" idx="4"/>
              <a:endCxn id="585780" idx="0"/>
            </p:cNvCxnSpPr>
            <p:nvPr/>
          </p:nvCxnSpPr>
          <p:spPr bwMode="auto">
            <a:xfrm>
              <a:off x="2005" y="2405"/>
              <a:ext cx="0" cy="51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585789" name="Oval 61"/>
            <p:cNvSpPr>
              <a:spLocks noChangeAspect="1" noChangeArrowheads="1"/>
            </p:cNvSpPr>
            <p:nvPr/>
          </p:nvSpPr>
          <p:spPr bwMode="auto">
            <a:xfrm>
              <a:off x="3360" y="2230"/>
              <a:ext cx="170" cy="17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/>
              <a:endParaRPr kumimoji="0" lang="en-US" sz="1200"/>
            </a:p>
          </p:txBody>
        </p:sp>
        <p:sp>
          <p:nvSpPr>
            <p:cNvPr id="585790" name="Oval 62"/>
            <p:cNvSpPr>
              <a:spLocks noChangeAspect="1" noChangeArrowheads="1"/>
            </p:cNvSpPr>
            <p:nvPr/>
          </p:nvSpPr>
          <p:spPr bwMode="auto">
            <a:xfrm>
              <a:off x="3360" y="2928"/>
              <a:ext cx="170" cy="17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/>
              <a:endParaRPr kumimoji="0" lang="en-US" sz="1200"/>
            </a:p>
          </p:txBody>
        </p:sp>
        <p:sp>
          <p:nvSpPr>
            <p:cNvPr id="585791" name="Oval 63"/>
            <p:cNvSpPr>
              <a:spLocks noChangeAspect="1" noChangeArrowheads="1"/>
            </p:cNvSpPr>
            <p:nvPr/>
          </p:nvSpPr>
          <p:spPr bwMode="auto">
            <a:xfrm>
              <a:off x="3360" y="3696"/>
              <a:ext cx="170" cy="17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/>
              <a:endParaRPr kumimoji="0" lang="en-US" sz="1200"/>
            </a:p>
          </p:txBody>
        </p:sp>
        <p:cxnSp>
          <p:nvCxnSpPr>
            <p:cNvPr id="585792" name="AutoShape 64"/>
            <p:cNvCxnSpPr>
              <a:cxnSpLocks noChangeShapeType="1"/>
              <a:stCxn id="585790" idx="4"/>
              <a:endCxn id="585791" idx="0"/>
            </p:cNvCxnSpPr>
            <p:nvPr/>
          </p:nvCxnSpPr>
          <p:spPr bwMode="auto">
            <a:xfrm>
              <a:off x="3445" y="3103"/>
              <a:ext cx="0" cy="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triangl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585793" name="AutoShape 65"/>
            <p:cNvCxnSpPr>
              <a:cxnSpLocks noChangeShapeType="1"/>
              <a:stCxn id="585789" idx="4"/>
              <a:endCxn id="585790" idx="0"/>
            </p:cNvCxnSpPr>
            <p:nvPr/>
          </p:nvCxnSpPr>
          <p:spPr bwMode="auto">
            <a:xfrm>
              <a:off x="3445" y="2405"/>
              <a:ext cx="0" cy="51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triangl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585794" name="Oval 66"/>
            <p:cNvSpPr>
              <a:spLocks noChangeAspect="1" noChangeArrowheads="1"/>
            </p:cNvSpPr>
            <p:nvPr/>
          </p:nvSpPr>
          <p:spPr bwMode="auto">
            <a:xfrm>
              <a:off x="4680" y="2928"/>
              <a:ext cx="170" cy="17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/>
              <a:r>
                <a:rPr kumimoji="0" lang="en-US" sz="1200"/>
                <a:t>t</a:t>
              </a:r>
            </a:p>
          </p:txBody>
        </p:sp>
        <p:cxnSp>
          <p:nvCxnSpPr>
            <p:cNvPr id="585795" name="AutoShape 67"/>
            <p:cNvCxnSpPr>
              <a:cxnSpLocks noChangeShapeType="1"/>
              <a:stCxn id="585789" idx="6"/>
              <a:endCxn id="585794" idx="1"/>
            </p:cNvCxnSpPr>
            <p:nvPr/>
          </p:nvCxnSpPr>
          <p:spPr bwMode="auto">
            <a:xfrm>
              <a:off x="3535" y="2315"/>
              <a:ext cx="1170" cy="63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585796" name="AutoShape 68"/>
            <p:cNvCxnSpPr>
              <a:cxnSpLocks noChangeShapeType="1"/>
              <a:stCxn id="585790" idx="6"/>
              <a:endCxn id="585794" idx="2"/>
            </p:cNvCxnSpPr>
            <p:nvPr/>
          </p:nvCxnSpPr>
          <p:spPr bwMode="auto">
            <a:xfrm>
              <a:off x="3535" y="3013"/>
              <a:ext cx="114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585797" name="AutoShape 69"/>
            <p:cNvCxnSpPr>
              <a:cxnSpLocks noChangeShapeType="1"/>
              <a:stCxn id="585791" idx="7"/>
              <a:endCxn id="585794" idx="4"/>
            </p:cNvCxnSpPr>
            <p:nvPr/>
          </p:nvCxnSpPr>
          <p:spPr bwMode="auto">
            <a:xfrm flipV="1">
              <a:off x="3505" y="3103"/>
              <a:ext cx="1260" cy="61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585798" name="AutoShape 70"/>
            <p:cNvCxnSpPr>
              <a:cxnSpLocks noChangeShapeType="1"/>
              <a:stCxn id="585790" idx="2"/>
              <a:endCxn id="585779" idx="6"/>
            </p:cNvCxnSpPr>
            <p:nvPr/>
          </p:nvCxnSpPr>
          <p:spPr bwMode="auto">
            <a:xfrm flipH="1" flipV="1">
              <a:off x="2095" y="2315"/>
              <a:ext cx="1260" cy="69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585799" name="AutoShape 71"/>
            <p:cNvCxnSpPr>
              <a:cxnSpLocks noChangeShapeType="1"/>
              <a:stCxn id="585789" idx="2"/>
              <a:endCxn id="585780" idx="7"/>
            </p:cNvCxnSpPr>
            <p:nvPr/>
          </p:nvCxnSpPr>
          <p:spPr bwMode="auto">
            <a:xfrm flipH="1">
              <a:off x="2065" y="2315"/>
              <a:ext cx="1290" cy="63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</p:grpSp>
      <p:sp>
        <p:nvSpPr>
          <p:cNvPr id="585800" name="Text Box 72"/>
          <p:cNvSpPr txBox="1">
            <a:spLocks noChangeArrowheads="1"/>
          </p:cNvSpPr>
          <p:nvPr/>
        </p:nvSpPr>
        <p:spPr bwMode="auto">
          <a:xfrm>
            <a:off x="2155824" y="2671505"/>
            <a:ext cx="228600" cy="182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01" name="Text Box 73"/>
          <p:cNvSpPr txBox="1">
            <a:spLocks noChangeArrowheads="1"/>
          </p:cNvSpPr>
          <p:nvPr/>
        </p:nvSpPr>
        <p:spPr bwMode="auto">
          <a:xfrm>
            <a:off x="2155824" y="3027105"/>
            <a:ext cx="228600" cy="182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02" name="Text Box 74"/>
          <p:cNvSpPr txBox="1">
            <a:spLocks noChangeArrowheads="1"/>
          </p:cNvSpPr>
          <p:nvPr/>
        </p:nvSpPr>
        <p:spPr bwMode="auto">
          <a:xfrm>
            <a:off x="2143124" y="3446205"/>
            <a:ext cx="228600" cy="182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03" name="Text Box 75"/>
          <p:cNvSpPr txBox="1">
            <a:spLocks noChangeArrowheads="1"/>
          </p:cNvSpPr>
          <p:nvPr/>
        </p:nvSpPr>
        <p:spPr bwMode="auto">
          <a:xfrm>
            <a:off x="3635374" y="3920868"/>
            <a:ext cx="228600" cy="1825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04" name="Text Box 76"/>
          <p:cNvSpPr txBox="1">
            <a:spLocks noChangeArrowheads="1"/>
          </p:cNvSpPr>
          <p:nvPr/>
        </p:nvSpPr>
        <p:spPr bwMode="auto">
          <a:xfrm>
            <a:off x="3621087" y="3365243"/>
            <a:ext cx="228600" cy="1825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05" name="Text Box 77"/>
          <p:cNvSpPr txBox="1">
            <a:spLocks noChangeArrowheads="1"/>
          </p:cNvSpPr>
          <p:nvPr/>
        </p:nvSpPr>
        <p:spPr bwMode="auto">
          <a:xfrm>
            <a:off x="4146549" y="2849305"/>
            <a:ext cx="228600" cy="182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06" name="Text Box 78"/>
          <p:cNvSpPr txBox="1">
            <a:spLocks noChangeArrowheads="1"/>
          </p:cNvSpPr>
          <p:nvPr/>
        </p:nvSpPr>
        <p:spPr bwMode="auto">
          <a:xfrm>
            <a:off x="4157662" y="2434968"/>
            <a:ext cx="228600" cy="1825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07" name="Text Box 79"/>
          <p:cNvSpPr txBox="1">
            <a:spLocks noChangeArrowheads="1"/>
          </p:cNvSpPr>
          <p:nvPr/>
        </p:nvSpPr>
        <p:spPr bwMode="auto">
          <a:xfrm>
            <a:off x="5422899" y="2592130"/>
            <a:ext cx="228600" cy="182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08" name="Text Box 80"/>
          <p:cNvSpPr txBox="1">
            <a:spLocks noChangeArrowheads="1"/>
          </p:cNvSpPr>
          <p:nvPr/>
        </p:nvSpPr>
        <p:spPr bwMode="auto">
          <a:xfrm>
            <a:off x="5410199" y="3011230"/>
            <a:ext cx="228600" cy="182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09" name="Text Box 81"/>
          <p:cNvSpPr txBox="1">
            <a:spLocks noChangeArrowheads="1"/>
          </p:cNvSpPr>
          <p:nvPr/>
        </p:nvSpPr>
        <p:spPr bwMode="auto">
          <a:xfrm>
            <a:off x="5397499" y="3544630"/>
            <a:ext cx="228600" cy="182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10" name="Text Box 82"/>
          <p:cNvSpPr txBox="1">
            <a:spLocks noChangeArrowheads="1"/>
          </p:cNvSpPr>
          <p:nvPr/>
        </p:nvSpPr>
        <p:spPr bwMode="auto">
          <a:xfrm>
            <a:off x="3016249" y="2617530"/>
            <a:ext cx="22860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11" name="Text Box 83"/>
          <p:cNvSpPr txBox="1">
            <a:spLocks noChangeArrowheads="1"/>
          </p:cNvSpPr>
          <p:nvPr/>
        </p:nvSpPr>
        <p:spPr bwMode="auto">
          <a:xfrm>
            <a:off x="3016249" y="3479543"/>
            <a:ext cx="22860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12" name="Text Box 84"/>
          <p:cNvSpPr txBox="1">
            <a:spLocks noChangeArrowheads="1"/>
          </p:cNvSpPr>
          <p:nvPr/>
        </p:nvSpPr>
        <p:spPr bwMode="auto">
          <a:xfrm>
            <a:off x="4675187" y="2679443"/>
            <a:ext cx="22860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13" name="Text Box 85"/>
          <p:cNvSpPr txBox="1">
            <a:spLocks noChangeArrowheads="1"/>
          </p:cNvSpPr>
          <p:nvPr/>
        </p:nvSpPr>
        <p:spPr bwMode="auto">
          <a:xfrm>
            <a:off x="4673599" y="3552568"/>
            <a:ext cx="22860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07702" y="4398722"/>
            <a:ext cx="656409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max-flow = maximum number of disjoint paths</a:t>
            </a:r>
          </a:p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correctness:</a:t>
            </a:r>
          </a:p>
          <a:p>
            <a:pPr marL="800100" lvl="1" indent="-3429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each edge can have at most flow = 1, so can only be traversed once</a:t>
            </a:r>
          </a:p>
          <a:p>
            <a:pPr marL="800100" lvl="1" indent="-3429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therefore, each unit out of s represents a separate path to t</a:t>
            </a:r>
          </a:p>
          <a:p>
            <a:endParaRPr lang="en-US" sz="2400" dirty="0" smtClean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31016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Max-flow variations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25758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What if we have multiple sources and multiple sinks (e.g. the Russian train problem has multiple sinks)?</a:t>
            </a:r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2772378" y="3582326"/>
            <a:ext cx="533400" cy="533400"/>
            <a:chOff x="1824" y="2736"/>
            <a:chExt cx="336" cy="336"/>
          </a:xfrm>
        </p:grpSpPr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 smtClean="0"/>
                <a:t>S</a:t>
              </a:r>
              <a:endParaRPr lang="en-US" dirty="0"/>
            </a:p>
          </p:txBody>
        </p:sp>
      </p:grp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2772378" y="4725326"/>
            <a:ext cx="533400" cy="533400"/>
            <a:chOff x="1824" y="2736"/>
            <a:chExt cx="336" cy="336"/>
          </a:xfrm>
        </p:grpSpPr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Text Box 12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 smtClean="0"/>
                <a:t>S</a:t>
              </a:r>
              <a:endParaRPr lang="en-US" dirty="0"/>
            </a:p>
          </p:txBody>
        </p:sp>
      </p:grp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5556993" y="3256016"/>
            <a:ext cx="533400" cy="533400"/>
            <a:chOff x="1824" y="2736"/>
            <a:chExt cx="336" cy="336"/>
          </a:xfrm>
        </p:grpSpPr>
        <p:sp>
          <p:nvSpPr>
            <p:cNvPr id="14" name="Oval 13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Text Box 15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 smtClean="0"/>
                <a:t>T</a:t>
              </a:r>
              <a:endParaRPr lang="en-US" dirty="0"/>
            </a:p>
          </p:txBody>
        </p:sp>
      </p:grpSp>
      <p:grpSp>
        <p:nvGrpSpPr>
          <p:cNvPr id="16" name="Group 15"/>
          <p:cNvGrpSpPr>
            <a:grpSpLocks/>
          </p:cNvGrpSpPr>
          <p:nvPr/>
        </p:nvGrpSpPr>
        <p:grpSpPr bwMode="auto">
          <a:xfrm>
            <a:off x="2696178" y="5792126"/>
            <a:ext cx="533400" cy="533400"/>
            <a:chOff x="1824" y="2736"/>
            <a:chExt cx="336" cy="336"/>
          </a:xfrm>
        </p:grpSpPr>
        <p:sp>
          <p:nvSpPr>
            <p:cNvPr id="17" name="Oval 16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Text Box 1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 smtClean="0"/>
                <a:t>S</a:t>
              </a:r>
              <a:endParaRPr lang="en-US" dirty="0"/>
            </a:p>
          </p:txBody>
        </p:sp>
      </p:grpSp>
      <p:grpSp>
        <p:nvGrpSpPr>
          <p:cNvPr id="19" name="Group 18"/>
          <p:cNvGrpSpPr>
            <a:grpSpLocks/>
          </p:cNvGrpSpPr>
          <p:nvPr/>
        </p:nvGrpSpPr>
        <p:grpSpPr bwMode="auto">
          <a:xfrm>
            <a:off x="5556993" y="4551416"/>
            <a:ext cx="533400" cy="533400"/>
            <a:chOff x="1824" y="2736"/>
            <a:chExt cx="336" cy="336"/>
          </a:xfrm>
        </p:grpSpPr>
        <p:sp>
          <p:nvSpPr>
            <p:cNvPr id="20" name="Oval 19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Text Box 21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 smtClean="0"/>
                <a:t>T</a:t>
              </a:r>
              <a:endParaRPr lang="en-US" dirty="0"/>
            </a:p>
          </p:txBody>
        </p:sp>
      </p:grpSp>
      <p:grpSp>
        <p:nvGrpSpPr>
          <p:cNvPr id="22" name="Group 21"/>
          <p:cNvGrpSpPr>
            <a:grpSpLocks/>
          </p:cNvGrpSpPr>
          <p:nvPr/>
        </p:nvGrpSpPr>
        <p:grpSpPr bwMode="auto">
          <a:xfrm>
            <a:off x="5556993" y="5694416"/>
            <a:ext cx="533400" cy="533400"/>
            <a:chOff x="1824" y="2736"/>
            <a:chExt cx="336" cy="336"/>
          </a:xfrm>
        </p:grpSpPr>
        <p:sp>
          <p:nvSpPr>
            <p:cNvPr id="23" name="Oval 22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Text Box 24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 smtClean="0"/>
                <a:t>T</a:t>
              </a:r>
              <a:endParaRPr lang="en-US" dirty="0"/>
            </a:p>
          </p:txBody>
        </p:sp>
      </p:grpSp>
      <p:sp>
        <p:nvSpPr>
          <p:cNvPr id="25" name="Line 36"/>
          <p:cNvSpPr>
            <a:spLocks noChangeShapeType="1"/>
          </p:cNvSpPr>
          <p:nvPr/>
        </p:nvSpPr>
        <p:spPr bwMode="auto">
          <a:xfrm flipV="1">
            <a:off x="3208598" y="5819738"/>
            <a:ext cx="629156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Line 38"/>
          <p:cNvSpPr>
            <a:spLocks noChangeShapeType="1"/>
          </p:cNvSpPr>
          <p:nvPr/>
        </p:nvSpPr>
        <p:spPr bwMode="auto">
          <a:xfrm flipV="1">
            <a:off x="5204435" y="3713216"/>
            <a:ext cx="428757" cy="2076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Line 36"/>
          <p:cNvSpPr>
            <a:spLocks noChangeShapeType="1"/>
          </p:cNvSpPr>
          <p:nvPr/>
        </p:nvSpPr>
        <p:spPr bwMode="auto">
          <a:xfrm flipV="1">
            <a:off x="3153378" y="5639726"/>
            <a:ext cx="491107" cy="25710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" name="Line 36"/>
          <p:cNvSpPr>
            <a:spLocks noChangeShapeType="1"/>
          </p:cNvSpPr>
          <p:nvPr/>
        </p:nvSpPr>
        <p:spPr bwMode="auto">
          <a:xfrm flipV="1">
            <a:off x="3229578" y="6064463"/>
            <a:ext cx="629156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" name="Line 38"/>
          <p:cNvSpPr>
            <a:spLocks noChangeShapeType="1"/>
          </p:cNvSpPr>
          <p:nvPr/>
        </p:nvSpPr>
        <p:spPr bwMode="auto">
          <a:xfrm flipV="1">
            <a:off x="5142456" y="3505603"/>
            <a:ext cx="42875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" name="Line 38"/>
          <p:cNvSpPr>
            <a:spLocks noChangeShapeType="1"/>
          </p:cNvSpPr>
          <p:nvPr/>
        </p:nvSpPr>
        <p:spPr bwMode="auto">
          <a:xfrm>
            <a:off x="5232045" y="3179816"/>
            <a:ext cx="428757" cy="1038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" name="Line 38"/>
          <p:cNvSpPr>
            <a:spLocks noChangeShapeType="1"/>
          </p:cNvSpPr>
          <p:nvPr/>
        </p:nvSpPr>
        <p:spPr bwMode="auto">
          <a:xfrm flipV="1">
            <a:off x="5198481" y="5008616"/>
            <a:ext cx="428757" cy="2076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" name="Line 38"/>
          <p:cNvSpPr>
            <a:spLocks noChangeShapeType="1"/>
          </p:cNvSpPr>
          <p:nvPr/>
        </p:nvSpPr>
        <p:spPr bwMode="auto">
          <a:xfrm flipV="1">
            <a:off x="5136502" y="4801003"/>
            <a:ext cx="42875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" name="Line 38"/>
          <p:cNvSpPr>
            <a:spLocks noChangeShapeType="1"/>
          </p:cNvSpPr>
          <p:nvPr/>
        </p:nvSpPr>
        <p:spPr bwMode="auto">
          <a:xfrm>
            <a:off x="5226091" y="4475216"/>
            <a:ext cx="428757" cy="1038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" name="Line 38"/>
          <p:cNvSpPr>
            <a:spLocks noChangeShapeType="1"/>
          </p:cNvSpPr>
          <p:nvPr/>
        </p:nvSpPr>
        <p:spPr bwMode="auto">
          <a:xfrm flipV="1">
            <a:off x="5192112" y="6184059"/>
            <a:ext cx="428757" cy="2076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" name="Line 38"/>
          <p:cNvSpPr>
            <a:spLocks noChangeShapeType="1"/>
          </p:cNvSpPr>
          <p:nvPr/>
        </p:nvSpPr>
        <p:spPr bwMode="auto">
          <a:xfrm flipV="1">
            <a:off x="5130133" y="5976446"/>
            <a:ext cx="42875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" name="Line 38"/>
          <p:cNvSpPr>
            <a:spLocks noChangeShapeType="1"/>
          </p:cNvSpPr>
          <p:nvPr/>
        </p:nvSpPr>
        <p:spPr bwMode="auto">
          <a:xfrm>
            <a:off x="5219722" y="5650659"/>
            <a:ext cx="428757" cy="1038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" name="Line 36"/>
          <p:cNvSpPr>
            <a:spLocks noChangeShapeType="1"/>
          </p:cNvSpPr>
          <p:nvPr/>
        </p:nvSpPr>
        <p:spPr bwMode="auto">
          <a:xfrm flipV="1">
            <a:off x="3284798" y="4724435"/>
            <a:ext cx="629156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" name="Line 36"/>
          <p:cNvSpPr>
            <a:spLocks noChangeShapeType="1"/>
          </p:cNvSpPr>
          <p:nvPr/>
        </p:nvSpPr>
        <p:spPr bwMode="auto">
          <a:xfrm flipV="1">
            <a:off x="3229578" y="4544423"/>
            <a:ext cx="491107" cy="25710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" name="Line 36"/>
          <p:cNvSpPr>
            <a:spLocks noChangeShapeType="1"/>
          </p:cNvSpPr>
          <p:nvPr/>
        </p:nvSpPr>
        <p:spPr bwMode="auto">
          <a:xfrm flipV="1">
            <a:off x="3305778" y="4969160"/>
            <a:ext cx="629156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" name="Line 36"/>
          <p:cNvSpPr>
            <a:spLocks noChangeShapeType="1"/>
          </p:cNvSpPr>
          <p:nvPr/>
        </p:nvSpPr>
        <p:spPr bwMode="auto">
          <a:xfrm flipV="1">
            <a:off x="3284798" y="3636648"/>
            <a:ext cx="629156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" name="Line 36"/>
          <p:cNvSpPr>
            <a:spLocks noChangeShapeType="1"/>
          </p:cNvSpPr>
          <p:nvPr/>
        </p:nvSpPr>
        <p:spPr bwMode="auto">
          <a:xfrm flipV="1">
            <a:off x="3229578" y="3456636"/>
            <a:ext cx="491107" cy="25710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" name="Line 36"/>
          <p:cNvSpPr>
            <a:spLocks noChangeShapeType="1"/>
          </p:cNvSpPr>
          <p:nvPr/>
        </p:nvSpPr>
        <p:spPr bwMode="auto">
          <a:xfrm flipV="1">
            <a:off x="3305778" y="3881373"/>
            <a:ext cx="629156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" name="TextBox 55"/>
          <p:cNvSpPr txBox="1"/>
          <p:nvPr/>
        </p:nvSpPr>
        <p:spPr>
          <a:xfrm>
            <a:off x="-938731" y="231936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8" name="TextBox 57"/>
          <p:cNvSpPr txBox="1"/>
          <p:nvPr/>
        </p:nvSpPr>
        <p:spPr>
          <a:xfrm>
            <a:off x="3955369" y="4186745"/>
            <a:ext cx="13528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capacity network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899824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Max-flow variations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25758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Create a new source and sink and connect up with infinite capacities…</a:t>
            </a:r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2772378" y="3582326"/>
            <a:ext cx="533400" cy="533400"/>
            <a:chOff x="1824" y="2736"/>
            <a:chExt cx="336" cy="336"/>
          </a:xfrm>
        </p:grpSpPr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 smtClean="0"/>
                <a:t>S</a:t>
              </a:r>
              <a:endParaRPr lang="en-US" dirty="0"/>
            </a:p>
          </p:txBody>
        </p:sp>
      </p:grp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2772378" y="4725326"/>
            <a:ext cx="533400" cy="533400"/>
            <a:chOff x="1824" y="2736"/>
            <a:chExt cx="336" cy="336"/>
          </a:xfrm>
        </p:grpSpPr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Text Box 12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 smtClean="0"/>
                <a:t>S</a:t>
              </a:r>
              <a:endParaRPr lang="en-US" dirty="0"/>
            </a:p>
          </p:txBody>
        </p:sp>
      </p:grp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5556993" y="3256016"/>
            <a:ext cx="533400" cy="533400"/>
            <a:chOff x="1824" y="2736"/>
            <a:chExt cx="336" cy="336"/>
          </a:xfrm>
        </p:grpSpPr>
        <p:sp>
          <p:nvSpPr>
            <p:cNvPr id="14" name="Oval 13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Text Box 15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 smtClean="0"/>
                <a:t>T</a:t>
              </a:r>
              <a:endParaRPr lang="en-US" dirty="0"/>
            </a:p>
          </p:txBody>
        </p:sp>
      </p:grpSp>
      <p:grpSp>
        <p:nvGrpSpPr>
          <p:cNvPr id="16" name="Group 15"/>
          <p:cNvGrpSpPr>
            <a:grpSpLocks/>
          </p:cNvGrpSpPr>
          <p:nvPr/>
        </p:nvGrpSpPr>
        <p:grpSpPr bwMode="auto">
          <a:xfrm>
            <a:off x="2696178" y="5792126"/>
            <a:ext cx="533400" cy="533400"/>
            <a:chOff x="1824" y="2736"/>
            <a:chExt cx="336" cy="336"/>
          </a:xfrm>
        </p:grpSpPr>
        <p:sp>
          <p:nvSpPr>
            <p:cNvPr id="17" name="Oval 16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Text Box 1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 smtClean="0"/>
                <a:t>S</a:t>
              </a:r>
              <a:endParaRPr lang="en-US" dirty="0"/>
            </a:p>
          </p:txBody>
        </p:sp>
      </p:grpSp>
      <p:grpSp>
        <p:nvGrpSpPr>
          <p:cNvPr id="19" name="Group 18"/>
          <p:cNvGrpSpPr>
            <a:grpSpLocks/>
          </p:cNvGrpSpPr>
          <p:nvPr/>
        </p:nvGrpSpPr>
        <p:grpSpPr bwMode="auto">
          <a:xfrm>
            <a:off x="5556993" y="4551416"/>
            <a:ext cx="533400" cy="533400"/>
            <a:chOff x="1824" y="2736"/>
            <a:chExt cx="336" cy="336"/>
          </a:xfrm>
        </p:grpSpPr>
        <p:sp>
          <p:nvSpPr>
            <p:cNvPr id="20" name="Oval 19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Text Box 21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 smtClean="0"/>
                <a:t>T</a:t>
              </a:r>
              <a:endParaRPr lang="en-US" dirty="0"/>
            </a:p>
          </p:txBody>
        </p:sp>
      </p:grpSp>
      <p:grpSp>
        <p:nvGrpSpPr>
          <p:cNvPr id="22" name="Group 21"/>
          <p:cNvGrpSpPr>
            <a:grpSpLocks/>
          </p:cNvGrpSpPr>
          <p:nvPr/>
        </p:nvGrpSpPr>
        <p:grpSpPr bwMode="auto">
          <a:xfrm>
            <a:off x="5556993" y="5694416"/>
            <a:ext cx="533400" cy="533400"/>
            <a:chOff x="1824" y="2736"/>
            <a:chExt cx="336" cy="336"/>
          </a:xfrm>
        </p:grpSpPr>
        <p:sp>
          <p:nvSpPr>
            <p:cNvPr id="23" name="Oval 22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Text Box 24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 smtClean="0"/>
                <a:t>T</a:t>
              </a:r>
              <a:endParaRPr lang="en-US" dirty="0"/>
            </a:p>
          </p:txBody>
        </p:sp>
      </p:grpSp>
      <p:sp>
        <p:nvSpPr>
          <p:cNvPr id="25" name="Line 36"/>
          <p:cNvSpPr>
            <a:spLocks noChangeShapeType="1"/>
          </p:cNvSpPr>
          <p:nvPr/>
        </p:nvSpPr>
        <p:spPr bwMode="auto">
          <a:xfrm flipV="1">
            <a:off x="3208598" y="5819738"/>
            <a:ext cx="629156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Line 38"/>
          <p:cNvSpPr>
            <a:spLocks noChangeShapeType="1"/>
          </p:cNvSpPr>
          <p:nvPr/>
        </p:nvSpPr>
        <p:spPr bwMode="auto">
          <a:xfrm flipV="1">
            <a:off x="5204435" y="3713216"/>
            <a:ext cx="428757" cy="2076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Line 36"/>
          <p:cNvSpPr>
            <a:spLocks noChangeShapeType="1"/>
          </p:cNvSpPr>
          <p:nvPr/>
        </p:nvSpPr>
        <p:spPr bwMode="auto">
          <a:xfrm flipV="1">
            <a:off x="3153378" y="5639726"/>
            <a:ext cx="491107" cy="25710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" name="Line 36"/>
          <p:cNvSpPr>
            <a:spLocks noChangeShapeType="1"/>
          </p:cNvSpPr>
          <p:nvPr/>
        </p:nvSpPr>
        <p:spPr bwMode="auto">
          <a:xfrm flipV="1">
            <a:off x="3229578" y="6064463"/>
            <a:ext cx="629156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" name="Line 38"/>
          <p:cNvSpPr>
            <a:spLocks noChangeShapeType="1"/>
          </p:cNvSpPr>
          <p:nvPr/>
        </p:nvSpPr>
        <p:spPr bwMode="auto">
          <a:xfrm flipV="1">
            <a:off x="5142456" y="3505603"/>
            <a:ext cx="42875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" name="Line 38"/>
          <p:cNvSpPr>
            <a:spLocks noChangeShapeType="1"/>
          </p:cNvSpPr>
          <p:nvPr/>
        </p:nvSpPr>
        <p:spPr bwMode="auto">
          <a:xfrm>
            <a:off x="5232045" y="3179816"/>
            <a:ext cx="428757" cy="1038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" name="Line 38"/>
          <p:cNvSpPr>
            <a:spLocks noChangeShapeType="1"/>
          </p:cNvSpPr>
          <p:nvPr/>
        </p:nvSpPr>
        <p:spPr bwMode="auto">
          <a:xfrm flipV="1">
            <a:off x="5198481" y="5008616"/>
            <a:ext cx="428757" cy="2076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" name="Line 38"/>
          <p:cNvSpPr>
            <a:spLocks noChangeShapeType="1"/>
          </p:cNvSpPr>
          <p:nvPr/>
        </p:nvSpPr>
        <p:spPr bwMode="auto">
          <a:xfrm flipV="1">
            <a:off x="5136502" y="4801003"/>
            <a:ext cx="42875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" name="Line 38"/>
          <p:cNvSpPr>
            <a:spLocks noChangeShapeType="1"/>
          </p:cNvSpPr>
          <p:nvPr/>
        </p:nvSpPr>
        <p:spPr bwMode="auto">
          <a:xfrm>
            <a:off x="5226091" y="4475216"/>
            <a:ext cx="428757" cy="1038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" name="Line 38"/>
          <p:cNvSpPr>
            <a:spLocks noChangeShapeType="1"/>
          </p:cNvSpPr>
          <p:nvPr/>
        </p:nvSpPr>
        <p:spPr bwMode="auto">
          <a:xfrm flipV="1">
            <a:off x="5192112" y="6184059"/>
            <a:ext cx="428757" cy="2076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" name="Line 38"/>
          <p:cNvSpPr>
            <a:spLocks noChangeShapeType="1"/>
          </p:cNvSpPr>
          <p:nvPr/>
        </p:nvSpPr>
        <p:spPr bwMode="auto">
          <a:xfrm flipV="1">
            <a:off x="5130133" y="5976446"/>
            <a:ext cx="42875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" name="Line 38"/>
          <p:cNvSpPr>
            <a:spLocks noChangeShapeType="1"/>
          </p:cNvSpPr>
          <p:nvPr/>
        </p:nvSpPr>
        <p:spPr bwMode="auto">
          <a:xfrm>
            <a:off x="5219722" y="5650659"/>
            <a:ext cx="428757" cy="1038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" name="Line 36"/>
          <p:cNvSpPr>
            <a:spLocks noChangeShapeType="1"/>
          </p:cNvSpPr>
          <p:nvPr/>
        </p:nvSpPr>
        <p:spPr bwMode="auto">
          <a:xfrm flipV="1">
            <a:off x="3284798" y="4724435"/>
            <a:ext cx="629156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" name="Line 36"/>
          <p:cNvSpPr>
            <a:spLocks noChangeShapeType="1"/>
          </p:cNvSpPr>
          <p:nvPr/>
        </p:nvSpPr>
        <p:spPr bwMode="auto">
          <a:xfrm flipV="1">
            <a:off x="3229578" y="4544423"/>
            <a:ext cx="491107" cy="25710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" name="Line 36"/>
          <p:cNvSpPr>
            <a:spLocks noChangeShapeType="1"/>
          </p:cNvSpPr>
          <p:nvPr/>
        </p:nvSpPr>
        <p:spPr bwMode="auto">
          <a:xfrm flipV="1">
            <a:off x="3305778" y="4969160"/>
            <a:ext cx="629156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" name="Line 36"/>
          <p:cNvSpPr>
            <a:spLocks noChangeShapeType="1"/>
          </p:cNvSpPr>
          <p:nvPr/>
        </p:nvSpPr>
        <p:spPr bwMode="auto">
          <a:xfrm flipV="1">
            <a:off x="3284798" y="3636648"/>
            <a:ext cx="629156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" name="Line 36"/>
          <p:cNvSpPr>
            <a:spLocks noChangeShapeType="1"/>
          </p:cNvSpPr>
          <p:nvPr/>
        </p:nvSpPr>
        <p:spPr bwMode="auto">
          <a:xfrm flipV="1">
            <a:off x="3229578" y="3456636"/>
            <a:ext cx="491107" cy="25710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" name="Line 36"/>
          <p:cNvSpPr>
            <a:spLocks noChangeShapeType="1"/>
          </p:cNvSpPr>
          <p:nvPr/>
        </p:nvSpPr>
        <p:spPr bwMode="auto">
          <a:xfrm flipV="1">
            <a:off x="3305778" y="3881373"/>
            <a:ext cx="629156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" name="TextBox 55"/>
          <p:cNvSpPr txBox="1"/>
          <p:nvPr/>
        </p:nvSpPr>
        <p:spPr>
          <a:xfrm>
            <a:off x="-938731" y="231936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8" name="TextBox 57"/>
          <p:cNvSpPr txBox="1"/>
          <p:nvPr/>
        </p:nvSpPr>
        <p:spPr>
          <a:xfrm>
            <a:off x="3955369" y="4186745"/>
            <a:ext cx="13528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capacity network</a:t>
            </a:r>
            <a:endParaRPr lang="en-US" sz="2400" dirty="0"/>
          </a:p>
        </p:txBody>
      </p:sp>
      <p:grpSp>
        <p:nvGrpSpPr>
          <p:cNvPr id="53" name="Group 52"/>
          <p:cNvGrpSpPr>
            <a:grpSpLocks/>
          </p:cNvGrpSpPr>
          <p:nvPr/>
        </p:nvGrpSpPr>
        <p:grpSpPr bwMode="auto">
          <a:xfrm>
            <a:off x="895462" y="4579028"/>
            <a:ext cx="533400" cy="533400"/>
            <a:chOff x="1824" y="2736"/>
            <a:chExt cx="336" cy="336"/>
          </a:xfrm>
        </p:grpSpPr>
        <p:sp>
          <p:nvSpPr>
            <p:cNvPr id="54" name="Oval 53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 smtClean="0"/>
                <a:t>S’</a:t>
              </a:r>
              <a:endParaRPr lang="en-US" dirty="0"/>
            </a:p>
          </p:txBody>
        </p:sp>
      </p:grpSp>
      <p:grpSp>
        <p:nvGrpSpPr>
          <p:cNvPr id="57" name="Group 56"/>
          <p:cNvGrpSpPr>
            <a:grpSpLocks/>
          </p:cNvGrpSpPr>
          <p:nvPr/>
        </p:nvGrpSpPr>
        <p:grpSpPr bwMode="auto">
          <a:xfrm>
            <a:off x="7600660" y="4579028"/>
            <a:ext cx="533400" cy="533400"/>
            <a:chOff x="1824" y="2736"/>
            <a:chExt cx="336" cy="336"/>
          </a:xfrm>
        </p:grpSpPr>
        <p:sp>
          <p:nvSpPr>
            <p:cNvPr id="59" name="Oval 5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" name="Text Box 21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 smtClean="0"/>
                <a:t>T’</a:t>
              </a:r>
              <a:endParaRPr lang="en-US" dirty="0"/>
            </a:p>
          </p:txBody>
        </p:sp>
      </p:grpSp>
      <p:sp>
        <p:nvSpPr>
          <p:cNvPr id="61" name="Line 38"/>
          <p:cNvSpPr>
            <a:spLocks noChangeShapeType="1"/>
          </p:cNvSpPr>
          <p:nvPr/>
        </p:nvSpPr>
        <p:spPr bwMode="auto">
          <a:xfrm>
            <a:off x="6111634" y="3582326"/>
            <a:ext cx="1565226" cy="99670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" name="Line 38"/>
          <p:cNvSpPr>
            <a:spLocks noChangeShapeType="1"/>
          </p:cNvSpPr>
          <p:nvPr/>
        </p:nvSpPr>
        <p:spPr bwMode="auto">
          <a:xfrm flipV="1">
            <a:off x="6090393" y="4801526"/>
            <a:ext cx="151026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" name="Line 38"/>
          <p:cNvSpPr>
            <a:spLocks noChangeShapeType="1"/>
          </p:cNvSpPr>
          <p:nvPr/>
        </p:nvSpPr>
        <p:spPr bwMode="auto">
          <a:xfrm flipV="1">
            <a:off x="6090393" y="5036228"/>
            <a:ext cx="1586467" cy="93591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" name="Line 36"/>
          <p:cNvSpPr>
            <a:spLocks noChangeShapeType="1"/>
          </p:cNvSpPr>
          <p:nvPr/>
        </p:nvSpPr>
        <p:spPr bwMode="auto">
          <a:xfrm flipV="1">
            <a:off x="1401252" y="3920828"/>
            <a:ext cx="1371126" cy="75214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" name="Line 36"/>
          <p:cNvSpPr>
            <a:spLocks noChangeShapeType="1"/>
          </p:cNvSpPr>
          <p:nvPr/>
        </p:nvSpPr>
        <p:spPr bwMode="auto">
          <a:xfrm>
            <a:off x="1428862" y="4920494"/>
            <a:ext cx="1343516" cy="486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6" name="Line 36"/>
          <p:cNvSpPr>
            <a:spLocks noChangeShapeType="1"/>
          </p:cNvSpPr>
          <p:nvPr/>
        </p:nvSpPr>
        <p:spPr bwMode="auto">
          <a:xfrm>
            <a:off x="1167116" y="5112428"/>
            <a:ext cx="1529062" cy="86401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1771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Max-flow variations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43706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Vertex capacities: in addition to having edge capacities we can also restrict the amount of flow through each vertex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2728053" y="4339217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4077581" y="3581947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4053391" y="5202608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5293153" y="4434053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3183338" y="4037232"/>
            <a:ext cx="972358" cy="3801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3183338" y="4794502"/>
            <a:ext cx="870053" cy="67480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14" idx="3"/>
          </p:cNvCxnSpPr>
          <p:nvPr/>
        </p:nvCxnSpPr>
        <p:spPr>
          <a:xfrm flipV="1">
            <a:off x="4586791" y="4889338"/>
            <a:ext cx="784477" cy="57997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 flipH="1">
            <a:off x="4320091" y="4115347"/>
            <a:ext cx="24190" cy="108726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5"/>
            <a:endCxn id="14" idx="1"/>
          </p:cNvCxnSpPr>
          <p:nvPr/>
        </p:nvCxnSpPr>
        <p:spPr>
          <a:xfrm>
            <a:off x="4532866" y="4037232"/>
            <a:ext cx="838402" cy="47493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3224686" y="381606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20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4950253" y="5126333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20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2986591" y="4872617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4850795" y="385579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4344281" y="4434053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30</a:t>
            </a:r>
            <a:endParaRPr lang="en-US" kern="1200" dirty="0"/>
          </a:p>
        </p:txBody>
      </p:sp>
      <p:sp>
        <p:nvSpPr>
          <p:cNvPr id="26" name="Text Box 31"/>
          <p:cNvSpPr txBox="1">
            <a:spLocks noChangeArrowheads="1"/>
          </p:cNvSpPr>
          <p:nvPr/>
        </p:nvSpPr>
        <p:spPr bwMode="auto">
          <a:xfrm>
            <a:off x="4136221" y="3215234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>
                <a:solidFill>
                  <a:srgbClr val="FF0000"/>
                </a:solidFill>
              </a:rPr>
              <a:t>15</a:t>
            </a:r>
            <a:endParaRPr lang="en-US" kern="1200" dirty="0">
              <a:solidFill>
                <a:srgbClr val="FF0000"/>
              </a:solidFill>
            </a:endParaRPr>
          </a:p>
        </p:txBody>
      </p:sp>
      <p:sp>
        <p:nvSpPr>
          <p:cNvPr id="27" name="Text Box 31"/>
          <p:cNvSpPr txBox="1">
            <a:spLocks noChangeArrowheads="1"/>
          </p:cNvSpPr>
          <p:nvPr/>
        </p:nvSpPr>
        <p:spPr bwMode="auto">
          <a:xfrm>
            <a:off x="4122416" y="5708396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>
                <a:solidFill>
                  <a:srgbClr val="FF0000"/>
                </a:solidFill>
              </a:rPr>
              <a:t>10</a:t>
            </a:r>
            <a:endParaRPr lang="en-US" kern="1200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738101" y="6204551"/>
            <a:ext cx="41191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is the max-flow now?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07683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Max-flow variations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43706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Vertex capacities: in addition to having edge capacities we can also restrict the amount of flow through each vertex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2728053" y="4339217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4077581" y="3581947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4053391" y="5202608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5293153" y="4434053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3183338" y="4037232"/>
            <a:ext cx="972358" cy="3801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3183338" y="4794502"/>
            <a:ext cx="870053" cy="67480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14" idx="3"/>
          </p:cNvCxnSpPr>
          <p:nvPr/>
        </p:nvCxnSpPr>
        <p:spPr>
          <a:xfrm flipV="1">
            <a:off x="4586791" y="4889338"/>
            <a:ext cx="784477" cy="57997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 flipH="1">
            <a:off x="4320091" y="4115347"/>
            <a:ext cx="24190" cy="108726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5"/>
            <a:endCxn id="14" idx="1"/>
          </p:cNvCxnSpPr>
          <p:nvPr/>
        </p:nvCxnSpPr>
        <p:spPr>
          <a:xfrm>
            <a:off x="4532866" y="4037232"/>
            <a:ext cx="838402" cy="47493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2986591" y="3816060"/>
            <a:ext cx="92389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10</a:t>
            </a:r>
            <a:r>
              <a:rPr lang="en-US" dirty="0" smtClean="0"/>
              <a:t>/20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4950253" y="5126333"/>
            <a:ext cx="8763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10</a:t>
            </a:r>
            <a:r>
              <a:rPr lang="en-US" dirty="0" smtClean="0"/>
              <a:t>/20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2728053" y="4872617"/>
            <a:ext cx="94433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4850795" y="3855790"/>
            <a:ext cx="97575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4344281" y="4434053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30</a:t>
            </a:r>
            <a:endParaRPr lang="en-US" kern="1200" dirty="0"/>
          </a:p>
        </p:txBody>
      </p:sp>
      <p:sp>
        <p:nvSpPr>
          <p:cNvPr id="26" name="Text Box 31"/>
          <p:cNvSpPr txBox="1">
            <a:spLocks noChangeArrowheads="1"/>
          </p:cNvSpPr>
          <p:nvPr/>
        </p:nvSpPr>
        <p:spPr bwMode="auto">
          <a:xfrm>
            <a:off x="3910486" y="3215234"/>
            <a:ext cx="91153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>
                <a:solidFill>
                  <a:srgbClr val="FF0000"/>
                </a:solidFill>
              </a:rPr>
              <a:t>10</a:t>
            </a:r>
            <a:r>
              <a:rPr lang="en-US" dirty="0" smtClean="0"/>
              <a:t>/15</a:t>
            </a:r>
            <a:endParaRPr lang="en-US" kern="1200" dirty="0"/>
          </a:p>
        </p:txBody>
      </p:sp>
      <p:sp>
        <p:nvSpPr>
          <p:cNvPr id="27" name="Text Box 31"/>
          <p:cNvSpPr txBox="1">
            <a:spLocks noChangeArrowheads="1"/>
          </p:cNvSpPr>
          <p:nvPr/>
        </p:nvSpPr>
        <p:spPr bwMode="auto">
          <a:xfrm>
            <a:off x="3914061" y="5708396"/>
            <a:ext cx="99807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>
                <a:solidFill>
                  <a:srgbClr val="FF0000"/>
                </a:solidFill>
              </a:rPr>
              <a:t>10</a:t>
            </a:r>
            <a:r>
              <a:rPr lang="en-US" dirty="0" smtClean="0">
                <a:solidFill>
                  <a:srgbClr val="000000"/>
                </a:solidFill>
              </a:rPr>
              <a:t>/10</a:t>
            </a:r>
            <a:endParaRPr lang="en-US" kern="1200" dirty="0">
              <a:solidFill>
                <a:srgbClr val="00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806061" y="6196520"/>
            <a:ext cx="14536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20 units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62972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Max-flow variations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43706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Vertex capacities: in addition to having edge capacities we can also restrict the amount of flow through each vertex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2728053" y="4339217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4077581" y="3581947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4053391" y="5202608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5293153" y="4434053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3183338" y="4037232"/>
            <a:ext cx="972358" cy="3801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3183338" y="4794502"/>
            <a:ext cx="870053" cy="67480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14" idx="3"/>
          </p:cNvCxnSpPr>
          <p:nvPr/>
        </p:nvCxnSpPr>
        <p:spPr>
          <a:xfrm flipV="1">
            <a:off x="4586791" y="4889338"/>
            <a:ext cx="784477" cy="57997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 flipH="1">
            <a:off x="4320091" y="4115347"/>
            <a:ext cx="24190" cy="108726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5"/>
            <a:endCxn id="14" idx="1"/>
          </p:cNvCxnSpPr>
          <p:nvPr/>
        </p:nvCxnSpPr>
        <p:spPr>
          <a:xfrm>
            <a:off x="4532866" y="4037232"/>
            <a:ext cx="838402" cy="47493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3224686" y="381606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20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4950253" y="5126333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20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2986591" y="4872617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4850795" y="385579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4344281" y="4434053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30</a:t>
            </a:r>
            <a:endParaRPr lang="en-US" kern="1200" dirty="0"/>
          </a:p>
        </p:txBody>
      </p:sp>
      <p:sp>
        <p:nvSpPr>
          <p:cNvPr id="26" name="Text Box 31"/>
          <p:cNvSpPr txBox="1">
            <a:spLocks noChangeArrowheads="1"/>
          </p:cNvSpPr>
          <p:nvPr/>
        </p:nvSpPr>
        <p:spPr bwMode="auto">
          <a:xfrm>
            <a:off x="4136221" y="3215234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>
                <a:solidFill>
                  <a:srgbClr val="FF0000"/>
                </a:solidFill>
              </a:rPr>
              <a:t>15</a:t>
            </a:r>
            <a:endParaRPr lang="en-US" kern="1200" dirty="0">
              <a:solidFill>
                <a:srgbClr val="FF0000"/>
              </a:solidFill>
            </a:endParaRPr>
          </a:p>
        </p:txBody>
      </p:sp>
      <p:sp>
        <p:nvSpPr>
          <p:cNvPr id="27" name="Text Box 31"/>
          <p:cNvSpPr txBox="1">
            <a:spLocks noChangeArrowheads="1"/>
          </p:cNvSpPr>
          <p:nvPr/>
        </p:nvSpPr>
        <p:spPr bwMode="auto">
          <a:xfrm>
            <a:off x="4122416" y="5708396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>
                <a:solidFill>
                  <a:srgbClr val="FF0000"/>
                </a:solidFill>
              </a:rPr>
              <a:t>10</a:t>
            </a:r>
            <a:endParaRPr lang="en-US" kern="1200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188824" y="6204551"/>
            <a:ext cx="5323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can we solve this problem?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1378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Max-flow variations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8437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For each vertex v</a:t>
            </a:r>
          </a:p>
          <a:p>
            <a:pPr>
              <a:buFontTx/>
              <a:buChar char="-"/>
            </a:pPr>
            <a:r>
              <a:rPr lang="en-US" sz="2400" dirty="0" smtClean="0"/>
              <a:t>create a new node v’</a:t>
            </a:r>
          </a:p>
          <a:p>
            <a:pPr>
              <a:buFontTx/>
              <a:buChar char="-"/>
            </a:pPr>
            <a:r>
              <a:rPr lang="en-US" sz="2400" dirty="0" smtClean="0"/>
              <a:t>create an edge with the vertex capacity from v to v’</a:t>
            </a:r>
          </a:p>
          <a:p>
            <a:pPr>
              <a:buFontTx/>
              <a:buChar char="-"/>
            </a:pPr>
            <a:r>
              <a:rPr lang="en-US" sz="2400" dirty="0" smtClean="0"/>
              <a:t>move all outgoing edges from v to v’</a:t>
            </a:r>
          </a:p>
          <a:p>
            <a:pPr>
              <a:buFontTx/>
              <a:buChar char="-"/>
            </a:pPr>
            <a:endParaRPr lang="en-US" sz="2400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2728053" y="4408247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5182636" y="3696305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 smtClean="0"/>
                <a:t>A’</a:t>
              </a:r>
              <a:endParaRPr lang="en-US" sz="2400" dirty="0"/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5158446" y="5316966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 smtClean="0"/>
                <a:t>B’</a:t>
              </a:r>
              <a:endParaRPr lang="en-US" sz="2400" dirty="0"/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6398208" y="4548411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</p:cNvCxnSpPr>
          <p:nvPr/>
        </p:nvCxnSpPr>
        <p:spPr>
          <a:xfrm flipV="1">
            <a:off x="3183338" y="4108177"/>
            <a:ext cx="870053" cy="378185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33" idx="2"/>
          </p:cNvCxnSpPr>
          <p:nvPr/>
        </p:nvCxnSpPr>
        <p:spPr>
          <a:xfrm>
            <a:off x="3183338" y="4863532"/>
            <a:ext cx="870053" cy="74223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14" idx="3"/>
          </p:cNvCxnSpPr>
          <p:nvPr/>
        </p:nvCxnSpPr>
        <p:spPr>
          <a:xfrm flipV="1">
            <a:off x="5691846" y="5003696"/>
            <a:ext cx="784477" cy="57997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</p:cNvCxnSpPr>
          <p:nvPr/>
        </p:nvCxnSpPr>
        <p:spPr>
          <a:xfrm flipH="1">
            <a:off x="4578131" y="4229705"/>
            <a:ext cx="871205" cy="1109359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5"/>
            <a:endCxn id="14" idx="1"/>
          </p:cNvCxnSpPr>
          <p:nvPr/>
        </p:nvCxnSpPr>
        <p:spPr>
          <a:xfrm>
            <a:off x="5637921" y="4151590"/>
            <a:ext cx="838402" cy="47493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3224686" y="388509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20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6055308" y="5240691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20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2986591" y="4941647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5955850" y="3970148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5030236" y="4626526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30</a:t>
            </a:r>
            <a:endParaRPr lang="en-US" kern="1200" dirty="0"/>
          </a:p>
        </p:txBody>
      </p:sp>
      <p:sp>
        <p:nvSpPr>
          <p:cNvPr id="26" name="Text Box 31"/>
          <p:cNvSpPr txBox="1">
            <a:spLocks noChangeArrowheads="1"/>
          </p:cNvSpPr>
          <p:nvPr/>
        </p:nvSpPr>
        <p:spPr bwMode="auto">
          <a:xfrm>
            <a:off x="4645481" y="3566084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>
                <a:solidFill>
                  <a:srgbClr val="FF0000"/>
                </a:solidFill>
              </a:rPr>
              <a:t>15</a:t>
            </a:r>
            <a:endParaRPr lang="en-US" kern="1200" dirty="0">
              <a:solidFill>
                <a:srgbClr val="FF0000"/>
              </a:solidFill>
            </a:endParaRPr>
          </a:p>
        </p:txBody>
      </p:sp>
      <p:sp>
        <p:nvSpPr>
          <p:cNvPr id="27" name="Text Box 31"/>
          <p:cNvSpPr txBox="1">
            <a:spLocks noChangeArrowheads="1"/>
          </p:cNvSpPr>
          <p:nvPr/>
        </p:nvSpPr>
        <p:spPr bwMode="auto">
          <a:xfrm>
            <a:off x="4645481" y="5611785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>
                <a:solidFill>
                  <a:srgbClr val="FF0000"/>
                </a:solidFill>
              </a:rPr>
              <a:t>10</a:t>
            </a:r>
            <a:endParaRPr lang="en-US" kern="1200" dirty="0">
              <a:solidFill>
                <a:srgbClr val="FF0000"/>
              </a:solidFill>
            </a:endParaRPr>
          </a:p>
        </p:txBody>
      </p:sp>
      <p:grpSp>
        <p:nvGrpSpPr>
          <p:cNvPr id="29" name="Group 7"/>
          <p:cNvGrpSpPr>
            <a:grpSpLocks/>
          </p:cNvGrpSpPr>
          <p:nvPr/>
        </p:nvGrpSpPr>
        <p:grpSpPr bwMode="auto">
          <a:xfrm>
            <a:off x="4077581" y="3718403"/>
            <a:ext cx="533400" cy="533400"/>
            <a:chOff x="1824" y="2736"/>
            <a:chExt cx="336" cy="336"/>
          </a:xfrm>
        </p:grpSpPr>
        <p:sp>
          <p:nvSpPr>
            <p:cNvPr id="3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32" name="Group 7"/>
          <p:cNvGrpSpPr>
            <a:grpSpLocks/>
          </p:cNvGrpSpPr>
          <p:nvPr/>
        </p:nvGrpSpPr>
        <p:grpSpPr bwMode="auto">
          <a:xfrm>
            <a:off x="4053391" y="5339064"/>
            <a:ext cx="533400" cy="533400"/>
            <a:chOff x="1824" y="2736"/>
            <a:chExt cx="336" cy="336"/>
          </a:xfrm>
        </p:grpSpPr>
        <p:sp>
          <p:nvSpPr>
            <p:cNvPr id="33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cxnSp>
        <p:nvCxnSpPr>
          <p:cNvPr id="38" name="Straight Arrow Connector 37"/>
          <p:cNvCxnSpPr>
            <a:endCxn id="8" idx="2"/>
          </p:cNvCxnSpPr>
          <p:nvPr/>
        </p:nvCxnSpPr>
        <p:spPr>
          <a:xfrm flipV="1">
            <a:off x="4579283" y="3963005"/>
            <a:ext cx="603353" cy="7144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endCxn id="11" idx="2"/>
          </p:cNvCxnSpPr>
          <p:nvPr/>
        </p:nvCxnSpPr>
        <p:spPr>
          <a:xfrm>
            <a:off x="4578131" y="5568260"/>
            <a:ext cx="580315" cy="1540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2188824" y="6204551"/>
            <a:ext cx="5323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Can you now prove it’s correct?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00927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Max-flow variations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Proof: </a:t>
            </a:r>
            <a:endParaRPr lang="en-US" sz="2800" dirty="0" smtClean="0"/>
          </a:p>
          <a:p>
            <a:pPr marL="514350" indent="-514350">
              <a:buAutoNum type="arabicPeriod"/>
            </a:pPr>
            <a:r>
              <a:rPr lang="en-US" sz="2800" dirty="0" smtClean="0"/>
              <a:t>show that if a solution exists in the original graph, then a solution exists in the modified graph</a:t>
            </a:r>
          </a:p>
          <a:p>
            <a:pPr marL="514350" indent="-514350">
              <a:buAutoNum type="arabicPeriod"/>
            </a:pPr>
            <a:r>
              <a:rPr lang="en-US" sz="2800" dirty="0" smtClean="0"/>
              <a:t>show </a:t>
            </a:r>
            <a:r>
              <a:rPr lang="en-US" sz="2800" dirty="0" smtClean="0"/>
              <a:t>that if a solution exists in the modified graph, then a solution exists in the original </a:t>
            </a:r>
            <a:r>
              <a:rPr lang="en-US" sz="2800" dirty="0" smtClean="0"/>
              <a:t>graph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2381834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Max-flow variations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Proof</a:t>
            </a:r>
            <a:r>
              <a:rPr lang="en-US" sz="2800" dirty="0" smtClean="0"/>
              <a:t>:</a:t>
            </a:r>
          </a:p>
          <a:p>
            <a:pPr lvl="1"/>
            <a:r>
              <a:rPr lang="en-US" sz="2400" dirty="0" smtClean="0"/>
              <a:t>we know that the vertex constraints are satisfied</a:t>
            </a:r>
          </a:p>
          <a:p>
            <a:pPr lvl="2"/>
            <a:r>
              <a:rPr lang="en-US" sz="2000" dirty="0" smtClean="0"/>
              <a:t>no </a:t>
            </a:r>
            <a:r>
              <a:rPr lang="en-US" sz="2000" dirty="0" smtClean="0"/>
              <a:t>incoming flow can exceed the vertex capacity since we have a single edge with that capacity from v to </a:t>
            </a:r>
            <a:r>
              <a:rPr lang="en-US" sz="2000" dirty="0" smtClean="0"/>
              <a:t>v’</a:t>
            </a:r>
          </a:p>
          <a:p>
            <a:pPr lvl="1"/>
            <a:r>
              <a:rPr lang="en-US" sz="2400" dirty="0" smtClean="0"/>
              <a:t>we can obtain the solution, by collapsing each v and v’ back to the original v node</a:t>
            </a:r>
          </a:p>
          <a:p>
            <a:pPr lvl="2"/>
            <a:r>
              <a:rPr lang="en-US" sz="2000" dirty="0" smtClean="0"/>
              <a:t>in</a:t>
            </a:r>
            <a:r>
              <a:rPr lang="en-US" sz="2000" dirty="0" smtClean="0"/>
              <a:t>-flow = out-flow since there is only a single edge from v to v’</a:t>
            </a:r>
          </a:p>
          <a:p>
            <a:pPr lvl="2"/>
            <a:r>
              <a:rPr lang="en-US" sz="2000" dirty="0" smtClean="0"/>
              <a:t>because there is only a single edge from v to v’ and all the in edges go in to v and out to v’, they can be viewed as a single node in the original graph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39154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616" name="Rectangle 32"/>
          <p:cNvSpPr>
            <a:spLocks noGrp="1" noChangeArrowheads="1"/>
          </p:cNvSpPr>
          <p:nvPr>
            <p:ph type="body" idx="1"/>
          </p:nvPr>
        </p:nvSpPr>
        <p:spPr>
          <a:xfrm>
            <a:off x="400341" y="1600200"/>
            <a:ext cx="8365707" cy="4495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Two </a:t>
            </a:r>
            <a:r>
              <a:rPr lang="en-US" dirty="0">
                <a:solidFill>
                  <a:schemeClr val="tx1"/>
                </a:solidFill>
              </a:rPr>
              <a:t>paths are </a:t>
            </a:r>
            <a:r>
              <a:rPr lang="en-US" dirty="0" smtClean="0">
                <a:solidFill>
                  <a:schemeClr val="accent1"/>
                </a:solidFill>
              </a:rPr>
              <a:t>independent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if they have no </a:t>
            </a:r>
            <a:r>
              <a:rPr lang="en-US" i="1" dirty="0" smtClean="0">
                <a:solidFill>
                  <a:schemeClr val="tx1"/>
                </a:solidFill>
              </a:rPr>
              <a:t>vertices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in </a:t>
            </a:r>
            <a:r>
              <a:rPr lang="en-US" dirty="0" smtClean="0">
                <a:solidFill>
                  <a:schemeClr val="tx1"/>
                </a:solidFill>
              </a:rPr>
              <a:t>common</a:t>
            </a:r>
          </a:p>
        </p:txBody>
      </p:sp>
      <p:sp>
        <p:nvSpPr>
          <p:cNvPr id="451588" name="Oval 4"/>
          <p:cNvSpPr>
            <a:spLocks noChangeAspect="1" noChangeArrowheads="1"/>
          </p:cNvSpPr>
          <p:nvPr/>
        </p:nvSpPr>
        <p:spPr bwMode="auto">
          <a:xfrm>
            <a:off x="914400" y="46482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s</a:t>
            </a:r>
          </a:p>
        </p:txBody>
      </p:sp>
      <p:sp>
        <p:nvSpPr>
          <p:cNvPr id="451591" name="Oval 7"/>
          <p:cNvSpPr>
            <a:spLocks noChangeAspect="1" noChangeArrowheads="1"/>
          </p:cNvSpPr>
          <p:nvPr/>
        </p:nvSpPr>
        <p:spPr bwMode="auto">
          <a:xfrm>
            <a:off x="3048000" y="3540125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2</a:t>
            </a:r>
          </a:p>
        </p:txBody>
      </p:sp>
      <p:sp>
        <p:nvSpPr>
          <p:cNvPr id="451592" name="Oval 8"/>
          <p:cNvSpPr>
            <a:spLocks noChangeAspect="1" noChangeArrowheads="1"/>
          </p:cNvSpPr>
          <p:nvPr/>
        </p:nvSpPr>
        <p:spPr bwMode="auto">
          <a:xfrm>
            <a:off x="3048000" y="46482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3</a:t>
            </a:r>
          </a:p>
        </p:txBody>
      </p:sp>
      <p:sp>
        <p:nvSpPr>
          <p:cNvPr id="451593" name="Oval 9"/>
          <p:cNvSpPr>
            <a:spLocks noChangeAspect="1" noChangeArrowheads="1"/>
          </p:cNvSpPr>
          <p:nvPr/>
        </p:nvSpPr>
        <p:spPr bwMode="auto">
          <a:xfrm>
            <a:off x="3048000" y="58674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4</a:t>
            </a:r>
          </a:p>
        </p:txBody>
      </p:sp>
      <p:cxnSp>
        <p:nvCxnSpPr>
          <p:cNvPr id="451596" name="AutoShape 12"/>
          <p:cNvCxnSpPr>
            <a:cxnSpLocks noChangeShapeType="1"/>
            <a:stCxn id="451588" idx="7"/>
            <a:endCxn id="451591" idx="3"/>
          </p:cNvCxnSpPr>
          <p:nvPr/>
        </p:nvCxnSpPr>
        <p:spPr bwMode="auto">
          <a:xfrm flipV="1">
            <a:off x="1144588" y="3770313"/>
            <a:ext cx="1943100" cy="9175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597" name="AutoShape 13"/>
          <p:cNvCxnSpPr>
            <a:cxnSpLocks noChangeShapeType="1"/>
            <a:stCxn id="451588" idx="6"/>
            <a:endCxn id="451592" idx="2"/>
          </p:cNvCxnSpPr>
          <p:nvPr/>
        </p:nvCxnSpPr>
        <p:spPr bwMode="auto">
          <a:xfrm>
            <a:off x="1184275" y="4783138"/>
            <a:ext cx="186372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598" name="AutoShape 14"/>
          <p:cNvCxnSpPr>
            <a:cxnSpLocks noChangeShapeType="1"/>
            <a:stCxn id="451588" idx="5"/>
            <a:endCxn id="451593" idx="1"/>
          </p:cNvCxnSpPr>
          <p:nvPr/>
        </p:nvCxnSpPr>
        <p:spPr bwMode="auto">
          <a:xfrm>
            <a:off x="1144588" y="4878388"/>
            <a:ext cx="1943100" cy="10287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06" name="AutoShape 22"/>
          <p:cNvCxnSpPr>
            <a:cxnSpLocks noChangeShapeType="1"/>
            <a:stCxn id="451592" idx="4"/>
            <a:endCxn id="451593" idx="0"/>
          </p:cNvCxnSpPr>
          <p:nvPr/>
        </p:nvCxnSpPr>
        <p:spPr bwMode="auto">
          <a:xfrm>
            <a:off x="3182938" y="4918075"/>
            <a:ext cx="0" cy="9493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08" name="AutoShape 24"/>
          <p:cNvCxnSpPr>
            <a:cxnSpLocks noChangeShapeType="1"/>
            <a:stCxn id="451592" idx="6"/>
            <a:endCxn id="451624" idx="1"/>
          </p:cNvCxnSpPr>
          <p:nvPr/>
        </p:nvCxnSpPr>
        <p:spPr bwMode="auto">
          <a:xfrm>
            <a:off x="3317875" y="4783138"/>
            <a:ext cx="2055813" cy="11239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09" name="AutoShape 25"/>
          <p:cNvCxnSpPr>
            <a:cxnSpLocks noChangeShapeType="1"/>
            <a:stCxn id="451593" idx="6"/>
            <a:endCxn id="451624" idx="2"/>
          </p:cNvCxnSpPr>
          <p:nvPr/>
        </p:nvCxnSpPr>
        <p:spPr bwMode="auto">
          <a:xfrm>
            <a:off x="3317875" y="6002338"/>
            <a:ext cx="201612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51615" name="Rectangle 31"/>
          <p:cNvSpPr>
            <a:spLocks noGrp="1" noChangeArrowheads="1"/>
          </p:cNvSpPr>
          <p:nvPr>
            <p:ph type="title"/>
          </p:nvPr>
        </p:nvSpPr>
        <p:spPr>
          <a:xfrm>
            <a:off x="612648" y="173376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More problems:</a:t>
            </a:r>
            <a:br>
              <a:rPr lang="en-US" dirty="0" smtClean="0"/>
            </a:br>
            <a:r>
              <a:rPr lang="en-US" dirty="0" smtClean="0"/>
              <a:t>maximum independent path</a:t>
            </a:r>
            <a:endParaRPr lang="en-US" dirty="0"/>
          </a:p>
        </p:txBody>
      </p:sp>
      <p:cxnSp>
        <p:nvCxnSpPr>
          <p:cNvPr id="451618" name="AutoShape 34"/>
          <p:cNvCxnSpPr>
            <a:cxnSpLocks noChangeShapeType="1"/>
            <a:stCxn id="451591" idx="4"/>
            <a:endCxn id="451592" idx="0"/>
          </p:cNvCxnSpPr>
          <p:nvPr/>
        </p:nvCxnSpPr>
        <p:spPr bwMode="auto">
          <a:xfrm>
            <a:off x="3182938" y="3810000"/>
            <a:ext cx="0" cy="838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51622" name="Oval 38"/>
          <p:cNvSpPr>
            <a:spLocks noChangeAspect="1" noChangeArrowheads="1"/>
          </p:cNvSpPr>
          <p:nvPr/>
        </p:nvSpPr>
        <p:spPr bwMode="auto">
          <a:xfrm>
            <a:off x="5334000" y="3540125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5</a:t>
            </a:r>
          </a:p>
        </p:txBody>
      </p:sp>
      <p:sp>
        <p:nvSpPr>
          <p:cNvPr id="451623" name="Oval 39"/>
          <p:cNvSpPr>
            <a:spLocks noChangeAspect="1" noChangeArrowheads="1"/>
          </p:cNvSpPr>
          <p:nvPr/>
        </p:nvSpPr>
        <p:spPr bwMode="auto">
          <a:xfrm>
            <a:off x="5334000" y="46482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6</a:t>
            </a:r>
          </a:p>
        </p:txBody>
      </p:sp>
      <p:sp>
        <p:nvSpPr>
          <p:cNvPr id="451624" name="Oval 40"/>
          <p:cNvSpPr>
            <a:spLocks noChangeAspect="1" noChangeArrowheads="1"/>
          </p:cNvSpPr>
          <p:nvPr/>
        </p:nvSpPr>
        <p:spPr bwMode="auto">
          <a:xfrm>
            <a:off x="5334000" y="58674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7</a:t>
            </a:r>
          </a:p>
        </p:txBody>
      </p:sp>
      <p:cxnSp>
        <p:nvCxnSpPr>
          <p:cNvPr id="451625" name="AutoShape 41"/>
          <p:cNvCxnSpPr>
            <a:cxnSpLocks noChangeShapeType="1"/>
            <a:stCxn id="451623" idx="4"/>
            <a:endCxn id="451624" idx="0"/>
          </p:cNvCxnSpPr>
          <p:nvPr/>
        </p:nvCxnSpPr>
        <p:spPr bwMode="auto">
          <a:xfrm>
            <a:off x="5468938" y="4918075"/>
            <a:ext cx="0" cy="9493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26" name="AutoShape 42"/>
          <p:cNvCxnSpPr>
            <a:cxnSpLocks noChangeShapeType="1"/>
            <a:stCxn id="451622" idx="4"/>
            <a:endCxn id="451623" idx="0"/>
          </p:cNvCxnSpPr>
          <p:nvPr/>
        </p:nvCxnSpPr>
        <p:spPr bwMode="auto">
          <a:xfrm>
            <a:off x="5468938" y="3810000"/>
            <a:ext cx="0" cy="838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51628" name="Oval 44"/>
          <p:cNvSpPr>
            <a:spLocks noChangeAspect="1" noChangeArrowheads="1"/>
          </p:cNvSpPr>
          <p:nvPr/>
        </p:nvSpPr>
        <p:spPr bwMode="auto">
          <a:xfrm>
            <a:off x="7429500" y="46482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t</a:t>
            </a:r>
          </a:p>
        </p:txBody>
      </p:sp>
      <p:cxnSp>
        <p:nvCxnSpPr>
          <p:cNvPr id="451629" name="AutoShape 45"/>
          <p:cNvCxnSpPr>
            <a:cxnSpLocks noChangeShapeType="1"/>
            <a:stCxn id="451622" idx="6"/>
            <a:endCxn id="451628" idx="1"/>
          </p:cNvCxnSpPr>
          <p:nvPr/>
        </p:nvCxnSpPr>
        <p:spPr bwMode="auto">
          <a:xfrm>
            <a:off x="5603875" y="3675063"/>
            <a:ext cx="1865313" cy="10128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30" name="AutoShape 46"/>
          <p:cNvCxnSpPr>
            <a:cxnSpLocks noChangeShapeType="1"/>
            <a:stCxn id="451623" idx="6"/>
            <a:endCxn id="451628" idx="2"/>
          </p:cNvCxnSpPr>
          <p:nvPr/>
        </p:nvCxnSpPr>
        <p:spPr bwMode="auto">
          <a:xfrm>
            <a:off x="5603875" y="4783138"/>
            <a:ext cx="182562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31" name="AutoShape 47"/>
          <p:cNvCxnSpPr>
            <a:cxnSpLocks noChangeShapeType="1"/>
            <a:stCxn id="451624" idx="7"/>
            <a:endCxn id="451628" idx="4"/>
          </p:cNvCxnSpPr>
          <p:nvPr/>
        </p:nvCxnSpPr>
        <p:spPr bwMode="auto">
          <a:xfrm flipV="1">
            <a:off x="5564188" y="4918075"/>
            <a:ext cx="2000250" cy="9890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47" name="AutoShape 63"/>
          <p:cNvCxnSpPr>
            <a:cxnSpLocks noChangeShapeType="1"/>
            <a:stCxn id="451623" idx="2"/>
            <a:endCxn id="451591" idx="6"/>
          </p:cNvCxnSpPr>
          <p:nvPr/>
        </p:nvCxnSpPr>
        <p:spPr bwMode="auto">
          <a:xfrm flipH="1" flipV="1">
            <a:off x="3317875" y="3675063"/>
            <a:ext cx="2016125" cy="11080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48" name="AutoShape 64"/>
          <p:cNvCxnSpPr>
            <a:cxnSpLocks noChangeShapeType="1"/>
            <a:stCxn id="451622" idx="2"/>
            <a:endCxn id="451592" idx="7"/>
          </p:cNvCxnSpPr>
          <p:nvPr/>
        </p:nvCxnSpPr>
        <p:spPr bwMode="auto">
          <a:xfrm flipH="1">
            <a:off x="3278188" y="3675063"/>
            <a:ext cx="2055812" cy="10128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8319273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616" name="Rectangle 32"/>
          <p:cNvSpPr>
            <a:spLocks noGrp="1" noChangeArrowheads="1"/>
          </p:cNvSpPr>
          <p:nvPr>
            <p:ph type="body" idx="1"/>
          </p:nvPr>
        </p:nvSpPr>
        <p:spPr>
          <a:xfrm>
            <a:off x="400341" y="1600200"/>
            <a:ext cx="8365707" cy="4495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Two </a:t>
            </a:r>
            <a:r>
              <a:rPr lang="en-US" dirty="0">
                <a:solidFill>
                  <a:schemeClr val="tx1"/>
                </a:solidFill>
              </a:rPr>
              <a:t>paths are </a:t>
            </a:r>
            <a:r>
              <a:rPr lang="en-US" dirty="0" smtClean="0">
                <a:solidFill>
                  <a:schemeClr val="accent1"/>
                </a:solidFill>
              </a:rPr>
              <a:t>independent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if they have no </a:t>
            </a:r>
            <a:r>
              <a:rPr lang="en-US" i="1" dirty="0" smtClean="0">
                <a:solidFill>
                  <a:schemeClr val="tx1"/>
                </a:solidFill>
              </a:rPr>
              <a:t>vertices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in </a:t>
            </a:r>
            <a:r>
              <a:rPr lang="en-US" dirty="0" smtClean="0">
                <a:solidFill>
                  <a:schemeClr val="tx1"/>
                </a:solidFill>
              </a:rPr>
              <a:t>common</a:t>
            </a:r>
          </a:p>
        </p:txBody>
      </p:sp>
      <p:sp>
        <p:nvSpPr>
          <p:cNvPr id="451588" name="Oval 4"/>
          <p:cNvSpPr>
            <a:spLocks noChangeAspect="1" noChangeArrowheads="1"/>
          </p:cNvSpPr>
          <p:nvPr/>
        </p:nvSpPr>
        <p:spPr bwMode="auto">
          <a:xfrm>
            <a:off x="914400" y="46482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s</a:t>
            </a:r>
          </a:p>
        </p:txBody>
      </p:sp>
      <p:sp>
        <p:nvSpPr>
          <p:cNvPr id="451591" name="Oval 7"/>
          <p:cNvSpPr>
            <a:spLocks noChangeAspect="1" noChangeArrowheads="1"/>
          </p:cNvSpPr>
          <p:nvPr/>
        </p:nvSpPr>
        <p:spPr bwMode="auto">
          <a:xfrm>
            <a:off x="3048000" y="3540125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2</a:t>
            </a:r>
          </a:p>
        </p:txBody>
      </p:sp>
      <p:sp>
        <p:nvSpPr>
          <p:cNvPr id="451592" name="Oval 8"/>
          <p:cNvSpPr>
            <a:spLocks noChangeAspect="1" noChangeArrowheads="1"/>
          </p:cNvSpPr>
          <p:nvPr/>
        </p:nvSpPr>
        <p:spPr bwMode="auto">
          <a:xfrm>
            <a:off x="3048000" y="46482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3</a:t>
            </a:r>
          </a:p>
        </p:txBody>
      </p:sp>
      <p:sp>
        <p:nvSpPr>
          <p:cNvPr id="451593" name="Oval 9"/>
          <p:cNvSpPr>
            <a:spLocks noChangeAspect="1" noChangeArrowheads="1"/>
          </p:cNvSpPr>
          <p:nvPr/>
        </p:nvSpPr>
        <p:spPr bwMode="auto">
          <a:xfrm>
            <a:off x="3048000" y="58674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4</a:t>
            </a:r>
          </a:p>
        </p:txBody>
      </p:sp>
      <p:cxnSp>
        <p:nvCxnSpPr>
          <p:cNvPr id="451596" name="AutoShape 12"/>
          <p:cNvCxnSpPr>
            <a:cxnSpLocks noChangeShapeType="1"/>
            <a:stCxn id="451588" idx="7"/>
            <a:endCxn id="451591" idx="3"/>
          </p:cNvCxnSpPr>
          <p:nvPr/>
        </p:nvCxnSpPr>
        <p:spPr bwMode="auto">
          <a:xfrm flipV="1">
            <a:off x="1144588" y="3770313"/>
            <a:ext cx="1943100" cy="917575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597" name="AutoShape 13"/>
          <p:cNvCxnSpPr>
            <a:cxnSpLocks noChangeShapeType="1"/>
            <a:stCxn id="451588" idx="6"/>
            <a:endCxn id="451592" idx="2"/>
          </p:cNvCxnSpPr>
          <p:nvPr/>
        </p:nvCxnSpPr>
        <p:spPr bwMode="auto">
          <a:xfrm>
            <a:off x="1184275" y="4783138"/>
            <a:ext cx="1863725" cy="0"/>
          </a:xfrm>
          <a:prstGeom prst="straightConnector1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598" name="AutoShape 14"/>
          <p:cNvCxnSpPr>
            <a:cxnSpLocks noChangeShapeType="1"/>
            <a:stCxn id="451588" idx="5"/>
            <a:endCxn id="451593" idx="1"/>
          </p:cNvCxnSpPr>
          <p:nvPr/>
        </p:nvCxnSpPr>
        <p:spPr bwMode="auto">
          <a:xfrm>
            <a:off x="1144588" y="4878388"/>
            <a:ext cx="1943100" cy="10287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06" name="AutoShape 22"/>
          <p:cNvCxnSpPr>
            <a:cxnSpLocks noChangeShapeType="1"/>
            <a:stCxn id="451592" idx="4"/>
            <a:endCxn id="451593" idx="0"/>
          </p:cNvCxnSpPr>
          <p:nvPr/>
        </p:nvCxnSpPr>
        <p:spPr bwMode="auto">
          <a:xfrm>
            <a:off x="3182938" y="4918075"/>
            <a:ext cx="0" cy="9493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08" name="AutoShape 24"/>
          <p:cNvCxnSpPr>
            <a:cxnSpLocks noChangeShapeType="1"/>
            <a:stCxn id="451592" idx="6"/>
            <a:endCxn id="451624" idx="1"/>
          </p:cNvCxnSpPr>
          <p:nvPr/>
        </p:nvCxnSpPr>
        <p:spPr bwMode="auto">
          <a:xfrm>
            <a:off x="3317875" y="4783138"/>
            <a:ext cx="2055813" cy="1123950"/>
          </a:xfrm>
          <a:prstGeom prst="straightConnector1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09" name="AutoShape 25"/>
          <p:cNvCxnSpPr>
            <a:cxnSpLocks noChangeShapeType="1"/>
            <a:stCxn id="451593" idx="6"/>
            <a:endCxn id="451624" idx="2"/>
          </p:cNvCxnSpPr>
          <p:nvPr/>
        </p:nvCxnSpPr>
        <p:spPr bwMode="auto">
          <a:xfrm>
            <a:off x="3317875" y="6002338"/>
            <a:ext cx="201612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51615" name="Rectangle 31"/>
          <p:cNvSpPr>
            <a:spLocks noGrp="1" noChangeArrowheads="1"/>
          </p:cNvSpPr>
          <p:nvPr>
            <p:ph type="title"/>
          </p:nvPr>
        </p:nvSpPr>
        <p:spPr>
          <a:xfrm>
            <a:off x="612648" y="173376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More problems:</a:t>
            </a:r>
            <a:br>
              <a:rPr lang="en-US" dirty="0" smtClean="0"/>
            </a:br>
            <a:r>
              <a:rPr lang="en-US" dirty="0" smtClean="0"/>
              <a:t>maximum independent path</a:t>
            </a:r>
            <a:endParaRPr lang="en-US" dirty="0"/>
          </a:p>
        </p:txBody>
      </p:sp>
      <p:cxnSp>
        <p:nvCxnSpPr>
          <p:cNvPr id="451618" name="AutoShape 34"/>
          <p:cNvCxnSpPr>
            <a:cxnSpLocks noChangeShapeType="1"/>
            <a:stCxn id="451591" idx="4"/>
            <a:endCxn id="451592" idx="0"/>
          </p:cNvCxnSpPr>
          <p:nvPr/>
        </p:nvCxnSpPr>
        <p:spPr bwMode="auto">
          <a:xfrm>
            <a:off x="3182938" y="3810000"/>
            <a:ext cx="0" cy="838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51622" name="Oval 38"/>
          <p:cNvSpPr>
            <a:spLocks noChangeAspect="1" noChangeArrowheads="1"/>
          </p:cNvSpPr>
          <p:nvPr/>
        </p:nvSpPr>
        <p:spPr bwMode="auto">
          <a:xfrm>
            <a:off x="5334000" y="3540125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5</a:t>
            </a:r>
          </a:p>
        </p:txBody>
      </p:sp>
      <p:sp>
        <p:nvSpPr>
          <p:cNvPr id="451623" name="Oval 39"/>
          <p:cNvSpPr>
            <a:spLocks noChangeAspect="1" noChangeArrowheads="1"/>
          </p:cNvSpPr>
          <p:nvPr/>
        </p:nvSpPr>
        <p:spPr bwMode="auto">
          <a:xfrm>
            <a:off x="5334000" y="46482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6</a:t>
            </a:r>
          </a:p>
        </p:txBody>
      </p:sp>
      <p:sp>
        <p:nvSpPr>
          <p:cNvPr id="451624" name="Oval 40"/>
          <p:cNvSpPr>
            <a:spLocks noChangeAspect="1" noChangeArrowheads="1"/>
          </p:cNvSpPr>
          <p:nvPr/>
        </p:nvSpPr>
        <p:spPr bwMode="auto">
          <a:xfrm>
            <a:off x="5334000" y="58674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7</a:t>
            </a:r>
          </a:p>
        </p:txBody>
      </p:sp>
      <p:cxnSp>
        <p:nvCxnSpPr>
          <p:cNvPr id="451625" name="AutoShape 41"/>
          <p:cNvCxnSpPr>
            <a:cxnSpLocks noChangeShapeType="1"/>
            <a:stCxn id="451623" idx="4"/>
            <a:endCxn id="451624" idx="0"/>
          </p:cNvCxnSpPr>
          <p:nvPr/>
        </p:nvCxnSpPr>
        <p:spPr bwMode="auto">
          <a:xfrm>
            <a:off x="5468938" y="4918075"/>
            <a:ext cx="0" cy="9493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26" name="AutoShape 42"/>
          <p:cNvCxnSpPr>
            <a:cxnSpLocks noChangeShapeType="1"/>
            <a:stCxn id="451622" idx="4"/>
            <a:endCxn id="451623" idx="0"/>
          </p:cNvCxnSpPr>
          <p:nvPr/>
        </p:nvCxnSpPr>
        <p:spPr bwMode="auto">
          <a:xfrm>
            <a:off x="5468938" y="3810000"/>
            <a:ext cx="0" cy="838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51628" name="Oval 44"/>
          <p:cNvSpPr>
            <a:spLocks noChangeAspect="1" noChangeArrowheads="1"/>
          </p:cNvSpPr>
          <p:nvPr/>
        </p:nvSpPr>
        <p:spPr bwMode="auto">
          <a:xfrm>
            <a:off x="7429500" y="46482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t</a:t>
            </a:r>
          </a:p>
        </p:txBody>
      </p:sp>
      <p:cxnSp>
        <p:nvCxnSpPr>
          <p:cNvPr id="451629" name="AutoShape 45"/>
          <p:cNvCxnSpPr>
            <a:cxnSpLocks noChangeShapeType="1"/>
            <a:stCxn id="451622" idx="6"/>
            <a:endCxn id="451628" idx="1"/>
          </p:cNvCxnSpPr>
          <p:nvPr/>
        </p:nvCxnSpPr>
        <p:spPr bwMode="auto">
          <a:xfrm>
            <a:off x="5603875" y="3675063"/>
            <a:ext cx="1865313" cy="10128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30" name="AutoShape 46"/>
          <p:cNvCxnSpPr>
            <a:cxnSpLocks noChangeShapeType="1"/>
            <a:stCxn id="451623" idx="6"/>
            <a:endCxn id="451628" idx="2"/>
          </p:cNvCxnSpPr>
          <p:nvPr/>
        </p:nvCxnSpPr>
        <p:spPr bwMode="auto">
          <a:xfrm>
            <a:off x="5603875" y="4783138"/>
            <a:ext cx="1825625" cy="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31" name="AutoShape 47"/>
          <p:cNvCxnSpPr>
            <a:cxnSpLocks noChangeShapeType="1"/>
            <a:stCxn id="451624" idx="7"/>
            <a:endCxn id="451628" idx="4"/>
          </p:cNvCxnSpPr>
          <p:nvPr/>
        </p:nvCxnSpPr>
        <p:spPr bwMode="auto">
          <a:xfrm flipV="1">
            <a:off x="5564188" y="4918075"/>
            <a:ext cx="2000250" cy="989013"/>
          </a:xfrm>
          <a:prstGeom prst="straightConnector1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47" name="AutoShape 63"/>
          <p:cNvCxnSpPr>
            <a:cxnSpLocks noChangeShapeType="1"/>
            <a:stCxn id="451623" idx="2"/>
            <a:endCxn id="451591" idx="6"/>
          </p:cNvCxnSpPr>
          <p:nvPr/>
        </p:nvCxnSpPr>
        <p:spPr bwMode="auto">
          <a:xfrm flipH="1" flipV="1">
            <a:off x="3317875" y="3675063"/>
            <a:ext cx="2016125" cy="1108075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 type="triangle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48" name="AutoShape 64"/>
          <p:cNvCxnSpPr>
            <a:cxnSpLocks noChangeShapeType="1"/>
            <a:stCxn id="451622" idx="2"/>
            <a:endCxn id="451592" idx="7"/>
          </p:cNvCxnSpPr>
          <p:nvPr/>
        </p:nvCxnSpPr>
        <p:spPr bwMode="auto">
          <a:xfrm flipH="1">
            <a:off x="3278188" y="3675063"/>
            <a:ext cx="2055812" cy="10128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9809431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616" name="Rectangle 32"/>
          <p:cNvSpPr>
            <a:spLocks noGrp="1" noChangeArrowheads="1"/>
          </p:cNvSpPr>
          <p:nvPr>
            <p:ph type="body" idx="1"/>
          </p:nvPr>
        </p:nvSpPr>
        <p:spPr>
          <a:xfrm>
            <a:off x="400341" y="1600200"/>
            <a:ext cx="8365707" cy="4495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Find the maximum number of independent paths</a:t>
            </a:r>
          </a:p>
        </p:txBody>
      </p:sp>
      <p:sp>
        <p:nvSpPr>
          <p:cNvPr id="451588" name="Oval 4"/>
          <p:cNvSpPr>
            <a:spLocks noChangeAspect="1" noChangeArrowheads="1"/>
          </p:cNvSpPr>
          <p:nvPr/>
        </p:nvSpPr>
        <p:spPr bwMode="auto">
          <a:xfrm>
            <a:off x="914400" y="46482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s</a:t>
            </a:r>
          </a:p>
        </p:txBody>
      </p:sp>
      <p:sp>
        <p:nvSpPr>
          <p:cNvPr id="451591" name="Oval 7"/>
          <p:cNvSpPr>
            <a:spLocks noChangeAspect="1" noChangeArrowheads="1"/>
          </p:cNvSpPr>
          <p:nvPr/>
        </p:nvSpPr>
        <p:spPr bwMode="auto">
          <a:xfrm>
            <a:off x="3048000" y="3540125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2</a:t>
            </a:r>
          </a:p>
        </p:txBody>
      </p:sp>
      <p:sp>
        <p:nvSpPr>
          <p:cNvPr id="451592" name="Oval 8"/>
          <p:cNvSpPr>
            <a:spLocks noChangeAspect="1" noChangeArrowheads="1"/>
          </p:cNvSpPr>
          <p:nvPr/>
        </p:nvSpPr>
        <p:spPr bwMode="auto">
          <a:xfrm>
            <a:off x="3048000" y="46482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3</a:t>
            </a:r>
          </a:p>
        </p:txBody>
      </p:sp>
      <p:sp>
        <p:nvSpPr>
          <p:cNvPr id="451593" name="Oval 9"/>
          <p:cNvSpPr>
            <a:spLocks noChangeAspect="1" noChangeArrowheads="1"/>
          </p:cNvSpPr>
          <p:nvPr/>
        </p:nvSpPr>
        <p:spPr bwMode="auto">
          <a:xfrm>
            <a:off x="3048000" y="58674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4</a:t>
            </a:r>
          </a:p>
        </p:txBody>
      </p:sp>
      <p:cxnSp>
        <p:nvCxnSpPr>
          <p:cNvPr id="451596" name="AutoShape 12"/>
          <p:cNvCxnSpPr>
            <a:cxnSpLocks noChangeShapeType="1"/>
            <a:stCxn id="451588" idx="7"/>
            <a:endCxn id="451591" idx="3"/>
          </p:cNvCxnSpPr>
          <p:nvPr/>
        </p:nvCxnSpPr>
        <p:spPr bwMode="auto">
          <a:xfrm flipV="1">
            <a:off x="1144588" y="3770313"/>
            <a:ext cx="1943100" cy="9175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597" name="AutoShape 13"/>
          <p:cNvCxnSpPr>
            <a:cxnSpLocks noChangeShapeType="1"/>
            <a:stCxn id="451588" idx="6"/>
            <a:endCxn id="451592" idx="2"/>
          </p:cNvCxnSpPr>
          <p:nvPr/>
        </p:nvCxnSpPr>
        <p:spPr bwMode="auto">
          <a:xfrm>
            <a:off x="1184275" y="4783138"/>
            <a:ext cx="186372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598" name="AutoShape 14"/>
          <p:cNvCxnSpPr>
            <a:cxnSpLocks noChangeShapeType="1"/>
            <a:stCxn id="451588" idx="5"/>
            <a:endCxn id="451593" idx="1"/>
          </p:cNvCxnSpPr>
          <p:nvPr/>
        </p:nvCxnSpPr>
        <p:spPr bwMode="auto">
          <a:xfrm>
            <a:off x="1144588" y="4878388"/>
            <a:ext cx="1943100" cy="10287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06" name="AutoShape 22"/>
          <p:cNvCxnSpPr>
            <a:cxnSpLocks noChangeShapeType="1"/>
            <a:stCxn id="451592" idx="4"/>
            <a:endCxn id="451593" idx="0"/>
          </p:cNvCxnSpPr>
          <p:nvPr/>
        </p:nvCxnSpPr>
        <p:spPr bwMode="auto">
          <a:xfrm>
            <a:off x="3182938" y="4918075"/>
            <a:ext cx="0" cy="9493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08" name="AutoShape 24"/>
          <p:cNvCxnSpPr>
            <a:cxnSpLocks noChangeShapeType="1"/>
            <a:stCxn id="451592" idx="6"/>
            <a:endCxn id="451624" idx="1"/>
          </p:cNvCxnSpPr>
          <p:nvPr/>
        </p:nvCxnSpPr>
        <p:spPr bwMode="auto">
          <a:xfrm>
            <a:off x="3317875" y="4783138"/>
            <a:ext cx="2055813" cy="11239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09" name="AutoShape 25"/>
          <p:cNvCxnSpPr>
            <a:cxnSpLocks noChangeShapeType="1"/>
            <a:stCxn id="451593" idx="6"/>
            <a:endCxn id="451624" idx="2"/>
          </p:cNvCxnSpPr>
          <p:nvPr/>
        </p:nvCxnSpPr>
        <p:spPr bwMode="auto">
          <a:xfrm>
            <a:off x="3317875" y="6002338"/>
            <a:ext cx="201612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51615" name="Rectangle 31"/>
          <p:cNvSpPr>
            <a:spLocks noGrp="1" noChangeArrowheads="1"/>
          </p:cNvSpPr>
          <p:nvPr>
            <p:ph type="title"/>
          </p:nvPr>
        </p:nvSpPr>
        <p:spPr>
          <a:xfrm>
            <a:off x="612648" y="173376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More problems:</a:t>
            </a:r>
            <a:br>
              <a:rPr lang="en-US" dirty="0" smtClean="0"/>
            </a:br>
            <a:r>
              <a:rPr lang="en-US" dirty="0" smtClean="0"/>
              <a:t>maximum independent path</a:t>
            </a:r>
            <a:endParaRPr lang="en-US" dirty="0"/>
          </a:p>
        </p:txBody>
      </p:sp>
      <p:cxnSp>
        <p:nvCxnSpPr>
          <p:cNvPr id="451618" name="AutoShape 34"/>
          <p:cNvCxnSpPr>
            <a:cxnSpLocks noChangeShapeType="1"/>
            <a:stCxn id="451591" idx="4"/>
            <a:endCxn id="451592" idx="0"/>
          </p:cNvCxnSpPr>
          <p:nvPr/>
        </p:nvCxnSpPr>
        <p:spPr bwMode="auto">
          <a:xfrm>
            <a:off x="3182938" y="3810000"/>
            <a:ext cx="0" cy="838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51622" name="Oval 38"/>
          <p:cNvSpPr>
            <a:spLocks noChangeAspect="1" noChangeArrowheads="1"/>
          </p:cNvSpPr>
          <p:nvPr/>
        </p:nvSpPr>
        <p:spPr bwMode="auto">
          <a:xfrm>
            <a:off x="5334000" y="3540125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5</a:t>
            </a:r>
          </a:p>
        </p:txBody>
      </p:sp>
      <p:sp>
        <p:nvSpPr>
          <p:cNvPr id="451623" name="Oval 39"/>
          <p:cNvSpPr>
            <a:spLocks noChangeAspect="1" noChangeArrowheads="1"/>
          </p:cNvSpPr>
          <p:nvPr/>
        </p:nvSpPr>
        <p:spPr bwMode="auto">
          <a:xfrm>
            <a:off x="5334000" y="46482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6</a:t>
            </a:r>
          </a:p>
        </p:txBody>
      </p:sp>
      <p:sp>
        <p:nvSpPr>
          <p:cNvPr id="451624" name="Oval 40"/>
          <p:cNvSpPr>
            <a:spLocks noChangeAspect="1" noChangeArrowheads="1"/>
          </p:cNvSpPr>
          <p:nvPr/>
        </p:nvSpPr>
        <p:spPr bwMode="auto">
          <a:xfrm>
            <a:off x="5334000" y="58674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7</a:t>
            </a:r>
          </a:p>
        </p:txBody>
      </p:sp>
      <p:cxnSp>
        <p:nvCxnSpPr>
          <p:cNvPr id="451625" name="AutoShape 41"/>
          <p:cNvCxnSpPr>
            <a:cxnSpLocks noChangeShapeType="1"/>
            <a:stCxn id="451623" idx="4"/>
            <a:endCxn id="451624" idx="0"/>
          </p:cNvCxnSpPr>
          <p:nvPr/>
        </p:nvCxnSpPr>
        <p:spPr bwMode="auto">
          <a:xfrm>
            <a:off x="5468938" y="4918075"/>
            <a:ext cx="0" cy="9493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26" name="AutoShape 42"/>
          <p:cNvCxnSpPr>
            <a:cxnSpLocks noChangeShapeType="1"/>
            <a:stCxn id="451622" idx="4"/>
            <a:endCxn id="451623" idx="0"/>
          </p:cNvCxnSpPr>
          <p:nvPr/>
        </p:nvCxnSpPr>
        <p:spPr bwMode="auto">
          <a:xfrm>
            <a:off x="5468938" y="3810000"/>
            <a:ext cx="0" cy="838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51628" name="Oval 44"/>
          <p:cNvSpPr>
            <a:spLocks noChangeAspect="1" noChangeArrowheads="1"/>
          </p:cNvSpPr>
          <p:nvPr/>
        </p:nvSpPr>
        <p:spPr bwMode="auto">
          <a:xfrm>
            <a:off x="7429500" y="46482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t</a:t>
            </a:r>
          </a:p>
        </p:txBody>
      </p:sp>
      <p:cxnSp>
        <p:nvCxnSpPr>
          <p:cNvPr id="451629" name="AutoShape 45"/>
          <p:cNvCxnSpPr>
            <a:cxnSpLocks noChangeShapeType="1"/>
            <a:stCxn id="451622" idx="6"/>
            <a:endCxn id="451628" idx="1"/>
          </p:cNvCxnSpPr>
          <p:nvPr/>
        </p:nvCxnSpPr>
        <p:spPr bwMode="auto">
          <a:xfrm>
            <a:off x="5603875" y="3675063"/>
            <a:ext cx="1865313" cy="10128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30" name="AutoShape 46"/>
          <p:cNvCxnSpPr>
            <a:cxnSpLocks noChangeShapeType="1"/>
            <a:stCxn id="451623" idx="6"/>
            <a:endCxn id="451628" idx="2"/>
          </p:cNvCxnSpPr>
          <p:nvPr/>
        </p:nvCxnSpPr>
        <p:spPr bwMode="auto">
          <a:xfrm>
            <a:off x="5603875" y="4783138"/>
            <a:ext cx="182562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31" name="AutoShape 47"/>
          <p:cNvCxnSpPr>
            <a:cxnSpLocks noChangeShapeType="1"/>
            <a:stCxn id="451624" idx="7"/>
            <a:endCxn id="451628" idx="4"/>
          </p:cNvCxnSpPr>
          <p:nvPr/>
        </p:nvCxnSpPr>
        <p:spPr bwMode="auto">
          <a:xfrm flipV="1">
            <a:off x="5564188" y="4918075"/>
            <a:ext cx="2000250" cy="9890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47" name="AutoShape 63"/>
          <p:cNvCxnSpPr>
            <a:cxnSpLocks noChangeShapeType="1"/>
            <a:stCxn id="451623" idx="2"/>
            <a:endCxn id="451591" idx="6"/>
          </p:cNvCxnSpPr>
          <p:nvPr/>
        </p:nvCxnSpPr>
        <p:spPr bwMode="auto">
          <a:xfrm flipH="1" flipV="1">
            <a:off x="3317875" y="3675063"/>
            <a:ext cx="2016125" cy="11080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48" name="AutoShape 64"/>
          <p:cNvCxnSpPr>
            <a:cxnSpLocks noChangeShapeType="1"/>
            <a:stCxn id="451622" idx="2"/>
            <a:endCxn id="451592" idx="7"/>
          </p:cNvCxnSpPr>
          <p:nvPr/>
        </p:nvCxnSpPr>
        <p:spPr bwMode="auto">
          <a:xfrm flipH="1">
            <a:off x="3278188" y="3675063"/>
            <a:ext cx="2055812" cy="10128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2" name="Rectangle 1"/>
          <p:cNvSpPr/>
          <p:nvPr/>
        </p:nvSpPr>
        <p:spPr>
          <a:xfrm>
            <a:off x="914400" y="2457407"/>
            <a:ext cx="9665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Ideas?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443073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7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12648" y="1600200"/>
            <a:ext cx="8153400" cy="107811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400" dirty="0"/>
              <a:t>Max flow formulation:  </a:t>
            </a:r>
            <a:endParaRPr lang="en-US" sz="2400" dirty="0" smtClean="0"/>
          </a:p>
          <a:p>
            <a:pPr>
              <a:buFontTx/>
              <a:buChar char="-"/>
            </a:pPr>
            <a:r>
              <a:rPr lang="en-US" sz="2400" dirty="0" smtClean="0">
                <a:solidFill>
                  <a:schemeClr val="tx1"/>
                </a:solidFill>
              </a:rPr>
              <a:t>assign </a:t>
            </a:r>
            <a:r>
              <a:rPr lang="en-US" sz="2400" dirty="0">
                <a:solidFill>
                  <a:schemeClr val="tx1"/>
                </a:solidFill>
              </a:rPr>
              <a:t>unit capacity to every </a:t>
            </a:r>
            <a:r>
              <a:rPr lang="en-US" sz="2400" dirty="0" smtClean="0">
                <a:solidFill>
                  <a:schemeClr val="tx1"/>
                </a:solidFill>
              </a:rPr>
              <a:t>edge (though any value would work)</a:t>
            </a:r>
          </a:p>
          <a:p>
            <a:pPr>
              <a:buFontTx/>
              <a:buChar char="-"/>
            </a:pPr>
            <a:r>
              <a:rPr lang="en-US" sz="2400" dirty="0" smtClean="0"/>
              <a:t>assign unit capacity to every vertex</a:t>
            </a:r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marL="0" indent="0">
              <a:buNone/>
            </a:pPr>
            <a:endParaRPr lang="en-US" sz="2400" dirty="0">
              <a:cs typeface="Lucida Grande" charset="0"/>
            </a:endParaRPr>
          </a:p>
        </p:txBody>
      </p:sp>
      <p:sp>
        <p:nvSpPr>
          <p:cNvPr id="585741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maximum independent path</a:t>
            </a:r>
          </a:p>
        </p:txBody>
      </p:sp>
      <p:grpSp>
        <p:nvGrpSpPr>
          <p:cNvPr id="585777" name="Group 49"/>
          <p:cNvGrpSpPr>
            <a:grpSpLocks/>
          </p:cNvGrpSpPr>
          <p:nvPr/>
        </p:nvGrpSpPr>
        <p:grpSpPr bwMode="auto">
          <a:xfrm>
            <a:off x="1457324" y="3135989"/>
            <a:ext cx="4956175" cy="1897063"/>
            <a:chOff x="576" y="2230"/>
            <a:chExt cx="4274" cy="1636"/>
          </a:xfrm>
        </p:grpSpPr>
        <p:sp>
          <p:nvSpPr>
            <p:cNvPr id="585778" name="Oval 50"/>
            <p:cNvSpPr>
              <a:spLocks noChangeAspect="1" noChangeArrowheads="1"/>
            </p:cNvSpPr>
            <p:nvPr/>
          </p:nvSpPr>
          <p:spPr bwMode="auto">
            <a:xfrm>
              <a:off x="576" y="2928"/>
              <a:ext cx="170" cy="17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/>
              <a:r>
                <a:rPr kumimoji="0" lang="en-US" sz="1200"/>
                <a:t>s</a:t>
              </a:r>
            </a:p>
          </p:txBody>
        </p:sp>
        <p:sp>
          <p:nvSpPr>
            <p:cNvPr id="585779" name="Oval 51"/>
            <p:cNvSpPr>
              <a:spLocks noChangeAspect="1" noChangeArrowheads="1"/>
            </p:cNvSpPr>
            <p:nvPr/>
          </p:nvSpPr>
          <p:spPr bwMode="auto">
            <a:xfrm>
              <a:off x="1920" y="2230"/>
              <a:ext cx="170" cy="17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/>
              <a:endParaRPr kumimoji="0" lang="en-US" sz="1200"/>
            </a:p>
          </p:txBody>
        </p:sp>
        <p:sp>
          <p:nvSpPr>
            <p:cNvPr id="585780" name="Oval 52"/>
            <p:cNvSpPr>
              <a:spLocks noChangeAspect="1" noChangeArrowheads="1"/>
            </p:cNvSpPr>
            <p:nvPr/>
          </p:nvSpPr>
          <p:spPr bwMode="auto">
            <a:xfrm>
              <a:off x="1920" y="2928"/>
              <a:ext cx="170" cy="17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/>
              <a:endParaRPr kumimoji="0" lang="en-US" sz="1200"/>
            </a:p>
          </p:txBody>
        </p:sp>
        <p:sp>
          <p:nvSpPr>
            <p:cNvPr id="585781" name="Oval 53"/>
            <p:cNvSpPr>
              <a:spLocks noChangeAspect="1" noChangeArrowheads="1"/>
            </p:cNvSpPr>
            <p:nvPr/>
          </p:nvSpPr>
          <p:spPr bwMode="auto">
            <a:xfrm>
              <a:off x="1920" y="3696"/>
              <a:ext cx="170" cy="17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/>
              <a:endParaRPr kumimoji="0" lang="en-US" sz="1200"/>
            </a:p>
          </p:txBody>
        </p:sp>
        <p:cxnSp>
          <p:nvCxnSpPr>
            <p:cNvPr id="585782" name="AutoShape 54"/>
            <p:cNvCxnSpPr>
              <a:cxnSpLocks noChangeShapeType="1"/>
              <a:stCxn id="585778" idx="7"/>
              <a:endCxn id="585779" idx="3"/>
            </p:cNvCxnSpPr>
            <p:nvPr/>
          </p:nvCxnSpPr>
          <p:spPr bwMode="auto">
            <a:xfrm flipV="1">
              <a:off x="721" y="2380"/>
              <a:ext cx="1224" cy="56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585783" name="AutoShape 55"/>
            <p:cNvCxnSpPr>
              <a:cxnSpLocks noChangeShapeType="1"/>
              <a:stCxn id="585778" idx="6"/>
              <a:endCxn id="585780" idx="2"/>
            </p:cNvCxnSpPr>
            <p:nvPr/>
          </p:nvCxnSpPr>
          <p:spPr bwMode="auto">
            <a:xfrm>
              <a:off x="751" y="3013"/>
              <a:ext cx="116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585784" name="AutoShape 56"/>
            <p:cNvCxnSpPr>
              <a:cxnSpLocks noChangeShapeType="1"/>
              <a:stCxn id="585778" idx="5"/>
              <a:endCxn id="585781" idx="1"/>
            </p:cNvCxnSpPr>
            <p:nvPr/>
          </p:nvCxnSpPr>
          <p:spPr bwMode="auto">
            <a:xfrm>
              <a:off x="721" y="3078"/>
              <a:ext cx="1224" cy="63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585785" name="AutoShape 57"/>
            <p:cNvCxnSpPr>
              <a:cxnSpLocks noChangeShapeType="1"/>
              <a:stCxn id="585780" idx="4"/>
              <a:endCxn id="585781" idx="0"/>
            </p:cNvCxnSpPr>
            <p:nvPr/>
          </p:nvCxnSpPr>
          <p:spPr bwMode="auto">
            <a:xfrm>
              <a:off x="2005" y="3103"/>
              <a:ext cx="0" cy="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585786" name="AutoShape 58"/>
            <p:cNvCxnSpPr>
              <a:cxnSpLocks noChangeShapeType="1"/>
              <a:stCxn id="585780" idx="6"/>
              <a:endCxn id="585791" idx="1"/>
            </p:cNvCxnSpPr>
            <p:nvPr/>
          </p:nvCxnSpPr>
          <p:spPr bwMode="auto">
            <a:xfrm>
              <a:off x="2095" y="3013"/>
              <a:ext cx="1290" cy="70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585787" name="AutoShape 59"/>
            <p:cNvCxnSpPr>
              <a:cxnSpLocks noChangeShapeType="1"/>
              <a:stCxn id="585781" idx="6"/>
              <a:endCxn id="585791" idx="2"/>
            </p:cNvCxnSpPr>
            <p:nvPr/>
          </p:nvCxnSpPr>
          <p:spPr bwMode="auto">
            <a:xfrm>
              <a:off x="2095" y="3781"/>
              <a:ext cx="126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585788" name="AutoShape 60"/>
            <p:cNvCxnSpPr>
              <a:cxnSpLocks noChangeShapeType="1"/>
              <a:stCxn id="585779" idx="4"/>
              <a:endCxn id="585780" idx="0"/>
            </p:cNvCxnSpPr>
            <p:nvPr/>
          </p:nvCxnSpPr>
          <p:spPr bwMode="auto">
            <a:xfrm>
              <a:off x="2005" y="2405"/>
              <a:ext cx="0" cy="51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585789" name="Oval 61"/>
            <p:cNvSpPr>
              <a:spLocks noChangeAspect="1" noChangeArrowheads="1"/>
            </p:cNvSpPr>
            <p:nvPr/>
          </p:nvSpPr>
          <p:spPr bwMode="auto">
            <a:xfrm>
              <a:off x="3360" y="2230"/>
              <a:ext cx="170" cy="17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/>
              <a:endParaRPr kumimoji="0" lang="en-US" sz="1200"/>
            </a:p>
          </p:txBody>
        </p:sp>
        <p:sp>
          <p:nvSpPr>
            <p:cNvPr id="585790" name="Oval 62"/>
            <p:cNvSpPr>
              <a:spLocks noChangeAspect="1" noChangeArrowheads="1"/>
            </p:cNvSpPr>
            <p:nvPr/>
          </p:nvSpPr>
          <p:spPr bwMode="auto">
            <a:xfrm>
              <a:off x="3360" y="2928"/>
              <a:ext cx="170" cy="17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/>
              <a:endParaRPr kumimoji="0" lang="en-US" sz="1200"/>
            </a:p>
          </p:txBody>
        </p:sp>
        <p:sp>
          <p:nvSpPr>
            <p:cNvPr id="585791" name="Oval 63"/>
            <p:cNvSpPr>
              <a:spLocks noChangeAspect="1" noChangeArrowheads="1"/>
            </p:cNvSpPr>
            <p:nvPr/>
          </p:nvSpPr>
          <p:spPr bwMode="auto">
            <a:xfrm>
              <a:off x="3360" y="3696"/>
              <a:ext cx="170" cy="17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/>
              <a:endParaRPr kumimoji="0" lang="en-US" sz="1200"/>
            </a:p>
          </p:txBody>
        </p:sp>
        <p:cxnSp>
          <p:nvCxnSpPr>
            <p:cNvPr id="585792" name="AutoShape 64"/>
            <p:cNvCxnSpPr>
              <a:cxnSpLocks noChangeShapeType="1"/>
              <a:stCxn id="585790" idx="4"/>
              <a:endCxn id="585791" idx="0"/>
            </p:cNvCxnSpPr>
            <p:nvPr/>
          </p:nvCxnSpPr>
          <p:spPr bwMode="auto">
            <a:xfrm>
              <a:off x="3445" y="3103"/>
              <a:ext cx="0" cy="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triangl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585793" name="AutoShape 65"/>
            <p:cNvCxnSpPr>
              <a:cxnSpLocks noChangeShapeType="1"/>
              <a:stCxn id="585789" idx="4"/>
              <a:endCxn id="585790" idx="0"/>
            </p:cNvCxnSpPr>
            <p:nvPr/>
          </p:nvCxnSpPr>
          <p:spPr bwMode="auto">
            <a:xfrm>
              <a:off x="3445" y="2405"/>
              <a:ext cx="0" cy="51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triangl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585794" name="Oval 66"/>
            <p:cNvSpPr>
              <a:spLocks noChangeAspect="1" noChangeArrowheads="1"/>
            </p:cNvSpPr>
            <p:nvPr/>
          </p:nvSpPr>
          <p:spPr bwMode="auto">
            <a:xfrm>
              <a:off x="4680" y="2928"/>
              <a:ext cx="170" cy="17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/>
              <a:r>
                <a:rPr kumimoji="0" lang="en-US" sz="1200"/>
                <a:t>t</a:t>
              </a:r>
            </a:p>
          </p:txBody>
        </p:sp>
        <p:cxnSp>
          <p:nvCxnSpPr>
            <p:cNvPr id="585795" name="AutoShape 67"/>
            <p:cNvCxnSpPr>
              <a:cxnSpLocks noChangeShapeType="1"/>
              <a:stCxn id="585789" idx="6"/>
              <a:endCxn id="585794" idx="1"/>
            </p:cNvCxnSpPr>
            <p:nvPr/>
          </p:nvCxnSpPr>
          <p:spPr bwMode="auto">
            <a:xfrm>
              <a:off x="3535" y="2315"/>
              <a:ext cx="1170" cy="63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585796" name="AutoShape 68"/>
            <p:cNvCxnSpPr>
              <a:cxnSpLocks noChangeShapeType="1"/>
              <a:stCxn id="585790" idx="6"/>
              <a:endCxn id="585794" idx="2"/>
            </p:cNvCxnSpPr>
            <p:nvPr/>
          </p:nvCxnSpPr>
          <p:spPr bwMode="auto">
            <a:xfrm>
              <a:off x="3535" y="3013"/>
              <a:ext cx="114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585797" name="AutoShape 69"/>
            <p:cNvCxnSpPr>
              <a:cxnSpLocks noChangeShapeType="1"/>
              <a:stCxn id="585791" idx="7"/>
              <a:endCxn id="585794" idx="4"/>
            </p:cNvCxnSpPr>
            <p:nvPr/>
          </p:nvCxnSpPr>
          <p:spPr bwMode="auto">
            <a:xfrm flipV="1">
              <a:off x="3505" y="3103"/>
              <a:ext cx="1260" cy="61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585798" name="AutoShape 70"/>
            <p:cNvCxnSpPr>
              <a:cxnSpLocks noChangeShapeType="1"/>
              <a:stCxn id="585790" idx="2"/>
              <a:endCxn id="585779" idx="6"/>
            </p:cNvCxnSpPr>
            <p:nvPr/>
          </p:nvCxnSpPr>
          <p:spPr bwMode="auto">
            <a:xfrm flipH="1" flipV="1">
              <a:off x="2095" y="2315"/>
              <a:ext cx="1260" cy="69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585799" name="AutoShape 71"/>
            <p:cNvCxnSpPr>
              <a:cxnSpLocks noChangeShapeType="1"/>
              <a:stCxn id="585789" idx="2"/>
              <a:endCxn id="585780" idx="7"/>
            </p:cNvCxnSpPr>
            <p:nvPr/>
          </p:nvCxnSpPr>
          <p:spPr bwMode="auto">
            <a:xfrm flipH="1">
              <a:off x="2065" y="2315"/>
              <a:ext cx="1290" cy="63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</p:grpSp>
      <p:sp>
        <p:nvSpPr>
          <p:cNvPr id="585800" name="Text Box 72"/>
          <p:cNvSpPr txBox="1">
            <a:spLocks noChangeArrowheads="1"/>
          </p:cNvSpPr>
          <p:nvPr/>
        </p:nvSpPr>
        <p:spPr bwMode="auto">
          <a:xfrm>
            <a:off x="2155824" y="3555089"/>
            <a:ext cx="228600" cy="182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 dirty="0"/>
              <a:t>1</a:t>
            </a:r>
          </a:p>
        </p:txBody>
      </p:sp>
      <p:sp>
        <p:nvSpPr>
          <p:cNvPr id="585801" name="Text Box 73"/>
          <p:cNvSpPr txBox="1">
            <a:spLocks noChangeArrowheads="1"/>
          </p:cNvSpPr>
          <p:nvPr/>
        </p:nvSpPr>
        <p:spPr bwMode="auto">
          <a:xfrm>
            <a:off x="2155824" y="3910689"/>
            <a:ext cx="228600" cy="182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02" name="Text Box 74"/>
          <p:cNvSpPr txBox="1">
            <a:spLocks noChangeArrowheads="1"/>
          </p:cNvSpPr>
          <p:nvPr/>
        </p:nvSpPr>
        <p:spPr bwMode="auto">
          <a:xfrm>
            <a:off x="2143124" y="4329789"/>
            <a:ext cx="228600" cy="182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03" name="Text Box 75"/>
          <p:cNvSpPr txBox="1">
            <a:spLocks noChangeArrowheads="1"/>
          </p:cNvSpPr>
          <p:nvPr/>
        </p:nvSpPr>
        <p:spPr bwMode="auto">
          <a:xfrm>
            <a:off x="3635374" y="4804452"/>
            <a:ext cx="228600" cy="1825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04" name="Text Box 76"/>
          <p:cNvSpPr txBox="1">
            <a:spLocks noChangeArrowheads="1"/>
          </p:cNvSpPr>
          <p:nvPr/>
        </p:nvSpPr>
        <p:spPr bwMode="auto">
          <a:xfrm>
            <a:off x="3621087" y="4248827"/>
            <a:ext cx="228600" cy="1825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05" name="Text Box 77"/>
          <p:cNvSpPr txBox="1">
            <a:spLocks noChangeArrowheads="1"/>
          </p:cNvSpPr>
          <p:nvPr/>
        </p:nvSpPr>
        <p:spPr bwMode="auto">
          <a:xfrm>
            <a:off x="4146549" y="3732889"/>
            <a:ext cx="228600" cy="182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06" name="Text Box 78"/>
          <p:cNvSpPr txBox="1">
            <a:spLocks noChangeArrowheads="1"/>
          </p:cNvSpPr>
          <p:nvPr/>
        </p:nvSpPr>
        <p:spPr bwMode="auto">
          <a:xfrm>
            <a:off x="4157662" y="3318552"/>
            <a:ext cx="228600" cy="1825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07" name="Text Box 79"/>
          <p:cNvSpPr txBox="1">
            <a:spLocks noChangeArrowheads="1"/>
          </p:cNvSpPr>
          <p:nvPr/>
        </p:nvSpPr>
        <p:spPr bwMode="auto">
          <a:xfrm>
            <a:off x="5422899" y="3475714"/>
            <a:ext cx="228600" cy="182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08" name="Text Box 80"/>
          <p:cNvSpPr txBox="1">
            <a:spLocks noChangeArrowheads="1"/>
          </p:cNvSpPr>
          <p:nvPr/>
        </p:nvSpPr>
        <p:spPr bwMode="auto">
          <a:xfrm>
            <a:off x="5410199" y="3894814"/>
            <a:ext cx="228600" cy="182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09" name="Text Box 81"/>
          <p:cNvSpPr txBox="1">
            <a:spLocks noChangeArrowheads="1"/>
          </p:cNvSpPr>
          <p:nvPr/>
        </p:nvSpPr>
        <p:spPr bwMode="auto">
          <a:xfrm>
            <a:off x="5397499" y="4428214"/>
            <a:ext cx="228600" cy="182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10" name="Text Box 82"/>
          <p:cNvSpPr txBox="1">
            <a:spLocks noChangeArrowheads="1"/>
          </p:cNvSpPr>
          <p:nvPr/>
        </p:nvSpPr>
        <p:spPr bwMode="auto">
          <a:xfrm>
            <a:off x="3016249" y="3501114"/>
            <a:ext cx="22860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11" name="Text Box 83"/>
          <p:cNvSpPr txBox="1">
            <a:spLocks noChangeArrowheads="1"/>
          </p:cNvSpPr>
          <p:nvPr/>
        </p:nvSpPr>
        <p:spPr bwMode="auto">
          <a:xfrm>
            <a:off x="3016249" y="4363127"/>
            <a:ext cx="22860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12" name="Text Box 84"/>
          <p:cNvSpPr txBox="1">
            <a:spLocks noChangeArrowheads="1"/>
          </p:cNvSpPr>
          <p:nvPr/>
        </p:nvSpPr>
        <p:spPr bwMode="auto">
          <a:xfrm>
            <a:off x="4675187" y="3563027"/>
            <a:ext cx="22860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13" name="Text Box 85"/>
          <p:cNvSpPr txBox="1">
            <a:spLocks noChangeArrowheads="1"/>
          </p:cNvSpPr>
          <p:nvPr/>
        </p:nvSpPr>
        <p:spPr bwMode="auto">
          <a:xfrm>
            <a:off x="4673599" y="4436152"/>
            <a:ext cx="22860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57324" y="5701770"/>
            <a:ext cx="60249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Same idea as the maximum edge-disjoint paths, but now we also constrain the vertices</a:t>
            </a:r>
          </a:p>
        </p:txBody>
      </p:sp>
      <p:sp>
        <p:nvSpPr>
          <p:cNvPr id="42" name="Text Box 72"/>
          <p:cNvSpPr txBox="1">
            <a:spLocks noChangeArrowheads="1"/>
          </p:cNvSpPr>
          <p:nvPr/>
        </p:nvSpPr>
        <p:spPr bwMode="auto">
          <a:xfrm>
            <a:off x="2798608" y="2939376"/>
            <a:ext cx="228600" cy="182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600" b="1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43" name="Text Box 72"/>
          <p:cNvSpPr txBox="1">
            <a:spLocks noChangeArrowheads="1"/>
          </p:cNvSpPr>
          <p:nvPr/>
        </p:nvSpPr>
        <p:spPr bwMode="auto">
          <a:xfrm>
            <a:off x="4847778" y="2966523"/>
            <a:ext cx="228600" cy="182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600" b="1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44" name="Text Box 72"/>
          <p:cNvSpPr txBox="1">
            <a:spLocks noChangeArrowheads="1"/>
          </p:cNvSpPr>
          <p:nvPr/>
        </p:nvSpPr>
        <p:spPr bwMode="auto">
          <a:xfrm>
            <a:off x="2781443" y="4180564"/>
            <a:ext cx="228600" cy="182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600" b="1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45" name="Text Box 72"/>
          <p:cNvSpPr txBox="1">
            <a:spLocks noChangeArrowheads="1"/>
          </p:cNvSpPr>
          <p:nvPr/>
        </p:nvSpPr>
        <p:spPr bwMode="auto">
          <a:xfrm>
            <a:off x="2781443" y="4987014"/>
            <a:ext cx="228600" cy="182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600" b="1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46" name="Text Box 72"/>
          <p:cNvSpPr txBox="1">
            <a:spLocks noChangeArrowheads="1"/>
          </p:cNvSpPr>
          <p:nvPr/>
        </p:nvSpPr>
        <p:spPr bwMode="auto">
          <a:xfrm>
            <a:off x="4853823" y="3786000"/>
            <a:ext cx="228600" cy="182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600" b="1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47" name="Text Box 72"/>
          <p:cNvSpPr txBox="1">
            <a:spLocks noChangeArrowheads="1"/>
          </p:cNvSpPr>
          <p:nvPr/>
        </p:nvSpPr>
        <p:spPr bwMode="auto">
          <a:xfrm>
            <a:off x="4903787" y="4941770"/>
            <a:ext cx="228600" cy="182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600" b="1" dirty="0">
                <a:solidFill>
                  <a:srgbClr val="0000FF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0298561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problems: wireless network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4985137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The campus has hired you to setup the wireless network</a:t>
            </a:r>
          </a:p>
          <a:p>
            <a:r>
              <a:rPr lang="en-US" dirty="0" smtClean="0"/>
              <a:t>There are currently </a:t>
            </a:r>
            <a:r>
              <a:rPr lang="en-US" i="1" dirty="0" smtClean="0"/>
              <a:t>m</a:t>
            </a:r>
            <a:r>
              <a:rPr lang="en-US" dirty="0" smtClean="0"/>
              <a:t> wireless stations positioned at various (</a:t>
            </a:r>
            <a:r>
              <a:rPr lang="en-US" dirty="0" err="1" smtClean="0"/>
              <a:t>x,y</a:t>
            </a:r>
            <a:r>
              <a:rPr lang="en-US" dirty="0" smtClean="0"/>
              <a:t>) coordinates on campus</a:t>
            </a:r>
          </a:p>
          <a:p>
            <a:r>
              <a:rPr lang="en-US" dirty="0" smtClean="0"/>
              <a:t>The range of each of these stations is </a:t>
            </a:r>
            <a:r>
              <a:rPr lang="en-US" i="1" dirty="0" smtClean="0"/>
              <a:t>r</a:t>
            </a:r>
            <a:r>
              <a:rPr lang="en-US" dirty="0" smtClean="0"/>
              <a:t> (i.e. the signal goes at most distance </a:t>
            </a:r>
            <a:r>
              <a:rPr lang="en-US" i="1" dirty="0" smtClean="0"/>
              <a:t>r</a:t>
            </a:r>
            <a:r>
              <a:rPr lang="en-US" dirty="0" smtClean="0"/>
              <a:t>)</a:t>
            </a:r>
          </a:p>
          <a:p>
            <a:r>
              <a:rPr lang="en-US" dirty="0" smtClean="0"/>
              <a:t>Any particular wireless station can only host </a:t>
            </a:r>
            <a:r>
              <a:rPr lang="en-US" i="1" dirty="0" smtClean="0"/>
              <a:t>k</a:t>
            </a:r>
            <a:r>
              <a:rPr lang="en-US" dirty="0" smtClean="0"/>
              <a:t> people connected</a:t>
            </a:r>
          </a:p>
          <a:p>
            <a:r>
              <a:rPr lang="en-US" dirty="0" smtClean="0"/>
              <a:t>You’ve calculate the </a:t>
            </a:r>
            <a:r>
              <a:rPr lang="en-US" i="1" dirty="0" smtClean="0"/>
              <a:t>n</a:t>
            </a:r>
            <a:r>
              <a:rPr lang="en-US" dirty="0" smtClean="0"/>
              <a:t> most popular locations on campus and have their (</a:t>
            </a:r>
            <a:r>
              <a:rPr lang="en-US" dirty="0" err="1" smtClean="0"/>
              <a:t>x,y</a:t>
            </a:r>
            <a:r>
              <a:rPr lang="en-US" dirty="0" smtClean="0"/>
              <a:t>) coordinates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Could the current network support n different people trying to connect at </a:t>
            </a:r>
            <a:r>
              <a:rPr lang="en-US" dirty="0" smtClean="0">
                <a:solidFill>
                  <a:srgbClr val="FF0000"/>
                </a:solidFill>
              </a:rPr>
              <a:t>each of the </a:t>
            </a:r>
            <a:r>
              <a:rPr lang="en-US" i="1" dirty="0" smtClean="0">
                <a:solidFill>
                  <a:srgbClr val="FF0000"/>
                </a:solidFill>
              </a:rPr>
              <a:t>n</a:t>
            </a:r>
            <a:r>
              <a:rPr lang="en-US" dirty="0" smtClean="0">
                <a:solidFill>
                  <a:srgbClr val="FF0000"/>
                </a:solidFill>
              </a:rPr>
              <a:t> most popular locations (i.e. one person per location)?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Prove correctness and state run-time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36915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matching problem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989213" y="5134088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2698086" y="4222503"/>
            <a:ext cx="657225" cy="533400"/>
            <a:chOff x="1824" y="2736"/>
            <a:chExt cx="414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366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 smtClean="0"/>
                <a:t>p</a:t>
              </a:r>
              <a:r>
                <a:rPr lang="en-US" sz="2400" baseline="-25000" dirty="0" smtClean="0"/>
                <a:t>1</a:t>
              </a:r>
              <a:endParaRPr lang="en-US" sz="2400" baseline="-25000" dirty="0"/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4375886" y="4151066"/>
            <a:ext cx="709613" cy="533400"/>
            <a:chOff x="1824" y="2736"/>
            <a:chExt cx="447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399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 smtClean="0"/>
                <a:t>w</a:t>
              </a:r>
              <a:r>
                <a:rPr lang="en-US" sz="2400" baseline="-25000" dirty="0" smtClean="0"/>
                <a:t>1</a:t>
              </a:r>
              <a:endParaRPr lang="en-US" sz="2400" baseline="-25000" dirty="0"/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6563774" y="5150809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</p:cNvCxnSpPr>
          <p:nvPr/>
        </p:nvCxnSpPr>
        <p:spPr>
          <a:xfrm flipV="1">
            <a:off x="1444498" y="4572546"/>
            <a:ext cx="1261830" cy="63965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</p:cNvCxnSpPr>
          <p:nvPr/>
        </p:nvCxnSpPr>
        <p:spPr>
          <a:xfrm>
            <a:off x="1444498" y="5589373"/>
            <a:ext cx="1261830" cy="86339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3231486" y="4480335"/>
            <a:ext cx="281758" cy="9221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1833462" y="4480335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5606248" y="435470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k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3114294" y="3467368"/>
            <a:ext cx="216728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>
                <a:solidFill>
                  <a:srgbClr val="0000FF"/>
                </a:solidFill>
              </a:rPr>
              <a:t>add edge if </a:t>
            </a:r>
            <a:br>
              <a:rPr lang="en-US" dirty="0" smtClean="0">
                <a:solidFill>
                  <a:srgbClr val="0000FF"/>
                </a:solidFill>
              </a:rPr>
            </a:br>
            <a:r>
              <a:rPr lang="en-US" dirty="0" err="1" smtClean="0">
                <a:solidFill>
                  <a:srgbClr val="0000FF"/>
                </a:solidFill>
              </a:rPr>
              <a:t>dist</a:t>
            </a:r>
            <a:r>
              <a:rPr lang="en-US" dirty="0" smtClean="0">
                <a:solidFill>
                  <a:srgbClr val="0000FF"/>
                </a:solidFill>
              </a:rPr>
              <a:t>(p</a:t>
            </a:r>
            <a:r>
              <a:rPr lang="en-US" baseline="-25000" dirty="0" smtClean="0">
                <a:solidFill>
                  <a:srgbClr val="0000FF"/>
                </a:solidFill>
              </a:rPr>
              <a:t>i</a:t>
            </a:r>
            <a:r>
              <a:rPr lang="en-US" dirty="0" smtClean="0">
                <a:solidFill>
                  <a:srgbClr val="0000FF"/>
                </a:solidFill>
              </a:rPr>
              <a:t>, </a:t>
            </a:r>
            <a:r>
              <a:rPr lang="en-US" dirty="0" err="1" smtClean="0">
                <a:solidFill>
                  <a:srgbClr val="0000FF"/>
                </a:solidFill>
              </a:rPr>
              <a:t>w</a:t>
            </a:r>
            <a:r>
              <a:rPr lang="en-US" baseline="-25000" dirty="0" err="1" smtClean="0">
                <a:solidFill>
                  <a:srgbClr val="0000FF"/>
                </a:solidFill>
              </a:rPr>
              <a:t>j</a:t>
            </a:r>
            <a:r>
              <a:rPr lang="en-US" dirty="0" smtClean="0">
                <a:solidFill>
                  <a:srgbClr val="0000FF"/>
                </a:solidFill>
              </a:rPr>
              <a:t>) &lt; r</a:t>
            </a:r>
            <a:endParaRPr lang="en-US" kern="1200" dirty="0">
              <a:solidFill>
                <a:srgbClr val="0000FF"/>
              </a:solidFill>
            </a:endParaRPr>
          </a:p>
        </p:txBody>
      </p:sp>
      <p:grpSp>
        <p:nvGrpSpPr>
          <p:cNvPr id="31" name="Group 7"/>
          <p:cNvGrpSpPr>
            <a:grpSpLocks/>
          </p:cNvGrpSpPr>
          <p:nvPr/>
        </p:nvGrpSpPr>
        <p:grpSpPr bwMode="auto">
          <a:xfrm>
            <a:off x="2698086" y="6209802"/>
            <a:ext cx="657225" cy="533400"/>
            <a:chOff x="1824" y="2736"/>
            <a:chExt cx="414" cy="336"/>
          </a:xfrm>
        </p:grpSpPr>
        <p:sp>
          <p:nvSpPr>
            <p:cNvPr id="32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366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 err="1" smtClean="0"/>
                <a:t>p</a:t>
              </a:r>
              <a:r>
                <a:rPr lang="en-US" sz="2400" baseline="-25000" dirty="0" err="1"/>
                <a:t>n</a:t>
              </a:r>
              <a:endParaRPr lang="en-US" sz="2400" baseline="-25000" dirty="0"/>
            </a:p>
          </p:txBody>
        </p:sp>
      </p:grpSp>
      <p:sp>
        <p:nvSpPr>
          <p:cNvPr id="34" name="TextBox 33"/>
          <p:cNvSpPr txBox="1"/>
          <p:nvPr/>
        </p:nvSpPr>
        <p:spPr>
          <a:xfrm rot="5400000">
            <a:off x="2754062" y="5063608"/>
            <a:ext cx="74892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…</a:t>
            </a:r>
            <a:endParaRPr lang="en-US" sz="4400" dirty="0"/>
          </a:p>
        </p:txBody>
      </p:sp>
      <p:cxnSp>
        <p:nvCxnSpPr>
          <p:cNvPr id="38" name="Straight Arrow Connector 37"/>
          <p:cNvCxnSpPr/>
          <p:nvPr/>
        </p:nvCxnSpPr>
        <p:spPr>
          <a:xfrm flipV="1">
            <a:off x="3243007" y="6376564"/>
            <a:ext cx="281758" cy="762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867167"/>
          </a:xfrm>
        </p:spPr>
        <p:txBody>
          <a:bodyPr>
            <a:normAutofit fontScale="85000" lnSpcReduction="20000"/>
          </a:bodyPr>
          <a:lstStyle/>
          <a:p>
            <a:r>
              <a:rPr lang="en-US" sz="2800" dirty="0"/>
              <a:t>n</a:t>
            </a:r>
            <a:r>
              <a:rPr lang="en-US" sz="2800" dirty="0" smtClean="0"/>
              <a:t> people nodes and </a:t>
            </a:r>
            <a:r>
              <a:rPr lang="en-US" sz="2800" dirty="0" smtClean="0"/>
              <a:t>m </a:t>
            </a:r>
            <a:r>
              <a:rPr lang="en-US" sz="2800" dirty="0" smtClean="0"/>
              <a:t>station nodes</a:t>
            </a:r>
          </a:p>
          <a:p>
            <a:r>
              <a:rPr lang="en-US" sz="2800" dirty="0" smtClean="0"/>
              <a:t>if </a:t>
            </a:r>
            <a:r>
              <a:rPr lang="en-US" sz="2800" dirty="0" err="1" smtClean="0"/>
              <a:t>dist</a:t>
            </a:r>
            <a:r>
              <a:rPr lang="en-US" sz="2800" dirty="0" smtClean="0"/>
              <a:t>(</a:t>
            </a:r>
            <a:r>
              <a:rPr lang="en-US" sz="2800" dirty="0" err="1" smtClean="0"/>
              <a:t>p</a:t>
            </a:r>
            <a:r>
              <a:rPr lang="en-US" sz="2800" baseline="-25000" dirty="0" err="1" smtClean="0"/>
              <a:t>i</a:t>
            </a:r>
            <a:r>
              <a:rPr lang="en-US" sz="2800" dirty="0" err="1" smtClean="0"/>
              <a:t>,w</a:t>
            </a:r>
            <a:r>
              <a:rPr lang="en-US" sz="2800" baseline="-25000" dirty="0" err="1" smtClean="0"/>
              <a:t>j</a:t>
            </a:r>
            <a:r>
              <a:rPr lang="en-US" sz="2800" dirty="0" smtClean="0"/>
              <a:t>) &lt; r then add an edge from pi to </a:t>
            </a:r>
            <a:r>
              <a:rPr lang="en-US" sz="2800" dirty="0" err="1" smtClean="0"/>
              <a:t>wj</a:t>
            </a:r>
            <a:r>
              <a:rPr lang="en-US" sz="2800" dirty="0" smtClean="0"/>
              <a:t> with </a:t>
            </a:r>
            <a:r>
              <a:rPr lang="en-US" sz="2800" dirty="0" smtClean="0"/>
              <a:t>weight </a:t>
            </a:r>
            <a:r>
              <a:rPr lang="en-US" sz="2800" dirty="0" smtClean="0"/>
              <a:t>1 (where </a:t>
            </a:r>
            <a:r>
              <a:rPr lang="en-US" sz="2800" dirty="0" err="1" smtClean="0"/>
              <a:t>dist</a:t>
            </a:r>
            <a:r>
              <a:rPr lang="en-US" sz="2800" dirty="0"/>
              <a:t> </a:t>
            </a:r>
            <a:r>
              <a:rPr lang="en-US" sz="2800" dirty="0" smtClean="0"/>
              <a:t>is </a:t>
            </a:r>
            <a:r>
              <a:rPr lang="en-US" sz="2800" dirty="0" err="1" smtClean="0"/>
              <a:t>euclidean</a:t>
            </a:r>
            <a:r>
              <a:rPr lang="en-US" sz="2800" dirty="0" smtClean="0"/>
              <a:t> distance)</a:t>
            </a:r>
          </a:p>
          <a:p>
            <a:r>
              <a:rPr lang="en-US" sz="2800" dirty="0" smtClean="0">
                <a:solidFill>
                  <a:srgbClr val="000000"/>
                </a:solidFill>
              </a:rPr>
              <a:t>add edges s -&gt; p</a:t>
            </a:r>
            <a:r>
              <a:rPr lang="en-US" sz="2800" baseline="-25000" dirty="0" smtClean="0">
                <a:solidFill>
                  <a:srgbClr val="000000"/>
                </a:solidFill>
              </a:rPr>
              <a:t>i</a:t>
            </a:r>
            <a:r>
              <a:rPr lang="en-US" sz="2800" dirty="0" smtClean="0">
                <a:solidFill>
                  <a:srgbClr val="000000"/>
                </a:solidFill>
              </a:rPr>
              <a:t> with weight 1</a:t>
            </a:r>
          </a:p>
          <a:p>
            <a:r>
              <a:rPr lang="en-US" sz="2800" dirty="0" smtClean="0">
                <a:solidFill>
                  <a:srgbClr val="000000"/>
                </a:solidFill>
              </a:rPr>
              <a:t>add edges </a:t>
            </a:r>
            <a:r>
              <a:rPr lang="en-US" sz="2800" dirty="0" err="1" smtClean="0">
                <a:solidFill>
                  <a:srgbClr val="000000"/>
                </a:solidFill>
              </a:rPr>
              <a:t>w</a:t>
            </a:r>
            <a:r>
              <a:rPr lang="en-US" sz="2800" baseline="-25000" dirty="0" err="1" smtClean="0">
                <a:solidFill>
                  <a:srgbClr val="000000"/>
                </a:solidFill>
              </a:rPr>
              <a:t>j</a:t>
            </a:r>
            <a:r>
              <a:rPr lang="en-US" sz="2800" dirty="0" smtClean="0">
                <a:solidFill>
                  <a:srgbClr val="000000"/>
                </a:solidFill>
              </a:rPr>
              <a:t> -&gt; t with weight k</a:t>
            </a:r>
            <a:endParaRPr lang="en-US" sz="2800" dirty="0">
              <a:solidFill>
                <a:srgbClr val="000000"/>
              </a:solidFill>
            </a:endParaRPr>
          </a:p>
        </p:txBody>
      </p:sp>
      <p:grpSp>
        <p:nvGrpSpPr>
          <p:cNvPr id="41" name="Group 7"/>
          <p:cNvGrpSpPr>
            <a:grpSpLocks/>
          </p:cNvGrpSpPr>
          <p:nvPr/>
        </p:nvGrpSpPr>
        <p:grpSpPr bwMode="auto">
          <a:xfrm>
            <a:off x="4452086" y="6104224"/>
            <a:ext cx="709613" cy="533400"/>
            <a:chOff x="1824" y="2736"/>
            <a:chExt cx="447" cy="336"/>
          </a:xfrm>
        </p:grpSpPr>
        <p:sp>
          <p:nvSpPr>
            <p:cNvPr id="42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3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399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 err="1" smtClean="0"/>
                <a:t>w</a:t>
              </a:r>
              <a:r>
                <a:rPr lang="en-US" sz="2400" baseline="-25000" dirty="0" err="1"/>
                <a:t>m</a:t>
              </a:r>
              <a:endParaRPr lang="en-US" sz="2400" baseline="-25000" dirty="0"/>
            </a:p>
          </p:txBody>
        </p:sp>
      </p:grpSp>
      <p:cxnSp>
        <p:nvCxnSpPr>
          <p:cNvPr id="44" name="Straight Arrow Connector 43"/>
          <p:cNvCxnSpPr/>
          <p:nvPr/>
        </p:nvCxnSpPr>
        <p:spPr>
          <a:xfrm flipV="1">
            <a:off x="4071042" y="4451948"/>
            <a:ext cx="281758" cy="120598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4170328" y="6316265"/>
            <a:ext cx="281758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 rot="5400000">
            <a:off x="4326317" y="5063608"/>
            <a:ext cx="74892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…</a:t>
            </a:r>
            <a:endParaRPr lang="en-US" sz="4400" dirty="0"/>
          </a:p>
        </p:txBody>
      </p:sp>
      <p:cxnSp>
        <p:nvCxnSpPr>
          <p:cNvPr id="49" name="Straight Arrow Connector 48"/>
          <p:cNvCxnSpPr>
            <a:endCxn id="14" idx="1"/>
          </p:cNvCxnSpPr>
          <p:nvPr/>
        </p:nvCxnSpPr>
        <p:spPr>
          <a:xfrm>
            <a:off x="4909286" y="4405844"/>
            <a:ext cx="1732603" cy="82308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endCxn id="14" idx="3"/>
          </p:cNvCxnSpPr>
          <p:nvPr/>
        </p:nvCxnSpPr>
        <p:spPr>
          <a:xfrm flipV="1">
            <a:off x="4985486" y="5606094"/>
            <a:ext cx="1656403" cy="725568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Text Box 31"/>
          <p:cNvSpPr txBox="1">
            <a:spLocks noChangeArrowheads="1"/>
          </p:cNvSpPr>
          <p:nvPr/>
        </p:nvSpPr>
        <p:spPr bwMode="auto">
          <a:xfrm>
            <a:off x="1642962" y="597276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endParaRPr lang="en-US" kern="1200" dirty="0"/>
          </a:p>
        </p:txBody>
      </p:sp>
      <p:sp>
        <p:nvSpPr>
          <p:cNvPr id="54" name="Text Box 31"/>
          <p:cNvSpPr txBox="1">
            <a:spLocks noChangeArrowheads="1"/>
          </p:cNvSpPr>
          <p:nvPr/>
        </p:nvSpPr>
        <p:spPr bwMode="auto">
          <a:xfrm>
            <a:off x="5686106" y="597276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k</a:t>
            </a:r>
            <a:endParaRPr lang="en-US" kern="1200" dirty="0"/>
          </a:p>
        </p:txBody>
      </p:sp>
      <p:sp>
        <p:nvSpPr>
          <p:cNvPr id="55" name="TextBox 54"/>
          <p:cNvSpPr txBox="1"/>
          <p:nvPr/>
        </p:nvSpPr>
        <p:spPr>
          <a:xfrm>
            <a:off x="5787876" y="3499237"/>
            <a:ext cx="330090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solve for max-flow</a:t>
            </a:r>
          </a:p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check if flow = m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1101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Correctness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12648" y="1600200"/>
            <a:ext cx="8153400" cy="4888497"/>
          </a:xfrm>
          <a:prstGeom prst="rect">
            <a:avLst/>
          </a:prstGeom>
        </p:spPr>
        <p:txBody>
          <a:bodyPr vert="horz">
            <a:normAutofit fontScale="62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dirty="0" smtClean="0">
                <a:solidFill>
                  <a:srgbClr val="0000FF"/>
                </a:solidFill>
              </a:rPr>
              <a:t>If there is flow from a person node to a wireless node then that person is attached to that wireless node</a:t>
            </a:r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r>
              <a:rPr lang="en-US" sz="3800" dirty="0" smtClean="0"/>
              <a:t>if </a:t>
            </a:r>
            <a:r>
              <a:rPr lang="en-US" sz="3800" dirty="0" err="1" smtClean="0"/>
              <a:t>dist</a:t>
            </a:r>
            <a:r>
              <a:rPr lang="en-US" sz="3800" dirty="0" smtClean="0"/>
              <a:t>(</a:t>
            </a:r>
            <a:r>
              <a:rPr lang="en-US" sz="3800" dirty="0" err="1" smtClean="0"/>
              <a:t>pi,wj</a:t>
            </a:r>
            <a:r>
              <a:rPr lang="en-US" sz="3800" dirty="0" smtClean="0"/>
              <a:t>) &lt; r then add an edge from pi to </a:t>
            </a:r>
            <a:r>
              <a:rPr lang="en-US" sz="3800" dirty="0" err="1" smtClean="0"/>
              <a:t>wj</a:t>
            </a:r>
            <a:r>
              <a:rPr lang="en-US" sz="3800" dirty="0" smtClean="0"/>
              <a:t> with </a:t>
            </a:r>
            <a:r>
              <a:rPr lang="en-US" sz="3800" dirty="0" err="1" smtClean="0"/>
              <a:t>weigth</a:t>
            </a:r>
            <a:r>
              <a:rPr lang="en-US" sz="3800" dirty="0" smtClean="0"/>
              <a:t> 1 (where </a:t>
            </a:r>
            <a:r>
              <a:rPr lang="en-US" sz="3800" dirty="0" err="1" smtClean="0"/>
              <a:t>dist</a:t>
            </a:r>
            <a:r>
              <a:rPr lang="en-US" sz="3800" dirty="0" smtClean="0"/>
              <a:t> is </a:t>
            </a:r>
            <a:r>
              <a:rPr lang="en-US" sz="3800" dirty="0" err="1" smtClean="0"/>
              <a:t>euclidean</a:t>
            </a:r>
            <a:r>
              <a:rPr lang="en-US" sz="3800" dirty="0" smtClean="0"/>
              <a:t> distance)</a:t>
            </a:r>
          </a:p>
          <a:p>
            <a:pPr lvl="1"/>
            <a:r>
              <a:rPr lang="en-US" sz="2900" dirty="0" smtClean="0"/>
              <a:t>only people able to connect to node could have flow</a:t>
            </a:r>
            <a:endParaRPr lang="en-US" sz="2900" dirty="0"/>
          </a:p>
          <a:p>
            <a:endParaRPr lang="en-US" sz="3800" dirty="0" smtClean="0"/>
          </a:p>
          <a:p>
            <a:pPr marL="0" indent="0">
              <a:buNone/>
            </a:pPr>
            <a:r>
              <a:rPr lang="en-US" sz="3800" dirty="0" smtClean="0">
                <a:solidFill>
                  <a:srgbClr val="000000"/>
                </a:solidFill>
              </a:rPr>
              <a:t>add edges s -&gt; pi with weight 1</a:t>
            </a:r>
          </a:p>
          <a:p>
            <a:pPr lvl="1"/>
            <a:r>
              <a:rPr lang="en-US" sz="2900" dirty="0" smtClean="0">
                <a:solidFill>
                  <a:srgbClr val="0000FF"/>
                </a:solidFill>
              </a:rPr>
              <a:t>each person can only connect to one wireless node</a:t>
            </a:r>
          </a:p>
          <a:p>
            <a:pPr lvl="1"/>
            <a:endParaRPr lang="en-US" sz="2900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sz="3800" dirty="0" smtClean="0">
                <a:solidFill>
                  <a:srgbClr val="000000"/>
                </a:solidFill>
              </a:rPr>
              <a:t>add edges </a:t>
            </a:r>
            <a:r>
              <a:rPr lang="en-US" sz="3800" dirty="0" err="1" smtClean="0">
                <a:solidFill>
                  <a:srgbClr val="000000"/>
                </a:solidFill>
              </a:rPr>
              <a:t>wj</a:t>
            </a:r>
            <a:r>
              <a:rPr lang="en-US" sz="3800" dirty="0" smtClean="0">
                <a:solidFill>
                  <a:srgbClr val="000000"/>
                </a:solidFill>
              </a:rPr>
              <a:t> -&gt; t with weight L</a:t>
            </a:r>
          </a:p>
          <a:p>
            <a:pPr lvl="1"/>
            <a:r>
              <a:rPr lang="en-US" sz="2900" dirty="0" smtClean="0">
                <a:solidFill>
                  <a:srgbClr val="0000FF"/>
                </a:solidFill>
              </a:rPr>
              <a:t>at most L people can connect to a wireless node</a:t>
            </a:r>
          </a:p>
          <a:p>
            <a:pPr lvl="1"/>
            <a:endParaRPr lang="en-US" sz="2900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sz="3200" dirty="0" smtClean="0">
                <a:solidFill>
                  <a:srgbClr val="0000FF"/>
                </a:solidFill>
              </a:rPr>
              <a:t>If flow = m, then every person is connected to a node</a:t>
            </a:r>
            <a:endParaRPr lang="en-US" sz="3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34384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E = O(</a:t>
            </a:r>
            <a:r>
              <a:rPr lang="en-US" sz="2800" dirty="0" err="1" smtClean="0"/>
              <a:t>mn</a:t>
            </a:r>
            <a:r>
              <a:rPr lang="en-US" sz="2800" dirty="0" smtClean="0"/>
              <a:t>): every person is within range of every node</a:t>
            </a:r>
          </a:p>
          <a:p>
            <a:pPr marL="0" indent="0">
              <a:buNone/>
            </a:pP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/>
              <a:t>V </a:t>
            </a:r>
            <a:r>
              <a:rPr lang="en-US" sz="2800" dirty="0" smtClean="0"/>
              <a:t>= m + n + 2</a:t>
            </a:r>
          </a:p>
          <a:p>
            <a:pPr marL="0" indent="0">
              <a:buNone/>
            </a:pP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max</a:t>
            </a:r>
            <a:r>
              <a:rPr lang="en-US" sz="2800" dirty="0" smtClean="0"/>
              <a:t>-flow = O(m), s has at most m out-flow</a:t>
            </a:r>
          </a:p>
          <a:p>
            <a:endParaRPr lang="en-US" sz="2800" dirty="0"/>
          </a:p>
          <a:p>
            <a:r>
              <a:rPr lang="en-US" sz="2800" dirty="0" smtClean="0"/>
              <a:t>O(max-flow * E) = </a:t>
            </a:r>
            <a:r>
              <a:rPr lang="en-US" sz="2800" dirty="0" smtClean="0">
                <a:solidFill>
                  <a:srgbClr val="0000FF"/>
                </a:solidFill>
              </a:rPr>
              <a:t>O(m</a:t>
            </a:r>
            <a:r>
              <a:rPr lang="en-US" sz="2800" baseline="30000" dirty="0" smtClean="0">
                <a:solidFill>
                  <a:srgbClr val="0000FF"/>
                </a:solidFill>
              </a:rPr>
              <a:t>2</a:t>
            </a:r>
            <a:r>
              <a:rPr lang="en-US" sz="2800" dirty="0" smtClean="0">
                <a:solidFill>
                  <a:srgbClr val="0000FF"/>
                </a:solidFill>
              </a:rPr>
              <a:t>n): Ford-Fulkerson</a:t>
            </a:r>
          </a:p>
          <a:p>
            <a:r>
              <a:rPr lang="en-US" sz="2800" dirty="0" smtClean="0"/>
              <a:t>O(VE</a:t>
            </a:r>
            <a:r>
              <a:rPr lang="en-US" sz="2800" baseline="30000" dirty="0" smtClean="0"/>
              <a:t>2</a:t>
            </a:r>
            <a:r>
              <a:rPr lang="en-US" sz="2800" dirty="0" smtClean="0"/>
              <a:t>) = O((</a:t>
            </a:r>
            <a:r>
              <a:rPr lang="en-US" sz="2800" dirty="0" err="1" smtClean="0"/>
              <a:t>m+n</a:t>
            </a:r>
            <a:r>
              <a:rPr lang="en-US" sz="2800" dirty="0" smtClean="0"/>
              <a:t>)m</a:t>
            </a:r>
            <a:r>
              <a:rPr lang="en-US" sz="2800" baseline="30000" dirty="0" smtClean="0"/>
              <a:t>2</a:t>
            </a:r>
            <a:r>
              <a:rPr lang="en-US" sz="2800" dirty="0" smtClean="0"/>
              <a:t>n</a:t>
            </a:r>
            <a:r>
              <a:rPr lang="en-US" sz="2800" baseline="30000" dirty="0" smtClean="0"/>
              <a:t>2</a:t>
            </a:r>
            <a:r>
              <a:rPr lang="en-US" sz="2800" dirty="0" smtClean="0"/>
              <a:t>): Edmunds-Karp</a:t>
            </a:r>
            <a:endParaRPr lang="en-US" sz="2800" baseline="30000" dirty="0"/>
          </a:p>
          <a:p>
            <a:r>
              <a:rPr lang="en-US" sz="2800" dirty="0" smtClean="0"/>
              <a:t>O(V</a:t>
            </a:r>
            <a:r>
              <a:rPr lang="en-US" sz="2800" baseline="30000" dirty="0" smtClean="0"/>
              <a:t>3</a:t>
            </a:r>
            <a:r>
              <a:rPr lang="en-US" sz="2800" dirty="0" smtClean="0"/>
              <a:t>) = O((</a:t>
            </a:r>
            <a:r>
              <a:rPr lang="en-US" sz="2800" dirty="0" err="1" smtClean="0"/>
              <a:t>m+n</a:t>
            </a:r>
            <a:r>
              <a:rPr lang="en-US" sz="2800" dirty="0" smtClean="0"/>
              <a:t>)</a:t>
            </a:r>
            <a:r>
              <a:rPr lang="en-US" sz="2800" baseline="30000" dirty="0" smtClean="0"/>
              <a:t>3</a:t>
            </a:r>
            <a:r>
              <a:rPr lang="en-US" sz="2800" dirty="0" smtClean="0"/>
              <a:t>): </a:t>
            </a:r>
            <a:r>
              <a:rPr lang="en-US" sz="2800" dirty="0" err="1" smtClean="0"/>
              <a:t>preflow</a:t>
            </a:r>
            <a:r>
              <a:rPr lang="en-US" sz="2800" dirty="0" smtClean="0"/>
              <a:t>-push variant</a:t>
            </a:r>
            <a:endParaRPr lang="en-US" sz="2800" baseline="30000" dirty="0"/>
          </a:p>
        </p:txBody>
      </p:sp>
    </p:spTree>
    <p:extLst>
      <p:ext uri="{BB962C8B-B14F-4D97-AF65-F5344CB8AC3E}">
        <p14:creationId xmlns:p14="http://schemas.microsoft.com/office/powerpoint/2010/main" val="9240198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000000"/>
          </a:solidFill>
          <a:tailEnd type="arrow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857</TotalTime>
  <Words>2309</Words>
  <Application>Microsoft Macintosh PowerPoint</Application>
  <PresentationFormat>On-screen Show (4:3)</PresentationFormat>
  <Paragraphs>578</Paragraphs>
  <Slides>50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Median</vt:lpstr>
      <vt:lpstr>Max Flow Applications</vt:lpstr>
      <vt:lpstr>Admin</vt:lpstr>
      <vt:lpstr>Flow graph/networks</vt:lpstr>
      <vt:lpstr>Flow constraints</vt:lpstr>
      <vt:lpstr>Max flow problem</vt:lpstr>
      <vt:lpstr>Network flow properties</vt:lpstr>
      <vt:lpstr>Ford-Fulkerson</vt:lpstr>
      <vt:lpstr>Application: bipartite graph matching</vt:lpstr>
      <vt:lpstr>Application: bipartite graph matching</vt:lpstr>
      <vt:lpstr>Application: bipartite graph matching</vt:lpstr>
      <vt:lpstr>Application: bipartite graph matching</vt:lpstr>
      <vt:lpstr>Application: bipartite graph matching</vt:lpstr>
      <vt:lpstr>Application: bipartite graph matching</vt:lpstr>
      <vt:lpstr>Application: bipartite graph matching</vt:lpstr>
      <vt:lpstr>Application: bipartite graph matching</vt:lpstr>
      <vt:lpstr>Application: bipartite graph matching</vt:lpstr>
      <vt:lpstr>Application: bipartite graph matching</vt:lpstr>
      <vt:lpstr>Application: bipartite graph matching</vt:lpstr>
      <vt:lpstr>Application: bipartite graph matching</vt:lpstr>
      <vt:lpstr>Application: bipartite graph matching</vt:lpstr>
      <vt:lpstr>Application: bipartite graph matching</vt:lpstr>
      <vt:lpstr>Application: bipartite graph matching</vt:lpstr>
      <vt:lpstr>Application: bipartite graph matching</vt:lpstr>
      <vt:lpstr>Application: bipartite graph matching</vt:lpstr>
      <vt:lpstr>Survey Design</vt:lpstr>
      <vt:lpstr>Survey Design</vt:lpstr>
      <vt:lpstr>Survey design</vt:lpstr>
      <vt:lpstr>Edge Disjoint Paths</vt:lpstr>
      <vt:lpstr>Edge Disjoint Paths</vt:lpstr>
      <vt:lpstr>Edge Disjoint Paths Problem</vt:lpstr>
      <vt:lpstr>Edge Disjoint Paths Problem</vt:lpstr>
      <vt:lpstr>Edge Disjoint Paths</vt:lpstr>
      <vt:lpstr>Edge Disjoint Paths</vt:lpstr>
      <vt:lpstr>Edge Disjoint Paths</vt:lpstr>
      <vt:lpstr>Max-flow variations</vt:lpstr>
      <vt:lpstr>Max-flow variations</vt:lpstr>
      <vt:lpstr>Max-flow variations</vt:lpstr>
      <vt:lpstr>Max-flow variations</vt:lpstr>
      <vt:lpstr>Max-flow variations</vt:lpstr>
      <vt:lpstr>Max-flow variations</vt:lpstr>
      <vt:lpstr>Max-flow variations</vt:lpstr>
      <vt:lpstr>Max-flow variations</vt:lpstr>
      <vt:lpstr>More problems: maximum independent path</vt:lpstr>
      <vt:lpstr>More problems: maximum independent path</vt:lpstr>
      <vt:lpstr>More problems: maximum independent path</vt:lpstr>
      <vt:lpstr>maximum independent path</vt:lpstr>
      <vt:lpstr>More problems: wireless network</vt:lpstr>
      <vt:lpstr>Another matching problem</vt:lpstr>
      <vt:lpstr>Correctness</vt:lpstr>
      <vt:lpstr>Runtime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Max Flow</dc:title>
  <dc:creator>David Kauchak</dc:creator>
  <cp:lastModifiedBy>David Kauchak</cp:lastModifiedBy>
  <cp:revision>242</cp:revision>
  <dcterms:created xsi:type="dcterms:W3CDTF">2012-04-20T19:10:08Z</dcterms:created>
  <dcterms:modified xsi:type="dcterms:W3CDTF">2013-04-30T15:10:37Z</dcterms:modified>
</cp:coreProperties>
</file>