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sldIdLst>
    <p:sldId id="256" r:id="rId2"/>
    <p:sldId id="396" r:id="rId3"/>
    <p:sldId id="343" r:id="rId4"/>
    <p:sldId id="395" r:id="rId5"/>
    <p:sldId id="390" r:id="rId6"/>
    <p:sldId id="389" r:id="rId7"/>
    <p:sldId id="378" r:id="rId8"/>
    <p:sldId id="345" r:id="rId9"/>
    <p:sldId id="379" r:id="rId10"/>
    <p:sldId id="380" r:id="rId11"/>
    <p:sldId id="381" r:id="rId12"/>
    <p:sldId id="397" r:id="rId13"/>
    <p:sldId id="347" r:id="rId14"/>
    <p:sldId id="393" r:id="rId15"/>
    <p:sldId id="394" r:id="rId16"/>
    <p:sldId id="348" r:id="rId17"/>
    <p:sldId id="349" r:id="rId18"/>
    <p:sldId id="351" r:id="rId19"/>
    <p:sldId id="352" r:id="rId20"/>
    <p:sldId id="353" r:id="rId21"/>
    <p:sldId id="355" r:id="rId22"/>
    <p:sldId id="356" r:id="rId23"/>
    <p:sldId id="357" r:id="rId24"/>
    <p:sldId id="358" r:id="rId25"/>
    <p:sldId id="359" r:id="rId26"/>
    <p:sldId id="360" r:id="rId27"/>
    <p:sldId id="361" r:id="rId28"/>
    <p:sldId id="363" r:id="rId29"/>
    <p:sldId id="369" r:id="rId30"/>
    <p:sldId id="382" r:id="rId31"/>
    <p:sldId id="365" r:id="rId32"/>
    <p:sldId id="366" r:id="rId33"/>
    <p:sldId id="367" r:id="rId34"/>
    <p:sldId id="370" r:id="rId35"/>
    <p:sldId id="371" r:id="rId36"/>
    <p:sldId id="372" r:id="rId37"/>
    <p:sldId id="386" r:id="rId38"/>
    <p:sldId id="373" r:id="rId39"/>
    <p:sldId id="383" r:id="rId40"/>
    <p:sldId id="384" r:id="rId41"/>
    <p:sldId id="385" r:id="rId42"/>
    <p:sldId id="391" r:id="rId43"/>
    <p:sldId id="392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9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Relationship Id="rId3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4" Type="http://schemas.openxmlformats.org/officeDocument/2006/relationships/image" Target="../media/image12.wmf"/><Relationship Id="rId5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wmf"/><Relationship Id="rId6" Type="http://schemas.openxmlformats.org/officeDocument/2006/relationships/image" Target="../media/image21.wmf"/><Relationship Id="rId7" Type="http://schemas.openxmlformats.org/officeDocument/2006/relationships/image" Target="../media/image22.wmf"/><Relationship Id="rId8" Type="http://schemas.openxmlformats.org/officeDocument/2006/relationships/image" Target="../media/image23.wmf"/><Relationship Id="rId1" Type="http://schemas.openxmlformats.org/officeDocument/2006/relationships/image" Target="../media/image16.emf"/><Relationship Id="rId2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0.wmf"/><Relationship Id="rId5" Type="http://schemas.openxmlformats.org/officeDocument/2006/relationships/image" Target="../media/image21.wmf"/><Relationship Id="rId6" Type="http://schemas.openxmlformats.org/officeDocument/2006/relationships/image" Target="../media/image22.wmf"/><Relationship Id="rId7" Type="http://schemas.openxmlformats.org/officeDocument/2006/relationships/image" Target="../media/image23.wmf"/><Relationship Id="rId1" Type="http://schemas.openxmlformats.org/officeDocument/2006/relationships/image" Target="../media/image25.emf"/><Relationship Id="rId2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0"/>
              <a:buNone/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6DED4-A745-C247-A188-F792E5A3E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32807-187D-6846-B073-68EA310A4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18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708F-7AF7-B644-AED2-27A9F43029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BB985-09AF-9348-9590-D9537A790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2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56F86-F6FB-014D-BB72-A4722A03A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0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8D671-C5AD-424D-BE4B-54B3B5538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5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4C100-35BA-6D42-92FA-2248C32BB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12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BFB71-0FAA-7A4A-A936-AE8ABC73A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5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75251-C371-8844-AAF0-9D5124D00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600E5-3238-0242-BFE3-1C3D6D6CF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95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BC2E7-E714-8446-947C-DA452C6DF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6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cs typeface="+mn-cs"/>
              </a:defRPr>
            </a:lvl1pPr>
          </a:lstStyle>
          <a:p>
            <a:pPr>
              <a:defRPr/>
            </a:pPr>
            <a:fld id="{49E1E051-F91B-674A-ACD5-0589ECE61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19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20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l"/>
        <a:defRPr sz="30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charset="0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5.w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6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0.bin"/><Relationship Id="rId12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0.w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1.w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1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3.bin"/><Relationship Id="rId12" Type="http://schemas.openxmlformats.org/officeDocument/2006/relationships/image" Target="../media/image20.wmf"/><Relationship Id="rId13" Type="http://schemas.openxmlformats.org/officeDocument/2006/relationships/oleObject" Target="../embeddings/oleObject14.bin"/><Relationship Id="rId14" Type="http://schemas.openxmlformats.org/officeDocument/2006/relationships/image" Target="../media/image21.wmf"/><Relationship Id="rId15" Type="http://schemas.openxmlformats.org/officeDocument/2006/relationships/oleObject" Target="../embeddings/oleObject15.bin"/><Relationship Id="rId16" Type="http://schemas.openxmlformats.org/officeDocument/2006/relationships/image" Target="../media/image22.wmf"/><Relationship Id="rId17" Type="http://schemas.openxmlformats.org/officeDocument/2006/relationships/oleObject" Target="../embeddings/oleObject16.bin"/><Relationship Id="rId18" Type="http://schemas.openxmlformats.org/officeDocument/2006/relationships/image" Target="../media/image23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7.wmf"/><Relationship Id="rId7" Type="http://schemas.openxmlformats.org/officeDocument/2006/relationships/oleObject" Target="../embeddings/Microsoft_Equation3.bin"/><Relationship Id="rId8" Type="http://schemas.openxmlformats.org/officeDocument/2006/relationships/image" Target="../media/image18.emf"/><Relationship Id="rId9" Type="http://schemas.openxmlformats.org/officeDocument/2006/relationships/oleObject" Target="../embeddings/Microsoft_Equation4.bin"/><Relationship Id="rId10" Type="http://schemas.openxmlformats.org/officeDocument/2006/relationships/image" Target="../media/image1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3.bin"/><Relationship Id="rId12" Type="http://schemas.openxmlformats.org/officeDocument/2006/relationships/image" Target="../media/image21.wmf"/><Relationship Id="rId13" Type="http://schemas.openxmlformats.org/officeDocument/2006/relationships/oleObject" Target="../embeddings/oleObject24.bin"/><Relationship Id="rId14" Type="http://schemas.openxmlformats.org/officeDocument/2006/relationships/image" Target="../media/image22.wmf"/><Relationship Id="rId15" Type="http://schemas.openxmlformats.org/officeDocument/2006/relationships/oleObject" Target="../embeddings/oleObject25.bin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17.w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26.emf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Order Statistics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David Kauchak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cs302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Spring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Homeworks</a:t>
            </a:r>
            <a:r>
              <a:rPr lang="en-US" dirty="0" smtClean="0"/>
              <a:t>?</a:t>
            </a:r>
          </a:p>
          <a:p>
            <a:r>
              <a:rPr lang="en-US" dirty="0" smtClean="0"/>
              <a:t>Talk tomorrow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76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Medians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 smtClean="0">
                <a:cs typeface="+mn-cs"/>
              </a:rPr>
              <a:t>The median of a set of numbers is the number such that half of the numbers are larger and half smaller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How might we calculate the median of a set?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cs typeface="+mn-cs"/>
              </a:rPr>
              <a:t>Sort the numbers, then pick the n/2 element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2819400" y="2667000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cs typeface="+mn-cs"/>
              </a:rPr>
              <a:t>A = [50, 12, 1, 97, 30]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4953000" y="2682875"/>
            <a:ext cx="3810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819400" y="5105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cs typeface="+mn-cs"/>
              </a:rPr>
              <a:t>A = [1, 12, 30, 50, 97]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114800" y="5105400"/>
            <a:ext cx="3810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505200" y="5867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FF0000"/>
                </a:solidFill>
                <a:cs typeface="Arial" charset="0"/>
              </a:rPr>
              <a:t>runtime?</a:t>
            </a:r>
            <a:endParaRPr lang="en-US" sz="2400" dirty="0">
              <a:solidFill>
                <a:srgbClr val="FF000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/>
      <p:bldP spid="6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Medians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 smtClean="0">
                <a:cs typeface="+mn-cs"/>
              </a:rPr>
              <a:t>The median of a set of numbers is the number such that half of the numbers are larger and half smaller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How might we calculate the median of a set?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cs typeface="+mn-cs"/>
              </a:rPr>
              <a:t>Sort the numbers, then pick the n/2 element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2819400" y="2667000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cs typeface="+mn-cs"/>
              </a:rPr>
              <a:t>A = [50, 12, 1, 97, 30]</a:t>
            </a: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4953000" y="2682875"/>
            <a:ext cx="3810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819400" y="5105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cs typeface="+mn-cs"/>
              </a:rPr>
              <a:t>A = [1, 12, 30, 50, 97]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114800" y="5105400"/>
            <a:ext cx="3810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505200" y="5867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sz="2400" dirty="0">
                <a:solidFill>
                  <a:srgbClr val="0000FF"/>
                </a:solidFill>
                <a:cs typeface="Arial" charset="0"/>
              </a:rPr>
              <a:t>Θ</a:t>
            </a:r>
            <a:r>
              <a:rPr lang="en-US" sz="2400" dirty="0">
                <a:solidFill>
                  <a:srgbClr val="0000FF"/>
                </a:solidFill>
                <a:cs typeface="+mn-cs"/>
              </a:rPr>
              <a:t>(n log n)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dirty="0" smtClean="0"/>
              <a:t>More general </a:t>
            </a:r>
            <a:r>
              <a:rPr lang="en-US" sz="2400" dirty="0"/>
              <a:t>problem: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find </a:t>
            </a:r>
            <a:r>
              <a:rPr lang="en-US" sz="2400" dirty="0"/>
              <a:t>the </a:t>
            </a:r>
            <a:r>
              <a:rPr lang="en-US" sz="2400" i="1" dirty="0"/>
              <a:t>k</a:t>
            </a:r>
            <a:r>
              <a:rPr lang="en-US" sz="2400" dirty="0"/>
              <a:t>-</a:t>
            </a:r>
            <a:r>
              <a:rPr lang="en-US" sz="2400" dirty="0" err="1"/>
              <a:t>th</a:t>
            </a:r>
            <a:r>
              <a:rPr lang="en-US" sz="2400" dirty="0"/>
              <a:t> smallest element in an array</a:t>
            </a:r>
          </a:p>
          <a:p>
            <a:pPr lvl="1">
              <a:defRPr/>
            </a:pPr>
            <a:r>
              <a:rPr lang="en-US" sz="2000" dirty="0"/>
              <a:t>i.e. element where exactly k-1 things are smaller than it</a:t>
            </a:r>
          </a:p>
          <a:p>
            <a:pPr lvl="1">
              <a:defRPr/>
            </a:pPr>
            <a:r>
              <a:rPr lang="en-US" sz="2000" dirty="0"/>
              <a:t>aka the “selection” problem</a:t>
            </a:r>
          </a:p>
          <a:p>
            <a:pPr lvl="1">
              <a:defRPr/>
            </a:pPr>
            <a:r>
              <a:rPr lang="en-US" sz="2000" dirty="0"/>
              <a:t>can use this to find the median if we </a:t>
            </a:r>
            <a:r>
              <a:rPr lang="en-US" sz="2000" dirty="0" smtClean="0"/>
              <a:t>want</a:t>
            </a:r>
          </a:p>
          <a:p>
            <a:pPr marL="0" indent="0">
              <a:buFont typeface="Wingdings" charset="0"/>
              <a:buNone/>
              <a:defRPr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Can we solve this in a similar way?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Yes, sort the data and take the </a:t>
            </a:r>
            <a:r>
              <a:rPr lang="en-US" sz="2000" dirty="0" err="1" smtClean="0">
                <a:solidFill>
                  <a:srgbClr val="0000FF"/>
                </a:solidFill>
              </a:rPr>
              <a:t>kth</a:t>
            </a:r>
            <a:r>
              <a:rPr lang="en-US" sz="2000" dirty="0" smtClean="0">
                <a:solidFill>
                  <a:srgbClr val="0000FF"/>
                </a:solidFill>
              </a:rPr>
              <a:t> element</a:t>
            </a:r>
          </a:p>
          <a:p>
            <a:pPr lvl="1">
              <a:defRPr/>
            </a:pPr>
            <a:r>
              <a:rPr lang="el-GR" sz="2000" dirty="0">
                <a:solidFill>
                  <a:srgbClr val="0000FF"/>
                </a:solidFill>
                <a:cs typeface="Arial" charset="0"/>
              </a:rPr>
              <a:t>Θ</a:t>
            </a:r>
            <a:r>
              <a:rPr lang="en-US" sz="2000" dirty="0">
                <a:solidFill>
                  <a:srgbClr val="0000FF"/>
                </a:solidFill>
              </a:rPr>
              <a:t>(n log n)</a:t>
            </a:r>
          </a:p>
          <a:p>
            <a:pPr lvl="1">
              <a:defRPr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Are we doing more work than we need to?</a:t>
            </a:r>
          </a:p>
          <a:p>
            <a:pPr>
              <a:defRPr/>
            </a:pP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 smtClean="0"/>
              <a:t>To get the k-</a:t>
            </a:r>
            <a:r>
              <a:rPr lang="en-US" sz="2400" dirty="0" err="1" smtClean="0"/>
              <a:t>th</a:t>
            </a:r>
            <a:r>
              <a:rPr lang="en-US" sz="2400" dirty="0" smtClean="0"/>
              <a:t> element (or the median) by sorting, we’re finding </a:t>
            </a:r>
            <a:r>
              <a:rPr lang="en-US" sz="2400" i="1" dirty="0" smtClean="0"/>
              <a:t>all</a:t>
            </a:r>
            <a:r>
              <a:rPr lang="en-US" sz="2400" dirty="0" smtClean="0"/>
              <a:t> the k-</a:t>
            </a:r>
            <a:r>
              <a:rPr lang="en-US" sz="2400" dirty="0" err="1" smtClean="0"/>
              <a:t>th</a:t>
            </a:r>
            <a:r>
              <a:rPr lang="en-US" sz="2400" dirty="0" smtClean="0"/>
              <a:t> elements at once</a:t>
            </a:r>
          </a:p>
          <a:p>
            <a:pPr>
              <a:defRPr/>
            </a:pP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We just want the one!</a:t>
            </a:r>
          </a:p>
          <a:p>
            <a:pPr>
              <a:defRPr/>
            </a:pP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 smtClean="0"/>
              <a:t>Often when you find yourself doing more work than you need to, there is a faster way (though not always)</a:t>
            </a:r>
          </a:p>
          <a:p>
            <a:pPr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dirty="0" smtClean="0"/>
              <a:t>Our tools</a:t>
            </a:r>
          </a:p>
          <a:p>
            <a:pPr lvl="1">
              <a:defRPr/>
            </a:pPr>
            <a:r>
              <a:rPr lang="en-US" dirty="0" smtClean="0"/>
              <a:t>divide and conquer</a:t>
            </a:r>
          </a:p>
          <a:p>
            <a:pPr lvl="1">
              <a:defRPr/>
            </a:pPr>
            <a:r>
              <a:rPr lang="en-US" dirty="0" smtClean="0"/>
              <a:t>sorting algorithms</a:t>
            </a:r>
          </a:p>
          <a:p>
            <a:pPr lvl="1">
              <a:defRPr/>
            </a:pPr>
            <a:r>
              <a:rPr lang="en-US" dirty="0" smtClean="0"/>
              <a:t>other functions</a:t>
            </a:r>
          </a:p>
          <a:p>
            <a:pPr lvl="2">
              <a:defRPr/>
            </a:pPr>
            <a:r>
              <a:rPr lang="en-US" dirty="0" smtClean="0"/>
              <a:t>merge</a:t>
            </a:r>
          </a:p>
          <a:p>
            <a:pPr lvl="2">
              <a:defRPr/>
            </a:pPr>
            <a:r>
              <a:rPr lang="en-US" dirty="0" smtClean="0"/>
              <a:t>partition</a:t>
            </a:r>
          </a:p>
          <a:p>
            <a:pPr lvl="2">
              <a:defRPr/>
            </a:pPr>
            <a:r>
              <a:rPr lang="en-US" dirty="0" smtClean="0"/>
              <a:t>binary search</a:t>
            </a:r>
          </a:p>
        </p:txBody>
      </p:sp>
      <p:pic>
        <p:nvPicPr>
          <p:cNvPr id="1843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267200"/>
            <a:ext cx="1600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Partition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 smtClean="0">
                <a:cs typeface="+mn-cs"/>
              </a:rPr>
              <a:t>Partition takes </a:t>
            </a:r>
            <a:r>
              <a:rPr lang="el-GR" sz="2400" dirty="0" smtClean="0">
                <a:cs typeface="Arial" charset="0"/>
              </a:rPr>
              <a:t>Θ</a:t>
            </a:r>
            <a:r>
              <a:rPr lang="en-US" sz="2400" dirty="0" smtClean="0">
                <a:cs typeface="Arial" charset="0"/>
              </a:rPr>
              <a:t>(n) time and performs a similar operation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400" dirty="0" smtClean="0">
              <a:cs typeface="Arial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 smtClean="0">
                <a:cs typeface="Arial" charset="0"/>
              </a:rPr>
              <a:t>given an element A[q], Partition can be seen as dividing the array into three sets: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&lt; </a:t>
            </a:r>
            <a:r>
              <a:rPr lang="en-US" sz="2000" dirty="0"/>
              <a:t>A[q</a:t>
            </a:r>
            <a:r>
              <a:rPr lang="en-US" sz="2000" dirty="0" smtClean="0"/>
              <a:t>]</a:t>
            </a:r>
            <a:endParaRPr lang="en-US" sz="20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= </a:t>
            </a:r>
            <a:r>
              <a:rPr lang="en-US" sz="2000" dirty="0"/>
              <a:t>A[q</a:t>
            </a:r>
            <a:r>
              <a:rPr lang="en-US" sz="2000" dirty="0" smtClean="0"/>
              <a:t>]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&gt; </a:t>
            </a:r>
            <a:r>
              <a:rPr lang="en-US" sz="2000" dirty="0"/>
              <a:t>A[q</a:t>
            </a:r>
            <a:r>
              <a:rPr lang="en-US" sz="2000" dirty="0" smtClean="0"/>
              <a:t>]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2000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543800" cy="73183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685800" y="2209800"/>
            <a:ext cx="754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/>
              <a:t>5 2 34 9 17 2 1 34 18 5 3 2 1 6 5</a:t>
            </a: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81000" y="1276350"/>
            <a:ext cx="5029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We’re looking for the 5</a:t>
            </a:r>
            <a:r>
              <a:rPr lang="en-US" sz="2000" baseline="30000"/>
              <a:t>th</a:t>
            </a:r>
            <a:r>
              <a:rPr lang="en-US" sz="2000"/>
              <a:t> smallest</a:t>
            </a:r>
          </a:p>
        </p:txBody>
      </p: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38200" y="3124200"/>
            <a:ext cx="754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If we called partition, what would be the in three sets?</a:t>
            </a:r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685800" y="3810000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&lt; 5:</a:t>
            </a:r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609600" y="4505325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= 5: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685800" y="5181600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&gt; 5: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543800" cy="73183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685800" y="2209800"/>
            <a:ext cx="754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/>
              <a:t>5 2 34 9 17 2 1 34 18 5 3 2 1 6 5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381000" y="1276350"/>
            <a:ext cx="5029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We’re looking for the 5</a:t>
            </a:r>
            <a:r>
              <a:rPr lang="en-US" sz="2000" baseline="30000"/>
              <a:t>th</a:t>
            </a:r>
            <a:r>
              <a:rPr lang="en-US" sz="2000"/>
              <a:t> smallest</a:t>
            </a:r>
          </a:p>
        </p:txBody>
      </p:sp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685800" y="3810000"/>
            <a:ext cx="662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&lt; 5:  </a:t>
            </a:r>
            <a:r>
              <a:rPr lang="en-US" sz="2800">
                <a:solidFill>
                  <a:srgbClr val="3366FF"/>
                </a:solidFill>
              </a:rPr>
              <a:t>2 2 1 3 2 1</a:t>
            </a:r>
          </a:p>
        </p:txBody>
      </p:sp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609600" y="4505325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= 5:  </a:t>
            </a:r>
            <a:r>
              <a:rPr lang="en-US" sz="2800">
                <a:solidFill>
                  <a:srgbClr val="3366FF"/>
                </a:solidFill>
              </a:rPr>
              <a:t>5 5 5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685800" y="5181600"/>
            <a:ext cx="419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&gt; 5:  </a:t>
            </a:r>
            <a:r>
              <a:rPr lang="en-US" sz="2800">
                <a:solidFill>
                  <a:srgbClr val="3366FF"/>
                </a:solidFill>
              </a:rPr>
              <a:t>34 9 17 34 18 6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953000" y="4267200"/>
            <a:ext cx="3886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>
                <a:solidFill>
                  <a:srgbClr val="FF0000"/>
                </a:solidFill>
              </a:rPr>
              <a:t>Does this help us?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543800" cy="73183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685800" y="2209800"/>
            <a:ext cx="754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/>
              <a:t>5 2 34 9 17 2 1 34 18 5 3 2 1 6 5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381000" y="1276350"/>
            <a:ext cx="5029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We’re looking for the 5</a:t>
            </a:r>
            <a:r>
              <a:rPr lang="en-US" sz="2000" baseline="30000"/>
              <a:t>th</a:t>
            </a:r>
            <a:r>
              <a:rPr lang="en-US" sz="2000"/>
              <a:t> smallest</a:t>
            </a: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685800" y="3810000"/>
            <a:ext cx="662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&lt; 5:  </a:t>
            </a:r>
            <a:r>
              <a:rPr lang="en-US" sz="2800">
                <a:solidFill>
                  <a:srgbClr val="3366FF"/>
                </a:solidFill>
              </a:rPr>
              <a:t>2 2 1 3 2 1</a:t>
            </a:r>
          </a:p>
        </p:txBody>
      </p:sp>
      <p:sp>
        <p:nvSpPr>
          <p:cNvPr id="22533" name="TextBox 7"/>
          <p:cNvSpPr txBox="1">
            <a:spLocks noChangeArrowheads="1"/>
          </p:cNvSpPr>
          <p:nvPr/>
        </p:nvSpPr>
        <p:spPr bwMode="auto">
          <a:xfrm>
            <a:off x="609600" y="4505325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= 5:  </a:t>
            </a:r>
            <a:r>
              <a:rPr lang="en-US" sz="2800">
                <a:solidFill>
                  <a:srgbClr val="3366FF"/>
                </a:solidFill>
              </a:rPr>
              <a:t>5 5 5</a:t>
            </a: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685800" y="5181600"/>
            <a:ext cx="419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&gt; 5:  </a:t>
            </a:r>
            <a:r>
              <a:rPr lang="en-US" sz="2800">
                <a:solidFill>
                  <a:srgbClr val="3366FF"/>
                </a:solidFill>
              </a:rPr>
              <a:t>34 9 17 34 18 6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0" y="3810000"/>
            <a:ext cx="1905000" cy="53340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429000" y="4038600"/>
            <a:ext cx="1524000" cy="0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37" name="TextBox 12"/>
          <p:cNvSpPr txBox="1">
            <a:spLocks noChangeArrowheads="1"/>
          </p:cNvSpPr>
          <p:nvPr/>
        </p:nvSpPr>
        <p:spPr bwMode="auto">
          <a:xfrm>
            <a:off x="5181600" y="3657600"/>
            <a:ext cx="365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We know the 5</a:t>
            </a:r>
            <a:r>
              <a:rPr lang="en-US" baseline="30000">
                <a:solidFill>
                  <a:srgbClr val="0000FF"/>
                </a:solidFill>
              </a:rPr>
              <a:t>th</a:t>
            </a:r>
            <a:r>
              <a:rPr lang="en-US">
                <a:solidFill>
                  <a:srgbClr val="0000FF"/>
                </a:solidFill>
              </a:rPr>
              <a:t> smallest has to be in this set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152400"/>
            <a:ext cx="54864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   q &lt;- Partition(</a:t>
            </a:r>
            <a:r>
              <a:rPr lang="en-US" sz="2400" dirty="0" err="1">
                <a:cs typeface="+mn-cs"/>
              </a:rPr>
              <a:t>A,p,r</a:t>
            </a:r>
            <a:r>
              <a:rPr lang="en-US" sz="2400" dirty="0">
                <a:cs typeface="+mn-cs"/>
              </a:rPr>
              <a:t>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 = q-p+1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if k =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A[q]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if k &lt;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k, p, q-1)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// k &gt;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k-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, q+1, r)</a:t>
            </a:r>
          </a:p>
        </p:txBody>
      </p:sp>
    </p:spTree>
    <p:extLst>
      <p:ext uri="{BB962C8B-B14F-4D97-AF65-F5344CB8AC3E}">
        <p14:creationId xmlns:p14="http://schemas.microsoft.com/office/powerpoint/2010/main" val="2634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dirty="0" smtClean="0">
                <a:cs typeface="+mj-cs"/>
              </a:rPr>
              <a:t>Selection: divide and conquer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543800" cy="2286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000" dirty="0" smtClean="0">
                <a:cs typeface="+mn-cs"/>
              </a:rPr>
              <a:t>Call partition</a:t>
            </a:r>
          </a:p>
          <a:p>
            <a:pPr lvl="1" eaLnBrk="1" hangingPunct="1">
              <a:defRPr/>
            </a:pPr>
            <a:r>
              <a:rPr lang="en-US" sz="1800" dirty="0" smtClean="0">
                <a:cs typeface="+mn-cs"/>
              </a:rPr>
              <a:t>decide which of the three sets contains the answer we’re looking for</a:t>
            </a:r>
          </a:p>
          <a:p>
            <a:pPr lvl="1" eaLnBrk="1" hangingPunct="1">
              <a:defRPr/>
            </a:pPr>
            <a:r>
              <a:rPr lang="en-US" sz="1800" dirty="0" err="1" smtClean="0">
                <a:cs typeface="+mn-cs"/>
              </a:rPr>
              <a:t>recurse</a:t>
            </a:r>
            <a:endParaRPr lang="en-US" sz="18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endParaRPr lang="en-US" sz="20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000" dirty="0" smtClean="0">
                <a:cs typeface="+mn-cs"/>
              </a:rPr>
              <a:t>Like binary search on unsorted data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38400" y="3181350"/>
            <a:ext cx="54864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   q &lt;- Partition(</a:t>
            </a:r>
            <a:r>
              <a:rPr lang="en-US" sz="2400" dirty="0" err="1">
                <a:cs typeface="+mn-cs"/>
              </a:rPr>
              <a:t>A,p,r</a:t>
            </a:r>
            <a:r>
              <a:rPr lang="en-US" sz="2400" dirty="0">
                <a:cs typeface="+mn-cs"/>
              </a:rPr>
              <a:t>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 = q-p+1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if k =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A[q]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if k &lt;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k, p, q-1)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// k &gt;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k-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, q+1, r)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990600" y="3810000"/>
            <a:ext cx="2514600" cy="762000"/>
            <a:chOff x="990600" y="3810000"/>
            <a:chExt cx="2514600" cy="762000"/>
          </a:xfrm>
        </p:grpSpPr>
        <p:sp>
          <p:nvSpPr>
            <p:cNvPr id="2" name="Oval 1"/>
            <p:cNvSpPr/>
            <p:nvPr/>
          </p:nvSpPr>
          <p:spPr>
            <a:xfrm>
              <a:off x="2667000" y="4191000"/>
              <a:ext cx="838200" cy="381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1447800" y="4191000"/>
              <a:ext cx="1143000" cy="1524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59" name="TextBox 5"/>
            <p:cNvSpPr txBox="1">
              <a:spLocks noChangeArrowheads="1"/>
            </p:cNvSpPr>
            <p:nvPr/>
          </p:nvSpPr>
          <p:spPr bwMode="auto">
            <a:xfrm>
              <a:off x="990600" y="3810000"/>
              <a:ext cx="609600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320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dirty="0" smtClean="0">
                <a:cs typeface="+mj-cs"/>
              </a:rPr>
              <a:t>Selection: divide and conquer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543800" cy="2286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000" dirty="0" smtClean="0">
                <a:cs typeface="+mn-cs"/>
              </a:rPr>
              <a:t>Call partition</a:t>
            </a:r>
          </a:p>
          <a:p>
            <a:pPr lvl="1" eaLnBrk="1" hangingPunct="1">
              <a:defRPr/>
            </a:pPr>
            <a:r>
              <a:rPr lang="en-US" sz="1800" dirty="0" smtClean="0">
                <a:cs typeface="+mn-cs"/>
              </a:rPr>
              <a:t>decide which of the three sets contains the answer we’re looking for</a:t>
            </a:r>
          </a:p>
          <a:p>
            <a:pPr lvl="1" eaLnBrk="1" hangingPunct="1">
              <a:defRPr/>
            </a:pPr>
            <a:r>
              <a:rPr lang="en-US" sz="1800" dirty="0" err="1" smtClean="0">
                <a:cs typeface="+mn-cs"/>
              </a:rPr>
              <a:t>recurse</a:t>
            </a:r>
            <a:endParaRPr lang="en-US" sz="18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endParaRPr lang="en-US" sz="20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000" dirty="0" smtClean="0">
                <a:cs typeface="+mn-cs"/>
              </a:rPr>
              <a:t>Like binary search on unsorted data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38400" y="3181350"/>
            <a:ext cx="54864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   q &lt;- Partition(</a:t>
            </a:r>
            <a:r>
              <a:rPr lang="en-US" sz="2400" dirty="0" err="1">
                <a:cs typeface="+mn-cs"/>
              </a:rPr>
              <a:t>A,p,r</a:t>
            </a:r>
            <a:r>
              <a:rPr lang="en-US" sz="2400" dirty="0">
                <a:cs typeface="+mn-cs"/>
              </a:rPr>
              <a:t>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 = q-p+1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if k =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A[q]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if k &lt;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k, p, q-1)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// k &gt;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k-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, q+1, r)</a:t>
            </a:r>
          </a:p>
        </p:txBody>
      </p:sp>
      <p:sp>
        <p:nvSpPr>
          <p:cNvPr id="24580" name="TextBox 2"/>
          <p:cNvSpPr txBox="1">
            <a:spLocks noChangeArrowheads="1"/>
          </p:cNvSpPr>
          <p:nvPr/>
        </p:nvSpPr>
        <p:spPr bwMode="auto">
          <a:xfrm>
            <a:off x="5867400" y="3200400"/>
            <a:ext cx="2667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00FF"/>
                </a:solidFill>
              </a:rPr>
              <a:t>As we recurse, we may update the k that we’re looking for because we update the lower end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629400" y="4800600"/>
            <a:ext cx="609600" cy="16002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639763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dirty="0" smtClean="0">
                <a:cs typeface="+mj-cs"/>
              </a:rPr>
              <a:t>Selection: divide and conquer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543800" cy="2286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000" dirty="0" smtClean="0">
                <a:cs typeface="+mn-cs"/>
              </a:rPr>
              <a:t>Call partition</a:t>
            </a:r>
          </a:p>
          <a:p>
            <a:pPr lvl="1" eaLnBrk="1" hangingPunct="1">
              <a:defRPr/>
            </a:pPr>
            <a:r>
              <a:rPr lang="en-US" sz="1800" dirty="0" smtClean="0">
                <a:cs typeface="+mn-cs"/>
              </a:rPr>
              <a:t>decide which of the three sets contains the answer we’re looking for</a:t>
            </a:r>
          </a:p>
          <a:p>
            <a:pPr lvl="1" eaLnBrk="1" hangingPunct="1">
              <a:defRPr/>
            </a:pPr>
            <a:r>
              <a:rPr lang="en-US" sz="1800" dirty="0" err="1" smtClean="0">
                <a:cs typeface="+mn-cs"/>
              </a:rPr>
              <a:t>recurse</a:t>
            </a:r>
            <a:endParaRPr lang="en-US" sz="18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endParaRPr lang="en-US" sz="20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000" dirty="0" smtClean="0">
                <a:cs typeface="+mn-cs"/>
              </a:rPr>
              <a:t>Like binary search on unsorted data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38400" y="3181350"/>
            <a:ext cx="54864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   q &lt;- Partition(</a:t>
            </a:r>
            <a:r>
              <a:rPr lang="en-US" sz="2400" dirty="0" err="1">
                <a:cs typeface="+mn-cs"/>
              </a:rPr>
              <a:t>A,p,r</a:t>
            </a:r>
            <a:r>
              <a:rPr lang="en-US" sz="2400" dirty="0">
                <a:cs typeface="+mn-cs"/>
              </a:rPr>
              <a:t>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 = q-p+1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if k =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A[q]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if k &lt;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k, p, q-1)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// k &gt; 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/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k-</a:t>
            </a:r>
            <a:r>
              <a:rPr lang="en-US" sz="2400" dirty="0" err="1">
                <a:cs typeface="+mn-cs"/>
              </a:rPr>
              <a:t>relq</a:t>
            </a:r>
            <a:r>
              <a:rPr lang="en-US" sz="2400" dirty="0">
                <a:cs typeface="+mn-cs"/>
              </a:rPr>
              <a:t>, q+1, r)</a:t>
            </a:r>
          </a:p>
        </p:txBody>
      </p:sp>
      <p:sp>
        <p:nvSpPr>
          <p:cNvPr id="25604" name="TextBox 2"/>
          <p:cNvSpPr txBox="1">
            <a:spLocks noChangeArrowheads="1"/>
          </p:cNvSpPr>
          <p:nvPr/>
        </p:nvSpPr>
        <p:spPr bwMode="auto">
          <a:xfrm>
            <a:off x="6019800" y="3352800"/>
            <a:ext cx="3124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00FF"/>
                </a:solidFill>
              </a:rPr>
              <a:t>Partition returns the absolute index, we want an index relative to the current p (window start)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495800" y="3962400"/>
            <a:ext cx="1524000" cy="381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2057400" y="1371600"/>
            <a:ext cx="3581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cs typeface="+mn-cs"/>
              </a:rPr>
              <a:t>5  7  1  4  8  3  2  6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cs typeface="+mn-cs"/>
              </a:rPr>
              <a:t>Selection(A, 3, 1, 8)</a:t>
            </a:r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5791200" y="4495800"/>
            <a:ext cx="31242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26629" name="TextBox 1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cs typeface="+mn-cs"/>
              </a:rPr>
              <a:t>5  1  4  3  2  6  8  7</a:t>
            </a: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cs typeface="+mn-cs"/>
              </a:rPr>
              <a:t>Selection(A, 3, 1, 8)</a:t>
            </a:r>
          </a:p>
        </p:txBody>
      </p:sp>
      <p:sp>
        <p:nvSpPr>
          <p:cNvPr id="110598" name="Line 6"/>
          <p:cNvSpPr>
            <a:spLocks noChangeShapeType="1"/>
          </p:cNvSpPr>
          <p:nvPr/>
        </p:nvSpPr>
        <p:spPr bwMode="auto">
          <a:xfrm flipV="1">
            <a:off x="44958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5791200" y="4800600"/>
            <a:ext cx="3124200" cy="1981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7654" name="TextBox 1"/>
          <p:cNvSpPr txBox="1">
            <a:spLocks noChangeArrowheads="1"/>
          </p:cNvSpPr>
          <p:nvPr/>
        </p:nvSpPr>
        <p:spPr bwMode="auto">
          <a:xfrm>
            <a:off x="2971800" y="25908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relq = 6 – 1 + 1 = 6 </a:t>
            </a:r>
          </a:p>
        </p:txBody>
      </p:sp>
      <p:sp>
        <p:nvSpPr>
          <p:cNvPr id="27655" name="TextBox 8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cs typeface="+mn-cs"/>
              </a:rPr>
              <a:t>Selection(A, 3, 1, 8)</a:t>
            </a:r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5791200" y="5638800"/>
            <a:ext cx="3124200" cy="533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2648" name="Text Box 8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cs typeface="+mn-cs"/>
              </a:rPr>
              <a:t>5  1  4  3  2  6  8  7</a:t>
            </a:r>
          </a:p>
        </p:txBody>
      </p:sp>
      <p:sp>
        <p:nvSpPr>
          <p:cNvPr id="112649" name="Line 9"/>
          <p:cNvSpPr>
            <a:spLocks noChangeShapeType="1"/>
          </p:cNvSpPr>
          <p:nvPr/>
        </p:nvSpPr>
        <p:spPr bwMode="auto">
          <a:xfrm flipV="1">
            <a:off x="44958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2650" name="Rectangle 10"/>
          <p:cNvSpPr>
            <a:spLocks noChangeArrowheads="1"/>
          </p:cNvSpPr>
          <p:nvPr/>
        </p:nvSpPr>
        <p:spPr bwMode="auto">
          <a:xfrm>
            <a:off x="2057400" y="1371600"/>
            <a:ext cx="22098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8679" name="TextBox 7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28680" name="TextBox 9"/>
          <p:cNvSpPr txBox="1">
            <a:spLocks noChangeArrowheads="1"/>
          </p:cNvSpPr>
          <p:nvPr/>
        </p:nvSpPr>
        <p:spPr bwMode="auto">
          <a:xfrm>
            <a:off x="2971800" y="25908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relq = 6 – 1 + 1 = 6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3, 1,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5</a:t>
            </a:r>
            <a:r>
              <a:rPr lang="en-US" sz="2800" dirty="0">
                <a:cs typeface="+mn-cs"/>
              </a:rPr>
              <a:t>)</a:t>
            </a: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5791200" y="4495800"/>
            <a:ext cx="31242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cs typeface="+mn-cs"/>
              </a:rPr>
              <a:t>5  1  4  3  2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13674" name="Rectangle 10"/>
          <p:cNvSpPr>
            <a:spLocks noChangeArrowheads="1"/>
          </p:cNvSpPr>
          <p:nvPr/>
        </p:nvSpPr>
        <p:spPr bwMode="auto">
          <a:xfrm>
            <a:off x="2057400" y="1371600"/>
            <a:ext cx="22098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3675" name="AutoShape 11"/>
          <p:cNvSpPr>
            <a:spLocks/>
          </p:cNvSpPr>
          <p:nvPr/>
        </p:nvSpPr>
        <p:spPr bwMode="auto">
          <a:xfrm rot="-5400000">
            <a:off x="4800600" y="1600200"/>
            <a:ext cx="381000" cy="11430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3676" name="Text Box 12"/>
          <p:cNvSpPr txBox="1">
            <a:spLocks noChangeArrowheads="1"/>
          </p:cNvSpPr>
          <p:nvPr/>
        </p:nvSpPr>
        <p:spPr bwMode="auto">
          <a:xfrm>
            <a:off x="3962400" y="2514600"/>
            <a:ext cx="2514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cs typeface="+mn-cs"/>
              </a:rPr>
              <a:t>At each call, discard part of the array</a:t>
            </a: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3, 1, 5)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5791200" y="4800600"/>
            <a:ext cx="3124200" cy="1981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4695" name="Text Box 7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cs typeface="+mn-cs"/>
              </a:rPr>
              <a:t>1  2  4  3  5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14697" name="Line 9"/>
          <p:cNvSpPr>
            <a:spLocks noChangeShapeType="1"/>
          </p:cNvSpPr>
          <p:nvPr/>
        </p:nvSpPr>
        <p:spPr bwMode="auto">
          <a:xfrm flipV="1">
            <a:off x="27432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0726" name="TextBox 6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30727" name="TextBox 8"/>
          <p:cNvSpPr txBox="1">
            <a:spLocks noChangeArrowheads="1"/>
          </p:cNvSpPr>
          <p:nvPr/>
        </p:nvSpPr>
        <p:spPr bwMode="auto">
          <a:xfrm>
            <a:off x="2971800" y="25908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relq = 2 – 1 + 1 = 2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1</a:t>
            </a:r>
            <a:r>
              <a:rPr lang="en-US" sz="2800" dirty="0">
                <a:cs typeface="+mn-cs"/>
              </a:rPr>
              <a:t>,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3</a:t>
            </a:r>
            <a:r>
              <a:rPr lang="en-US" sz="2800" dirty="0">
                <a:cs typeface="+mn-cs"/>
              </a:rPr>
              <a:t>, 5)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5791200" y="6172200"/>
            <a:ext cx="3124200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cs typeface="+mn-cs"/>
              </a:rPr>
              <a:t>1  2  4  3  5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16742" name="Line 6"/>
          <p:cNvSpPr>
            <a:spLocks noChangeShapeType="1"/>
          </p:cNvSpPr>
          <p:nvPr/>
        </p:nvSpPr>
        <p:spPr bwMode="auto">
          <a:xfrm flipV="1">
            <a:off x="27432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2971800" y="1447800"/>
            <a:ext cx="1295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751" name="TextBox 7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1, 3, 5)</a:t>
            </a: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5791200" y="4495800"/>
            <a:ext cx="31242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solidFill>
                  <a:schemeClr val="bg2"/>
                </a:solidFill>
                <a:cs typeface="+mn-cs"/>
              </a:rPr>
              <a:t>1  2</a:t>
            </a:r>
            <a:r>
              <a:rPr lang="en-US" sz="3200">
                <a:cs typeface="+mn-cs"/>
              </a:rPr>
              <a:t>  4  3  5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2971800" y="1447800"/>
            <a:ext cx="1295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1, 3, 5)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5791200" y="4800600"/>
            <a:ext cx="3124200" cy="1981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solidFill>
                  <a:schemeClr val="bg2"/>
                </a:solidFill>
                <a:cs typeface="+mn-cs"/>
              </a:rPr>
              <a:t>1  2</a:t>
            </a:r>
            <a:r>
              <a:rPr lang="en-US" sz="3200">
                <a:cs typeface="+mn-cs"/>
              </a:rPr>
              <a:t>  4  3  5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 flipV="1">
            <a:off x="40386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798" name="TextBox 6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33799" name="TextBox 8"/>
          <p:cNvSpPr txBox="1">
            <a:spLocks noChangeArrowheads="1"/>
          </p:cNvSpPr>
          <p:nvPr/>
        </p:nvSpPr>
        <p:spPr bwMode="auto">
          <a:xfrm>
            <a:off x="2971800" y="25908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relq = 5 – 3 + 1 = 3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1, 3, </a:t>
            </a:r>
            <a:r>
              <a:rPr lang="en-US" sz="2800" dirty="0">
                <a:solidFill>
                  <a:srgbClr val="FF0000"/>
                </a:solidFill>
                <a:cs typeface="+mn-cs"/>
              </a:rPr>
              <a:t>4</a:t>
            </a:r>
            <a:r>
              <a:rPr lang="en-US" sz="2800" dirty="0">
                <a:cs typeface="+mn-cs"/>
              </a:rPr>
              <a:t>)</a:t>
            </a: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5791200" y="5638800"/>
            <a:ext cx="3124200" cy="533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solidFill>
                  <a:schemeClr val="bg2"/>
                </a:solidFill>
                <a:cs typeface="+mn-cs"/>
              </a:rPr>
              <a:t>1  2</a:t>
            </a:r>
            <a:r>
              <a:rPr lang="en-US" sz="3200">
                <a:cs typeface="+mn-cs"/>
              </a:rPr>
              <a:t>  4  3  5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19814" name="Line 6"/>
          <p:cNvSpPr>
            <a:spLocks noChangeShapeType="1"/>
          </p:cNvSpPr>
          <p:nvPr/>
        </p:nvSpPr>
        <p:spPr bwMode="auto">
          <a:xfrm flipV="1">
            <a:off x="40386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2971800" y="14478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823" name="TextBox 7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1, 3, 4)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5791200" y="4495800"/>
            <a:ext cx="31242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solidFill>
                  <a:schemeClr val="bg2"/>
                </a:solidFill>
                <a:cs typeface="+mn-cs"/>
              </a:rPr>
              <a:t>1  2</a:t>
            </a:r>
            <a:r>
              <a:rPr lang="en-US" sz="3200">
                <a:cs typeface="+mn-cs"/>
              </a:rPr>
              <a:t>  4  3  </a:t>
            </a:r>
            <a:r>
              <a:rPr lang="en-US" sz="3200">
                <a:solidFill>
                  <a:schemeClr val="bg2"/>
                </a:solidFill>
                <a:cs typeface="+mn-cs"/>
              </a:rPr>
              <a:t>5</a:t>
            </a:r>
            <a:r>
              <a:rPr lang="en-US" sz="3200">
                <a:cs typeface="+mn-cs"/>
              </a:rPr>
              <a:t>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21863" name="Rectangle 7"/>
          <p:cNvSpPr>
            <a:spLocks noChangeArrowheads="1"/>
          </p:cNvSpPr>
          <p:nvPr/>
        </p:nvSpPr>
        <p:spPr bwMode="auto">
          <a:xfrm>
            <a:off x="2971800" y="1447800"/>
            <a:ext cx="8382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1, 3, 4)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5791200" y="4495800"/>
            <a:ext cx="31242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solidFill>
                  <a:schemeClr val="bg2"/>
                </a:solidFill>
                <a:cs typeface="+mn-cs"/>
              </a:rPr>
              <a:t>1  2</a:t>
            </a:r>
            <a:r>
              <a:rPr lang="en-US" sz="3200">
                <a:cs typeface="+mn-cs"/>
              </a:rPr>
              <a:t>  3  4  </a:t>
            </a:r>
            <a:r>
              <a:rPr lang="en-US" sz="3200">
                <a:solidFill>
                  <a:schemeClr val="bg2"/>
                </a:solidFill>
                <a:cs typeface="+mn-cs"/>
              </a:rPr>
              <a:t>5</a:t>
            </a:r>
            <a:r>
              <a:rPr lang="en-US" sz="3200">
                <a:cs typeface="+mn-cs"/>
              </a:rPr>
              <a:t>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22887" name="Line 7"/>
          <p:cNvSpPr>
            <a:spLocks noChangeShapeType="1"/>
          </p:cNvSpPr>
          <p:nvPr/>
        </p:nvSpPr>
        <p:spPr bwMode="auto">
          <a:xfrm flipV="1">
            <a:off x="32004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562600" y="4057650"/>
            <a:ext cx="34290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Selection(A,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   q &lt;- Partition(</a:t>
            </a:r>
            <a:r>
              <a:rPr lang="en-US" dirty="0" err="1">
                <a:cs typeface="+mn-cs"/>
              </a:rPr>
              <a:t>A,p,r</a:t>
            </a:r>
            <a:r>
              <a:rPr lang="en-US" dirty="0">
                <a:cs typeface="+mn-cs"/>
              </a:rPr>
              <a:t>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 = q-p+1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if k =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Return A[q]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if k &lt;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k, p, q-1)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else // k &gt; 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/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      Selection(A, k-</a:t>
            </a:r>
            <a:r>
              <a:rPr lang="en-US" dirty="0" err="1">
                <a:cs typeface="+mn-cs"/>
              </a:rPr>
              <a:t>relq</a:t>
            </a:r>
            <a:r>
              <a:rPr lang="en-US" dirty="0">
                <a:cs typeface="+mn-cs"/>
              </a:rPr>
              <a:t>, q+1, r)</a:t>
            </a:r>
          </a:p>
        </p:txBody>
      </p:sp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>
                <a:cs typeface="+mn-cs"/>
              </a:rPr>
              <a:t>Selection(A, 1, 3, 4)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5791200" y="5105400"/>
            <a:ext cx="3124200" cy="533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2057400" y="13716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solidFill>
                  <a:schemeClr val="bg2"/>
                </a:solidFill>
                <a:cs typeface="+mn-cs"/>
              </a:rPr>
              <a:t>1  2</a:t>
            </a:r>
            <a:r>
              <a:rPr lang="en-US" sz="3200">
                <a:cs typeface="+mn-cs"/>
              </a:rPr>
              <a:t>  3  4  </a:t>
            </a:r>
            <a:r>
              <a:rPr lang="en-US" sz="3200">
                <a:solidFill>
                  <a:schemeClr val="bg2"/>
                </a:solidFill>
                <a:cs typeface="+mn-cs"/>
              </a:rPr>
              <a:t>5</a:t>
            </a:r>
            <a:r>
              <a:rPr lang="en-US" sz="3200">
                <a:cs typeface="+mn-cs"/>
              </a:rPr>
              <a:t>  </a:t>
            </a:r>
            <a:r>
              <a:rPr lang="en-US" sz="3200">
                <a:solidFill>
                  <a:schemeClr val="bg2"/>
                </a:solidFill>
                <a:cs typeface="+mn-cs"/>
              </a:rPr>
              <a:t>6  8  7</a:t>
            </a:r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 flipV="1">
            <a:off x="3200400" y="19812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2895600" y="1447800"/>
            <a:ext cx="533400" cy="990600"/>
          </a:xfrm>
          <a:prstGeom prst="rect">
            <a:avLst/>
          </a:prstGeom>
          <a:noFill/>
          <a:ln w="2857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FF0000"/>
              </a:solidFill>
              <a:cs typeface="+mn-cs"/>
            </a:endParaRPr>
          </a:p>
        </p:txBody>
      </p:sp>
      <p:sp>
        <p:nvSpPr>
          <p:cNvPr id="37895" name="TextBox 7"/>
          <p:cNvSpPr txBox="1">
            <a:spLocks noChangeArrowheads="1"/>
          </p:cNvSpPr>
          <p:nvPr/>
        </p:nvSpPr>
        <p:spPr bwMode="auto">
          <a:xfrm>
            <a:off x="2133600" y="9906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1     2     3     4     5     6     7     8   </a:t>
            </a:r>
          </a:p>
        </p:txBody>
      </p:sp>
      <p:sp>
        <p:nvSpPr>
          <p:cNvPr id="37896" name="TextBox 10"/>
          <p:cNvSpPr txBox="1">
            <a:spLocks noChangeArrowheads="1"/>
          </p:cNvSpPr>
          <p:nvPr/>
        </p:nvSpPr>
        <p:spPr bwMode="auto">
          <a:xfrm>
            <a:off x="2971800" y="25908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relq = 3 – 3 + 1 = 1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7543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Running time of Selection?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54864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Best case?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cs typeface="+mn-cs"/>
              </a:rPr>
              <a:t>Each call to Partition throws away half the data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Recurrence?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cs typeface="+mn-cs"/>
              </a:rPr>
              <a:t>O(n)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1676400" y="2362200"/>
            <a:ext cx="5410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1676400" y="3048000"/>
            <a:ext cx="2590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1676400" y="3733800"/>
            <a:ext cx="1219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1259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979848"/>
              </p:ext>
            </p:extLst>
          </p:nvPr>
        </p:nvGraphicFramePr>
        <p:xfrm>
          <a:off x="1768475" y="4876800"/>
          <a:ext cx="3397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Equation" r:id="rId3" imgW="1358310" imgH="203112" progId="Equation.3">
                  <p:embed/>
                </p:oleObj>
              </mc:Choice>
              <mc:Fallback>
                <p:oleObj name="Equation" r:id="rId3" imgW="1358310" imgH="203112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475" y="4876800"/>
                        <a:ext cx="33972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animBg="1"/>
      <p:bldP spid="125957" grpId="0" animBg="1"/>
      <p:bldP spid="1259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7543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Running time of Selection?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54864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Worst case?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cs typeface="+mn-cs"/>
              </a:rPr>
              <a:t>Each call to Partition only reduces our search by 1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Recurrence?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0000FF"/>
                </a:solidFill>
                <a:cs typeface="+mn-cs"/>
              </a:rPr>
              <a:t>O(n</a:t>
            </a:r>
            <a:r>
              <a:rPr lang="en-US" sz="2400" baseline="30000" dirty="0" smtClean="0">
                <a:solidFill>
                  <a:srgbClr val="0000FF"/>
                </a:solidFill>
                <a:cs typeface="+mn-cs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cs typeface="+mn-cs"/>
              </a:rPr>
              <a:t>)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676400" y="2362200"/>
            <a:ext cx="5410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1676400" y="3048000"/>
            <a:ext cx="4876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1676400" y="37338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1321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12035"/>
              </p:ext>
            </p:extLst>
          </p:nvPr>
        </p:nvGraphicFramePr>
        <p:xfrm>
          <a:off x="1752600" y="4800600"/>
          <a:ext cx="3429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Equation" r:id="rId3" imgW="1371600" imgH="203200" progId="Equation.3">
                  <p:embed/>
                </p:oleObj>
              </mc:Choice>
              <mc:Fallback>
                <p:oleObj name="Equation" r:id="rId3" imgW="13716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800600"/>
                        <a:ext cx="3429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  <p:bldP spid="132101" grpId="0" animBg="1"/>
      <p:bldP spid="13210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7543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Running time of Selection?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54864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 smtClean="0">
                <a:cs typeface="+mn-cs"/>
              </a:rPr>
              <a:t>Worst case?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cs typeface="+mn-cs"/>
              </a:rPr>
              <a:t>Each call to Partition only reduces our search by 1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When does this happen?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rgbClr val="0000FF"/>
                </a:solidFill>
                <a:cs typeface="+mn-cs"/>
              </a:rPr>
              <a:t>sorted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rgbClr val="0000FF"/>
                </a:solidFill>
                <a:cs typeface="+mn-cs"/>
              </a:rPr>
              <a:t>reverse sorted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rgbClr val="0000FF"/>
                </a:solidFill>
                <a:cs typeface="+mn-cs"/>
              </a:rPr>
              <a:t>others…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676400" y="2362200"/>
            <a:ext cx="5410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1676400" y="3048000"/>
            <a:ext cx="4876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1676400" y="37338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How can randomness help us?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57400" y="2209800"/>
            <a:ext cx="4800600" cy="323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 err="1">
                <a:cs typeface="+mn-cs"/>
              </a:rPr>
              <a:t>RSelection</a:t>
            </a:r>
            <a:r>
              <a:rPr lang="en-US" sz="2400" dirty="0">
                <a:cs typeface="+mn-cs"/>
              </a:rPr>
              <a:t>(A, k, p, r)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   q &lt;- </a:t>
            </a:r>
            <a:r>
              <a:rPr lang="en-US" sz="2400" dirty="0" err="1">
                <a:solidFill>
                  <a:srgbClr val="0000FF"/>
                </a:solidFill>
                <a:cs typeface="+mn-cs"/>
              </a:rPr>
              <a:t>RPartition</a:t>
            </a:r>
            <a:r>
              <a:rPr lang="en-US" sz="2400" dirty="0">
                <a:cs typeface="+mn-cs"/>
              </a:rPr>
              <a:t>(</a:t>
            </a:r>
            <a:r>
              <a:rPr lang="en-US" sz="2400" dirty="0" err="1">
                <a:cs typeface="+mn-cs"/>
              </a:rPr>
              <a:t>A,p,r</a:t>
            </a:r>
            <a:r>
              <a:rPr lang="en-US" sz="2400" dirty="0">
                <a:cs typeface="+mn-cs"/>
              </a:rPr>
              <a:t>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if k = q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A[q]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if k &lt; q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k, p, q-1)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else // k &gt; q</a:t>
            </a:r>
            <a:br>
              <a:rPr lang="en-US" sz="2400" dirty="0">
                <a:cs typeface="+mn-cs"/>
              </a:rPr>
            </a:br>
            <a:r>
              <a:rPr lang="en-US" sz="2400" dirty="0">
                <a:cs typeface="+mn-cs"/>
              </a:rPr>
              <a:t>      Return Selection(A, k, q+1, r)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Running time of RSelection?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 smtClean="0">
                <a:solidFill>
                  <a:srgbClr val="FF0000"/>
                </a:solidFill>
                <a:cs typeface="+mn-cs"/>
              </a:rPr>
              <a:t>Best case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rgbClr val="0000FF"/>
                </a:solidFill>
              </a:rPr>
              <a:t>O(n)</a:t>
            </a:r>
          </a:p>
          <a:p>
            <a:pPr marL="0" indent="0" eaLnBrk="1" hangingPunct="1">
              <a:buNone/>
              <a:defRPr/>
            </a:pPr>
            <a:r>
              <a:rPr lang="en-US" dirty="0" smtClean="0">
                <a:solidFill>
                  <a:srgbClr val="FF0000"/>
                </a:solidFill>
                <a:cs typeface="+mn-cs"/>
              </a:rPr>
              <a:t>Worst case</a:t>
            </a:r>
          </a:p>
          <a:p>
            <a:pPr lvl="1" eaLnBrk="1" hangingPunct="1">
              <a:defRPr/>
            </a:pPr>
            <a:r>
              <a:rPr lang="en-US" dirty="0" smtClean="0"/>
              <a:t>Still </a:t>
            </a:r>
            <a:r>
              <a:rPr lang="en-US" dirty="0" smtClean="0">
                <a:solidFill>
                  <a:srgbClr val="0000FF"/>
                </a:solidFill>
              </a:rPr>
              <a:t>O(n</a:t>
            </a:r>
            <a:r>
              <a:rPr lang="en-US" baseline="30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 eaLnBrk="1" hangingPunct="1">
              <a:defRPr/>
            </a:pPr>
            <a:r>
              <a:rPr lang="en-US" dirty="0" smtClean="0"/>
              <a:t>As with Quicksort, we can get unlucky</a:t>
            </a:r>
          </a:p>
          <a:p>
            <a:pPr marL="0" indent="0" eaLnBrk="1" hangingPunct="1">
              <a:buNone/>
              <a:defRPr/>
            </a:pPr>
            <a:r>
              <a:rPr lang="en-US" dirty="0" smtClean="0">
                <a:solidFill>
                  <a:srgbClr val="FF0000"/>
                </a:solidFill>
                <a:cs typeface="+mn-cs"/>
              </a:rPr>
              <a:t>Average case?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Average case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010400" cy="16002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dirty="0" smtClean="0">
                <a:cs typeface="+mn-cs"/>
              </a:rPr>
              <a:t>Depends on how much data we throw away at each step</a:t>
            </a:r>
          </a:p>
        </p:txBody>
      </p:sp>
      <p:sp>
        <p:nvSpPr>
          <p:cNvPr id="130052" name="Line 4"/>
          <p:cNvSpPr>
            <a:spLocks noChangeShapeType="1"/>
          </p:cNvSpPr>
          <p:nvPr/>
        </p:nvSpPr>
        <p:spPr bwMode="auto">
          <a:xfrm flipH="1">
            <a:off x="3200400" y="32004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0053" name="AutoShape 5"/>
          <p:cNvSpPr>
            <a:spLocks noChangeArrowheads="1"/>
          </p:cNvSpPr>
          <p:nvPr/>
        </p:nvSpPr>
        <p:spPr bwMode="auto">
          <a:xfrm>
            <a:off x="2743200" y="3657600"/>
            <a:ext cx="990600" cy="1295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0054" name="Line 6"/>
          <p:cNvSpPr>
            <a:spLocks noChangeShapeType="1"/>
          </p:cNvSpPr>
          <p:nvPr/>
        </p:nvSpPr>
        <p:spPr bwMode="auto">
          <a:xfrm flipH="1" flipV="1">
            <a:off x="3810000" y="32004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0055" name="AutoShape 7"/>
          <p:cNvSpPr>
            <a:spLocks noChangeArrowheads="1"/>
          </p:cNvSpPr>
          <p:nvPr/>
        </p:nvSpPr>
        <p:spPr bwMode="auto">
          <a:xfrm>
            <a:off x="3733800" y="3657600"/>
            <a:ext cx="1752600" cy="2209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Average case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 smtClean="0">
                <a:cs typeface="+mn-cs"/>
              </a:rPr>
              <a:t>We</a:t>
            </a:r>
            <a:r>
              <a:rPr lang="en-US" sz="2400" dirty="0" smtClean="0">
                <a:latin typeface="Arial"/>
                <a:cs typeface="+mn-cs"/>
              </a:rPr>
              <a:t>’</a:t>
            </a:r>
            <a:r>
              <a:rPr lang="en-US" sz="2400" dirty="0" smtClean="0">
                <a:cs typeface="+mn-cs"/>
              </a:rPr>
              <a:t>ll call a partition </a:t>
            </a:r>
            <a:r>
              <a:rPr lang="ja-JP" altLang="en-US" sz="2400" dirty="0" smtClean="0">
                <a:latin typeface="Arial"/>
                <a:cs typeface="+mn-cs"/>
              </a:rPr>
              <a:t>“</a:t>
            </a:r>
            <a:r>
              <a:rPr lang="en-US" sz="2400" dirty="0" smtClean="0">
                <a:cs typeface="+mn-cs"/>
              </a:rPr>
              <a:t>good</a:t>
            </a:r>
            <a:r>
              <a:rPr lang="ja-JP" altLang="en-US" sz="2400" dirty="0" smtClean="0">
                <a:latin typeface="Arial"/>
                <a:cs typeface="+mn-cs"/>
              </a:rPr>
              <a:t>”</a:t>
            </a:r>
            <a:r>
              <a:rPr lang="en-US" sz="2400" dirty="0" smtClean="0">
                <a:cs typeface="+mn-cs"/>
              </a:rPr>
              <a:t> if the pivot falls within within the 25</a:t>
            </a:r>
            <a:r>
              <a:rPr lang="en-US" sz="2400" baseline="30000" dirty="0" smtClean="0">
                <a:cs typeface="+mn-cs"/>
              </a:rPr>
              <a:t>th</a:t>
            </a:r>
            <a:r>
              <a:rPr lang="en-US" sz="2400" dirty="0" smtClean="0">
                <a:cs typeface="+mn-cs"/>
              </a:rPr>
              <a:t> and 75</a:t>
            </a:r>
            <a:r>
              <a:rPr lang="en-US" sz="2400" baseline="30000" dirty="0" smtClean="0">
                <a:cs typeface="+mn-cs"/>
              </a:rPr>
              <a:t>th</a:t>
            </a:r>
            <a:r>
              <a:rPr lang="en-US" sz="2400" dirty="0" smtClean="0">
                <a:cs typeface="+mn-cs"/>
              </a:rPr>
              <a:t> percentile</a:t>
            </a:r>
          </a:p>
          <a:p>
            <a:pPr lvl="1" eaLnBrk="1" hangingPunct="1">
              <a:defRPr/>
            </a:pPr>
            <a:r>
              <a:rPr lang="en-US" sz="2000" dirty="0" smtClean="0">
                <a:cs typeface="+mn-cs"/>
              </a:rPr>
              <a:t>a “good” partition throws away at least a quarter of the data</a:t>
            </a:r>
            <a:endParaRPr lang="en-US" sz="2000" dirty="0">
              <a:cs typeface="+mn-cs"/>
            </a:endParaRPr>
          </a:p>
          <a:p>
            <a:pPr lvl="1" eaLnBrk="1" hangingPunct="1">
              <a:defRPr/>
            </a:pPr>
            <a:r>
              <a:rPr lang="en-US" sz="2000" dirty="0" smtClean="0">
                <a:cs typeface="+mn-cs"/>
              </a:rPr>
              <a:t>Or, each of the partitions contains at least 25% of the data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What is the probability of a </a:t>
            </a:r>
            <a:r>
              <a:rPr lang="ja-JP" altLang="en-US" sz="2400" dirty="0" smtClean="0">
                <a:solidFill>
                  <a:srgbClr val="FF0000"/>
                </a:solidFill>
                <a:latin typeface="Arial"/>
                <a:cs typeface="+mn-cs"/>
              </a:rPr>
              <a:t>“</a:t>
            </a:r>
            <a:r>
              <a:rPr lang="en-US" sz="2400" dirty="0" smtClean="0">
                <a:solidFill>
                  <a:srgbClr val="FF0000"/>
                </a:solidFill>
                <a:cs typeface="+mn-cs"/>
              </a:rPr>
              <a:t>good</a:t>
            </a:r>
            <a:r>
              <a:rPr lang="ja-JP" altLang="en-US" sz="2400" dirty="0" smtClean="0">
                <a:solidFill>
                  <a:srgbClr val="FF0000"/>
                </a:solidFill>
                <a:latin typeface="Arial"/>
                <a:cs typeface="+mn-cs"/>
              </a:rPr>
              <a:t>”</a:t>
            </a:r>
            <a:r>
              <a:rPr lang="en-US" sz="2400" dirty="0" smtClean="0">
                <a:solidFill>
                  <a:srgbClr val="FF0000"/>
                </a:solidFill>
                <a:cs typeface="+mn-cs"/>
              </a:rPr>
              <a:t> partition?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cs typeface="+mn-cs"/>
              </a:rPr>
              <a:t>Half of the elements lie within this range and half outside, so 50% chance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Average case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10013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Recall, that like Quicksort, we can absorb the cost of a number of </a:t>
            </a:r>
            <a:r>
              <a:rPr lang="ja-JP" altLang="en-US" dirty="0" smtClean="0">
                <a:latin typeface="Arial"/>
                <a:cs typeface="+mn-cs"/>
              </a:rPr>
              <a:t>“</a:t>
            </a:r>
            <a:r>
              <a:rPr lang="en-US" dirty="0" smtClean="0">
                <a:cs typeface="+mn-cs"/>
              </a:rPr>
              <a:t>bad</a:t>
            </a:r>
            <a:r>
              <a:rPr lang="ja-JP" altLang="en-US" dirty="0" smtClean="0">
                <a:latin typeface="Arial"/>
                <a:cs typeface="+mn-cs"/>
              </a:rPr>
              <a:t>”</a:t>
            </a:r>
            <a:r>
              <a:rPr lang="en-US" dirty="0" smtClean="0">
                <a:cs typeface="+mn-cs"/>
              </a:rPr>
              <a:t> partitions </a:t>
            </a:r>
          </a:p>
        </p:txBody>
      </p:sp>
      <p:sp>
        <p:nvSpPr>
          <p:cNvPr id="134148" name="Line 4"/>
          <p:cNvSpPr>
            <a:spLocks noChangeShapeType="1"/>
          </p:cNvSpPr>
          <p:nvPr/>
        </p:nvSpPr>
        <p:spPr bwMode="auto">
          <a:xfrm flipH="1">
            <a:off x="1295400" y="3048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49" name="AutoShape 5"/>
          <p:cNvSpPr>
            <a:spLocks noChangeArrowheads="1"/>
          </p:cNvSpPr>
          <p:nvPr/>
        </p:nvSpPr>
        <p:spPr bwMode="auto">
          <a:xfrm>
            <a:off x="1219200" y="3581400"/>
            <a:ext cx="152400" cy="152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1905000" y="30480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1" name="AutoShape 7"/>
          <p:cNvSpPr>
            <a:spLocks noChangeArrowheads="1"/>
          </p:cNvSpPr>
          <p:nvPr/>
        </p:nvSpPr>
        <p:spPr bwMode="auto">
          <a:xfrm>
            <a:off x="2133600" y="3505200"/>
            <a:ext cx="1143000" cy="1066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2" name="AutoShape 8"/>
          <p:cNvSpPr>
            <a:spLocks noChangeArrowheads="1"/>
          </p:cNvSpPr>
          <p:nvPr/>
        </p:nvSpPr>
        <p:spPr bwMode="auto">
          <a:xfrm>
            <a:off x="1600200" y="5181600"/>
            <a:ext cx="762000" cy="685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3" name="AutoShape 9"/>
          <p:cNvSpPr>
            <a:spLocks noChangeArrowheads="1"/>
          </p:cNvSpPr>
          <p:nvPr/>
        </p:nvSpPr>
        <p:spPr bwMode="auto">
          <a:xfrm>
            <a:off x="3048000" y="5105400"/>
            <a:ext cx="762000" cy="685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4" name="Line 10"/>
          <p:cNvSpPr>
            <a:spLocks noChangeShapeType="1"/>
          </p:cNvSpPr>
          <p:nvPr/>
        </p:nvSpPr>
        <p:spPr bwMode="auto">
          <a:xfrm flipV="1">
            <a:off x="1981200" y="45720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5" name="Line 11"/>
          <p:cNvSpPr>
            <a:spLocks noChangeShapeType="1"/>
          </p:cNvSpPr>
          <p:nvPr/>
        </p:nvSpPr>
        <p:spPr bwMode="auto">
          <a:xfrm flipH="1" flipV="1">
            <a:off x="2819400" y="4572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6" name="AutoShape 12"/>
          <p:cNvSpPr>
            <a:spLocks noChangeArrowheads="1"/>
          </p:cNvSpPr>
          <p:nvPr/>
        </p:nvSpPr>
        <p:spPr bwMode="auto">
          <a:xfrm>
            <a:off x="4191000" y="3657600"/>
            <a:ext cx="838200" cy="1295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7" name="AutoShape 13"/>
          <p:cNvSpPr>
            <a:spLocks noChangeArrowheads="1"/>
          </p:cNvSpPr>
          <p:nvPr/>
        </p:nvSpPr>
        <p:spPr bwMode="auto">
          <a:xfrm>
            <a:off x="5715000" y="3657600"/>
            <a:ext cx="762000" cy="685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8" name="AutoShape 14"/>
          <p:cNvSpPr>
            <a:spLocks noChangeArrowheads="1"/>
          </p:cNvSpPr>
          <p:nvPr/>
        </p:nvSpPr>
        <p:spPr bwMode="auto">
          <a:xfrm>
            <a:off x="7162800" y="3581400"/>
            <a:ext cx="762000" cy="685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59" name="Line 15"/>
          <p:cNvSpPr>
            <a:spLocks noChangeShapeType="1"/>
          </p:cNvSpPr>
          <p:nvPr/>
        </p:nvSpPr>
        <p:spPr bwMode="auto">
          <a:xfrm flipV="1">
            <a:off x="6096000" y="29718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4160" name="Line 16"/>
          <p:cNvSpPr>
            <a:spLocks noChangeShapeType="1"/>
          </p:cNvSpPr>
          <p:nvPr/>
        </p:nvSpPr>
        <p:spPr bwMode="auto">
          <a:xfrm flipH="1" flipV="1">
            <a:off x="6781800" y="29718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Average case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7859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</a:rPr>
              <a:t>On average, how many times will Partition need to be called before be get a good partition?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 dirty="0" smtClean="0"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 smtClean="0">
                <a:cs typeface="+mn-cs"/>
              </a:rPr>
              <a:t>Let E be the number of times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 smtClean="0">
                <a:cs typeface="+mn-cs"/>
              </a:rPr>
              <a:t>Recurrence:</a:t>
            </a:r>
          </a:p>
        </p:txBody>
      </p:sp>
      <p:graphicFrame>
        <p:nvGraphicFramePr>
          <p:cNvPr id="135176" name="Object 8"/>
          <p:cNvGraphicFramePr>
            <a:graphicFrameLocks noChangeAspect="1"/>
          </p:cNvGraphicFramePr>
          <p:nvPr/>
        </p:nvGraphicFramePr>
        <p:xfrm>
          <a:off x="2971800" y="3429000"/>
          <a:ext cx="16764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8" name="Equation" r:id="rId3" imgW="723586" imgH="393529" progId="Equation.3">
                  <p:embed/>
                </p:oleObj>
              </mc:Choice>
              <mc:Fallback>
                <p:oleObj name="Equation" r:id="rId3" imgW="723586" imgH="393529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429000"/>
                        <a:ext cx="167640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7" name="Object 9"/>
          <p:cNvGraphicFramePr>
            <a:graphicFrameLocks noChangeAspect="1"/>
          </p:cNvGraphicFramePr>
          <p:nvPr/>
        </p:nvGraphicFramePr>
        <p:xfrm>
          <a:off x="3276600" y="4422775"/>
          <a:ext cx="33528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9" name="Equation" r:id="rId5" imgW="1447172" imgH="393529" progId="Equation.3">
                  <p:embed/>
                </p:oleObj>
              </mc:Choice>
              <mc:Fallback>
                <p:oleObj name="Equation" r:id="rId5" imgW="1447172" imgH="39352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422775"/>
                        <a:ext cx="335280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8" name="Object 10"/>
          <p:cNvGraphicFramePr>
            <a:graphicFrameLocks noChangeAspect="1"/>
          </p:cNvGraphicFramePr>
          <p:nvPr/>
        </p:nvGraphicFramePr>
        <p:xfrm>
          <a:off x="3276600" y="5562600"/>
          <a:ext cx="5588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0" name="Equation" r:id="rId7" imgW="241091" imgH="164957" progId="Equation.3">
                  <p:embed/>
                </p:oleObj>
              </mc:Choice>
              <mc:Fallback>
                <p:oleObj name="Equation" r:id="rId7" imgW="241091" imgH="16495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558800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9" name="Text Box 11"/>
          <p:cNvSpPr txBox="1">
            <a:spLocks noChangeArrowheads="1"/>
          </p:cNvSpPr>
          <p:nvPr/>
        </p:nvSpPr>
        <p:spPr bwMode="auto">
          <a:xfrm>
            <a:off x="5257800" y="3276600"/>
            <a:ext cx="3429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rgbClr val="0000FF"/>
                </a:solidFill>
                <a:cs typeface="+mn-cs"/>
              </a:rPr>
              <a:t>half the time we get a good partition on the first try and half of the time, we have to try again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Mathematicians and beer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096000" cy="4411663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dirty="0"/>
              <a:t>An infinite number of mathematicians walk into a bar. The first one orders a beer. The second orders half a beer. The third, a quarter of a beer. The bartender says "You're all idiots", and pours two beers.</a:t>
            </a:r>
          </a:p>
        </p:txBody>
      </p:sp>
      <p:pic>
        <p:nvPicPr>
          <p:cNvPr id="4813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343400"/>
            <a:ext cx="8128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48200"/>
            <a:ext cx="16256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Average case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10013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 smtClean="0">
                <a:cs typeface="+mn-cs"/>
              </a:rPr>
              <a:t>Another look.  Let </a:t>
            </a:r>
            <a:r>
              <a:rPr lang="en-US" sz="2400" i="1" dirty="0" smtClean="0">
                <a:cs typeface="+mn-cs"/>
              </a:rPr>
              <a:t>p</a:t>
            </a:r>
            <a:r>
              <a:rPr lang="en-US" sz="2400" dirty="0" smtClean="0">
                <a:cs typeface="+mn-cs"/>
              </a:rPr>
              <a:t> be the probability of success</a:t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/>
            </a:r>
            <a:br>
              <a:rPr lang="en-US" sz="2400" dirty="0" smtClean="0">
                <a:cs typeface="+mn-cs"/>
              </a:rPr>
            </a:br>
            <a:r>
              <a:rPr lang="en-US" sz="2400" dirty="0" smtClean="0">
                <a:cs typeface="+mn-cs"/>
              </a:rPr>
              <a:t>Let X be the number of calls required</a:t>
            </a:r>
          </a:p>
        </p:txBody>
      </p:sp>
      <p:graphicFrame>
        <p:nvGraphicFramePr>
          <p:cNvPr id="49155" name="Object 4"/>
          <p:cNvGraphicFramePr>
            <a:graphicFrameLocks noChangeAspect="1"/>
          </p:cNvGraphicFramePr>
          <p:nvPr/>
        </p:nvGraphicFramePr>
        <p:xfrm>
          <a:off x="2389188" y="3444875"/>
          <a:ext cx="96361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1" name="Equation" r:id="rId3" imgW="469900" imgH="177800" progId="Equation.3">
                  <p:embed/>
                </p:oleObj>
              </mc:Choice>
              <mc:Fallback>
                <p:oleObj name="Equation" r:id="rId3" imgW="4699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9188" y="3444875"/>
                        <a:ext cx="963612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7" name="Object 5"/>
          <p:cNvGraphicFramePr>
            <a:graphicFrameLocks noChangeAspect="1"/>
          </p:cNvGraphicFramePr>
          <p:nvPr/>
        </p:nvGraphicFramePr>
        <p:xfrm>
          <a:off x="3106738" y="4038600"/>
          <a:ext cx="2760662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Equation" r:id="rId5" imgW="1346200" imgH="419100" progId="Equation.3">
                  <p:embed/>
                </p:oleObj>
              </mc:Choice>
              <mc:Fallback>
                <p:oleObj name="Equation" r:id="rId5" imgW="13462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38" y="4038600"/>
                        <a:ext cx="2760662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8" name="Object 6"/>
          <p:cNvGraphicFramePr>
            <a:graphicFrameLocks noChangeAspect="1"/>
          </p:cNvGraphicFramePr>
          <p:nvPr/>
        </p:nvGraphicFramePr>
        <p:xfrm>
          <a:off x="3124200" y="5006975"/>
          <a:ext cx="184943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Equation" r:id="rId7" imgW="901309" imgH="418918" progId="Equation.3">
                  <p:embed/>
                </p:oleObj>
              </mc:Choice>
              <mc:Fallback>
                <p:oleObj name="Equation" r:id="rId7" imgW="901309" imgH="41891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006975"/>
                        <a:ext cx="184943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9" name="Object 7"/>
          <p:cNvGraphicFramePr>
            <a:graphicFrameLocks noChangeAspect="1"/>
          </p:cNvGraphicFramePr>
          <p:nvPr/>
        </p:nvGraphicFramePr>
        <p:xfrm>
          <a:off x="3124200" y="5845175"/>
          <a:ext cx="6000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4" name="Equation" r:id="rId9" imgW="291973" imgH="418918" progId="Equation.3">
                  <p:embed/>
                </p:oleObj>
              </mc:Choice>
              <mc:Fallback>
                <p:oleObj name="Equation" r:id="rId9" imgW="291973" imgH="41891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845175"/>
                        <a:ext cx="60007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3429000" y="3276600"/>
          <a:ext cx="195421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5" name="Equation" r:id="rId11" imgW="952500" imgH="330200" progId="Equation.3">
                  <p:embed/>
                </p:oleObj>
              </mc:Choice>
              <mc:Fallback>
                <p:oleObj name="Equation" r:id="rId11" imgW="952500" imgH="330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276600"/>
                        <a:ext cx="1954213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Average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If on average we can get a “good” partition ever other time, what is the recurrence?</a:t>
            </a:r>
          </a:p>
          <a:p>
            <a:pPr lvl="1">
              <a:defRPr/>
            </a:pPr>
            <a:r>
              <a:rPr lang="en-US" dirty="0" smtClean="0"/>
              <a:t>recall the pivot of a “good” partition falls in the </a:t>
            </a:r>
            <a:r>
              <a:rPr lang="en-US" dirty="0"/>
              <a:t>25</a:t>
            </a:r>
            <a:r>
              <a:rPr lang="en-US" baseline="30000" dirty="0"/>
              <a:t>th</a:t>
            </a:r>
            <a:r>
              <a:rPr lang="en-US" dirty="0"/>
              <a:t> and 75</a:t>
            </a:r>
            <a:r>
              <a:rPr lang="en-US" baseline="30000" dirty="0"/>
              <a:t>th</a:t>
            </a:r>
            <a:r>
              <a:rPr lang="en-US" dirty="0"/>
              <a:t> percentile</a:t>
            </a:r>
          </a:p>
          <a:p>
            <a:pPr lvl="1">
              <a:defRPr/>
            </a:pPr>
            <a:endParaRPr lang="en-US" dirty="0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054225" y="3757613"/>
            <a:ext cx="5641975" cy="2811462"/>
            <a:chOff x="2054225" y="3681413"/>
            <a:chExt cx="5641975" cy="2811462"/>
          </a:xfrm>
        </p:grpSpPr>
        <p:graphicFrame>
          <p:nvGraphicFramePr>
            <p:cNvPr id="50180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3450461"/>
                </p:ext>
              </p:extLst>
            </p:nvPr>
          </p:nvGraphicFramePr>
          <p:xfrm>
            <a:off x="2054225" y="3681413"/>
            <a:ext cx="3890963" cy="1162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188" name="Equation" r:id="rId3" imgW="1320800" imgH="393700" progId="Equation.3">
                    <p:embed/>
                  </p:oleObj>
                </mc:Choice>
                <mc:Fallback>
                  <p:oleObj name="Equation" r:id="rId3" imgW="1320800" imgH="3937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4225" y="3681413"/>
                          <a:ext cx="3890963" cy="1162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 flipV="1">
              <a:off x="5791200" y="4648200"/>
              <a:ext cx="304800" cy="9144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5105400" y="5791200"/>
              <a:ext cx="25908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>
                  <a:cs typeface="+mn-cs"/>
                </a:rPr>
                <a:t>roll in the cost of the </a:t>
              </a:r>
              <a:r>
                <a:rPr lang="ja-JP" altLang="en-US" sz="2000">
                  <a:latin typeface="Arial"/>
                  <a:cs typeface="+mn-cs"/>
                </a:rPr>
                <a:t>“</a:t>
              </a:r>
              <a:r>
                <a:rPr lang="en-US" sz="2000">
                  <a:cs typeface="+mn-cs"/>
                </a:rPr>
                <a:t>bad</a:t>
              </a:r>
              <a:r>
                <a:rPr lang="ja-JP" altLang="en-US" sz="2000">
                  <a:latin typeface="Arial"/>
                  <a:cs typeface="+mn-cs"/>
                </a:rPr>
                <a:t>”</a:t>
              </a:r>
              <a:r>
                <a:rPr lang="en-US" sz="2000">
                  <a:cs typeface="+mn-cs"/>
                </a:rPr>
                <a:t> partitions</a:t>
              </a: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3581400" y="4876800"/>
              <a:ext cx="304800" cy="6096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209800" y="5791200"/>
              <a:ext cx="23622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>
                  <a:cs typeface="+mn-cs"/>
                </a:rPr>
                <a:t>We throw away at least ¼ of the data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543800" cy="7921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Which is?</a:t>
            </a:r>
            <a:endParaRPr lang="en-US" dirty="0"/>
          </a:p>
        </p:txBody>
      </p:sp>
      <p:graphicFrame>
        <p:nvGraphicFramePr>
          <p:cNvPr id="5120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318656"/>
              </p:ext>
            </p:extLst>
          </p:nvPr>
        </p:nvGraphicFramePr>
        <p:xfrm>
          <a:off x="1806575" y="2590800"/>
          <a:ext cx="4079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Equation" r:id="rId3" imgW="1384300" imgH="203200" progId="Equation.3">
                  <p:embed/>
                </p:oleObj>
              </mc:Choice>
              <mc:Fallback>
                <p:oleObj name="Equation" r:id="rId3" imgW="13843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575" y="2590800"/>
                        <a:ext cx="40798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5" name="Object 2"/>
          <p:cNvGraphicFramePr>
            <a:graphicFrameLocks noChangeAspect="1"/>
          </p:cNvGraphicFramePr>
          <p:nvPr/>
        </p:nvGraphicFramePr>
        <p:xfrm>
          <a:off x="920750" y="228600"/>
          <a:ext cx="494030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6" name="Equation" r:id="rId3" imgW="1409700" imgH="203200" progId="Equation.3">
                  <p:embed/>
                </p:oleObj>
              </mc:Choice>
              <mc:Fallback>
                <p:oleObj name="Equation" r:id="rId3" imgW="14097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0" y="228600"/>
                        <a:ext cx="4940300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609600" y="2765425"/>
            <a:ext cx="1295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/>
              <a:t>  a   = </a:t>
            </a:r>
            <a:br>
              <a:rPr lang="en-US" sz="2800"/>
            </a:br>
            <a:r>
              <a:rPr lang="en-US" sz="2800"/>
              <a:t>  b   =</a:t>
            </a:r>
            <a:br>
              <a:rPr lang="en-US" sz="2800"/>
            </a:br>
            <a:r>
              <a:rPr lang="en-US" sz="2800" i="1"/>
              <a:t>f(n) =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752600" y="2703513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/>
              <a:t>1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752600" y="3146425"/>
            <a:ext cx="838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/>
              <a:t>4/3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1752600" y="3603625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i="1" dirty="0"/>
              <a:t>n</a:t>
            </a:r>
          </a:p>
        </p:txBody>
      </p:sp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3124200" y="2895600"/>
          <a:ext cx="8382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7" name="Equation" r:id="rId5" imgW="355292" imgH="203024" progId="Equation.3">
                  <p:embed/>
                </p:oleObj>
              </mc:Choice>
              <mc:Fallback>
                <p:oleObj name="Equation" r:id="rId5" imgW="355292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95600"/>
                        <a:ext cx="838200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453698"/>
              </p:ext>
            </p:extLst>
          </p:nvPr>
        </p:nvGraphicFramePr>
        <p:xfrm>
          <a:off x="3852863" y="2833688"/>
          <a:ext cx="1897062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8" name="Equation" r:id="rId7" imgW="774700" imgH="508000" progId="Equation.3">
                  <p:embed/>
                </p:oleObj>
              </mc:Choice>
              <mc:Fallback>
                <p:oleObj name="Equation" r:id="rId7" imgW="774700" imgH="508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863" y="2833688"/>
                        <a:ext cx="1897062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601144"/>
              </p:ext>
            </p:extLst>
          </p:nvPr>
        </p:nvGraphicFramePr>
        <p:xfrm>
          <a:off x="863600" y="4500563"/>
          <a:ext cx="2538413" cy="188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9" name="Equation" r:id="rId9" imgW="1092200" imgH="812800" progId="Equation.3">
                  <p:embed/>
                </p:oleObj>
              </mc:Choice>
              <mc:Fallback>
                <p:oleObj name="Equation" r:id="rId9" imgW="1092200" imgH="812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4500563"/>
                        <a:ext cx="2538413" cy="188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10"/>
          <p:cNvGraphicFramePr>
            <a:graphicFrameLocks noChangeAspect="1"/>
          </p:cNvGraphicFramePr>
          <p:nvPr/>
        </p:nvGraphicFramePr>
        <p:xfrm>
          <a:off x="2362200" y="990600"/>
          <a:ext cx="50292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0" name="Equation" r:id="rId11" imgW="3149600" imgH="228600" progId="Equation.3">
                  <p:embed/>
                </p:oleObj>
              </mc:Choice>
              <mc:Fallback>
                <p:oleObj name="Equation" r:id="rId11" imgW="31496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990600"/>
                        <a:ext cx="502920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4" name="Object 11"/>
          <p:cNvGraphicFramePr>
            <a:graphicFrameLocks noChangeAspect="1"/>
          </p:cNvGraphicFramePr>
          <p:nvPr/>
        </p:nvGraphicFramePr>
        <p:xfrm>
          <a:off x="2362200" y="1406525"/>
          <a:ext cx="44196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1" name="Equation" r:id="rId13" imgW="2819400" imgH="228600" progId="Equation.3">
                  <p:embed/>
                </p:oleObj>
              </mc:Choice>
              <mc:Fallback>
                <p:oleObj name="Equation" r:id="rId13" imgW="28194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406525"/>
                        <a:ext cx="441960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5" name="Object 12"/>
          <p:cNvGraphicFramePr>
            <a:graphicFrameLocks noChangeAspect="1"/>
          </p:cNvGraphicFramePr>
          <p:nvPr/>
        </p:nvGraphicFramePr>
        <p:xfrm>
          <a:off x="2438400" y="1787525"/>
          <a:ext cx="53340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2" name="Equation" r:id="rId15" imgW="3594100" imgH="228600" progId="Equation.3">
                  <p:embed/>
                </p:oleObj>
              </mc:Choice>
              <mc:Fallback>
                <p:oleObj name="Equation" r:id="rId15" imgW="3594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787525"/>
                        <a:ext cx="53340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6" name="Object 13"/>
          <p:cNvGraphicFramePr>
            <a:graphicFrameLocks noChangeAspect="1"/>
          </p:cNvGraphicFramePr>
          <p:nvPr/>
        </p:nvGraphicFramePr>
        <p:xfrm>
          <a:off x="2667000" y="2168525"/>
          <a:ext cx="19812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Equation" r:id="rId17" imgW="1295400" imgH="203200" progId="Equation.3">
                  <p:embed/>
                </p:oleObj>
              </mc:Choice>
              <mc:Fallback>
                <p:oleObj name="Equation" r:id="rId17" imgW="12954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168525"/>
                        <a:ext cx="1981200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4343400" y="4343400"/>
            <a:ext cx="3200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2102DA"/>
                </a:solidFill>
              </a:rPr>
              <a:t>Case </a:t>
            </a:r>
            <a:r>
              <a:rPr lang="en-US" sz="3200" b="1" dirty="0">
                <a:solidFill>
                  <a:srgbClr val="2102DA"/>
                </a:solidFill>
              </a:rPr>
              <a:t>3</a:t>
            </a:r>
            <a:r>
              <a:rPr lang="en-US" sz="3200" b="1" dirty="0" smtClean="0">
                <a:solidFill>
                  <a:srgbClr val="2102DA"/>
                </a:solidFill>
              </a:rPr>
              <a:t>: </a:t>
            </a:r>
            <a:r>
              <a:rPr lang="el-GR" sz="3200" dirty="0">
                <a:solidFill>
                  <a:srgbClr val="2102DA"/>
                </a:solidFill>
                <a:cs typeface="Arial" charset="0"/>
              </a:rPr>
              <a:t>Θ</a:t>
            </a:r>
            <a:r>
              <a:rPr lang="en-US" sz="3200" dirty="0">
                <a:solidFill>
                  <a:srgbClr val="2102DA"/>
                </a:solidFill>
                <a:cs typeface="Arial" charset="0"/>
              </a:rPr>
              <a:t>(n)</a:t>
            </a:r>
            <a:r>
              <a:rPr lang="en-US" sz="3200" dirty="0"/>
              <a:t>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191000" y="5105400"/>
            <a:ext cx="480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0000FF"/>
                </a:solidFill>
              </a:rPr>
              <a:t>Average case running time!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77" grpId="0"/>
      <p:bldP spid="54278" grpId="0"/>
      <p:bldP spid="54288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 aside…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Notice a trend?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53251" name="Object 2"/>
          <p:cNvGraphicFramePr>
            <a:graphicFrameLocks noChangeAspect="1"/>
          </p:cNvGraphicFramePr>
          <p:nvPr/>
        </p:nvGraphicFramePr>
        <p:xfrm>
          <a:off x="1322388" y="2438400"/>
          <a:ext cx="4440237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0" name="Equation" r:id="rId3" imgW="1346200" imgH="203200" progId="Equation.3">
                  <p:embed/>
                </p:oleObj>
              </mc:Choice>
              <mc:Fallback>
                <p:oleObj name="Equation" r:id="rId3" imgW="13462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2438400"/>
                        <a:ext cx="4440237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2"/>
          <p:cNvGraphicFramePr>
            <a:graphicFrameLocks noChangeAspect="1"/>
          </p:cNvGraphicFramePr>
          <p:nvPr/>
        </p:nvGraphicFramePr>
        <p:xfrm>
          <a:off x="1295400" y="3581400"/>
          <a:ext cx="46482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1" name="Equation" r:id="rId5" imgW="1409700" imgH="203200" progId="Equation.3">
                  <p:embed/>
                </p:oleObj>
              </mc:Choice>
              <mc:Fallback>
                <p:oleObj name="Equation" r:id="rId5" imgW="14097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581400"/>
                        <a:ext cx="46482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6207125" y="23622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sz="3600">
                <a:solidFill>
                  <a:srgbClr val="2102DA"/>
                </a:solidFill>
                <a:cs typeface="Arial" charset="0"/>
              </a:rPr>
              <a:t>Θ</a:t>
            </a:r>
            <a:r>
              <a:rPr lang="en-US" sz="3600">
                <a:solidFill>
                  <a:srgbClr val="2102DA"/>
                </a:solidFill>
                <a:cs typeface="Arial" charset="0"/>
              </a:rPr>
              <a:t>(n)</a:t>
            </a:r>
            <a:r>
              <a:rPr lang="en-US" sz="3600"/>
              <a:t> </a:t>
            </a: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6172200" y="3621088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sz="3600">
                <a:solidFill>
                  <a:srgbClr val="2102DA"/>
                </a:solidFill>
                <a:cs typeface="Arial" charset="0"/>
              </a:rPr>
              <a:t>Θ</a:t>
            </a:r>
            <a:r>
              <a:rPr lang="en-US" sz="3600">
                <a:solidFill>
                  <a:srgbClr val="2102DA"/>
                </a:solidFill>
                <a:cs typeface="Arial" charset="0"/>
              </a:rPr>
              <a:t>(n)</a:t>
            </a:r>
            <a:r>
              <a:rPr lang="en-US" sz="360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3" name="Object 2"/>
          <p:cNvGraphicFramePr>
            <a:graphicFrameLocks noChangeAspect="1"/>
          </p:cNvGraphicFramePr>
          <p:nvPr/>
        </p:nvGraphicFramePr>
        <p:xfrm>
          <a:off x="228600" y="15875"/>
          <a:ext cx="2895600" cy="147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0" name="Equation" r:id="rId3" imgW="1295400" imgH="660400" progId="Equation.3">
                  <p:embed/>
                </p:oleObj>
              </mc:Choice>
              <mc:Fallback>
                <p:oleObj name="Equation" r:id="rId3" imgW="1295400" imgH="660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5875"/>
                        <a:ext cx="2895600" cy="147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609600" y="2765425"/>
            <a:ext cx="1295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/>
              <a:t>  a   = </a:t>
            </a:r>
            <a:br>
              <a:rPr lang="en-US" sz="2800"/>
            </a:br>
            <a:r>
              <a:rPr lang="en-US" sz="2800"/>
              <a:t>  b   =</a:t>
            </a:r>
            <a:br>
              <a:rPr lang="en-US" sz="2800"/>
            </a:br>
            <a:r>
              <a:rPr lang="en-US" sz="2800" i="1"/>
              <a:t>f(n) =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752600" y="2703513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/>
              <a:t>1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752600" y="3146425"/>
            <a:ext cx="838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/>
              <a:t>1/p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1752600" y="3603625"/>
            <a:ext cx="762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i="1" dirty="0"/>
              <a:t>f(n)</a:t>
            </a:r>
          </a:p>
        </p:txBody>
      </p:sp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3124200" y="2895600"/>
          <a:ext cx="8382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1" name="Equation" r:id="rId5" imgW="355292" imgH="203024" progId="Equation.3">
                  <p:embed/>
                </p:oleObj>
              </mc:Choice>
              <mc:Fallback>
                <p:oleObj name="Equation" r:id="rId5" imgW="355292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95600"/>
                        <a:ext cx="838200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3852863" y="2847975"/>
          <a:ext cx="1897062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2" name="Equation" r:id="rId7" imgW="774700" imgH="495300" progId="Equation.3">
                  <p:embed/>
                </p:oleObj>
              </mc:Choice>
              <mc:Fallback>
                <p:oleObj name="Equation" r:id="rId7" imgW="774700" imgH="495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863" y="2847975"/>
                        <a:ext cx="1897062" cy="121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2667000" y="990600"/>
          <a:ext cx="50292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3" name="Equation" r:id="rId9" imgW="3149600" imgH="228600" progId="Equation.3">
                  <p:embed/>
                </p:oleObj>
              </mc:Choice>
              <mc:Fallback>
                <p:oleObj name="Equation" r:id="rId9" imgW="31496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990600"/>
                        <a:ext cx="502920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1" name="Object 11"/>
          <p:cNvGraphicFramePr>
            <a:graphicFrameLocks noChangeAspect="1"/>
          </p:cNvGraphicFramePr>
          <p:nvPr/>
        </p:nvGraphicFramePr>
        <p:xfrm>
          <a:off x="2667000" y="1406525"/>
          <a:ext cx="44196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4" name="Equation" r:id="rId11" imgW="2819400" imgH="228600" progId="Equation.3">
                  <p:embed/>
                </p:oleObj>
              </mc:Choice>
              <mc:Fallback>
                <p:oleObj name="Equation" r:id="rId11" imgW="28194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406525"/>
                        <a:ext cx="441960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2" name="Object 12"/>
          <p:cNvGraphicFramePr>
            <a:graphicFrameLocks noChangeAspect="1"/>
          </p:cNvGraphicFramePr>
          <p:nvPr/>
        </p:nvGraphicFramePr>
        <p:xfrm>
          <a:off x="2743200" y="1787525"/>
          <a:ext cx="53340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5" name="Equation" r:id="rId13" imgW="3594100" imgH="228600" progId="Equation.3">
                  <p:embed/>
                </p:oleObj>
              </mc:Choice>
              <mc:Fallback>
                <p:oleObj name="Equation" r:id="rId13" imgW="3594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787525"/>
                        <a:ext cx="53340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3" name="Object 13"/>
          <p:cNvGraphicFramePr>
            <a:graphicFrameLocks noChangeAspect="1"/>
          </p:cNvGraphicFramePr>
          <p:nvPr/>
        </p:nvGraphicFramePr>
        <p:xfrm>
          <a:off x="2971800" y="2168525"/>
          <a:ext cx="19812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6" name="Equation" r:id="rId15" imgW="1295400" imgH="203200" progId="Equation.3">
                  <p:embed/>
                </p:oleObj>
              </mc:Choice>
              <mc:Fallback>
                <p:oleObj name="Equation" r:id="rId15" imgW="12954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168525"/>
                        <a:ext cx="1981200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2362200" y="5029200"/>
            <a:ext cx="3200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2102DA"/>
                </a:solidFill>
              </a:rPr>
              <a:t>Case </a:t>
            </a:r>
            <a:r>
              <a:rPr lang="en-US" sz="3200" b="1" dirty="0">
                <a:solidFill>
                  <a:srgbClr val="2102DA"/>
                </a:solidFill>
              </a:rPr>
              <a:t>3</a:t>
            </a:r>
            <a:r>
              <a:rPr lang="en-US" sz="3200" b="1" dirty="0" smtClean="0">
                <a:solidFill>
                  <a:srgbClr val="2102DA"/>
                </a:solidFill>
              </a:rPr>
              <a:t>: </a:t>
            </a:r>
            <a:r>
              <a:rPr lang="el-GR" sz="3200" dirty="0">
                <a:solidFill>
                  <a:srgbClr val="2102DA"/>
                </a:solidFill>
                <a:cs typeface="Arial" charset="0"/>
              </a:rPr>
              <a:t>Θ</a:t>
            </a:r>
            <a:r>
              <a:rPr lang="en-US" sz="3200" dirty="0">
                <a:solidFill>
                  <a:srgbClr val="2102DA"/>
                </a:solidFill>
                <a:cs typeface="Arial" charset="0"/>
              </a:rPr>
              <a:t>(f(n))</a:t>
            </a:r>
            <a:r>
              <a:rPr lang="en-US" sz="3200" dirty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77" grpId="0"/>
      <p:bldP spid="54278" grpId="0"/>
      <p:bldP spid="54288" grpId="0"/>
    </p:bld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3492</TotalTime>
  <Words>1759</Words>
  <Application>Microsoft Macintosh PowerPoint</Application>
  <PresentationFormat>On-screen Show (4:3)</PresentationFormat>
  <Paragraphs>266</Paragraphs>
  <Slides>43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Network</vt:lpstr>
      <vt:lpstr>Equation</vt:lpstr>
      <vt:lpstr>Microsoft Equation</vt:lpstr>
      <vt:lpstr>Order Statistics</vt:lpstr>
      <vt:lpstr>Administrative</vt:lpstr>
      <vt:lpstr>Medians</vt:lpstr>
      <vt:lpstr>Medians</vt:lpstr>
      <vt:lpstr>Selection</vt:lpstr>
      <vt:lpstr>Can we do better?</vt:lpstr>
      <vt:lpstr>selection problem</vt:lpstr>
      <vt:lpstr>Partition</vt:lpstr>
      <vt:lpstr>An example</vt:lpstr>
      <vt:lpstr>An example</vt:lpstr>
      <vt:lpstr>An example</vt:lpstr>
      <vt:lpstr>PowerPoint Presentation</vt:lpstr>
      <vt:lpstr>Selection: divide and conquer</vt:lpstr>
      <vt:lpstr>Selection: divide and conquer</vt:lpstr>
      <vt:lpstr>Selection: divide and conquer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Running time of Selection?</vt:lpstr>
      <vt:lpstr>Running time of Selection?</vt:lpstr>
      <vt:lpstr>Running time of Selection?</vt:lpstr>
      <vt:lpstr>How can randomness help us?</vt:lpstr>
      <vt:lpstr>Running time of RSelection?</vt:lpstr>
      <vt:lpstr>Average case</vt:lpstr>
      <vt:lpstr>Average case</vt:lpstr>
      <vt:lpstr>Average case</vt:lpstr>
      <vt:lpstr>Average case</vt:lpstr>
      <vt:lpstr>Mathematicians and beer</vt:lpstr>
      <vt:lpstr>Average case</vt:lpstr>
      <vt:lpstr>Average case</vt:lpstr>
      <vt:lpstr>Which is?</vt:lpstr>
      <vt:lpstr>PowerPoint Presentation</vt:lpstr>
      <vt:lpstr>An aside…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Kauchak</cp:lastModifiedBy>
  <cp:revision>301</cp:revision>
  <dcterms:created xsi:type="dcterms:W3CDTF">1601-01-01T00:00:00Z</dcterms:created>
  <dcterms:modified xsi:type="dcterms:W3CDTF">2013-02-28T16:03:51Z</dcterms:modified>
</cp:coreProperties>
</file>