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3" r:id="rId1"/>
  </p:sldMasterIdLst>
  <p:notesMasterIdLst>
    <p:notesMasterId r:id="rId93"/>
  </p:notesMasterIdLst>
  <p:sldIdLst>
    <p:sldId id="446" r:id="rId2"/>
    <p:sldId id="256" r:id="rId3"/>
    <p:sldId id="479" r:id="rId4"/>
    <p:sldId id="480" r:id="rId5"/>
    <p:sldId id="481" r:id="rId6"/>
    <p:sldId id="482" r:id="rId7"/>
    <p:sldId id="483" r:id="rId8"/>
    <p:sldId id="489" r:id="rId9"/>
    <p:sldId id="490" r:id="rId10"/>
    <p:sldId id="491" r:id="rId11"/>
    <p:sldId id="492" r:id="rId12"/>
    <p:sldId id="493" r:id="rId13"/>
    <p:sldId id="494" r:id="rId14"/>
    <p:sldId id="495" r:id="rId15"/>
    <p:sldId id="496" r:id="rId16"/>
    <p:sldId id="497" r:id="rId17"/>
    <p:sldId id="498" r:id="rId18"/>
    <p:sldId id="499" r:id="rId19"/>
    <p:sldId id="500" r:id="rId20"/>
    <p:sldId id="501" r:id="rId21"/>
    <p:sldId id="505" r:id="rId22"/>
    <p:sldId id="506" r:id="rId23"/>
    <p:sldId id="507" r:id="rId24"/>
    <p:sldId id="508" r:id="rId25"/>
    <p:sldId id="509" r:id="rId26"/>
    <p:sldId id="510" r:id="rId27"/>
    <p:sldId id="261" r:id="rId28"/>
    <p:sldId id="262" r:id="rId29"/>
    <p:sldId id="332" r:id="rId30"/>
    <p:sldId id="334" r:id="rId31"/>
    <p:sldId id="335" r:id="rId32"/>
    <p:sldId id="336" r:id="rId33"/>
    <p:sldId id="337" r:id="rId34"/>
    <p:sldId id="448" r:id="rId35"/>
    <p:sldId id="263" r:id="rId36"/>
    <p:sldId id="449" r:id="rId37"/>
    <p:sldId id="291" r:id="rId38"/>
    <p:sldId id="338" r:id="rId39"/>
    <p:sldId id="339" r:id="rId40"/>
    <p:sldId id="450" r:id="rId41"/>
    <p:sldId id="340" r:id="rId42"/>
    <p:sldId id="451" r:id="rId43"/>
    <p:sldId id="452" r:id="rId44"/>
    <p:sldId id="470" r:id="rId45"/>
    <p:sldId id="471" r:id="rId46"/>
    <p:sldId id="472" r:id="rId47"/>
    <p:sldId id="473" r:id="rId48"/>
    <p:sldId id="474" r:id="rId49"/>
    <p:sldId id="475" r:id="rId50"/>
    <p:sldId id="341" r:id="rId51"/>
    <p:sldId id="342" r:id="rId52"/>
    <p:sldId id="343" r:id="rId53"/>
    <p:sldId id="321" r:id="rId54"/>
    <p:sldId id="352" r:id="rId55"/>
    <p:sldId id="353" r:id="rId56"/>
    <p:sldId id="354" r:id="rId57"/>
    <p:sldId id="355" r:id="rId58"/>
    <p:sldId id="356" r:id="rId59"/>
    <p:sldId id="357" r:id="rId60"/>
    <p:sldId id="358" r:id="rId61"/>
    <p:sldId id="359" r:id="rId62"/>
    <p:sldId id="360" r:id="rId63"/>
    <p:sldId id="361" r:id="rId64"/>
    <p:sldId id="362" r:id="rId65"/>
    <p:sldId id="363" r:id="rId66"/>
    <p:sldId id="364" r:id="rId67"/>
    <p:sldId id="365" r:id="rId68"/>
    <p:sldId id="366" r:id="rId69"/>
    <p:sldId id="405" r:id="rId70"/>
    <p:sldId id="428" r:id="rId71"/>
    <p:sldId id="454" r:id="rId72"/>
    <p:sldId id="455" r:id="rId73"/>
    <p:sldId id="456" r:id="rId74"/>
    <p:sldId id="457" r:id="rId75"/>
    <p:sldId id="458" r:id="rId76"/>
    <p:sldId id="459" r:id="rId77"/>
    <p:sldId id="460" r:id="rId78"/>
    <p:sldId id="461" r:id="rId79"/>
    <p:sldId id="462" r:id="rId80"/>
    <p:sldId id="453" r:id="rId81"/>
    <p:sldId id="463" r:id="rId82"/>
    <p:sldId id="466" r:id="rId83"/>
    <p:sldId id="465" r:id="rId84"/>
    <p:sldId id="467" r:id="rId85"/>
    <p:sldId id="468" r:id="rId86"/>
    <p:sldId id="407" r:id="rId87"/>
    <p:sldId id="300" r:id="rId88"/>
    <p:sldId id="469" r:id="rId89"/>
    <p:sldId id="298" r:id="rId90"/>
    <p:sldId id="431" r:id="rId91"/>
    <p:sldId id="287" r:id="rId92"/>
  </p:sldIdLst>
  <p:sldSz cx="9144000" cy="6858000" type="screen4x3"/>
  <p:notesSz cx="6959600" cy="9245600"/>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457200" rtl="0" eaLnBrk="1" latinLnBrk="0" hangingPunct="1">
      <a:defRPr sz="2400" kern="1200">
        <a:solidFill>
          <a:schemeClr val="tx1"/>
        </a:solidFill>
        <a:latin typeface="Arial" charset="0"/>
        <a:ea typeface="+mn-ea"/>
        <a:cs typeface="+mn-cs"/>
      </a:defRPr>
    </a:lvl6pPr>
    <a:lvl7pPr marL="2743200" algn="l" defTabSz="457200" rtl="0" eaLnBrk="1" latinLnBrk="0" hangingPunct="1">
      <a:defRPr sz="2400" kern="1200">
        <a:solidFill>
          <a:schemeClr val="tx1"/>
        </a:solidFill>
        <a:latin typeface="Arial" charset="0"/>
        <a:ea typeface="+mn-ea"/>
        <a:cs typeface="+mn-cs"/>
      </a:defRPr>
    </a:lvl7pPr>
    <a:lvl8pPr marL="3200400" algn="l" defTabSz="457200" rtl="0" eaLnBrk="1" latinLnBrk="0" hangingPunct="1">
      <a:defRPr sz="2400" kern="1200">
        <a:solidFill>
          <a:schemeClr val="tx1"/>
        </a:solidFill>
        <a:latin typeface="Arial" charset="0"/>
        <a:ea typeface="+mn-ea"/>
        <a:cs typeface="+mn-cs"/>
      </a:defRPr>
    </a:lvl8pPr>
    <a:lvl9pPr marL="3657600" algn="l" defTabSz="4572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B09"/>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728" autoAdjust="0"/>
  </p:normalViewPr>
  <p:slideViewPr>
    <p:cSldViewPr>
      <p:cViewPr>
        <p:scale>
          <a:sx n="75" d="100"/>
          <a:sy n="75" d="100"/>
        </p:scale>
        <p:origin x="-1352" y="-8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notesMaster" Target="notesMasters/notesMaster1.xml"/><Relationship Id="rId94" Type="http://schemas.openxmlformats.org/officeDocument/2006/relationships/printerSettings" Target="printerSettings/printerSettings1.bin"/><Relationship Id="rId95" Type="http://schemas.openxmlformats.org/officeDocument/2006/relationships/presProps" Target="presProps.xml"/><Relationship Id="rId96" Type="http://schemas.openxmlformats.org/officeDocument/2006/relationships/viewProps" Target="viewProps.xml"/><Relationship Id="rId97" Type="http://schemas.openxmlformats.org/officeDocument/2006/relationships/theme" Target="theme/theme1.xml"/><Relationship Id="rId9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 Id="rId2" Type="http://schemas.openxmlformats.org/officeDocument/2006/relationships/image" Target="../media/image28.emf"/><Relationship Id="rId3" Type="http://schemas.openxmlformats.org/officeDocument/2006/relationships/image" Target="../media/image29.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0.emf"/><Relationship Id="rId2" Type="http://schemas.openxmlformats.org/officeDocument/2006/relationships/image" Target="../media/image3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hdr" sz="quarter"/>
          </p:nvPr>
        </p:nvSpPr>
        <p:spPr bwMode="auto">
          <a:xfrm>
            <a:off x="0" y="0"/>
            <a:ext cx="3016250" cy="461963"/>
          </a:xfrm>
          <a:prstGeom prst="rect">
            <a:avLst/>
          </a:prstGeom>
          <a:noFill/>
          <a:ln w="9525">
            <a:noFill/>
            <a:miter lim="800000"/>
            <a:headEnd/>
            <a:tailEnd/>
          </a:ln>
          <a:effectLst/>
        </p:spPr>
        <p:txBody>
          <a:bodyPr vert="horz" wrap="square" lIns="92592" tIns="46296" rIns="92592" bIns="46296" numCol="1" anchor="t" anchorCtr="0" compatLnSpc="1">
            <a:prstTxWarp prst="textNoShape">
              <a:avLst/>
            </a:prstTxWarp>
          </a:bodyPr>
          <a:lstStyle>
            <a:lvl1pPr defTabSz="925513" eaLnBrk="1" hangingPunct="1">
              <a:defRPr sz="1200"/>
            </a:lvl1pPr>
          </a:lstStyle>
          <a:p>
            <a:endParaRPr lang="en-US"/>
          </a:p>
        </p:txBody>
      </p:sp>
      <p:sp>
        <p:nvSpPr>
          <p:cNvPr id="52227" name="Rectangle 3"/>
          <p:cNvSpPr>
            <a:spLocks noGrp="1" noChangeArrowheads="1"/>
          </p:cNvSpPr>
          <p:nvPr>
            <p:ph type="dt" idx="1"/>
          </p:nvPr>
        </p:nvSpPr>
        <p:spPr bwMode="auto">
          <a:xfrm>
            <a:off x="3941763" y="0"/>
            <a:ext cx="3016250" cy="461963"/>
          </a:xfrm>
          <a:prstGeom prst="rect">
            <a:avLst/>
          </a:prstGeom>
          <a:noFill/>
          <a:ln w="9525">
            <a:noFill/>
            <a:miter lim="800000"/>
            <a:headEnd/>
            <a:tailEnd/>
          </a:ln>
          <a:effectLst/>
        </p:spPr>
        <p:txBody>
          <a:bodyPr vert="horz" wrap="square" lIns="92592" tIns="46296" rIns="92592" bIns="46296" numCol="1" anchor="t" anchorCtr="0" compatLnSpc="1">
            <a:prstTxWarp prst="textNoShape">
              <a:avLst/>
            </a:prstTxWarp>
          </a:bodyPr>
          <a:lstStyle>
            <a:lvl1pPr algn="r" defTabSz="925513" eaLnBrk="1" hangingPunct="1">
              <a:defRPr sz="1200"/>
            </a:lvl1pPr>
          </a:lstStyle>
          <a:p>
            <a:endParaRPr lang="en-US"/>
          </a:p>
        </p:txBody>
      </p:sp>
      <p:sp>
        <p:nvSpPr>
          <p:cNvPr id="15364" name="Rectangle 4"/>
          <p:cNvSpPr>
            <a:spLocks noGrp="1" noRot="1" noChangeAspect="1" noChangeArrowheads="1" noTextEdit="1"/>
          </p:cNvSpPr>
          <p:nvPr>
            <p:ph type="sldImg" idx="2"/>
          </p:nvPr>
        </p:nvSpPr>
        <p:spPr bwMode="auto">
          <a:xfrm>
            <a:off x="1168400" y="693738"/>
            <a:ext cx="4622800" cy="3467100"/>
          </a:xfrm>
          <a:prstGeom prst="rect">
            <a:avLst/>
          </a:prstGeom>
          <a:noFill/>
          <a:ln w="9525">
            <a:solidFill>
              <a:srgbClr val="000000"/>
            </a:solidFill>
            <a:miter lim="800000"/>
            <a:headEnd/>
            <a:tailEnd/>
          </a:ln>
        </p:spPr>
      </p:sp>
      <p:sp>
        <p:nvSpPr>
          <p:cNvPr id="52229" name="Rectangle 5"/>
          <p:cNvSpPr>
            <a:spLocks noGrp="1" noChangeArrowheads="1"/>
          </p:cNvSpPr>
          <p:nvPr>
            <p:ph type="body" sz="quarter" idx="3"/>
          </p:nvPr>
        </p:nvSpPr>
        <p:spPr bwMode="auto">
          <a:xfrm>
            <a:off x="695325" y="4391025"/>
            <a:ext cx="5568950" cy="4160838"/>
          </a:xfrm>
          <a:prstGeom prst="rect">
            <a:avLst/>
          </a:prstGeom>
          <a:noFill/>
          <a:ln w="9525">
            <a:noFill/>
            <a:miter lim="800000"/>
            <a:headEnd/>
            <a:tailEnd/>
          </a:ln>
          <a:effectLst/>
        </p:spPr>
        <p:txBody>
          <a:bodyPr vert="horz" wrap="square" lIns="92592" tIns="46296" rIns="92592" bIns="4629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2230" name="Rectangle 6"/>
          <p:cNvSpPr>
            <a:spLocks noGrp="1" noChangeArrowheads="1"/>
          </p:cNvSpPr>
          <p:nvPr>
            <p:ph type="ftr" sz="quarter" idx="4"/>
          </p:nvPr>
        </p:nvSpPr>
        <p:spPr bwMode="auto">
          <a:xfrm>
            <a:off x="0" y="8782050"/>
            <a:ext cx="3016250" cy="461963"/>
          </a:xfrm>
          <a:prstGeom prst="rect">
            <a:avLst/>
          </a:prstGeom>
          <a:noFill/>
          <a:ln w="9525">
            <a:noFill/>
            <a:miter lim="800000"/>
            <a:headEnd/>
            <a:tailEnd/>
          </a:ln>
          <a:effectLst/>
        </p:spPr>
        <p:txBody>
          <a:bodyPr vert="horz" wrap="square" lIns="92592" tIns="46296" rIns="92592" bIns="46296" numCol="1" anchor="b" anchorCtr="0" compatLnSpc="1">
            <a:prstTxWarp prst="textNoShape">
              <a:avLst/>
            </a:prstTxWarp>
          </a:bodyPr>
          <a:lstStyle>
            <a:lvl1pPr defTabSz="925513" eaLnBrk="1" hangingPunct="1">
              <a:defRPr sz="1200"/>
            </a:lvl1pPr>
          </a:lstStyle>
          <a:p>
            <a:endParaRPr lang="en-US"/>
          </a:p>
        </p:txBody>
      </p:sp>
      <p:sp>
        <p:nvSpPr>
          <p:cNvPr id="52231" name="Rectangle 7"/>
          <p:cNvSpPr>
            <a:spLocks noGrp="1" noChangeArrowheads="1"/>
          </p:cNvSpPr>
          <p:nvPr>
            <p:ph type="sldNum" sz="quarter" idx="5"/>
          </p:nvPr>
        </p:nvSpPr>
        <p:spPr bwMode="auto">
          <a:xfrm>
            <a:off x="3941763" y="8782050"/>
            <a:ext cx="3016250" cy="461963"/>
          </a:xfrm>
          <a:prstGeom prst="rect">
            <a:avLst/>
          </a:prstGeom>
          <a:noFill/>
          <a:ln w="9525">
            <a:noFill/>
            <a:miter lim="800000"/>
            <a:headEnd/>
            <a:tailEnd/>
          </a:ln>
          <a:effectLst/>
        </p:spPr>
        <p:txBody>
          <a:bodyPr vert="horz" wrap="square" lIns="92592" tIns="46296" rIns="92592" bIns="46296" numCol="1" anchor="b" anchorCtr="0" compatLnSpc="1">
            <a:prstTxWarp prst="textNoShape">
              <a:avLst/>
            </a:prstTxWarp>
          </a:bodyPr>
          <a:lstStyle>
            <a:lvl1pPr algn="r" defTabSz="925513" eaLnBrk="1" hangingPunct="1">
              <a:defRPr sz="1200"/>
            </a:lvl1pPr>
          </a:lstStyle>
          <a:p>
            <a:fld id="{C085E063-BD86-A24D-8676-37A35E7CCE3C}" type="slidenum">
              <a:rPr lang="en-US"/>
              <a:pPr/>
              <a:t>‹#›</a:t>
            </a:fld>
            <a:endParaRPr lang="en-US"/>
          </a:p>
        </p:txBody>
      </p:sp>
    </p:spTree>
    <p:extLst>
      <p:ext uri="{BB962C8B-B14F-4D97-AF65-F5344CB8AC3E}">
        <p14:creationId xmlns:p14="http://schemas.microsoft.com/office/powerpoint/2010/main" val="302668055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111"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2pPr>
    <a:lvl3pPr marL="9144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3pPr>
    <a:lvl4pPr marL="13716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4pPr>
    <a:lvl5pPr marL="1828800" algn="l" rtl="0" eaLnBrk="0" fontAlgn="base" hangingPunct="0">
      <a:spcBef>
        <a:spcPct val="30000"/>
      </a:spcBef>
      <a:spcAft>
        <a:spcPct val="0"/>
      </a:spcAft>
      <a:defRPr sz="1200" kern="1200">
        <a:solidFill>
          <a:schemeClr val="tx1"/>
        </a:solidFill>
        <a:latin typeface="Arial" pitchFamily="-111" charset="0"/>
        <a:ea typeface="ＭＳ Ｐゴシック" pitchFamily="-111"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p>
            <a:fld id="{6D73DED1-C88E-AC42-A316-E9BDF87E1138}" type="slidenum">
              <a:rPr lang="en-US"/>
              <a:pPr/>
              <a:t>2</a:t>
            </a:fld>
            <a:endParaRPr lang="en-US"/>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p>
            <a:fld id="{D43E6F02-EAE5-EA42-9795-74493B5E4E77}" type="slidenum">
              <a:rPr lang="en-US"/>
              <a:pPr/>
              <a:t>27</a:t>
            </a:fld>
            <a:endParaRPr lang="en-US"/>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31111392-B9AF-5848-85F0-C2AC2219DFAF}" type="slidenum">
              <a:rPr lang="en-US"/>
              <a:pPr/>
              <a:t>28</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4B8906CB-4E39-184A-BDBD-95794EF2FA85}" type="slidenum">
              <a:rPr lang="en-US"/>
              <a:pPr/>
              <a:t>34</a:t>
            </a:fld>
            <a:endParaRPr lang="en-US"/>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1317C492-4133-5942-991E-CDDA543A708F}" type="slidenum">
              <a:rPr lang="en-US"/>
              <a:pPr/>
              <a:t>35</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1317C492-4133-5942-991E-CDDA543A708F}" type="slidenum">
              <a:rPr lang="en-US"/>
              <a:pPr/>
              <a:t>36</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37</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39</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40</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41</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42</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43</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often we view a slice</a:t>
            </a:r>
            <a:r>
              <a:rPr lang="en-US" baseline="0" dirty="0" smtClean="0"/>
              <a:t> of </a:t>
            </a:r>
            <a:r>
              <a:rPr lang="en-US" dirty="0" smtClean="0"/>
              <a:t>them</a:t>
            </a:r>
            <a:endParaRPr lang="en-US" dirty="0"/>
          </a:p>
        </p:txBody>
      </p:sp>
      <p:sp>
        <p:nvSpPr>
          <p:cNvPr id="4" name="Slide Number Placeholder 3"/>
          <p:cNvSpPr>
            <a:spLocks noGrp="1"/>
          </p:cNvSpPr>
          <p:nvPr>
            <p:ph type="sldNum" sz="quarter" idx="10"/>
          </p:nvPr>
        </p:nvSpPr>
        <p:spPr/>
        <p:txBody>
          <a:bodyPr/>
          <a:lstStyle/>
          <a:p>
            <a:fld id="{C085E063-BD86-A24D-8676-37A35E7CCE3C}" type="slidenum">
              <a:rPr lang="en-US" smtClean="0"/>
              <a:pPr/>
              <a:t>44</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often we view a slice</a:t>
            </a:r>
            <a:r>
              <a:rPr lang="en-US" baseline="0" dirty="0" smtClean="0"/>
              <a:t> </a:t>
            </a:r>
            <a:r>
              <a:rPr lang="en-US" baseline="0" smtClean="0"/>
              <a:t>of </a:t>
            </a:r>
            <a:r>
              <a:rPr lang="en-US" smtClean="0"/>
              <a:t>them</a:t>
            </a:r>
            <a:endParaRPr lang="en-US" dirty="0"/>
          </a:p>
        </p:txBody>
      </p:sp>
      <p:sp>
        <p:nvSpPr>
          <p:cNvPr id="4" name="Slide Number Placeholder 3"/>
          <p:cNvSpPr>
            <a:spLocks noGrp="1"/>
          </p:cNvSpPr>
          <p:nvPr>
            <p:ph type="sldNum" sz="quarter" idx="10"/>
          </p:nvPr>
        </p:nvSpPr>
        <p:spPr/>
        <p:txBody>
          <a:bodyPr/>
          <a:lstStyle/>
          <a:p>
            <a:fld id="{C085E063-BD86-A24D-8676-37A35E7CCE3C}" type="slidenum">
              <a:rPr lang="en-US" smtClean="0"/>
              <a:pPr/>
              <a:t>45</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often we view a slice</a:t>
            </a:r>
            <a:r>
              <a:rPr lang="en-US" baseline="0" dirty="0" smtClean="0"/>
              <a:t> </a:t>
            </a:r>
            <a:r>
              <a:rPr lang="en-US" baseline="0" smtClean="0"/>
              <a:t>of </a:t>
            </a:r>
            <a:r>
              <a:rPr lang="en-US" smtClean="0"/>
              <a:t>them</a:t>
            </a:r>
            <a:endParaRPr lang="en-US" dirty="0"/>
          </a:p>
        </p:txBody>
      </p:sp>
      <p:sp>
        <p:nvSpPr>
          <p:cNvPr id="4" name="Slide Number Placeholder 3"/>
          <p:cNvSpPr>
            <a:spLocks noGrp="1"/>
          </p:cNvSpPr>
          <p:nvPr>
            <p:ph type="sldNum" sz="quarter" idx="10"/>
          </p:nvPr>
        </p:nvSpPr>
        <p:spPr/>
        <p:txBody>
          <a:bodyPr/>
          <a:lstStyle/>
          <a:p>
            <a:fld id="{C085E063-BD86-A24D-8676-37A35E7CCE3C}" type="slidenum">
              <a:rPr lang="en-US" smtClean="0"/>
              <a:pPr/>
              <a:t>46</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often we view a slice</a:t>
            </a:r>
            <a:r>
              <a:rPr lang="en-US" baseline="0" dirty="0" smtClean="0"/>
              <a:t> </a:t>
            </a:r>
            <a:r>
              <a:rPr lang="en-US" baseline="0" smtClean="0"/>
              <a:t>of </a:t>
            </a:r>
            <a:r>
              <a:rPr lang="en-US" smtClean="0"/>
              <a:t>them</a:t>
            </a:r>
            <a:endParaRPr lang="en-US" dirty="0"/>
          </a:p>
        </p:txBody>
      </p:sp>
      <p:sp>
        <p:nvSpPr>
          <p:cNvPr id="4" name="Slide Number Placeholder 3"/>
          <p:cNvSpPr>
            <a:spLocks noGrp="1"/>
          </p:cNvSpPr>
          <p:nvPr>
            <p:ph type="sldNum" sz="quarter" idx="10"/>
          </p:nvPr>
        </p:nvSpPr>
        <p:spPr/>
        <p:txBody>
          <a:bodyPr/>
          <a:lstStyle/>
          <a:p>
            <a:fld id="{C085E063-BD86-A24D-8676-37A35E7CCE3C}" type="slidenum">
              <a:rPr lang="en-US" smtClean="0"/>
              <a:pPr/>
              <a:t>47</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often we view a slice</a:t>
            </a:r>
            <a:r>
              <a:rPr lang="en-US" baseline="0" dirty="0" smtClean="0"/>
              <a:t> </a:t>
            </a:r>
            <a:r>
              <a:rPr lang="en-US" baseline="0" smtClean="0"/>
              <a:t>of </a:t>
            </a:r>
            <a:r>
              <a:rPr lang="en-US" smtClean="0"/>
              <a:t>them</a:t>
            </a:r>
            <a:endParaRPr lang="en-US" dirty="0"/>
          </a:p>
        </p:txBody>
      </p:sp>
      <p:sp>
        <p:nvSpPr>
          <p:cNvPr id="4" name="Slide Number Placeholder 3"/>
          <p:cNvSpPr>
            <a:spLocks noGrp="1"/>
          </p:cNvSpPr>
          <p:nvPr>
            <p:ph type="sldNum" sz="quarter" idx="10"/>
          </p:nvPr>
        </p:nvSpPr>
        <p:spPr/>
        <p:txBody>
          <a:bodyPr/>
          <a:lstStyle/>
          <a:p>
            <a:fld id="{C085E063-BD86-A24D-8676-37A35E7CCE3C}" type="slidenum">
              <a:rPr lang="en-US" smtClean="0"/>
              <a:pPr/>
              <a:t>48</a:t>
            </a:fld>
            <a:endParaRPr lang="en-US"/>
          </a:p>
        </p:txBody>
      </p:sp>
    </p:spTree>
    <p:extLst>
      <p:ext uri="{BB962C8B-B14F-4D97-AF65-F5344CB8AC3E}">
        <p14:creationId xmlns:p14="http://schemas.microsoft.com/office/powerpoint/2010/main" val="6042051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482F46F2-2DB5-B444-9B44-650AAAF99CA0}" type="slidenum">
              <a:rPr lang="en-US"/>
              <a:pPr/>
              <a:t>53</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EDE2BFE3-7668-204D-9B1F-339A7CA75E8A}" type="slidenum">
              <a:rPr lang="en-US"/>
              <a:pPr/>
              <a:t>54</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E9D30C51-CDAC-874B-AFEF-24F2D4AEAB89}" type="slidenum">
              <a:rPr lang="en-US"/>
              <a:pPr/>
              <a:t>55</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A7FCBD85-1335-FC41-94E5-C58E7DAECC3B}" type="slidenum">
              <a:rPr lang="en-US"/>
              <a:pPr/>
              <a:t>56</a:t>
            </a:fld>
            <a:endParaRPr lang="en-US"/>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r>
              <a:rPr lang="en-US">
                <a:latin typeface="Arial" charset="0"/>
              </a:rPr>
              <a:t>We have the truth table for AND</a:t>
            </a:r>
          </a:p>
          <a:p>
            <a:pPr eaLnBrk="1" hangingPunct="1"/>
            <a:endParaRPr lang="en-US">
              <a:latin typeface="Arial"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979E69BD-2485-1E45-B181-1CA780E097F5}" type="slidenum">
              <a:rPr lang="en-US"/>
              <a:pPr/>
              <a:t>57</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buFont typeface="Times" charset="0"/>
              <a:buChar char="•"/>
            </a:pPr>
            <a:r>
              <a:rPr lang="en-US">
                <a:latin typeface="Arial" charset="0"/>
              </a:rPr>
              <a:t>And here we have the node for AND</a:t>
            </a:r>
          </a:p>
          <a:p>
            <a:pPr eaLnBrk="1" hangingPunct="1">
              <a:buFont typeface="Times" charset="0"/>
              <a:buChar char="•"/>
            </a:pPr>
            <a:r>
              <a:rPr lang="en-US">
                <a:latin typeface="Arial" charset="0"/>
              </a:rPr>
              <a:t>Assume that all inputs are either 1 or 0, “on” or “off”</a:t>
            </a:r>
          </a:p>
          <a:p>
            <a:pPr eaLnBrk="1" hangingPunct="1">
              <a:buFont typeface="Times" charset="0"/>
              <a:buChar char="•"/>
            </a:pPr>
            <a:r>
              <a:rPr lang="en-US">
                <a:latin typeface="Arial" charset="0"/>
              </a:rPr>
              <a:t>When they are activated, they become “on”</a:t>
            </a:r>
          </a:p>
          <a:p>
            <a:pPr eaLnBrk="1" hangingPunct="1">
              <a:buFont typeface="Times" charset="0"/>
              <a:buChar char="•"/>
            </a:pPr>
            <a:r>
              <a:rPr lang="en-US">
                <a:latin typeface="Arial" charset="0"/>
              </a:rPr>
              <a:t>So what weights do we need to assign to these two links and what threshold do we need to put in this unit in order to represent an AND gate?</a:t>
            </a:r>
          </a:p>
          <a:p>
            <a:pPr eaLnBrk="1" hangingPunct="1">
              <a:buFont typeface="Times" charset="0"/>
              <a:buChar char="•"/>
            </a:pPr>
            <a:endParaRPr lang="en-US">
              <a:latin typeface="Arial"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B1C16896-6616-E747-BE99-63AB02E6ADE7}" type="slidenum">
              <a:rPr lang="en-US"/>
              <a:pPr/>
              <a:t>58</a:t>
            </a:fld>
            <a:endParaRPr lang="en-US"/>
          </a:p>
        </p:txBody>
      </p:sp>
      <p:sp>
        <p:nvSpPr>
          <p:cNvPr id="50179" name="Rectangle 1026"/>
          <p:cNvSpPr>
            <a:spLocks noGrp="1" noRot="1" noChangeAspect="1" noChangeArrowheads="1" noTextEdit="1"/>
          </p:cNvSpPr>
          <p:nvPr>
            <p:ph type="sldImg"/>
          </p:nvPr>
        </p:nvSpPr>
        <p:spPr>
          <a:ln/>
        </p:spPr>
      </p:sp>
      <p:sp>
        <p:nvSpPr>
          <p:cNvPr id="50180" name="Rectangle 1027"/>
          <p:cNvSpPr>
            <a:spLocks noGrp="1" noChangeArrowheads="1"/>
          </p:cNvSpPr>
          <p:nvPr>
            <p:ph type="body" idx="1"/>
          </p:nvPr>
        </p:nvSpPr>
        <p:spPr>
          <a:noFill/>
          <a:ln/>
        </p:spPr>
        <p:txBody>
          <a:bodyPr/>
          <a:lstStyle/>
          <a:p>
            <a:pPr eaLnBrk="1" hangingPunct="1"/>
            <a:endParaRPr lang="en-US">
              <a:latin typeface="Arial"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A91D5A8-A004-B349-A3F6-805591CF4DA1}" type="slidenum">
              <a:rPr lang="en-US"/>
              <a:pPr/>
              <a:t>59</a:t>
            </a:fld>
            <a:endParaRPr lang="en-US"/>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r>
              <a:rPr lang="en-US">
                <a:latin typeface="Arial" charset="0"/>
              </a:rPr>
              <a:t>We can extend this to take more inputs</a:t>
            </a:r>
          </a:p>
          <a:p>
            <a:pPr eaLnBrk="1" hangingPunct="1"/>
            <a:r>
              <a:rPr lang="en-US">
                <a:latin typeface="Arial" charset="0"/>
              </a:rPr>
              <a:t>What are the new weights and thresholds?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09EDE34-6F41-4048-A714-6D847C5300A4}" type="slidenum">
              <a:rPr lang="en-US"/>
              <a:pPr/>
              <a:t>60</a:t>
            </a:fld>
            <a:endParaRPr lang="en-US"/>
          </a:p>
        </p:txBody>
      </p:sp>
      <p:sp>
        <p:nvSpPr>
          <p:cNvPr id="54275" name="Rectangle 1026"/>
          <p:cNvSpPr>
            <a:spLocks noGrp="1" noRot="1" noChangeAspect="1" noChangeArrowheads="1" noTextEdit="1"/>
          </p:cNvSpPr>
          <p:nvPr>
            <p:ph type="sldImg"/>
          </p:nvPr>
        </p:nvSpPr>
        <p:spPr>
          <a:ln/>
        </p:spPr>
      </p:sp>
      <p:sp>
        <p:nvSpPr>
          <p:cNvPr id="54276" name="Rectangle 1027"/>
          <p:cNvSpPr>
            <a:spLocks noGrp="1" noChangeArrowheads="1"/>
          </p:cNvSpPr>
          <p:nvPr>
            <p:ph type="body" idx="1"/>
          </p:nvPr>
        </p:nvSpPr>
        <p:spPr>
          <a:noFill/>
          <a:ln/>
        </p:spPr>
        <p:txBody>
          <a:bodyPr/>
          <a:lstStyle/>
          <a:p>
            <a:pPr eaLnBrk="1" hangingPunct="1"/>
            <a:endParaRPr lang="en-US">
              <a:latin typeface="Arial"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667899FC-0FA2-BA40-A1CD-A39FAFE1677B}" type="slidenum">
              <a:rPr lang="en-US"/>
              <a:pPr/>
              <a:t>61</a:t>
            </a:fld>
            <a:endParaRPr lang="en-US"/>
          </a:p>
        </p:txBody>
      </p:sp>
      <p:sp>
        <p:nvSpPr>
          <p:cNvPr id="56323" name="Rectangle 1026"/>
          <p:cNvSpPr>
            <a:spLocks noGrp="1" noRot="1" noChangeAspect="1" noChangeArrowheads="1" noTextEdit="1"/>
          </p:cNvSpPr>
          <p:nvPr>
            <p:ph type="sldImg"/>
          </p:nvPr>
        </p:nvSpPr>
        <p:spPr>
          <a:ln/>
        </p:spPr>
      </p:sp>
      <p:sp>
        <p:nvSpPr>
          <p:cNvPr id="56324" name="Rectangle 1027"/>
          <p:cNvSpPr>
            <a:spLocks noGrp="1" noChangeArrowheads="1"/>
          </p:cNvSpPr>
          <p:nvPr>
            <p:ph type="body" idx="1"/>
          </p:nvPr>
        </p:nvSpPr>
        <p:spPr>
          <a:noFill/>
          <a:ln/>
        </p:spPr>
        <p:txBody>
          <a:bodyPr/>
          <a:lstStyle/>
          <a:p>
            <a:pPr eaLnBrk="1" hangingPunct="1"/>
            <a:endParaRPr lang="en-US">
              <a:latin typeface="Arial"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8DAAFF77-4A3D-2643-8DA4-9FED78C85C20}" type="slidenum">
              <a:rPr lang="en-US"/>
              <a:pPr/>
              <a:t>62</a:t>
            </a:fld>
            <a:endParaRPr lang="en-US"/>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r>
              <a:rPr lang="en-US">
                <a:latin typeface="Arial" charset="0"/>
              </a:rPr>
              <a:t>What about for an OR gate?</a:t>
            </a:r>
          </a:p>
          <a:p>
            <a:pPr eaLnBrk="1" hangingPunct="1"/>
            <a:r>
              <a:rPr lang="en-US">
                <a:latin typeface="Arial" charset="0"/>
              </a:rPr>
              <a:t>What weights and thresholds would serve to create an OR gate?</a:t>
            </a:r>
            <a:br>
              <a:rPr lang="en-US">
                <a:latin typeface="Arial" charset="0"/>
              </a:rPr>
            </a:br>
            <a:endParaRPr lang="en-US">
              <a:latin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061BF988-B3D0-734B-83BB-5301AEE61490}" type="slidenum">
              <a:rPr lang="en-US"/>
              <a:pPr/>
              <a:t>63</a:t>
            </a:fld>
            <a:endParaRPr lang="en-US"/>
          </a:p>
        </p:txBody>
      </p:sp>
      <p:sp>
        <p:nvSpPr>
          <p:cNvPr id="60419" name="Rectangle 1026"/>
          <p:cNvSpPr>
            <a:spLocks noGrp="1" noRot="1" noChangeAspect="1" noChangeArrowheads="1" noTextEdit="1"/>
          </p:cNvSpPr>
          <p:nvPr>
            <p:ph type="sldImg"/>
          </p:nvPr>
        </p:nvSpPr>
        <p:spPr>
          <a:ln/>
        </p:spPr>
      </p:sp>
      <p:sp>
        <p:nvSpPr>
          <p:cNvPr id="60420" name="Rectangle 1027"/>
          <p:cNvSpPr>
            <a:spLocks noGrp="1" noChangeArrowheads="1"/>
          </p:cNvSpPr>
          <p:nvPr>
            <p:ph type="body" idx="1"/>
          </p:nvPr>
        </p:nvSpPr>
        <p:spPr>
          <a:noFill/>
          <a:ln/>
        </p:spPr>
        <p:txBody>
          <a:bodyPr/>
          <a:lstStyle/>
          <a:p>
            <a:pPr eaLnBrk="1" hangingPunct="1"/>
            <a:endParaRPr lang="en-US">
              <a:latin typeface="Arial"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08A77BD3-7105-9543-A7D5-348667FD71F1}" type="slidenum">
              <a:rPr lang="en-US"/>
              <a:pPr/>
              <a:t>64</a:t>
            </a:fld>
            <a:endParaRPr lang="en-US"/>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r>
              <a:rPr lang="en-US">
                <a:latin typeface="Arial" charset="0"/>
              </a:rPr>
              <a:t>Similarly, we can expand it to take more inputs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69B92E67-5DB7-AF46-BDEE-FCE2A61CDC0C}" type="slidenum">
              <a:rPr lang="en-US"/>
              <a:pPr/>
              <a:t>65</a:t>
            </a:fld>
            <a:endParaRPr lang="en-US"/>
          </a:p>
        </p:txBody>
      </p:sp>
      <p:sp>
        <p:nvSpPr>
          <p:cNvPr id="64515" name="Rectangle 1026"/>
          <p:cNvSpPr>
            <a:spLocks noGrp="1" noRot="1" noChangeAspect="1" noChangeArrowheads="1" noTextEdit="1"/>
          </p:cNvSpPr>
          <p:nvPr>
            <p:ph type="sldImg"/>
          </p:nvPr>
        </p:nvSpPr>
        <p:spPr>
          <a:ln/>
        </p:spPr>
      </p:sp>
      <p:sp>
        <p:nvSpPr>
          <p:cNvPr id="64516" name="Rectangle 1027"/>
          <p:cNvSpPr>
            <a:spLocks noGrp="1" noChangeArrowheads="1"/>
          </p:cNvSpPr>
          <p:nvPr>
            <p:ph type="body" idx="1"/>
          </p:nvPr>
        </p:nvSpPr>
        <p:spPr>
          <a:noFill/>
          <a:ln/>
        </p:spPr>
        <p:txBody>
          <a:bodyPr/>
          <a:lstStyle/>
          <a:p>
            <a:pPr eaLnBrk="1" hangingPunct="1"/>
            <a:endParaRPr lang="en-US">
              <a:latin typeface="Arial"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2E63F56F-EB6C-B344-9AF7-390A93B523BD}" type="slidenum">
              <a:rPr lang="en-US"/>
              <a:pPr/>
              <a:t>66</a:t>
            </a:fld>
            <a:endParaRPr lang="en-US"/>
          </a:p>
        </p:txBody>
      </p:sp>
      <p:sp>
        <p:nvSpPr>
          <p:cNvPr id="66563" name="Rectangle 1026"/>
          <p:cNvSpPr>
            <a:spLocks noGrp="1" noRot="1" noChangeAspect="1" noChangeArrowheads="1" noTextEdit="1"/>
          </p:cNvSpPr>
          <p:nvPr>
            <p:ph type="sldImg"/>
          </p:nvPr>
        </p:nvSpPr>
        <p:spPr>
          <a:ln/>
        </p:spPr>
      </p:sp>
      <p:sp>
        <p:nvSpPr>
          <p:cNvPr id="66564" name="Rectangle 1027"/>
          <p:cNvSpPr>
            <a:spLocks noGrp="1" noChangeArrowheads="1"/>
          </p:cNvSpPr>
          <p:nvPr>
            <p:ph type="body" idx="1"/>
          </p:nvPr>
        </p:nvSpPr>
        <p:spPr>
          <a:noFill/>
          <a:ln/>
        </p:spPr>
        <p:txBody>
          <a:bodyPr/>
          <a:lstStyle/>
          <a:p>
            <a:pPr eaLnBrk="1" hangingPunct="1"/>
            <a:endParaRPr lang="en-US">
              <a:latin typeface="Arial"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88574908-6815-EA48-A148-EDDCD221CF23}" type="slidenum">
              <a:rPr lang="en-US"/>
              <a:pPr/>
              <a:t>67</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buFont typeface="Times" charset="0"/>
              <a:buChar char="•"/>
            </a:pPr>
            <a:r>
              <a:rPr lang="en-US">
                <a:latin typeface="Arial" charset="0"/>
              </a:rPr>
              <a:t>Now it gets a little bit trickier, what weight and threshold might work to create a NOT gate?</a:t>
            </a:r>
          </a:p>
          <a:p>
            <a:pPr eaLnBrk="1" hangingPunct="1">
              <a:buFont typeface="Times" charset="0"/>
              <a:buChar char="•"/>
            </a:pPr>
            <a:endParaRPr lang="en-US">
              <a:latin typeface="Arial"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34FB5ED4-BE33-8645-BC0B-D9DF67A85E5A}" type="slidenum">
              <a:rPr lang="en-US"/>
              <a:pPr/>
              <a:t>68</a:t>
            </a:fld>
            <a:endParaRPr lang="en-US"/>
          </a:p>
        </p:txBody>
      </p:sp>
      <p:sp>
        <p:nvSpPr>
          <p:cNvPr id="70659" name="Rectangle 1026"/>
          <p:cNvSpPr>
            <a:spLocks noGrp="1" noRot="1" noChangeAspect="1" noChangeArrowheads="1" noTextEdit="1"/>
          </p:cNvSpPr>
          <p:nvPr>
            <p:ph type="sldImg"/>
          </p:nvPr>
        </p:nvSpPr>
        <p:spPr>
          <a:ln/>
        </p:spPr>
      </p:sp>
      <p:sp>
        <p:nvSpPr>
          <p:cNvPr id="70660" name="Rectangle 1027"/>
          <p:cNvSpPr>
            <a:spLocks noGrp="1" noChangeArrowheads="1"/>
          </p:cNvSpPr>
          <p:nvPr>
            <p:ph type="body" idx="1"/>
          </p:nvPr>
        </p:nvSpPr>
        <p:spPr>
          <a:noFill/>
          <a:ln/>
        </p:spPr>
        <p:txBody>
          <a:bodyPr/>
          <a:lstStyle/>
          <a:p>
            <a:pPr eaLnBrk="1" hangingPunct="1"/>
            <a:endParaRPr lang="en-US">
              <a:latin typeface="Arial"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82</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83</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84</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4A5B511B-C64E-8B47-96AD-FD8637DDC681}" type="slidenum">
              <a:rPr lang="en-US"/>
              <a:pPr/>
              <a:t>85</a:t>
            </a:fld>
            <a:endParaRPr lang="en-US"/>
          </a:p>
        </p:txBody>
      </p:sp>
      <p:sp>
        <p:nvSpPr>
          <p:cNvPr id="37891" name="Rectangle 1026"/>
          <p:cNvSpPr>
            <a:spLocks noGrp="1" noRot="1" noChangeAspect="1" noChangeArrowheads="1" noTextEdit="1"/>
          </p:cNvSpPr>
          <p:nvPr>
            <p:ph type="sldImg"/>
          </p:nvPr>
        </p:nvSpPr>
        <p:spPr>
          <a:ln/>
        </p:spPr>
      </p:sp>
      <p:sp>
        <p:nvSpPr>
          <p:cNvPr id="37892" name="Rectangle 1027"/>
          <p:cNvSpPr>
            <a:spLocks noGrp="1" noChangeArrowheads="1"/>
          </p:cNvSpPr>
          <p:nvPr>
            <p:ph type="body" idx="1"/>
          </p:nvPr>
        </p:nvSpPr>
        <p:spPr>
          <a:noFill/>
          <a:ln/>
        </p:spPr>
        <p:txBody>
          <a:bodyPr/>
          <a:lstStyle/>
          <a:p>
            <a:pPr eaLnBrk="1" hangingPunct="1"/>
            <a:endParaRPr lang="en-US" dirty="0" smtClean="0">
              <a:latin typeface="Arial" charset="0"/>
            </a:endParaRPr>
          </a:p>
          <a:p>
            <a:pPr eaLnBrk="1" hangingPunct="1"/>
            <a:endParaRPr lang="en-US" dirty="0">
              <a:latin typeface="Arial" charset="0"/>
            </a:endParaRPr>
          </a:p>
          <a:p>
            <a:pPr eaLnBrk="1" hangingPunct="1"/>
            <a:endParaRPr lang="en-US" dirty="0">
              <a:latin typeface="Arial" charset="0"/>
            </a:endParaRPr>
          </a:p>
          <a:p>
            <a:pPr eaLnBrk="1" hangingPunct="1"/>
            <a:endParaRPr lang="en-US" dirty="0">
              <a:latin typeface="Arial"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48337009-E5D6-4142-9404-F15735932F05}" type="slidenum">
              <a:rPr lang="en-US"/>
              <a:pPr/>
              <a:t>87</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48337009-E5D6-4142-9404-F15735932F05}" type="slidenum">
              <a:rPr lang="en-US"/>
              <a:pPr/>
              <a:t>88</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93D70409-ED6F-4D47-9321-5EFCAD8EEFFE}" type="slidenum">
              <a:rPr lang="en-US"/>
              <a:pPr/>
              <a:t>89</a:t>
            </a:fld>
            <a:endParaRPr lang="en-US"/>
          </a:p>
        </p:txBody>
      </p:sp>
      <p:sp>
        <p:nvSpPr>
          <p:cNvPr id="93187" name="Rectangle 1026"/>
          <p:cNvSpPr>
            <a:spLocks noGrp="1" noRot="1" noChangeAspect="1" noChangeArrowheads="1" noTextEdit="1"/>
          </p:cNvSpPr>
          <p:nvPr>
            <p:ph type="sldImg"/>
          </p:nvPr>
        </p:nvSpPr>
        <p:spPr>
          <a:ln/>
        </p:spPr>
      </p:sp>
      <p:sp>
        <p:nvSpPr>
          <p:cNvPr id="93188" name="Rectangle 1027"/>
          <p:cNvSpPr>
            <a:spLocks noGrp="1" noChangeArrowheads="1"/>
          </p:cNvSpPr>
          <p:nvPr>
            <p:ph type="body" idx="1"/>
          </p:nvPr>
        </p:nvSpPr>
        <p:spPr>
          <a:noFill/>
          <a:ln/>
        </p:spPr>
        <p:txBody>
          <a:bodyPr/>
          <a:lstStyle/>
          <a:p>
            <a:pPr eaLnBrk="1" hangingPunct="1"/>
            <a:endParaRPr lang="en-US">
              <a:latin typeface="Arial"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39267969-EEBE-A946-A56E-2F425E1BF0B3}" type="slidenum">
              <a:rPr lang="en-US"/>
              <a:pPr/>
              <a:t>90</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dirty="0">
              <a:latin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39267969-EEBE-A946-A56E-2F425E1BF0B3}" type="slidenum">
              <a:rPr lang="en-US"/>
              <a:pPr/>
              <a:t>91</a:t>
            </a:fld>
            <a:endParaRPr lang="en-US"/>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r>
              <a:rPr lang="en-US" dirty="0" smtClean="0">
                <a:latin typeface="Arial" charset="0"/>
              </a:rPr>
              <a:t>-</a:t>
            </a:r>
            <a:endParaRPr lang="en-US" dirty="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prstTxWarp prst="textNoShape">
                <a:avLst/>
              </a:prstTxWarp>
            </a:bodyPr>
            <a:lstStyle/>
            <a:p>
              <a:pPr algn="ctr" eaLnBrk="1" hangingPunct="1"/>
              <a:endParaRPr lang="en-US">
                <a:latin typeface="Times New Roman" charset="0"/>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prstTxWarp prst="textNoShape">
                <a:avLst/>
              </a:prstTxWarp>
            </a:bodyPr>
            <a:lstStyle/>
            <a:p>
              <a:pPr eaLnBrk="1" hangingPunct="1"/>
              <a:endParaRPr lang="en-US">
                <a:latin typeface="Times New Roman" charset="0"/>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prstTxWarp prst="textNoShape">
                  <a:avLst/>
                </a:prstTxWarp>
              </a:bodyPr>
              <a:lstStyle/>
              <a:p>
                <a:pPr eaLnBrk="1" hangingPunct="1"/>
                <a:endParaRPr lang="en-US">
                  <a:latin typeface="Times New Roman" charset="0"/>
                </a:endParaRPr>
              </a:p>
            </p:txBody>
          </p:sp>
        </p:grpSp>
      </p:grpSp>
      <p:sp>
        <p:nvSpPr>
          <p:cNvPr id="23571"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r>
              <a:rPr lang="en-US"/>
              <a:t>Click to edit Master title style</a:t>
            </a:r>
          </a:p>
        </p:txBody>
      </p:sp>
      <p:sp>
        <p:nvSpPr>
          <p:cNvPr id="23572" name="Rectangle 20"/>
          <p:cNvSpPr>
            <a:spLocks noGrp="1" noChangeArrowheads="1"/>
          </p:cNvSpPr>
          <p:nvPr>
            <p:ph type="subTitle" idx="1"/>
          </p:nvPr>
        </p:nvSpPr>
        <p:spPr>
          <a:xfrm>
            <a:off x="2971800" y="4267200"/>
            <a:ext cx="6019800" cy="1752600"/>
          </a:xfrm>
        </p:spPr>
        <p:txBody>
          <a:bodyPr/>
          <a:lstStyle>
            <a:lvl1pPr marL="0" indent="0">
              <a:buFont typeface="Wingdings" pitchFamily="-111" charset="2"/>
              <a:buNone/>
              <a:defRPr sz="3400"/>
            </a:lvl1pPr>
          </a:lstStyle>
          <a:p>
            <a:r>
              <a:rPr lang="en-US"/>
              <a:t>Click to edit Master subtitle style</a:t>
            </a:r>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endParaRPr lang="en-US"/>
          </a:p>
        </p:txBody>
      </p:sp>
      <p:sp>
        <p:nvSpPr>
          <p:cNvPr id="19" name="Rectangle 17"/>
          <p:cNvSpPr>
            <a:spLocks noGrp="1" noChangeArrowheads="1"/>
          </p:cNvSpPr>
          <p:nvPr>
            <p:ph type="ftr" sz="quarter" idx="11"/>
          </p:nvPr>
        </p:nvSpPr>
        <p:spPr/>
        <p:txBody>
          <a:bodyPr/>
          <a:lstStyle>
            <a:lvl1pPr>
              <a:defRPr/>
            </a:lvl1pPr>
          </a:lstStyle>
          <a:p>
            <a:endParaRPr lang="en-US"/>
          </a:p>
        </p:txBody>
      </p:sp>
      <p:sp>
        <p:nvSpPr>
          <p:cNvPr id="20" name="Rectangle 18"/>
          <p:cNvSpPr>
            <a:spLocks noGrp="1" noChangeArrowheads="1"/>
          </p:cNvSpPr>
          <p:nvPr>
            <p:ph type="sldNum" sz="quarter" idx="12"/>
          </p:nvPr>
        </p:nvSpPr>
        <p:spPr/>
        <p:txBody>
          <a:bodyPr/>
          <a:lstStyle>
            <a:lvl1pPr>
              <a:defRPr/>
            </a:lvl1pPr>
          </a:lstStyle>
          <a:p>
            <a:fld id="{CE66D31A-296B-CF45-AC5F-A4448E5D0129}"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0C30F6C5-F5B6-DE42-A55A-07258BC65112}" type="slidenum">
              <a:rPr lang="en-US"/>
              <a:pPr/>
              <a:t>‹#›</a:t>
            </a:fld>
            <a:endParaRPr lang="en-US"/>
          </a:p>
        </p:txBody>
      </p:sp>
      <p:sp>
        <p:nvSpPr>
          <p:cNvPr id="6"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C6CBF235-B7F0-3C41-A735-BF78D3646430}" type="slidenum">
              <a:rPr lang="en-US"/>
              <a:pPr/>
              <a:t>‹#›</a:t>
            </a:fld>
            <a:endParaRPr lang="en-US"/>
          </a:p>
        </p:txBody>
      </p:sp>
      <p:sp>
        <p:nvSpPr>
          <p:cNvPr id="6"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A1E902D9-333F-0245-A375-B08F5048CB49}" type="slidenum">
              <a:rPr lang="en-US"/>
              <a:pPr/>
              <a:t>‹#›</a:t>
            </a:fld>
            <a:endParaRPr lang="en-US"/>
          </a:p>
        </p:txBody>
      </p:sp>
      <p:sp>
        <p:nvSpPr>
          <p:cNvPr id="7"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p>
        </p:txBody>
      </p:sp>
      <p:sp>
        <p:nvSpPr>
          <p:cNvPr id="8" name="Rectangle 3"/>
          <p:cNvSpPr>
            <a:spLocks noGrp="1" noChangeArrowheads="1"/>
          </p:cNvSpPr>
          <p:nvPr>
            <p:ph type="sldNum" sz="quarter" idx="11"/>
          </p:nvPr>
        </p:nvSpPr>
        <p:spPr>
          <a:ln/>
        </p:spPr>
        <p:txBody>
          <a:bodyPr/>
          <a:lstStyle>
            <a:lvl1pPr>
              <a:defRPr/>
            </a:lvl1pPr>
          </a:lstStyle>
          <a:p>
            <a:fld id="{813DEDBD-9C77-C84D-B776-68151EB26607}" type="slidenum">
              <a:rPr lang="en-US"/>
              <a:pPr/>
              <a:t>‹#›</a:t>
            </a:fld>
            <a:endParaRPr lang="en-US"/>
          </a:p>
        </p:txBody>
      </p:sp>
      <p:sp>
        <p:nvSpPr>
          <p:cNvPr id="9"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p>
        </p:txBody>
      </p:sp>
      <p:sp>
        <p:nvSpPr>
          <p:cNvPr id="4" name="Rectangle 3"/>
          <p:cNvSpPr>
            <a:spLocks noGrp="1" noChangeArrowheads="1"/>
          </p:cNvSpPr>
          <p:nvPr>
            <p:ph type="sldNum" sz="quarter" idx="11"/>
          </p:nvPr>
        </p:nvSpPr>
        <p:spPr>
          <a:ln/>
        </p:spPr>
        <p:txBody>
          <a:bodyPr/>
          <a:lstStyle>
            <a:lvl1pPr>
              <a:defRPr/>
            </a:lvl1pPr>
          </a:lstStyle>
          <a:p>
            <a:fld id="{8C6FCBC6-865B-104D-B2BB-51842CEF67F8}" type="slidenum">
              <a:rPr lang="en-US"/>
              <a:pPr/>
              <a:t>‹#›</a:t>
            </a:fld>
            <a:endParaRPr lang="en-US"/>
          </a:p>
        </p:txBody>
      </p:sp>
      <p:sp>
        <p:nvSpPr>
          <p:cNvPr id="5"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p>
        </p:txBody>
      </p:sp>
      <p:sp>
        <p:nvSpPr>
          <p:cNvPr id="3" name="Rectangle 3"/>
          <p:cNvSpPr>
            <a:spLocks noGrp="1" noChangeArrowheads="1"/>
          </p:cNvSpPr>
          <p:nvPr>
            <p:ph type="sldNum" sz="quarter" idx="11"/>
          </p:nvPr>
        </p:nvSpPr>
        <p:spPr>
          <a:ln/>
        </p:spPr>
        <p:txBody>
          <a:bodyPr/>
          <a:lstStyle>
            <a:lvl1pPr>
              <a:defRPr/>
            </a:lvl1pPr>
          </a:lstStyle>
          <a:p>
            <a:fld id="{69195029-F98B-F249-9935-9743AFB56A09}" type="slidenum">
              <a:rPr lang="en-US"/>
              <a:pPr/>
              <a:t>‹#›</a:t>
            </a:fld>
            <a:endParaRPr lang="en-US"/>
          </a:p>
        </p:txBody>
      </p:sp>
      <p:sp>
        <p:nvSpPr>
          <p:cNvPr id="4"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45676F54-2D5C-094C-A448-35A1F87DE030}" type="slidenum">
              <a:rPr lang="en-US"/>
              <a:pPr/>
              <a:t>‹#›</a:t>
            </a:fld>
            <a:endParaRPr lang="en-US"/>
          </a:p>
        </p:txBody>
      </p:sp>
      <p:sp>
        <p:nvSpPr>
          <p:cNvPr id="7"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2A8BA071-A82E-344C-A9E9-2D825C1C76D4}" type="slidenum">
              <a:rPr lang="en-US"/>
              <a:pPr/>
              <a:t>‹#›</a:t>
            </a:fld>
            <a:endParaRPr lang="en-US"/>
          </a:p>
        </p:txBody>
      </p:sp>
      <p:sp>
        <p:nvSpPr>
          <p:cNvPr id="7"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00138C93-A2E2-1F4A-9982-02E4F7A1CCFD}" type="slidenum">
              <a:rPr lang="en-US"/>
              <a:pPr/>
              <a:t>‹#›</a:t>
            </a:fld>
            <a:endParaRPr lang="en-US"/>
          </a:p>
        </p:txBody>
      </p:sp>
      <p:sp>
        <p:nvSpPr>
          <p:cNvPr id="6"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C6FEAE6E-01CE-AA43-91FD-5541E669265F}" type="slidenum">
              <a:rPr lang="en-US"/>
              <a:pPr/>
              <a:t>‹#›</a:t>
            </a:fld>
            <a:endParaRPr lang="en-US"/>
          </a:p>
        </p:txBody>
      </p:sp>
      <p:sp>
        <p:nvSpPr>
          <p:cNvPr id="6"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981200"/>
            <a:ext cx="8229600" cy="3886200"/>
          </a:xfrm>
        </p:spPr>
        <p:txBody>
          <a:bodyPr/>
          <a:lstStyle/>
          <a:p>
            <a:pPr lvl="0"/>
            <a:endParaRPr lang="en-US" noProof="0" smtClean="0"/>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4D917EA2-A314-044E-89FB-146EC5055624}" type="slidenum">
              <a:rPr lang="en-US"/>
              <a:pPr/>
              <a:t>‹#›</a:t>
            </a:fld>
            <a:endParaRPr lang="en-US"/>
          </a:p>
        </p:txBody>
      </p:sp>
      <p:sp>
        <p:nvSpPr>
          <p:cNvPr id="6"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p>
        </p:txBody>
      </p:sp>
      <p:sp>
        <p:nvSpPr>
          <p:cNvPr id="4" name="Rectangle 3"/>
          <p:cNvSpPr>
            <a:spLocks noGrp="1" noChangeArrowheads="1"/>
          </p:cNvSpPr>
          <p:nvPr>
            <p:ph type="sldNum" sz="quarter" idx="11"/>
          </p:nvPr>
        </p:nvSpPr>
        <p:spPr>
          <a:ln/>
        </p:spPr>
        <p:txBody>
          <a:bodyPr/>
          <a:lstStyle>
            <a:lvl1pPr>
              <a:defRPr/>
            </a:lvl1pPr>
          </a:lstStyle>
          <a:p>
            <a:fld id="{AF4EE98A-45D7-7F4F-8CA6-8AE6B246EA40}" type="slidenum">
              <a:rPr lang="en-US"/>
              <a:pPr/>
              <a:t>‹#›</a:t>
            </a:fld>
            <a:endParaRPr lang="en-US"/>
          </a:p>
        </p:txBody>
      </p:sp>
      <p:sp>
        <p:nvSpPr>
          <p:cNvPr id="5" name="Rectangle 16"/>
          <p:cNvSpPr>
            <a:spLocks noGrp="1" noChangeArrowheads="1"/>
          </p:cNvSpPr>
          <p:nvPr>
            <p:ph type="dt" sz="half" idx="12"/>
          </p:nvPr>
        </p:nvSpPr>
        <p:spPr>
          <a:ln/>
        </p:spPr>
        <p:txBody>
          <a:bodyPr/>
          <a:lstStyle>
            <a:lvl1pPr>
              <a:defRPr/>
            </a:lvl1p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Footer Placeholder 4"/>
          <p:cNvSpPr>
            <a:spLocks noGrp="1"/>
          </p:cNvSpPr>
          <p:nvPr>
            <p:ph type="ftr" sz="quarter" idx="10"/>
          </p:nvPr>
        </p:nvSpPr>
        <p:spPr>
          <a:xfrm>
            <a:off x="0" y="6642100"/>
            <a:ext cx="6048375" cy="215900"/>
          </a:xfrm>
        </p:spPr>
        <p:txBody>
          <a:bodyPr/>
          <a:lstStyle>
            <a:lvl1pPr>
              <a:defRPr/>
            </a:lvl1pPr>
          </a:lstStyle>
          <a:p>
            <a:r>
              <a:rPr lang="en-US" smtClean="0"/>
              <a:t>Lecture Notes for E Alpaydın 2010 Introduction to Machine Learning 2e © The MIT Press (V1.0)</a:t>
            </a:r>
            <a:endParaRPr lang="tr-TR"/>
          </a:p>
        </p:txBody>
      </p:sp>
      <p:sp>
        <p:nvSpPr>
          <p:cNvPr id="6" name="Slide Number Placeholder 5"/>
          <p:cNvSpPr>
            <a:spLocks noGrp="1"/>
          </p:cNvSpPr>
          <p:nvPr>
            <p:ph type="sldNum" sz="quarter" idx="11"/>
          </p:nvPr>
        </p:nvSpPr>
        <p:spPr>
          <a:xfrm>
            <a:off x="6588125" y="6237288"/>
            <a:ext cx="2133600" cy="457200"/>
          </a:xfrm>
        </p:spPr>
        <p:txBody>
          <a:bodyPr/>
          <a:lstStyle>
            <a:lvl1pPr>
              <a:defRPr/>
            </a:lvl1pPr>
          </a:lstStyle>
          <a:p>
            <a:fld id="{B25A429E-EC32-4435-B6D9-2C358E91B0C4}" type="slidenum">
              <a:rPr lang="tr-TR"/>
              <a:pPr/>
              <a:t>‹#›</a:t>
            </a:fld>
            <a:endParaRPr lang="tr-TR"/>
          </a:p>
        </p:txBody>
      </p:sp>
    </p:spTree>
    <p:extLst>
      <p:ext uri="{BB962C8B-B14F-4D97-AF65-F5344CB8AC3E}">
        <p14:creationId xmlns:p14="http://schemas.microsoft.com/office/powerpoint/2010/main" val="176273681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lvl1pPr>
          </a:lstStyle>
          <a:p>
            <a:endParaRPr lang="en-US"/>
          </a:p>
        </p:txBody>
      </p:sp>
      <p:sp>
        <p:nvSpPr>
          <p:cNvPr id="22531"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charset="0"/>
              </a:defRPr>
            </a:lvl1pPr>
          </a:lstStyle>
          <a:p>
            <a:fld id="{D476C2FA-60BD-3649-B504-B302B45CB07C}" type="slidenum">
              <a:rPr lang="en-US"/>
              <a:pPr/>
              <a:t>‹#›</a:t>
            </a:fld>
            <a:endParaRPr lang="en-US"/>
          </a:p>
        </p:txBody>
      </p:sp>
      <p:grpSp>
        <p:nvGrpSpPr>
          <p:cNvPr id="1028" name="Group 4"/>
          <p:cNvGrpSpPr>
            <a:grpSpLocks/>
          </p:cNvGrpSpPr>
          <p:nvPr/>
        </p:nvGrpSpPr>
        <p:grpSpPr bwMode="auto">
          <a:xfrm>
            <a:off x="0" y="0"/>
            <a:ext cx="9144000" cy="546100"/>
            <a:chOff x="0" y="0"/>
            <a:chExt cx="5760" cy="344"/>
          </a:xfrm>
        </p:grpSpPr>
        <p:sp>
          <p:nvSpPr>
            <p:cNvPr id="22533"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prstTxWarp prst="textNoShape">
                <a:avLst/>
              </a:prstTxWarp>
            </a:bodyPr>
            <a:lstStyle/>
            <a:p>
              <a:pPr algn="ctr" eaLnBrk="1" hangingPunct="1"/>
              <a:endParaRPr lang="en-US">
                <a:latin typeface="Times New Roman" charset="0"/>
              </a:endParaRPr>
            </a:p>
          </p:txBody>
        </p:sp>
        <p:sp>
          <p:nvSpPr>
            <p:cNvPr id="22534"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22535"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prstTxWarp prst="textNoShape">
                <a:avLst/>
              </a:prstTxWarp>
            </a:bodyPr>
            <a:lstStyle/>
            <a:p>
              <a:pPr eaLnBrk="1" hangingPunct="1"/>
              <a:endParaRPr lang="en-US" sz="1800">
                <a:solidFill>
                  <a:schemeClr val="hlink"/>
                </a:solidFill>
              </a:endParaRPr>
            </a:p>
          </p:txBody>
        </p:sp>
        <p:sp>
          <p:nvSpPr>
            <p:cNvPr id="22536"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prstTxWarp prst="textNoShape">
                <a:avLst/>
              </a:prstTxWarp>
            </a:bodyPr>
            <a:lstStyle/>
            <a:p>
              <a:pPr eaLnBrk="1" hangingPunct="1"/>
              <a:endParaRPr lang="en-US" sz="1800">
                <a:solidFill>
                  <a:schemeClr val="hlink"/>
                </a:solidFill>
              </a:endParaRPr>
            </a:p>
          </p:txBody>
        </p:sp>
        <p:sp>
          <p:nvSpPr>
            <p:cNvPr id="22537"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prstTxWarp prst="textNoShape">
                <a:avLst/>
              </a:prstTxWarp>
            </a:bodyPr>
            <a:lstStyle/>
            <a:p>
              <a:pPr eaLnBrk="1" hangingPunct="1"/>
              <a:endParaRPr lang="en-US" sz="1800">
                <a:solidFill>
                  <a:schemeClr val="accent2"/>
                </a:solidFill>
              </a:endParaRPr>
            </a:p>
          </p:txBody>
        </p:sp>
        <p:sp>
          <p:nvSpPr>
            <p:cNvPr id="22538"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prstTxWarp prst="textNoShape">
                <a:avLst/>
              </a:prstTxWarp>
            </a:bodyPr>
            <a:lstStyle/>
            <a:p>
              <a:pPr eaLnBrk="1" hangingPunct="1"/>
              <a:endParaRPr lang="en-US" sz="1800">
                <a:solidFill>
                  <a:schemeClr val="hlink"/>
                </a:solidFill>
              </a:endParaRPr>
            </a:p>
          </p:txBody>
        </p:sp>
        <p:sp>
          <p:nvSpPr>
            <p:cNvPr id="22539"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prstTxWarp prst="textNoShape">
                <a:avLst/>
              </a:prstTxWarp>
            </a:bodyPr>
            <a:lstStyle/>
            <a:p>
              <a:pPr eaLnBrk="1" hangingPunct="1"/>
              <a:endParaRPr lang="en-US">
                <a:latin typeface="Times New Roman" charset="0"/>
              </a:endParaRPr>
            </a:p>
          </p:txBody>
        </p:sp>
        <p:sp>
          <p:nvSpPr>
            <p:cNvPr id="22540"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prstTxWarp prst="textNoShape">
                <a:avLst/>
              </a:prstTxWarp>
            </a:bodyPr>
            <a:lstStyle/>
            <a:p>
              <a:pPr eaLnBrk="1" hangingPunct="1"/>
              <a:endParaRPr lang="en-US" sz="1800">
                <a:solidFill>
                  <a:schemeClr val="accent2"/>
                </a:solidFill>
              </a:endParaRPr>
            </a:p>
          </p:txBody>
        </p:sp>
        <p:sp>
          <p:nvSpPr>
            <p:cNvPr id="22541"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prstTxWarp prst="textNoShape">
                <a:avLst/>
              </a:prstTxWarp>
            </a:bodyPr>
            <a:lstStyle/>
            <a:p>
              <a:pPr eaLnBrk="1" hangingPunct="1"/>
              <a:endParaRPr lang="en-US" sz="1800">
                <a:solidFill>
                  <a:schemeClr val="accent2"/>
                </a:solidFill>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544"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p>
        </p:txBody>
      </p:sp>
    </p:spTree>
  </p:cSld>
  <p:clrMap bg1="lt1" tx1="dk1" bg2="lt2" tx2="dk2" accent1="accent1" accent2="accent2" accent3="accent3" accent4="accent4" accent5="accent5" accent6="accent6" hlink="hlink" folHlink="folHlink"/>
  <p:sldLayoutIdLst>
    <p:sldLayoutId id="2147483680"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1" r:id="rId14"/>
  </p:sldLayoutIdLst>
  <p:txStyles>
    <p:titleStyle>
      <a:lvl1pPr algn="l" rtl="0" eaLnBrk="0" fontAlgn="base" hangingPunct="0">
        <a:spcBef>
          <a:spcPct val="0"/>
        </a:spcBef>
        <a:spcAft>
          <a:spcPct val="0"/>
        </a:spcAft>
        <a:defRPr sz="4400">
          <a:solidFill>
            <a:schemeClr val="tx1"/>
          </a:solidFill>
          <a:latin typeface="+mj-lt"/>
          <a:ea typeface="ＭＳ Ｐゴシック" charset="-128"/>
          <a:cs typeface="ＭＳ Ｐゴシック" charset="-128"/>
        </a:defRPr>
      </a:lvl1pPr>
      <a:lvl2pPr algn="l" rtl="0" eaLnBrk="0" fontAlgn="base" hangingPunct="0">
        <a:spcBef>
          <a:spcPct val="0"/>
        </a:spcBef>
        <a:spcAft>
          <a:spcPct val="0"/>
        </a:spcAft>
        <a:defRPr sz="4400">
          <a:solidFill>
            <a:schemeClr val="tx1"/>
          </a:solidFill>
          <a:latin typeface="Arial" pitchFamily="-111" charset="0"/>
          <a:ea typeface="ＭＳ Ｐゴシック" charset="-128"/>
          <a:cs typeface="ＭＳ Ｐゴシック" charset="-128"/>
        </a:defRPr>
      </a:lvl2pPr>
      <a:lvl3pPr algn="l" rtl="0" eaLnBrk="0" fontAlgn="base" hangingPunct="0">
        <a:spcBef>
          <a:spcPct val="0"/>
        </a:spcBef>
        <a:spcAft>
          <a:spcPct val="0"/>
        </a:spcAft>
        <a:defRPr sz="4400">
          <a:solidFill>
            <a:schemeClr val="tx1"/>
          </a:solidFill>
          <a:latin typeface="Arial" pitchFamily="-111" charset="0"/>
          <a:ea typeface="ＭＳ Ｐゴシック" charset="-128"/>
          <a:cs typeface="ＭＳ Ｐゴシック" charset="-128"/>
        </a:defRPr>
      </a:lvl3pPr>
      <a:lvl4pPr algn="l" rtl="0" eaLnBrk="0" fontAlgn="base" hangingPunct="0">
        <a:spcBef>
          <a:spcPct val="0"/>
        </a:spcBef>
        <a:spcAft>
          <a:spcPct val="0"/>
        </a:spcAft>
        <a:defRPr sz="4400">
          <a:solidFill>
            <a:schemeClr val="tx1"/>
          </a:solidFill>
          <a:latin typeface="Arial" pitchFamily="-111" charset="0"/>
          <a:ea typeface="ＭＳ Ｐゴシック" charset="-128"/>
          <a:cs typeface="ＭＳ Ｐゴシック" charset="-128"/>
        </a:defRPr>
      </a:lvl4pPr>
      <a:lvl5pPr algn="l" rtl="0" eaLnBrk="0" fontAlgn="base" hangingPunct="0">
        <a:spcBef>
          <a:spcPct val="0"/>
        </a:spcBef>
        <a:spcAft>
          <a:spcPct val="0"/>
        </a:spcAft>
        <a:defRPr sz="4400">
          <a:solidFill>
            <a:schemeClr val="tx1"/>
          </a:solidFill>
          <a:latin typeface="Arial" pitchFamily="-111" charset="0"/>
          <a:ea typeface="ＭＳ Ｐゴシック" charset="-128"/>
          <a:cs typeface="ＭＳ Ｐゴシック" charset="-128"/>
        </a:defRPr>
      </a:lvl5pPr>
      <a:lvl6pPr marL="457200" algn="l" rtl="0" fontAlgn="base">
        <a:spcBef>
          <a:spcPct val="0"/>
        </a:spcBef>
        <a:spcAft>
          <a:spcPct val="0"/>
        </a:spcAft>
        <a:defRPr sz="4400">
          <a:solidFill>
            <a:schemeClr val="tx1"/>
          </a:solidFill>
          <a:latin typeface="Arial" pitchFamily="-111" charset="0"/>
        </a:defRPr>
      </a:lvl6pPr>
      <a:lvl7pPr marL="914400" algn="l" rtl="0" fontAlgn="base">
        <a:spcBef>
          <a:spcPct val="0"/>
        </a:spcBef>
        <a:spcAft>
          <a:spcPct val="0"/>
        </a:spcAft>
        <a:defRPr sz="4400">
          <a:solidFill>
            <a:schemeClr val="tx1"/>
          </a:solidFill>
          <a:latin typeface="Arial" pitchFamily="-111" charset="0"/>
        </a:defRPr>
      </a:lvl7pPr>
      <a:lvl8pPr marL="1371600" algn="l" rtl="0" fontAlgn="base">
        <a:spcBef>
          <a:spcPct val="0"/>
        </a:spcBef>
        <a:spcAft>
          <a:spcPct val="0"/>
        </a:spcAft>
        <a:defRPr sz="4400">
          <a:solidFill>
            <a:schemeClr val="tx1"/>
          </a:solidFill>
          <a:latin typeface="Arial" pitchFamily="-111" charset="0"/>
        </a:defRPr>
      </a:lvl8pPr>
      <a:lvl9pPr marL="1828800" algn="l" rtl="0" fontAlgn="base">
        <a:spcBef>
          <a:spcPct val="0"/>
        </a:spcBef>
        <a:spcAft>
          <a:spcPct val="0"/>
        </a:spcAft>
        <a:defRPr sz="4400">
          <a:solidFill>
            <a:schemeClr val="tx1"/>
          </a:solidFill>
          <a:latin typeface="Arial" pitchFamily="-111" charset="0"/>
        </a:defRPr>
      </a:lvl9pPr>
    </p:titleStyle>
    <p:bodyStyle>
      <a:lvl1pPr marL="342900" indent="-342900" algn="l" rtl="0" eaLnBrk="0" fontAlgn="base" hangingPunct="0">
        <a:spcBef>
          <a:spcPct val="20000"/>
        </a:spcBef>
        <a:spcAft>
          <a:spcPct val="0"/>
        </a:spcAft>
        <a:buClr>
          <a:schemeClr val="bg2"/>
        </a:buClr>
        <a:buSzPct val="75000"/>
        <a:buFont typeface="Wingdings" charset="2"/>
        <a:buChar char="n"/>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accent2"/>
        </a:buClr>
        <a:buSzPct val="80000"/>
        <a:buFont typeface="Wingdings" charset="2"/>
        <a:buChar char="¨"/>
        <a:defRPr sz="2800">
          <a:solidFill>
            <a:schemeClr val="tx1"/>
          </a:solidFill>
          <a:latin typeface="+mn-lt"/>
          <a:ea typeface="ＭＳ Ｐゴシック" pitchFamily="-111" charset="-128"/>
        </a:defRPr>
      </a:lvl2pPr>
      <a:lvl3pPr marL="1143000" indent="-228600" algn="l" rtl="0" eaLnBrk="0" fontAlgn="base" hangingPunct="0">
        <a:spcBef>
          <a:spcPct val="20000"/>
        </a:spcBef>
        <a:spcAft>
          <a:spcPct val="0"/>
        </a:spcAft>
        <a:buClr>
          <a:schemeClr val="bg2"/>
        </a:buClr>
        <a:buSzPct val="65000"/>
        <a:buFont typeface="Wingdings" charset="2"/>
        <a:buChar char="n"/>
        <a:defRPr sz="2400">
          <a:solidFill>
            <a:schemeClr val="tx1"/>
          </a:solidFill>
          <a:latin typeface="+mn-lt"/>
          <a:ea typeface="ＭＳ Ｐゴシック" pitchFamily="-111" charset="-128"/>
        </a:defRPr>
      </a:lvl3pPr>
      <a:lvl4pPr marL="1600200" indent="-228600" algn="l" rtl="0" eaLnBrk="0" fontAlgn="base" hangingPunct="0">
        <a:spcBef>
          <a:spcPct val="20000"/>
        </a:spcBef>
        <a:spcAft>
          <a:spcPct val="0"/>
        </a:spcAft>
        <a:buClr>
          <a:schemeClr val="accent2"/>
        </a:buClr>
        <a:buSzPct val="70000"/>
        <a:buFont typeface="Wingdings" charset="2"/>
        <a:buChar char="¨"/>
        <a:defRPr sz="2000">
          <a:solidFill>
            <a:schemeClr val="tx1"/>
          </a:solidFill>
          <a:latin typeface="+mn-lt"/>
          <a:ea typeface="ＭＳ Ｐゴシック" pitchFamily="-111" charset="-128"/>
        </a:defRPr>
      </a:lvl4pPr>
      <a:lvl5pPr marL="2057400" indent="-228600" algn="l" rtl="0" eaLnBrk="0" fontAlgn="base" hangingPunct="0">
        <a:spcBef>
          <a:spcPct val="20000"/>
        </a:spcBef>
        <a:spcAft>
          <a:spcPct val="0"/>
        </a:spcAft>
        <a:buClr>
          <a:schemeClr val="bg2"/>
        </a:buClr>
        <a:buFont typeface="Wingdings" charset="2"/>
        <a:buChar char="§"/>
        <a:defRPr sz="2000">
          <a:solidFill>
            <a:schemeClr val="tx1"/>
          </a:solidFill>
          <a:latin typeface="+mn-lt"/>
          <a:ea typeface="ＭＳ Ｐゴシック" pitchFamily="-111" charset="-128"/>
        </a:defRPr>
      </a:lvl5pPr>
      <a:lvl6pPr marL="2514600" indent="-228600" algn="l" rtl="0" fontAlgn="base">
        <a:spcBef>
          <a:spcPct val="20000"/>
        </a:spcBef>
        <a:spcAft>
          <a:spcPct val="0"/>
        </a:spcAft>
        <a:buClr>
          <a:schemeClr val="bg2"/>
        </a:buClr>
        <a:buFont typeface="Wingdings" pitchFamily="-111" charset="2"/>
        <a:buChar char="§"/>
        <a:defRPr sz="2000">
          <a:solidFill>
            <a:schemeClr val="tx1"/>
          </a:solidFill>
          <a:latin typeface="+mn-lt"/>
          <a:ea typeface="ＭＳ Ｐゴシック" pitchFamily="-111" charset="-128"/>
        </a:defRPr>
      </a:lvl6pPr>
      <a:lvl7pPr marL="2971800" indent="-228600" algn="l" rtl="0" fontAlgn="base">
        <a:spcBef>
          <a:spcPct val="20000"/>
        </a:spcBef>
        <a:spcAft>
          <a:spcPct val="0"/>
        </a:spcAft>
        <a:buClr>
          <a:schemeClr val="bg2"/>
        </a:buClr>
        <a:buFont typeface="Wingdings" pitchFamily="-111" charset="2"/>
        <a:buChar char="§"/>
        <a:defRPr sz="2000">
          <a:solidFill>
            <a:schemeClr val="tx1"/>
          </a:solidFill>
          <a:latin typeface="+mn-lt"/>
          <a:ea typeface="ＭＳ Ｐゴシック" pitchFamily="-111" charset="-128"/>
        </a:defRPr>
      </a:lvl7pPr>
      <a:lvl8pPr marL="3429000" indent="-228600" algn="l" rtl="0" fontAlgn="base">
        <a:spcBef>
          <a:spcPct val="20000"/>
        </a:spcBef>
        <a:spcAft>
          <a:spcPct val="0"/>
        </a:spcAft>
        <a:buClr>
          <a:schemeClr val="bg2"/>
        </a:buClr>
        <a:buFont typeface="Wingdings" pitchFamily="-111" charset="2"/>
        <a:buChar char="§"/>
        <a:defRPr sz="2000">
          <a:solidFill>
            <a:schemeClr val="tx1"/>
          </a:solidFill>
          <a:latin typeface="+mn-lt"/>
          <a:ea typeface="ＭＳ Ｐゴシック" pitchFamily="-111" charset="-128"/>
        </a:defRPr>
      </a:lvl8pPr>
      <a:lvl9pPr marL="3886200" indent="-228600" algn="l" rtl="0" fontAlgn="base">
        <a:spcBef>
          <a:spcPct val="20000"/>
        </a:spcBef>
        <a:spcAft>
          <a:spcPct val="0"/>
        </a:spcAft>
        <a:buClr>
          <a:schemeClr val="bg2"/>
        </a:buClr>
        <a:buFont typeface="Wingdings" pitchFamily="-111" charset="2"/>
        <a:buChar char="§"/>
        <a:defRPr sz="2000">
          <a:solidFill>
            <a:schemeClr val="tx1"/>
          </a:solidFill>
          <a:latin typeface="+mn-lt"/>
          <a:ea typeface="ＭＳ Ｐゴシック" pitchFamily="-111"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emf"/><Relationship Id="rId4" Type="http://schemas.openxmlformats.org/officeDocument/2006/relationships/image" Target="../media/image20.jpe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28.xml.rels><?xml version="1.0" encoding="UTF-8" standalone="yes"?>
<Relationships xmlns="http://schemas.openxmlformats.org/package/2006/relationships"><Relationship Id="rId3" Type="http://schemas.openxmlformats.org/officeDocument/2006/relationships/image" Target="../media/image21.emf"/><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1.bin"/><Relationship Id="rId5" Type="http://schemas.openxmlformats.org/officeDocument/2006/relationships/image" Target="../media/image27.emf"/><Relationship Id="rId6" Type="http://schemas.openxmlformats.org/officeDocument/2006/relationships/oleObject" Target="../embeddings/oleObject2.bin"/><Relationship Id="rId7" Type="http://schemas.openxmlformats.org/officeDocument/2006/relationships/image" Target="../media/image28.emf"/><Relationship Id="rId8" Type="http://schemas.openxmlformats.org/officeDocument/2006/relationships/oleObject" Target="../embeddings/oleObject3.bin"/><Relationship Id="rId9" Type="http://schemas.openxmlformats.org/officeDocument/2006/relationships/image" Target="../media/image29.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30.emf"/><Relationship Id="rId5" Type="http://schemas.openxmlformats.org/officeDocument/2006/relationships/image" Target="../media/image32.png"/><Relationship Id="rId6" Type="http://schemas.openxmlformats.org/officeDocument/2006/relationships/oleObject" Target="../embeddings/oleObject5.bin"/><Relationship Id="rId7" Type="http://schemas.openxmlformats.org/officeDocument/2006/relationships/image" Target="../media/image31.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00" y="5943600"/>
            <a:ext cx="2941831" cy="461665"/>
          </a:xfrm>
          <a:prstGeom prst="rect">
            <a:avLst/>
          </a:prstGeom>
        </p:spPr>
        <p:txBody>
          <a:bodyPr wrap="none">
            <a:spAutoFit/>
          </a:bodyPr>
          <a:lstStyle/>
          <a:p>
            <a:r>
              <a:rPr lang="en-US" dirty="0"/>
              <a:t>http://</a:t>
            </a:r>
            <a:r>
              <a:rPr lang="en-US" dirty="0" err="1"/>
              <a:t>xkcd.com</a:t>
            </a:r>
            <a:r>
              <a:rPr lang="en-US" dirty="0"/>
              <a:t>/894/</a:t>
            </a:r>
          </a:p>
        </p:txBody>
      </p:sp>
      <p:pic>
        <p:nvPicPr>
          <p:cNvPr id="2" name="Picture 1"/>
          <p:cNvPicPr>
            <a:picLocks noChangeAspect="1"/>
          </p:cNvPicPr>
          <p:nvPr/>
        </p:nvPicPr>
        <p:blipFill>
          <a:blip r:embed="rId2"/>
          <a:stretch>
            <a:fillRect/>
          </a:stretch>
        </p:blipFill>
        <p:spPr>
          <a:xfrm>
            <a:off x="2667000" y="762000"/>
            <a:ext cx="3660315" cy="4800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ctrTitle"/>
          </p:nvPr>
        </p:nvSpPr>
        <p:spPr/>
        <p:txBody>
          <a:bodyPr/>
          <a:lstStyle/>
          <a:p>
            <a:pPr eaLnBrk="1" hangingPunct="1"/>
            <a:r>
              <a:rPr lang="en-US" dirty="0" smtClean="0"/>
              <a:t>Neural Networks</a:t>
            </a:r>
            <a:endParaRPr lang="en-US" dirty="0"/>
          </a:p>
        </p:txBody>
      </p:sp>
      <p:sp>
        <p:nvSpPr>
          <p:cNvPr id="18435" name="Rectangle 3"/>
          <p:cNvSpPr>
            <a:spLocks noGrp="1" noChangeArrowheads="1"/>
          </p:cNvSpPr>
          <p:nvPr>
            <p:ph type="subTitle" idx="1"/>
          </p:nvPr>
        </p:nvSpPr>
        <p:spPr/>
        <p:txBody>
          <a:bodyPr/>
          <a:lstStyle/>
          <a:p>
            <a:pPr eaLnBrk="1" hangingPunct="1">
              <a:buFont typeface="Wingdings" charset="2"/>
              <a:buNone/>
            </a:pPr>
            <a:r>
              <a:rPr lang="en-US" dirty="0" smtClean="0"/>
              <a:t>David Kauchak</a:t>
            </a:r>
          </a:p>
          <a:p>
            <a:pPr eaLnBrk="1" hangingPunct="1">
              <a:buFont typeface="Wingdings" charset="2"/>
              <a:buNone/>
            </a:pPr>
            <a:r>
              <a:rPr lang="en-US" dirty="0" smtClean="0"/>
              <a:t>CS30</a:t>
            </a:r>
            <a:endParaRPr lang="en-US" dirty="0"/>
          </a:p>
          <a:p>
            <a:pPr eaLnBrk="1" hangingPunct="1">
              <a:buFont typeface="Wingdings" charset="2"/>
              <a:buNone/>
            </a:pPr>
            <a:r>
              <a:rPr lang="en-US" dirty="0" smtClean="0"/>
              <a:t>Spring 2015</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708602" y="2106008"/>
            <a:ext cx="8057446" cy="830997"/>
          </a:xfrm>
          <a:prstGeom prst="rect">
            <a:avLst/>
          </a:prstGeom>
        </p:spPr>
        <p:txBody>
          <a:bodyPr wrap="square">
            <a:spAutoFit/>
          </a:bodyPr>
          <a:lstStyle/>
          <a:p>
            <a:r>
              <a:rPr lang="en-US" sz="2400" dirty="0"/>
              <a:t>Machine learning, a branch of artificial intelligence, concerns the construction and study of systems that can learn from data.</a:t>
            </a:r>
          </a:p>
        </p:txBody>
      </p:sp>
      <p:pic>
        <p:nvPicPr>
          <p:cNvPr id="7" name="Picture 6"/>
          <p:cNvPicPr>
            <a:picLocks noChangeAspect="1"/>
          </p:cNvPicPr>
          <p:nvPr/>
        </p:nvPicPr>
        <p:blipFill>
          <a:blip r:embed="rId2"/>
          <a:stretch>
            <a:fillRect/>
          </a:stretch>
        </p:blipFill>
        <p:spPr>
          <a:xfrm>
            <a:off x="3090354" y="3730980"/>
            <a:ext cx="2253564" cy="2238022"/>
          </a:xfrm>
          <a:prstGeom prst="rect">
            <a:avLst/>
          </a:prstGeom>
        </p:spPr>
      </p:pic>
    </p:spTree>
    <p:extLst>
      <p:ext uri="{BB962C8B-B14F-4D97-AF65-F5344CB8AC3E}">
        <p14:creationId xmlns:p14="http://schemas.microsoft.com/office/powerpoint/2010/main" val="301848249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3" name="Content Placeholder 2"/>
          <p:cNvSpPr>
            <a:spLocks noGrp="1"/>
          </p:cNvSpPr>
          <p:nvPr>
            <p:ph sz="quarter" idx="1"/>
          </p:nvPr>
        </p:nvSpPr>
        <p:spPr>
          <a:xfrm>
            <a:off x="612648" y="1755421"/>
            <a:ext cx="8153400" cy="4848578"/>
          </a:xfrm>
        </p:spPr>
        <p:txBody>
          <a:bodyPr>
            <a:normAutofit fontScale="70000" lnSpcReduction="20000"/>
          </a:bodyPr>
          <a:lstStyle/>
          <a:p>
            <a:pPr marL="0" indent="0">
              <a:buNone/>
            </a:pPr>
            <a:r>
              <a:rPr lang="tr-TR" dirty="0" smtClean="0"/>
              <a:t>Machine </a:t>
            </a:r>
            <a:r>
              <a:rPr lang="tr-TR" dirty="0" err="1" smtClean="0"/>
              <a:t>learning</a:t>
            </a:r>
            <a:r>
              <a:rPr lang="tr-TR" dirty="0" smtClean="0"/>
              <a:t> is </a:t>
            </a:r>
            <a:r>
              <a:rPr lang="tr-TR" dirty="0" err="1" smtClean="0"/>
              <a:t>programming</a:t>
            </a:r>
            <a:r>
              <a:rPr lang="tr-TR" dirty="0" smtClean="0"/>
              <a:t> </a:t>
            </a:r>
            <a:r>
              <a:rPr lang="tr-TR" dirty="0" err="1"/>
              <a:t>computers</a:t>
            </a:r>
            <a:r>
              <a:rPr lang="tr-TR" dirty="0"/>
              <a:t> </a:t>
            </a:r>
            <a:r>
              <a:rPr lang="tr-TR" dirty="0" err="1"/>
              <a:t>to</a:t>
            </a:r>
            <a:r>
              <a:rPr lang="tr-TR" dirty="0"/>
              <a:t> optimize a </a:t>
            </a:r>
            <a:r>
              <a:rPr lang="tr-TR" dirty="0" err="1"/>
              <a:t>performance</a:t>
            </a:r>
            <a:r>
              <a:rPr lang="tr-TR" dirty="0"/>
              <a:t> </a:t>
            </a:r>
            <a:r>
              <a:rPr lang="tr-TR" dirty="0" err="1"/>
              <a:t>criterion</a:t>
            </a:r>
            <a:r>
              <a:rPr lang="tr-TR" dirty="0"/>
              <a:t> </a:t>
            </a:r>
            <a:r>
              <a:rPr lang="tr-TR" dirty="0" err="1"/>
              <a:t>using</a:t>
            </a:r>
            <a:r>
              <a:rPr lang="tr-TR" dirty="0"/>
              <a:t> </a:t>
            </a:r>
            <a:r>
              <a:rPr lang="tr-TR" dirty="0" err="1"/>
              <a:t>example</a:t>
            </a:r>
            <a:r>
              <a:rPr lang="tr-TR" dirty="0"/>
              <a:t> data </a:t>
            </a:r>
            <a:r>
              <a:rPr lang="tr-TR" dirty="0" err="1"/>
              <a:t>or</a:t>
            </a:r>
            <a:r>
              <a:rPr lang="tr-TR" dirty="0"/>
              <a:t> </a:t>
            </a:r>
            <a:r>
              <a:rPr lang="tr-TR" dirty="0" err="1"/>
              <a:t>past</a:t>
            </a:r>
            <a:r>
              <a:rPr lang="tr-TR" dirty="0"/>
              <a:t> </a:t>
            </a:r>
            <a:r>
              <a:rPr lang="tr-TR" dirty="0" err="1"/>
              <a:t>experience</a:t>
            </a:r>
            <a:r>
              <a:rPr lang="tr-TR" dirty="0" smtClean="0"/>
              <a:t>.</a:t>
            </a:r>
          </a:p>
          <a:p>
            <a:pPr marL="0" indent="0">
              <a:buNone/>
            </a:pPr>
            <a:r>
              <a:rPr lang="tr-TR" dirty="0" smtClean="0">
                <a:solidFill>
                  <a:schemeClr val="tx2"/>
                </a:solidFill>
              </a:rPr>
              <a:t>					-- Ethem </a:t>
            </a:r>
            <a:r>
              <a:rPr lang="tr-TR" dirty="0" err="1" smtClean="0">
                <a:solidFill>
                  <a:schemeClr val="tx2"/>
                </a:solidFill>
              </a:rPr>
              <a:t>Alpaydin</a:t>
            </a:r>
            <a:endParaRPr lang="tr-TR" dirty="0" smtClean="0">
              <a:solidFill>
                <a:schemeClr val="tx2"/>
              </a:solidFill>
            </a:endParaRPr>
          </a:p>
          <a:p>
            <a:pPr marL="0" indent="0">
              <a:buNone/>
            </a:pPr>
            <a:endParaRPr lang="tr-TR" dirty="0">
              <a:solidFill>
                <a:schemeClr val="tx2"/>
              </a:solidFill>
            </a:endParaRPr>
          </a:p>
          <a:p>
            <a:pPr marL="0" indent="0">
              <a:buNone/>
            </a:pPr>
            <a:r>
              <a:rPr lang="en-US" dirty="0" smtClean="0"/>
              <a:t>The goal of machine learning is to develop methods that can automatically detect patterns in data, and then to use the uncovered patterns to predict future data or other outcomes of interest.</a:t>
            </a:r>
          </a:p>
          <a:p>
            <a:pPr marL="0" indent="0">
              <a:buNone/>
            </a:pPr>
            <a:r>
              <a:rPr lang="tr-TR" dirty="0">
                <a:solidFill>
                  <a:schemeClr val="tx2"/>
                </a:solidFill>
              </a:rPr>
              <a:t>					-- </a:t>
            </a:r>
            <a:r>
              <a:rPr lang="tr-TR" dirty="0" err="1">
                <a:solidFill>
                  <a:schemeClr val="tx2"/>
                </a:solidFill>
              </a:rPr>
              <a:t>Kevin</a:t>
            </a:r>
            <a:r>
              <a:rPr lang="tr-TR" dirty="0">
                <a:solidFill>
                  <a:schemeClr val="tx2"/>
                </a:solidFill>
              </a:rPr>
              <a:t> </a:t>
            </a:r>
            <a:r>
              <a:rPr lang="tr-TR" dirty="0" smtClean="0">
                <a:solidFill>
                  <a:schemeClr val="tx2"/>
                </a:solidFill>
              </a:rPr>
              <a:t>P. Murphy</a:t>
            </a:r>
          </a:p>
          <a:p>
            <a:pPr marL="0" indent="0">
              <a:buNone/>
            </a:pPr>
            <a:endParaRPr lang="tr-TR" dirty="0" smtClean="0">
              <a:solidFill>
                <a:schemeClr val="tx2"/>
              </a:solidFill>
            </a:endParaRPr>
          </a:p>
          <a:p>
            <a:pPr marL="0" indent="0">
              <a:buNone/>
            </a:pPr>
            <a:r>
              <a:rPr lang="en-US" dirty="0" smtClean="0"/>
              <a:t>The field of pattern recognition is concerned with the automatic discovery of regularities in data through the use of computer algorithms and with the use of these regularities to take actions.</a:t>
            </a:r>
            <a:endParaRPr lang="en-US" dirty="0"/>
          </a:p>
          <a:p>
            <a:pPr marL="0" indent="0">
              <a:buNone/>
            </a:pPr>
            <a:r>
              <a:rPr lang="tr-TR" dirty="0">
                <a:solidFill>
                  <a:schemeClr val="tx2"/>
                </a:solidFill>
              </a:rPr>
              <a:t>					-- </a:t>
            </a:r>
            <a:r>
              <a:rPr lang="tr-TR" dirty="0" err="1" smtClean="0">
                <a:solidFill>
                  <a:schemeClr val="tx2"/>
                </a:solidFill>
              </a:rPr>
              <a:t>Christopher</a:t>
            </a:r>
            <a:r>
              <a:rPr lang="tr-TR" dirty="0" smtClean="0">
                <a:solidFill>
                  <a:schemeClr val="tx2"/>
                </a:solidFill>
              </a:rPr>
              <a:t> M. </a:t>
            </a:r>
            <a:r>
              <a:rPr lang="tr-TR" dirty="0" err="1" smtClean="0">
                <a:solidFill>
                  <a:schemeClr val="tx2"/>
                </a:solidFill>
              </a:rPr>
              <a:t>Bishop</a:t>
            </a:r>
            <a:endParaRPr lang="tr-TR" dirty="0">
              <a:solidFill>
                <a:schemeClr val="tx2"/>
              </a:solidFill>
            </a:endParaRPr>
          </a:p>
          <a:p>
            <a:pPr marL="0" indent="0">
              <a:buNone/>
            </a:pPr>
            <a:endParaRPr lang="tr-TR" dirty="0">
              <a:solidFill>
                <a:schemeClr val="tx2"/>
              </a:solidFill>
            </a:endParaRPr>
          </a:p>
          <a:p>
            <a:pPr marL="0" indent="0">
              <a:buNone/>
            </a:pPr>
            <a:endParaRPr lang="tr-TR" dirty="0" smtClean="0">
              <a:solidFill>
                <a:schemeClr val="tx2"/>
              </a:solidFill>
            </a:endParaRPr>
          </a:p>
          <a:p>
            <a:pPr marL="0" indent="0">
              <a:buNone/>
            </a:pPr>
            <a:endParaRPr lang="en-US" dirty="0">
              <a:solidFill>
                <a:schemeClr val="tx2"/>
              </a:solidFill>
            </a:endParaRPr>
          </a:p>
          <a:p>
            <a:pPr marL="0" indent="0">
              <a:buNone/>
            </a:pPr>
            <a:endParaRPr lang="tr-TR" dirty="0">
              <a:solidFill>
                <a:schemeClr val="tx2"/>
              </a:solidFill>
            </a:endParaRPr>
          </a:p>
        </p:txBody>
      </p:sp>
    </p:spTree>
    <p:extLst>
      <p:ext uri="{BB962C8B-B14F-4D97-AF65-F5344CB8AC3E}">
        <p14:creationId xmlns:p14="http://schemas.microsoft.com/office/powerpoint/2010/main" val="2106056969"/>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539269" y="2106008"/>
            <a:ext cx="8294287" cy="830997"/>
          </a:xfrm>
          <a:prstGeom prst="rect">
            <a:avLst/>
          </a:prstGeom>
        </p:spPr>
        <p:txBody>
          <a:bodyPr wrap="square">
            <a:spAutoFit/>
          </a:bodyPr>
          <a:lstStyle/>
          <a:p>
            <a:r>
              <a:rPr lang="en-US" sz="2400" dirty="0" smtClean="0"/>
              <a:t>Machine </a:t>
            </a:r>
            <a:r>
              <a:rPr lang="en-US" sz="2400" dirty="0"/>
              <a:t>learning is about predicting the future based on the past</a:t>
            </a:r>
            <a:r>
              <a:rPr lang="en-US" sz="2400" dirty="0" smtClean="0"/>
              <a:t>.</a:t>
            </a:r>
          </a:p>
          <a:p>
            <a:r>
              <a:rPr lang="tr-TR" sz="2400" dirty="0">
                <a:solidFill>
                  <a:schemeClr val="tx2"/>
                </a:solidFill>
              </a:rPr>
              <a:t>					-- </a:t>
            </a:r>
            <a:r>
              <a:rPr lang="tr-TR" sz="2400" dirty="0" smtClean="0">
                <a:solidFill>
                  <a:schemeClr val="tx2"/>
                </a:solidFill>
              </a:rPr>
              <a:t>Hal </a:t>
            </a:r>
            <a:r>
              <a:rPr lang="tr-TR" sz="2400" dirty="0" err="1" smtClean="0">
                <a:solidFill>
                  <a:schemeClr val="tx2"/>
                </a:solidFill>
              </a:rPr>
              <a:t>Daume</a:t>
            </a:r>
            <a:r>
              <a:rPr lang="tr-TR" sz="2400" dirty="0" smtClean="0">
                <a:solidFill>
                  <a:schemeClr val="tx2"/>
                </a:solidFill>
              </a:rPr>
              <a:t> III</a:t>
            </a:r>
            <a:endParaRPr lang="tr-TR" sz="2400" dirty="0">
              <a:solidFill>
                <a:schemeClr val="tx2"/>
              </a:solidFill>
            </a:endParaRPr>
          </a:p>
        </p:txBody>
      </p:sp>
      <p:pic>
        <p:nvPicPr>
          <p:cNvPr id="3" name="Picture 2"/>
          <p:cNvPicPr>
            <a:picLocks noChangeAspect="1"/>
          </p:cNvPicPr>
          <p:nvPr/>
        </p:nvPicPr>
        <p:blipFill>
          <a:blip r:embed="rId2"/>
          <a:stretch>
            <a:fillRect/>
          </a:stretch>
        </p:blipFill>
        <p:spPr>
          <a:xfrm>
            <a:off x="2837745" y="3430411"/>
            <a:ext cx="3095522" cy="2820811"/>
          </a:xfrm>
          <a:prstGeom prst="rect">
            <a:avLst/>
          </a:prstGeom>
        </p:spPr>
      </p:pic>
    </p:spTree>
    <p:extLst>
      <p:ext uri="{BB962C8B-B14F-4D97-AF65-F5344CB8AC3E}">
        <p14:creationId xmlns:p14="http://schemas.microsoft.com/office/powerpoint/2010/main" val="181639794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is…</a:t>
            </a:r>
            <a:endParaRPr lang="en-US" dirty="0"/>
          </a:p>
        </p:txBody>
      </p:sp>
      <p:sp>
        <p:nvSpPr>
          <p:cNvPr id="4" name="Rectangle 3"/>
          <p:cNvSpPr/>
          <p:nvPr/>
        </p:nvSpPr>
        <p:spPr>
          <a:xfrm>
            <a:off x="539269" y="2106008"/>
            <a:ext cx="8294287" cy="830997"/>
          </a:xfrm>
          <a:prstGeom prst="rect">
            <a:avLst/>
          </a:prstGeom>
        </p:spPr>
        <p:txBody>
          <a:bodyPr wrap="square">
            <a:spAutoFit/>
          </a:bodyPr>
          <a:lstStyle/>
          <a:p>
            <a:r>
              <a:rPr lang="en-US" sz="2400" dirty="0" smtClean="0"/>
              <a:t>Machine </a:t>
            </a:r>
            <a:r>
              <a:rPr lang="en-US" sz="2400" dirty="0"/>
              <a:t>learning is about predicting the future based on the past</a:t>
            </a:r>
            <a:r>
              <a:rPr lang="en-US" sz="2400" dirty="0" smtClean="0"/>
              <a:t>.</a:t>
            </a:r>
          </a:p>
          <a:p>
            <a:r>
              <a:rPr lang="tr-TR" sz="2400" dirty="0">
                <a:solidFill>
                  <a:schemeClr val="tx2"/>
                </a:solidFill>
              </a:rPr>
              <a:t>					-- </a:t>
            </a:r>
            <a:r>
              <a:rPr lang="tr-TR" sz="2400" dirty="0" smtClean="0">
                <a:solidFill>
                  <a:schemeClr val="tx2"/>
                </a:solidFill>
              </a:rPr>
              <a:t>Hal </a:t>
            </a:r>
            <a:r>
              <a:rPr lang="tr-TR" sz="2400" dirty="0" err="1" smtClean="0">
                <a:solidFill>
                  <a:schemeClr val="tx2"/>
                </a:solidFill>
              </a:rPr>
              <a:t>Daume</a:t>
            </a:r>
            <a:r>
              <a:rPr lang="tr-TR" sz="2400" dirty="0" smtClean="0">
                <a:solidFill>
                  <a:schemeClr val="tx2"/>
                </a:solidFill>
              </a:rPr>
              <a:t> III</a:t>
            </a:r>
            <a:endParaRPr lang="tr-TR" sz="2400" dirty="0">
              <a:solidFill>
                <a:schemeClr val="tx2"/>
              </a:solidFill>
            </a:endParaRPr>
          </a:p>
        </p:txBody>
      </p:sp>
      <p:sp>
        <p:nvSpPr>
          <p:cNvPr id="5" name="Rectangle 4"/>
          <p:cNvSpPr/>
          <p:nvPr/>
        </p:nvSpPr>
        <p:spPr>
          <a:xfrm>
            <a:off x="324561" y="4162777"/>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3854" y="4655446"/>
            <a:ext cx="1308346" cy="954107"/>
          </a:xfrm>
          <a:prstGeom prst="rect">
            <a:avLst/>
          </a:prstGeom>
          <a:noFill/>
        </p:spPr>
        <p:txBody>
          <a:bodyPr wrap="none" rtlCol="0">
            <a:spAutoFit/>
          </a:bodyPr>
          <a:lstStyle/>
          <a:p>
            <a:pPr algn="ctr"/>
            <a:r>
              <a:rPr lang="en-US" sz="2800" dirty="0" smtClean="0"/>
              <a:t>Training</a:t>
            </a:r>
          </a:p>
          <a:p>
            <a:pPr algn="ctr"/>
            <a:r>
              <a:rPr lang="en-US" sz="2800" dirty="0" smtClean="0"/>
              <a:t>Data</a:t>
            </a:r>
            <a:endParaRPr lang="en-US" sz="2800" dirty="0"/>
          </a:p>
        </p:txBody>
      </p:sp>
      <p:sp>
        <p:nvSpPr>
          <p:cNvPr id="7" name="TextBox 6"/>
          <p:cNvSpPr txBox="1"/>
          <p:nvPr/>
        </p:nvSpPr>
        <p:spPr>
          <a:xfrm rot="19287826">
            <a:off x="1648475" y="4111748"/>
            <a:ext cx="925078" cy="523220"/>
          </a:xfrm>
          <a:prstGeom prst="rect">
            <a:avLst/>
          </a:prstGeom>
          <a:noFill/>
        </p:spPr>
        <p:txBody>
          <a:bodyPr wrap="none" rtlCol="0">
            <a:spAutoFit/>
          </a:bodyPr>
          <a:lstStyle/>
          <a:p>
            <a:r>
              <a:rPr lang="en-US" sz="2800" dirty="0" smtClean="0"/>
              <a:t>learn</a:t>
            </a:r>
            <a:endParaRPr lang="en-US" sz="2800" dirty="0"/>
          </a:p>
        </p:txBody>
      </p:sp>
      <p:sp>
        <p:nvSpPr>
          <p:cNvPr id="9" name="Oval 8"/>
          <p:cNvSpPr/>
          <p:nvPr/>
        </p:nvSpPr>
        <p:spPr>
          <a:xfrm>
            <a:off x="2511793" y="4473223"/>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TextBox 9"/>
          <p:cNvSpPr txBox="1"/>
          <p:nvPr/>
        </p:nvSpPr>
        <p:spPr>
          <a:xfrm>
            <a:off x="2723459" y="4706779"/>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1" name="TextBox 10"/>
          <p:cNvSpPr txBox="1"/>
          <p:nvPr/>
        </p:nvSpPr>
        <p:spPr>
          <a:xfrm>
            <a:off x="539269" y="3541889"/>
            <a:ext cx="710200" cy="461665"/>
          </a:xfrm>
          <a:prstGeom prst="rect">
            <a:avLst/>
          </a:prstGeom>
          <a:noFill/>
        </p:spPr>
        <p:txBody>
          <a:bodyPr wrap="none" rtlCol="0">
            <a:spAutoFit/>
          </a:bodyPr>
          <a:lstStyle/>
          <a:p>
            <a:r>
              <a:rPr lang="en-US" sz="2400" dirty="0" smtClean="0"/>
              <a:t>past</a:t>
            </a:r>
          </a:p>
        </p:txBody>
      </p:sp>
      <p:sp>
        <p:nvSpPr>
          <p:cNvPr id="12" name="Right Arrow 11"/>
          <p:cNvSpPr/>
          <p:nvPr/>
        </p:nvSpPr>
        <p:spPr>
          <a:xfrm>
            <a:off x="1778010" y="4852049"/>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cxnSp>
        <p:nvCxnSpPr>
          <p:cNvPr id="14" name="Straight Connector 13"/>
          <p:cNvCxnSpPr/>
          <p:nvPr/>
        </p:nvCxnSpPr>
        <p:spPr>
          <a:xfrm>
            <a:off x="4176891" y="3541889"/>
            <a:ext cx="0" cy="304800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rot="19287826">
            <a:off x="7931673" y="3974257"/>
            <a:ext cx="1194207" cy="523220"/>
          </a:xfrm>
          <a:prstGeom prst="rect">
            <a:avLst/>
          </a:prstGeom>
          <a:noFill/>
        </p:spPr>
        <p:txBody>
          <a:bodyPr wrap="none" rtlCol="0">
            <a:spAutoFit/>
          </a:bodyPr>
          <a:lstStyle/>
          <a:p>
            <a:r>
              <a:rPr lang="en-US" sz="2800" dirty="0" smtClean="0"/>
              <a:t>predict</a:t>
            </a:r>
            <a:endParaRPr lang="en-US" sz="2800" dirty="0"/>
          </a:p>
        </p:txBody>
      </p:sp>
      <p:sp>
        <p:nvSpPr>
          <p:cNvPr id="25" name="Oval 24"/>
          <p:cNvSpPr/>
          <p:nvPr/>
        </p:nvSpPr>
        <p:spPr>
          <a:xfrm>
            <a:off x="6485952" y="4481002"/>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TextBox 25"/>
          <p:cNvSpPr txBox="1"/>
          <p:nvPr/>
        </p:nvSpPr>
        <p:spPr>
          <a:xfrm>
            <a:off x="6697618" y="4714558"/>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27" name="TextBox 26"/>
          <p:cNvSpPr txBox="1"/>
          <p:nvPr/>
        </p:nvSpPr>
        <p:spPr>
          <a:xfrm>
            <a:off x="4586994" y="3541889"/>
            <a:ext cx="902811" cy="461665"/>
          </a:xfrm>
          <a:prstGeom prst="rect">
            <a:avLst/>
          </a:prstGeom>
          <a:noFill/>
        </p:spPr>
        <p:txBody>
          <a:bodyPr wrap="none" rtlCol="0">
            <a:spAutoFit/>
          </a:bodyPr>
          <a:lstStyle/>
          <a:p>
            <a:r>
              <a:rPr lang="en-US" sz="2400" dirty="0" smtClean="0"/>
              <a:t>future</a:t>
            </a:r>
          </a:p>
        </p:txBody>
      </p:sp>
      <p:sp>
        <p:nvSpPr>
          <p:cNvPr id="30" name="Rectangle 29"/>
          <p:cNvSpPr/>
          <p:nvPr/>
        </p:nvSpPr>
        <p:spPr>
          <a:xfrm>
            <a:off x="4394934" y="4162777"/>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TextBox 30"/>
          <p:cNvSpPr txBox="1"/>
          <p:nvPr/>
        </p:nvSpPr>
        <p:spPr>
          <a:xfrm>
            <a:off x="4466543" y="4655446"/>
            <a:ext cx="1143713" cy="954107"/>
          </a:xfrm>
          <a:prstGeom prst="rect">
            <a:avLst/>
          </a:prstGeom>
          <a:noFill/>
        </p:spPr>
        <p:txBody>
          <a:bodyPr wrap="none" rtlCol="0">
            <a:spAutoFit/>
          </a:bodyPr>
          <a:lstStyle/>
          <a:p>
            <a:pPr algn="ctr"/>
            <a:r>
              <a:rPr lang="en-US" sz="2800" dirty="0" smtClean="0"/>
              <a:t>Testing</a:t>
            </a:r>
          </a:p>
          <a:p>
            <a:pPr algn="ctr"/>
            <a:r>
              <a:rPr lang="en-US" sz="2800" dirty="0" smtClean="0"/>
              <a:t>Data</a:t>
            </a:r>
            <a:endParaRPr lang="en-US" sz="2800" dirty="0"/>
          </a:p>
        </p:txBody>
      </p:sp>
      <p:sp>
        <p:nvSpPr>
          <p:cNvPr id="32" name="Right Arrow 31"/>
          <p:cNvSpPr/>
          <p:nvPr/>
        </p:nvSpPr>
        <p:spPr>
          <a:xfrm>
            <a:off x="5777251" y="4866958"/>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Right Arrow 32"/>
          <p:cNvSpPr/>
          <p:nvPr/>
        </p:nvSpPr>
        <p:spPr>
          <a:xfrm>
            <a:off x="8159270" y="4852049"/>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236323525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Machine Learning, aka</a:t>
            </a:r>
            <a:endParaRPr lang="en-US" dirty="0"/>
          </a:p>
        </p:txBody>
      </p:sp>
      <p:sp>
        <p:nvSpPr>
          <p:cNvPr id="3" name="Content Placeholder 2"/>
          <p:cNvSpPr>
            <a:spLocks noGrp="1"/>
          </p:cNvSpPr>
          <p:nvPr>
            <p:ph sz="quarter" idx="1"/>
          </p:nvPr>
        </p:nvSpPr>
        <p:spPr>
          <a:xfrm>
            <a:off x="612648" y="1600200"/>
            <a:ext cx="8153400" cy="5130800"/>
          </a:xfrm>
        </p:spPr>
        <p:txBody>
          <a:bodyPr>
            <a:normAutofit fontScale="85000" lnSpcReduction="20000"/>
          </a:bodyPr>
          <a:lstStyle/>
          <a:p>
            <a:pPr marL="0" indent="0">
              <a:buNone/>
            </a:pPr>
            <a:r>
              <a:rPr lang="en-US" i="1" dirty="0" smtClean="0"/>
              <a:t>data mining</a:t>
            </a:r>
            <a:r>
              <a:rPr lang="en-US" dirty="0" smtClean="0"/>
              <a:t>: machine learning applied to “databases”, i.e. collections of data</a:t>
            </a:r>
          </a:p>
          <a:p>
            <a:pPr marL="0" indent="0">
              <a:buNone/>
            </a:pPr>
            <a:endParaRPr lang="en-US" i="1" dirty="0" smtClean="0"/>
          </a:p>
          <a:p>
            <a:pPr marL="0" indent="0">
              <a:buNone/>
            </a:pPr>
            <a:r>
              <a:rPr lang="en-US" i="1" dirty="0" smtClean="0"/>
              <a:t>inference</a:t>
            </a:r>
            <a:r>
              <a:rPr lang="en-US" dirty="0" smtClean="0"/>
              <a:t> and/or </a:t>
            </a:r>
            <a:r>
              <a:rPr lang="en-US" i="1" dirty="0" smtClean="0"/>
              <a:t>estimation </a:t>
            </a:r>
            <a:r>
              <a:rPr lang="en-US" dirty="0" smtClean="0"/>
              <a:t>in statistics</a:t>
            </a:r>
            <a:endParaRPr lang="en-US" i="1" dirty="0"/>
          </a:p>
          <a:p>
            <a:pPr marL="0" indent="0">
              <a:buNone/>
            </a:pPr>
            <a:endParaRPr lang="en-US" i="1" dirty="0" smtClean="0"/>
          </a:p>
          <a:p>
            <a:pPr marL="0" indent="0">
              <a:buNone/>
            </a:pPr>
            <a:r>
              <a:rPr lang="en-US" i="1" dirty="0" smtClean="0"/>
              <a:t>pattern recognition</a:t>
            </a:r>
            <a:r>
              <a:rPr lang="en-US" dirty="0" smtClean="0"/>
              <a:t> in engineering</a:t>
            </a:r>
          </a:p>
          <a:p>
            <a:pPr marL="0" indent="0">
              <a:buNone/>
            </a:pPr>
            <a:endParaRPr lang="en-US" i="1" dirty="0" smtClean="0"/>
          </a:p>
          <a:p>
            <a:pPr marL="0" indent="0">
              <a:buNone/>
            </a:pPr>
            <a:r>
              <a:rPr lang="en-US" i="1" dirty="0" smtClean="0"/>
              <a:t>signal processing</a:t>
            </a:r>
            <a:r>
              <a:rPr lang="en-US" dirty="0" smtClean="0"/>
              <a:t> in electrical engineering</a:t>
            </a:r>
          </a:p>
          <a:p>
            <a:pPr marL="0" indent="0">
              <a:buNone/>
            </a:pPr>
            <a:endParaRPr lang="en-US" i="1" dirty="0" smtClean="0"/>
          </a:p>
          <a:p>
            <a:pPr marL="0" indent="0">
              <a:buNone/>
            </a:pPr>
            <a:r>
              <a:rPr lang="en-US" i="1" dirty="0" smtClean="0"/>
              <a:t>induction</a:t>
            </a:r>
          </a:p>
          <a:p>
            <a:pPr marL="0" indent="0">
              <a:buNone/>
            </a:pPr>
            <a:endParaRPr lang="en-US" i="1" dirty="0" smtClean="0"/>
          </a:p>
          <a:p>
            <a:pPr marL="0" indent="0">
              <a:buNone/>
            </a:pPr>
            <a:r>
              <a:rPr lang="en-US" i="1" dirty="0" smtClean="0"/>
              <a:t>optimization</a:t>
            </a:r>
            <a:endParaRPr lang="en-US" i="1" dirty="0"/>
          </a:p>
        </p:txBody>
      </p:sp>
    </p:spTree>
    <p:extLst>
      <p:ext uri="{BB962C8B-B14F-4D97-AF65-F5344CB8AC3E}">
        <p14:creationId xmlns:p14="http://schemas.microsoft.com/office/powerpoint/2010/main" val="5933388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pic>
        <p:nvPicPr>
          <p:cNvPr id="5" name="Picture 4"/>
          <p:cNvPicPr>
            <a:picLocks noChangeAspect="1"/>
          </p:cNvPicPr>
          <p:nvPr/>
        </p:nvPicPr>
        <p:blipFill>
          <a:blip r:embed="rId2"/>
          <a:stretch>
            <a:fillRect/>
          </a:stretch>
        </p:blipFill>
        <p:spPr>
          <a:xfrm>
            <a:off x="4384114" y="2681102"/>
            <a:ext cx="1146630" cy="1124147"/>
          </a:xfrm>
          <a:prstGeom prst="rect">
            <a:avLst/>
          </a:prstGeom>
        </p:spPr>
      </p:pic>
      <p:pic>
        <p:nvPicPr>
          <p:cNvPr id="6" name="Picture 5"/>
          <p:cNvPicPr>
            <a:picLocks noChangeAspect="1"/>
          </p:cNvPicPr>
          <p:nvPr/>
        </p:nvPicPr>
        <p:blipFill>
          <a:blip r:embed="rId3"/>
          <a:stretch>
            <a:fillRect/>
          </a:stretch>
        </p:blipFill>
        <p:spPr>
          <a:xfrm>
            <a:off x="4470001" y="3939242"/>
            <a:ext cx="887704" cy="894429"/>
          </a:xfrm>
          <a:prstGeom prst="rect">
            <a:avLst/>
          </a:prstGeom>
        </p:spPr>
      </p:pic>
      <p:pic>
        <p:nvPicPr>
          <p:cNvPr id="7" name="Picture 6"/>
          <p:cNvPicPr>
            <a:picLocks noChangeAspect="1"/>
          </p:cNvPicPr>
          <p:nvPr/>
        </p:nvPicPr>
        <p:blipFill>
          <a:blip r:embed="rId4"/>
          <a:stretch>
            <a:fillRect/>
          </a:stretch>
        </p:blipFill>
        <p:spPr>
          <a:xfrm>
            <a:off x="4377770" y="4929593"/>
            <a:ext cx="1103502" cy="649119"/>
          </a:xfrm>
          <a:prstGeom prst="rect">
            <a:avLst/>
          </a:prstGeom>
        </p:spPr>
      </p:pic>
      <p:pic>
        <p:nvPicPr>
          <p:cNvPr id="8" name="Picture 7"/>
          <p:cNvPicPr>
            <a:picLocks noChangeAspect="1"/>
          </p:cNvPicPr>
          <p:nvPr/>
        </p:nvPicPr>
        <p:blipFill>
          <a:blip r:embed="rId5"/>
          <a:stretch>
            <a:fillRect/>
          </a:stretch>
        </p:blipFill>
        <p:spPr>
          <a:xfrm>
            <a:off x="4261264" y="5753744"/>
            <a:ext cx="1220008" cy="696376"/>
          </a:xfrm>
          <a:prstGeom prst="rect">
            <a:avLst/>
          </a:prstGeom>
        </p:spPr>
      </p:pic>
      <p:sp>
        <p:nvSpPr>
          <p:cNvPr id="19" name="Right Brace 18"/>
          <p:cNvSpPr/>
          <p:nvPr/>
        </p:nvSpPr>
        <p:spPr>
          <a:xfrm rot="16200000">
            <a:off x="4803938"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00257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4814675" y="1746695"/>
            <a:ext cx="381000" cy="1487814"/>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4" name="Picture 3"/>
          <p:cNvPicPr>
            <a:picLocks noChangeAspect="1"/>
          </p:cNvPicPr>
          <p:nvPr/>
        </p:nvPicPr>
        <p:blipFill>
          <a:blip r:embed="rId2"/>
          <a:stretch>
            <a:fillRect/>
          </a:stretch>
        </p:blipFill>
        <p:spPr>
          <a:xfrm>
            <a:off x="4377478" y="2933987"/>
            <a:ext cx="1371600" cy="711200"/>
          </a:xfrm>
          <a:prstGeom prst="rect">
            <a:avLst/>
          </a:prstGeom>
        </p:spPr>
      </p:pic>
      <p:pic>
        <p:nvPicPr>
          <p:cNvPr id="15" name="Picture 14"/>
          <p:cNvPicPr>
            <a:picLocks noChangeAspect="1"/>
          </p:cNvPicPr>
          <p:nvPr/>
        </p:nvPicPr>
        <p:blipFill>
          <a:blip r:embed="rId2"/>
          <a:stretch>
            <a:fillRect/>
          </a:stretch>
        </p:blipFill>
        <p:spPr>
          <a:xfrm>
            <a:off x="4377478" y="3755556"/>
            <a:ext cx="1371600" cy="711200"/>
          </a:xfrm>
          <a:prstGeom prst="rect">
            <a:avLst/>
          </a:prstGeom>
        </p:spPr>
      </p:pic>
      <p:pic>
        <p:nvPicPr>
          <p:cNvPr id="16" name="Picture 15"/>
          <p:cNvPicPr>
            <a:picLocks noChangeAspect="1"/>
          </p:cNvPicPr>
          <p:nvPr/>
        </p:nvPicPr>
        <p:blipFill>
          <a:blip r:embed="rId2"/>
          <a:stretch>
            <a:fillRect/>
          </a:stretch>
        </p:blipFill>
        <p:spPr>
          <a:xfrm>
            <a:off x="4377478" y="4542956"/>
            <a:ext cx="1371600" cy="711200"/>
          </a:xfrm>
          <a:prstGeom prst="rect">
            <a:avLst/>
          </a:prstGeom>
        </p:spPr>
      </p:pic>
      <p:pic>
        <p:nvPicPr>
          <p:cNvPr id="17" name="Picture 16"/>
          <p:cNvPicPr>
            <a:picLocks noChangeAspect="1"/>
          </p:cNvPicPr>
          <p:nvPr/>
        </p:nvPicPr>
        <p:blipFill>
          <a:blip r:embed="rId2"/>
          <a:stretch>
            <a:fillRect/>
          </a:stretch>
        </p:blipFill>
        <p:spPr>
          <a:xfrm>
            <a:off x="4377478" y="5406556"/>
            <a:ext cx="1371600" cy="711200"/>
          </a:xfrm>
          <a:prstGeom prst="rect">
            <a:avLst/>
          </a:prstGeom>
        </p:spPr>
      </p:pic>
    </p:spTree>
    <p:extLst>
      <p:ext uri="{BB962C8B-B14F-4D97-AF65-F5344CB8AC3E}">
        <p14:creationId xmlns:p14="http://schemas.microsoft.com/office/powerpoint/2010/main" val="1117955122"/>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5344990" y="1462717"/>
            <a:ext cx="381000" cy="2055770"/>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2"/>
          <a:stretch>
            <a:fillRect/>
          </a:stretch>
        </p:blipFill>
        <p:spPr>
          <a:xfrm>
            <a:off x="4377478" y="2949222"/>
            <a:ext cx="2185895" cy="749013"/>
          </a:xfrm>
          <a:prstGeom prst="rect">
            <a:avLst/>
          </a:prstGeom>
        </p:spPr>
      </p:pic>
      <p:pic>
        <p:nvPicPr>
          <p:cNvPr id="18" name="Picture 17"/>
          <p:cNvPicPr>
            <a:picLocks noChangeAspect="1"/>
          </p:cNvPicPr>
          <p:nvPr/>
        </p:nvPicPr>
        <p:blipFill>
          <a:blip r:embed="rId2"/>
          <a:stretch>
            <a:fillRect/>
          </a:stretch>
        </p:blipFill>
        <p:spPr>
          <a:xfrm>
            <a:off x="4377480" y="3736649"/>
            <a:ext cx="2185895" cy="749013"/>
          </a:xfrm>
          <a:prstGeom prst="rect">
            <a:avLst/>
          </a:prstGeom>
        </p:spPr>
      </p:pic>
      <p:pic>
        <p:nvPicPr>
          <p:cNvPr id="23" name="Picture 22"/>
          <p:cNvPicPr>
            <a:picLocks noChangeAspect="1"/>
          </p:cNvPicPr>
          <p:nvPr/>
        </p:nvPicPr>
        <p:blipFill>
          <a:blip r:embed="rId2"/>
          <a:stretch>
            <a:fillRect/>
          </a:stretch>
        </p:blipFill>
        <p:spPr>
          <a:xfrm>
            <a:off x="4377478" y="4638062"/>
            <a:ext cx="2185895" cy="749013"/>
          </a:xfrm>
          <a:prstGeom prst="rect">
            <a:avLst/>
          </a:prstGeom>
        </p:spPr>
      </p:pic>
      <p:pic>
        <p:nvPicPr>
          <p:cNvPr id="26" name="Picture 25"/>
          <p:cNvPicPr>
            <a:picLocks noChangeAspect="1"/>
          </p:cNvPicPr>
          <p:nvPr/>
        </p:nvPicPr>
        <p:blipFill>
          <a:blip r:embed="rId2"/>
          <a:stretch>
            <a:fillRect/>
          </a:stretch>
        </p:blipFill>
        <p:spPr>
          <a:xfrm>
            <a:off x="4377478" y="5578713"/>
            <a:ext cx="2185895" cy="749013"/>
          </a:xfrm>
          <a:prstGeom prst="rect">
            <a:avLst/>
          </a:prstGeom>
        </p:spPr>
      </p:pic>
    </p:spTree>
    <p:extLst>
      <p:ext uri="{BB962C8B-B14F-4D97-AF65-F5344CB8AC3E}">
        <p14:creationId xmlns:p14="http://schemas.microsoft.com/office/powerpoint/2010/main" val="196316747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a:t>
            </a:r>
            <a:endParaRPr lang="en-US" dirty="0"/>
          </a:p>
        </p:txBody>
      </p:sp>
      <p:sp>
        <p:nvSpPr>
          <p:cNvPr id="19" name="Right Brace 18"/>
          <p:cNvSpPr/>
          <p:nvPr/>
        </p:nvSpPr>
        <p:spPr>
          <a:xfrm rot="16200000">
            <a:off x="4803938" y="2003768"/>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4377478" y="1722197"/>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
        <p:nvSpPr>
          <p:cNvPr id="21" name="Rectangle 20"/>
          <p:cNvSpPr/>
          <p:nvPr/>
        </p:nvSpPr>
        <p:spPr>
          <a:xfrm>
            <a:off x="1298228" y="3512543"/>
            <a:ext cx="1297640" cy="2074333"/>
          </a:xfrm>
          <a:prstGeom prst="rect">
            <a:avLst/>
          </a:prstGeom>
          <a:noFill/>
          <a:ln w="38100" cmpd="sng"/>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481667" y="4111156"/>
            <a:ext cx="895097" cy="523220"/>
          </a:xfrm>
          <a:prstGeom prst="rect">
            <a:avLst/>
          </a:prstGeom>
          <a:noFill/>
        </p:spPr>
        <p:txBody>
          <a:bodyPr wrap="none" rtlCol="0">
            <a:spAutoFit/>
          </a:bodyPr>
          <a:lstStyle/>
          <a:p>
            <a:r>
              <a:rPr lang="en-US" sz="2800" dirty="0" smtClean="0"/>
              <a:t>Data</a:t>
            </a:r>
            <a:endParaRPr lang="en-US" sz="2800" dirty="0"/>
          </a:p>
        </p:txBody>
      </p:sp>
      <p:cxnSp>
        <p:nvCxnSpPr>
          <p:cNvPr id="24" name="Straight Connector 23"/>
          <p:cNvCxnSpPr/>
          <p:nvPr/>
        </p:nvCxnSpPr>
        <p:spPr>
          <a:xfrm flipV="1">
            <a:off x="2723444" y="2949222"/>
            <a:ext cx="1537820" cy="563321"/>
          </a:xfrm>
          <a:prstGeom prst="line">
            <a:avLst/>
          </a:prstGeom>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2723444" y="5578713"/>
            <a:ext cx="1537820" cy="871407"/>
          </a:xfrm>
          <a:prstGeom prst="line">
            <a:avLst/>
          </a:prstGeom>
          <a:effectLst/>
        </p:spPr>
        <p:style>
          <a:lnRef idx="2">
            <a:schemeClr val="accent1"/>
          </a:lnRef>
          <a:fillRef idx="0">
            <a:schemeClr val="accent1"/>
          </a:fillRef>
          <a:effectRef idx="1">
            <a:schemeClr val="accent1"/>
          </a:effectRef>
          <a:fontRef idx="minor">
            <a:schemeClr val="tx1"/>
          </a:fontRef>
        </p:style>
      </p:cxnSp>
      <p:pic>
        <p:nvPicPr>
          <p:cNvPr id="3" name="Picture 2"/>
          <p:cNvPicPr>
            <a:picLocks noChangeAspect="1"/>
          </p:cNvPicPr>
          <p:nvPr/>
        </p:nvPicPr>
        <p:blipFill>
          <a:blip r:embed="rId2"/>
          <a:stretch>
            <a:fillRect/>
          </a:stretch>
        </p:blipFill>
        <p:spPr>
          <a:xfrm>
            <a:off x="4306923" y="2823921"/>
            <a:ext cx="1231900" cy="660400"/>
          </a:xfrm>
          <a:prstGeom prst="rect">
            <a:avLst/>
          </a:prstGeom>
        </p:spPr>
      </p:pic>
      <p:pic>
        <p:nvPicPr>
          <p:cNvPr id="5" name="Picture 4"/>
          <p:cNvPicPr>
            <a:picLocks noChangeAspect="1"/>
          </p:cNvPicPr>
          <p:nvPr/>
        </p:nvPicPr>
        <p:blipFill>
          <a:blip r:embed="rId3"/>
          <a:stretch>
            <a:fillRect/>
          </a:stretch>
        </p:blipFill>
        <p:spPr>
          <a:xfrm>
            <a:off x="4096455" y="3851497"/>
            <a:ext cx="1587500" cy="711200"/>
          </a:xfrm>
          <a:prstGeom prst="rect">
            <a:avLst/>
          </a:prstGeom>
        </p:spPr>
      </p:pic>
      <p:pic>
        <p:nvPicPr>
          <p:cNvPr id="6" name="Picture 5"/>
          <p:cNvPicPr>
            <a:picLocks noChangeAspect="1"/>
          </p:cNvPicPr>
          <p:nvPr/>
        </p:nvPicPr>
        <p:blipFill>
          <a:blip r:embed="rId4"/>
          <a:stretch>
            <a:fillRect/>
          </a:stretch>
        </p:blipFill>
        <p:spPr>
          <a:xfrm>
            <a:off x="3781778" y="4782255"/>
            <a:ext cx="2540000" cy="990600"/>
          </a:xfrm>
          <a:prstGeom prst="rect">
            <a:avLst/>
          </a:prstGeom>
        </p:spPr>
      </p:pic>
    </p:spTree>
    <p:extLst>
      <p:ext uri="{BB962C8B-B14F-4D97-AF65-F5344CB8AC3E}">
        <p14:creationId xmlns:p14="http://schemas.microsoft.com/office/powerpoint/2010/main" val="169048456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229600" cy="1371600"/>
          </a:xfrm>
        </p:spPr>
        <p:txBody>
          <a:bodyPr/>
          <a:lstStyle/>
          <a:p>
            <a:r>
              <a:rPr lang="en-US" dirty="0" smtClean="0"/>
              <a:t>Supervised learning</a:t>
            </a:r>
            <a:endParaRPr lang="en-US" dirty="0"/>
          </a:p>
        </p:txBody>
      </p:sp>
      <p:pic>
        <p:nvPicPr>
          <p:cNvPr id="5" name="Picture 4"/>
          <p:cNvPicPr>
            <a:picLocks noChangeAspect="1"/>
          </p:cNvPicPr>
          <p:nvPr/>
        </p:nvPicPr>
        <p:blipFill>
          <a:blip r:embed="rId2"/>
          <a:stretch>
            <a:fillRect/>
          </a:stretch>
        </p:blipFill>
        <p:spPr>
          <a:xfrm>
            <a:off x="799891" y="2384769"/>
            <a:ext cx="1146630" cy="1124147"/>
          </a:xfrm>
          <a:prstGeom prst="rect">
            <a:avLst/>
          </a:prstGeom>
        </p:spPr>
      </p:pic>
      <p:pic>
        <p:nvPicPr>
          <p:cNvPr id="6" name="Picture 5"/>
          <p:cNvPicPr>
            <a:picLocks noChangeAspect="1"/>
          </p:cNvPicPr>
          <p:nvPr/>
        </p:nvPicPr>
        <p:blipFill>
          <a:blip r:embed="rId3"/>
          <a:stretch>
            <a:fillRect/>
          </a:stretch>
        </p:blipFill>
        <p:spPr>
          <a:xfrm>
            <a:off x="885778" y="3642909"/>
            <a:ext cx="887704" cy="894429"/>
          </a:xfrm>
          <a:prstGeom prst="rect">
            <a:avLst/>
          </a:prstGeom>
        </p:spPr>
      </p:pic>
      <p:pic>
        <p:nvPicPr>
          <p:cNvPr id="7" name="Picture 6"/>
          <p:cNvPicPr>
            <a:picLocks noChangeAspect="1"/>
          </p:cNvPicPr>
          <p:nvPr/>
        </p:nvPicPr>
        <p:blipFill>
          <a:blip r:embed="rId4"/>
          <a:stretch>
            <a:fillRect/>
          </a:stretch>
        </p:blipFill>
        <p:spPr>
          <a:xfrm>
            <a:off x="793547" y="4633260"/>
            <a:ext cx="1103502" cy="649119"/>
          </a:xfrm>
          <a:prstGeom prst="rect">
            <a:avLst/>
          </a:prstGeom>
        </p:spPr>
      </p:pic>
      <p:pic>
        <p:nvPicPr>
          <p:cNvPr id="8" name="Picture 7"/>
          <p:cNvPicPr>
            <a:picLocks noChangeAspect="1"/>
          </p:cNvPicPr>
          <p:nvPr/>
        </p:nvPicPr>
        <p:blipFill>
          <a:blip r:embed="rId5"/>
          <a:stretch>
            <a:fillRect/>
          </a:stretch>
        </p:blipFill>
        <p:spPr>
          <a:xfrm>
            <a:off x="677041" y="5457411"/>
            <a:ext cx="1220008" cy="696376"/>
          </a:xfrm>
          <a:prstGeom prst="rect">
            <a:avLst/>
          </a:prstGeom>
        </p:spPr>
      </p:pic>
      <p:sp>
        <p:nvSpPr>
          <p:cNvPr id="9" name="TextBox 8"/>
          <p:cNvSpPr txBox="1"/>
          <p:nvPr/>
        </p:nvSpPr>
        <p:spPr>
          <a:xfrm>
            <a:off x="1447800" y="6258580"/>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41633" y="2297668"/>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41633" y="2949223"/>
            <a:ext cx="740933" cy="369332"/>
          </a:xfrm>
          <a:prstGeom prst="rect">
            <a:avLst/>
          </a:prstGeom>
          <a:noFill/>
        </p:spPr>
        <p:txBody>
          <a:bodyPr wrap="none" rtlCol="0">
            <a:spAutoFit/>
          </a:bodyPr>
          <a:lstStyle/>
          <a:p>
            <a:r>
              <a:rPr lang="en-US" dirty="0" smtClean="0"/>
              <a:t>label</a:t>
            </a:r>
            <a:r>
              <a:rPr lang="en-US" baseline="-25000" dirty="0" smtClean="0"/>
              <a:t>1</a:t>
            </a:r>
            <a:endParaRPr lang="en-US" baseline="-25000" dirty="0"/>
          </a:p>
        </p:txBody>
      </p:sp>
      <p:sp>
        <p:nvSpPr>
          <p:cNvPr id="14" name="TextBox 13"/>
          <p:cNvSpPr txBox="1"/>
          <p:nvPr/>
        </p:nvSpPr>
        <p:spPr>
          <a:xfrm>
            <a:off x="2341633" y="3734803"/>
            <a:ext cx="740933" cy="369332"/>
          </a:xfrm>
          <a:prstGeom prst="rect">
            <a:avLst/>
          </a:prstGeom>
          <a:noFill/>
        </p:spPr>
        <p:txBody>
          <a:bodyPr wrap="none" rtlCol="0">
            <a:spAutoFit/>
          </a:bodyPr>
          <a:lstStyle/>
          <a:p>
            <a:r>
              <a:rPr lang="en-US" dirty="0" smtClean="0"/>
              <a:t>label</a:t>
            </a:r>
            <a:r>
              <a:rPr lang="en-US" baseline="-25000" dirty="0" smtClean="0"/>
              <a:t>3</a:t>
            </a:r>
            <a:endParaRPr lang="en-US" baseline="-25000" dirty="0"/>
          </a:p>
        </p:txBody>
      </p:sp>
      <p:sp>
        <p:nvSpPr>
          <p:cNvPr id="15" name="TextBox 14"/>
          <p:cNvSpPr txBox="1"/>
          <p:nvPr/>
        </p:nvSpPr>
        <p:spPr>
          <a:xfrm>
            <a:off x="2341633" y="4698795"/>
            <a:ext cx="740933" cy="369332"/>
          </a:xfrm>
          <a:prstGeom prst="rect">
            <a:avLst/>
          </a:prstGeom>
          <a:noFill/>
        </p:spPr>
        <p:txBody>
          <a:bodyPr wrap="none" rtlCol="0">
            <a:spAutoFit/>
          </a:bodyPr>
          <a:lstStyle/>
          <a:p>
            <a:r>
              <a:rPr lang="en-US" dirty="0" smtClean="0"/>
              <a:t>label</a:t>
            </a:r>
            <a:r>
              <a:rPr lang="en-US" baseline="-25000" dirty="0"/>
              <a:t>4</a:t>
            </a:r>
          </a:p>
        </p:txBody>
      </p:sp>
      <p:sp>
        <p:nvSpPr>
          <p:cNvPr id="16" name="TextBox 15"/>
          <p:cNvSpPr txBox="1"/>
          <p:nvPr/>
        </p:nvSpPr>
        <p:spPr>
          <a:xfrm>
            <a:off x="2341633" y="5512050"/>
            <a:ext cx="740933" cy="369332"/>
          </a:xfrm>
          <a:prstGeom prst="rect">
            <a:avLst/>
          </a:prstGeom>
          <a:noFill/>
        </p:spPr>
        <p:txBody>
          <a:bodyPr wrap="none" rtlCol="0">
            <a:spAutoFit/>
          </a:bodyPr>
          <a:lstStyle/>
          <a:p>
            <a:r>
              <a:rPr lang="en-US" dirty="0" smtClean="0"/>
              <a:t>label</a:t>
            </a:r>
            <a:r>
              <a:rPr lang="en-US" baseline="-25000" dirty="0" smtClean="0"/>
              <a:t>5</a:t>
            </a:r>
            <a:endParaRPr lang="en-US" baseline="-25000" dirty="0"/>
          </a:p>
        </p:txBody>
      </p:sp>
      <p:sp>
        <p:nvSpPr>
          <p:cNvPr id="17" name="Right Brace 16"/>
          <p:cNvSpPr/>
          <p:nvPr/>
        </p:nvSpPr>
        <p:spPr>
          <a:xfrm>
            <a:off x="3683000" y="2384769"/>
            <a:ext cx="860778" cy="3681279"/>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TextBox 17"/>
          <p:cNvSpPr txBox="1"/>
          <p:nvPr/>
        </p:nvSpPr>
        <p:spPr>
          <a:xfrm>
            <a:off x="4826001" y="3785242"/>
            <a:ext cx="2756559" cy="523220"/>
          </a:xfrm>
          <a:prstGeom prst="rect">
            <a:avLst/>
          </a:prstGeom>
          <a:noFill/>
        </p:spPr>
        <p:txBody>
          <a:bodyPr wrap="none" rtlCol="0">
            <a:spAutoFit/>
          </a:bodyPr>
          <a:lstStyle/>
          <a:p>
            <a:r>
              <a:rPr lang="en-US" sz="2800" dirty="0" smtClean="0">
                <a:solidFill>
                  <a:srgbClr val="008000"/>
                </a:solidFill>
              </a:rPr>
              <a:t>labeled examples</a:t>
            </a:r>
            <a:endParaRPr lang="en-US" sz="2800" dirty="0">
              <a:solidFill>
                <a:srgbClr val="008000"/>
              </a:solidFill>
            </a:endParaRPr>
          </a:p>
        </p:txBody>
      </p:sp>
      <p:sp>
        <p:nvSpPr>
          <p:cNvPr id="19" name="Right Brace 18"/>
          <p:cNvSpPr/>
          <p:nvPr/>
        </p:nvSpPr>
        <p:spPr>
          <a:xfrm rot="16200000">
            <a:off x="1219715" y="1707435"/>
            <a:ext cx="381000" cy="973667"/>
          </a:xfrm>
          <a:prstGeom prst="righ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0" name="TextBox 19"/>
          <p:cNvSpPr txBox="1"/>
          <p:nvPr/>
        </p:nvSpPr>
        <p:spPr>
          <a:xfrm>
            <a:off x="793255" y="1425864"/>
            <a:ext cx="1546617" cy="523220"/>
          </a:xfrm>
          <a:prstGeom prst="rect">
            <a:avLst/>
          </a:prstGeom>
          <a:noFill/>
        </p:spPr>
        <p:txBody>
          <a:bodyPr wrap="none" rtlCol="0">
            <a:spAutoFit/>
          </a:bodyPr>
          <a:lstStyle/>
          <a:p>
            <a:r>
              <a:rPr lang="en-US" sz="2800" dirty="0" smtClean="0">
                <a:solidFill>
                  <a:srgbClr val="008000"/>
                </a:solidFill>
              </a:rPr>
              <a:t>examples</a:t>
            </a:r>
            <a:endParaRPr lang="en-US" sz="2800" dirty="0">
              <a:solidFill>
                <a:srgbClr val="008000"/>
              </a:solidFill>
            </a:endParaRPr>
          </a:p>
        </p:txBody>
      </p:sp>
    </p:spTree>
    <p:extLst>
      <p:ext uri="{BB962C8B-B14F-4D97-AF65-F5344CB8AC3E}">
        <p14:creationId xmlns:p14="http://schemas.microsoft.com/office/powerpoint/2010/main" val="3550127270"/>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17" name="Oval 16"/>
          <p:cNvSpPr/>
          <p:nvPr/>
        </p:nvSpPr>
        <p:spPr>
          <a:xfrm>
            <a:off x="4205126"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p:cNvSpPr txBox="1"/>
          <p:nvPr/>
        </p:nvSpPr>
        <p:spPr>
          <a:xfrm>
            <a:off x="4416792" y="3309780"/>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9" name="Right Arrow 18"/>
          <p:cNvSpPr/>
          <p:nvPr/>
        </p:nvSpPr>
        <p:spPr>
          <a:xfrm>
            <a:off x="3471343"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pic>
        <p:nvPicPr>
          <p:cNvPr id="20" name="Picture 19"/>
          <p:cNvPicPr>
            <a:picLocks noChangeAspect="1"/>
          </p:cNvPicPr>
          <p:nvPr/>
        </p:nvPicPr>
        <p:blipFill>
          <a:blip r:embed="rId2"/>
          <a:stretch>
            <a:fillRect/>
          </a:stretch>
        </p:blipFill>
        <p:spPr>
          <a:xfrm>
            <a:off x="799891" y="2384769"/>
            <a:ext cx="1146630" cy="1124147"/>
          </a:xfrm>
          <a:prstGeom prst="rect">
            <a:avLst/>
          </a:prstGeom>
        </p:spPr>
      </p:pic>
      <p:pic>
        <p:nvPicPr>
          <p:cNvPr id="21" name="Picture 20"/>
          <p:cNvPicPr>
            <a:picLocks noChangeAspect="1"/>
          </p:cNvPicPr>
          <p:nvPr/>
        </p:nvPicPr>
        <p:blipFill>
          <a:blip r:embed="rId3"/>
          <a:stretch>
            <a:fillRect/>
          </a:stretch>
        </p:blipFill>
        <p:spPr>
          <a:xfrm>
            <a:off x="885778" y="3642909"/>
            <a:ext cx="887704" cy="894429"/>
          </a:xfrm>
          <a:prstGeom prst="rect">
            <a:avLst/>
          </a:prstGeom>
        </p:spPr>
      </p:pic>
      <p:pic>
        <p:nvPicPr>
          <p:cNvPr id="22" name="Picture 21"/>
          <p:cNvPicPr>
            <a:picLocks noChangeAspect="1"/>
          </p:cNvPicPr>
          <p:nvPr/>
        </p:nvPicPr>
        <p:blipFill>
          <a:blip r:embed="rId4"/>
          <a:stretch>
            <a:fillRect/>
          </a:stretch>
        </p:blipFill>
        <p:spPr>
          <a:xfrm>
            <a:off x="793547" y="4633260"/>
            <a:ext cx="1103502" cy="649119"/>
          </a:xfrm>
          <a:prstGeom prst="rect">
            <a:avLst/>
          </a:prstGeom>
        </p:spPr>
      </p:pic>
      <p:pic>
        <p:nvPicPr>
          <p:cNvPr id="23" name="Picture 22"/>
          <p:cNvPicPr>
            <a:picLocks noChangeAspect="1"/>
          </p:cNvPicPr>
          <p:nvPr/>
        </p:nvPicPr>
        <p:blipFill>
          <a:blip r:embed="rId5"/>
          <a:stretch>
            <a:fillRect/>
          </a:stretch>
        </p:blipFill>
        <p:spPr>
          <a:xfrm>
            <a:off x="677041" y="5457411"/>
            <a:ext cx="1220008" cy="696376"/>
          </a:xfrm>
          <a:prstGeom prst="rect">
            <a:avLst/>
          </a:prstGeom>
        </p:spPr>
      </p:pic>
      <p:sp>
        <p:nvSpPr>
          <p:cNvPr id="24" name="TextBox 23"/>
          <p:cNvSpPr txBox="1"/>
          <p:nvPr/>
        </p:nvSpPr>
        <p:spPr>
          <a:xfrm>
            <a:off x="2341633" y="2297668"/>
            <a:ext cx="813143" cy="461665"/>
          </a:xfrm>
          <a:prstGeom prst="rect">
            <a:avLst/>
          </a:prstGeom>
          <a:noFill/>
        </p:spPr>
        <p:txBody>
          <a:bodyPr wrap="none" rtlCol="0">
            <a:spAutoFit/>
          </a:bodyPr>
          <a:lstStyle/>
          <a:p>
            <a:r>
              <a:rPr lang="en-US" sz="2400" dirty="0" smtClean="0"/>
              <a:t>label</a:t>
            </a:r>
            <a:endParaRPr lang="en-US" sz="2400" dirty="0"/>
          </a:p>
        </p:txBody>
      </p:sp>
      <p:sp>
        <p:nvSpPr>
          <p:cNvPr id="25" name="TextBox 24"/>
          <p:cNvSpPr txBox="1"/>
          <p:nvPr/>
        </p:nvSpPr>
        <p:spPr>
          <a:xfrm>
            <a:off x="2341633" y="2949223"/>
            <a:ext cx="740933" cy="369332"/>
          </a:xfrm>
          <a:prstGeom prst="rect">
            <a:avLst/>
          </a:prstGeom>
          <a:noFill/>
        </p:spPr>
        <p:txBody>
          <a:bodyPr wrap="none" rtlCol="0">
            <a:spAutoFit/>
          </a:bodyPr>
          <a:lstStyle/>
          <a:p>
            <a:r>
              <a:rPr lang="en-US" dirty="0" smtClean="0"/>
              <a:t>label</a:t>
            </a:r>
            <a:r>
              <a:rPr lang="en-US" baseline="-25000" dirty="0" smtClean="0"/>
              <a:t>1</a:t>
            </a:r>
            <a:endParaRPr lang="en-US" baseline="-25000" dirty="0"/>
          </a:p>
        </p:txBody>
      </p:sp>
      <p:sp>
        <p:nvSpPr>
          <p:cNvPr id="26" name="TextBox 25"/>
          <p:cNvSpPr txBox="1"/>
          <p:nvPr/>
        </p:nvSpPr>
        <p:spPr>
          <a:xfrm>
            <a:off x="2341633" y="3734803"/>
            <a:ext cx="740933" cy="369332"/>
          </a:xfrm>
          <a:prstGeom prst="rect">
            <a:avLst/>
          </a:prstGeom>
          <a:noFill/>
        </p:spPr>
        <p:txBody>
          <a:bodyPr wrap="none" rtlCol="0">
            <a:spAutoFit/>
          </a:bodyPr>
          <a:lstStyle/>
          <a:p>
            <a:r>
              <a:rPr lang="en-US" dirty="0" smtClean="0"/>
              <a:t>label</a:t>
            </a:r>
            <a:r>
              <a:rPr lang="en-US" baseline="-25000" dirty="0" smtClean="0"/>
              <a:t>3</a:t>
            </a:r>
            <a:endParaRPr lang="en-US" baseline="-25000" dirty="0"/>
          </a:p>
        </p:txBody>
      </p:sp>
      <p:sp>
        <p:nvSpPr>
          <p:cNvPr id="27" name="TextBox 26"/>
          <p:cNvSpPr txBox="1"/>
          <p:nvPr/>
        </p:nvSpPr>
        <p:spPr>
          <a:xfrm>
            <a:off x="2341633" y="4698795"/>
            <a:ext cx="740933" cy="369332"/>
          </a:xfrm>
          <a:prstGeom prst="rect">
            <a:avLst/>
          </a:prstGeom>
          <a:noFill/>
        </p:spPr>
        <p:txBody>
          <a:bodyPr wrap="none" rtlCol="0">
            <a:spAutoFit/>
          </a:bodyPr>
          <a:lstStyle/>
          <a:p>
            <a:r>
              <a:rPr lang="en-US" dirty="0" smtClean="0"/>
              <a:t>label</a:t>
            </a:r>
            <a:r>
              <a:rPr lang="en-US" baseline="-25000" dirty="0"/>
              <a:t>4</a:t>
            </a:r>
          </a:p>
        </p:txBody>
      </p:sp>
      <p:sp>
        <p:nvSpPr>
          <p:cNvPr id="28" name="TextBox 27"/>
          <p:cNvSpPr txBox="1"/>
          <p:nvPr/>
        </p:nvSpPr>
        <p:spPr>
          <a:xfrm>
            <a:off x="2341633" y="5512050"/>
            <a:ext cx="740933" cy="369332"/>
          </a:xfrm>
          <a:prstGeom prst="rect">
            <a:avLst/>
          </a:prstGeom>
          <a:noFill/>
        </p:spPr>
        <p:txBody>
          <a:bodyPr wrap="none" rtlCol="0">
            <a:spAutoFit/>
          </a:bodyPr>
          <a:lstStyle/>
          <a:p>
            <a:r>
              <a:rPr lang="en-US" dirty="0" smtClean="0"/>
              <a:t>label</a:t>
            </a:r>
            <a:r>
              <a:rPr lang="en-US" baseline="-25000" dirty="0" smtClean="0"/>
              <a:t>5</a:t>
            </a:r>
            <a:endParaRPr lang="en-US" baseline="-25000" dirty="0"/>
          </a:p>
        </p:txBody>
      </p:sp>
      <p:sp>
        <p:nvSpPr>
          <p:cNvPr id="16" name="TextBox 15"/>
          <p:cNvSpPr txBox="1"/>
          <p:nvPr/>
        </p:nvSpPr>
        <p:spPr>
          <a:xfrm>
            <a:off x="1447800" y="6258580"/>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Tree>
    <p:extLst>
      <p:ext uri="{BB962C8B-B14F-4D97-AF65-F5344CB8AC3E}">
        <p14:creationId xmlns:p14="http://schemas.microsoft.com/office/powerpoint/2010/main" val="231277639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Supervised learning</a:t>
            </a:r>
            <a:endParaRPr lang="en-US" dirty="0"/>
          </a:p>
        </p:txBody>
      </p:sp>
      <p:sp>
        <p:nvSpPr>
          <p:cNvPr id="17" name="Oval 16"/>
          <p:cNvSpPr/>
          <p:nvPr/>
        </p:nvSpPr>
        <p:spPr>
          <a:xfrm>
            <a:off x="3900326" y="3076224"/>
            <a:ext cx="1518033" cy="1354666"/>
          </a:xfrm>
          <a:prstGeom prst="ellipse">
            <a:avLst/>
          </a:prstGeom>
          <a:no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8" name="TextBox 17"/>
          <p:cNvSpPr txBox="1"/>
          <p:nvPr/>
        </p:nvSpPr>
        <p:spPr>
          <a:xfrm>
            <a:off x="3962400" y="3309780"/>
            <a:ext cx="1306367" cy="830997"/>
          </a:xfrm>
          <a:prstGeom prst="rect">
            <a:avLst/>
          </a:prstGeom>
          <a:noFill/>
        </p:spPr>
        <p:txBody>
          <a:bodyPr wrap="none" rtlCol="0">
            <a:spAutoFit/>
          </a:bodyPr>
          <a:lstStyle/>
          <a:p>
            <a:r>
              <a:rPr lang="en-US" sz="2400" dirty="0" smtClean="0"/>
              <a:t>model/</a:t>
            </a:r>
          </a:p>
          <a:p>
            <a:r>
              <a:rPr lang="en-US" sz="2400" dirty="0" smtClean="0"/>
              <a:t>predictor</a:t>
            </a:r>
            <a:endParaRPr lang="en-US" sz="2400" dirty="0"/>
          </a:p>
        </p:txBody>
      </p:sp>
      <p:sp>
        <p:nvSpPr>
          <p:cNvPr id="19" name="Right Arrow 18"/>
          <p:cNvSpPr/>
          <p:nvPr/>
        </p:nvSpPr>
        <p:spPr>
          <a:xfrm>
            <a:off x="3166543"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TextBox 19"/>
          <p:cNvSpPr txBox="1"/>
          <p:nvPr/>
        </p:nvSpPr>
        <p:spPr>
          <a:xfrm>
            <a:off x="685800" y="6096000"/>
            <a:ext cx="8458200" cy="523220"/>
          </a:xfrm>
          <a:prstGeom prst="rect">
            <a:avLst/>
          </a:prstGeom>
          <a:noFill/>
        </p:spPr>
        <p:txBody>
          <a:bodyPr wrap="square" rtlCol="0">
            <a:spAutoFit/>
          </a:bodyPr>
          <a:lstStyle/>
          <a:p>
            <a:r>
              <a:rPr lang="en-US" sz="2800" dirty="0" smtClean="0">
                <a:solidFill>
                  <a:srgbClr val="0000FF"/>
                </a:solidFill>
              </a:rPr>
              <a:t>Supervised learning: learn to predict new example</a:t>
            </a:r>
            <a:endParaRPr lang="en-US" sz="2800" dirty="0">
              <a:solidFill>
                <a:srgbClr val="0000FF"/>
              </a:solidFill>
            </a:endParaRPr>
          </a:p>
        </p:txBody>
      </p:sp>
      <p:pic>
        <p:nvPicPr>
          <p:cNvPr id="21" name="Picture 20"/>
          <p:cNvPicPr>
            <a:picLocks noChangeAspect="1"/>
          </p:cNvPicPr>
          <p:nvPr/>
        </p:nvPicPr>
        <p:blipFill>
          <a:blip r:embed="rId2"/>
          <a:stretch>
            <a:fillRect/>
          </a:stretch>
        </p:blipFill>
        <p:spPr>
          <a:xfrm>
            <a:off x="762000" y="2590800"/>
            <a:ext cx="1816100" cy="2019300"/>
          </a:xfrm>
          <a:prstGeom prst="rect">
            <a:avLst/>
          </a:prstGeom>
        </p:spPr>
      </p:pic>
      <p:sp>
        <p:nvSpPr>
          <p:cNvPr id="22" name="Right Arrow 21"/>
          <p:cNvSpPr/>
          <p:nvPr/>
        </p:nvSpPr>
        <p:spPr>
          <a:xfrm>
            <a:off x="5746054" y="3455050"/>
            <a:ext cx="606778" cy="570665"/>
          </a:xfrm>
          <a:prstGeom prst="rightArrow">
            <a:avLst/>
          </a:prstGeom>
          <a:solidFill>
            <a:srgbClr val="FF6600"/>
          </a:solidFill>
          <a:ln w="38100" cmpd="sng"/>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TextBox 22"/>
          <p:cNvSpPr txBox="1"/>
          <p:nvPr/>
        </p:nvSpPr>
        <p:spPr>
          <a:xfrm>
            <a:off x="6807200" y="3526230"/>
            <a:ext cx="1611476" cy="369332"/>
          </a:xfrm>
          <a:prstGeom prst="rect">
            <a:avLst/>
          </a:prstGeom>
          <a:noFill/>
        </p:spPr>
        <p:txBody>
          <a:bodyPr wrap="none" rtlCol="0">
            <a:spAutoFit/>
          </a:bodyPr>
          <a:lstStyle/>
          <a:p>
            <a:r>
              <a:rPr lang="en-US" dirty="0" smtClean="0"/>
              <a:t>predicted label</a:t>
            </a:r>
            <a:endParaRPr lang="en-US" baseline="-25000" dirty="0"/>
          </a:p>
        </p:txBody>
      </p:sp>
    </p:spTree>
    <p:extLst>
      <p:ext uri="{BB962C8B-B14F-4D97-AF65-F5344CB8AC3E}">
        <p14:creationId xmlns:p14="http://schemas.microsoft.com/office/powerpoint/2010/main" val="220375149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9144000" cy="1371600"/>
          </a:xfrm>
        </p:spPr>
        <p:txBody>
          <a:bodyPr/>
          <a:lstStyle/>
          <a:p>
            <a:r>
              <a:rPr lang="en-US" dirty="0" smtClean="0"/>
              <a:t>Supervised learning: classification</a:t>
            </a:r>
            <a:endParaRPr lang="en-US" dirty="0"/>
          </a:p>
        </p:txBody>
      </p:sp>
      <p:pic>
        <p:nvPicPr>
          <p:cNvPr id="5" name="Picture 4"/>
          <p:cNvPicPr>
            <a:picLocks noChangeAspect="1"/>
          </p:cNvPicPr>
          <p:nvPr/>
        </p:nvPicPr>
        <p:blipFill>
          <a:blip r:embed="rId2"/>
          <a:stretch>
            <a:fillRect/>
          </a:stretch>
        </p:blipFill>
        <p:spPr>
          <a:xfrm>
            <a:off x="822379" y="1935657"/>
            <a:ext cx="1146630" cy="1124147"/>
          </a:xfrm>
          <a:prstGeom prst="rect">
            <a:avLst/>
          </a:prstGeom>
        </p:spPr>
      </p:pic>
      <p:pic>
        <p:nvPicPr>
          <p:cNvPr id="6" name="Picture 5"/>
          <p:cNvPicPr>
            <a:picLocks noChangeAspect="1"/>
          </p:cNvPicPr>
          <p:nvPr/>
        </p:nvPicPr>
        <p:blipFill>
          <a:blip r:embed="rId3"/>
          <a:stretch>
            <a:fillRect/>
          </a:stretch>
        </p:blipFill>
        <p:spPr>
          <a:xfrm>
            <a:off x="907045" y="3228572"/>
            <a:ext cx="887704" cy="894429"/>
          </a:xfrm>
          <a:prstGeom prst="rect">
            <a:avLst/>
          </a:prstGeom>
        </p:spPr>
      </p:pic>
      <p:pic>
        <p:nvPicPr>
          <p:cNvPr id="7" name="Picture 6"/>
          <p:cNvPicPr>
            <a:picLocks noChangeAspect="1"/>
          </p:cNvPicPr>
          <p:nvPr/>
        </p:nvPicPr>
        <p:blipFill>
          <a:blip r:embed="rId4"/>
          <a:stretch>
            <a:fillRect/>
          </a:stretch>
        </p:blipFill>
        <p:spPr>
          <a:xfrm>
            <a:off x="814814" y="4218923"/>
            <a:ext cx="1103502" cy="649119"/>
          </a:xfrm>
          <a:prstGeom prst="rect">
            <a:avLst/>
          </a:prstGeom>
        </p:spPr>
      </p:pic>
      <p:pic>
        <p:nvPicPr>
          <p:cNvPr id="8" name="Picture 7"/>
          <p:cNvPicPr>
            <a:picLocks noChangeAspect="1"/>
          </p:cNvPicPr>
          <p:nvPr/>
        </p:nvPicPr>
        <p:blipFill>
          <a:blip r:embed="rId5"/>
          <a:stretch>
            <a:fillRect/>
          </a:stretch>
        </p:blipFill>
        <p:spPr>
          <a:xfrm>
            <a:off x="698308" y="5043074"/>
            <a:ext cx="1220008" cy="696376"/>
          </a:xfrm>
          <a:prstGeom prst="rect">
            <a:avLst/>
          </a:prstGeom>
        </p:spPr>
      </p:pic>
      <p:sp>
        <p:nvSpPr>
          <p:cNvPr id="9" name="TextBox 8"/>
          <p:cNvSpPr txBox="1"/>
          <p:nvPr/>
        </p:nvSpPr>
        <p:spPr>
          <a:xfrm>
            <a:off x="1143000" y="6096000"/>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64121" y="1848556"/>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64121" y="2500111"/>
            <a:ext cx="732780" cy="369332"/>
          </a:xfrm>
          <a:prstGeom prst="rect">
            <a:avLst/>
          </a:prstGeom>
          <a:noFill/>
        </p:spPr>
        <p:txBody>
          <a:bodyPr wrap="none" rtlCol="0">
            <a:spAutoFit/>
          </a:bodyPr>
          <a:lstStyle/>
          <a:p>
            <a:r>
              <a:rPr lang="en-US" dirty="0" smtClean="0"/>
              <a:t>apple</a:t>
            </a:r>
            <a:endParaRPr lang="en-US" baseline="-25000" dirty="0"/>
          </a:p>
        </p:txBody>
      </p:sp>
      <p:sp>
        <p:nvSpPr>
          <p:cNvPr id="14" name="TextBox 13"/>
          <p:cNvSpPr txBox="1"/>
          <p:nvPr/>
        </p:nvSpPr>
        <p:spPr>
          <a:xfrm>
            <a:off x="2362900" y="3320466"/>
            <a:ext cx="732780" cy="369332"/>
          </a:xfrm>
          <a:prstGeom prst="rect">
            <a:avLst/>
          </a:prstGeom>
          <a:noFill/>
        </p:spPr>
        <p:txBody>
          <a:bodyPr wrap="none" rtlCol="0">
            <a:spAutoFit/>
          </a:bodyPr>
          <a:lstStyle/>
          <a:p>
            <a:r>
              <a:rPr lang="en-US" dirty="0" smtClean="0"/>
              <a:t>apple</a:t>
            </a:r>
            <a:endParaRPr lang="en-US" baseline="-25000" dirty="0"/>
          </a:p>
        </p:txBody>
      </p:sp>
      <p:sp>
        <p:nvSpPr>
          <p:cNvPr id="15" name="TextBox 14"/>
          <p:cNvSpPr txBox="1"/>
          <p:nvPr/>
        </p:nvSpPr>
        <p:spPr>
          <a:xfrm>
            <a:off x="2362900" y="4284458"/>
            <a:ext cx="896324" cy="369332"/>
          </a:xfrm>
          <a:prstGeom prst="rect">
            <a:avLst/>
          </a:prstGeom>
          <a:noFill/>
        </p:spPr>
        <p:txBody>
          <a:bodyPr wrap="none" rtlCol="0">
            <a:spAutoFit/>
          </a:bodyPr>
          <a:lstStyle/>
          <a:p>
            <a:r>
              <a:rPr lang="en-US" dirty="0" smtClean="0"/>
              <a:t>banana</a:t>
            </a:r>
            <a:endParaRPr lang="en-US" baseline="-25000" dirty="0"/>
          </a:p>
        </p:txBody>
      </p:sp>
      <p:sp>
        <p:nvSpPr>
          <p:cNvPr id="16" name="TextBox 15"/>
          <p:cNvSpPr txBox="1"/>
          <p:nvPr/>
        </p:nvSpPr>
        <p:spPr>
          <a:xfrm>
            <a:off x="2362900" y="5097713"/>
            <a:ext cx="896324" cy="369332"/>
          </a:xfrm>
          <a:prstGeom prst="rect">
            <a:avLst/>
          </a:prstGeom>
          <a:noFill/>
        </p:spPr>
        <p:txBody>
          <a:bodyPr wrap="none" rtlCol="0">
            <a:spAutoFit/>
          </a:bodyPr>
          <a:lstStyle/>
          <a:p>
            <a:r>
              <a:rPr lang="en-US" dirty="0" smtClean="0"/>
              <a:t>banana</a:t>
            </a:r>
            <a:endParaRPr lang="en-US" baseline="-25000" dirty="0"/>
          </a:p>
        </p:txBody>
      </p:sp>
      <p:sp>
        <p:nvSpPr>
          <p:cNvPr id="18" name="TextBox 17"/>
          <p:cNvSpPr txBox="1"/>
          <p:nvPr/>
        </p:nvSpPr>
        <p:spPr>
          <a:xfrm>
            <a:off x="4035780" y="3080623"/>
            <a:ext cx="4941936" cy="954107"/>
          </a:xfrm>
          <a:prstGeom prst="rect">
            <a:avLst/>
          </a:prstGeom>
          <a:noFill/>
        </p:spPr>
        <p:txBody>
          <a:bodyPr wrap="square" rtlCol="0">
            <a:spAutoFit/>
          </a:bodyPr>
          <a:lstStyle/>
          <a:p>
            <a:r>
              <a:rPr lang="en-US" sz="2800" dirty="0" smtClean="0">
                <a:solidFill>
                  <a:srgbClr val="008000"/>
                </a:solidFill>
              </a:rPr>
              <a:t>Classification: </a:t>
            </a:r>
            <a:br>
              <a:rPr lang="en-US" sz="2800" dirty="0" smtClean="0">
                <a:solidFill>
                  <a:srgbClr val="008000"/>
                </a:solidFill>
              </a:rPr>
            </a:br>
            <a:r>
              <a:rPr lang="en-US" sz="2800" dirty="0" smtClean="0">
                <a:solidFill>
                  <a:srgbClr val="008000"/>
                </a:solidFill>
              </a:rPr>
              <a:t>a finite set of labels</a:t>
            </a:r>
            <a:endParaRPr lang="en-US" sz="2800" dirty="0">
              <a:solidFill>
                <a:srgbClr val="008000"/>
              </a:solidFill>
            </a:endParaRPr>
          </a:p>
        </p:txBody>
      </p:sp>
    </p:spTree>
    <p:extLst>
      <p:ext uri="{BB962C8B-B14F-4D97-AF65-F5344CB8AC3E}">
        <p14:creationId xmlns:p14="http://schemas.microsoft.com/office/powerpoint/2010/main" val="55826126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r>
              <a:rPr lang="tr-TR" dirty="0" smtClean="0"/>
              <a:t>Classification Example</a:t>
            </a:r>
            <a:endParaRPr lang="tr-TR" dirty="0"/>
          </a:p>
        </p:txBody>
      </p:sp>
      <p:pic>
        <p:nvPicPr>
          <p:cNvPr id="26633" name="Picture 9"/>
          <p:cNvPicPr>
            <a:picLocks noGrp="1" noChangeAspect="1" noChangeArrowheads="1"/>
          </p:cNvPicPr>
          <p:nvPr>
            <p:ph idx="1"/>
          </p:nvPr>
        </p:nvPicPr>
        <p:blipFill>
          <a:blip r:embed="rId2" cstate="print"/>
          <a:srcRect/>
          <a:stretch>
            <a:fillRect/>
          </a:stretch>
        </p:blipFill>
        <p:spPr>
          <a:xfrm>
            <a:off x="3946525" y="1946275"/>
            <a:ext cx="4689475" cy="4464050"/>
          </a:xfrm>
        </p:spPr>
      </p:pic>
      <p:sp>
        <p:nvSpPr>
          <p:cNvPr id="26627" name="Rectangle 3"/>
          <p:cNvSpPr>
            <a:spLocks noGrp="1" noChangeArrowheads="1"/>
          </p:cNvSpPr>
          <p:nvPr>
            <p:ph type="body" sz="half" idx="4294967295"/>
          </p:nvPr>
        </p:nvSpPr>
        <p:spPr>
          <a:xfrm>
            <a:off x="623887" y="2818342"/>
            <a:ext cx="3322638" cy="3168650"/>
          </a:xfrm>
        </p:spPr>
        <p:txBody>
          <a:bodyPr>
            <a:normAutofit/>
          </a:bodyPr>
          <a:lstStyle/>
          <a:p>
            <a:pPr marL="0" indent="0">
              <a:buNone/>
            </a:pPr>
            <a:r>
              <a:rPr lang="tr-TR" dirty="0" err="1" smtClean="0"/>
              <a:t>Differentiate</a:t>
            </a:r>
            <a:r>
              <a:rPr lang="tr-TR" dirty="0"/>
              <a:t> </a:t>
            </a:r>
            <a:r>
              <a:rPr lang="tr-TR" dirty="0" err="1" smtClean="0"/>
              <a:t>between</a:t>
            </a:r>
            <a:r>
              <a:rPr lang="tr-TR" dirty="0" smtClean="0"/>
              <a:t> </a:t>
            </a:r>
            <a:r>
              <a:rPr lang="tr-TR" dirty="0">
                <a:solidFill>
                  <a:srgbClr val="FF33CC"/>
                </a:solidFill>
              </a:rPr>
              <a:t>low-risk</a:t>
            </a:r>
            <a:r>
              <a:rPr lang="tr-TR" dirty="0"/>
              <a:t> and </a:t>
            </a:r>
            <a:r>
              <a:rPr lang="tr-TR" dirty="0">
                <a:solidFill>
                  <a:srgbClr val="FF0000"/>
                </a:solidFill>
              </a:rPr>
              <a:t>high-risk</a:t>
            </a:r>
            <a:r>
              <a:rPr lang="tr-TR" dirty="0"/>
              <a:t> customers from their </a:t>
            </a:r>
            <a:r>
              <a:rPr lang="tr-TR" i="1" dirty="0"/>
              <a:t>income</a:t>
            </a:r>
            <a:r>
              <a:rPr lang="tr-TR" dirty="0"/>
              <a:t> and </a:t>
            </a:r>
            <a:r>
              <a:rPr lang="tr-TR" i="1" dirty="0"/>
              <a:t>savings</a:t>
            </a:r>
          </a:p>
        </p:txBody>
      </p:sp>
    </p:spTree>
    <p:extLst>
      <p:ext uri="{BB962C8B-B14F-4D97-AF65-F5344CB8AC3E}">
        <p14:creationId xmlns:p14="http://schemas.microsoft.com/office/powerpoint/2010/main" val="3181304158"/>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r>
              <a:rPr lang="tr-TR" dirty="0" smtClean="0"/>
              <a:t>Classification </a:t>
            </a:r>
            <a:r>
              <a:rPr lang="tr-TR" dirty="0"/>
              <a:t>Applications</a:t>
            </a:r>
          </a:p>
        </p:txBody>
      </p:sp>
      <p:sp>
        <p:nvSpPr>
          <p:cNvPr id="88067" name="Rectangle 3"/>
          <p:cNvSpPr>
            <a:spLocks noGrp="1" noChangeArrowheads="1"/>
          </p:cNvSpPr>
          <p:nvPr>
            <p:ph idx="1"/>
          </p:nvPr>
        </p:nvSpPr>
        <p:spPr>
          <a:xfrm>
            <a:off x="598537" y="1741310"/>
            <a:ext cx="8153400" cy="4933244"/>
          </a:xfrm>
        </p:spPr>
        <p:txBody>
          <a:bodyPr>
            <a:normAutofit fontScale="85000" lnSpcReduction="20000"/>
          </a:bodyPr>
          <a:lstStyle/>
          <a:p>
            <a:pPr marL="0" indent="0">
              <a:lnSpc>
                <a:spcPct val="90000"/>
              </a:lnSpc>
              <a:buNone/>
            </a:pPr>
            <a:r>
              <a:rPr lang="tr-TR" dirty="0" err="1" smtClean="0">
                <a:solidFill>
                  <a:srgbClr val="0000FF"/>
                </a:solidFill>
              </a:rPr>
              <a:t>Face</a:t>
            </a:r>
            <a:r>
              <a:rPr lang="tr-TR" dirty="0" smtClean="0">
                <a:solidFill>
                  <a:srgbClr val="0000FF"/>
                </a:solidFill>
              </a:rPr>
              <a:t> </a:t>
            </a:r>
            <a:r>
              <a:rPr lang="tr-TR" dirty="0" err="1" smtClean="0">
                <a:solidFill>
                  <a:srgbClr val="0000FF"/>
                </a:solidFill>
              </a:rPr>
              <a:t>recognition</a:t>
            </a:r>
            <a:endParaRPr lang="tr-TR" dirty="0">
              <a:solidFill>
                <a:srgbClr val="0000FF"/>
              </a:solidFill>
            </a:endParaRPr>
          </a:p>
          <a:p>
            <a:pPr marL="0" indent="0">
              <a:lnSpc>
                <a:spcPct val="90000"/>
              </a:lnSpc>
              <a:buNone/>
            </a:pPr>
            <a:endParaRPr lang="tr-TR" dirty="0" smtClean="0">
              <a:solidFill>
                <a:srgbClr val="0000FF"/>
              </a:solidFill>
            </a:endParaRPr>
          </a:p>
          <a:p>
            <a:pPr marL="0" indent="0">
              <a:lnSpc>
                <a:spcPct val="90000"/>
              </a:lnSpc>
              <a:buNone/>
            </a:pPr>
            <a:r>
              <a:rPr lang="tr-TR" dirty="0" err="1" smtClean="0">
                <a:solidFill>
                  <a:srgbClr val="0000FF"/>
                </a:solidFill>
              </a:rPr>
              <a:t>Character</a:t>
            </a:r>
            <a:r>
              <a:rPr lang="tr-TR" dirty="0" smtClean="0">
                <a:solidFill>
                  <a:srgbClr val="0000FF"/>
                </a:solidFill>
              </a:rPr>
              <a:t> </a:t>
            </a:r>
            <a:r>
              <a:rPr lang="tr-TR" dirty="0" err="1" smtClean="0">
                <a:solidFill>
                  <a:srgbClr val="0000FF"/>
                </a:solidFill>
              </a:rPr>
              <a:t>recognition</a:t>
            </a:r>
            <a:endParaRPr lang="tr-TR" dirty="0" smtClean="0">
              <a:solidFill>
                <a:srgbClr val="0000FF"/>
              </a:solidFill>
            </a:endParaRPr>
          </a:p>
          <a:p>
            <a:pPr marL="0" indent="0">
              <a:lnSpc>
                <a:spcPct val="90000"/>
              </a:lnSpc>
              <a:buNone/>
            </a:pPr>
            <a:endParaRPr lang="tr-TR" dirty="0" smtClean="0">
              <a:solidFill>
                <a:srgbClr val="0000FF"/>
              </a:solidFill>
            </a:endParaRPr>
          </a:p>
          <a:p>
            <a:pPr marL="0" indent="0">
              <a:lnSpc>
                <a:spcPct val="90000"/>
              </a:lnSpc>
              <a:buNone/>
            </a:pPr>
            <a:r>
              <a:rPr lang="tr-TR" dirty="0" err="1" smtClean="0">
                <a:solidFill>
                  <a:srgbClr val="0000FF"/>
                </a:solidFill>
              </a:rPr>
              <a:t>Spam</a:t>
            </a:r>
            <a:r>
              <a:rPr lang="tr-TR" dirty="0" smtClean="0">
                <a:solidFill>
                  <a:srgbClr val="0000FF"/>
                </a:solidFill>
              </a:rPr>
              <a:t> </a:t>
            </a:r>
            <a:r>
              <a:rPr lang="tr-TR" dirty="0" err="1" smtClean="0">
                <a:solidFill>
                  <a:srgbClr val="0000FF"/>
                </a:solidFill>
              </a:rPr>
              <a:t>detection</a:t>
            </a:r>
            <a:endParaRPr lang="tr-TR" dirty="0" smtClean="0">
              <a:solidFill>
                <a:srgbClr val="0000FF"/>
              </a:solidFill>
            </a:endParaRPr>
          </a:p>
          <a:p>
            <a:pPr marL="0" indent="0">
              <a:lnSpc>
                <a:spcPct val="90000"/>
              </a:lnSpc>
              <a:buNone/>
            </a:pPr>
            <a:endParaRPr lang="tr-TR" dirty="0" smtClean="0">
              <a:solidFill>
                <a:srgbClr val="0000FF"/>
              </a:solidFill>
            </a:endParaRPr>
          </a:p>
          <a:p>
            <a:pPr marL="0" indent="0">
              <a:lnSpc>
                <a:spcPct val="90000"/>
              </a:lnSpc>
              <a:buNone/>
            </a:pPr>
            <a:r>
              <a:rPr lang="tr-TR" dirty="0" err="1" smtClean="0">
                <a:solidFill>
                  <a:srgbClr val="0000FF"/>
                </a:solidFill>
              </a:rPr>
              <a:t>Medical</a:t>
            </a:r>
            <a:r>
              <a:rPr lang="tr-TR" dirty="0" smtClean="0">
                <a:solidFill>
                  <a:srgbClr val="0000FF"/>
                </a:solidFill>
              </a:rPr>
              <a:t> </a:t>
            </a:r>
            <a:r>
              <a:rPr lang="tr-TR" dirty="0">
                <a:solidFill>
                  <a:srgbClr val="0000FF"/>
                </a:solidFill>
              </a:rPr>
              <a:t>diagnosis: </a:t>
            </a:r>
            <a:r>
              <a:rPr lang="tr-TR" dirty="0"/>
              <a:t>From symptoms to </a:t>
            </a:r>
            <a:r>
              <a:rPr lang="tr-TR" dirty="0" smtClean="0"/>
              <a:t>illnesses</a:t>
            </a:r>
          </a:p>
          <a:p>
            <a:pPr marL="0" indent="0">
              <a:lnSpc>
                <a:spcPct val="90000"/>
              </a:lnSpc>
              <a:buNone/>
            </a:pPr>
            <a:endParaRPr lang="tr-TR" dirty="0" smtClean="0">
              <a:solidFill>
                <a:schemeClr val="accent1"/>
              </a:solidFill>
            </a:endParaRPr>
          </a:p>
          <a:p>
            <a:pPr marL="0" indent="0">
              <a:lnSpc>
                <a:spcPct val="90000"/>
              </a:lnSpc>
              <a:buNone/>
            </a:pPr>
            <a:r>
              <a:rPr lang="tr-TR" dirty="0" err="1" smtClean="0">
                <a:solidFill>
                  <a:srgbClr val="0000FF"/>
                </a:solidFill>
              </a:rPr>
              <a:t>Biometrics</a:t>
            </a:r>
            <a:r>
              <a:rPr lang="tr-TR" dirty="0" smtClean="0">
                <a:solidFill>
                  <a:srgbClr val="0000FF"/>
                </a:solidFill>
              </a:rPr>
              <a:t>:</a:t>
            </a:r>
            <a:r>
              <a:rPr lang="tr-TR" dirty="0" smtClean="0">
                <a:solidFill>
                  <a:schemeClr val="accent1"/>
                </a:solidFill>
              </a:rPr>
              <a:t> </a:t>
            </a:r>
            <a:r>
              <a:rPr lang="tr-TR" dirty="0" smtClean="0"/>
              <a:t>Recognition/authentication using physical and/or behavioral characteristics: Face, iris, signature, </a:t>
            </a:r>
            <a:r>
              <a:rPr lang="tr-TR" dirty="0" err="1" smtClean="0"/>
              <a:t>etc</a:t>
            </a:r>
            <a:endParaRPr lang="tr-TR" dirty="0" smtClean="0"/>
          </a:p>
          <a:p>
            <a:pPr marL="0" indent="0">
              <a:lnSpc>
                <a:spcPct val="90000"/>
              </a:lnSpc>
              <a:buNone/>
            </a:pPr>
            <a:endParaRPr lang="tr-TR" dirty="0"/>
          </a:p>
          <a:p>
            <a:pPr marL="0" indent="0">
              <a:lnSpc>
                <a:spcPct val="90000"/>
              </a:lnSpc>
              <a:buNone/>
            </a:pPr>
            <a:r>
              <a:rPr lang="tr-TR" dirty="0" smtClean="0"/>
              <a:t>...</a:t>
            </a:r>
            <a:endParaRPr lang="tr-TR" dirty="0"/>
          </a:p>
        </p:txBody>
      </p:sp>
    </p:spTree>
    <p:extLst>
      <p:ext uri="{BB962C8B-B14F-4D97-AF65-F5344CB8AC3E}">
        <p14:creationId xmlns:p14="http://schemas.microsoft.com/office/powerpoint/2010/main" val="82595113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06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8067">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8067">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8067">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8067">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371600"/>
          </a:xfrm>
        </p:spPr>
        <p:txBody>
          <a:bodyPr/>
          <a:lstStyle/>
          <a:p>
            <a:r>
              <a:rPr lang="en-US" dirty="0" smtClean="0"/>
              <a:t>Supervised learning: regression</a:t>
            </a:r>
            <a:endParaRPr lang="en-US" dirty="0"/>
          </a:p>
        </p:txBody>
      </p:sp>
      <p:pic>
        <p:nvPicPr>
          <p:cNvPr id="5" name="Picture 4"/>
          <p:cNvPicPr>
            <a:picLocks noChangeAspect="1"/>
          </p:cNvPicPr>
          <p:nvPr/>
        </p:nvPicPr>
        <p:blipFill>
          <a:blip r:embed="rId2"/>
          <a:stretch>
            <a:fillRect/>
          </a:stretch>
        </p:blipFill>
        <p:spPr>
          <a:xfrm>
            <a:off x="814814" y="1904989"/>
            <a:ext cx="1146630" cy="1124147"/>
          </a:xfrm>
          <a:prstGeom prst="rect">
            <a:avLst/>
          </a:prstGeom>
        </p:spPr>
      </p:pic>
      <p:pic>
        <p:nvPicPr>
          <p:cNvPr id="6" name="Picture 5"/>
          <p:cNvPicPr>
            <a:picLocks noChangeAspect="1"/>
          </p:cNvPicPr>
          <p:nvPr/>
        </p:nvPicPr>
        <p:blipFill>
          <a:blip r:embed="rId3"/>
          <a:stretch>
            <a:fillRect/>
          </a:stretch>
        </p:blipFill>
        <p:spPr>
          <a:xfrm>
            <a:off x="907045" y="3150247"/>
            <a:ext cx="887704" cy="894429"/>
          </a:xfrm>
          <a:prstGeom prst="rect">
            <a:avLst/>
          </a:prstGeom>
        </p:spPr>
      </p:pic>
      <p:pic>
        <p:nvPicPr>
          <p:cNvPr id="7" name="Picture 6"/>
          <p:cNvPicPr>
            <a:picLocks noChangeAspect="1"/>
          </p:cNvPicPr>
          <p:nvPr/>
        </p:nvPicPr>
        <p:blipFill>
          <a:blip r:embed="rId4"/>
          <a:stretch>
            <a:fillRect/>
          </a:stretch>
        </p:blipFill>
        <p:spPr>
          <a:xfrm>
            <a:off x="814814" y="4140598"/>
            <a:ext cx="1103502" cy="649119"/>
          </a:xfrm>
          <a:prstGeom prst="rect">
            <a:avLst/>
          </a:prstGeom>
        </p:spPr>
      </p:pic>
      <p:pic>
        <p:nvPicPr>
          <p:cNvPr id="8" name="Picture 7"/>
          <p:cNvPicPr>
            <a:picLocks noChangeAspect="1"/>
          </p:cNvPicPr>
          <p:nvPr/>
        </p:nvPicPr>
        <p:blipFill>
          <a:blip r:embed="rId5"/>
          <a:stretch>
            <a:fillRect/>
          </a:stretch>
        </p:blipFill>
        <p:spPr>
          <a:xfrm>
            <a:off x="698308" y="4964749"/>
            <a:ext cx="1220008" cy="696376"/>
          </a:xfrm>
          <a:prstGeom prst="rect">
            <a:avLst/>
          </a:prstGeom>
        </p:spPr>
      </p:pic>
      <p:sp>
        <p:nvSpPr>
          <p:cNvPr id="9" name="TextBox 8"/>
          <p:cNvSpPr txBox="1"/>
          <p:nvPr/>
        </p:nvSpPr>
        <p:spPr>
          <a:xfrm>
            <a:off x="1295400" y="6172200"/>
            <a:ext cx="7239000" cy="523220"/>
          </a:xfrm>
          <a:prstGeom prst="rect">
            <a:avLst/>
          </a:prstGeom>
          <a:noFill/>
        </p:spPr>
        <p:txBody>
          <a:bodyPr wrap="square" rtlCol="0">
            <a:spAutoFit/>
          </a:bodyPr>
          <a:lstStyle/>
          <a:p>
            <a:r>
              <a:rPr lang="en-US" sz="2800" dirty="0" smtClean="0">
                <a:solidFill>
                  <a:srgbClr val="0000FF"/>
                </a:solidFill>
              </a:rPr>
              <a:t>Supervised learning: given labeled examples</a:t>
            </a:r>
            <a:endParaRPr lang="en-US" sz="2800" dirty="0">
              <a:solidFill>
                <a:srgbClr val="0000FF"/>
              </a:solidFill>
            </a:endParaRPr>
          </a:p>
        </p:txBody>
      </p:sp>
      <p:sp>
        <p:nvSpPr>
          <p:cNvPr id="3" name="TextBox 2"/>
          <p:cNvSpPr txBox="1"/>
          <p:nvPr/>
        </p:nvSpPr>
        <p:spPr>
          <a:xfrm>
            <a:off x="2341633" y="1674156"/>
            <a:ext cx="813143" cy="461665"/>
          </a:xfrm>
          <a:prstGeom prst="rect">
            <a:avLst/>
          </a:prstGeom>
          <a:noFill/>
        </p:spPr>
        <p:txBody>
          <a:bodyPr wrap="none" rtlCol="0">
            <a:spAutoFit/>
          </a:bodyPr>
          <a:lstStyle/>
          <a:p>
            <a:r>
              <a:rPr lang="en-US" sz="2400" dirty="0" smtClean="0"/>
              <a:t>label</a:t>
            </a:r>
            <a:endParaRPr lang="en-US" sz="2400" dirty="0"/>
          </a:p>
        </p:txBody>
      </p:sp>
      <p:sp>
        <p:nvSpPr>
          <p:cNvPr id="12" name="TextBox 11"/>
          <p:cNvSpPr txBox="1"/>
          <p:nvPr/>
        </p:nvSpPr>
        <p:spPr>
          <a:xfrm>
            <a:off x="2356556" y="2469443"/>
            <a:ext cx="566869" cy="369332"/>
          </a:xfrm>
          <a:prstGeom prst="rect">
            <a:avLst/>
          </a:prstGeom>
          <a:noFill/>
        </p:spPr>
        <p:txBody>
          <a:bodyPr wrap="none" rtlCol="0">
            <a:spAutoFit/>
          </a:bodyPr>
          <a:lstStyle/>
          <a:p>
            <a:r>
              <a:rPr lang="en-US" dirty="0" smtClean="0"/>
              <a:t>-4.5</a:t>
            </a:r>
            <a:endParaRPr lang="en-US" baseline="-25000" dirty="0"/>
          </a:p>
        </p:txBody>
      </p:sp>
      <p:sp>
        <p:nvSpPr>
          <p:cNvPr id="14" name="TextBox 13"/>
          <p:cNvSpPr txBox="1"/>
          <p:nvPr/>
        </p:nvSpPr>
        <p:spPr>
          <a:xfrm>
            <a:off x="2362900" y="3242141"/>
            <a:ext cx="617364" cy="369332"/>
          </a:xfrm>
          <a:prstGeom prst="rect">
            <a:avLst/>
          </a:prstGeom>
          <a:noFill/>
        </p:spPr>
        <p:txBody>
          <a:bodyPr wrap="none" rtlCol="0">
            <a:spAutoFit/>
          </a:bodyPr>
          <a:lstStyle/>
          <a:p>
            <a:r>
              <a:rPr lang="en-US" dirty="0" smtClean="0"/>
              <a:t>10.1</a:t>
            </a:r>
            <a:endParaRPr lang="en-US" baseline="-25000" dirty="0"/>
          </a:p>
        </p:txBody>
      </p:sp>
      <p:sp>
        <p:nvSpPr>
          <p:cNvPr id="15" name="TextBox 14"/>
          <p:cNvSpPr txBox="1"/>
          <p:nvPr/>
        </p:nvSpPr>
        <p:spPr>
          <a:xfrm>
            <a:off x="2362900" y="4206133"/>
            <a:ext cx="490000" cy="369332"/>
          </a:xfrm>
          <a:prstGeom prst="rect">
            <a:avLst/>
          </a:prstGeom>
          <a:noFill/>
        </p:spPr>
        <p:txBody>
          <a:bodyPr wrap="none" rtlCol="0">
            <a:spAutoFit/>
          </a:bodyPr>
          <a:lstStyle/>
          <a:p>
            <a:r>
              <a:rPr lang="en-US" dirty="0" smtClean="0"/>
              <a:t>3.2</a:t>
            </a:r>
            <a:endParaRPr lang="en-US" baseline="-25000" dirty="0"/>
          </a:p>
        </p:txBody>
      </p:sp>
      <p:sp>
        <p:nvSpPr>
          <p:cNvPr id="16" name="TextBox 15"/>
          <p:cNvSpPr txBox="1"/>
          <p:nvPr/>
        </p:nvSpPr>
        <p:spPr>
          <a:xfrm>
            <a:off x="2362900" y="5019388"/>
            <a:ext cx="502824" cy="369332"/>
          </a:xfrm>
          <a:prstGeom prst="rect">
            <a:avLst/>
          </a:prstGeom>
          <a:noFill/>
        </p:spPr>
        <p:txBody>
          <a:bodyPr wrap="none" rtlCol="0">
            <a:spAutoFit/>
          </a:bodyPr>
          <a:lstStyle/>
          <a:p>
            <a:r>
              <a:rPr lang="en-US" dirty="0" smtClean="0"/>
              <a:t>4.3</a:t>
            </a:r>
            <a:endParaRPr lang="en-US" baseline="-25000" dirty="0"/>
          </a:p>
        </p:txBody>
      </p:sp>
      <p:sp>
        <p:nvSpPr>
          <p:cNvPr id="18" name="TextBox 17"/>
          <p:cNvSpPr txBox="1"/>
          <p:nvPr/>
        </p:nvSpPr>
        <p:spPr>
          <a:xfrm>
            <a:off x="4035780" y="3080623"/>
            <a:ext cx="4941936" cy="954107"/>
          </a:xfrm>
          <a:prstGeom prst="rect">
            <a:avLst/>
          </a:prstGeom>
          <a:noFill/>
        </p:spPr>
        <p:txBody>
          <a:bodyPr wrap="square" rtlCol="0">
            <a:spAutoFit/>
          </a:bodyPr>
          <a:lstStyle/>
          <a:p>
            <a:r>
              <a:rPr lang="en-US" sz="2800" dirty="0" smtClean="0">
                <a:solidFill>
                  <a:srgbClr val="008000"/>
                </a:solidFill>
              </a:rPr>
              <a:t>Regression:</a:t>
            </a:r>
            <a:br>
              <a:rPr lang="en-US" sz="2800" dirty="0" smtClean="0">
                <a:solidFill>
                  <a:srgbClr val="008000"/>
                </a:solidFill>
              </a:rPr>
            </a:br>
            <a:r>
              <a:rPr lang="en-US" sz="2800" dirty="0" smtClean="0">
                <a:solidFill>
                  <a:srgbClr val="008000"/>
                </a:solidFill>
              </a:rPr>
              <a:t>label is real-valued</a:t>
            </a:r>
            <a:endParaRPr lang="en-US" sz="2800" dirty="0">
              <a:solidFill>
                <a:srgbClr val="008000"/>
              </a:solidFill>
            </a:endParaRPr>
          </a:p>
        </p:txBody>
      </p:sp>
    </p:spTree>
    <p:extLst>
      <p:ext uri="{BB962C8B-B14F-4D97-AF65-F5344CB8AC3E}">
        <p14:creationId xmlns:p14="http://schemas.microsoft.com/office/powerpoint/2010/main" val="3785109389"/>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6" name="Rectangle 4"/>
          <p:cNvSpPr>
            <a:spLocks noGrp="1" noChangeArrowheads="1"/>
          </p:cNvSpPr>
          <p:nvPr>
            <p:ph type="title"/>
          </p:nvPr>
        </p:nvSpPr>
        <p:spPr>
          <a:xfrm>
            <a:off x="457200" y="0"/>
            <a:ext cx="8229600" cy="1371600"/>
          </a:xfrm>
        </p:spPr>
        <p:txBody>
          <a:bodyPr/>
          <a:lstStyle/>
          <a:p>
            <a:r>
              <a:rPr lang="tr-TR" dirty="0" err="1" smtClean="0"/>
              <a:t>Regression</a:t>
            </a:r>
            <a:r>
              <a:rPr lang="tr-TR" dirty="0" smtClean="0"/>
              <a:t> Example</a:t>
            </a:r>
            <a:endParaRPr lang="tr-TR" dirty="0"/>
          </a:p>
        </p:txBody>
      </p:sp>
      <p:sp>
        <p:nvSpPr>
          <p:cNvPr id="90117" name="Rectangle 5"/>
          <p:cNvSpPr>
            <a:spLocks noGrp="1" noChangeArrowheads="1"/>
          </p:cNvSpPr>
          <p:nvPr>
            <p:ph type="body" sz="half" idx="1"/>
          </p:nvPr>
        </p:nvSpPr>
        <p:spPr/>
        <p:txBody>
          <a:bodyPr/>
          <a:lstStyle/>
          <a:p>
            <a:pPr marL="0" indent="0">
              <a:buNone/>
            </a:pPr>
            <a:r>
              <a:rPr lang="tr-TR" dirty="0" err="1" smtClean="0"/>
              <a:t>Price</a:t>
            </a:r>
            <a:r>
              <a:rPr lang="tr-TR" dirty="0" smtClean="0"/>
              <a:t> </a:t>
            </a:r>
            <a:r>
              <a:rPr lang="tr-TR" dirty="0"/>
              <a:t>of a used car</a:t>
            </a:r>
          </a:p>
          <a:p>
            <a:pPr marL="0" indent="0">
              <a:buNone/>
            </a:pPr>
            <a:endParaRPr lang="tr-TR" i="1" dirty="0" smtClean="0"/>
          </a:p>
          <a:p>
            <a:pPr marL="0" indent="0">
              <a:buNone/>
            </a:pPr>
            <a:r>
              <a:rPr lang="tr-TR" i="1" dirty="0" smtClean="0"/>
              <a:t>x </a:t>
            </a:r>
            <a:r>
              <a:rPr lang="tr-TR" dirty="0"/>
              <a:t>: car </a:t>
            </a:r>
            <a:r>
              <a:rPr lang="tr-TR" dirty="0" err="1" smtClean="0"/>
              <a:t>attributes</a:t>
            </a:r>
            <a:r>
              <a:rPr lang="tr-TR" dirty="0"/>
              <a:t/>
            </a:r>
            <a:br>
              <a:rPr lang="tr-TR" dirty="0"/>
            </a:br>
            <a:r>
              <a:rPr lang="tr-TR" dirty="0" smtClean="0"/>
              <a:t>     (</a:t>
            </a:r>
            <a:r>
              <a:rPr lang="tr-TR" dirty="0" err="1" smtClean="0"/>
              <a:t>e.g</a:t>
            </a:r>
            <a:r>
              <a:rPr lang="tr-TR" dirty="0" smtClean="0"/>
              <a:t>. </a:t>
            </a:r>
            <a:r>
              <a:rPr lang="tr-TR" dirty="0" err="1" smtClean="0"/>
              <a:t>mileage</a:t>
            </a:r>
            <a:r>
              <a:rPr lang="tr-TR" dirty="0" smtClean="0"/>
              <a:t>)</a:t>
            </a:r>
            <a:endParaRPr lang="tr-TR" dirty="0"/>
          </a:p>
          <a:p>
            <a:pPr>
              <a:buFont typeface="Wingdings" pitchFamily="2" charset="2"/>
              <a:buNone/>
            </a:pPr>
            <a:r>
              <a:rPr lang="tr-TR" i="1" dirty="0" smtClean="0"/>
              <a:t>y </a:t>
            </a:r>
            <a:r>
              <a:rPr lang="tr-TR" dirty="0"/>
              <a:t>: price</a:t>
            </a:r>
          </a:p>
          <a:p>
            <a:pPr>
              <a:buFont typeface="Wingdings" pitchFamily="2" charset="2"/>
              <a:buNone/>
            </a:pPr>
            <a:endParaRPr lang="tr-TR" dirty="0"/>
          </a:p>
        </p:txBody>
      </p:sp>
      <p:pic>
        <p:nvPicPr>
          <p:cNvPr id="90118" name="Picture 6"/>
          <p:cNvPicPr>
            <a:picLocks noGrp="1" noChangeAspect="1" noChangeArrowheads="1"/>
          </p:cNvPicPr>
          <p:nvPr>
            <p:ph sz="half" idx="2"/>
          </p:nvPr>
        </p:nvPicPr>
        <p:blipFill>
          <a:blip r:embed="rId2" cstate="print"/>
          <a:srcRect/>
          <a:stretch>
            <a:fillRect/>
          </a:stretch>
        </p:blipFill>
        <p:spPr>
          <a:xfrm>
            <a:off x="4140200" y="1492250"/>
            <a:ext cx="4546600" cy="4375150"/>
          </a:xfrm>
        </p:spPr>
      </p:pic>
      <p:sp>
        <p:nvSpPr>
          <p:cNvPr id="90121" name="Text Box 9"/>
          <p:cNvSpPr txBox="1">
            <a:spLocks noChangeArrowheads="1"/>
          </p:cNvSpPr>
          <p:nvPr/>
        </p:nvSpPr>
        <p:spPr bwMode="auto">
          <a:xfrm>
            <a:off x="6227763" y="2779713"/>
            <a:ext cx="1444626" cy="461665"/>
          </a:xfrm>
          <a:prstGeom prst="rect">
            <a:avLst/>
          </a:prstGeom>
          <a:noFill/>
          <a:ln w="9525">
            <a:noFill/>
            <a:miter lim="800000"/>
            <a:headEnd/>
            <a:tailEnd/>
          </a:ln>
          <a:effectLst/>
        </p:spPr>
        <p:txBody>
          <a:bodyPr wrap="none">
            <a:spAutoFit/>
          </a:bodyPr>
          <a:lstStyle/>
          <a:p>
            <a:r>
              <a:rPr lang="tr-TR" sz="2400" i="1" dirty="0">
                <a:solidFill>
                  <a:schemeClr val="accent1"/>
                </a:solidFill>
                <a:latin typeface="+mn-lt"/>
              </a:rPr>
              <a:t>y </a:t>
            </a:r>
            <a:r>
              <a:rPr lang="tr-TR" sz="2400" dirty="0">
                <a:solidFill>
                  <a:schemeClr val="accent1"/>
                </a:solidFill>
                <a:latin typeface="+mn-lt"/>
              </a:rPr>
              <a:t>= </a:t>
            </a:r>
            <a:r>
              <a:rPr lang="tr-TR" sz="2400" i="1" dirty="0">
                <a:solidFill>
                  <a:schemeClr val="accent1"/>
                </a:solidFill>
                <a:latin typeface="+mn-lt"/>
              </a:rPr>
              <a:t>wx</a:t>
            </a:r>
            <a:r>
              <a:rPr lang="tr-TR" sz="2400" dirty="0">
                <a:solidFill>
                  <a:schemeClr val="accent1"/>
                </a:solidFill>
                <a:latin typeface="+mn-lt"/>
              </a:rPr>
              <a:t>+</a:t>
            </a:r>
            <a:r>
              <a:rPr lang="tr-TR" sz="2400" i="1" dirty="0">
                <a:solidFill>
                  <a:schemeClr val="accent1"/>
                </a:solidFill>
                <a:latin typeface="+mn-lt"/>
              </a:rPr>
              <a:t>w</a:t>
            </a:r>
            <a:r>
              <a:rPr lang="tr-TR" sz="2400" baseline="-25000" dirty="0">
                <a:solidFill>
                  <a:schemeClr val="accent1"/>
                </a:solidFill>
                <a:latin typeface="+mn-lt"/>
              </a:rPr>
              <a:t>0</a:t>
            </a:r>
            <a:endParaRPr lang="en-GB" sz="2400" baseline="-25000" dirty="0">
              <a:solidFill>
                <a:schemeClr val="accent1"/>
              </a:solidFill>
              <a:latin typeface="+mn-lt"/>
            </a:endParaRPr>
          </a:p>
        </p:txBody>
      </p:sp>
      <p:sp>
        <p:nvSpPr>
          <p:cNvPr id="10" name="Slide Number Placeholder 9"/>
          <p:cNvSpPr>
            <a:spLocks noGrp="1"/>
          </p:cNvSpPr>
          <p:nvPr>
            <p:ph type="sldNum" sz="quarter" idx="11"/>
          </p:nvPr>
        </p:nvSpPr>
        <p:spPr/>
        <p:txBody>
          <a:bodyPr/>
          <a:lstStyle/>
          <a:p>
            <a:fld id="{B25A429E-EC32-4435-B6D9-2C358E91B0C4}" type="slidenum">
              <a:rPr lang="tr-TR" smtClean="0"/>
              <a:pPr/>
              <a:t>19</a:t>
            </a:fld>
            <a:endParaRPr lang="tr-TR"/>
          </a:p>
        </p:txBody>
      </p:sp>
    </p:spTree>
    <p:extLst>
      <p:ext uri="{BB962C8B-B14F-4D97-AF65-F5344CB8AC3E}">
        <p14:creationId xmlns:p14="http://schemas.microsoft.com/office/powerpoint/2010/main" val="1677536717"/>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Applications</a:t>
            </a:r>
            <a:endParaRPr lang="en-US" dirty="0"/>
          </a:p>
        </p:txBody>
      </p:sp>
      <p:sp>
        <p:nvSpPr>
          <p:cNvPr id="3" name="Content Placeholder 2"/>
          <p:cNvSpPr>
            <a:spLocks noGrp="1"/>
          </p:cNvSpPr>
          <p:nvPr>
            <p:ph sz="quarter" idx="1"/>
          </p:nvPr>
        </p:nvSpPr>
        <p:spPr/>
        <p:txBody>
          <a:bodyPr>
            <a:normAutofit fontScale="77500" lnSpcReduction="20000"/>
          </a:bodyPr>
          <a:lstStyle/>
          <a:p>
            <a:pPr marL="0" indent="0">
              <a:buNone/>
            </a:pPr>
            <a:r>
              <a:rPr lang="en-US" dirty="0" smtClean="0"/>
              <a:t>Economics/Finance: predict the value of a stock</a:t>
            </a:r>
          </a:p>
          <a:p>
            <a:pPr marL="0" indent="0">
              <a:buNone/>
            </a:pPr>
            <a:endParaRPr lang="en-US" dirty="0" smtClean="0"/>
          </a:p>
          <a:p>
            <a:pPr marL="0" indent="0">
              <a:buNone/>
            </a:pPr>
            <a:r>
              <a:rPr lang="en-US" dirty="0" smtClean="0"/>
              <a:t>Epidemiology</a:t>
            </a:r>
            <a:endParaRPr lang="en-US" dirty="0"/>
          </a:p>
          <a:p>
            <a:pPr marL="0" indent="0">
              <a:buNone/>
            </a:pPr>
            <a:endParaRPr lang="en-US" dirty="0"/>
          </a:p>
          <a:p>
            <a:pPr marL="0" indent="0">
              <a:buNone/>
            </a:pPr>
            <a:r>
              <a:rPr lang="en-US" dirty="0" smtClean="0"/>
              <a:t>Car/plane navigation: angle of the steering wheel, acceleration, …</a:t>
            </a:r>
          </a:p>
          <a:p>
            <a:pPr marL="0" indent="0">
              <a:buNone/>
            </a:pPr>
            <a:endParaRPr lang="en-US" dirty="0"/>
          </a:p>
          <a:p>
            <a:pPr marL="0" indent="0">
              <a:buNone/>
            </a:pPr>
            <a:r>
              <a:rPr lang="en-US" dirty="0" smtClean="0"/>
              <a:t>Temporal trends: weather over time</a:t>
            </a:r>
          </a:p>
          <a:p>
            <a:pPr marL="0" indent="0">
              <a:buNone/>
            </a:pPr>
            <a:endParaRPr lang="en-US" dirty="0"/>
          </a:p>
          <a:p>
            <a:pPr marL="0" indent="0">
              <a:buNone/>
            </a:pPr>
            <a:r>
              <a:rPr lang="en-US" dirty="0" smtClean="0"/>
              <a:t>…</a:t>
            </a:r>
            <a:endParaRPr lang="en-US" dirty="0"/>
          </a:p>
        </p:txBody>
      </p:sp>
    </p:spTree>
    <p:extLst>
      <p:ext uri="{BB962C8B-B14F-4D97-AF65-F5344CB8AC3E}">
        <p14:creationId xmlns:p14="http://schemas.microsoft.com/office/powerpoint/2010/main" val="40685518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learning</a:t>
            </a:r>
            <a:endParaRPr lang="en-US" dirty="0"/>
          </a:p>
        </p:txBody>
      </p:sp>
      <p:pic>
        <p:nvPicPr>
          <p:cNvPr id="4" name="Picture 3"/>
          <p:cNvPicPr>
            <a:picLocks noChangeAspect="1"/>
          </p:cNvPicPr>
          <p:nvPr/>
        </p:nvPicPr>
        <p:blipFill>
          <a:blip r:embed="rId2"/>
          <a:stretch>
            <a:fillRect/>
          </a:stretch>
        </p:blipFill>
        <p:spPr>
          <a:xfrm>
            <a:off x="5495798" y="3431117"/>
            <a:ext cx="1993900" cy="1917700"/>
          </a:xfrm>
          <a:prstGeom prst="rect">
            <a:avLst/>
          </a:prstGeom>
        </p:spPr>
      </p:pic>
      <p:pic>
        <p:nvPicPr>
          <p:cNvPr id="5" name="Picture 4"/>
          <p:cNvPicPr>
            <a:picLocks noChangeAspect="1"/>
          </p:cNvPicPr>
          <p:nvPr/>
        </p:nvPicPr>
        <p:blipFill>
          <a:blip r:embed="rId3"/>
          <a:stretch>
            <a:fillRect/>
          </a:stretch>
        </p:blipFill>
        <p:spPr>
          <a:xfrm>
            <a:off x="1425448" y="1526117"/>
            <a:ext cx="1943100" cy="1905000"/>
          </a:xfrm>
          <a:prstGeom prst="rect">
            <a:avLst/>
          </a:prstGeom>
        </p:spPr>
      </p:pic>
      <p:pic>
        <p:nvPicPr>
          <p:cNvPr id="6" name="Picture 5"/>
          <p:cNvPicPr>
            <a:picLocks noChangeAspect="1"/>
          </p:cNvPicPr>
          <p:nvPr/>
        </p:nvPicPr>
        <p:blipFill>
          <a:blip r:embed="rId4"/>
          <a:stretch>
            <a:fillRect/>
          </a:stretch>
        </p:blipFill>
        <p:spPr>
          <a:xfrm>
            <a:off x="4010200" y="1526117"/>
            <a:ext cx="1676400" cy="1689100"/>
          </a:xfrm>
          <a:prstGeom prst="rect">
            <a:avLst/>
          </a:prstGeom>
        </p:spPr>
      </p:pic>
      <p:pic>
        <p:nvPicPr>
          <p:cNvPr id="7" name="Picture 6"/>
          <p:cNvPicPr>
            <a:picLocks noChangeAspect="1"/>
          </p:cNvPicPr>
          <p:nvPr/>
        </p:nvPicPr>
        <p:blipFill>
          <a:blip r:embed="rId5"/>
          <a:stretch>
            <a:fillRect/>
          </a:stretch>
        </p:blipFill>
        <p:spPr>
          <a:xfrm>
            <a:off x="6175248" y="1691217"/>
            <a:ext cx="2590800" cy="1524000"/>
          </a:xfrm>
          <a:prstGeom prst="rect">
            <a:avLst/>
          </a:prstGeom>
        </p:spPr>
      </p:pic>
      <p:pic>
        <p:nvPicPr>
          <p:cNvPr id="8" name="Picture 7"/>
          <p:cNvPicPr>
            <a:picLocks noChangeAspect="1"/>
          </p:cNvPicPr>
          <p:nvPr/>
        </p:nvPicPr>
        <p:blipFill>
          <a:blip r:embed="rId6"/>
          <a:stretch>
            <a:fillRect/>
          </a:stretch>
        </p:blipFill>
        <p:spPr>
          <a:xfrm>
            <a:off x="1679448" y="3575050"/>
            <a:ext cx="2870200" cy="1638300"/>
          </a:xfrm>
          <a:prstGeom prst="rect">
            <a:avLst/>
          </a:prstGeom>
        </p:spPr>
      </p:pic>
      <p:sp>
        <p:nvSpPr>
          <p:cNvPr id="9" name="Rectangle 8"/>
          <p:cNvSpPr/>
          <p:nvPr/>
        </p:nvSpPr>
        <p:spPr>
          <a:xfrm>
            <a:off x="1066800" y="6076890"/>
            <a:ext cx="7313395" cy="400110"/>
          </a:xfrm>
          <a:prstGeom prst="rect">
            <a:avLst/>
          </a:prstGeom>
        </p:spPr>
        <p:txBody>
          <a:bodyPr wrap="none">
            <a:spAutoFit/>
          </a:bodyPr>
          <a:lstStyle/>
          <a:p>
            <a:r>
              <a:rPr lang="en-US" sz="2000" dirty="0" smtClean="0">
                <a:solidFill>
                  <a:srgbClr val="0000FF"/>
                </a:solidFill>
              </a:rPr>
              <a:t>Unsupervised learning: given data, i.e. examples, but no labels</a:t>
            </a:r>
            <a:endParaRPr lang="en-US" sz="2000" dirty="0">
              <a:solidFill>
                <a:srgbClr val="0000FF"/>
              </a:solidFill>
            </a:endParaRPr>
          </a:p>
        </p:txBody>
      </p:sp>
    </p:spTree>
    <p:extLst>
      <p:ext uri="{BB962C8B-B14F-4D97-AF65-F5344CB8AC3E}">
        <p14:creationId xmlns:p14="http://schemas.microsoft.com/office/powerpoint/2010/main" val="196985463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Unsupervised learning applications</a:t>
            </a:r>
            <a:endParaRPr lang="en-US" dirty="0"/>
          </a:p>
        </p:txBody>
      </p:sp>
      <p:sp>
        <p:nvSpPr>
          <p:cNvPr id="3" name="Content Placeholder 2"/>
          <p:cNvSpPr>
            <a:spLocks noGrp="1"/>
          </p:cNvSpPr>
          <p:nvPr>
            <p:ph sz="quarter" idx="1"/>
          </p:nvPr>
        </p:nvSpPr>
        <p:spPr/>
        <p:txBody>
          <a:bodyPr>
            <a:normAutofit fontScale="85000" lnSpcReduction="20000"/>
          </a:bodyPr>
          <a:lstStyle/>
          <a:p>
            <a:pPr marL="0" lvl="1" indent="0">
              <a:spcBef>
                <a:spcPts val="700"/>
              </a:spcBef>
              <a:buClr>
                <a:schemeClr val="accent2"/>
              </a:buClr>
              <a:buSzPct val="60000"/>
              <a:buNone/>
            </a:pPr>
            <a:r>
              <a:rPr lang="en-US" dirty="0"/>
              <a:t>learn clusters/groups without any label</a:t>
            </a:r>
          </a:p>
          <a:p>
            <a:pPr marL="0" indent="0">
              <a:buNone/>
            </a:pPr>
            <a:endParaRPr lang="en-US" dirty="0" smtClean="0"/>
          </a:p>
          <a:p>
            <a:pPr marL="0" indent="0">
              <a:buNone/>
            </a:pPr>
            <a:r>
              <a:rPr lang="en-US" dirty="0" smtClean="0"/>
              <a:t>customer segmentation (i.e. grouping)</a:t>
            </a:r>
          </a:p>
          <a:p>
            <a:pPr marL="0" indent="0">
              <a:buNone/>
            </a:pPr>
            <a:endParaRPr lang="en-US" dirty="0"/>
          </a:p>
          <a:p>
            <a:pPr marL="0" indent="0">
              <a:buNone/>
            </a:pPr>
            <a:r>
              <a:rPr lang="en-US" dirty="0" smtClean="0"/>
              <a:t>image compression</a:t>
            </a:r>
          </a:p>
          <a:p>
            <a:pPr marL="0" indent="0">
              <a:buNone/>
            </a:pPr>
            <a:endParaRPr lang="en-US" dirty="0"/>
          </a:p>
          <a:p>
            <a:pPr marL="0" indent="0">
              <a:buNone/>
            </a:pPr>
            <a:r>
              <a:rPr lang="en-US" dirty="0" smtClean="0"/>
              <a:t>bioinformatics: learn motifs</a:t>
            </a:r>
          </a:p>
          <a:p>
            <a:pPr marL="0" indent="0">
              <a:buNone/>
            </a:pPr>
            <a:endParaRPr lang="en-US" dirty="0"/>
          </a:p>
          <a:p>
            <a:pPr marL="0" indent="0">
              <a:buNone/>
            </a:pPr>
            <a:r>
              <a:rPr lang="en-US" dirty="0" smtClean="0"/>
              <a:t>…</a:t>
            </a:r>
            <a:endParaRPr lang="en-US" dirty="0"/>
          </a:p>
        </p:txBody>
      </p:sp>
    </p:spTree>
    <p:extLst>
      <p:ext uri="{BB962C8B-B14F-4D97-AF65-F5344CB8AC3E}">
        <p14:creationId xmlns:p14="http://schemas.microsoft.com/office/powerpoint/2010/main" val="284917744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a:t>
            </a:r>
            <a:endParaRPr lang="en-US" dirty="0"/>
          </a:p>
        </p:txBody>
      </p:sp>
      <p:sp>
        <p:nvSpPr>
          <p:cNvPr id="4" name="TextBox 3"/>
          <p:cNvSpPr txBox="1"/>
          <p:nvPr/>
        </p:nvSpPr>
        <p:spPr>
          <a:xfrm>
            <a:off x="612648" y="1989667"/>
            <a:ext cx="4286976" cy="400110"/>
          </a:xfrm>
          <a:prstGeom prst="rect">
            <a:avLst/>
          </a:prstGeom>
          <a:noFill/>
        </p:spPr>
        <p:txBody>
          <a:bodyPr wrap="none" rtlCol="0">
            <a:spAutoFit/>
          </a:bodyPr>
          <a:lstStyle/>
          <a:p>
            <a:r>
              <a:rPr lang="en-US" sz="2000" dirty="0" smtClean="0"/>
              <a:t>left, right, straight, left, left, left, straight</a:t>
            </a:r>
            <a:endParaRPr lang="en-US" sz="2000" dirty="0"/>
          </a:p>
        </p:txBody>
      </p:sp>
      <p:sp>
        <p:nvSpPr>
          <p:cNvPr id="5" name="TextBox 4"/>
          <p:cNvSpPr txBox="1"/>
          <p:nvPr/>
        </p:nvSpPr>
        <p:spPr>
          <a:xfrm>
            <a:off x="612648" y="2511133"/>
            <a:ext cx="5126048" cy="400110"/>
          </a:xfrm>
          <a:prstGeom prst="rect">
            <a:avLst/>
          </a:prstGeom>
          <a:noFill/>
        </p:spPr>
        <p:txBody>
          <a:bodyPr wrap="none" rtlCol="0">
            <a:spAutoFit/>
          </a:bodyPr>
          <a:lstStyle/>
          <a:p>
            <a:r>
              <a:rPr lang="en-US" sz="2000" dirty="0" smtClean="0"/>
              <a:t>left, straight, straight, left, right, straight, straight</a:t>
            </a:r>
            <a:endParaRPr lang="en-US" sz="2000" dirty="0"/>
          </a:p>
        </p:txBody>
      </p:sp>
      <p:sp>
        <p:nvSpPr>
          <p:cNvPr id="6" name="TextBox 5"/>
          <p:cNvSpPr txBox="1"/>
          <p:nvPr/>
        </p:nvSpPr>
        <p:spPr>
          <a:xfrm>
            <a:off x="6829777" y="2032000"/>
            <a:ext cx="858002" cy="369332"/>
          </a:xfrm>
          <a:prstGeom prst="rect">
            <a:avLst/>
          </a:prstGeom>
          <a:noFill/>
        </p:spPr>
        <p:txBody>
          <a:bodyPr wrap="none" rtlCol="0">
            <a:spAutoFit/>
          </a:bodyPr>
          <a:lstStyle/>
          <a:p>
            <a:r>
              <a:rPr lang="en-US" b="1" dirty="0" smtClean="0">
                <a:solidFill>
                  <a:srgbClr val="008000"/>
                </a:solidFill>
              </a:rPr>
              <a:t>GOOD</a:t>
            </a:r>
            <a:endParaRPr lang="en-US" b="1" dirty="0">
              <a:solidFill>
                <a:srgbClr val="008000"/>
              </a:solidFill>
            </a:endParaRPr>
          </a:p>
        </p:txBody>
      </p:sp>
      <p:sp>
        <p:nvSpPr>
          <p:cNvPr id="7" name="TextBox 6"/>
          <p:cNvSpPr txBox="1"/>
          <p:nvPr/>
        </p:nvSpPr>
        <p:spPr>
          <a:xfrm>
            <a:off x="6914443" y="2508577"/>
            <a:ext cx="607671" cy="369332"/>
          </a:xfrm>
          <a:prstGeom prst="rect">
            <a:avLst/>
          </a:prstGeom>
          <a:noFill/>
        </p:spPr>
        <p:txBody>
          <a:bodyPr wrap="none" rtlCol="0">
            <a:spAutoFit/>
          </a:bodyPr>
          <a:lstStyle/>
          <a:p>
            <a:r>
              <a:rPr lang="en-US" b="1" dirty="0" smtClean="0">
                <a:solidFill>
                  <a:srgbClr val="FF0000"/>
                </a:solidFill>
              </a:rPr>
              <a:t>BAD</a:t>
            </a:r>
            <a:endParaRPr lang="en-US" b="1" dirty="0">
              <a:solidFill>
                <a:srgbClr val="FF0000"/>
              </a:solidFill>
            </a:endParaRPr>
          </a:p>
        </p:txBody>
      </p:sp>
      <p:sp>
        <p:nvSpPr>
          <p:cNvPr id="8" name="TextBox 7"/>
          <p:cNvSpPr txBox="1"/>
          <p:nvPr/>
        </p:nvSpPr>
        <p:spPr>
          <a:xfrm>
            <a:off x="612648" y="3291246"/>
            <a:ext cx="4286976" cy="400110"/>
          </a:xfrm>
          <a:prstGeom prst="rect">
            <a:avLst/>
          </a:prstGeom>
          <a:noFill/>
        </p:spPr>
        <p:txBody>
          <a:bodyPr wrap="none" rtlCol="0">
            <a:spAutoFit/>
          </a:bodyPr>
          <a:lstStyle/>
          <a:p>
            <a:r>
              <a:rPr lang="en-US" sz="2000" dirty="0" smtClean="0"/>
              <a:t>left, right, straight, left, left, left, straight</a:t>
            </a:r>
            <a:endParaRPr lang="en-US" sz="2000" dirty="0"/>
          </a:p>
        </p:txBody>
      </p:sp>
      <p:sp>
        <p:nvSpPr>
          <p:cNvPr id="9" name="TextBox 8"/>
          <p:cNvSpPr txBox="1"/>
          <p:nvPr/>
        </p:nvSpPr>
        <p:spPr>
          <a:xfrm>
            <a:off x="612648" y="3812712"/>
            <a:ext cx="5126048" cy="400110"/>
          </a:xfrm>
          <a:prstGeom prst="rect">
            <a:avLst/>
          </a:prstGeom>
          <a:noFill/>
        </p:spPr>
        <p:txBody>
          <a:bodyPr wrap="none" rtlCol="0">
            <a:spAutoFit/>
          </a:bodyPr>
          <a:lstStyle/>
          <a:p>
            <a:r>
              <a:rPr lang="en-US" sz="2000" dirty="0" smtClean="0"/>
              <a:t>left, straight, straight, left, right, straight, straight</a:t>
            </a:r>
            <a:endParaRPr lang="en-US" sz="2000" dirty="0"/>
          </a:p>
        </p:txBody>
      </p:sp>
      <p:sp>
        <p:nvSpPr>
          <p:cNvPr id="10" name="TextBox 9"/>
          <p:cNvSpPr txBox="1"/>
          <p:nvPr/>
        </p:nvSpPr>
        <p:spPr>
          <a:xfrm>
            <a:off x="6829777" y="3333579"/>
            <a:ext cx="612179" cy="369332"/>
          </a:xfrm>
          <a:prstGeom prst="rect">
            <a:avLst/>
          </a:prstGeom>
          <a:noFill/>
        </p:spPr>
        <p:txBody>
          <a:bodyPr wrap="none" rtlCol="0">
            <a:spAutoFit/>
          </a:bodyPr>
          <a:lstStyle/>
          <a:p>
            <a:r>
              <a:rPr lang="en-US" b="1" dirty="0" smtClean="0">
                <a:solidFill>
                  <a:srgbClr val="008000"/>
                </a:solidFill>
              </a:rPr>
              <a:t>18.5</a:t>
            </a:r>
            <a:endParaRPr lang="en-US" b="1" dirty="0">
              <a:solidFill>
                <a:srgbClr val="008000"/>
              </a:solidFill>
            </a:endParaRPr>
          </a:p>
        </p:txBody>
      </p:sp>
      <p:sp>
        <p:nvSpPr>
          <p:cNvPr id="11" name="TextBox 10"/>
          <p:cNvSpPr txBox="1"/>
          <p:nvPr/>
        </p:nvSpPr>
        <p:spPr>
          <a:xfrm>
            <a:off x="6914443" y="3810156"/>
            <a:ext cx="379431" cy="369332"/>
          </a:xfrm>
          <a:prstGeom prst="rect">
            <a:avLst/>
          </a:prstGeom>
          <a:noFill/>
        </p:spPr>
        <p:txBody>
          <a:bodyPr wrap="none" rtlCol="0">
            <a:spAutoFit/>
          </a:bodyPr>
          <a:lstStyle/>
          <a:p>
            <a:r>
              <a:rPr lang="en-US" b="1" dirty="0" smtClean="0">
                <a:solidFill>
                  <a:srgbClr val="FF0000"/>
                </a:solidFill>
              </a:rPr>
              <a:t>-3</a:t>
            </a:r>
            <a:endParaRPr lang="en-US" b="1" dirty="0">
              <a:solidFill>
                <a:srgbClr val="FF0000"/>
              </a:solidFill>
            </a:endParaRPr>
          </a:p>
        </p:txBody>
      </p:sp>
      <p:cxnSp>
        <p:nvCxnSpPr>
          <p:cNvPr id="13" name="Straight Connector 12"/>
          <p:cNvCxnSpPr/>
          <p:nvPr/>
        </p:nvCxnSpPr>
        <p:spPr>
          <a:xfrm flipV="1">
            <a:off x="479778" y="3146778"/>
            <a:ext cx="7775222" cy="28222"/>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79778" y="4329289"/>
            <a:ext cx="7775222" cy="28222"/>
          </a:xfrm>
          <a:prstGeom prst="line">
            <a:avLst/>
          </a:prstGeom>
          <a:ln w="28575" cmpd="sng"/>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62890" y="4595167"/>
            <a:ext cx="7919110" cy="1200328"/>
          </a:xfrm>
          <a:prstGeom prst="rect">
            <a:avLst/>
          </a:prstGeom>
          <a:noFill/>
        </p:spPr>
        <p:txBody>
          <a:bodyPr wrap="square" rtlCol="0">
            <a:spAutoFit/>
          </a:bodyPr>
          <a:lstStyle/>
          <a:p>
            <a:r>
              <a:rPr lang="en-US" sz="2400" dirty="0" smtClean="0"/>
              <a:t>Given a </a:t>
            </a:r>
            <a:r>
              <a:rPr lang="en-US" sz="2400" i="1" dirty="0" smtClean="0">
                <a:solidFill>
                  <a:srgbClr val="FF6600"/>
                </a:solidFill>
              </a:rPr>
              <a:t>sequence</a:t>
            </a:r>
            <a:r>
              <a:rPr lang="en-US" sz="2400" dirty="0" smtClean="0"/>
              <a:t> of examples/states and a </a:t>
            </a:r>
            <a:r>
              <a:rPr lang="en-US" sz="2400" i="1" dirty="0" smtClean="0">
                <a:solidFill>
                  <a:srgbClr val="FF6600"/>
                </a:solidFill>
              </a:rPr>
              <a:t>reward</a:t>
            </a:r>
            <a:r>
              <a:rPr lang="en-US" sz="2400" dirty="0" smtClean="0"/>
              <a:t> after completing that sequence, learn to predict the action to take in for an individual example/state</a:t>
            </a:r>
            <a:endParaRPr lang="en-US" sz="2400" dirty="0"/>
          </a:p>
        </p:txBody>
      </p:sp>
    </p:spTree>
    <p:extLst>
      <p:ext uri="{BB962C8B-B14F-4D97-AF65-F5344CB8AC3E}">
        <p14:creationId xmlns:p14="http://schemas.microsoft.com/office/powerpoint/2010/main" val="188247109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 </a:t>
            </a:r>
            <a:r>
              <a:rPr lang="en-US" dirty="0"/>
              <a:t>e</a:t>
            </a:r>
            <a:r>
              <a:rPr lang="en-US" dirty="0" smtClean="0"/>
              <a:t>xample</a:t>
            </a:r>
            <a:endParaRPr lang="en-US" dirty="0"/>
          </a:p>
        </p:txBody>
      </p:sp>
      <p:pic>
        <p:nvPicPr>
          <p:cNvPr id="4" name="Picture 3"/>
          <p:cNvPicPr>
            <a:picLocks noChangeAspect="1"/>
          </p:cNvPicPr>
          <p:nvPr/>
        </p:nvPicPr>
        <p:blipFill>
          <a:blip r:embed="rId2"/>
          <a:stretch>
            <a:fillRect/>
          </a:stretch>
        </p:blipFill>
        <p:spPr>
          <a:xfrm>
            <a:off x="458611" y="2329743"/>
            <a:ext cx="1320234" cy="1071033"/>
          </a:xfrm>
          <a:prstGeom prst="rect">
            <a:avLst/>
          </a:prstGeom>
        </p:spPr>
      </p:pic>
      <p:pic>
        <p:nvPicPr>
          <p:cNvPr id="5" name="Picture 4"/>
          <p:cNvPicPr>
            <a:picLocks noChangeAspect="1"/>
          </p:cNvPicPr>
          <p:nvPr/>
        </p:nvPicPr>
        <p:blipFill>
          <a:blip r:embed="rId2"/>
          <a:stretch>
            <a:fillRect/>
          </a:stretch>
        </p:blipFill>
        <p:spPr>
          <a:xfrm>
            <a:off x="2360789" y="2329743"/>
            <a:ext cx="1320234" cy="1071033"/>
          </a:xfrm>
          <a:prstGeom prst="rect">
            <a:avLst/>
          </a:prstGeom>
        </p:spPr>
      </p:pic>
      <p:pic>
        <p:nvPicPr>
          <p:cNvPr id="6" name="Picture 5"/>
          <p:cNvPicPr>
            <a:picLocks noChangeAspect="1"/>
          </p:cNvPicPr>
          <p:nvPr/>
        </p:nvPicPr>
        <p:blipFill>
          <a:blip r:embed="rId2"/>
          <a:stretch>
            <a:fillRect/>
          </a:stretch>
        </p:blipFill>
        <p:spPr>
          <a:xfrm>
            <a:off x="4855629" y="2329743"/>
            <a:ext cx="1320234" cy="1071033"/>
          </a:xfrm>
          <a:prstGeom prst="rect">
            <a:avLst/>
          </a:prstGeom>
        </p:spPr>
      </p:pic>
      <p:cxnSp>
        <p:nvCxnSpPr>
          <p:cNvPr id="11" name="Straight Arrow Connector 10"/>
          <p:cNvCxnSpPr/>
          <p:nvPr/>
        </p:nvCxnSpPr>
        <p:spPr>
          <a:xfrm>
            <a:off x="1890888"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3737467"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4460518" y="2779887"/>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4087353" y="2566999"/>
            <a:ext cx="415498" cy="369332"/>
          </a:xfrm>
          <a:prstGeom prst="rect">
            <a:avLst/>
          </a:prstGeom>
          <a:noFill/>
        </p:spPr>
        <p:txBody>
          <a:bodyPr wrap="none" rtlCol="0">
            <a:spAutoFit/>
          </a:bodyPr>
          <a:lstStyle/>
          <a:p>
            <a:r>
              <a:rPr lang="en-US" dirty="0" smtClean="0"/>
              <a:t>…</a:t>
            </a:r>
            <a:endParaRPr lang="en-US" dirty="0"/>
          </a:p>
        </p:txBody>
      </p:sp>
      <p:sp>
        <p:nvSpPr>
          <p:cNvPr id="17" name="TextBox 16"/>
          <p:cNvSpPr txBox="1"/>
          <p:nvPr/>
        </p:nvSpPr>
        <p:spPr>
          <a:xfrm>
            <a:off x="6660444" y="2549054"/>
            <a:ext cx="784139" cy="461665"/>
          </a:xfrm>
          <a:prstGeom prst="rect">
            <a:avLst/>
          </a:prstGeom>
          <a:noFill/>
        </p:spPr>
        <p:txBody>
          <a:bodyPr wrap="none" rtlCol="0">
            <a:spAutoFit/>
          </a:bodyPr>
          <a:lstStyle/>
          <a:p>
            <a:r>
              <a:rPr lang="en-US" sz="2400" b="1" dirty="0" smtClean="0">
                <a:solidFill>
                  <a:srgbClr val="008000"/>
                </a:solidFill>
              </a:rPr>
              <a:t>WIN!</a:t>
            </a:r>
            <a:endParaRPr lang="en-US" sz="2400" b="1" dirty="0">
              <a:solidFill>
                <a:srgbClr val="008000"/>
              </a:solidFill>
            </a:endParaRPr>
          </a:p>
        </p:txBody>
      </p:sp>
      <p:pic>
        <p:nvPicPr>
          <p:cNvPr id="18" name="Picture 17"/>
          <p:cNvPicPr>
            <a:picLocks noChangeAspect="1"/>
          </p:cNvPicPr>
          <p:nvPr/>
        </p:nvPicPr>
        <p:blipFill>
          <a:blip r:embed="rId2"/>
          <a:stretch>
            <a:fillRect/>
          </a:stretch>
        </p:blipFill>
        <p:spPr>
          <a:xfrm>
            <a:off x="472722" y="3910301"/>
            <a:ext cx="1320234" cy="1071033"/>
          </a:xfrm>
          <a:prstGeom prst="rect">
            <a:avLst/>
          </a:prstGeom>
        </p:spPr>
      </p:pic>
      <p:pic>
        <p:nvPicPr>
          <p:cNvPr id="19" name="Picture 18"/>
          <p:cNvPicPr>
            <a:picLocks noChangeAspect="1"/>
          </p:cNvPicPr>
          <p:nvPr/>
        </p:nvPicPr>
        <p:blipFill>
          <a:blip r:embed="rId2"/>
          <a:stretch>
            <a:fillRect/>
          </a:stretch>
        </p:blipFill>
        <p:spPr>
          <a:xfrm>
            <a:off x="2374900" y="3910301"/>
            <a:ext cx="1320234" cy="1071033"/>
          </a:xfrm>
          <a:prstGeom prst="rect">
            <a:avLst/>
          </a:prstGeom>
        </p:spPr>
      </p:pic>
      <p:pic>
        <p:nvPicPr>
          <p:cNvPr id="20" name="Picture 19"/>
          <p:cNvPicPr>
            <a:picLocks noChangeAspect="1"/>
          </p:cNvPicPr>
          <p:nvPr/>
        </p:nvPicPr>
        <p:blipFill>
          <a:blip r:embed="rId2"/>
          <a:stretch>
            <a:fillRect/>
          </a:stretch>
        </p:blipFill>
        <p:spPr>
          <a:xfrm>
            <a:off x="4869740" y="3910301"/>
            <a:ext cx="1320234" cy="1071033"/>
          </a:xfrm>
          <a:prstGeom prst="rect">
            <a:avLst/>
          </a:prstGeom>
        </p:spPr>
      </p:pic>
      <p:cxnSp>
        <p:nvCxnSpPr>
          <p:cNvPr id="21" name="Straight Arrow Connector 20"/>
          <p:cNvCxnSpPr/>
          <p:nvPr/>
        </p:nvCxnSpPr>
        <p:spPr>
          <a:xfrm>
            <a:off x="1904999"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3751578"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4474629" y="4360445"/>
            <a:ext cx="338667" cy="0"/>
          </a:xfrm>
          <a:prstGeom prst="straightConnector1">
            <a:avLst/>
          </a:prstGeom>
          <a:ln w="381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4101464" y="4147557"/>
            <a:ext cx="415498" cy="369332"/>
          </a:xfrm>
          <a:prstGeom prst="rect">
            <a:avLst/>
          </a:prstGeom>
          <a:noFill/>
        </p:spPr>
        <p:txBody>
          <a:bodyPr wrap="none" rtlCol="0">
            <a:spAutoFit/>
          </a:bodyPr>
          <a:lstStyle/>
          <a:p>
            <a:r>
              <a:rPr lang="en-US" dirty="0" smtClean="0"/>
              <a:t>…</a:t>
            </a:r>
            <a:endParaRPr lang="en-US" dirty="0"/>
          </a:p>
        </p:txBody>
      </p:sp>
      <p:sp>
        <p:nvSpPr>
          <p:cNvPr id="25" name="TextBox 24"/>
          <p:cNvSpPr txBox="1"/>
          <p:nvPr/>
        </p:nvSpPr>
        <p:spPr>
          <a:xfrm>
            <a:off x="6674555" y="4129612"/>
            <a:ext cx="898804" cy="461665"/>
          </a:xfrm>
          <a:prstGeom prst="rect">
            <a:avLst/>
          </a:prstGeom>
          <a:noFill/>
        </p:spPr>
        <p:txBody>
          <a:bodyPr wrap="none" rtlCol="0">
            <a:spAutoFit/>
          </a:bodyPr>
          <a:lstStyle/>
          <a:p>
            <a:r>
              <a:rPr lang="en-US" sz="2400" b="1" dirty="0" smtClean="0">
                <a:solidFill>
                  <a:srgbClr val="FF0000"/>
                </a:solidFill>
              </a:rPr>
              <a:t>LOSE!</a:t>
            </a:r>
            <a:endParaRPr lang="en-US" sz="2400" b="1" dirty="0">
              <a:solidFill>
                <a:srgbClr val="FF0000"/>
              </a:solidFill>
            </a:endParaRPr>
          </a:p>
        </p:txBody>
      </p:sp>
      <p:sp>
        <p:nvSpPr>
          <p:cNvPr id="26" name="TextBox 25"/>
          <p:cNvSpPr txBox="1"/>
          <p:nvPr/>
        </p:nvSpPr>
        <p:spPr>
          <a:xfrm>
            <a:off x="98778" y="1693334"/>
            <a:ext cx="1800493" cy="461665"/>
          </a:xfrm>
          <a:prstGeom prst="rect">
            <a:avLst/>
          </a:prstGeom>
          <a:noFill/>
        </p:spPr>
        <p:txBody>
          <a:bodyPr wrap="none" rtlCol="0">
            <a:spAutoFit/>
          </a:bodyPr>
          <a:lstStyle/>
          <a:p>
            <a:r>
              <a:rPr lang="en-US" sz="2400" dirty="0" smtClean="0"/>
              <a:t>Backgammon</a:t>
            </a:r>
            <a:endParaRPr lang="en-US" sz="2400" dirty="0"/>
          </a:p>
        </p:txBody>
      </p:sp>
      <p:sp>
        <p:nvSpPr>
          <p:cNvPr id="27" name="TextBox 26"/>
          <p:cNvSpPr txBox="1"/>
          <p:nvPr/>
        </p:nvSpPr>
        <p:spPr>
          <a:xfrm>
            <a:off x="366888" y="5376333"/>
            <a:ext cx="8085666" cy="954107"/>
          </a:xfrm>
          <a:prstGeom prst="rect">
            <a:avLst/>
          </a:prstGeom>
          <a:noFill/>
        </p:spPr>
        <p:txBody>
          <a:bodyPr wrap="square" rtlCol="0">
            <a:spAutoFit/>
          </a:bodyPr>
          <a:lstStyle/>
          <a:p>
            <a:r>
              <a:rPr lang="en-US" sz="2800" dirty="0" smtClean="0"/>
              <a:t>Given sequences of moves and whether or not the player won at the end, learn to make good moves</a:t>
            </a:r>
            <a:endParaRPr lang="en-US" sz="2800" dirty="0"/>
          </a:p>
        </p:txBody>
      </p:sp>
    </p:spTree>
    <p:extLst>
      <p:ext uri="{BB962C8B-B14F-4D97-AF65-F5344CB8AC3E}">
        <p14:creationId xmlns:p14="http://schemas.microsoft.com/office/powerpoint/2010/main" val="260369397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Reinforcement learning example</a:t>
            </a:r>
            <a:endParaRPr lang="en-US" dirty="0"/>
          </a:p>
        </p:txBody>
      </p:sp>
      <p:sp>
        <p:nvSpPr>
          <p:cNvPr id="4" name="Rectangle 3"/>
          <p:cNvSpPr/>
          <p:nvPr/>
        </p:nvSpPr>
        <p:spPr>
          <a:xfrm>
            <a:off x="1665110" y="5899835"/>
            <a:ext cx="6858000" cy="369332"/>
          </a:xfrm>
          <a:prstGeom prst="rect">
            <a:avLst/>
          </a:prstGeom>
        </p:spPr>
        <p:txBody>
          <a:bodyPr wrap="square">
            <a:spAutoFit/>
          </a:bodyPr>
          <a:lstStyle/>
          <a:p>
            <a:r>
              <a:rPr lang="en-US" dirty="0"/>
              <a:t>http://</a:t>
            </a:r>
            <a:r>
              <a:rPr lang="en-US" dirty="0" err="1"/>
              <a:t>www.youtube.com</a:t>
            </a:r>
            <a:r>
              <a:rPr lang="en-US" dirty="0"/>
              <a:t>/</a:t>
            </a:r>
            <a:r>
              <a:rPr lang="en-US" dirty="0" err="1"/>
              <a:t>watch?v</a:t>
            </a:r>
            <a:r>
              <a:rPr lang="en-US" dirty="0"/>
              <a:t>=VCdxqn0fcnE</a:t>
            </a:r>
          </a:p>
        </p:txBody>
      </p:sp>
      <p:pic>
        <p:nvPicPr>
          <p:cNvPr id="5" name="Picture 4"/>
          <p:cNvPicPr>
            <a:picLocks noChangeAspect="1"/>
          </p:cNvPicPr>
          <p:nvPr/>
        </p:nvPicPr>
        <p:blipFill>
          <a:blip r:embed="rId2"/>
          <a:stretch>
            <a:fillRect/>
          </a:stretch>
        </p:blipFill>
        <p:spPr>
          <a:xfrm>
            <a:off x="1038578" y="1838677"/>
            <a:ext cx="6743700" cy="3873500"/>
          </a:xfrm>
          <a:prstGeom prst="rect">
            <a:avLst/>
          </a:prstGeom>
        </p:spPr>
      </p:pic>
    </p:spTree>
    <p:extLst>
      <p:ext uri="{BB962C8B-B14F-4D97-AF65-F5344CB8AC3E}">
        <p14:creationId xmlns:p14="http://schemas.microsoft.com/office/powerpoint/2010/main" val="291717392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learning variations</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smtClean="0"/>
              <a:t>What data is available:</a:t>
            </a:r>
          </a:p>
          <a:p>
            <a:pPr lvl="2"/>
            <a:r>
              <a:rPr lang="en-US" dirty="0" smtClean="0"/>
              <a:t>Supervised, unsupervised, </a:t>
            </a:r>
            <a:r>
              <a:rPr lang="en-US" dirty="0"/>
              <a:t>reinforcement </a:t>
            </a:r>
            <a:r>
              <a:rPr lang="en-US" dirty="0" smtClean="0"/>
              <a:t>learning</a:t>
            </a:r>
          </a:p>
          <a:p>
            <a:pPr lvl="2"/>
            <a:r>
              <a:rPr lang="en-US" dirty="0" smtClean="0"/>
              <a:t>semi-supervised, active learning, …</a:t>
            </a:r>
            <a:endParaRPr lang="en-US" dirty="0"/>
          </a:p>
          <a:p>
            <a:pPr lvl="2"/>
            <a:endParaRPr lang="en-US" dirty="0" smtClean="0"/>
          </a:p>
          <a:p>
            <a:pPr marL="0" indent="0">
              <a:buNone/>
            </a:pPr>
            <a:r>
              <a:rPr lang="en-US" dirty="0" smtClean="0"/>
              <a:t>How are we getting the data:</a:t>
            </a:r>
          </a:p>
          <a:p>
            <a:pPr lvl="2"/>
            <a:r>
              <a:rPr lang="en-US" dirty="0" smtClean="0"/>
              <a:t>online vs. offline learning</a:t>
            </a:r>
          </a:p>
          <a:p>
            <a:pPr marL="45720" indent="0">
              <a:buNone/>
            </a:pPr>
            <a:endParaRPr lang="en-US" dirty="0" smtClean="0"/>
          </a:p>
          <a:p>
            <a:pPr marL="45720" indent="0">
              <a:buNone/>
            </a:pPr>
            <a:r>
              <a:rPr lang="en-US" dirty="0" smtClean="0"/>
              <a:t>Type of model:</a:t>
            </a:r>
          </a:p>
          <a:p>
            <a:pPr lvl="2"/>
            <a:r>
              <a:rPr lang="en-US" dirty="0" smtClean="0"/>
              <a:t>generative vs. discriminative</a:t>
            </a:r>
          </a:p>
          <a:p>
            <a:pPr lvl="2"/>
            <a:r>
              <a:rPr lang="en-US" dirty="0" smtClean="0"/>
              <a:t>parametric vs. non-parametric</a:t>
            </a:r>
          </a:p>
        </p:txBody>
      </p:sp>
    </p:spTree>
    <p:extLst>
      <p:ext uri="{BB962C8B-B14F-4D97-AF65-F5344CB8AC3E}">
        <p14:creationId xmlns:p14="http://schemas.microsoft.com/office/powerpoint/2010/main" val="45918294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a:t>Neural Networks</a:t>
            </a:r>
          </a:p>
        </p:txBody>
      </p:sp>
      <p:sp>
        <p:nvSpPr>
          <p:cNvPr id="26627" name="Rectangle 3"/>
          <p:cNvSpPr>
            <a:spLocks noGrp="1" noChangeArrowheads="1"/>
          </p:cNvSpPr>
          <p:nvPr>
            <p:ph type="body" idx="1"/>
          </p:nvPr>
        </p:nvSpPr>
        <p:spPr/>
        <p:txBody>
          <a:bodyPr/>
          <a:lstStyle/>
          <a:p>
            <a:pPr eaLnBrk="1" hangingPunct="1">
              <a:buFont typeface="Wingdings" charset="2"/>
              <a:buNone/>
            </a:pPr>
            <a:endParaRPr lang="en-US"/>
          </a:p>
          <a:p>
            <a:pPr lvl="2" eaLnBrk="1" hangingPunct="1">
              <a:buFont typeface="Wingdings" charset="2"/>
              <a:buNone/>
            </a:pPr>
            <a:endParaRPr lang="en-US">
              <a:ea typeface="ＭＳ Ｐゴシック" charset="-128"/>
            </a:endParaRPr>
          </a:p>
        </p:txBody>
      </p:sp>
      <p:sp>
        <p:nvSpPr>
          <p:cNvPr id="26628" name="Text Box 4"/>
          <p:cNvSpPr txBox="1">
            <a:spLocks noChangeArrowheads="1"/>
          </p:cNvSpPr>
          <p:nvPr/>
        </p:nvSpPr>
        <p:spPr bwMode="auto">
          <a:xfrm>
            <a:off x="1295400" y="1752600"/>
            <a:ext cx="6797675" cy="1508105"/>
          </a:xfrm>
          <a:prstGeom prst="rect">
            <a:avLst/>
          </a:prstGeom>
          <a:noFill/>
          <a:ln w="9525">
            <a:noFill/>
            <a:miter lim="800000"/>
            <a:headEnd/>
            <a:tailEnd/>
          </a:ln>
        </p:spPr>
        <p:txBody>
          <a:bodyPr>
            <a:prstTxWarp prst="textNoShape">
              <a:avLst/>
            </a:prstTxWarp>
            <a:spAutoFit/>
          </a:bodyPr>
          <a:lstStyle/>
          <a:p>
            <a:r>
              <a:rPr lang="en-US" dirty="0" smtClean="0"/>
              <a:t>Neural </a:t>
            </a:r>
            <a:r>
              <a:rPr lang="en-US" dirty="0"/>
              <a:t>Networks try to mimic the structure and function of our nervous </a:t>
            </a:r>
            <a:r>
              <a:rPr lang="en-US" dirty="0" smtClean="0"/>
              <a:t>system</a:t>
            </a:r>
          </a:p>
          <a:p>
            <a:endParaRPr lang="en-US" dirty="0" smtClean="0"/>
          </a:p>
          <a:p>
            <a:r>
              <a:rPr lang="en-US" sz="2000" b="1" i="1" dirty="0" smtClean="0">
                <a:solidFill>
                  <a:srgbClr val="FF6600"/>
                </a:solidFill>
              </a:rPr>
              <a:t>People like biologically motivated approaches</a:t>
            </a:r>
            <a:endParaRPr lang="en-US" sz="2000" b="1" i="1" dirty="0">
              <a:solidFill>
                <a:srgbClr val="FF6600"/>
              </a:solidFill>
            </a:endParaRPr>
          </a:p>
        </p:txBody>
      </p:sp>
      <p:pic>
        <p:nvPicPr>
          <p:cNvPr id="26629" name="Picture 5" descr="j0292982"/>
          <p:cNvPicPr>
            <a:picLocks noChangeAspect="1" noChangeArrowheads="1"/>
          </p:cNvPicPr>
          <p:nvPr/>
        </p:nvPicPr>
        <p:blipFill>
          <a:blip r:embed="rId3"/>
          <a:srcRect/>
          <a:stretch>
            <a:fillRect/>
          </a:stretch>
        </p:blipFill>
        <p:spPr bwMode="auto">
          <a:xfrm>
            <a:off x="1643063" y="3962400"/>
            <a:ext cx="2587625" cy="2552700"/>
          </a:xfrm>
          <a:prstGeom prst="rect">
            <a:avLst/>
          </a:prstGeom>
          <a:noFill/>
          <a:ln w="9525">
            <a:noFill/>
            <a:miter lim="800000"/>
            <a:headEnd/>
            <a:tailEnd/>
          </a:ln>
        </p:spPr>
      </p:pic>
      <p:pic>
        <p:nvPicPr>
          <p:cNvPr id="26630" name="Picture 6" descr="mri_brain"/>
          <p:cNvPicPr>
            <a:picLocks noChangeAspect="1" noChangeArrowheads="1"/>
          </p:cNvPicPr>
          <p:nvPr/>
        </p:nvPicPr>
        <p:blipFill>
          <a:blip r:embed="rId4"/>
          <a:srcRect/>
          <a:stretch>
            <a:fillRect/>
          </a:stretch>
        </p:blipFill>
        <p:spPr bwMode="auto">
          <a:xfrm>
            <a:off x="4724400" y="3714750"/>
            <a:ext cx="2857500" cy="291465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t>Our Nervous System</a:t>
            </a:r>
          </a:p>
        </p:txBody>
      </p:sp>
      <p:pic>
        <p:nvPicPr>
          <p:cNvPr id="28675" name="Picture 32"/>
          <p:cNvPicPr>
            <a:picLocks noChangeArrowheads="1"/>
          </p:cNvPicPr>
          <p:nvPr/>
        </p:nvPicPr>
        <p:blipFill>
          <a:blip r:embed="rId3"/>
          <a:srcRect r="53650"/>
          <a:stretch>
            <a:fillRect/>
          </a:stretch>
        </p:blipFill>
        <p:spPr bwMode="auto">
          <a:xfrm>
            <a:off x="660400" y="1668463"/>
            <a:ext cx="2692400" cy="4046537"/>
          </a:xfrm>
          <a:prstGeom prst="rect">
            <a:avLst/>
          </a:prstGeom>
          <a:noFill/>
          <a:ln w="12700">
            <a:noFill/>
            <a:miter lim="800000"/>
            <a:headEnd/>
            <a:tailEnd/>
          </a:ln>
        </p:spPr>
      </p:pic>
      <p:pic>
        <p:nvPicPr>
          <p:cNvPr id="4" name="Picture 3"/>
          <p:cNvPicPr>
            <a:picLocks noChangeAspect="1"/>
          </p:cNvPicPr>
          <p:nvPr/>
        </p:nvPicPr>
        <p:blipFill>
          <a:blip r:embed="rId4"/>
          <a:stretch>
            <a:fillRect/>
          </a:stretch>
        </p:blipFill>
        <p:spPr>
          <a:xfrm>
            <a:off x="4114800" y="2362200"/>
            <a:ext cx="4794310" cy="3003550"/>
          </a:xfrm>
          <a:prstGeom prst="rect">
            <a:avLst/>
          </a:prstGeom>
        </p:spPr>
      </p:pic>
      <p:sp>
        <p:nvSpPr>
          <p:cNvPr id="5" name="TextBox 4"/>
          <p:cNvSpPr txBox="1"/>
          <p:nvPr/>
        </p:nvSpPr>
        <p:spPr>
          <a:xfrm>
            <a:off x="5943600" y="5486400"/>
            <a:ext cx="2209800" cy="457200"/>
          </a:xfrm>
          <a:prstGeom prst="rect">
            <a:avLst/>
          </a:prstGeom>
          <a:noFill/>
        </p:spPr>
        <p:txBody>
          <a:bodyPr wrap="square" rtlCol="0">
            <a:spAutoFit/>
          </a:bodyPr>
          <a:lstStyle/>
          <a:p>
            <a:r>
              <a:rPr lang="en-US" dirty="0" smtClean="0"/>
              <a:t>Neuron</a:t>
            </a:r>
            <a:endParaRPr lang="en-US" dirty="0"/>
          </a:p>
        </p:txBody>
      </p:sp>
      <p:sp>
        <p:nvSpPr>
          <p:cNvPr id="2" name="TextBox 1"/>
          <p:cNvSpPr txBox="1"/>
          <p:nvPr/>
        </p:nvSpPr>
        <p:spPr>
          <a:xfrm>
            <a:off x="2286000" y="6096000"/>
            <a:ext cx="2887780" cy="461665"/>
          </a:xfrm>
          <a:prstGeom prst="rect">
            <a:avLst/>
          </a:prstGeom>
          <a:noFill/>
        </p:spPr>
        <p:txBody>
          <a:bodyPr wrap="none" rtlCol="0">
            <a:spAutoFit/>
          </a:bodyPr>
          <a:lstStyle/>
          <a:p>
            <a:r>
              <a:rPr lang="en-US" dirty="0" smtClean="0">
                <a:solidFill>
                  <a:srgbClr val="FF0000"/>
                </a:solidFill>
              </a:rPr>
              <a:t>What do you know?</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nervous system: </a:t>
            </a:r>
            <a:br>
              <a:rPr lang="en-US" dirty="0" smtClean="0"/>
            </a:br>
            <a:r>
              <a:rPr lang="en-US" dirty="0" smtClean="0">
                <a:solidFill>
                  <a:srgbClr val="FF6600"/>
                </a:solidFill>
              </a:rPr>
              <a:t>the computer science view</a:t>
            </a:r>
            <a:endParaRPr lang="en-US" dirty="0">
              <a:solidFill>
                <a:srgbClr val="FF6600"/>
              </a:solidFill>
            </a:endParaRPr>
          </a:p>
        </p:txBody>
      </p:sp>
      <p:sp>
        <p:nvSpPr>
          <p:cNvPr id="3" name="Content Placeholder 2"/>
          <p:cNvSpPr>
            <a:spLocks noGrp="1"/>
          </p:cNvSpPr>
          <p:nvPr>
            <p:ph idx="1"/>
          </p:nvPr>
        </p:nvSpPr>
        <p:spPr>
          <a:xfrm>
            <a:off x="3657600" y="2133600"/>
            <a:ext cx="5257800" cy="3733800"/>
          </a:xfrm>
        </p:spPr>
        <p:txBody>
          <a:bodyPr/>
          <a:lstStyle/>
          <a:p>
            <a:pPr marL="0" indent="0">
              <a:buNone/>
            </a:pPr>
            <a:r>
              <a:rPr lang="en-US" sz="2400" dirty="0" smtClean="0">
                <a:latin typeface="Arial" charset="0"/>
              </a:rPr>
              <a:t>the human brain is a large collection of interconnected neurons</a:t>
            </a:r>
          </a:p>
          <a:p>
            <a:pPr marL="0" indent="0">
              <a:buNone/>
            </a:pPr>
            <a:endParaRPr lang="en-US" sz="2400" dirty="0" smtClean="0">
              <a:latin typeface="Arial" charset="0"/>
            </a:endParaRPr>
          </a:p>
          <a:p>
            <a:pPr marL="0" indent="0">
              <a:buNone/>
            </a:pPr>
            <a:r>
              <a:rPr lang="en-US" sz="2400" dirty="0" smtClean="0">
                <a:latin typeface="Arial" charset="0"/>
              </a:rPr>
              <a:t>a </a:t>
            </a:r>
            <a:r>
              <a:rPr lang="en-US" sz="2400" dirty="0" smtClean="0">
                <a:solidFill>
                  <a:srgbClr val="0000CC"/>
                </a:solidFill>
                <a:latin typeface="Arial" charset="0"/>
              </a:rPr>
              <a:t>NEURON</a:t>
            </a:r>
            <a:r>
              <a:rPr lang="en-US" sz="2400" dirty="0" smtClean="0">
                <a:latin typeface="Arial" charset="0"/>
              </a:rPr>
              <a:t> is a brain cell</a:t>
            </a:r>
          </a:p>
          <a:p>
            <a:pPr lvl="1"/>
            <a:r>
              <a:rPr lang="en-US" sz="2000" dirty="0" smtClean="0">
                <a:latin typeface="Arial" charset="0"/>
              </a:rPr>
              <a:t>collect, process, and disseminate electrical signals</a:t>
            </a:r>
          </a:p>
          <a:p>
            <a:pPr lvl="1"/>
            <a:r>
              <a:rPr lang="en-US" sz="2000" dirty="0" smtClean="0">
                <a:latin typeface="Arial" charset="0"/>
              </a:rPr>
              <a:t>Neurons are connected via synapses</a:t>
            </a:r>
          </a:p>
          <a:p>
            <a:pPr lvl="1"/>
            <a:r>
              <a:rPr lang="en-US" sz="2000" dirty="0" smtClean="0">
                <a:latin typeface="Arial" charset="0"/>
              </a:rPr>
              <a:t>They </a:t>
            </a:r>
            <a:r>
              <a:rPr lang="en-US" sz="2000" dirty="0" smtClean="0">
                <a:solidFill>
                  <a:srgbClr val="0000CC"/>
                </a:solidFill>
                <a:latin typeface="Arial" charset="0"/>
              </a:rPr>
              <a:t>FIRE</a:t>
            </a:r>
            <a:r>
              <a:rPr lang="en-US" sz="2000" dirty="0" smtClean="0">
                <a:latin typeface="Arial" charset="0"/>
              </a:rPr>
              <a:t> depending on the conditions of the neighboring neurons</a:t>
            </a:r>
          </a:p>
          <a:p>
            <a:pPr lvl="1"/>
            <a:endParaRPr lang="en-US" sz="2000" dirty="0"/>
          </a:p>
        </p:txBody>
      </p:sp>
      <p:pic>
        <p:nvPicPr>
          <p:cNvPr id="4" name="Picture 32"/>
          <p:cNvPicPr>
            <a:picLocks noChangeArrowheads="1"/>
          </p:cNvPicPr>
          <p:nvPr/>
        </p:nvPicPr>
        <p:blipFill>
          <a:blip r:embed="rId2"/>
          <a:srcRect r="53650"/>
          <a:stretch>
            <a:fillRect/>
          </a:stretch>
        </p:blipFill>
        <p:spPr bwMode="auto">
          <a:xfrm>
            <a:off x="533400" y="2209800"/>
            <a:ext cx="2616200" cy="3898900"/>
          </a:xfrm>
          <a:prstGeom prst="rect">
            <a:avLst/>
          </a:prstGeom>
          <a:noFill/>
          <a:ln w="12700">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nervous system</a:t>
            </a:r>
            <a:endParaRPr lang="en-US" dirty="0"/>
          </a:p>
        </p:txBody>
      </p:sp>
      <p:sp>
        <p:nvSpPr>
          <p:cNvPr id="3" name="Content Placeholder 2"/>
          <p:cNvSpPr>
            <a:spLocks noGrp="1"/>
          </p:cNvSpPr>
          <p:nvPr>
            <p:ph idx="1"/>
          </p:nvPr>
        </p:nvSpPr>
        <p:spPr>
          <a:xfrm>
            <a:off x="4495800" y="1676400"/>
            <a:ext cx="4648200" cy="3886200"/>
          </a:xfrm>
        </p:spPr>
        <p:txBody>
          <a:bodyPr/>
          <a:lstStyle/>
          <a:p>
            <a:pPr marL="0" indent="0">
              <a:buNone/>
            </a:pPr>
            <a:r>
              <a:rPr lang="en-US" sz="2800" dirty="0" smtClean="0"/>
              <a:t>The human brain</a:t>
            </a:r>
          </a:p>
          <a:p>
            <a:pPr lvl="1"/>
            <a:r>
              <a:rPr lang="en-US" sz="2400" dirty="0" smtClean="0"/>
              <a:t>contains ~10</a:t>
            </a:r>
            <a:r>
              <a:rPr lang="en-US" sz="2400" baseline="30000" dirty="0" smtClean="0"/>
              <a:t>11</a:t>
            </a:r>
            <a:r>
              <a:rPr lang="en-US" sz="2400" dirty="0" smtClean="0"/>
              <a:t> (100 billion) neurons</a:t>
            </a:r>
          </a:p>
          <a:p>
            <a:pPr lvl="1"/>
            <a:endParaRPr lang="en-US" sz="2400" dirty="0" smtClean="0"/>
          </a:p>
          <a:p>
            <a:pPr lvl="1"/>
            <a:r>
              <a:rPr lang="en-US" sz="2400" dirty="0" smtClean="0"/>
              <a:t>each neuron is connected to ~10</a:t>
            </a:r>
            <a:r>
              <a:rPr lang="en-US" sz="2400" baseline="30000" dirty="0" smtClean="0"/>
              <a:t>4</a:t>
            </a:r>
            <a:r>
              <a:rPr lang="en-US" sz="2400" dirty="0" smtClean="0"/>
              <a:t> (10,000) other neurons</a:t>
            </a:r>
          </a:p>
          <a:p>
            <a:pPr lvl="1"/>
            <a:endParaRPr lang="en-US" sz="2400" dirty="0" smtClean="0">
              <a:solidFill>
                <a:srgbClr val="000000"/>
              </a:solidFill>
            </a:endParaRPr>
          </a:p>
          <a:p>
            <a:pPr lvl="1"/>
            <a:r>
              <a:rPr lang="en-US" sz="2400" dirty="0" smtClean="0">
                <a:solidFill>
                  <a:srgbClr val="000000"/>
                </a:solidFill>
              </a:rPr>
              <a:t>Neurons can fire as fast as 10</a:t>
            </a:r>
            <a:r>
              <a:rPr lang="en-US" sz="2400" baseline="30000" dirty="0" smtClean="0">
                <a:solidFill>
                  <a:srgbClr val="000000"/>
                </a:solidFill>
              </a:rPr>
              <a:t>-3</a:t>
            </a:r>
            <a:r>
              <a:rPr lang="en-US" sz="2400" dirty="0" smtClean="0">
                <a:solidFill>
                  <a:srgbClr val="000000"/>
                </a:solidFill>
              </a:rPr>
              <a:t> seconds</a:t>
            </a:r>
          </a:p>
          <a:p>
            <a:pPr>
              <a:buNone/>
            </a:pPr>
            <a:endParaRPr lang="en-US" sz="2800" dirty="0">
              <a:solidFill>
                <a:srgbClr val="000000"/>
              </a:solidFill>
            </a:endParaRPr>
          </a:p>
        </p:txBody>
      </p:sp>
      <p:pic>
        <p:nvPicPr>
          <p:cNvPr id="4" name="Picture 3"/>
          <p:cNvPicPr>
            <a:picLocks noChangeAspect="1"/>
          </p:cNvPicPr>
          <p:nvPr/>
        </p:nvPicPr>
        <p:blipFill>
          <a:blip r:embed="rId2"/>
          <a:stretch>
            <a:fillRect/>
          </a:stretch>
        </p:blipFill>
        <p:spPr>
          <a:xfrm>
            <a:off x="304800" y="2209800"/>
            <a:ext cx="4051300" cy="3321410"/>
          </a:xfrm>
          <a:prstGeom prst="rect">
            <a:avLst/>
          </a:prstGeom>
        </p:spPr>
      </p:pic>
      <p:sp>
        <p:nvSpPr>
          <p:cNvPr id="5" name="TextBox 4"/>
          <p:cNvSpPr txBox="1"/>
          <p:nvPr/>
        </p:nvSpPr>
        <p:spPr>
          <a:xfrm>
            <a:off x="1981200" y="6096000"/>
            <a:ext cx="5791200" cy="461665"/>
          </a:xfrm>
          <a:prstGeom prst="rect">
            <a:avLst/>
          </a:prstGeom>
          <a:noFill/>
        </p:spPr>
        <p:txBody>
          <a:bodyPr wrap="square" rtlCol="0">
            <a:spAutoFit/>
          </a:bodyPr>
          <a:lstStyle/>
          <a:p>
            <a:r>
              <a:rPr lang="en-US" dirty="0" smtClean="0">
                <a:solidFill>
                  <a:srgbClr val="FF0000"/>
                </a:solidFill>
              </a:rPr>
              <a:t>How does this compare to a computer?</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 vs. Machine</a:t>
            </a:r>
            <a:endParaRPr lang="en-US" dirty="0"/>
          </a:p>
        </p:txBody>
      </p:sp>
      <p:pic>
        <p:nvPicPr>
          <p:cNvPr id="4" name="Picture 3"/>
          <p:cNvPicPr>
            <a:picLocks noChangeAspect="1"/>
          </p:cNvPicPr>
          <p:nvPr/>
        </p:nvPicPr>
        <p:blipFill>
          <a:blip r:embed="rId2"/>
          <a:stretch>
            <a:fillRect/>
          </a:stretch>
        </p:blipFill>
        <p:spPr>
          <a:xfrm>
            <a:off x="990600" y="1600200"/>
            <a:ext cx="2133600" cy="1749207"/>
          </a:xfrm>
          <a:prstGeom prst="rect">
            <a:avLst/>
          </a:prstGeom>
        </p:spPr>
      </p:pic>
      <p:pic>
        <p:nvPicPr>
          <p:cNvPr id="5" name="Picture 4"/>
          <p:cNvPicPr>
            <a:picLocks noChangeAspect="1"/>
          </p:cNvPicPr>
          <p:nvPr/>
        </p:nvPicPr>
        <p:blipFill>
          <a:blip r:embed="rId3"/>
          <a:stretch>
            <a:fillRect/>
          </a:stretch>
        </p:blipFill>
        <p:spPr>
          <a:xfrm>
            <a:off x="5105400" y="1524000"/>
            <a:ext cx="2628900" cy="1625600"/>
          </a:xfrm>
          <a:prstGeom prst="rect">
            <a:avLst/>
          </a:prstGeom>
        </p:spPr>
      </p:pic>
      <p:sp>
        <p:nvSpPr>
          <p:cNvPr id="6" name="TextBox 5"/>
          <p:cNvSpPr txBox="1"/>
          <p:nvPr/>
        </p:nvSpPr>
        <p:spPr>
          <a:xfrm>
            <a:off x="4495800" y="3505200"/>
            <a:ext cx="5029200" cy="2554545"/>
          </a:xfrm>
          <a:prstGeom prst="rect">
            <a:avLst/>
          </a:prstGeom>
          <a:noFill/>
        </p:spPr>
        <p:txBody>
          <a:bodyPr wrap="square" rtlCol="0">
            <a:spAutoFit/>
          </a:bodyPr>
          <a:lstStyle/>
          <a:p>
            <a:r>
              <a:rPr lang="en-US" sz="3200" dirty="0" smtClean="0"/>
              <a:t>10</a:t>
            </a:r>
            <a:r>
              <a:rPr lang="en-US" sz="3200" baseline="30000" dirty="0" smtClean="0"/>
              <a:t>10</a:t>
            </a:r>
            <a:r>
              <a:rPr lang="en-US" sz="3200" dirty="0" smtClean="0"/>
              <a:t> transistors</a:t>
            </a:r>
          </a:p>
          <a:p>
            <a:r>
              <a:rPr lang="en-US" sz="3200" dirty="0" smtClean="0"/>
              <a:t>10</a:t>
            </a:r>
            <a:r>
              <a:rPr lang="en-US" sz="3200" baseline="30000" dirty="0" smtClean="0"/>
              <a:t>11</a:t>
            </a:r>
            <a:r>
              <a:rPr lang="en-US" sz="3200" dirty="0" smtClean="0"/>
              <a:t> bits of ram/memory</a:t>
            </a:r>
          </a:p>
          <a:p>
            <a:r>
              <a:rPr lang="en-US" sz="3200" dirty="0" smtClean="0"/>
              <a:t>10</a:t>
            </a:r>
            <a:r>
              <a:rPr lang="en-US" sz="3200" baseline="30000" dirty="0" smtClean="0"/>
              <a:t>13</a:t>
            </a:r>
            <a:r>
              <a:rPr lang="en-US" sz="3200" dirty="0" smtClean="0"/>
              <a:t> bits on disk</a:t>
            </a:r>
          </a:p>
          <a:p>
            <a:r>
              <a:rPr lang="en-US" sz="3200" dirty="0" smtClean="0"/>
              <a:t>10</a:t>
            </a:r>
            <a:r>
              <a:rPr lang="en-US" sz="3200" baseline="30000" dirty="0" smtClean="0"/>
              <a:t>-9</a:t>
            </a:r>
            <a:r>
              <a:rPr lang="en-US" sz="3200" dirty="0" smtClean="0"/>
              <a:t> cycle time</a:t>
            </a:r>
          </a:p>
          <a:p>
            <a:endParaRPr lang="en-US" sz="3200" dirty="0"/>
          </a:p>
        </p:txBody>
      </p:sp>
      <p:sp>
        <p:nvSpPr>
          <p:cNvPr id="7" name="TextBox 6"/>
          <p:cNvSpPr txBox="1"/>
          <p:nvPr/>
        </p:nvSpPr>
        <p:spPr>
          <a:xfrm>
            <a:off x="457200" y="3505200"/>
            <a:ext cx="4267200" cy="2554545"/>
          </a:xfrm>
          <a:prstGeom prst="rect">
            <a:avLst/>
          </a:prstGeom>
          <a:noFill/>
        </p:spPr>
        <p:txBody>
          <a:bodyPr wrap="square" rtlCol="0">
            <a:spAutoFit/>
          </a:bodyPr>
          <a:lstStyle/>
          <a:p>
            <a:r>
              <a:rPr lang="en-US" sz="3200" dirty="0" smtClean="0"/>
              <a:t>10</a:t>
            </a:r>
            <a:r>
              <a:rPr lang="en-US" sz="3200" baseline="30000" dirty="0" smtClean="0"/>
              <a:t>11</a:t>
            </a:r>
            <a:r>
              <a:rPr lang="en-US" sz="3200" dirty="0" smtClean="0"/>
              <a:t> neurons</a:t>
            </a:r>
          </a:p>
          <a:p>
            <a:r>
              <a:rPr lang="en-US" sz="3200" dirty="0" smtClean="0"/>
              <a:t>10</a:t>
            </a:r>
            <a:r>
              <a:rPr lang="en-US" sz="3200" baseline="30000" dirty="0" smtClean="0"/>
              <a:t>11</a:t>
            </a:r>
            <a:r>
              <a:rPr lang="en-US" sz="3200" dirty="0" smtClean="0"/>
              <a:t> neurons</a:t>
            </a:r>
          </a:p>
          <a:p>
            <a:r>
              <a:rPr lang="en-US" sz="3200" dirty="0" smtClean="0"/>
              <a:t>10</a:t>
            </a:r>
            <a:r>
              <a:rPr lang="en-US" sz="3200" baseline="30000" dirty="0" smtClean="0"/>
              <a:t>14</a:t>
            </a:r>
            <a:r>
              <a:rPr lang="en-US" sz="3200" dirty="0" smtClean="0"/>
              <a:t> synapses</a:t>
            </a:r>
          </a:p>
          <a:p>
            <a:r>
              <a:rPr lang="en-US" sz="3200" dirty="0" smtClean="0"/>
              <a:t>10</a:t>
            </a:r>
            <a:r>
              <a:rPr lang="en-US" sz="3200" baseline="30000" dirty="0" smtClean="0"/>
              <a:t>-3</a:t>
            </a:r>
            <a:r>
              <a:rPr lang="en-US" sz="3200" dirty="0" smtClean="0"/>
              <a:t> “cycle” time</a:t>
            </a:r>
          </a:p>
          <a:p>
            <a:endParaRPr lang="en-US" sz="3200"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Brains are still pretty fast</a:t>
            </a:r>
            <a:endParaRPr lang="en-US" dirty="0"/>
          </a:p>
        </p:txBody>
      </p:sp>
      <p:pic>
        <p:nvPicPr>
          <p:cNvPr id="4" name="Picture 3"/>
          <p:cNvPicPr>
            <a:picLocks noChangeAspect="1"/>
          </p:cNvPicPr>
          <p:nvPr/>
        </p:nvPicPr>
        <p:blipFill>
          <a:blip r:embed="rId2"/>
          <a:stretch>
            <a:fillRect/>
          </a:stretch>
        </p:blipFill>
        <p:spPr>
          <a:xfrm>
            <a:off x="3200400" y="1805553"/>
            <a:ext cx="2133600" cy="3299847"/>
          </a:xfrm>
          <a:prstGeom prst="rect">
            <a:avLst/>
          </a:prstGeom>
        </p:spPr>
      </p:pic>
      <p:sp>
        <p:nvSpPr>
          <p:cNvPr id="5" name="TextBox 4"/>
          <p:cNvSpPr txBox="1"/>
          <p:nvPr/>
        </p:nvSpPr>
        <p:spPr>
          <a:xfrm>
            <a:off x="2819400" y="5638800"/>
            <a:ext cx="2971800" cy="646331"/>
          </a:xfrm>
          <a:prstGeom prst="rect">
            <a:avLst/>
          </a:prstGeom>
          <a:noFill/>
        </p:spPr>
        <p:txBody>
          <a:bodyPr wrap="square" rtlCol="0">
            <a:spAutoFit/>
          </a:bodyPr>
          <a:lstStyle/>
          <a:p>
            <a:r>
              <a:rPr lang="en-US" sz="3600" dirty="0" smtClean="0">
                <a:solidFill>
                  <a:srgbClr val="FF0000"/>
                </a:solidFill>
              </a:rPr>
              <a:t>Who is this?</a:t>
            </a:r>
            <a:endParaRPr lang="en-US" sz="36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Brains are still pretty fast</a:t>
            </a:r>
            <a:endParaRPr lang="en-US" dirty="0"/>
          </a:p>
        </p:txBody>
      </p:sp>
      <p:sp>
        <p:nvSpPr>
          <p:cNvPr id="3" name="Content Placeholder 2"/>
          <p:cNvSpPr>
            <a:spLocks noGrp="1"/>
          </p:cNvSpPr>
          <p:nvPr>
            <p:ph idx="1"/>
          </p:nvPr>
        </p:nvSpPr>
        <p:spPr>
          <a:xfrm>
            <a:off x="609600" y="2133600"/>
            <a:ext cx="8001000" cy="3886200"/>
          </a:xfrm>
        </p:spPr>
        <p:txBody>
          <a:bodyPr/>
          <a:lstStyle/>
          <a:p>
            <a:pPr marL="0" indent="0">
              <a:buNone/>
            </a:pPr>
            <a:r>
              <a:rPr lang="en-US" sz="2400" b="1" dirty="0" smtClean="0">
                <a:solidFill>
                  <a:srgbClr val="0000FF"/>
                </a:solidFill>
              </a:rPr>
              <a:t>If you were me, you’d be able to identify this person in 10</a:t>
            </a:r>
            <a:r>
              <a:rPr lang="en-US" sz="2400" b="1" baseline="30000" dirty="0" smtClean="0">
                <a:solidFill>
                  <a:srgbClr val="0000FF"/>
                </a:solidFill>
              </a:rPr>
              <a:t>-1</a:t>
            </a:r>
            <a:r>
              <a:rPr lang="en-US" sz="2400" b="1" dirty="0" smtClean="0">
                <a:solidFill>
                  <a:srgbClr val="0000FF"/>
                </a:solidFill>
              </a:rPr>
              <a:t> (1/10) s!</a:t>
            </a:r>
          </a:p>
          <a:p>
            <a:pPr marL="0" indent="0">
              <a:buNone/>
            </a:pPr>
            <a:endParaRPr lang="en-US" sz="2400" dirty="0" smtClean="0"/>
          </a:p>
          <a:p>
            <a:pPr marL="0" indent="0">
              <a:buNone/>
            </a:pPr>
            <a:r>
              <a:rPr lang="en-US" sz="2400" dirty="0" smtClean="0"/>
              <a:t>Given a neuron firing time of 10</a:t>
            </a:r>
            <a:r>
              <a:rPr lang="en-US" sz="2400" baseline="30000" dirty="0" smtClean="0"/>
              <a:t>-3 </a:t>
            </a:r>
            <a:r>
              <a:rPr lang="en-US" sz="2400" dirty="0" smtClean="0"/>
              <a:t>s, </a:t>
            </a:r>
            <a:r>
              <a:rPr lang="en-US" sz="2400" dirty="0" smtClean="0">
                <a:solidFill>
                  <a:srgbClr val="FF0000"/>
                </a:solidFill>
              </a:rPr>
              <a:t>how many neurons in sequence could fire in this time</a:t>
            </a:r>
            <a:r>
              <a:rPr lang="en-US" sz="2400" dirty="0" smtClean="0"/>
              <a:t>?</a:t>
            </a:r>
          </a:p>
          <a:p>
            <a:pPr lvl="1"/>
            <a:r>
              <a:rPr lang="en-US" sz="2000" dirty="0" smtClean="0"/>
              <a:t>A few hundred</a:t>
            </a:r>
          </a:p>
          <a:p>
            <a:pPr marL="0" indent="0">
              <a:buNone/>
            </a:pPr>
            <a:endParaRPr lang="en-US" sz="2400" dirty="0" smtClean="0"/>
          </a:p>
          <a:p>
            <a:pPr marL="0" indent="0">
              <a:buNone/>
            </a:pPr>
            <a:r>
              <a:rPr lang="en-US" sz="2400" dirty="0" smtClean="0">
                <a:solidFill>
                  <a:srgbClr val="FF0000"/>
                </a:solidFill>
              </a:rPr>
              <a:t>What are possible explanations?</a:t>
            </a:r>
          </a:p>
          <a:p>
            <a:pPr lvl="1"/>
            <a:r>
              <a:rPr lang="en-US" sz="2000" dirty="0" smtClean="0"/>
              <a:t>either neurons are performing some very complicated computations</a:t>
            </a:r>
          </a:p>
          <a:p>
            <a:pPr lvl="1"/>
            <a:r>
              <a:rPr lang="en-US" sz="2000" dirty="0" smtClean="0"/>
              <a:t>brain is taking advantage of the </a:t>
            </a:r>
            <a:r>
              <a:rPr lang="en-US" sz="2000" b="1" dirty="0" smtClean="0"/>
              <a:t>massive</a:t>
            </a:r>
            <a:r>
              <a:rPr lang="en-US" sz="2000" dirty="0" smtClean="0"/>
              <a:t> parallelization</a:t>
            </a:r>
            <a:endParaRPr lang="en-US" sz="2000" dirty="0"/>
          </a:p>
        </p:txBody>
      </p:sp>
      <p:pic>
        <p:nvPicPr>
          <p:cNvPr id="4" name="Picture 3"/>
          <p:cNvPicPr>
            <a:picLocks noChangeAspect="1"/>
          </p:cNvPicPr>
          <p:nvPr/>
        </p:nvPicPr>
        <p:blipFill>
          <a:blip r:embed="rId2"/>
          <a:stretch>
            <a:fillRect/>
          </a:stretch>
        </p:blipFill>
        <p:spPr>
          <a:xfrm>
            <a:off x="7848600" y="0"/>
            <a:ext cx="1280996" cy="1981200"/>
          </a:xfrm>
          <a:prstGeom prst="rect">
            <a:avLst/>
          </a:prstGeom>
        </p:spPr>
      </p:pic>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dirty="0" smtClean="0"/>
              <a:t>Artificial Neural </a:t>
            </a:r>
            <a:r>
              <a:rPr lang="en-US" dirty="0"/>
              <a:t>Networks</a:t>
            </a:r>
          </a:p>
        </p:txBody>
      </p:sp>
      <p:grpSp>
        <p:nvGrpSpPr>
          <p:cNvPr id="32771" name="Group 4"/>
          <p:cNvGrpSpPr>
            <a:grpSpLocks/>
          </p:cNvGrpSpPr>
          <p:nvPr/>
        </p:nvGrpSpPr>
        <p:grpSpPr bwMode="auto">
          <a:xfrm>
            <a:off x="2438400" y="1676400"/>
            <a:ext cx="4572000" cy="4419600"/>
            <a:chOff x="3120" y="1104"/>
            <a:chExt cx="2880" cy="2784"/>
          </a:xfrm>
        </p:grpSpPr>
        <p:sp>
          <p:nvSpPr>
            <p:cNvPr id="32772" name="Oval 5"/>
            <p:cNvSpPr>
              <a:spLocks noChangeArrowheads="1"/>
            </p:cNvSpPr>
            <p:nvPr/>
          </p:nvSpPr>
          <p:spPr bwMode="auto">
            <a:xfrm>
              <a:off x="4320" y="1296"/>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grpSp>
          <p:nvGrpSpPr>
            <p:cNvPr id="32773" name="Group 6"/>
            <p:cNvGrpSpPr>
              <a:grpSpLocks/>
            </p:cNvGrpSpPr>
            <p:nvPr/>
          </p:nvGrpSpPr>
          <p:grpSpPr bwMode="auto">
            <a:xfrm>
              <a:off x="3120" y="1104"/>
              <a:ext cx="2880" cy="2784"/>
              <a:chOff x="3168" y="1104"/>
              <a:chExt cx="2880" cy="2784"/>
            </a:xfrm>
          </p:grpSpPr>
          <p:sp>
            <p:nvSpPr>
              <p:cNvPr id="32774" name="Oval 7"/>
              <p:cNvSpPr>
                <a:spLocks noChangeArrowheads="1"/>
              </p:cNvSpPr>
              <p:nvPr/>
            </p:nvSpPr>
            <p:spPr bwMode="auto">
              <a:xfrm>
                <a:off x="3504" y="1392"/>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2775" name="Oval 8"/>
              <p:cNvSpPr>
                <a:spLocks noChangeArrowheads="1"/>
              </p:cNvSpPr>
              <p:nvPr/>
            </p:nvSpPr>
            <p:spPr bwMode="auto">
              <a:xfrm>
                <a:off x="5280" y="2832"/>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2776" name="Oval 9"/>
              <p:cNvSpPr>
                <a:spLocks noChangeArrowheads="1"/>
              </p:cNvSpPr>
              <p:nvPr/>
            </p:nvSpPr>
            <p:spPr bwMode="auto">
              <a:xfrm>
                <a:off x="5040" y="1776"/>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2777" name="Oval 10"/>
              <p:cNvSpPr>
                <a:spLocks noChangeArrowheads="1"/>
              </p:cNvSpPr>
              <p:nvPr/>
            </p:nvSpPr>
            <p:spPr bwMode="auto">
              <a:xfrm>
                <a:off x="4224" y="2208"/>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2778" name="Oval 11"/>
              <p:cNvSpPr>
                <a:spLocks noChangeArrowheads="1"/>
              </p:cNvSpPr>
              <p:nvPr/>
            </p:nvSpPr>
            <p:spPr bwMode="auto">
              <a:xfrm>
                <a:off x="4608" y="3696"/>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2779" name="Oval 12"/>
              <p:cNvSpPr>
                <a:spLocks noChangeArrowheads="1"/>
              </p:cNvSpPr>
              <p:nvPr/>
            </p:nvSpPr>
            <p:spPr bwMode="auto">
              <a:xfrm>
                <a:off x="3168" y="2352"/>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2780" name="Oval 13"/>
              <p:cNvSpPr>
                <a:spLocks noChangeArrowheads="1"/>
              </p:cNvSpPr>
              <p:nvPr/>
            </p:nvSpPr>
            <p:spPr bwMode="auto">
              <a:xfrm>
                <a:off x="3408" y="3456"/>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2781" name="Line 14"/>
              <p:cNvSpPr>
                <a:spLocks noChangeShapeType="1"/>
              </p:cNvSpPr>
              <p:nvPr/>
            </p:nvSpPr>
            <p:spPr bwMode="auto">
              <a:xfrm>
                <a:off x="3696" y="1584"/>
                <a:ext cx="528" cy="624"/>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2782" name="Line 15"/>
              <p:cNvSpPr>
                <a:spLocks noChangeShapeType="1"/>
              </p:cNvSpPr>
              <p:nvPr/>
            </p:nvSpPr>
            <p:spPr bwMode="auto">
              <a:xfrm flipV="1">
                <a:off x="3408" y="2352"/>
                <a:ext cx="816" cy="96"/>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2783" name="Line 16"/>
              <p:cNvSpPr>
                <a:spLocks noChangeShapeType="1"/>
              </p:cNvSpPr>
              <p:nvPr/>
            </p:nvSpPr>
            <p:spPr bwMode="auto">
              <a:xfrm flipV="1">
                <a:off x="4320" y="1536"/>
                <a:ext cx="48" cy="624"/>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2784" name="Line 17"/>
              <p:cNvSpPr>
                <a:spLocks noChangeShapeType="1"/>
              </p:cNvSpPr>
              <p:nvPr/>
            </p:nvSpPr>
            <p:spPr bwMode="auto">
              <a:xfrm flipV="1">
                <a:off x="4464" y="1968"/>
                <a:ext cx="576" cy="28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2785" name="Line 18"/>
              <p:cNvSpPr>
                <a:spLocks noChangeShapeType="1"/>
              </p:cNvSpPr>
              <p:nvPr/>
            </p:nvSpPr>
            <p:spPr bwMode="auto">
              <a:xfrm>
                <a:off x="4416" y="2400"/>
                <a:ext cx="816" cy="48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2786" name="Line 19"/>
              <p:cNvSpPr>
                <a:spLocks noChangeShapeType="1"/>
              </p:cNvSpPr>
              <p:nvPr/>
            </p:nvSpPr>
            <p:spPr bwMode="auto">
              <a:xfrm>
                <a:off x="4320" y="2448"/>
                <a:ext cx="3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2787" name="Line 20"/>
              <p:cNvSpPr>
                <a:spLocks noChangeShapeType="1"/>
              </p:cNvSpPr>
              <p:nvPr/>
            </p:nvSpPr>
            <p:spPr bwMode="auto">
              <a:xfrm flipH="1">
                <a:off x="3600" y="2448"/>
                <a:ext cx="624" cy="100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2788" name="Line 21"/>
              <p:cNvSpPr>
                <a:spLocks noChangeShapeType="1"/>
              </p:cNvSpPr>
              <p:nvPr/>
            </p:nvSpPr>
            <p:spPr bwMode="auto">
              <a:xfrm flipH="1" flipV="1">
                <a:off x="3312" y="2592"/>
                <a:ext cx="144" cy="816"/>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2789" name="Text Box 22"/>
              <p:cNvSpPr txBox="1">
                <a:spLocks noChangeArrowheads="1"/>
              </p:cNvSpPr>
              <p:nvPr/>
            </p:nvSpPr>
            <p:spPr bwMode="auto">
              <a:xfrm>
                <a:off x="4368" y="1104"/>
                <a:ext cx="1248"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latin typeface="Verdana" charset="0"/>
                  </a:rPr>
                  <a:t>Node (Neuron)</a:t>
                </a:r>
              </a:p>
            </p:txBody>
          </p:sp>
          <p:sp>
            <p:nvSpPr>
              <p:cNvPr id="32790" name="Text Box 23"/>
              <p:cNvSpPr txBox="1">
                <a:spLocks noChangeArrowheads="1"/>
              </p:cNvSpPr>
              <p:nvPr/>
            </p:nvSpPr>
            <p:spPr bwMode="auto">
              <a:xfrm>
                <a:off x="4512" y="3024"/>
                <a:ext cx="1536" cy="213"/>
              </a:xfrm>
              <a:prstGeom prst="rect">
                <a:avLst/>
              </a:prstGeom>
              <a:noFill/>
              <a:ln w="9525">
                <a:noFill/>
                <a:miter lim="800000"/>
                <a:headEnd/>
                <a:tailEnd/>
              </a:ln>
            </p:spPr>
            <p:txBody>
              <a:bodyPr>
                <a:prstTxWarp prst="textNoShape">
                  <a:avLst/>
                </a:prstTxWarp>
                <a:spAutoFit/>
              </a:bodyPr>
              <a:lstStyle/>
              <a:p>
                <a:pPr>
                  <a:spcBef>
                    <a:spcPct val="50000"/>
                  </a:spcBef>
                </a:pPr>
                <a:r>
                  <a:rPr lang="en-US" sz="1600" dirty="0">
                    <a:latin typeface="Verdana" charset="0"/>
                  </a:rPr>
                  <a:t>Edge </a:t>
                </a:r>
                <a:r>
                  <a:rPr lang="en-US" sz="1600" dirty="0" smtClean="0">
                    <a:latin typeface="Verdana" charset="0"/>
                  </a:rPr>
                  <a:t>(synapses)</a:t>
                </a:r>
                <a:endParaRPr lang="en-US" sz="1600" dirty="0">
                  <a:latin typeface="Verdana" charset="0"/>
                </a:endParaRPr>
              </a:p>
            </p:txBody>
          </p:sp>
        </p:grpSp>
      </p:grpSp>
      <p:sp>
        <p:nvSpPr>
          <p:cNvPr id="23" name="TextBox 22"/>
          <p:cNvSpPr txBox="1"/>
          <p:nvPr/>
        </p:nvSpPr>
        <p:spPr>
          <a:xfrm>
            <a:off x="2590800" y="6135469"/>
            <a:ext cx="4495800" cy="646331"/>
          </a:xfrm>
          <a:prstGeom prst="rect">
            <a:avLst/>
          </a:prstGeom>
          <a:noFill/>
        </p:spPr>
        <p:txBody>
          <a:bodyPr wrap="square" rtlCol="0">
            <a:spAutoFit/>
          </a:bodyPr>
          <a:lstStyle/>
          <a:p>
            <a:r>
              <a:rPr lang="en-US" sz="3600" dirty="0" smtClean="0">
                <a:solidFill>
                  <a:schemeClr val="bg2">
                    <a:lumMod val="60000"/>
                    <a:lumOff val="40000"/>
                  </a:schemeClr>
                </a:solidFill>
              </a:rPr>
              <a:t>our approximation</a:t>
            </a:r>
            <a:endParaRPr lang="en-US" sz="3600" dirty="0">
              <a:solidFill>
                <a:schemeClr val="bg2">
                  <a:lumMod val="60000"/>
                  <a:lumOff val="40000"/>
                </a:schemeClr>
              </a:solidFill>
            </a:endParaRPr>
          </a:p>
        </p:txBody>
      </p:sp>
    </p:spTree>
    <p:extLst>
      <p:ext uri="{BB962C8B-B14F-4D97-AF65-F5344CB8AC3E}">
        <p14:creationId xmlns:p14="http://schemas.microsoft.com/office/powerpoint/2010/main" val="3614898884"/>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9"/>
          <p:cNvSpPr txBox="1">
            <a:spLocks noChangeArrowheads="1"/>
          </p:cNvSpPr>
          <p:nvPr/>
        </p:nvSpPr>
        <p:spPr bwMode="auto">
          <a:xfrm>
            <a:off x="838200" y="3581400"/>
            <a:ext cx="7315200" cy="2246769"/>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i="1" dirty="0">
                <a:latin typeface="Verdana" charset="0"/>
              </a:rPr>
              <a:t>W </a:t>
            </a:r>
            <a:r>
              <a:rPr lang="en-US" sz="2000" dirty="0">
                <a:latin typeface="Verdana" charset="0"/>
              </a:rPr>
              <a:t>is the strength of signal sent between A and B.</a:t>
            </a:r>
          </a:p>
          <a:p>
            <a:pPr>
              <a:spcBef>
                <a:spcPct val="50000"/>
              </a:spcBef>
            </a:pPr>
            <a:endParaRPr lang="en-US" sz="2000" dirty="0">
              <a:latin typeface="Verdana" charset="0"/>
            </a:endParaRPr>
          </a:p>
          <a:p>
            <a:pPr>
              <a:spcBef>
                <a:spcPct val="50000"/>
              </a:spcBef>
            </a:pPr>
            <a:r>
              <a:rPr lang="en-US" sz="2000" dirty="0">
                <a:latin typeface="Verdana" charset="0"/>
              </a:rPr>
              <a:t>If </a:t>
            </a:r>
            <a:r>
              <a:rPr lang="en-US" sz="2000" i="1" dirty="0">
                <a:latin typeface="Verdana" charset="0"/>
              </a:rPr>
              <a:t>A</a:t>
            </a:r>
            <a:r>
              <a:rPr lang="en-US" sz="2000" i="1" dirty="0" smtClean="0">
                <a:latin typeface="Verdana" charset="0"/>
              </a:rPr>
              <a:t> </a:t>
            </a:r>
            <a:r>
              <a:rPr lang="en-US" sz="2000" dirty="0" smtClean="0">
                <a:latin typeface="Verdana" charset="0"/>
              </a:rPr>
              <a:t>fires </a:t>
            </a:r>
            <a:r>
              <a:rPr lang="en-US" sz="2000" dirty="0">
                <a:latin typeface="Verdana" charset="0"/>
              </a:rPr>
              <a:t>and </a:t>
            </a:r>
            <a:r>
              <a:rPr lang="en-US" sz="2000" i="1" dirty="0" err="1">
                <a:latin typeface="Verdana" charset="0"/>
              </a:rPr>
              <a:t>w</a:t>
            </a:r>
            <a:r>
              <a:rPr lang="en-US" sz="2000" dirty="0">
                <a:latin typeface="Verdana" charset="0"/>
              </a:rPr>
              <a:t> is </a:t>
            </a:r>
            <a:r>
              <a:rPr lang="en-US" sz="2000" b="1" dirty="0">
                <a:latin typeface="Verdana" charset="0"/>
              </a:rPr>
              <a:t>positive</a:t>
            </a:r>
            <a:r>
              <a:rPr lang="en-US" sz="2000" dirty="0">
                <a:latin typeface="Verdana" charset="0"/>
              </a:rPr>
              <a:t>, then </a:t>
            </a:r>
            <a:r>
              <a:rPr lang="en-US" sz="2000" i="1" dirty="0">
                <a:latin typeface="Verdana" charset="0"/>
              </a:rPr>
              <a:t>A </a:t>
            </a:r>
            <a:r>
              <a:rPr lang="en-US" sz="2000" b="1" dirty="0">
                <a:solidFill>
                  <a:srgbClr val="FF6600"/>
                </a:solidFill>
                <a:latin typeface="Verdana" charset="0"/>
              </a:rPr>
              <a:t>stimulates</a:t>
            </a:r>
            <a:r>
              <a:rPr lang="en-US" sz="2000" dirty="0">
                <a:latin typeface="Verdana" charset="0"/>
              </a:rPr>
              <a:t> </a:t>
            </a:r>
            <a:r>
              <a:rPr lang="en-US" sz="2000" i="1" dirty="0">
                <a:latin typeface="Verdana" charset="0"/>
              </a:rPr>
              <a:t>B</a:t>
            </a:r>
            <a:r>
              <a:rPr lang="en-US" sz="2000" dirty="0">
                <a:latin typeface="Verdana" charset="0"/>
              </a:rPr>
              <a:t>.</a:t>
            </a:r>
          </a:p>
          <a:p>
            <a:pPr>
              <a:spcBef>
                <a:spcPct val="50000"/>
              </a:spcBef>
            </a:pPr>
            <a:endParaRPr lang="en-US" sz="2000" dirty="0">
              <a:latin typeface="Verdana" charset="0"/>
            </a:endParaRPr>
          </a:p>
          <a:p>
            <a:pPr>
              <a:spcBef>
                <a:spcPct val="50000"/>
              </a:spcBef>
            </a:pPr>
            <a:r>
              <a:rPr lang="en-US" sz="2000" dirty="0">
                <a:latin typeface="Verdana" charset="0"/>
              </a:rPr>
              <a:t>If </a:t>
            </a:r>
            <a:r>
              <a:rPr lang="en-US" sz="2000" i="1" dirty="0">
                <a:latin typeface="Verdana" charset="0"/>
              </a:rPr>
              <a:t>A</a:t>
            </a:r>
            <a:r>
              <a:rPr lang="en-US" sz="2000" i="1" dirty="0" smtClean="0">
                <a:latin typeface="Verdana" charset="0"/>
              </a:rPr>
              <a:t> fires </a:t>
            </a:r>
            <a:r>
              <a:rPr lang="en-US" sz="2000" dirty="0" smtClean="0">
                <a:latin typeface="Verdana" charset="0"/>
              </a:rPr>
              <a:t>and </a:t>
            </a:r>
            <a:r>
              <a:rPr lang="en-US" sz="2000" i="1" dirty="0">
                <a:latin typeface="Verdana" charset="0"/>
              </a:rPr>
              <a:t>w</a:t>
            </a:r>
            <a:r>
              <a:rPr lang="en-US" sz="2000" dirty="0">
                <a:latin typeface="Verdana" charset="0"/>
              </a:rPr>
              <a:t> is </a:t>
            </a:r>
            <a:r>
              <a:rPr lang="en-US" sz="2000" b="1" dirty="0">
                <a:latin typeface="Verdana" charset="0"/>
              </a:rPr>
              <a:t>negative</a:t>
            </a:r>
            <a:r>
              <a:rPr lang="en-US" sz="2000" dirty="0">
                <a:latin typeface="Verdana" charset="0"/>
              </a:rPr>
              <a:t>, then </a:t>
            </a:r>
            <a:r>
              <a:rPr lang="en-US" sz="2000" i="1" dirty="0">
                <a:latin typeface="Verdana" charset="0"/>
              </a:rPr>
              <a:t>A </a:t>
            </a:r>
            <a:r>
              <a:rPr lang="en-US" sz="2000" b="1" dirty="0">
                <a:solidFill>
                  <a:srgbClr val="FF6600"/>
                </a:solidFill>
                <a:latin typeface="Verdana" charset="0"/>
              </a:rPr>
              <a:t>inhibits</a:t>
            </a:r>
            <a:r>
              <a:rPr lang="en-US" sz="2000" dirty="0">
                <a:latin typeface="Verdana" charset="0"/>
              </a:rPr>
              <a:t> </a:t>
            </a:r>
            <a:r>
              <a:rPr lang="en-US" sz="2000" i="1" dirty="0">
                <a:latin typeface="Verdana" charset="0"/>
              </a:rPr>
              <a:t>B</a:t>
            </a:r>
            <a:r>
              <a:rPr lang="en-US" sz="2000" dirty="0" smtClean="0">
                <a:latin typeface="Verdana" charset="0"/>
              </a:rPr>
              <a:t>.</a:t>
            </a:r>
            <a:endParaRPr lang="en-US" sz="2000" i="1" dirty="0" smtClean="0">
              <a:latin typeface="Verdana" charset="0"/>
            </a:endParaRPr>
          </a:p>
        </p:txBody>
      </p:sp>
      <p:grpSp>
        <p:nvGrpSpPr>
          <p:cNvPr id="30723" name="Group 13"/>
          <p:cNvGrpSpPr>
            <a:grpSpLocks/>
          </p:cNvGrpSpPr>
          <p:nvPr/>
        </p:nvGrpSpPr>
        <p:grpSpPr bwMode="auto">
          <a:xfrm>
            <a:off x="2057400" y="1600200"/>
            <a:ext cx="4724400" cy="685800"/>
            <a:chOff x="1728" y="1344"/>
            <a:chExt cx="2976" cy="432"/>
          </a:xfrm>
        </p:grpSpPr>
        <p:sp>
          <p:nvSpPr>
            <p:cNvPr id="30724" name="Oval 4"/>
            <p:cNvSpPr>
              <a:spLocks noChangeArrowheads="1"/>
            </p:cNvSpPr>
            <p:nvPr/>
          </p:nvSpPr>
          <p:spPr bwMode="auto">
            <a:xfrm>
              <a:off x="4128" y="1584"/>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grpSp>
          <p:nvGrpSpPr>
            <p:cNvPr id="30725" name="Group 12"/>
            <p:cNvGrpSpPr>
              <a:grpSpLocks/>
            </p:cNvGrpSpPr>
            <p:nvPr/>
          </p:nvGrpSpPr>
          <p:grpSpPr bwMode="auto">
            <a:xfrm>
              <a:off x="1728" y="1344"/>
              <a:ext cx="2976" cy="423"/>
              <a:chOff x="1728" y="1689"/>
              <a:chExt cx="2976" cy="423"/>
            </a:xfrm>
          </p:grpSpPr>
          <p:sp>
            <p:nvSpPr>
              <p:cNvPr id="30726" name="Oval 5"/>
              <p:cNvSpPr>
                <a:spLocks noChangeArrowheads="1"/>
              </p:cNvSpPr>
              <p:nvPr/>
            </p:nvSpPr>
            <p:spPr bwMode="auto">
              <a:xfrm>
                <a:off x="1968" y="1920"/>
                <a:ext cx="192" cy="192"/>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0727" name="Line 7"/>
              <p:cNvSpPr>
                <a:spLocks noChangeShapeType="1"/>
              </p:cNvSpPr>
              <p:nvPr/>
            </p:nvSpPr>
            <p:spPr bwMode="auto">
              <a:xfrm>
                <a:off x="2208" y="2016"/>
                <a:ext cx="187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0728" name="Text Box 8"/>
              <p:cNvSpPr txBox="1">
                <a:spLocks noChangeArrowheads="1"/>
              </p:cNvSpPr>
              <p:nvPr/>
            </p:nvSpPr>
            <p:spPr bwMode="auto">
              <a:xfrm>
                <a:off x="2736" y="1728"/>
                <a:ext cx="144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Verdana" charset="0"/>
                  </a:rPr>
                  <a:t>Weight </a:t>
                </a:r>
                <a:r>
                  <a:rPr lang="en-US" sz="1800" i="1">
                    <a:latin typeface="Verdana" charset="0"/>
                  </a:rPr>
                  <a:t>w</a:t>
                </a:r>
                <a:endParaRPr lang="en-US" sz="1800">
                  <a:latin typeface="Verdana" charset="0"/>
                </a:endParaRPr>
              </a:p>
            </p:txBody>
          </p:sp>
          <p:sp>
            <p:nvSpPr>
              <p:cNvPr id="30729" name="Text Box 10"/>
              <p:cNvSpPr txBox="1">
                <a:spLocks noChangeArrowheads="1"/>
              </p:cNvSpPr>
              <p:nvPr/>
            </p:nvSpPr>
            <p:spPr bwMode="auto">
              <a:xfrm>
                <a:off x="1728" y="1689"/>
                <a:ext cx="81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Verdana" charset="0"/>
                  </a:rPr>
                  <a:t>Node </a:t>
                </a:r>
                <a:r>
                  <a:rPr lang="en-US" sz="1800" i="1">
                    <a:latin typeface="Verdana" charset="0"/>
                  </a:rPr>
                  <a:t>A</a:t>
                </a:r>
              </a:p>
            </p:txBody>
          </p:sp>
          <p:sp>
            <p:nvSpPr>
              <p:cNvPr id="30730" name="Text Box 11"/>
              <p:cNvSpPr txBox="1">
                <a:spLocks noChangeArrowheads="1"/>
              </p:cNvSpPr>
              <p:nvPr/>
            </p:nvSpPr>
            <p:spPr bwMode="auto">
              <a:xfrm>
                <a:off x="3888" y="1689"/>
                <a:ext cx="81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latin typeface="Verdana" charset="0"/>
                  </a:rPr>
                  <a:t>Node </a:t>
                </a:r>
                <a:r>
                  <a:rPr lang="en-US" sz="1800" i="1">
                    <a:latin typeface="Verdana" charset="0"/>
                  </a:rPr>
                  <a:t>B</a:t>
                </a:r>
              </a:p>
            </p:txBody>
          </p:sp>
        </p:grpSp>
      </p:grpSp>
      <p:sp>
        <p:nvSpPr>
          <p:cNvPr id="13" name="TextBox 12"/>
          <p:cNvSpPr txBox="1"/>
          <p:nvPr/>
        </p:nvSpPr>
        <p:spPr>
          <a:xfrm>
            <a:off x="1828800" y="2362200"/>
            <a:ext cx="1447800" cy="461665"/>
          </a:xfrm>
          <a:prstGeom prst="rect">
            <a:avLst/>
          </a:prstGeom>
          <a:noFill/>
        </p:spPr>
        <p:txBody>
          <a:bodyPr wrap="square" rtlCol="0">
            <a:spAutoFit/>
          </a:bodyPr>
          <a:lstStyle/>
          <a:p>
            <a:r>
              <a:rPr lang="en-US" i="1" dirty="0" smtClean="0"/>
              <a:t>(neuron)</a:t>
            </a:r>
            <a:endParaRPr lang="en-US" i="1" dirty="0"/>
          </a:p>
        </p:txBody>
      </p:sp>
      <p:sp>
        <p:nvSpPr>
          <p:cNvPr id="14" name="TextBox 13"/>
          <p:cNvSpPr txBox="1"/>
          <p:nvPr/>
        </p:nvSpPr>
        <p:spPr>
          <a:xfrm>
            <a:off x="5334000" y="2362200"/>
            <a:ext cx="1447800" cy="461665"/>
          </a:xfrm>
          <a:prstGeom prst="rect">
            <a:avLst/>
          </a:prstGeom>
          <a:noFill/>
        </p:spPr>
        <p:txBody>
          <a:bodyPr wrap="square" rtlCol="0">
            <a:spAutoFit/>
          </a:bodyPr>
          <a:lstStyle/>
          <a:p>
            <a:r>
              <a:rPr lang="en-US" i="1" dirty="0" smtClean="0"/>
              <a:t>(neuron)</a:t>
            </a:r>
            <a:endParaRPr lang="en-US" i="1" dirty="0"/>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Oval 4"/>
          <p:cNvSpPr>
            <a:spLocks noChangeArrowheads="1"/>
          </p:cNvSpPr>
          <p:nvPr/>
        </p:nvSpPr>
        <p:spPr bwMode="auto">
          <a:xfrm>
            <a:off x="5867400" y="1690688"/>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0726" name="Oval 5"/>
          <p:cNvSpPr>
            <a:spLocks noChangeArrowheads="1"/>
          </p:cNvSpPr>
          <p:nvPr/>
        </p:nvSpPr>
        <p:spPr bwMode="auto">
          <a:xfrm>
            <a:off x="2514600" y="16002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0727" name="Line 7"/>
          <p:cNvSpPr>
            <a:spLocks noChangeShapeType="1"/>
          </p:cNvSpPr>
          <p:nvPr/>
        </p:nvSpPr>
        <p:spPr bwMode="auto">
          <a:xfrm>
            <a:off x="2971800" y="1066800"/>
            <a:ext cx="2819400" cy="6858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15" name="Oval 5"/>
          <p:cNvSpPr>
            <a:spLocks noChangeArrowheads="1"/>
          </p:cNvSpPr>
          <p:nvPr/>
        </p:nvSpPr>
        <p:spPr bwMode="auto">
          <a:xfrm>
            <a:off x="2590800" y="8382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6" name="Oval 5"/>
          <p:cNvSpPr>
            <a:spLocks noChangeArrowheads="1"/>
          </p:cNvSpPr>
          <p:nvPr/>
        </p:nvSpPr>
        <p:spPr bwMode="auto">
          <a:xfrm>
            <a:off x="2438400" y="3276600"/>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7" name="Line 7"/>
          <p:cNvSpPr>
            <a:spLocks noChangeShapeType="1"/>
          </p:cNvSpPr>
          <p:nvPr/>
        </p:nvSpPr>
        <p:spPr bwMode="auto">
          <a:xfrm>
            <a:off x="2895600" y="1676400"/>
            <a:ext cx="2895600" cy="2286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18" name="Line 7"/>
          <p:cNvSpPr>
            <a:spLocks noChangeShapeType="1"/>
          </p:cNvSpPr>
          <p:nvPr/>
        </p:nvSpPr>
        <p:spPr bwMode="auto">
          <a:xfrm flipV="1">
            <a:off x="2819400" y="2133600"/>
            <a:ext cx="3048000" cy="12954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2" name="TextBox 1"/>
          <p:cNvSpPr txBox="1"/>
          <p:nvPr/>
        </p:nvSpPr>
        <p:spPr>
          <a:xfrm rot="5400000">
            <a:off x="2362200" y="2133601"/>
            <a:ext cx="762000" cy="584776"/>
          </a:xfrm>
          <a:prstGeom prst="rect">
            <a:avLst/>
          </a:prstGeom>
          <a:noFill/>
        </p:spPr>
        <p:txBody>
          <a:bodyPr wrap="square" rtlCol="0">
            <a:spAutoFit/>
          </a:bodyPr>
          <a:lstStyle/>
          <a:p>
            <a:r>
              <a:rPr lang="en-US" sz="3200" dirty="0" smtClean="0"/>
              <a:t>…</a:t>
            </a:r>
            <a:endParaRPr lang="en-US" sz="3200" dirty="0"/>
          </a:p>
        </p:txBody>
      </p:sp>
      <p:sp>
        <p:nvSpPr>
          <p:cNvPr id="19" name="Text Box 9"/>
          <p:cNvSpPr txBox="1">
            <a:spLocks noChangeArrowheads="1"/>
          </p:cNvSpPr>
          <p:nvPr/>
        </p:nvSpPr>
        <p:spPr bwMode="auto">
          <a:xfrm>
            <a:off x="457200" y="4191000"/>
            <a:ext cx="8839200" cy="2246769"/>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sz="2000" dirty="0" smtClean="0">
                <a:latin typeface="Verdana" charset="0"/>
              </a:rPr>
              <a:t>A given neuron has many, many connecting, input neurons</a:t>
            </a:r>
          </a:p>
          <a:p>
            <a:pPr>
              <a:spcBef>
                <a:spcPct val="50000"/>
              </a:spcBef>
            </a:pPr>
            <a:endParaRPr lang="en-US" sz="2000" dirty="0" smtClean="0">
              <a:latin typeface="Verdana" charset="0"/>
            </a:endParaRPr>
          </a:p>
          <a:p>
            <a:pPr>
              <a:spcBef>
                <a:spcPct val="50000"/>
              </a:spcBef>
            </a:pPr>
            <a:r>
              <a:rPr lang="en-US" sz="2000" dirty="0" smtClean="0">
                <a:latin typeface="Verdana" charset="0"/>
              </a:rPr>
              <a:t>If a neuron is stimulated enough, then it also fires.  </a:t>
            </a:r>
          </a:p>
          <a:p>
            <a:pPr>
              <a:spcBef>
                <a:spcPct val="50000"/>
              </a:spcBef>
            </a:pPr>
            <a:endParaRPr lang="en-US" sz="2000" dirty="0">
              <a:latin typeface="Verdana" charset="0"/>
            </a:endParaRPr>
          </a:p>
          <a:p>
            <a:pPr>
              <a:spcBef>
                <a:spcPct val="50000"/>
              </a:spcBef>
            </a:pPr>
            <a:r>
              <a:rPr lang="en-US" sz="2000" dirty="0" smtClean="0">
                <a:latin typeface="Verdana" charset="0"/>
              </a:rPr>
              <a:t>How much stimulation is required </a:t>
            </a:r>
            <a:r>
              <a:rPr lang="en-US" sz="2000" dirty="0">
                <a:latin typeface="Verdana" charset="0"/>
              </a:rPr>
              <a:t>is determined by its </a:t>
            </a:r>
            <a:r>
              <a:rPr lang="en-US" sz="2000" b="1" dirty="0">
                <a:latin typeface="Verdana" charset="0"/>
              </a:rPr>
              <a:t>threshold</a:t>
            </a:r>
            <a:r>
              <a:rPr lang="en-US" sz="2000" dirty="0">
                <a:latin typeface="Verdana" charset="0"/>
              </a:rPr>
              <a:t>.</a:t>
            </a:r>
          </a:p>
        </p:txBody>
      </p:sp>
    </p:spTree>
    <p:extLst>
      <p:ext uri="{BB962C8B-B14F-4D97-AF65-F5344CB8AC3E}">
        <p14:creationId xmlns:p14="http://schemas.microsoft.com/office/powerpoint/2010/main" val="4150844671"/>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866" name="Group 1026"/>
          <p:cNvGrpSpPr>
            <a:grpSpLocks/>
          </p:cNvGrpSpPr>
          <p:nvPr/>
        </p:nvGrpSpPr>
        <p:grpSpPr bwMode="auto">
          <a:xfrm>
            <a:off x="609600" y="1524000"/>
            <a:ext cx="8001000" cy="4724400"/>
            <a:chOff x="288" y="864"/>
            <a:chExt cx="5040" cy="297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2" name="Text Box 1030"/>
            <p:cNvSpPr txBox="1">
              <a:spLocks noChangeArrowheads="1"/>
            </p:cNvSpPr>
            <p:nvPr/>
          </p:nvSpPr>
          <p:spPr bwMode="auto">
            <a:xfrm>
              <a:off x="4464" y="207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7" name="Text Box 1035"/>
            <p:cNvSpPr txBox="1">
              <a:spLocks noChangeArrowheads="1"/>
            </p:cNvSpPr>
            <p:nvPr/>
          </p:nvSpPr>
          <p:spPr bwMode="auto">
            <a:xfrm>
              <a:off x="336" y="864"/>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36878" name="Text Box 1036"/>
            <p:cNvSpPr txBox="1">
              <a:spLocks noChangeArrowheads="1"/>
            </p:cNvSpPr>
            <p:nvPr/>
          </p:nvSpPr>
          <p:spPr bwMode="auto">
            <a:xfrm>
              <a:off x="336" y="1977"/>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36879" name="Text Box 1037"/>
            <p:cNvSpPr txBox="1">
              <a:spLocks noChangeArrowheads="1"/>
            </p:cNvSpPr>
            <p:nvPr/>
          </p:nvSpPr>
          <p:spPr bwMode="auto">
            <a:xfrm>
              <a:off x="288" y="2745"/>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3</a:t>
              </a:r>
            </a:p>
          </p:txBody>
        </p:sp>
        <p:sp>
          <p:nvSpPr>
            <p:cNvPr id="36880" name="Text Box 1038"/>
            <p:cNvSpPr txBox="1">
              <a:spLocks noChangeArrowheads="1"/>
            </p:cNvSpPr>
            <p:nvPr/>
          </p:nvSpPr>
          <p:spPr bwMode="auto">
            <a:xfrm>
              <a:off x="288" y="360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4</a:t>
              </a:r>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Weight w</a:t>
              </a:r>
              <a:r>
                <a:rPr lang="en-US" sz="1800" baseline="-25000"/>
                <a:t>1</a:t>
              </a:r>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Weight w</a:t>
              </a:r>
              <a:r>
                <a:rPr lang="en-US" sz="1800" baseline="-25000"/>
                <a:t>2</a:t>
              </a:r>
            </a:p>
          </p:txBody>
        </p:sp>
        <p:sp>
          <p:nvSpPr>
            <p:cNvPr id="36883" name="Text Box 1041"/>
            <p:cNvSpPr txBox="1">
              <a:spLocks noChangeArrowheads="1"/>
            </p:cNvSpPr>
            <p:nvPr/>
          </p:nvSpPr>
          <p:spPr bwMode="auto">
            <a:xfrm>
              <a:off x="1008" y="279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Weight w</a:t>
              </a:r>
              <a:r>
                <a:rPr lang="en-US" sz="1800" baseline="-25000"/>
                <a:t>3</a:t>
              </a:r>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Weight w</a:t>
              </a:r>
              <a:r>
                <a:rPr lang="en-US" sz="1800" baseline="-25000"/>
                <a:t>4</a:t>
              </a:r>
            </a:p>
          </p:txBody>
        </p:sp>
      </p:grpSp>
      <p:sp>
        <p:nvSpPr>
          <p:cNvPr id="36868" name="Text Box 1045"/>
          <p:cNvSpPr txBox="1">
            <a:spLocks noChangeArrowheads="1"/>
          </p:cNvSpPr>
          <p:nvPr/>
        </p:nvSpPr>
        <p:spPr bwMode="auto">
          <a:xfrm>
            <a:off x="381000" y="5334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a:t>A Single</a:t>
            </a:r>
            <a:r>
              <a:rPr lang="en-US" sz="4000" dirty="0" smtClean="0"/>
              <a:t> Neuron/</a:t>
            </a:r>
            <a:r>
              <a:rPr lang="en-US" sz="4000" dirty="0" err="1" smtClean="0"/>
              <a:t>Perceptron</a:t>
            </a:r>
            <a:endParaRPr lang="en-US" sz="4000" dirty="0"/>
          </a:p>
        </p:txBody>
      </p:sp>
      <p:cxnSp>
        <p:nvCxnSpPr>
          <p:cNvPr id="22" name="Straight Connector 21"/>
          <p:cNvCxnSpPr/>
          <p:nvPr/>
        </p:nvCxnSpPr>
        <p:spPr bwMode="auto">
          <a:xfrm rot="16200000" flipH="1">
            <a:off x="3923506" y="3694906"/>
            <a:ext cx="1600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graphicFrame>
        <p:nvGraphicFramePr>
          <p:cNvPr id="36886" name="Object 22"/>
          <p:cNvGraphicFramePr>
            <a:graphicFrameLocks noChangeAspect="1"/>
          </p:cNvGraphicFramePr>
          <p:nvPr/>
        </p:nvGraphicFramePr>
        <p:xfrm>
          <a:off x="4114800" y="3373438"/>
          <a:ext cx="592137" cy="817562"/>
        </p:xfrm>
        <a:graphic>
          <a:graphicData uri="http://schemas.openxmlformats.org/presentationml/2006/ole">
            <mc:AlternateContent xmlns:mc="http://schemas.openxmlformats.org/markup-compatibility/2006">
              <mc:Choice xmlns:v="urn:schemas-microsoft-com:vml" Requires="v">
                <p:oleObj spid="_x0000_s37131" name="Equation" r:id="rId4" imgW="266700" imgH="368300" progId="Equation.3">
                  <p:embed/>
                </p:oleObj>
              </mc:Choice>
              <mc:Fallback>
                <p:oleObj name="Equation" r:id="rId4" imgW="266700" imgH="368300" progId="Equation.3">
                  <p:embed/>
                  <p:pic>
                    <p:nvPicPr>
                      <p:cNvPr id="0" name="Picture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373438"/>
                        <a:ext cx="592137" cy="8175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6887" name="Object 23"/>
          <p:cNvGraphicFramePr>
            <a:graphicFrameLocks noChangeAspect="1"/>
          </p:cNvGraphicFramePr>
          <p:nvPr/>
        </p:nvGraphicFramePr>
        <p:xfrm>
          <a:off x="4807795" y="3519487"/>
          <a:ext cx="602405" cy="290513"/>
        </p:xfrm>
        <a:graphic>
          <a:graphicData uri="http://schemas.openxmlformats.org/presentationml/2006/ole">
            <mc:AlternateContent xmlns:mc="http://schemas.openxmlformats.org/markup-compatibility/2006">
              <mc:Choice xmlns:v="urn:schemas-microsoft-com:vml" Requires="v">
                <p:oleObj spid="_x0000_s37132" name="Equation" r:id="rId6" imgW="342900" imgH="165100" progId="Equation.3">
                  <p:embed/>
                </p:oleObj>
              </mc:Choice>
              <mc:Fallback>
                <p:oleObj name="Equation" r:id="rId6" imgW="342900" imgH="165100" progId="Equation.3">
                  <p:embed/>
                  <p:pic>
                    <p:nvPicPr>
                      <p:cNvPr id="0" name="Picture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07795" y="3519487"/>
                        <a:ext cx="602405" cy="2905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 name="TextBox 25"/>
          <p:cNvSpPr txBox="1"/>
          <p:nvPr/>
        </p:nvSpPr>
        <p:spPr>
          <a:xfrm>
            <a:off x="5486400" y="4114800"/>
            <a:ext cx="3200400" cy="461665"/>
          </a:xfrm>
          <a:prstGeom prst="rect">
            <a:avLst/>
          </a:prstGeom>
          <a:noFill/>
        </p:spPr>
        <p:txBody>
          <a:bodyPr wrap="square" rtlCol="0">
            <a:spAutoFit/>
          </a:bodyPr>
          <a:lstStyle/>
          <a:p>
            <a:r>
              <a:rPr lang="en-US" dirty="0" smtClean="0">
                <a:solidFill>
                  <a:srgbClr val="1818FF"/>
                </a:solidFill>
              </a:rPr>
              <a:t>threshold function</a:t>
            </a:r>
            <a:endParaRPr lang="en-US" dirty="0">
              <a:solidFill>
                <a:srgbClr val="1818FF"/>
              </a:solidFill>
            </a:endParaRPr>
          </a:p>
        </p:txBody>
      </p:sp>
      <p:cxnSp>
        <p:nvCxnSpPr>
          <p:cNvPr id="29" name="Straight Arrow Connector 28"/>
          <p:cNvCxnSpPr>
            <a:stCxn id="26" idx="1"/>
          </p:cNvCxnSpPr>
          <p:nvPr/>
        </p:nvCxnSpPr>
        <p:spPr bwMode="auto">
          <a:xfrm rot="10800000">
            <a:off x="5105400" y="3886203"/>
            <a:ext cx="381000" cy="459431"/>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 name="TextBox 1"/>
          <p:cNvSpPr txBox="1"/>
          <p:nvPr/>
        </p:nvSpPr>
        <p:spPr>
          <a:xfrm>
            <a:off x="3886200" y="1524000"/>
            <a:ext cx="3315631" cy="830997"/>
          </a:xfrm>
          <a:prstGeom prst="rect">
            <a:avLst/>
          </a:prstGeom>
          <a:noFill/>
        </p:spPr>
        <p:txBody>
          <a:bodyPr wrap="none" rtlCol="0">
            <a:spAutoFit/>
          </a:bodyPr>
          <a:lstStyle/>
          <a:p>
            <a:r>
              <a:rPr lang="en-US" dirty="0" smtClean="0">
                <a:solidFill>
                  <a:srgbClr val="FF6600"/>
                </a:solidFill>
              </a:rPr>
              <a:t>Each input contributes:</a:t>
            </a:r>
          </a:p>
          <a:p>
            <a:r>
              <a:rPr lang="en-US" dirty="0" smtClean="0">
                <a:solidFill>
                  <a:srgbClr val="FF6600"/>
                </a:solidFill>
              </a:rPr>
              <a:t>x</a:t>
            </a:r>
            <a:r>
              <a:rPr lang="en-US" baseline="-25000" dirty="0" smtClean="0">
                <a:solidFill>
                  <a:srgbClr val="FF6600"/>
                </a:solidFill>
              </a:rPr>
              <a:t>i</a:t>
            </a:r>
            <a:r>
              <a:rPr lang="en-US" dirty="0" smtClean="0">
                <a:solidFill>
                  <a:srgbClr val="FF6600"/>
                </a:solidFill>
              </a:rPr>
              <a:t> * </a:t>
            </a:r>
            <a:r>
              <a:rPr lang="en-US" dirty="0" err="1" smtClean="0">
                <a:solidFill>
                  <a:srgbClr val="FF6600"/>
                </a:solidFill>
              </a:rPr>
              <a:t>w</a:t>
            </a:r>
            <a:r>
              <a:rPr lang="en-US" baseline="-25000" dirty="0" err="1" smtClean="0">
                <a:solidFill>
                  <a:srgbClr val="FF6600"/>
                </a:solidFill>
              </a:rPr>
              <a:t>i</a:t>
            </a:r>
            <a:endParaRPr lang="en-US" baseline="-25000" dirty="0">
              <a:solidFill>
                <a:srgbClr val="FF6600"/>
              </a:solidFill>
            </a:endParaRPr>
          </a:p>
        </p:txBody>
      </p:sp>
      <p:graphicFrame>
        <p:nvGraphicFramePr>
          <p:cNvPr id="28" name="Object 27"/>
          <p:cNvGraphicFramePr>
            <a:graphicFrameLocks noChangeAspect="1"/>
          </p:cNvGraphicFramePr>
          <p:nvPr>
            <p:extLst>
              <p:ext uri="{D42A27DB-BD31-4B8C-83A1-F6EECF244321}">
                <p14:modId xmlns:p14="http://schemas.microsoft.com/office/powerpoint/2010/main" val="1082969750"/>
              </p:ext>
            </p:extLst>
          </p:nvPr>
        </p:nvGraphicFramePr>
        <p:xfrm>
          <a:off x="4038600" y="4953000"/>
          <a:ext cx="1608137" cy="762000"/>
        </p:xfrm>
        <a:graphic>
          <a:graphicData uri="http://schemas.openxmlformats.org/presentationml/2006/ole">
            <mc:AlternateContent xmlns:mc="http://schemas.openxmlformats.org/markup-compatibility/2006">
              <mc:Choice xmlns:v="urn:schemas-microsoft-com:vml" Requires="v">
                <p:oleObj spid="_x0000_s37133" name="Equation" r:id="rId8" imgW="723900" imgH="342900" progId="Equation.3">
                  <p:embed/>
                </p:oleObj>
              </mc:Choice>
              <mc:Fallback>
                <p:oleObj name="Equation" r:id="rId8" imgW="723900" imgH="34290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38600" y="4953000"/>
                        <a:ext cx="1608137" cy="762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Rectangle 29"/>
          <p:cNvSpPr/>
          <p:nvPr/>
        </p:nvSpPr>
        <p:spPr bwMode="auto">
          <a:xfrm>
            <a:off x="4038600" y="4876800"/>
            <a:ext cx="1676400" cy="914400"/>
          </a:xfrm>
          <a:prstGeom prst="rect">
            <a:avLst/>
          </a:prstGeom>
          <a:noFill/>
          <a:ln w="28575" cap="flat" cmpd="sng" algn="ctr">
            <a:solidFill>
              <a:srgbClr val="9999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Possible threshold functions</a:t>
            </a:r>
            <a:endParaRPr lang="en-US" dirty="0"/>
          </a:p>
        </p:txBody>
      </p:sp>
      <p:sp>
        <p:nvSpPr>
          <p:cNvPr id="3" name="Content Placeholder 2"/>
          <p:cNvSpPr>
            <a:spLocks noGrp="1"/>
          </p:cNvSpPr>
          <p:nvPr>
            <p:ph idx="1"/>
          </p:nvPr>
        </p:nvSpPr>
        <p:spPr>
          <a:xfrm>
            <a:off x="457200" y="1981200"/>
            <a:ext cx="4800600" cy="3886200"/>
          </a:xfrm>
        </p:spPr>
        <p:txBody>
          <a:bodyPr/>
          <a:lstStyle/>
          <a:p>
            <a:pPr marL="0" indent="0">
              <a:buNone/>
            </a:pPr>
            <a:r>
              <a:rPr lang="en-US" sz="2800" dirty="0" smtClean="0"/>
              <a:t>hard threshold</a:t>
            </a:r>
          </a:p>
          <a:p>
            <a:pPr lvl="1"/>
            <a:endParaRPr lang="en-US" sz="2400" dirty="0" smtClean="0"/>
          </a:p>
          <a:p>
            <a:pPr lvl="1"/>
            <a:endParaRPr lang="en-US" sz="2400" dirty="0"/>
          </a:p>
          <a:p>
            <a:pPr lvl="1"/>
            <a:endParaRPr lang="en-US" sz="2400" dirty="0" smtClean="0"/>
          </a:p>
          <a:p>
            <a:pPr lvl="1"/>
            <a:endParaRPr lang="en-US" sz="2400" dirty="0" smtClean="0"/>
          </a:p>
          <a:p>
            <a:pPr marL="0" indent="0">
              <a:buNone/>
            </a:pPr>
            <a:r>
              <a:rPr lang="en-US" sz="2800" dirty="0" smtClean="0"/>
              <a:t>Sigmoid</a:t>
            </a:r>
          </a:p>
          <a:p>
            <a:pPr lvl="1"/>
            <a:endParaRPr lang="en-US" sz="2400" dirty="0" smtClean="0"/>
          </a:p>
        </p:txBody>
      </p:sp>
      <p:graphicFrame>
        <p:nvGraphicFramePr>
          <p:cNvPr id="4" name="Object 3"/>
          <p:cNvGraphicFramePr>
            <a:graphicFrameLocks noChangeAspect="1"/>
          </p:cNvGraphicFramePr>
          <p:nvPr>
            <p:extLst>
              <p:ext uri="{D42A27DB-BD31-4B8C-83A1-F6EECF244321}">
                <p14:modId xmlns:p14="http://schemas.microsoft.com/office/powerpoint/2010/main" val="1729388265"/>
              </p:ext>
            </p:extLst>
          </p:nvPr>
        </p:nvGraphicFramePr>
        <p:xfrm>
          <a:off x="1373188" y="4953000"/>
          <a:ext cx="2024062" cy="838200"/>
        </p:xfrm>
        <a:graphic>
          <a:graphicData uri="http://schemas.openxmlformats.org/presentationml/2006/ole">
            <mc:AlternateContent xmlns:mc="http://schemas.openxmlformats.org/markup-compatibility/2006">
              <mc:Choice xmlns:v="urn:schemas-microsoft-com:vml" Requires="v">
                <p:oleObj spid="_x0000_s170137" name="Equation" r:id="rId3" imgW="889000" imgH="368300" progId="Equation.3">
                  <p:embed/>
                </p:oleObj>
              </mc:Choice>
              <mc:Fallback>
                <p:oleObj name="Equation" r:id="rId3" imgW="889000" imgH="3683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3188" y="4953000"/>
                        <a:ext cx="2024062" cy="838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6" name="Straight Connector 5"/>
          <p:cNvCxnSpPr/>
          <p:nvPr/>
        </p:nvCxnSpPr>
        <p:spPr bwMode="auto">
          <a:xfrm>
            <a:off x="5486400" y="3810000"/>
            <a:ext cx="1219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6705600" y="2286000"/>
            <a:ext cx="1219200" cy="158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rot="5400000">
            <a:off x="5942806" y="3048000"/>
            <a:ext cx="1524794" cy="794"/>
          </a:xfrm>
          <a:prstGeom prst="line">
            <a:avLst/>
          </a:prstGeom>
          <a:solidFill>
            <a:schemeClr val="accent1"/>
          </a:solidFill>
          <a:ln w="9525" cap="flat" cmpd="sng" algn="ctr">
            <a:solidFill>
              <a:schemeClr val="tx1"/>
            </a:solidFill>
            <a:prstDash val="solid"/>
            <a:round/>
            <a:headEnd type="none" w="med" len="med"/>
            <a:tailEnd type="none" w="med" len="med"/>
          </a:ln>
          <a:effectLst/>
        </p:spPr>
      </p:cxnSp>
      <p:pic>
        <p:nvPicPr>
          <p:cNvPr id="19" name="Picture 18"/>
          <p:cNvPicPr>
            <a:picLocks noChangeAspect="1"/>
          </p:cNvPicPr>
          <p:nvPr/>
        </p:nvPicPr>
        <p:blipFill>
          <a:blip r:embed="rId5"/>
          <a:stretch>
            <a:fillRect/>
          </a:stretch>
        </p:blipFill>
        <p:spPr>
          <a:xfrm>
            <a:off x="5359400" y="4267200"/>
            <a:ext cx="2946400" cy="1981200"/>
          </a:xfrm>
          <a:prstGeom prst="rect">
            <a:avLst/>
          </a:prstGeom>
        </p:spPr>
      </p:pic>
      <p:graphicFrame>
        <p:nvGraphicFramePr>
          <p:cNvPr id="9" name="Object 8"/>
          <p:cNvGraphicFramePr>
            <a:graphicFrameLocks noChangeAspect="1"/>
          </p:cNvGraphicFramePr>
          <p:nvPr>
            <p:extLst>
              <p:ext uri="{D42A27DB-BD31-4B8C-83A1-F6EECF244321}">
                <p14:modId xmlns:p14="http://schemas.microsoft.com/office/powerpoint/2010/main" val="3777909719"/>
              </p:ext>
            </p:extLst>
          </p:nvPr>
        </p:nvGraphicFramePr>
        <p:xfrm>
          <a:off x="1085850" y="2549525"/>
          <a:ext cx="4248150" cy="1184275"/>
        </p:xfrm>
        <a:graphic>
          <a:graphicData uri="http://schemas.openxmlformats.org/presentationml/2006/ole">
            <mc:AlternateContent xmlns:mc="http://schemas.openxmlformats.org/markup-compatibility/2006">
              <mc:Choice xmlns:v="urn:schemas-microsoft-com:vml" Requires="v">
                <p:oleObj spid="_x0000_s170138" name="Equation" r:id="rId6" imgW="1866900" imgH="520700" progId="Equation.3">
                  <p:embed/>
                </p:oleObj>
              </mc:Choice>
              <mc:Fallback>
                <p:oleObj name="Equation" r:id="rId6" imgW="1866900" imgH="520700" progId="Equation.3">
                  <p:embed/>
                  <p:pic>
                    <p:nvPicPr>
                      <p:cNvPr id="0" name=""/>
                      <p:cNvPicPr>
                        <a:picLocks noChangeAspect="1" noChangeArrowheads="1"/>
                      </p:cNvPicPr>
                      <p:nvPr/>
                    </p:nvPicPr>
                    <p:blipFill>
                      <a:blip r:embed="rId7"/>
                      <a:srcRect/>
                      <a:stretch>
                        <a:fillRect/>
                      </a:stretch>
                    </p:blipFill>
                    <p:spPr bwMode="auto">
                      <a:xfrm>
                        <a:off x="1085850" y="2549525"/>
                        <a:ext cx="4248150" cy="1184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1524000" y="1752600"/>
            <a:ext cx="5715000" cy="4343400"/>
            <a:chOff x="864" y="1008"/>
            <a:chExt cx="3600" cy="273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3" name="Text Box 1041"/>
            <p:cNvSpPr txBox="1">
              <a:spLocks noChangeArrowheads="1"/>
            </p:cNvSpPr>
            <p:nvPr/>
          </p:nvSpPr>
          <p:spPr bwMode="auto">
            <a:xfrm>
              <a:off x="1008" y="27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1</a:t>
              </a:r>
              <a:endParaRPr lang="en-US" sz="1800" baseline="-25000" dirty="0"/>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0.5</a:t>
              </a:r>
              <a:endParaRPr lang="en-US" sz="1800" baseline="-25000" dirty="0"/>
            </a:p>
          </p:txBody>
        </p:sp>
      </p:grpSp>
      <p:sp>
        <p:nvSpPr>
          <p:cNvPr id="36867" name="Text Box 1043"/>
          <p:cNvSpPr txBox="1">
            <a:spLocks noChangeArrowheads="1"/>
          </p:cNvSpPr>
          <p:nvPr/>
        </p:nvSpPr>
        <p:spPr bwMode="auto">
          <a:xfrm>
            <a:off x="533400" y="5638800"/>
            <a:ext cx="8001000" cy="366713"/>
          </a:xfrm>
          <a:prstGeom prst="rect">
            <a:avLst/>
          </a:prstGeom>
          <a:noFill/>
          <a:ln w="9525">
            <a:noFill/>
            <a:miter lim="800000"/>
            <a:headEnd/>
            <a:tailEnd/>
          </a:ln>
        </p:spPr>
        <p:txBody>
          <a:bodyPr>
            <a:prstTxWarp prst="textNoShape">
              <a:avLst/>
            </a:prstTxWarp>
            <a:spAutoFit/>
          </a:bodyPr>
          <a:lstStyle/>
          <a:p>
            <a:pPr>
              <a:spcBef>
                <a:spcPct val="50000"/>
              </a:spcBef>
            </a:pPr>
            <a:endParaRPr lang="en-US" sz="1800"/>
          </a:p>
        </p:txBody>
      </p:sp>
      <p:sp>
        <p:nvSpPr>
          <p:cNvPr id="36868" name="Text Box 1045"/>
          <p:cNvSpPr txBox="1">
            <a:spLocks noChangeArrowheads="1"/>
          </p:cNvSpPr>
          <p:nvPr/>
        </p:nvSpPr>
        <p:spPr bwMode="auto">
          <a:xfrm>
            <a:off x="381000" y="6858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a:t>A Single</a:t>
            </a:r>
            <a:r>
              <a:rPr lang="en-US" sz="4000" dirty="0" smtClean="0"/>
              <a:t> Neuron/</a:t>
            </a:r>
            <a:r>
              <a:rPr lang="en-US" sz="4000" dirty="0" err="1" smtClean="0"/>
              <a:t>Perceptron</a:t>
            </a:r>
            <a:endParaRPr lang="en-US" sz="4000" dirty="0"/>
          </a:p>
        </p:txBody>
      </p:sp>
      <p:sp>
        <p:nvSpPr>
          <p:cNvPr id="28" name="TextBox 27"/>
          <p:cNvSpPr txBox="1"/>
          <p:nvPr/>
        </p:nvSpPr>
        <p:spPr>
          <a:xfrm>
            <a:off x="7543800" y="3099137"/>
            <a:ext cx="1371600" cy="1015663"/>
          </a:xfrm>
          <a:prstGeom prst="rect">
            <a:avLst/>
          </a:prstGeom>
          <a:noFill/>
        </p:spPr>
        <p:txBody>
          <a:bodyPr wrap="square" rtlCol="0">
            <a:spAutoFit/>
          </a:bodyPr>
          <a:lstStyle/>
          <a:p>
            <a:r>
              <a:rPr lang="en-US" sz="6000" dirty="0" smtClean="0">
                <a:solidFill>
                  <a:srgbClr val="FF0000"/>
                </a:solidFill>
              </a:rPr>
              <a:t>?</a:t>
            </a:r>
            <a:endParaRPr lang="en-US" sz="6000" dirty="0">
              <a:solidFill>
                <a:srgbClr val="FF0000"/>
              </a:solidFill>
            </a:endParaRPr>
          </a:p>
        </p:txBody>
      </p:sp>
      <p:grpSp>
        <p:nvGrpSpPr>
          <p:cNvPr id="36" name="Group 35"/>
          <p:cNvGrpSpPr/>
          <p:nvPr/>
        </p:nvGrpSpPr>
        <p:grpSpPr>
          <a:xfrm>
            <a:off x="4267200" y="3352800"/>
            <a:ext cx="762000" cy="687388"/>
            <a:chOff x="4267200" y="3352800"/>
            <a:chExt cx="762000" cy="687388"/>
          </a:xfrm>
        </p:grpSpPr>
        <p:cxnSp>
          <p:nvCxnSpPr>
            <p:cNvPr id="30" name="Straight Connector 29"/>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37" name="TextBox 36"/>
          <p:cNvSpPr txBox="1"/>
          <p:nvPr/>
        </p:nvSpPr>
        <p:spPr>
          <a:xfrm>
            <a:off x="3505200" y="4643735"/>
            <a:ext cx="2514600" cy="461665"/>
          </a:xfrm>
          <a:prstGeom prst="rect">
            <a:avLst/>
          </a:prstGeom>
          <a:noFill/>
        </p:spPr>
        <p:txBody>
          <a:bodyPr wrap="square" rtlCol="0">
            <a:spAutoFit/>
          </a:bodyPr>
          <a:lstStyle/>
          <a:p>
            <a:r>
              <a:rPr lang="en-US" dirty="0" smtClean="0"/>
              <a:t>Threshold of 1</a:t>
            </a:r>
            <a:endParaRPr lang="en-US" dirty="0"/>
          </a:p>
        </p:txBody>
      </p:sp>
      <p:sp>
        <p:nvSpPr>
          <p:cNvPr id="38" name="TextBox 37"/>
          <p:cNvSpPr txBox="1"/>
          <p:nvPr/>
        </p:nvSpPr>
        <p:spPr>
          <a:xfrm>
            <a:off x="990600" y="1367135"/>
            <a:ext cx="990600" cy="461665"/>
          </a:xfrm>
          <a:prstGeom prst="rect">
            <a:avLst/>
          </a:prstGeom>
          <a:noFill/>
        </p:spPr>
        <p:txBody>
          <a:bodyPr wrap="square" rtlCol="0">
            <a:spAutoFit/>
          </a:bodyPr>
          <a:lstStyle/>
          <a:p>
            <a:r>
              <a:rPr lang="en-US" dirty="0" smtClean="0"/>
              <a:t>1</a:t>
            </a:r>
            <a:endParaRPr lang="en-US" dirty="0"/>
          </a:p>
        </p:txBody>
      </p:sp>
      <p:sp>
        <p:nvSpPr>
          <p:cNvPr id="39" name="TextBox 38"/>
          <p:cNvSpPr txBox="1"/>
          <p:nvPr/>
        </p:nvSpPr>
        <p:spPr>
          <a:xfrm>
            <a:off x="914400" y="3195935"/>
            <a:ext cx="609600" cy="461665"/>
          </a:xfrm>
          <a:prstGeom prst="rect">
            <a:avLst/>
          </a:prstGeom>
          <a:noFill/>
        </p:spPr>
        <p:txBody>
          <a:bodyPr wrap="square" rtlCol="0">
            <a:spAutoFit/>
          </a:bodyPr>
          <a:lstStyle/>
          <a:p>
            <a:r>
              <a:rPr lang="en-US" dirty="0" smtClean="0"/>
              <a:t>1</a:t>
            </a:r>
            <a:endParaRPr lang="en-US" dirty="0"/>
          </a:p>
        </p:txBody>
      </p:sp>
      <p:sp>
        <p:nvSpPr>
          <p:cNvPr id="40" name="TextBox 39"/>
          <p:cNvSpPr txBox="1"/>
          <p:nvPr/>
        </p:nvSpPr>
        <p:spPr>
          <a:xfrm>
            <a:off x="914400" y="4491335"/>
            <a:ext cx="609600" cy="461665"/>
          </a:xfrm>
          <a:prstGeom prst="rect">
            <a:avLst/>
          </a:prstGeom>
          <a:noFill/>
        </p:spPr>
        <p:txBody>
          <a:bodyPr wrap="square" rtlCol="0">
            <a:spAutoFit/>
          </a:bodyPr>
          <a:lstStyle/>
          <a:p>
            <a:r>
              <a:rPr lang="en-US" dirty="0"/>
              <a:t>0</a:t>
            </a:r>
          </a:p>
        </p:txBody>
      </p:sp>
      <p:sp>
        <p:nvSpPr>
          <p:cNvPr id="41" name="TextBox 40"/>
          <p:cNvSpPr txBox="1"/>
          <p:nvPr/>
        </p:nvSpPr>
        <p:spPr>
          <a:xfrm>
            <a:off x="914400" y="5862935"/>
            <a:ext cx="609600" cy="461665"/>
          </a:xfrm>
          <a:prstGeom prst="rect">
            <a:avLst/>
          </a:prstGeom>
          <a:noFill/>
        </p:spPr>
        <p:txBody>
          <a:bodyPr wrap="square" rtlCol="0">
            <a:spAutoFit/>
          </a:bodyPr>
          <a:lstStyle/>
          <a:p>
            <a:r>
              <a:rPr lang="en-US" dirty="0" smtClean="0"/>
              <a:t>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1524000" y="1752600"/>
            <a:ext cx="5715000" cy="4343400"/>
            <a:chOff x="864" y="1008"/>
            <a:chExt cx="3600" cy="273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3" name="Text Box 1041"/>
            <p:cNvSpPr txBox="1">
              <a:spLocks noChangeArrowheads="1"/>
            </p:cNvSpPr>
            <p:nvPr/>
          </p:nvSpPr>
          <p:spPr bwMode="auto">
            <a:xfrm>
              <a:off x="1008" y="27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1</a:t>
              </a:r>
              <a:endParaRPr lang="en-US" sz="1800" baseline="-25000" dirty="0"/>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0.5</a:t>
              </a:r>
              <a:endParaRPr lang="en-US" sz="1800" baseline="-25000" dirty="0"/>
            </a:p>
          </p:txBody>
        </p:sp>
      </p:grpSp>
      <p:sp>
        <p:nvSpPr>
          <p:cNvPr id="36868" name="Text Box 1045"/>
          <p:cNvSpPr txBox="1">
            <a:spLocks noChangeArrowheads="1"/>
          </p:cNvSpPr>
          <p:nvPr/>
        </p:nvSpPr>
        <p:spPr bwMode="auto">
          <a:xfrm>
            <a:off x="381000" y="6858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a:t>A Single</a:t>
            </a:r>
            <a:r>
              <a:rPr lang="en-US" sz="4000" dirty="0" smtClean="0"/>
              <a:t> Neuron/</a:t>
            </a:r>
            <a:r>
              <a:rPr lang="en-US" sz="4000" dirty="0" err="1" smtClean="0"/>
              <a:t>Perceptron</a:t>
            </a:r>
            <a:endParaRPr lang="en-US" sz="4000" dirty="0"/>
          </a:p>
        </p:txBody>
      </p:sp>
      <p:grpSp>
        <p:nvGrpSpPr>
          <p:cNvPr id="36" name="Group 35"/>
          <p:cNvGrpSpPr/>
          <p:nvPr/>
        </p:nvGrpSpPr>
        <p:grpSpPr>
          <a:xfrm>
            <a:off x="4267200" y="3352800"/>
            <a:ext cx="762000" cy="687388"/>
            <a:chOff x="4267200" y="3352800"/>
            <a:chExt cx="762000" cy="687388"/>
          </a:xfrm>
        </p:grpSpPr>
        <p:cxnSp>
          <p:nvCxnSpPr>
            <p:cNvPr id="30" name="Straight Connector 29"/>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37" name="TextBox 36"/>
          <p:cNvSpPr txBox="1"/>
          <p:nvPr/>
        </p:nvSpPr>
        <p:spPr>
          <a:xfrm>
            <a:off x="3505200" y="4643735"/>
            <a:ext cx="2514600" cy="461665"/>
          </a:xfrm>
          <a:prstGeom prst="rect">
            <a:avLst/>
          </a:prstGeom>
          <a:noFill/>
        </p:spPr>
        <p:txBody>
          <a:bodyPr wrap="square" rtlCol="0">
            <a:spAutoFit/>
          </a:bodyPr>
          <a:lstStyle/>
          <a:p>
            <a:r>
              <a:rPr lang="en-US" dirty="0" smtClean="0"/>
              <a:t>Threshold of 1</a:t>
            </a:r>
            <a:endParaRPr lang="en-US" dirty="0"/>
          </a:p>
        </p:txBody>
      </p:sp>
      <p:sp>
        <p:nvSpPr>
          <p:cNvPr id="38" name="TextBox 37"/>
          <p:cNvSpPr txBox="1"/>
          <p:nvPr/>
        </p:nvSpPr>
        <p:spPr>
          <a:xfrm>
            <a:off x="990600" y="1367135"/>
            <a:ext cx="990600" cy="461665"/>
          </a:xfrm>
          <a:prstGeom prst="rect">
            <a:avLst/>
          </a:prstGeom>
          <a:noFill/>
        </p:spPr>
        <p:txBody>
          <a:bodyPr wrap="square" rtlCol="0">
            <a:spAutoFit/>
          </a:bodyPr>
          <a:lstStyle/>
          <a:p>
            <a:r>
              <a:rPr lang="en-US" dirty="0" smtClean="0"/>
              <a:t>1</a:t>
            </a:r>
            <a:endParaRPr lang="en-US" dirty="0"/>
          </a:p>
        </p:txBody>
      </p:sp>
      <p:sp>
        <p:nvSpPr>
          <p:cNvPr id="39" name="TextBox 38"/>
          <p:cNvSpPr txBox="1"/>
          <p:nvPr/>
        </p:nvSpPr>
        <p:spPr>
          <a:xfrm>
            <a:off x="914400" y="3195935"/>
            <a:ext cx="609600" cy="461665"/>
          </a:xfrm>
          <a:prstGeom prst="rect">
            <a:avLst/>
          </a:prstGeom>
          <a:noFill/>
        </p:spPr>
        <p:txBody>
          <a:bodyPr wrap="square" rtlCol="0">
            <a:spAutoFit/>
          </a:bodyPr>
          <a:lstStyle/>
          <a:p>
            <a:r>
              <a:rPr lang="en-US" dirty="0" smtClean="0"/>
              <a:t>1</a:t>
            </a:r>
            <a:endParaRPr lang="en-US" dirty="0"/>
          </a:p>
        </p:txBody>
      </p:sp>
      <p:sp>
        <p:nvSpPr>
          <p:cNvPr id="40" name="TextBox 39"/>
          <p:cNvSpPr txBox="1"/>
          <p:nvPr/>
        </p:nvSpPr>
        <p:spPr>
          <a:xfrm>
            <a:off x="914400" y="4491335"/>
            <a:ext cx="609600" cy="461665"/>
          </a:xfrm>
          <a:prstGeom prst="rect">
            <a:avLst/>
          </a:prstGeom>
          <a:noFill/>
        </p:spPr>
        <p:txBody>
          <a:bodyPr wrap="square" rtlCol="0">
            <a:spAutoFit/>
          </a:bodyPr>
          <a:lstStyle/>
          <a:p>
            <a:r>
              <a:rPr lang="en-US" dirty="0"/>
              <a:t>0</a:t>
            </a:r>
          </a:p>
        </p:txBody>
      </p:sp>
      <p:sp>
        <p:nvSpPr>
          <p:cNvPr id="41" name="TextBox 40"/>
          <p:cNvSpPr txBox="1"/>
          <p:nvPr/>
        </p:nvSpPr>
        <p:spPr>
          <a:xfrm>
            <a:off x="914400" y="5862935"/>
            <a:ext cx="609600" cy="461665"/>
          </a:xfrm>
          <a:prstGeom prst="rect">
            <a:avLst/>
          </a:prstGeom>
          <a:noFill/>
        </p:spPr>
        <p:txBody>
          <a:bodyPr wrap="square" rtlCol="0">
            <a:spAutoFit/>
          </a:bodyPr>
          <a:lstStyle/>
          <a:p>
            <a:r>
              <a:rPr lang="en-US" dirty="0" smtClean="0"/>
              <a:t>1</a:t>
            </a:r>
            <a:endParaRPr lang="en-US" dirty="0"/>
          </a:p>
        </p:txBody>
      </p:sp>
      <p:sp>
        <p:nvSpPr>
          <p:cNvPr id="3" name="TextBox 2"/>
          <p:cNvSpPr txBox="1"/>
          <p:nvPr/>
        </p:nvSpPr>
        <p:spPr>
          <a:xfrm>
            <a:off x="3268133" y="5943600"/>
            <a:ext cx="4996029" cy="523220"/>
          </a:xfrm>
          <a:prstGeom prst="rect">
            <a:avLst/>
          </a:prstGeom>
          <a:noFill/>
        </p:spPr>
        <p:txBody>
          <a:bodyPr wrap="none" rtlCol="0">
            <a:spAutoFit/>
          </a:bodyPr>
          <a:lstStyle/>
          <a:p>
            <a:r>
              <a:rPr lang="en-US" sz="2800" dirty="0" smtClean="0">
                <a:solidFill>
                  <a:srgbClr val="0000FF"/>
                </a:solidFill>
              </a:rPr>
              <a:t>1*1 + 1*-1 + 0*1 + 1*0.5 =  0.5</a:t>
            </a:r>
            <a:endParaRPr lang="en-US" sz="2800" dirty="0">
              <a:solidFill>
                <a:srgbClr val="0000FF"/>
              </a:solidFill>
            </a:endParaRPr>
          </a:p>
        </p:txBody>
      </p:sp>
      <p:cxnSp>
        <p:nvCxnSpPr>
          <p:cNvPr id="5" name="Straight Arrow Connector 4"/>
          <p:cNvCxnSpPr/>
          <p:nvPr/>
        </p:nvCxnSpPr>
        <p:spPr bwMode="auto">
          <a:xfrm>
            <a:off x="1981200" y="1981200"/>
            <a:ext cx="1600200" cy="3886200"/>
          </a:xfrm>
          <a:prstGeom prst="straightConnector1">
            <a:avLst/>
          </a:prstGeom>
          <a:solidFill>
            <a:schemeClr val="accent1"/>
          </a:solidFill>
          <a:ln w="9525" cap="flat" cmpd="sng" algn="ctr">
            <a:solidFill>
              <a:srgbClr val="FF6B09"/>
            </a:solidFill>
            <a:prstDash val="solid"/>
            <a:round/>
            <a:headEnd type="none" w="med" len="med"/>
            <a:tailEnd type="arrow"/>
          </a:ln>
          <a:effectLst/>
        </p:spPr>
      </p:cxnSp>
      <p:cxnSp>
        <p:nvCxnSpPr>
          <p:cNvPr id="31" name="Straight Arrow Connector 30"/>
          <p:cNvCxnSpPr/>
          <p:nvPr/>
        </p:nvCxnSpPr>
        <p:spPr bwMode="auto">
          <a:xfrm>
            <a:off x="1752600" y="3657600"/>
            <a:ext cx="2819400" cy="2286000"/>
          </a:xfrm>
          <a:prstGeom prst="straightConnector1">
            <a:avLst/>
          </a:prstGeom>
          <a:solidFill>
            <a:schemeClr val="accent1"/>
          </a:solidFill>
          <a:ln w="9525" cap="flat" cmpd="sng" algn="ctr">
            <a:solidFill>
              <a:srgbClr val="FF6B09"/>
            </a:solidFill>
            <a:prstDash val="solid"/>
            <a:round/>
            <a:headEnd type="none" w="med" len="med"/>
            <a:tailEnd type="arrow"/>
          </a:ln>
          <a:effectLst/>
        </p:spPr>
      </p:cxnSp>
      <p:sp>
        <p:nvSpPr>
          <p:cNvPr id="33" name="TextBox 32"/>
          <p:cNvSpPr txBox="1"/>
          <p:nvPr/>
        </p:nvSpPr>
        <p:spPr>
          <a:xfrm>
            <a:off x="7543800" y="3099137"/>
            <a:ext cx="1371600" cy="1015663"/>
          </a:xfrm>
          <a:prstGeom prst="rect">
            <a:avLst/>
          </a:prstGeom>
          <a:noFill/>
        </p:spPr>
        <p:txBody>
          <a:bodyPr wrap="square" rtlCol="0">
            <a:spAutoFit/>
          </a:bodyPr>
          <a:lstStyle/>
          <a:p>
            <a:r>
              <a:rPr lang="en-US" sz="6000" dirty="0" smtClean="0">
                <a:solidFill>
                  <a:srgbClr val="FF0000"/>
                </a:solidFill>
              </a:rPr>
              <a:t>?</a:t>
            </a:r>
            <a:endParaRPr lang="en-US" sz="6000" dirty="0">
              <a:solidFill>
                <a:srgbClr val="FF0000"/>
              </a:solidFill>
            </a:endParaRPr>
          </a:p>
        </p:txBody>
      </p:sp>
    </p:spTree>
    <p:extLst>
      <p:ext uri="{BB962C8B-B14F-4D97-AF65-F5344CB8AC3E}">
        <p14:creationId xmlns:p14="http://schemas.microsoft.com/office/powerpoint/2010/main" val="1958845920"/>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1524000" y="1752600"/>
            <a:ext cx="5715000" cy="4343400"/>
            <a:chOff x="864" y="1008"/>
            <a:chExt cx="3600" cy="273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3" name="Text Box 1041"/>
            <p:cNvSpPr txBox="1">
              <a:spLocks noChangeArrowheads="1"/>
            </p:cNvSpPr>
            <p:nvPr/>
          </p:nvSpPr>
          <p:spPr bwMode="auto">
            <a:xfrm>
              <a:off x="1008" y="27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1</a:t>
              </a:r>
              <a:endParaRPr lang="en-US" sz="1800" baseline="-25000" dirty="0"/>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0.5</a:t>
              </a:r>
              <a:endParaRPr lang="en-US" sz="1800" baseline="-25000" dirty="0"/>
            </a:p>
          </p:txBody>
        </p:sp>
      </p:grpSp>
      <p:sp>
        <p:nvSpPr>
          <p:cNvPr id="36867" name="Text Box 1043"/>
          <p:cNvSpPr txBox="1">
            <a:spLocks noChangeArrowheads="1"/>
          </p:cNvSpPr>
          <p:nvPr/>
        </p:nvSpPr>
        <p:spPr bwMode="auto">
          <a:xfrm>
            <a:off x="533400" y="5638800"/>
            <a:ext cx="8001000" cy="366713"/>
          </a:xfrm>
          <a:prstGeom prst="rect">
            <a:avLst/>
          </a:prstGeom>
          <a:noFill/>
          <a:ln w="9525">
            <a:noFill/>
            <a:miter lim="800000"/>
            <a:headEnd/>
            <a:tailEnd/>
          </a:ln>
        </p:spPr>
        <p:txBody>
          <a:bodyPr>
            <a:prstTxWarp prst="textNoShape">
              <a:avLst/>
            </a:prstTxWarp>
            <a:spAutoFit/>
          </a:bodyPr>
          <a:lstStyle/>
          <a:p>
            <a:pPr>
              <a:spcBef>
                <a:spcPct val="50000"/>
              </a:spcBef>
            </a:pPr>
            <a:endParaRPr lang="en-US" sz="1800"/>
          </a:p>
        </p:txBody>
      </p:sp>
      <p:sp>
        <p:nvSpPr>
          <p:cNvPr id="36868" name="Text Box 1045"/>
          <p:cNvSpPr txBox="1">
            <a:spLocks noChangeArrowheads="1"/>
          </p:cNvSpPr>
          <p:nvPr/>
        </p:nvSpPr>
        <p:spPr bwMode="auto">
          <a:xfrm>
            <a:off x="381000" y="6858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a:t>A Single</a:t>
            </a:r>
            <a:r>
              <a:rPr lang="en-US" sz="4000" dirty="0" smtClean="0"/>
              <a:t> Neuron/</a:t>
            </a:r>
            <a:r>
              <a:rPr lang="en-US" sz="4000" dirty="0" err="1" smtClean="0"/>
              <a:t>Perceptron</a:t>
            </a:r>
            <a:endParaRPr lang="en-US" sz="4000" dirty="0"/>
          </a:p>
        </p:txBody>
      </p:sp>
      <p:sp>
        <p:nvSpPr>
          <p:cNvPr id="28" name="TextBox 27"/>
          <p:cNvSpPr txBox="1"/>
          <p:nvPr/>
        </p:nvSpPr>
        <p:spPr>
          <a:xfrm>
            <a:off x="7543800" y="3099137"/>
            <a:ext cx="1371600" cy="1015663"/>
          </a:xfrm>
          <a:prstGeom prst="rect">
            <a:avLst/>
          </a:prstGeom>
          <a:noFill/>
        </p:spPr>
        <p:txBody>
          <a:bodyPr wrap="square" rtlCol="0">
            <a:spAutoFit/>
          </a:bodyPr>
          <a:lstStyle/>
          <a:p>
            <a:r>
              <a:rPr lang="en-US" sz="6000" dirty="0" smtClean="0">
                <a:solidFill>
                  <a:srgbClr val="0000FF"/>
                </a:solidFill>
              </a:rPr>
              <a:t>0</a:t>
            </a:r>
            <a:endParaRPr lang="en-US" sz="6000" dirty="0">
              <a:solidFill>
                <a:srgbClr val="0000FF"/>
              </a:solidFill>
            </a:endParaRPr>
          </a:p>
        </p:txBody>
      </p:sp>
      <p:grpSp>
        <p:nvGrpSpPr>
          <p:cNvPr id="3" name="Group 35"/>
          <p:cNvGrpSpPr/>
          <p:nvPr/>
        </p:nvGrpSpPr>
        <p:grpSpPr>
          <a:xfrm>
            <a:off x="4267200" y="3352800"/>
            <a:ext cx="762000" cy="687388"/>
            <a:chOff x="4267200" y="3352800"/>
            <a:chExt cx="762000" cy="687388"/>
          </a:xfrm>
        </p:grpSpPr>
        <p:cxnSp>
          <p:nvCxnSpPr>
            <p:cNvPr id="30" name="Straight Connector 29"/>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37" name="TextBox 36"/>
          <p:cNvSpPr txBox="1"/>
          <p:nvPr/>
        </p:nvSpPr>
        <p:spPr>
          <a:xfrm>
            <a:off x="3505200" y="4643735"/>
            <a:ext cx="2514600" cy="461665"/>
          </a:xfrm>
          <a:prstGeom prst="rect">
            <a:avLst/>
          </a:prstGeom>
          <a:noFill/>
        </p:spPr>
        <p:txBody>
          <a:bodyPr wrap="square" rtlCol="0">
            <a:spAutoFit/>
          </a:bodyPr>
          <a:lstStyle/>
          <a:p>
            <a:r>
              <a:rPr lang="en-US" dirty="0" smtClean="0"/>
              <a:t>Threshold of 1</a:t>
            </a:r>
            <a:endParaRPr lang="en-US" dirty="0"/>
          </a:p>
        </p:txBody>
      </p:sp>
      <p:sp>
        <p:nvSpPr>
          <p:cNvPr id="38" name="TextBox 37"/>
          <p:cNvSpPr txBox="1"/>
          <p:nvPr/>
        </p:nvSpPr>
        <p:spPr>
          <a:xfrm>
            <a:off x="990600" y="1367135"/>
            <a:ext cx="990600" cy="461665"/>
          </a:xfrm>
          <a:prstGeom prst="rect">
            <a:avLst/>
          </a:prstGeom>
          <a:noFill/>
        </p:spPr>
        <p:txBody>
          <a:bodyPr wrap="square" rtlCol="0">
            <a:spAutoFit/>
          </a:bodyPr>
          <a:lstStyle/>
          <a:p>
            <a:r>
              <a:rPr lang="en-US" dirty="0" smtClean="0"/>
              <a:t>1</a:t>
            </a:r>
            <a:endParaRPr lang="en-US" dirty="0"/>
          </a:p>
        </p:txBody>
      </p:sp>
      <p:sp>
        <p:nvSpPr>
          <p:cNvPr id="39" name="TextBox 38"/>
          <p:cNvSpPr txBox="1"/>
          <p:nvPr/>
        </p:nvSpPr>
        <p:spPr>
          <a:xfrm>
            <a:off x="914400" y="3195935"/>
            <a:ext cx="609600" cy="461665"/>
          </a:xfrm>
          <a:prstGeom prst="rect">
            <a:avLst/>
          </a:prstGeom>
          <a:noFill/>
        </p:spPr>
        <p:txBody>
          <a:bodyPr wrap="square" rtlCol="0">
            <a:spAutoFit/>
          </a:bodyPr>
          <a:lstStyle/>
          <a:p>
            <a:r>
              <a:rPr lang="en-US" dirty="0" smtClean="0"/>
              <a:t>1</a:t>
            </a:r>
            <a:endParaRPr lang="en-US" dirty="0"/>
          </a:p>
        </p:txBody>
      </p:sp>
      <p:sp>
        <p:nvSpPr>
          <p:cNvPr id="40" name="TextBox 39"/>
          <p:cNvSpPr txBox="1"/>
          <p:nvPr/>
        </p:nvSpPr>
        <p:spPr>
          <a:xfrm>
            <a:off x="914400" y="4491335"/>
            <a:ext cx="609600" cy="461665"/>
          </a:xfrm>
          <a:prstGeom prst="rect">
            <a:avLst/>
          </a:prstGeom>
          <a:noFill/>
        </p:spPr>
        <p:txBody>
          <a:bodyPr wrap="square" rtlCol="0">
            <a:spAutoFit/>
          </a:bodyPr>
          <a:lstStyle/>
          <a:p>
            <a:r>
              <a:rPr lang="en-US" dirty="0"/>
              <a:t>0</a:t>
            </a:r>
          </a:p>
        </p:txBody>
      </p:sp>
      <p:sp>
        <p:nvSpPr>
          <p:cNvPr id="41" name="TextBox 40"/>
          <p:cNvSpPr txBox="1"/>
          <p:nvPr/>
        </p:nvSpPr>
        <p:spPr>
          <a:xfrm>
            <a:off x="914400" y="5862935"/>
            <a:ext cx="609600" cy="461665"/>
          </a:xfrm>
          <a:prstGeom prst="rect">
            <a:avLst/>
          </a:prstGeom>
          <a:noFill/>
        </p:spPr>
        <p:txBody>
          <a:bodyPr wrap="square" rtlCol="0">
            <a:spAutoFit/>
          </a:bodyPr>
          <a:lstStyle/>
          <a:p>
            <a:r>
              <a:rPr lang="en-US" dirty="0" smtClean="0"/>
              <a:t>1</a:t>
            </a:r>
            <a:endParaRPr lang="en-US" dirty="0"/>
          </a:p>
        </p:txBody>
      </p:sp>
      <p:sp>
        <p:nvSpPr>
          <p:cNvPr id="25" name="TextBox 24"/>
          <p:cNvSpPr txBox="1"/>
          <p:nvPr/>
        </p:nvSpPr>
        <p:spPr>
          <a:xfrm>
            <a:off x="6400800" y="4267200"/>
            <a:ext cx="2438400" cy="1569660"/>
          </a:xfrm>
          <a:prstGeom prst="rect">
            <a:avLst/>
          </a:prstGeom>
          <a:noFill/>
        </p:spPr>
        <p:txBody>
          <a:bodyPr wrap="square" rtlCol="0">
            <a:spAutoFit/>
          </a:bodyPr>
          <a:lstStyle/>
          <a:p>
            <a:r>
              <a:rPr lang="en-US" dirty="0" smtClean="0">
                <a:solidFill>
                  <a:srgbClr val="0000FF"/>
                </a:solidFill>
              </a:rPr>
              <a:t>Weighted sum is 0.5, which is </a:t>
            </a:r>
            <a:r>
              <a:rPr lang="en-US" smtClean="0">
                <a:solidFill>
                  <a:srgbClr val="0000FF"/>
                </a:solidFill>
              </a:rPr>
              <a:t>not  </a:t>
            </a:r>
            <a:r>
              <a:rPr lang="en-US" dirty="0" smtClean="0">
                <a:solidFill>
                  <a:srgbClr val="0000FF"/>
                </a:solidFill>
              </a:rPr>
              <a:t>larger than the threshold</a:t>
            </a:r>
            <a:endParaRPr lang="en-US"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1524000" y="1752600"/>
            <a:ext cx="5715000" cy="4343400"/>
            <a:chOff x="864" y="1008"/>
            <a:chExt cx="3600" cy="273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3" name="Text Box 1041"/>
            <p:cNvSpPr txBox="1">
              <a:spLocks noChangeArrowheads="1"/>
            </p:cNvSpPr>
            <p:nvPr/>
          </p:nvSpPr>
          <p:spPr bwMode="auto">
            <a:xfrm>
              <a:off x="1008" y="27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1</a:t>
              </a:r>
              <a:endParaRPr lang="en-US" sz="1800" baseline="-25000" dirty="0"/>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0.5</a:t>
              </a:r>
              <a:endParaRPr lang="en-US" sz="1800" baseline="-25000" dirty="0"/>
            </a:p>
          </p:txBody>
        </p:sp>
      </p:grpSp>
      <p:sp>
        <p:nvSpPr>
          <p:cNvPr id="36868" name="Text Box 1045"/>
          <p:cNvSpPr txBox="1">
            <a:spLocks noChangeArrowheads="1"/>
          </p:cNvSpPr>
          <p:nvPr/>
        </p:nvSpPr>
        <p:spPr bwMode="auto">
          <a:xfrm>
            <a:off x="381000" y="6858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a:t>A Single</a:t>
            </a:r>
            <a:r>
              <a:rPr lang="en-US" sz="4000" dirty="0" smtClean="0"/>
              <a:t> Neuron/</a:t>
            </a:r>
            <a:r>
              <a:rPr lang="en-US" sz="4000" dirty="0" err="1" smtClean="0"/>
              <a:t>Perceptron</a:t>
            </a:r>
            <a:endParaRPr lang="en-US" sz="4000" dirty="0"/>
          </a:p>
        </p:txBody>
      </p:sp>
      <p:sp>
        <p:nvSpPr>
          <p:cNvPr id="28" name="TextBox 27"/>
          <p:cNvSpPr txBox="1"/>
          <p:nvPr/>
        </p:nvSpPr>
        <p:spPr>
          <a:xfrm>
            <a:off x="7543800" y="3099137"/>
            <a:ext cx="1371600" cy="1015663"/>
          </a:xfrm>
          <a:prstGeom prst="rect">
            <a:avLst/>
          </a:prstGeom>
          <a:noFill/>
        </p:spPr>
        <p:txBody>
          <a:bodyPr wrap="square" rtlCol="0">
            <a:spAutoFit/>
          </a:bodyPr>
          <a:lstStyle/>
          <a:p>
            <a:r>
              <a:rPr lang="en-US" sz="6000" dirty="0" smtClean="0">
                <a:solidFill>
                  <a:srgbClr val="FF0000"/>
                </a:solidFill>
              </a:rPr>
              <a:t>?</a:t>
            </a:r>
            <a:endParaRPr lang="en-US" sz="6000" dirty="0">
              <a:solidFill>
                <a:srgbClr val="FF0000"/>
              </a:solidFill>
            </a:endParaRPr>
          </a:p>
        </p:txBody>
      </p:sp>
      <p:grpSp>
        <p:nvGrpSpPr>
          <p:cNvPr id="36" name="Group 35"/>
          <p:cNvGrpSpPr/>
          <p:nvPr/>
        </p:nvGrpSpPr>
        <p:grpSpPr>
          <a:xfrm>
            <a:off x="4267200" y="3352800"/>
            <a:ext cx="762000" cy="687388"/>
            <a:chOff x="4267200" y="3352800"/>
            <a:chExt cx="762000" cy="687388"/>
          </a:xfrm>
        </p:grpSpPr>
        <p:cxnSp>
          <p:nvCxnSpPr>
            <p:cNvPr id="30" name="Straight Connector 29"/>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37" name="TextBox 36"/>
          <p:cNvSpPr txBox="1"/>
          <p:nvPr/>
        </p:nvSpPr>
        <p:spPr>
          <a:xfrm>
            <a:off x="3505200" y="4643735"/>
            <a:ext cx="2514600" cy="461665"/>
          </a:xfrm>
          <a:prstGeom prst="rect">
            <a:avLst/>
          </a:prstGeom>
          <a:noFill/>
        </p:spPr>
        <p:txBody>
          <a:bodyPr wrap="square" rtlCol="0">
            <a:spAutoFit/>
          </a:bodyPr>
          <a:lstStyle/>
          <a:p>
            <a:r>
              <a:rPr lang="en-US" dirty="0" smtClean="0"/>
              <a:t>Threshold of 1</a:t>
            </a:r>
            <a:endParaRPr lang="en-US" dirty="0"/>
          </a:p>
        </p:txBody>
      </p:sp>
      <p:sp>
        <p:nvSpPr>
          <p:cNvPr id="38" name="TextBox 37"/>
          <p:cNvSpPr txBox="1"/>
          <p:nvPr/>
        </p:nvSpPr>
        <p:spPr>
          <a:xfrm>
            <a:off x="990600" y="1367135"/>
            <a:ext cx="990600" cy="461665"/>
          </a:xfrm>
          <a:prstGeom prst="rect">
            <a:avLst/>
          </a:prstGeom>
          <a:noFill/>
        </p:spPr>
        <p:txBody>
          <a:bodyPr wrap="square" rtlCol="0">
            <a:spAutoFit/>
          </a:bodyPr>
          <a:lstStyle/>
          <a:p>
            <a:r>
              <a:rPr lang="en-US" dirty="0"/>
              <a:t>1</a:t>
            </a:r>
          </a:p>
        </p:txBody>
      </p:sp>
      <p:sp>
        <p:nvSpPr>
          <p:cNvPr id="39" name="TextBox 38"/>
          <p:cNvSpPr txBox="1"/>
          <p:nvPr/>
        </p:nvSpPr>
        <p:spPr>
          <a:xfrm>
            <a:off x="914400" y="3195935"/>
            <a:ext cx="609600" cy="461665"/>
          </a:xfrm>
          <a:prstGeom prst="rect">
            <a:avLst/>
          </a:prstGeom>
          <a:noFill/>
        </p:spPr>
        <p:txBody>
          <a:bodyPr wrap="square" rtlCol="0">
            <a:spAutoFit/>
          </a:bodyPr>
          <a:lstStyle/>
          <a:p>
            <a:r>
              <a:rPr lang="en-US" dirty="0"/>
              <a:t>0</a:t>
            </a:r>
          </a:p>
        </p:txBody>
      </p:sp>
      <p:sp>
        <p:nvSpPr>
          <p:cNvPr id="40" name="TextBox 39"/>
          <p:cNvSpPr txBox="1"/>
          <p:nvPr/>
        </p:nvSpPr>
        <p:spPr>
          <a:xfrm>
            <a:off x="914400" y="4491335"/>
            <a:ext cx="609600" cy="461665"/>
          </a:xfrm>
          <a:prstGeom prst="rect">
            <a:avLst/>
          </a:prstGeom>
          <a:noFill/>
        </p:spPr>
        <p:txBody>
          <a:bodyPr wrap="square" rtlCol="0">
            <a:spAutoFit/>
          </a:bodyPr>
          <a:lstStyle/>
          <a:p>
            <a:r>
              <a:rPr lang="en-US" dirty="0"/>
              <a:t>0</a:t>
            </a:r>
          </a:p>
        </p:txBody>
      </p:sp>
      <p:sp>
        <p:nvSpPr>
          <p:cNvPr id="41" name="TextBox 40"/>
          <p:cNvSpPr txBox="1"/>
          <p:nvPr/>
        </p:nvSpPr>
        <p:spPr>
          <a:xfrm>
            <a:off x="914400" y="5862935"/>
            <a:ext cx="609600" cy="461665"/>
          </a:xfrm>
          <a:prstGeom prst="rect">
            <a:avLst/>
          </a:prstGeom>
          <a:noFill/>
        </p:spPr>
        <p:txBody>
          <a:bodyPr wrap="square" rtlCol="0">
            <a:spAutoFit/>
          </a:bodyPr>
          <a:lstStyle/>
          <a:p>
            <a:r>
              <a:rPr lang="en-US" dirty="0" smtClean="0"/>
              <a:t>1</a:t>
            </a:r>
            <a:endParaRPr lang="en-US" dirty="0"/>
          </a:p>
        </p:txBody>
      </p:sp>
      <p:sp>
        <p:nvSpPr>
          <p:cNvPr id="25" name="TextBox 24"/>
          <p:cNvSpPr txBox="1"/>
          <p:nvPr/>
        </p:nvSpPr>
        <p:spPr>
          <a:xfrm>
            <a:off x="3268133" y="5943600"/>
            <a:ext cx="4996029" cy="523220"/>
          </a:xfrm>
          <a:prstGeom prst="rect">
            <a:avLst/>
          </a:prstGeom>
          <a:noFill/>
        </p:spPr>
        <p:txBody>
          <a:bodyPr wrap="none" rtlCol="0">
            <a:spAutoFit/>
          </a:bodyPr>
          <a:lstStyle/>
          <a:p>
            <a:r>
              <a:rPr lang="en-US" sz="2800" dirty="0" smtClean="0">
                <a:solidFill>
                  <a:srgbClr val="0000FF"/>
                </a:solidFill>
              </a:rPr>
              <a:t>1*1 + 0*-1 + 0*1 + 1*0.5 =  1.5</a:t>
            </a:r>
            <a:endParaRPr lang="en-US" sz="2800" dirty="0">
              <a:solidFill>
                <a:srgbClr val="0000FF"/>
              </a:solidFill>
            </a:endParaRPr>
          </a:p>
        </p:txBody>
      </p:sp>
    </p:spTree>
    <p:extLst>
      <p:ext uri="{BB962C8B-B14F-4D97-AF65-F5344CB8AC3E}">
        <p14:creationId xmlns:p14="http://schemas.microsoft.com/office/powerpoint/2010/main" val="3465593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1524000" y="1752600"/>
            <a:ext cx="5715000" cy="4343400"/>
            <a:chOff x="864" y="1008"/>
            <a:chExt cx="3600" cy="273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3" name="Text Box 1041"/>
            <p:cNvSpPr txBox="1">
              <a:spLocks noChangeArrowheads="1"/>
            </p:cNvSpPr>
            <p:nvPr/>
          </p:nvSpPr>
          <p:spPr bwMode="auto">
            <a:xfrm>
              <a:off x="1008" y="27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1</a:t>
              </a:r>
              <a:endParaRPr lang="en-US" sz="1800" baseline="-25000" dirty="0"/>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0.5</a:t>
              </a:r>
              <a:endParaRPr lang="en-US" sz="1800" baseline="-25000" dirty="0"/>
            </a:p>
          </p:txBody>
        </p:sp>
      </p:grpSp>
      <p:sp>
        <p:nvSpPr>
          <p:cNvPr id="36868" name="Text Box 1045"/>
          <p:cNvSpPr txBox="1">
            <a:spLocks noChangeArrowheads="1"/>
          </p:cNvSpPr>
          <p:nvPr/>
        </p:nvSpPr>
        <p:spPr bwMode="auto">
          <a:xfrm>
            <a:off x="381000" y="6858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a:t>A Single</a:t>
            </a:r>
            <a:r>
              <a:rPr lang="en-US" sz="4000" dirty="0" smtClean="0"/>
              <a:t> Neuron/</a:t>
            </a:r>
            <a:r>
              <a:rPr lang="en-US" sz="4000" dirty="0" err="1" smtClean="0"/>
              <a:t>Perceptron</a:t>
            </a:r>
            <a:endParaRPr lang="en-US" sz="4000" dirty="0"/>
          </a:p>
        </p:txBody>
      </p:sp>
      <p:grpSp>
        <p:nvGrpSpPr>
          <p:cNvPr id="36" name="Group 35"/>
          <p:cNvGrpSpPr/>
          <p:nvPr/>
        </p:nvGrpSpPr>
        <p:grpSpPr>
          <a:xfrm>
            <a:off x="4267200" y="3352800"/>
            <a:ext cx="762000" cy="687388"/>
            <a:chOff x="4267200" y="3352800"/>
            <a:chExt cx="762000" cy="687388"/>
          </a:xfrm>
        </p:grpSpPr>
        <p:cxnSp>
          <p:nvCxnSpPr>
            <p:cNvPr id="30" name="Straight Connector 29"/>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37" name="TextBox 36"/>
          <p:cNvSpPr txBox="1"/>
          <p:nvPr/>
        </p:nvSpPr>
        <p:spPr>
          <a:xfrm>
            <a:off x="3505200" y="4643735"/>
            <a:ext cx="2514600" cy="461665"/>
          </a:xfrm>
          <a:prstGeom prst="rect">
            <a:avLst/>
          </a:prstGeom>
          <a:noFill/>
        </p:spPr>
        <p:txBody>
          <a:bodyPr wrap="square" rtlCol="0">
            <a:spAutoFit/>
          </a:bodyPr>
          <a:lstStyle/>
          <a:p>
            <a:r>
              <a:rPr lang="en-US" dirty="0" smtClean="0"/>
              <a:t>Threshold of 1</a:t>
            </a:r>
            <a:endParaRPr lang="en-US" dirty="0"/>
          </a:p>
        </p:txBody>
      </p:sp>
      <p:sp>
        <p:nvSpPr>
          <p:cNvPr id="38" name="TextBox 37"/>
          <p:cNvSpPr txBox="1"/>
          <p:nvPr/>
        </p:nvSpPr>
        <p:spPr>
          <a:xfrm>
            <a:off x="990600" y="1367135"/>
            <a:ext cx="990600" cy="461665"/>
          </a:xfrm>
          <a:prstGeom prst="rect">
            <a:avLst/>
          </a:prstGeom>
          <a:noFill/>
        </p:spPr>
        <p:txBody>
          <a:bodyPr wrap="square" rtlCol="0">
            <a:spAutoFit/>
          </a:bodyPr>
          <a:lstStyle/>
          <a:p>
            <a:r>
              <a:rPr lang="en-US" dirty="0"/>
              <a:t>1</a:t>
            </a:r>
          </a:p>
        </p:txBody>
      </p:sp>
      <p:sp>
        <p:nvSpPr>
          <p:cNvPr id="39" name="TextBox 38"/>
          <p:cNvSpPr txBox="1"/>
          <p:nvPr/>
        </p:nvSpPr>
        <p:spPr>
          <a:xfrm>
            <a:off x="914400" y="3195935"/>
            <a:ext cx="609600" cy="461665"/>
          </a:xfrm>
          <a:prstGeom prst="rect">
            <a:avLst/>
          </a:prstGeom>
          <a:noFill/>
        </p:spPr>
        <p:txBody>
          <a:bodyPr wrap="square" rtlCol="0">
            <a:spAutoFit/>
          </a:bodyPr>
          <a:lstStyle/>
          <a:p>
            <a:r>
              <a:rPr lang="en-US" dirty="0"/>
              <a:t>0</a:t>
            </a:r>
          </a:p>
        </p:txBody>
      </p:sp>
      <p:sp>
        <p:nvSpPr>
          <p:cNvPr id="40" name="TextBox 39"/>
          <p:cNvSpPr txBox="1"/>
          <p:nvPr/>
        </p:nvSpPr>
        <p:spPr>
          <a:xfrm>
            <a:off x="914400" y="4491335"/>
            <a:ext cx="609600" cy="461665"/>
          </a:xfrm>
          <a:prstGeom prst="rect">
            <a:avLst/>
          </a:prstGeom>
          <a:noFill/>
        </p:spPr>
        <p:txBody>
          <a:bodyPr wrap="square" rtlCol="0">
            <a:spAutoFit/>
          </a:bodyPr>
          <a:lstStyle/>
          <a:p>
            <a:r>
              <a:rPr lang="en-US" dirty="0"/>
              <a:t>0</a:t>
            </a:r>
          </a:p>
        </p:txBody>
      </p:sp>
      <p:sp>
        <p:nvSpPr>
          <p:cNvPr id="41" name="TextBox 40"/>
          <p:cNvSpPr txBox="1"/>
          <p:nvPr/>
        </p:nvSpPr>
        <p:spPr>
          <a:xfrm>
            <a:off x="914400" y="5862935"/>
            <a:ext cx="609600" cy="461665"/>
          </a:xfrm>
          <a:prstGeom prst="rect">
            <a:avLst/>
          </a:prstGeom>
          <a:noFill/>
        </p:spPr>
        <p:txBody>
          <a:bodyPr wrap="square" rtlCol="0">
            <a:spAutoFit/>
          </a:bodyPr>
          <a:lstStyle/>
          <a:p>
            <a:r>
              <a:rPr lang="en-US" dirty="0" smtClean="0"/>
              <a:t>1</a:t>
            </a:r>
            <a:endParaRPr lang="en-US" dirty="0"/>
          </a:p>
        </p:txBody>
      </p:sp>
      <p:sp>
        <p:nvSpPr>
          <p:cNvPr id="25" name="TextBox 24"/>
          <p:cNvSpPr txBox="1"/>
          <p:nvPr/>
        </p:nvSpPr>
        <p:spPr>
          <a:xfrm>
            <a:off x="7543800" y="3099137"/>
            <a:ext cx="1371600" cy="1015663"/>
          </a:xfrm>
          <a:prstGeom prst="rect">
            <a:avLst/>
          </a:prstGeom>
          <a:noFill/>
        </p:spPr>
        <p:txBody>
          <a:bodyPr wrap="square" rtlCol="0">
            <a:spAutoFit/>
          </a:bodyPr>
          <a:lstStyle/>
          <a:p>
            <a:r>
              <a:rPr lang="en-US" sz="6000" dirty="0">
                <a:solidFill>
                  <a:srgbClr val="0000FF"/>
                </a:solidFill>
              </a:rPr>
              <a:t>1</a:t>
            </a:r>
          </a:p>
        </p:txBody>
      </p:sp>
      <p:sp>
        <p:nvSpPr>
          <p:cNvPr id="26" name="TextBox 25"/>
          <p:cNvSpPr txBox="1"/>
          <p:nvPr/>
        </p:nvSpPr>
        <p:spPr>
          <a:xfrm>
            <a:off x="6400800" y="4267200"/>
            <a:ext cx="2438400" cy="1569660"/>
          </a:xfrm>
          <a:prstGeom prst="rect">
            <a:avLst/>
          </a:prstGeom>
          <a:noFill/>
        </p:spPr>
        <p:txBody>
          <a:bodyPr wrap="square" rtlCol="0">
            <a:spAutoFit/>
          </a:bodyPr>
          <a:lstStyle/>
          <a:p>
            <a:r>
              <a:rPr lang="en-US" dirty="0" smtClean="0">
                <a:solidFill>
                  <a:srgbClr val="0000FF"/>
                </a:solidFill>
              </a:rPr>
              <a:t>Weighted sum is 1.5, which is larger than the threshold</a:t>
            </a:r>
            <a:endParaRPr lang="en-US" dirty="0">
              <a:solidFill>
                <a:srgbClr val="0000FF"/>
              </a:solidFill>
            </a:endParaRPr>
          </a:p>
        </p:txBody>
      </p:sp>
    </p:spTree>
    <p:extLst>
      <p:ext uri="{BB962C8B-B14F-4D97-AF65-F5344CB8AC3E}">
        <p14:creationId xmlns:p14="http://schemas.microsoft.com/office/powerpoint/2010/main" val="251806811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network</a:t>
            </a:r>
            <a:endParaRPr lang="en-US" dirty="0"/>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cxnSp>
        <p:nvCxnSpPr>
          <p:cNvPr id="37" name="Straight Arrow Connector 36"/>
          <p:cNvCxnSpPr/>
          <p:nvPr/>
        </p:nvCxnSpPr>
        <p:spPr bwMode="auto">
          <a:xfrm flipH="1">
            <a:off x="4953000" y="3429000"/>
            <a:ext cx="1676400" cy="76200"/>
          </a:xfrm>
          <a:prstGeom prst="straightConnector1">
            <a:avLst/>
          </a:prstGeom>
          <a:solidFill>
            <a:schemeClr val="accent1"/>
          </a:solidFill>
          <a:ln w="9525" cap="flat" cmpd="sng" algn="ctr">
            <a:solidFill>
              <a:srgbClr val="FF6600"/>
            </a:solidFill>
            <a:prstDash val="solid"/>
            <a:round/>
            <a:headEnd type="none" w="med" len="med"/>
            <a:tailEnd type="arrow"/>
          </a:ln>
          <a:effectLst/>
        </p:spPr>
      </p:cxnSp>
      <p:sp>
        <p:nvSpPr>
          <p:cNvPr id="39" name="TextBox 38"/>
          <p:cNvSpPr txBox="1"/>
          <p:nvPr/>
        </p:nvSpPr>
        <p:spPr>
          <a:xfrm>
            <a:off x="6858001" y="2777067"/>
            <a:ext cx="1981200" cy="1200328"/>
          </a:xfrm>
          <a:prstGeom prst="rect">
            <a:avLst/>
          </a:prstGeom>
          <a:noFill/>
        </p:spPr>
        <p:txBody>
          <a:bodyPr wrap="square" rtlCol="0">
            <a:spAutoFit/>
          </a:bodyPr>
          <a:lstStyle/>
          <a:p>
            <a:r>
              <a:rPr lang="en-US" dirty="0" smtClean="0">
                <a:solidFill>
                  <a:srgbClr val="FF6600"/>
                </a:solidFill>
              </a:rPr>
              <a:t>Individual </a:t>
            </a:r>
            <a:r>
              <a:rPr lang="en-US" dirty="0" err="1" smtClean="0">
                <a:solidFill>
                  <a:srgbClr val="FF6600"/>
                </a:solidFill>
              </a:rPr>
              <a:t>perceptrons</a:t>
            </a:r>
            <a:r>
              <a:rPr lang="en-US" dirty="0" smtClean="0">
                <a:solidFill>
                  <a:srgbClr val="FF6600"/>
                </a:solidFill>
              </a:rPr>
              <a:t>/neurons</a:t>
            </a:r>
            <a:endParaRPr lang="en-US" dirty="0">
              <a:solidFill>
                <a:srgbClr val="FF6600"/>
              </a:solidFill>
            </a:endParaRPr>
          </a:p>
        </p:txBody>
      </p:sp>
    </p:spTree>
    <p:extLst>
      <p:ext uri="{BB962C8B-B14F-4D97-AF65-F5344CB8AC3E}">
        <p14:creationId xmlns:p14="http://schemas.microsoft.com/office/powerpoint/2010/main" val="2085609260"/>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network</a:t>
            </a:r>
            <a:endParaRPr lang="en-US" dirty="0"/>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
        <p:nvSpPr>
          <p:cNvPr id="3" name="Rectangle 2"/>
          <p:cNvSpPr/>
          <p:nvPr/>
        </p:nvSpPr>
        <p:spPr bwMode="auto">
          <a:xfrm>
            <a:off x="3124200" y="2133600"/>
            <a:ext cx="2209800" cy="609600"/>
          </a:xfrm>
          <a:prstGeom prst="rect">
            <a:avLst/>
          </a:prstGeom>
          <a:solidFill>
            <a:srgbClr val="FF6600">
              <a:alpha val="23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Tree>
    <p:extLst>
      <p:ext uri="{BB962C8B-B14F-4D97-AF65-F5344CB8AC3E}">
        <p14:creationId xmlns:p14="http://schemas.microsoft.com/office/powerpoint/2010/main" val="357141890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network</a:t>
            </a:r>
            <a:endParaRPr lang="en-US" dirty="0"/>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
        <p:nvSpPr>
          <p:cNvPr id="3" name="Rectangle 2"/>
          <p:cNvSpPr/>
          <p:nvPr/>
        </p:nvSpPr>
        <p:spPr bwMode="auto">
          <a:xfrm>
            <a:off x="3124200" y="3276600"/>
            <a:ext cx="2209800" cy="609600"/>
          </a:xfrm>
          <a:prstGeom prst="rect">
            <a:avLst/>
          </a:prstGeom>
          <a:solidFill>
            <a:srgbClr val="FF6600">
              <a:alpha val="23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
        <p:nvSpPr>
          <p:cNvPr id="36" name="TextBox 35"/>
          <p:cNvSpPr txBox="1"/>
          <p:nvPr/>
        </p:nvSpPr>
        <p:spPr>
          <a:xfrm>
            <a:off x="5715000" y="2819400"/>
            <a:ext cx="3047999" cy="1200328"/>
          </a:xfrm>
          <a:prstGeom prst="rect">
            <a:avLst/>
          </a:prstGeom>
          <a:noFill/>
        </p:spPr>
        <p:txBody>
          <a:bodyPr wrap="square" rtlCol="0">
            <a:spAutoFit/>
          </a:bodyPr>
          <a:lstStyle/>
          <a:p>
            <a:r>
              <a:rPr lang="en-US" dirty="0" smtClean="0">
                <a:solidFill>
                  <a:srgbClr val="FF6600"/>
                </a:solidFill>
              </a:rPr>
              <a:t>each perceptron computes and calculates an answer</a:t>
            </a:r>
            <a:endParaRPr lang="en-US" dirty="0">
              <a:solidFill>
                <a:srgbClr val="FF6600"/>
              </a:solidFill>
            </a:endParaRPr>
          </a:p>
        </p:txBody>
      </p:sp>
    </p:spTree>
    <p:extLst>
      <p:ext uri="{BB962C8B-B14F-4D97-AF65-F5344CB8AC3E}">
        <p14:creationId xmlns:p14="http://schemas.microsoft.com/office/powerpoint/2010/main" val="2275162023"/>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network</a:t>
            </a:r>
            <a:endParaRPr lang="en-US" dirty="0"/>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
        <p:nvSpPr>
          <p:cNvPr id="3" name="Rectangle 2"/>
          <p:cNvSpPr/>
          <p:nvPr/>
        </p:nvSpPr>
        <p:spPr bwMode="auto">
          <a:xfrm>
            <a:off x="3124200" y="4114800"/>
            <a:ext cx="2209800" cy="609600"/>
          </a:xfrm>
          <a:prstGeom prst="rect">
            <a:avLst/>
          </a:prstGeom>
          <a:solidFill>
            <a:srgbClr val="FF6600">
              <a:alpha val="23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
        <p:nvSpPr>
          <p:cNvPr id="36" name="TextBox 35"/>
          <p:cNvSpPr txBox="1"/>
          <p:nvPr/>
        </p:nvSpPr>
        <p:spPr>
          <a:xfrm>
            <a:off x="5715000" y="3810000"/>
            <a:ext cx="3047999" cy="1200328"/>
          </a:xfrm>
          <a:prstGeom prst="rect">
            <a:avLst/>
          </a:prstGeom>
          <a:noFill/>
        </p:spPr>
        <p:txBody>
          <a:bodyPr wrap="square" rtlCol="0">
            <a:spAutoFit/>
          </a:bodyPr>
          <a:lstStyle/>
          <a:p>
            <a:r>
              <a:rPr lang="en-US" dirty="0" smtClean="0">
                <a:solidFill>
                  <a:srgbClr val="FF6600"/>
                </a:solidFill>
              </a:rPr>
              <a:t>those answers become inputs for the next level</a:t>
            </a:r>
            <a:endParaRPr lang="en-US" dirty="0">
              <a:solidFill>
                <a:srgbClr val="FF6600"/>
              </a:solidFill>
            </a:endParaRPr>
          </a:p>
        </p:txBody>
      </p:sp>
    </p:spTree>
    <p:extLst>
      <p:ext uri="{BB962C8B-B14F-4D97-AF65-F5344CB8AC3E}">
        <p14:creationId xmlns:p14="http://schemas.microsoft.com/office/powerpoint/2010/main" val="2459029141"/>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Neural network</a:t>
            </a:r>
            <a:endParaRPr lang="en-US" dirty="0"/>
          </a:p>
        </p:txBody>
      </p:sp>
      <p:sp>
        <p:nvSpPr>
          <p:cNvPr id="4"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 name="Oval 7"/>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12" name="Straight Arrow Connector 11"/>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a:stCxn id="8" idx="4"/>
            <a:endCxn id="4"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9" name="Straight Arrow Connector 18"/>
          <p:cNvCxnSpPr>
            <a:stCxn id="8" idx="4"/>
            <a:endCxn id="5"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0" name="Straight Arrow Connector 19"/>
          <p:cNvCxnSpPr>
            <a:stCxn id="8" idx="4"/>
            <a:endCxn id="6"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1" name="Straight Arrow Connector 20"/>
          <p:cNvCxnSpPr>
            <a:stCxn id="8" idx="4"/>
            <a:endCxn id="10"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a:stCxn id="9" idx="4"/>
            <a:endCxn id="4"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a:stCxn id="9" idx="4"/>
            <a:endCxn id="5"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4" name="Straight Arrow Connector 23"/>
          <p:cNvCxnSpPr>
            <a:stCxn id="9" idx="5"/>
            <a:endCxn id="6"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5" name="Straight Arrow Connector 24"/>
          <p:cNvCxnSpPr>
            <a:stCxn id="9" idx="5"/>
            <a:endCxn id="10"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6" name="Straight Arrow Connector 25"/>
          <p:cNvCxnSpPr>
            <a:stCxn id="11" idx="4"/>
            <a:endCxn id="4"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7" name="Straight Arrow Connector 26"/>
          <p:cNvCxnSpPr>
            <a:stCxn id="11" idx="5"/>
            <a:endCxn id="5"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8" name="Straight Arrow Connector 27"/>
          <p:cNvCxnSpPr>
            <a:stCxn id="11" idx="4"/>
            <a:endCxn id="6"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11" idx="4"/>
            <a:endCxn id="10"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0" name="Straight Arrow Connector 29"/>
          <p:cNvCxnSpPr>
            <a:stCxn id="4" idx="5"/>
            <a:endCxn id="7"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5" idx="4"/>
            <a:endCxn id="7"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2" name="Straight Arrow Connector 31"/>
          <p:cNvCxnSpPr>
            <a:stCxn id="6" idx="3"/>
            <a:endCxn id="7"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stCxn id="10" idx="4"/>
            <a:endCxn id="7"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4" name="Straight Arrow Connector 33"/>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35" name="TextBox 34"/>
          <p:cNvSpPr txBox="1"/>
          <p:nvPr/>
        </p:nvSpPr>
        <p:spPr>
          <a:xfrm>
            <a:off x="3581400" y="2209800"/>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
        <p:nvSpPr>
          <p:cNvPr id="3" name="Rectangle 2"/>
          <p:cNvSpPr/>
          <p:nvPr/>
        </p:nvSpPr>
        <p:spPr bwMode="auto">
          <a:xfrm>
            <a:off x="3124200" y="4953000"/>
            <a:ext cx="2209800" cy="609600"/>
          </a:xfrm>
          <a:prstGeom prst="rect">
            <a:avLst/>
          </a:prstGeom>
          <a:solidFill>
            <a:srgbClr val="FF6600">
              <a:alpha val="23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FF6600"/>
              </a:solidFill>
              <a:effectLst/>
              <a:latin typeface="Arial" pitchFamily="-111" charset="0"/>
            </a:endParaRPr>
          </a:p>
        </p:txBody>
      </p:sp>
      <p:sp>
        <p:nvSpPr>
          <p:cNvPr id="36" name="TextBox 35"/>
          <p:cNvSpPr txBox="1"/>
          <p:nvPr/>
        </p:nvSpPr>
        <p:spPr>
          <a:xfrm>
            <a:off x="5486400" y="4807803"/>
            <a:ext cx="3505200" cy="830997"/>
          </a:xfrm>
          <a:prstGeom prst="rect">
            <a:avLst/>
          </a:prstGeom>
          <a:noFill/>
        </p:spPr>
        <p:txBody>
          <a:bodyPr wrap="square" rtlCol="0">
            <a:spAutoFit/>
          </a:bodyPr>
          <a:lstStyle/>
          <a:p>
            <a:r>
              <a:rPr lang="en-US" dirty="0" smtClean="0">
                <a:solidFill>
                  <a:srgbClr val="FF6600"/>
                </a:solidFill>
              </a:rPr>
              <a:t>finally get the answer after all levels compute</a:t>
            </a:r>
            <a:endParaRPr lang="en-US" dirty="0">
              <a:solidFill>
                <a:srgbClr val="FF6600"/>
              </a:solidFill>
            </a:endParaRPr>
          </a:p>
        </p:txBody>
      </p:sp>
    </p:spTree>
    <p:extLst>
      <p:ext uri="{BB962C8B-B14F-4D97-AF65-F5344CB8AC3E}">
        <p14:creationId xmlns:p14="http://schemas.microsoft.com/office/powerpoint/2010/main" val="409113677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71600" y="3048000"/>
            <a:ext cx="7162800" cy="461665"/>
          </a:xfrm>
          <a:prstGeom prst="rect">
            <a:avLst/>
          </a:prstGeom>
        </p:spPr>
        <p:txBody>
          <a:bodyPr wrap="square">
            <a:spAutoFit/>
          </a:bodyPr>
          <a:lstStyle/>
          <a:p>
            <a:r>
              <a:rPr lang="en-US" dirty="0"/>
              <a:t>http://</a:t>
            </a:r>
            <a:r>
              <a:rPr lang="en-US" dirty="0" err="1"/>
              <a:t>www.youtube.com</a:t>
            </a:r>
            <a:r>
              <a:rPr lang="en-US" dirty="0"/>
              <a:t>/</a:t>
            </a:r>
            <a:r>
              <a:rPr lang="en-US" dirty="0" err="1"/>
              <a:t>watch?v</a:t>
            </a:r>
            <a:r>
              <a:rPr lang="en-US" dirty="0"/>
              <a:t>=Yq7d4ROvZ6I</a:t>
            </a:r>
          </a:p>
        </p:txBody>
      </p:sp>
      <p:sp>
        <p:nvSpPr>
          <p:cNvPr id="6" name="TextBox 5"/>
          <p:cNvSpPr txBox="1"/>
          <p:nvPr/>
        </p:nvSpPr>
        <p:spPr>
          <a:xfrm>
            <a:off x="863600" y="812800"/>
            <a:ext cx="2558413" cy="461665"/>
          </a:xfrm>
          <a:prstGeom prst="rect">
            <a:avLst/>
          </a:prstGeom>
          <a:noFill/>
        </p:spPr>
        <p:txBody>
          <a:bodyPr wrap="none" rtlCol="0">
            <a:spAutoFit/>
          </a:bodyPr>
          <a:lstStyle/>
          <a:p>
            <a:r>
              <a:rPr lang="en-US" dirty="0" smtClean="0"/>
              <a:t>Activation spread</a:t>
            </a:r>
            <a:endParaRPr lang="en-US" dirty="0"/>
          </a:p>
        </p:txBody>
      </p:sp>
    </p:spTree>
    <p:extLst>
      <p:ext uri="{BB962C8B-B14F-4D97-AF65-F5344CB8AC3E}">
        <p14:creationId xmlns:p14="http://schemas.microsoft.com/office/powerpoint/2010/main" val="2885542463"/>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71600"/>
          </a:xfrm>
        </p:spPr>
        <p:txBody>
          <a:bodyPr/>
          <a:lstStyle/>
          <a:p>
            <a:r>
              <a:rPr lang="en-US" dirty="0" smtClean="0"/>
              <a:t>Neural networks</a:t>
            </a:r>
            <a:endParaRPr lang="en-US" dirty="0"/>
          </a:p>
        </p:txBody>
      </p:sp>
      <p:sp>
        <p:nvSpPr>
          <p:cNvPr id="3" name="Content Placeholder 2"/>
          <p:cNvSpPr>
            <a:spLocks noGrp="1"/>
          </p:cNvSpPr>
          <p:nvPr>
            <p:ph idx="1"/>
          </p:nvPr>
        </p:nvSpPr>
        <p:spPr>
          <a:xfrm>
            <a:off x="533400" y="1371600"/>
            <a:ext cx="8229600" cy="838200"/>
          </a:xfrm>
        </p:spPr>
        <p:txBody>
          <a:bodyPr/>
          <a:lstStyle/>
          <a:p>
            <a:pPr marL="0" indent="0">
              <a:buNone/>
            </a:pPr>
            <a:r>
              <a:rPr lang="en-US" dirty="0" smtClean="0"/>
              <a:t>Different kinds/characteristics of networks</a:t>
            </a:r>
            <a:endParaRPr lang="en-US" dirty="0"/>
          </a:p>
        </p:txBody>
      </p:sp>
      <p:sp>
        <p:nvSpPr>
          <p:cNvPr id="4" name="Oval 12"/>
          <p:cNvSpPr>
            <a:spLocks noChangeArrowheads="1"/>
          </p:cNvSpPr>
          <p:nvPr/>
        </p:nvSpPr>
        <p:spPr bwMode="auto">
          <a:xfrm>
            <a:off x="60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1219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18288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12192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3276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8862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4196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2" name="Oval 12"/>
          <p:cNvSpPr>
            <a:spLocks noChangeArrowheads="1"/>
          </p:cNvSpPr>
          <p:nvPr/>
        </p:nvSpPr>
        <p:spPr bwMode="auto">
          <a:xfrm>
            <a:off x="41148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3" name="Oval 12"/>
          <p:cNvSpPr>
            <a:spLocks noChangeArrowheads="1"/>
          </p:cNvSpPr>
          <p:nvPr/>
        </p:nvSpPr>
        <p:spPr bwMode="auto">
          <a:xfrm>
            <a:off x="3429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4" name="Oval 12"/>
          <p:cNvSpPr>
            <a:spLocks noChangeArrowheads="1"/>
          </p:cNvSpPr>
          <p:nvPr/>
        </p:nvSpPr>
        <p:spPr bwMode="auto">
          <a:xfrm>
            <a:off x="40386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5" name="Oval 12"/>
          <p:cNvSpPr>
            <a:spLocks noChangeArrowheads="1"/>
          </p:cNvSpPr>
          <p:nvPr/>
        </p:nvSpPr>
        <p:spPr bwMode="auto">
          <a:xfrm>
            <a:off x="4953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7" name="Oval 12"/>
          <p:cNvSpPr>
            <a:spLocks noChangeArrowheads="1"/>
          </p:cNvSpPr>
          <p:nvPr/>
        </p:nvSpPr>
        <p:spPr bwMode="auto">
          <a:xfrm>
            <a:off x="45720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27" name="Straight Arrow Connector 26"/>
          <p:cNvCxnSpPr>
            <a:stCxn id="4" idx="5"/>
            <a:endCxn id="7" idx="1"/>
          </p:cNvCxnSpPr>
          <p:nvPr/>
        </p:nvCxnSpPr>
        <p:spPr bwMode="auto">
          <a:xfrm rot="16200000" flipH="1">
            <a:off x="755463" y="4717069"/>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5" idx="4"/>
            <a:endCxn id="7" idx="0"/>
          </p:cNvCxnSpPr>
          <p:nvPr/>
        </p:nvCxnSpPr>
        <p:spPr bwMode="auto">
          <a:xfrm rot="5400000">
            <a:off x="1104900" y="4914106"/>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6" idx="3"/>
            <a:endCxn id="7" idx="7"/>
          </p:cNvCxnSpPr>
          <p:nvPr/>
        </p:nvCxnSpPr>
        <p:spPr bwMode="auto">
          <a:xfrm rot="5400000">
            <a:off x="1365063" y="4717069"/>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endCxn id="4" idx="0"/>
          </p:cNvCxnSpPr>
          <p:nvPr/>
        </p:nvCxnSpPr>
        <p:spPr bwMode="auto">
          <a:xfrm rot="16200000" flipH="1">
            <a:off x="381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 name="Straight Arrow Connector 34"/>
          <p:cNvCxnSpPr>
            <a:endCxn id="4" idx="0"/>
          </p:cNvCxnSpPr>
          <p:nvPr/>
        </p:nvCxnSpPr>
        <p:spPr bwMode="auto">
          <a:xfrm rot="5400000">
            <a:off x="571500" y="3923506"/>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6" name="Straight Arrow Connector 35"/>
          <p:cNvCxnSpPr/>
          <p:nvPr/>
        </p:nvCxnSpPr>
        <p:spPr bwMode="auto">
          <a:xfrm rot="16200000" flipH="1">
            <a:off x="990600" y="3961605"/>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7" name="Straight Arrow Connector 36"/>
          <p:cNvCxnSpPr/>
          <p:nvPr/>
        </p:nvCxnSpPr>
        <p:spPr bwMode="auto">
          <a:xfrm rot="5400000">
            <a:off x="1181100" y="3923505"/>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rot="16200000" flipH="1">
            <a:off x="16002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9" name="Straight Arrow Connector 38"/>
          <p:cNvCxnSpPr/>
          <p:nvPr/>
        </p:nvCxnSpPr>
        <p:spPr bwMode="auto">
          <a:xfrm rot="5400000">
            <a:off x="1790700" y="3923506"/>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0" name="Straight Arrow Connector 39"/>
          <p:cNvCxnSpPr/>
          <p:nvPr/>
        </p:nvCxnSpPr>
        <p:spPr bwMode="auto">
          <a:xfrm rot="16200000" flipH="1">
            <a:off x="3200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1" name="Straight Arrow Connector 40"/>
          <p:cNvCxnSpPr/>
          <p:nvPr/>
        </p:nvCxnSpPr>
        <p:spPr bwMode="auto">
          <a:xfrm rot="5400000">
            <a:off x="3390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2" name="Straight Arrow Connector 41"/>
          <p:cNvCxnSpPr/>
          <p:nvPr/>
        </p:nvCxnSpPr>
        <p:spPr bwMode="auto">
          <a:xfrm rot="16200000" flipH="1">
            <a:off x="38100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3" name="Straight Arrow Connector 42"/>
          <p:cNvCxnSpPr/>
          <p:nvPr/>
        </p:nvCxnSpPr>
        <p:spPr bwMode="auto">
          <a:xfrm rot="5400000">
            <a:off x="40005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4" name="Straight Arrow Connector 43"/>
          <p:cNvCxnSpPr/>
          <p:nvPr/>
        </p:nvCxnSpPr>
        <p:spPr bwMode="auto">
          <a:xfrm rot="16200000" flipH="1">
            <a:off x="43434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5" name="Straight Arrow Connector 44"/>
          <p:cNvCxnSpPr/>
          <p:nvPr/>
        </p:nvCxnSpPr>
        <p:spPr bwMode="auto">
          <a:xfrm rot="5400000">
            <a:off x="45339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7" name="Straight Arrow Connector 46"/>
          <p:cNvCxnSpPr>
            <a:stCxn id="13" idx="4"/>
            <a:endCxn id="9" idx="0"/>
          </p:cNvCxnSpPr>
          <p:nvPr/>
        </p:nvCxnSpPr>
        <p:spPr bwMode="auto">
          <a:xfrm rot="5400000">
            <a:off x="3200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0" name="Straight Arrow Connector 49"/>
          <p:cNvCxnSpPr>
            <a:stCxn id="13" idx="4"/>
            <a:endCxn id="10" idx="0"/>
          </p:cNvCxnSpPr>
          <p:nvPr/>
        </p:nvCxnSpPr>
        <p:spPr bwMode="auto">
          <a:xfrm rot="16200000" flipH="1">
            <a:off x="35052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2" name="Straight Arrow Connector 51"/>
          <p:cNvCxnSpPr>
            <a:stCxn id="13" idx="4"/>
            <a:endCxn id="11" idx="1"/>
          </p:cNvCxnSpPr>
          <p:nvPr/>
        </p:nvCxnSpPr>
        <p:spPr bwMode="auto">
          <a:xfrm rot="16200000" flipH="1">
            <a:off x="36957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4" name="Straight Arrow Connector 53"/>
          <p:cNvCxnSpPr>
            <a:stCxn id="13" idx="4"/>
            <a:endCxn id="15" idx="0"/>
          </p:cNvCxnSpPr>
          <p:nvPr/>
        </p:nvCxnSpPr>
        <p:spPr bwMode="auto">
          <a:xfrm rot="16200000" flipH="1">
            <a:off x="40386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6" name="Straight Arrow Connector 55"/>
          <p:cNvCxnSpPr>
            <a:stCxn id="14" idx="4"/>
            <a:endCxn id="9" idx="0"/>
          </p:cNvCxnSpPr>
          <p:nvPr/>
        </p:nvCxnSpPr>
        <p:spPr bwMode="auto">
          <a:xfrm rot="5400000">
            <a:off x="35052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8" name="Straight Arrow Connector 57"/>
          <p:cNvCxnSpPr>
            <a:stCxn id="14" idx="4"/>
            <a:endCxn id="10" idx="0"/>
          </p:cNvCxnSpPr>
          <p:nvPr/>
        </p:nvCxnSpPr>
        <p:spPr bwMode="auto">
          <a:xfrm rot="5400000">
            <a:off x="38100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0" name="Straight Arrow Connector 59"/>
          <p:cNvCxnSpPr>
            <a:stCxn id="14" idx="5"/>
            <a:endCxn id="11" idx="0"/>
          </p:cNvCxnSpPr>
          <p:nvPr/>
        </p:nvCxnSpPr>
        <p:spPr bwMode="auto">
          <a:xfrm rot="16200000" flipH="1">
            <a:off x="41082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2" name="Straight Arrow Connector 61"/>
          <p:cNvCxnSpPr>
            <a:stCxn id="14" idx="5"/>
            <a:endCxn id="15" idx="0"/>
          </p:cNvCxnSpPr>
          <p:nvPr/>
        </p:nvCxnSpPr>
        <p:spPr bwMode="auto">
          <a:xfrm rot="16200000" flipH="1">
            <a:off x="43749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4" name="Straight Arrow Connector 63"/>
          <p:cNvCxnSpPr>
            <a:stCxn id="17" idx="4"/>
            <a:endCxn id="9" idx="7"/>
          </p:cNvCxnSpPr>
          <p:nvPr/>
        </p:nvCxnSpPr>
        <p:spPr bwMode="auto">
          <a:xfrm rot="5400000">
            <a:off x="38034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6" name="Straight Arrow Connector 65"/>
          <p:cNvCxnSpPr>
            <a:stCxn id="17" idx="5"/>
            <a:endCxn id="10" idx="0"/>
          </p:cNvCxnSpPr>
          <p:nvPr/>
        </p:nvCxnSpPr>
        <p:spPr bwMode="auto">
          <a:xfrm rot="5400000">
            <a:off x="41082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2" name="Straight Arrow Connector 71"/>
          <p:cNvCxnSpPr>
            <a:stCxn id="17" idx="4"/>
            <a:endCxn id="11" idx="0"/>
          </p:cNvCxnSpPr>
          <p:nvPr/>
        </p:nvCxnSpPr>
        <p:spPr bwMode="auto">
          <a:xfrm rot="5400000">
            <a:off x="43434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4" name="Straight Arrow Connector 73"/>
          <p:cNvCxnSpPr>
            <a:stCxn id="17" idx="4"/>
            <a:endCxn id="15" idx="7"/>
          </p:cNvCxnSpPr>
          <p:nvPr/>
        </p:nvCxnSpPr>
        <p:spPr bwMode="auto">
          <a:xfrm rot="16200000" flipH="1">
            <a:off x="46416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6" name="Straight Arrow Connector 75"/>
          <p:cNvCxnSpPr>
            <a:stCxn id="9" idx="5"/>
            <a:endCxn id="12" idx="1"/>
          </p:cNvCxnSpPr>
          <p:nvPr/>
        </p:nvCxnSpPr>
        <p:spPr bwMode="auto">
          <a:xfrm rot="16200000" flipH="1">
            <a:off x="35367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8" name="Straight Arrow Connector 77"/>
          <p:cNvCxnSpPr>
            <a:stCxn id="10" idx="4"/>
            <a:endCxn id="12" idx="0"/>
          </p:cNvCxnSpPr>
          <p:nvPr/>
        </p:nvCxnSpPr>
        <p:spPr bwMode="auto">
          <a:xfrm rot="16200000" flipH="1">
            <a:off x="38862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0" name="Straight Arrow Connector 79"/>
          <p:cNvCxnSpPr>
            <a:stCxn id="11" idx="3"/>
            <a:endCxn id="12" idx="0"/>
          </p:cNvCxnSpPr>
          <p:nvPr/>
        </p:nvCxnSpPr>
        <p:spPr bwMode="auto">
          <a:xfrm rot="5400000">
            <a:off x="40767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2" name="Straight Arrow Connector 81"/>
          <p:cNvCxnSpPr>
            <a:stCxn id="15" idx="4"/>
            <a:endCxn id="12" idx="7"/>
          </p:cNvCxnSpPr>
          <p:nvPr/>
        </p:nvCxnSpPr>
        <p:spPr bwMode="auto">
          <a:xfrm rot="5400000">
            <a:off x="44511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4" name="Straight Arrow Connector 83"/>
          <p:cNvCxnSpPr>
            <a:stCxn id="7" idx="4"/>
          </p:cNvCxnSpPr>
          <p:nvPr/>
        </p:nvCxnSpPr>
        <p:spPr bwMode="auto">
          <a:xfrm rot="5400000">
            <a:off x="1219200" y="5638006"/>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5" name="Straight Arrow Connector 84"/>
          <p:cNvCxnSpPr/>
          <p:nvPr/>
        </p:nvCxnSpPr>
        <p:spPr bwMode="auto">
          <a:xfrm rot="5400000">
            <a:off x="41155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86" name="Oval 12"/>
          <p:cNvSpPr>
            <a:spLocks noChangeArrowheads="1"/>
          </p:cNvSpPr>
          <p:nvPr/>
        </p:nvSpPr>
        <p:spPr bwMode="auto">
          <a:xfrm>
            <a:off x="62484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7" name="Oval 12"/>
          <p:cNvSpPr>
            <a:spLocks noChangeArrowheads="1"/>
          </p:cNvSpPr>
          <p:nvPr/>
        </p:nvSpPr>
        <p:spPr bwMode="auto">
          <a:xfrm>
            <a:off x="68580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8" name="Oval 12"/>
          <p:cNvSpPr>
            <a:spLocks noChangeArrowheads="1"/>
          </p:cNvSpPr>
          <p:nvPr/>
        </p:nvSpPr>
        <p:spPr bwMode="auto">
          <a:xfrm>
            <a:off x="73914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9" name="Oval 12"/>
          <p:cNvSpPr>
            <a:spLocks noChangeArrowheads="1"/>
          </p:cNvSpPr>
          <p:nvPr/>
        </p:nvSpPr>
        <p:spPr bwMode="auto">
          <a:xfrm>
            <a:off x="7086600" y="5180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0" name="Oval 89"/>
          <p:cNvSpPr>
            <a:spLocks noChangeArrowheads="1"/>
          </p:cNvSpPr>
          <p:nvPr/>
        </p:nvSpPr>
        <p:spPr bwMode="auto">
          <a:xfrm>
            <a:off x="64008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1" name="Oval 12"/>
          <p:cNvSpPr>
            <a:spLocks noChangeArrowheads="1"/>
          </p:cNvSpPr>
          <p:nvPr/>
        </p:nvSpPr>
        <p:spPr bwMode="auto">
          <a:xfrm>
            <a:off x="70104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2" name="Oval 12"/>
          <p:cNvSpPr>
            <a:spLocks noChangeArrowheads="1"/>
          </p:cNvSpPr>
          <p:nvPr/>
        </p:nvSpPr>
        <p:spPr bwMode="auto">
          <a:xfrm>
            <a:off x="7924800" y="4342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3" name="Oval 12"/>
          <p:cNvSpPr>
            <a:spLocks noChangeArrowheads="1"/>
          </p:cNvSpPr>
          <p:nvPr/>
        </p:nvSpPr>
        <p:spPr bwMode="auto">
          <a:xfrm>
            <a:off x="7543800" y="3428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94" name="Straight Arrow Connector 93"/>
          <p:cNvCxnSpPr/>
          <p:nvPr/>
        </p:nvCxnSpPr>
        <p:spPr bwMode="auto">
          <a:xfrm rot="16200000" flipH="1">
            <a:off x="61722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5" name="Straight Arrow Connector 94"/>
          <p:cNvCxnSpPr/>
          <p:nvPr/>
        </p:nvCxnSpPr>
        <p:spPr bwMode="auto">
          <a:xfrm rot="5400000">
            <a:off x="63627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6" name="Straight Arrow Connector 95"/>
          <p:cNvCxnSpPr/>
          <p:nvPr/>
        </p:nvCxnSpPr>
        <p:spPr bwMode="auto">
          <a:xfrm rot="16200000" flipH="1">
            <a:off x="6781800" y="30472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7" name="Straight Arrow Connector 96"/>
          <p:cNvCxnSpPr/>
          <p:nvPr/>
        </p:nvCxnSpPr>
        <p:spPr bwMode="auto">
          <a:xfrm rot="5400000">
            <a:off x="6972300" y="30091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8" name="Straight Arrow Connector 97"/>
          <p:cNvCxnSpPr/>
          <p:nvPr/>
        </p:nvCxnSpPr>
        <p:spPr bwMode="auto">
          <a:xfrm rot="16200000" flipH="1">
            <a:off x="7315200" y="30472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9" name="Straight Arrow Connector 98"/>
          <p:cNvCxnSpPr/>
          <p:nvPr/>
        </p:nvCxnSpPr>
        <p:spPr bwMode="auto">
          <a:xfrm rot="5400000">
            <a:off x="7505700" y="30091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0" name="Straight Arrow Connector 99"/>
          <p:cNvCxnSpPr>
            <a:stCxn id="90" idx="4"/>
            <a:endCxn id="86" idx="0"/>
          </p:cNvCxnSpPr>
          <p:nvPr/>
        </p:nvCxnSpPr>
        <p:spPr bwMode="auto">
          <a:xfrm rot="5400000">
            <a:off x="61722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1" name="Straight Arrow Connector 100"/>
          <p:cNvCxnSpPr>
            <a:stCxn id="90" idx="4"/>
            <a:endCxn id="87" idx="0"/>
          </p:cNvCxnSpPr>
          <p:nvPr/>
        </p:nvCxnSpPr>
        <p:spPr bwMode="auto">
          <a:xfrm rot="16200000" flipH="1">
            <a:off x="6477000" y="38092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2" name="Straight Arrow Connector 101"/>
          <p:cNvCxnSpPr>
            <a:stCxn id="90" idx="4"/>
            <a:endCxn id="88" idx="1"/>
          </p:cNvCxnSpPr>
          <p:nvPr/>
        </p:nvCxnSpPr>
        <p:spPr bwMode="auto">
          <a:xfrm rot="16200000" flipH="1">
            <a:off x="6667500" y="36187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3" name="Straight Arrow Connector 102"/>
          <p:cNvCxnSpPr>
            <a:stCxn id="90" idx="4"/>
            <a:endCxn id="92" idx="0"/>
          </p:cNvCxnSpPr>
          <p:nvPr/>
        </p:nvCxnSpPr>
        <p:spPr bwMode="auto">
          <a:xfrm rot="16200000" flipH="1">
            <a:off x="7010400" y="32758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4" name="Straight Arrow Connector 103"/>
          <p:cNvCxnSpPr>
            <a:stCxn id="91" idx="4"/>
            <a:endCxn id="86" idx="0"/>
          </p:cNvCxnSpPr>
          <p:nvPr/>
        </p:nvCxnSpPr>
        <p:spPr bwMode="auto">
          <a:xfrm rot="5400000">
            <a:off x="6477000" y="36568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5" name="Straight Arrow Connector 104"/>
          <p:cNvCxnSpPr>
            <a:stCxn id="91" idx="4"/>
            <a:endCxn id="87" idx="0"/>
          </p:cNvCxnSpPr>
          <p:nvPr/>
        </p:nvCxnSpPr>
        <p:spPr bwMode="auto">
          <a:xfrm rot="5400000">
            <a:off x="67818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6" name="Straight Arrow Connector 105"/>
          <p:cNvCxnSpPr>
            <a:stCxn id="91" idx="5"/>
            <a:endCxn id="88" idx="0"/>
          </p:cNvCxnSpPr>
          <p:nvPr/>
        </p:nvCxnSpPr>
        <p:spPr bwMode="auto">
          <a:xfrm rot="16200000" flipH="1">
            <a:off x="7080063" y="38788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7" name="Straight Arrow Connector 106"/>
          <p:cNvCxnSpPr>
            <a:stCxn id="91" idx="5"/>
            <a:endCxn id="92" idx="0"/>
          </p:cNvCxnSpPr>
          <p:nvPr/>
        </p:nvCxnSpPr>
        <p:spPr bwMode="auto">
          <a:xfrm rot="16200000" flipH="1">
            <a:off x="7346763" y="36121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8" name="Straight Arrow Connector 107"/>
          <p:cNvCxnSpPr>
            <a:stCxn id="93" idx="4"/>
            <a:endCxn id="86" idx="7"/>
          </p:cNvCxnSpPr>
          <p:nvPr/>
        </p:nvCxnSpPr>
        <p:spPr bwMode="auto">
          <a:xfrm rot="5400000">
            <a:off x="6775264" y="34663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9" name="Straight Arrow Connector 108"/>
          <p:cNvCxnSpPr>
            <a:stCxn id="93" idx="5"/>
            <a:endCxn id="87" idx="0"/>
          </p:cNvCxnSpPr>
          <p:nvPr/>
        </p:nvCxnSpPr>
        <p:spPr bwMode="auto">
          <a:xfrm rot="5400000">
            <a:off x="7080064" y="36187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0" name="Straight Arrow Connector 109"/>
          <p:cNvCxnSpPr>
            <a:stCxn id="93" idx="4"/>
            <a:endCxn id="88" idx="0"/>
          </p:cNvCxnSpPr>
          <p:nvPr/>
        </p:nvCxnSpPr>
        <p:spPr bwMode="auto">
          <a:xfrm rot="5400000">
            <a:off x="7315200" y="39616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1" name="Straight Arrow Connector 110"/>
          <p:cNvCxnSpPr>
            <a:stCxn id="93" idx="4"/>
            <a:endCxn id="92" idx="7"/>
          </p:cNvCxnSpPr>
          <p:nvPr/>
        </p:nvCxnSpPr>
        <p:spPr bwMode="auto">
          <a:xfrm rot="16200000" flipH="1">
            <a:off x="7613463" y="38157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2" name="Straight Arrow Connector 111"/>
          <p:cNvCxnSpPr>
            <a:stCxn id="86" idx="5"/>
            <a:endCxn id="89" idx="1"/>
          </p:cNvCxnSpPr>
          <p:nvPr/>
        </p:nvCxnSpPr>
        <p:spPr bwMode="auto">
          <a:xfrm rot="16200000" flipH="1">
            <a:off x="6508563" y="46027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3" name="Straight Arrow Connector 112"/>
          <p:cNvCxnSpPr>
            <a:stCxn id="87" idx="4"/>
            <a:endCxn id="89" idx="0"/>
          </p:cNvCxnSpPr>
          <p:nvPr/>
        </p:nvCxnSpPr>
        <p:spPr bwMode="auto">
          <a:xfrm rot="16200000" flipH="1">
            <a:off x="6858000" y="47998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4" name="Straight Arrow Connector 113"/>
          <p:cNvCxnSpPr>
            <a:stCxn id="88" idx="3"/>
            <a:endCxn id="89" idx="0"/>
          </p:cNvCxnSpPr>
          <p:nvPr/>
        </p:nvCxnSpPr>
        <p:spPr bwMode="auto">
          <a:xfrm rot="5400000">
            <a:off x="7048501" y="47932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5" name="Straight Arrow Connector 114"/>
          <p:cNvCxnSpPr>
            <a:stCxn id="92" idx="4"/>
            <a:endCxn id="89" idx="7"/>
          </p:cNvCxnSpPr>
          <p:nvPr/>
        </p:nvCxnSpPr>
        <p:spPr bwMode="auto">
          <a:xfrm rot="5400000">
            <a:off x="7422964" y="45712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6" name="Straight Arrow Connector 115"/>
          <p:cNvCxnSpPr/>
          <p:nvPr/>
        </p:nvCxnSpPr>
        <p:spPr bwMode="auto">
          <a:xfrm rot="5400000">
            <a:off x="7087394" y="56372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18" name="Freeform 117"/>
          <p:cNvSpPr/>
          <p:nvPr/>
        </p:nvSpPr>
        <p:spPr bwMode="auto">
          <a:xfrm>
            <a:off x="7213600" y="2779889"/>
            <a:ext cx="1639711" cy="3349978"/>
          </a:xfrm>
          <a:custGeom>
            <a:avLst/>
            <a:gdLst>
              <a:gd name="connsiteX0" fmla="*/ 0 w 1639711"/>
              <a:gd name="connsiteY0" fmla="*/ 2723444 h 3349978"/>
              <a:gd name="connsiteX1" fmla="*/ 1185333 w 1639711"/>
              <a:gd name="connsiteY1" fmla="*/ 2960511 h 3349978"/>
              <a:gd name="connsiteX2" fmla="*/ 1540933 w 1639711"/>
              <a:gd name="connsiteY2" fmla="*/ 386644 h 3349978"/>
              <a:gd name="connsiteX3" fmla="*/ 592667 w 1639711"/>
              <a:gd name="connsiteY3" fmla="*/ 640644 h 3349978"/>
            </a:gdLst>
            <a:ahLst/>
            <a:cxnLst>
              <a:cxn ang="0">
                <a:pos x="connsiteX0" y="connsiteY0"/>
              </a:cxn>
              <a:cxn ang="0">
                <a:pos x="connsiteX1" y="connsiteY1"/>
              </a:cxn>
              <a:cxn ang="0">
                <a:pos x="connsiteX2" y="connsiteY2"/>
              </a:cxn>
              <a:cxn ang="0">
                <a:pos x="connsiteX3" y="connsiteY3"/>
              </a:cxn>
            </a:cxnLst>
            <a:rect l="l" t="t" r="r" b="b"/>
            <a:pathLst>
              <a:path w="1639711" h="3349978">
                <a:moveTo>
                  <a:pt x="0" y="2723444"/>
                </a:moveTo>
                <a:cubicBezTo>
                  <a:pt x="464255" y="3036711"/>
                  <a:pt x="928511" y="3349978"/>
                  <a:pt x="1185333" y="2960511"/>
                </a:cubicBezTo>
                <a:cubicBezTo>
                  <a:pt x="1442155" y="2571044"/>
                  <a:pt x="1639711" y="773288"/>
                  <a:pt x="1540933" y="386644"/>
                </a:cubicBezTo>
                <a:cubicBezTo>
                  <a:pt x="1442155" y="0"/>
                  <a:pt x="1017411" y="320322"/>
                  <a:pt x="592667" y="640644"/>
                </a:cubicBezTo>
              </a:path>
            </a:pathLst>
          </a:custGeom>
          <a:noFill/>
          <a:ln w="9525"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119" name="TextBox 118"/>
          <p:cNvSpPr txBox="1"/>
          <p:nvPr/>
        </p:nvSpPr>
        <p:spPr>
          <a:xfrm>
            <a:off x="838200" y="3043535"/>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
        <p:nvSpPr>
          <p:cNvPr id="120" name="TextBox 119"/>
          <p:cNvSpPr txBox="1"/>
          <p:nvPr/>
        </p:nvSpPr>
        <p:spPr>
          <a:xfrm>
            <a:off x="3581400" y="2209800"/>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
        <p:nvSpPr>
          <p:cNvPr id="121" name="TextBox 120"/>
          <p:cNvSpPr txBox="1"/>
          <p:nvPr/>
        </p:nvSpPr>
        <p:spPr>
          <a:xfrm>
            <a:off x="6553200" y="2209800"/>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
        <p:nvSpPr>
          <p:cNvPr id="122" name="TextBox 121"/>
          <p:cNvSpPr txBox="1"/>
          <p:nvPr/>
        </p:nvSpPr>
        <p:spPr>
          <a:xfrm>
            <a:off x="2286000" y="6096000"/>
            <a:ext cx="4267200" cy="523220"/>
          </a:xfrm>
          <a:prstGeom prst="rect">
            <a:avLst/>
          </a:prstGeom>
          <a:noFill/>
        </p:spPr>
        <p:txBody>
          <a:bodyPr wrap="square" rtlCol="0">
            <a:spAutoFit/>
          </a:bodyPr>
          <a:lstStyle/>
          <a:p>
            <a:r>
              <a:rPr lang="en-US" sz="2800" dirty="0" smtClean="0">
                <a:solidFill>
                  <a:srgbClr val="FF0000"/>
                </a:solidFill>
              </a:rPr>
              <a:t>How are these different?</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71600"/>
          </a:xfrm>
        </p:spPr>
        <p:txBody>
          <a:bodyPr/>
          <a:lstStyle/>
          <a:p>
            <a:r>
              <a:rPr lang="en-US" dirty="0" smtClean="0"/>
              <a:t>Neural networks</a:t>
            </a:r>
            <a:endParaRPr lang="en-US" dirty="0"/>
          </a:p>
        </p:txBody>
      </p:sp>
      <p:sp>
        <p:nvSpPr>
          <p:cNvPr id="4" name="Oval 12"/>
          <p:cNvSpPr>
            <a:spLocks noChangeArrowheads="1"/>
          </p:cNvSpPr>
          <p:nvPr/>
        </p:nvSpPr>
        <p:spPr bwMode="auto">
          <a:xfrm>
            <a:off x="609600" y="3656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1219200" y="3656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1828800" y="3656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1219200" y="44950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 name="Oval 12"/>
          <p:cNvSpPr>
            <a:spLocks noChangeArrowheads="1"/>
          </p:cNvSpPr>
          <p:nvPr/>
        </p:nvSpPr>
        <p:spPr bwMode="auto">
          <a:xfrm>
            <a:off x="3276600" y="3656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0" name="Oval 12"/>
          <p:cNvSpPr>
            <a:spLocks noChangeArrowheads="1"/>
          </p:cNvSpPr>
          <p:nvPr/>
        </p:nvSpPr>
        <p:spPr bwMode="auto">
          <a:xfrm>
            <a:off x="3886200" y="3656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1" name="Oval 12"/>
          <p:cNvSpPr>
            <a:spLocks noChangeArrowheads="1"/>
          </p:cNvSpPr>
          <p:nvPr/>
        </p:nvSpPr>
        <p:spPr bwMode="auto">
          <a:xfrm>
            <a:off x="4419600" y="3656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2" name="Oval 12"/>
          <p:cNvSpPr>
            <a:spLocks noChangeArrowheads="1"/>
          </p:cNvSpPr>
          <p:nvPr/>
        </p:nvSpPr>
        <p:spPr bwMode="auto">
          <a:xfrm>
            <a:off x="4114800" y="44950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3" name="Oval 12"/>
          <p:cNvSpPr>
            <a:spLocks noChangeArrowheads="1"/>
          </p:cNvSpPr>
          <p:nvPr/>
        </p:nvSpPr>
        <p:spPr bwMode="auto">
          <a:xfrm>
            <a:off x="3429000" y="27424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4" name="Oval 12"/>
          <p:cNvSpPr>
            <a:spLocks noChangeArrowheads="1"/>
          </p:cNvSpPr>
          <p:nvPr/>
        </p:nvSpPr>
        <p:spPr bwMode="auto">
          <a:xfrm>
            <a:off x="4038600" y="27424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5" name="Oval 12"/>
          <p:cNvSpPr>
            <a:spLocks noChangeArrowheads="1"/>
          </p:cNvSpPr>
          <p:nvPr/>
        </p:nvSpPr>
        <p:spPr bwMode="auto">
          <a:xfrm>
            <a:off x="4953000" y="36568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17" name="Oval 12"/>
          <p:cNvSpPr>
            <a:spLocks noChangeArrowheads="1"/>
          </p:cNvSpPr>
          <p:nvPr/>
        </p:nvSpPr>
        <p:spPr bwMode="auto">
          <a:xfrm>
            <a:off x="4572000" y="27424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27" name="Straight Arrow Connector 26"/>
          <p:cNvCxnSpPr>
            <a:stCxn id="4" idx="5"/>
            <a:endCxn id="7" idx="1"/>
          </p:cNvCxnSpPr>
          <p:nvPr/>
        </p:nvCxnSpPr>
        <p:spPr bwMode="auto">
          <a:xfrm rot="16200000" flipH="1">
            <a:off x="755463" y="4031269"/>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9" name="Straight Arrow Connector 28"/>
          <p:cNvCxnSpPr>
            <a:stCxn id="5" idx="4"/>
            <a:endCxn id="7" idx="0"/>
          </p:cNvCxnSpPr>
          <p:nvPr/>
        </p:nvCxnSpPr>
        <p:spPr bwMode="auto">
          <a:xfrm rot="5400000">
            <a:off x="1104900" y="4228306"/>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1" name="Straight Arrow Connector 30"/>
          <p:cNvCxnSpPr>
            <a:stCxn id="6" idx="3"/>
            <a:endCxn id="7" idx="7"/>
          </p:cNvCxnSpPr>
          <p:nvPr/>
        </p:nvCxnSpPr>
        <p:spPr bwMode="auto">
          <a:xfrm rot="5400000">
            <a:off x="1365063" y="4031269"/>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3" name="Straight Arrow Connector 32"/>
          <p:cNvCxnSpPr>
            <a:endCxn id="4" idx="0"/>
          </p:cNvCxnSpPr>
          <p:nvPr/>
        </p:nvCxnSpPr>
        <p:spPr bwMode="auto">
          <a:xfrm rot="16200000" flipH="1">
            <a:off x="381000" y="32758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5" name="Straight Arrow Connector 34"/>
          <p:cNvCxnSpPr>
            <a:endCxn id="4" idx="0"/>
          </p:cNvCxnSpPr>
          <p:nvPr/>
        </p:nvCxnSpPr>
        <p:spPr bwMode="auto">
          <a:xfrm rot="5400000">
            <a:off x="571500" y="3237706"/>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6" name="Straight Arrow Connector 35"/>
          <p:cNvCxnSpPr/>
          <p:nvPr/>
        </p:nvCxnSpPr>
        <p:spPr bwMode="auto">
          <a:xfrm rot="16200000" flipH="1">
            <a:off x="990600" y="3275805"/>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7" name="Straight Arrow Connector 36"/>
          <p:cNvCxnSpPr/>
          <p:nvPr/>
        </p:nvCxnSpPr>
        <p:spPr bwMode="auto">
          <a:xfrm rot="5400000">
            <a:off x="1181100" y="3237705"/>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8" name="Straight Arrow Connector 37"/>
          <p:cNvCxnSpPr/>
          <p:nvPr/>
        </p:nvCxnSpPr>
        <p:spPr bwMode="auto">
          <a:xfrm rot="16200000" flipH="1">
            <a:off x="1600200" y="32758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39" name="Straight Arrow Connector 38"/>
          <p:cNvCxnSpPr/>
          <p:nvPr/>
        </p:nvCxnSpPr>
        <p:spPr bwMode="auto">
          <a:xfrm rot="5400000">
            <a:off x="1790700" y="3237706"/>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0" name="Straight Arrow Connector 39"/>
          <p:cNvCxnSpPr/>
          <p:nvPr/>
        </p:nvCxnSpPr>
        <p:spPr bwMode="auto">
          <a:xfrm rot="16200000" flipH="1">
            <a:off x="3200400" y="23614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1" name="Straight Arrow Connector 40"/>
          <p:cNvCxnSpPr/>
          <p:nvPr/>
        </p:nvCxnSpPr>
        <p:spPr bwMode="auto">
          <a:xfrm rot="5400000">
            <a:off x="3390900" y="23233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2" name="Straight Arrow Connector 41"/>
          <p:cNvCxnSpPr/>
          <p:nvPr/>
        </p:nvCxnSpPr>
        <p:spPr bwMode="auto">
          <a:xfrm rot="16200000" flipH="1">
            <a:off x="3810000" y="23614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3" name="Straight Arrow Connector 42"/>
          <p:cNvCxnSpPr/>
          <p:nvPr/>
        </p:nvCxnSpPr>
        <p:spPr bwMode="auto">
          <a:xfrm rot="5400000">
            <a:off x="4000500" y="23233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4" name="Straight Arrow Connector 43"/>
          <p:cNvCxnSpPr/>
          <p:nvPr/>
        </p:nvCxnSpPr>
        <p:spPr bwMode="auto">
          <a:xfrm rot="16200000" flipH="1">
            <a:off x="4343400" y="23614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5" name="Straight Arrow Connector 44"/>
          <p:cNvCxnSpPr/>
          <p:nvPr/>
        </p:nvCxnSpPr>
        <p:spPr bwMode="auto">
          <a:xfrm rot="5400000">
            <a:off x="4533900" y="23233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47" name="Straight Arrow Connector 46"/>
          <p:cNvCxnSpPr>
            <a:stCxn id="13" idx="4"/>
            <a:endCxn id="9" idx="0"/>
          </p:cNvCxnSpPr>
          <p:nvPr/>
        </p:nvCxnSpPr>
        <p:spPr bwMode="auto">
          <a:xfrm rot="5400000">
            <a:off x="3200400" y="32758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0" name="Straight Arrow Connector 49"/>
          <p:cNvCxnSpPr>
            <a:stCxn id="13" idx="4"/>
            <a:endCxn id="10" idx="0"/>
          </p:cNvCxnSpPr>
          <p:nvPr/>
        </p:nvCxnSpPr>
        <p:spPr bwMode="auto">
          <a:xfrm rot="16200000" flipH="1">
            <a:off x="3505200" y="31234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2" name="Straight Arrow Connector 51"/>
          <p:cNvCxnSpPr>
            <a:stCxn id="13" idx="4"/>
            <a:endCxn id="11" idx="1"/>
          </p:cNvCxnSpPr>
          <p:nvPr/>
        </p:nvCxnSpPr>
        <p:spPr bwMode="auto">
          <a:xfrm rot="16200000" flipH="1">
            <a:off x="3695700" y="29329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4" name="Straight Arrow Connector 53"/>
          <p:cNvCxnSpPr>
            <a:stCxn id="13" idx="4"/>
            <a:endCxn id="15" idx="0"/>
          </p:cNvCxnSpPr>
          <p:nvPr/>
        </p:nvCxnSpPr>
        <p:spPr bwMode="auto">
          <a:xfrm rot="16200000" flipH="1">
            <a:off x="4038600" y="25900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6" name="Straight Arrow Connector 55"/>
          <p:cNvCxnSpPr>
            <a:stCxn id="14" idx="4"/>
            <a:endCxn id="9" idx="0"/>
          </p:cNvCxnSpPr>
          <p:nvPr/>
        </p:nvCxnSpPr>
        <p:spPr bwMode="auto">
          <a:xfrm rot="5400000">
            <a:off x="3505200" y="29710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58" name="Straight Arrow Connector 57"/>
          <p:cNvCxnSpPr>
            <a:stCxn id="14" idx="4"/>
            <a:endCxn id="10" idx="0"/>
          </p:cNvCxnSpPr>
          <p:nvPr/>
        </p:nvCxnSpPr>
        <p:spPr bwMode="auto">
          <a:xfrm rot="5400000">
            <a:off x="3810000" y="32758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0" name="Straight Arrow Connector 59"/>
          <p:cNvCxnSpPr>
            <a:stCxn id="14" idx="5"/>
            <a:endCxn id="11" idx="0"/>
          </p:cNvCxnSpPr>
          <p:nvPr/>
        </p:nvCxnSpPr>
        <p:spPr bwMode="auto">
          <a:xfrm rot="16200000" flipH="1">
            <a:off x="4108263" y="31930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2" name="Straight Arrow Connector 61"/>
          <p:cNvCxnSpPr>
            <a:stCxn id="14" idx="5"/>
            <a:endCxn id="15" idx="0"/>
          </p:cNvCxnSpPr>
          <p:nvPr/>
        </p:nvCxnSpPr>
        <p:spPr bwMode="auto">
          <a:xfrm rot="16200000" flipH="1">
            <a:off x="4374963" y="29263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4" name="Straight Arrow Connector 63"/>
          <p:cNvCxnSpPr>
            <a:stCxn id="17" idx="4"/>
            <a:endCxn id="9" idx="7"/>
          </p:cNvCxnSpPr>
          <p:nvPr/>
        </p:nvCxnSpPr>
        <p:spPr bwMode="auto">
          <a:xfrm rot="5400000">
            <a:off x="3803464" y="27805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66" name="Straight Arrow Connector 65"/>
          <p:cNvCxnSpPr>
            <a:stCxn id="17" idx="5"/>
            <a:endCxn id="10" idx="0"/>
          </p:cNvCxnSpPr>
          <p:nvPr/>
        </p:nvCxnSpPr>
        <p:spPr bwMode="auto">
          <a:xfrm rot="5400000">
            <a:off x="4108264" y="29329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2" name="Straight Arrow Connector 71"/>
          <p:cNvCxnSpPr>
            <a:stCxn id="17" idx="4"/>
            <a:endCxn id="11" idx="0"/>
          </p:cNvCxnSpPr>
          <p:nvPr/>
        </p:nvCxnSpPr>
        <p:spPr bwMode="auto">
          <a:xfrm rot="5400000">
            <a:off x="4343400" y="32758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4" name="Straight Arrow Connector 73"/>
          <p:cNvCxnSpPr>
            <a:stCxn id="17" idx="4"/>
            <a:endCxn id="15" idx="7"/>
          </p:cNvCxnSpPr>
          <p:nvPr/>
        </p:nvCxnSpPr>
        <p:spPr bwMode="auto">
          <a:xfrm rot="16200000" flipH="1">
            <a:off x="4641663" y="31299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6" name="Straight Arrow Connector 75"/>
          <p:cNvCxnSpPr>
            <a:stCxn id="9" idx="5"/>
            <a:endCxn id="12" idx="1"/>
          </p:cNvCxnSpPr>
          <p:nvPr/>
        </p:nvCxnSpPr>
        <p:spPr bwMode="auto">
          <a:xfrm rot="16200000" flipH="1">
            <a:off x="3536763" y="39169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78" name="Straight Arrow Connector 77"/>
          <p:cNvCxnSpPr>
            <a:stCxn id="10" idx="4"/>
            <a:endCxn id="12" idx="0"/>
          </p:cNvCxnSpPr>
          <p:nvPr/>
        </p:nvCxnSpPr>
        <p:spPr bwMode="auto">
          <a:xfrm rot="16200000" flipH="1">
            <a:off x="3886200" y="41140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0" name="Straight Arrow Connector 79"/>
          <p:cNvCxnSpPr>
            <a:stCxn id="11" idx="3"/>
            <a:endCxn id="12" idx="0"/>
          </p:cNvCxnSpPr>
          <p:nvPr/>
        </p:nvCxnSpPr>
        <p:spPr bwMode="auto">
          <a:xfrm rot="5400000">
            <a:off x="4076701" y="41074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2" name="Straight Arrow Connector 81"/>
          <p:cNvCxnSpPr>
            <a:stCxn id="15" idx="4"/>
            <a:endCxn id="12" idx="7"/>
          </p:cNvCxnSpPr>
          <p:nvPr/>
        </p:nvCxnSpPr>
        <p:spPr bwMode="auto">
          <a:xfrm rot="5400000">
            <a:off x="4451164" y="38854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4" name="Straight Arrow Connector 83"/>
          <p:cNvCxnSpPr>
            <a:stCxn id="7" idx="4"/>
          </p:cNvCxnSpPr>
          <p:nvPr/>
        </p:nvCxnSpPr>
        <p:spPr bwMode="auto">
          <a:xfrm rot="5400000">
            <a:off x="1219200" y="4952206"/>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85" name="Straight Arrow Connector 84"/>
          <p:cNvCxnSpPr/>
          <p:nvPr/>
        </p:nvCxnSpPr>
        <p:spPr bwMode="auto">
          <a:xfrm rot="5400000">
            <a:off x="4115594" y="49514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19" name="TextBox 118"/>
          <p:cNvSpPr txBox="1"/>
          <p:nvPr/>
        </p:nvSpPr>
        <p:spPr>
          <a:xfrm>
            <a:off x="838200" y="2357735"/>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
        <p:nvSpPr>
          <p:cNvPr id="120" name="TextBox 119"/>
          <p:cNvSpPr txBox="1"/>
          <p:nvPr/>
        </p:nvSpPr>
        <p:spPr>
          <a:xfrm>
            <a:off x="3581400" y="1524000"/>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
        <p:nvSpPr>
          <p:cNvPr id="117" name="TextBox 116"/>
          <p:cNvSpPr txBox="1"/>
          <p:nvPr/>
        </p:nvSpPr>
        <p:spPr>
          <a:xfrm>
            <a:off x="914400" y="5410200"/>
            <a:ext cx="3886200" cy="523220"/>
          </a:xfrm>
          <a:prstGeom prst="rect">
            <a:avLst/>
          </a:prstGeom>
          <a:noFill/>
        </p:spPr>
        <p:txBody>
          <a:bodyPr wrap="square" rtlCol="0">
            <a:spAutoFit/>
          </a:bodyPr>
          <a:lstStyle/>
          <a:p>
            <a:r>
              <a:rPr lang="en-US" sz="2800" dirty="0" smtClean="0">
                <a:solidFill>
                  <a:schemeClr val="bg2">
                    <a:lumMod val="60000"/>
                    <a:lumOff val="40000"/>
                  </a:schemeClr>
                </a:solidFill>
              </a:rPr>
              <a:t>Feed forward networks</a:t>
            </a:r>
            <a:endParaRPr lang="en-US" sz="2800" dirty="0">
              <a:solidFill>
                <a:schemeClr val="bg2">
                  <a:lumMod val="60000"/>
                  <a:lumOff val="40000"/>
                </a:schemeClr>
              </a:solidFill>
            </a:endParaRPr>
          </a:p>
        </p:txBody>
      </p:sp>
      <p:sp>
        <p:nvSpPr>
          <p:cNvPr id="124" name="Rectangle 123"/>
          <p:cNvSpPr/>
          <p:nvPr/>
        </p:nvSpPr>
        <p:spPr bwMode="auto">
          <a:xfrm>
            <a:off x="3048000" y="3505200"/>
            <a:ext cx="2590800" cy="533400"/>
          </a:xfrm>
          <a:prstGeom prst="rect">
            <a:avLst/>
          </a:prstGeom>
          <a:solidFill>
            <a:srgbClr val="FF0000">
              <a:alpha val="24000"/>
            </a:srgb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125" name="TextBox 124"/>
          <p:cNvSpPr txBox="1"/>
          <p:nvPr/>
        </p:nvSpPr>
        <p:spPr>
          <a:xfrm>
            <a:off x="5943600" y="3505200"/>
            <a:ext cx="2819400" cy="461665"/>
          </a:xfrm>
          <a:prstGeom prst="rect">
            <a:avLst/>
          </a:prstGeom>
          <a:noFill/>
        </p:spPr>
        <p:txBody>
          <a:bodyPr wrap="square" rtlCol="0">
            <a:spAutoFit/>
          </a:bodyPr>
          <a:lstStyle/>
          <a:p>
            <a:r>
              <a:rPr lang="en-US" dirty="0" smtClean="0">
                <a:solidFill>
                  <a:srgbClr val="FF0000"/>
                </a:solidFill>
              </a:rPr>
              <a:t>hidden units/layer</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Neural networks</a:t>
            </a:r>
            <a:endParaRPr lang="en-US" dirty="0"/>
          </a:p>
        </p:txBody>
      </p:sp>
      <p:sp>
        <p:nvSpPr>
          <p:cNvPr id="124" name="Content Placeholder 123"/>
          <p:cNvSpPr>
            <a:spLocks noGrp="1"/>
          </p:cNvSpPr>
          <p:nvPr>
            <p:ph idx="1"/>
          </p:nvPr>
        </p:nvSpPr>
        <p:spPr>
          <a:xfrm>
            <a:off x="3733800" y="1981200"/>
            <a:ext cx="4953000" cy="3886200"/>
          </a:xfrm>
        </p:spPr>
        <p:txBody>
          <a:bodyPr/>
          <a:lstStyle/>
          <a:p>
            <a:pPr marL="0" indent="0">
              <a:buNone/>
            </a:pPr>
            <a:r>
              <a:rPr lang="en-US" sz="2800" dirty="0" smtClean="0"/>
              <a:t>Recurrent network</a:t>
            </a:r>
          </a:p>
          <a:p>
            <a:pPr marL="0" indent="0">
              <a:buNone/>
            </a:pPr>
            <a:endParaRPr lang="en-US" sz="2800" dirty="0" smtClean="0"/>
          </a:p>
          <a:p>
            <a:pPr marL="0" indent="0">
              <a:buNone/>
            </a:pPr>
            <a:r>
              <a:rPr lang="en-US" sz="2800" dirty="0" smtClean="0"/>
              <a:t>Output is fed back to input</a:t>
            </a:r>
          </a:p>
          <a:p>
            <a:pPr marL="0" indent="0">
              <a:buNone/>
            </a:pPr>
            <a:endParaRPr lang="en-US" sz="2800" dirty="0" smtClean="0"/>
          </a:p>
          <a:p>
            <a:pPr marL="0" indent="0">
              <a:buNone/>
            </a:pPr>
            <a:r>
              <a:rPr lang="en-US" sz="2800" dirty="0" smtClean="0"/>
              <a:t>Can support memory!</a:t>
            </a:r>
          </a:p>
          <a:p>
            <a:pPr marL="0" indent="0">
              <a:buNone/>
            </a:pPr>
            <a:endParaRPr lang="en-US" sz="2800" dirty="0" smtClean="0">
              <a:solidFill>
                <a:srgbClr val="FF0000"/>
              </a:solidFill>
            </a:endParaRPr>
          </a:p>
          <a:p>
            <a:pPr marL="0" indent="0">
              <a:buNone/>
            </a:pPr>
            <a:r>
              <a:rPr lang="en-US" sz="2800" dirty="0" smtClean="0">
                <a:solidFill>
                  <a:srgbClr val="FF0000"/>
                </a:solidFill>
              </a:rPr>
              <a:t>How?</a:t>
            </a:r>
            <a:endParaRPr lang="en-US" sz="2800" dirty="0">
              <a:solidFill>
                <a:srgbClr val="FF0000"/>
              </a:solidFill>
            </a:endParaRPr>
          </a:p>
        </p:txBody>
      </p:sp>
      <p:sp>
        <p:nvSpPr>
          <p:cNvPr id="86" name="Oval 12"/>
          <p:cNvSpPr>
            <a:spLocks noChangeArrowheads="1"/>
          </p:cNvSpPr>
          <p:nvPr/>
        </p:nvSpPr>
        <p:spPr bwMode="auto">
          <a:xfrm>
            <a:off x="914400" y="41140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7" name="Oval 12"/>
          <p:cNvSpPr>
            <a:spLocks noChangeArrowheads="1"/>
          </p:cNvSpPr>
          <p:nvPr/>
        </p:nvSpPr>
        <p:spPr bwMode="auto">
          <a:xfrm>
            <a:off x="1524000" y="41140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8" name="Oval 12"/>
          <p:cNvSpPr>
            <a:spLocks noChangeArrowheads="1"/>
          </p:cNvSpPr>
          <p:nvPr/>
        </p:nvSpPr>
        <p:spPr bwMode="auto">
          <a:xfrm>
            <a:off x="2057400" y="41140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89" name="Oval 12"/>
          <p:cNvSpPr>
            <a:spLocks noChangeArrowheads="1"/>
          </p:cNvSpPr>
          <p:nvPr/>
        </p:nvSpPr>
        <p:spPr bwMode="auto">
          <a:xfrm>
            <a:off x="1752600" y="49522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0" name="Oval 89"/>
          <p:cNvSpPr>
            <a:spLocks noChangeArrowheads="1"/>
          </p:cNvSpPr>
          <p:nvPr/>
        </p:nvSpPr>
        <p:spPr bwMode="auto">
          <a:xfrm>
            <a:off x="1066800" y="3199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1" name="Oval 12"/>
          <p:cNvSpPr>
            <a:spLocks noChangeArrowheads="1"/>
          </p:cNvSpPr>
          <p:nvPr/>
        </p:nvSpPr>
        <p:spPr bwMode="auto">
          <a:xfrm>
            <a:off x="1676400" y="3199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2" name="Oval 12"/>
          <p:cNvSpPr>
            <a:spLocks noChangeArrowheads="1"/>
          </p:cNvSpPr>
          <p:nvPr/>
        </p:nvSpPr>
        <p:spPr bwMode="auto">
          <a:xfrm>
            <a:off x="2590800" y="41140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3" name="Oval 12"/>
          <p:cNvSpPr>
            <a:spLocks noChangeArrowheads="1"/>
          </p:cNvSpPr>
          <p:nvPr/>
        </p:nvSpPr>
        <p:spPr bwMode="auto">
          <a:xfrm>
            <a:off x="2209800" y="3199606"/>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94" name="Straight Arrow Connector 93"/>
          <p:cNvCxnSpPr/>
          <p:nvPr/>
        </p:nvCxnSpPr>
        <p:spPr bwMode="auto">
          <a:xfrm rot="16200000" flipH="1">
            <a:off x="838200" y="28186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5" name="Straight Arrow Connector 94"/>
          <p:cNvCxnSpPr/>
          <p:nvPr/>
        </p:nvCxnSpPr>
        <p:spPr bwMode="auto">
          <a:xfrm rot="5400000">
            <a:off x="1028700" y="27805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6" name="Straight Arrow Connector 95"/>
          <p:cNvCxnSpPr/>
          <p:nvPr/>
        </p:nvCxnSpPr>
        <p:spPr bwMode="auto">
          <a:xfrm rot="16200000" flipH="1">
            <a:off x="1447800" y="2818607"/>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7" name="Straight Arrow Connector 96"/>
          <p:cNvCxnSpPr/>
          <p:nvPr/>
        </p:nvCxnSpPr>
        <p:spPr bwMode="auto">
          <a:xfrm rot="5400000">
            <a:off x="1638300" y="2780507"/>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8" name="Straight Arrow Connector 97"/>
          <p:cNvCxnSpPr/>
          <p:nvPr/>
        </p:nvCxnSpPr>
        <p:spPr bwMode="auto">
          <a:xfrm rot="16200000" flipH="1">
            <a:off x="1981200" y="2818608"/>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9" name="Straight Arrow Connector 98"/>
          <p:cNvCxnSpPr/>
          <p:nvPr/>
        </p:nvCxnSpPr>
        <p:spPr bwMode="auto">
          <a:xfrm rot="5400000">
            <a:off x="2171700" y="2780508"/>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0" name="Straight Arrow Connector 99"/>
          <p:cNvCxnSpPr>
            <a:stCxn id="90" idx="4"/>
            <a:endCxn id="86" idx="0"/>
          </p:cNvCxnSpPr>
          <p:nvPr/>
        </p:nvCxnSpPr>
        <p:spPr bwMode="auto">
          <a:xfrm rot="5400000">
            <a:off x="838200" y="37330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1" name="Straight Arrow Connector 100"/>
          <p:cNvCxnSpPr>
            <a:stCxn id="90" idx="4"/>
            <a:endCxn id="87" idx="0"/>
          </p:cNvCxnSpPr>
          <p:nvPr/>
        </p:nvCxnSpPr>
        <p:spPr bwMode="auto">
          <a:xfrm rot="16200000" flipH="1">
            <a:off x="1143000" y="3580606"/>
            <a:ext cx="609600" cy="4572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2" name="Straight Arrow Connector 101"/>
          <p:cNvCxnSpPr>
            <a:stCxn id="90" idx="4"/>
            <a:endCxn id="88" idx="1"/>
          </p:cNvCxnSpPr>
          <p:nvPr/>
        </p:nvCxnSpPr>
        <p:spPr bwMode="auto">
          <a:xfrm rot="16200000" flipH="1">
            <a:off x="1333500" y="3390105"/>
            <a:ext cx="654237" cy="8828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3" name="Straight Arrow Connector 102"/>
          <p:cNvCxnSpPr>
            <a:stCxn id="90" idx="4"/>
            <a:endCxn id="92" idx="0"/>
          </p:cNvCxnSpPr>
          <p:nvPr/>
        </p:nvCxnSpPr>
        <p:spPr bwMode="auto">
          <a:xfrm rot="16200000" flipH="1">
            <a:off x="1676400" y="3047206"/>
            <a:ext cx="609600" cy="1524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4" name="Straight Arrow Connector 103"/>
          <p:cNvCxnSpPr>
            <a:stCxn id="91" idx="4"/>
            <a:endCxn id="86" idx="0"/>
          </p:cNvCxnSpPr>
          <p:nvPr/>
        </p:nvCxnSpPr>
        <p:spPr bwMode="auto">
          <a:xfrm rot="5400000">
            <a:off x="1143000" y="3428206"/>
            <a:ext cx="609600" cy="7620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5" name="Straight Arrow Connector 104"/>
          <p:cNvCxnSpPr>
            <a:stCxn id="91" idx="4"/>
            <a:endCxn id="87" idx="0"/>
          </p:cNvCxnSpPr>
          <p:nvPr/>
        </p:nvCxnSpPr>
        <p:spPr bwMode="auto">
          <a:xfrm rot="5400000">
            <a:off x="1447800" y="37330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6" name="Straight Arrow Connector 105"/>
          <p:cNvCxnSpPr>
            <a:stCxn id="91" idx="5"/>
            <a:endCxn id="88" idx="0"/>
          </p:cNvCxnSpPr>
          <p:nvPr/>
        </p:nvCxnSpPr>
        <p:spPr bwMode="auto">
          <a:xfrm rot="16200000" flipH="1">
            <a:off x="1746063" y="3650268"/>
            <a:ext cx="654237" cy="2732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7" name="Straight Arrow Connector 106"/>
          <p:cNvCxnSpPr>
            <a:stCxn id="91" idx="5"/>
            <a:endCxn id="92" idx="0"/>
          </p:cNvCxnSpPr>
          <p:nvPr/>
        </p:nvCxnSpPr>
        <p:spPr bwMode="auto">
          <a:xfrm rot="16200000" flipH="1">
            <a:off x="2012763" y="3383568"/>
            <a:ext cx="654237" cy="806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8" name="Straight Arrow Connector 107"/>
          <p:cNvCxnSpPr>
            <a:stCxn id="93" idx="4"/>
            <a:endCxn id="86" idx="7"/>
          </p:cNvCxnSpPr>
          <p:nvPr/>
        </p:nvCxnSpPr>
        <p:spPr bwMode="auto">
          <a:xfrm rot="5400000">
            <a:off x="1441264" y="3237706"/>
            <a:ext cx="654237" cy="11876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9" name="Straight Arrow Connector 108"/>
          <p:cNvCxnSpPr>
            <a:stCxn id="93" idx="5"/>
            <a:endCxn id="87" idx="0"/>
          </p:cNvCxnSpPr>
          <p:nvPr/>
        </p:nvCxnSpPr>
        <p:spPr bwMode="auto">
          <a:xfrm rot="5400000">
            <a:off x="1746064" y="3390106"/>
            <a:ext cx="654237" cy="7935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0" name="Straight Arrow Connector 109"/>
          <p:cNvCxnSpPr>
            <a:stCxn id="93" idx="4"/>
            <a:endCxn id="88" idx="0"/>
          </p:cNvCxnSpPr>
          <p:nvPr/>
        </p:nvCxnSpPr>
        <p:spPr bwMode="auto">
          <a:xfrm rot="5400000">
            <a:off x="1981200" y="3733006"/>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1" name="Straight Arrow Connector 110"/>
          <p:cNvCxnSpPr>
            <a:stCxn id="93" idx="4"/>
            <a:endCxn id="92" idx="7"/>
          </p:cNvCxnSpPr>
          <p:nvPr/>
        </p:nvCxnSpPr>
        <p:spPr bwMode="auto">
          <a:xfrm rot="16200000" flipH="1">
            <a:off x="2279463" y="3587142"/>
            <a:ext cx="654237" cy="4887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2" name="Straight Arrow Connector 111"/>
          <p:cNvCxnSpPr>
            <a:stCxn id="86" idx="5"/>
            <a:endCxn id="89" idx="1"/>
          </p:cNvCxnSpPr>
          <p:nvPr/>
        </p:nvCxnSpPr>
        <p:spPr bwMode="auto">
          <a:xfrm rot="16200000" flipH="1">
            <a:off x="1174563" y="4374169"/>
            <a:ext cx="622674" cy="6226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3" name="Straight Arrow Connector 112"/>
          <p:cNvCxnSpPr>
            <a:stCxn id="87" idx="4"/>
            <a:endCxn id="89" idx="0"/>
          </p:cNvCxnSpPr>
          <p:nvPr/>
        </p:nvCxnSpPr>
        <p:spPr bwMode="auto">
          <a:xfrm rot="16200000" flipH="1">
            <a:off x="1524000" y="4571206"/>
            <a:ext cx="5334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4" name="Straight Arrow Connector 113"/>
          <p:cNvCxnSpPr>
            <a:stCxn id="88" idx="3"/>
            <a:endCxn id="89" idx="0"/>
          </p:cNvCxnSpPr>
          <p:nvPr/>
        </p:nvCxnSpPr>
        <p:spPr bwMode="auto">
          <a:xfrm rot="5400000">
            <a:off x="1714501" y="4564669"/>
            <a:ext cx="578037" cy="1970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5" name="Straight Arrow Connector 114"/>
          <p:cNvCxnSpPr>
            <a:stCxn id="92" idx="4"/>
            <a:endCxn id="89" idx="7"/>
          </p:cNvCxnSpPr>
          <p:nvPr/>
        </p:nvCxnSpPr>
        <p:spPr bwMode="auto">
          <a:xfrm rot="5400000">
            <a:off x="2088964" y="4342606"/>
            <a:ext cx="578037" cy="730437"/>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6" name="Straight Arrow Connector 115"/>
          <p:cNvCxnSpPr/>
          <p:nvPr/>
        </p:nvCxnSpPr>
        <p:spPr bwMode="auto">
          <a:xfrm rot="5400000">
            <a:off x="1753394" y="5408612"/>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18" name="Freeform 117"/>
          <p:cNvSpPr/>
          <p:nvPr/>
        </p:nvSpPr>
        <p:spPr bwMode="auto">
          <a:xfrm>
            <a:off x="1879600" y="2551289"/>
            <a:ext cx="1639711" cy="3349978"/>
          </a:xfrm>
          <a:custGeom>
            <a:avLst/>
            <a:gdLst>
              <a:gd name="connsiteX0" fmla="*/ 0 w 1639711"/>
              <a:gd name="connsiteY0" fmla="*/ 2723444 h 3349978"/>
              <a:gd name="connsiteX1" fmla="*/ 1185333 w 1639711"/>
              <a:gd name="connsiteY1" fmla="*/ 2960511 h 3349978"/>
              <a:gd name="connsiteX2" fmla="*/ 1540933 w 1639711"/>
              <a:gd name="connsiteY2" fmla="*/ 386644 h 3349978"/>
              <a:gd name="connsiteX3" fmla="*/ 592667 w 1639711"/>
              <a:gd name="connsiteY3" fmla="*/ 640644 h 3349978"/>
            </a:gdLst>
            <a:ahLst/>
            <a:cxnLst>
              <a:cxn ang="0">
                <a:pos x="connsiteX0" y="connsiteY0"/>
              </a:cxn>
              <a:cxn ang="0">
                <a:pos x="connsiteX1" y="connsiteY1"/>
              </a:cxn>
              <a:cxn ang="0">
                <a:pos x="connsiteX2" y="connsiteY2"/>
              </a:cxn>
              <a:cxn ang="0">
                <a:pos x="connsiteX3" y="connsiteY3"/>
              </a:cxn>
            </a:cxnLst>
            <a:rect l="l" t="t" r="r" b="b"/>
            <a:pathLst>
              <a:path w="1639711" h="3349978">
                <a:moveTo>
                  <a:pt x="0" y="2723444"/>
                </a:moveTo>
                <a:cubicBezTo>
                  <a:pt x="464255" y="3036711"/>
                  <a:pt x="928511" y="3349978"/>
                  <a:pt x="1185333" y="2960511"/>
                </a:cubicBezTo>
                <a:cubicBezTo>
                  <a:pt x="1442155" y="2571044"/>
                  <a:pt x="1639711" y="773288"/>
                  <a:pt x="1540933" y="386644"/>
                </a:cubicBezTo>
                <a:cubicBezTo>
                  <a:pt x="1442155" y="0"/>
                  <a:pt x="1017411" y="320322"/>
                  <a:pt x="592667" y="640644"/>
                </a:cubicBezTo>
              </a:path>
            </a:pathLst>
          </a:custGeom>
          <a:noFill/>
          <a:ln w="9525" cap="flat" cmpd="sng" algn="ctr">
            <a:solidFill>
              <a:schemeClr val="tx1"/>
            </a:solidFill>
            <a:prstDash val="solid"/>
            <a:round/>
            <a:headEnd type="none" w="med" len="med"/>
            <a:tailEnd type="arrow"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121" name="TextBox 120"/>
          <p:cNvSpPr txBox="1"/>
          <p:nvPr/>
        </p:nvSpPr>
        <p:spPr>
          <a:xfrm>
            <a:off x="1219200" y="1981200"/>
            <a:ext cx="1676400" cy="461665"/>
          </a:xfrm>
          <a:prstGeom prst="rect">
            <a:avLst/>
          </a:prstGeom>
          <a:noFill/>
        </p:spPr>
        <p:txBody>
          <a:bodyPr wrap="square" rtlCol="0">
            <a:spAutoFit/>
          </a:bodyPr>
          <a:lstStyle/>
          <a:p>
            <a:r>
              <a:rPr lang="en-US" dirty="0" smtClean="0">
                <a:solidFill>
                  <a:srgbClr val="FF6600"/>
                </a:solidFill>
              </a:rPr>
              <a:t>inputs</a:t>
            </a:r>
            <a:endParaRPr lang="en-US" dirty="0">
              <a:solidFill>
                <a:srgbClr val="FF6600"/>
              </a:solidFill>
            </a:endParaRPr>
          </a:p>
        </p:txBody>
      </p:sp>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026"/>
          <p:cNvSpPr>
            <a:spLocks noGrp="1" noChangeArrowheads="1"/>
          </p:cNvSpPr>
          <p:nvPr>
            <p:ph type="title"/>
          </p:nvPr>
        </p:nvSpPr>
        <p:spPr>
          <a:xfrm>
            <a:off x="457200" y="152400"/>
            <a:ext cx="8229600" cy="1371600"/>
          </a:xfrm>
        </p:spPr>
        <p:txBody>
          <a:bodyPr/>
          <a:lstStyle/>
          <a:p>
            <a:pPr eaLnBrk="1" hangingPunct="1"/>
            <a:r>
              <a:rPr lang="en-US" dirty="0"/>
              <a:t>History of Neural Networks</a:t>
            </a:r>
          </a:p>
        </p:txBody>
      </p:sp>
      <p:sp>
        <p:nvSpPr>
          <p:cNvPr id="34819" name="Rectangle 1027"/>
          <p:cNvSpPr>
            <a:spLocks noGrp="1" noChangeArrowheads="1"/>
          </p:cNvSpPr>
          <p:nvPr>
            <p:ph type="body" idx="1"/>
          </p:nvPr>
        </p:nvSpPr>
        <p:spPr>
          <a:xfrm>
            <a:off x="457200" y="1676400"/>
            <a:ext cx="8229600" cy="3886200"/>
          </a:xfrm>
        </p:spPr>
        <p:txBody>
          <a:bodyPr/>
          <a:lstStyle/>
          <a:p>
            <a:pPr marL="0" indent="0" eaLnBrk="1" hangingPunct="1">
              <a:lnSpc>
                <a:spcPct val="80000"/>
              </a:lnSpc>
              <a:buNone/>
            </a:pPr>
            <a:r>
              <a:rPr lang="en-US" sz="2800" dirty="0"/>
              <a:t>McCulloch and Pitts (1943) – introduced model of artificial neurons and suggested they could </a:t>
            </a:r>
            <a:r>
              <a:rPr lang="en-US" sz="2800" dirty="0" smtClean="0"/>
              <a:t>learn</a:t>
            </a:r>
          </a:p>
          <a:p>
            <a:pPr marL="0" indent="0" eaLnBrk="1" hangingPunct="1">
              <a:lnSpc>
                <a:spcPct val="80000"/>
              </a:lnSpc>
              <a:buNone/>
            </a:pPr>
            <a:endParaRPr lang="en-US" sz="2800" dirty="0" smtClean="0"/>
          </a:p>
          <a:p>
            <a:pPr marL="0" indent="0" eaLnBrk="1" hangingPunct="1">
              <a:lnSpc>
                <a:spcPct val="80000"/>
              </a:lnSpc>
              <a:buNone/>
            </a:pPr>
            <a:r>
              <a:rPr lang="en-US" sz="2800" dirty="0" err="1" smtClean="0"/>
              <a:t>Hebb</a:t>
            </a:r>
            <a:r>
              <a:rPr lang="en-US" sz="2800" dirty="0" smtClean="0"/>
              <a:t> </a:t>
            </a:r>
            <a:r>
              <a:rPr lang="en-US" sz="2800" dirty="0"/>
              <a:t>(1949) – Simple updating rule for </a:t>
            </a:r>
            <a:r>
              <a:rPr lang="en-US" sz="2800" dirty="0" smtClean="0"/>
              <a:t>learning</a:t>
            </a:r>
          </a:p>
          <a:p>
            <a:pPr marL="0" indent="0" eaLnBrk="1" hangingPunct="1">
              <a:lnSpc>
                <a:spcPct val="80000"/>
              </a:lnSpc>
              <a:buNone/>
            </a:pPr>
            <a:endParaRPr lang="en-US" sz="2800" dirty="0" smtClean="0"/>
          </a:p>
          <a:p>
            <a:pPr marL="0" indent="0" eaLnBrk="1" hangingPunct="1">
              <a:lnSpc>
                <a:spcPct val="80000"/>
              </a:lnSpc>
              <a:buNone/>
            </a:pPr>
            <a:r>
              <a:rPr lang="en-US" sz="2800" dirty="0" smtClean="0"/>
              <a:t>Rosenblatt </a:t>
            </a:r>
            <a:r>
              <a:rPr lang="en-US" sz="2800" dirty="0"/>
              <a:t>(1962) - the </a:t>
            </a:r>
            <a:r>
              <a:rPr lang="en-US" sz="2800" i="1" dirty="0"/>
              <a:t>perceptron</a:t>
            </a:r>
            <a:r>
              <a:rPr lang="en-US" sz="2800" dirty="0"/>
              <a:t> model</a:t>
            </a:r>
          </a:p>
          <a:p>
            <a:pPr marL="0" indent="0" eaLnBrk="1" hangingPunct="1">
              <a:lnSpc>
                <a:spcPct val="80000"/>
              </a:lnSpc>
              <a:buNone/>
            </a:pPr>
            <a:endParaRPr lang="en-US" sz="2800" dirty="0" smtClean="0"/>
          </a:p>
          <a:p>
            <a:pPr marL="0" indent="0" eaLnBrk="1" hangingPunct="1">
              <a:lnSpc>
                <a:spcPct val="80000"/>
              </a:lnSpc>
              <a:buNone/>
            </a:pPr>
            <a:r>
              <a:rPr lang="en-US" sz="2800" dirty="0" err="1" smtClean="0"/>
              <a:t>Minsky</a:t>
            </a:r>
            <a:r>
              <a:rPr lang="en-US" sz="2800" dirty="0" smtClean="0"/>
              <a:t> </a:t>
            </a:r>
            <a:r>
              <a:rPr lang="en-US" sz="2800" dirty="0"/>
              <a:t>and </a:t>
            </a:r>
            <a:r>
              <a:rPr lang="en-US" sz="2800" dirty="0" err="1"/>
              <a:t>Papert</a:t>
            </a:r>
            <a:r>
              <a:rPr lang="en-US" sz="2800" dirty="0"/>
              <a:t> (1969) – wrote </a:t>
            </a:r>
            <a:r>
              <a:rPr lang="en-US" sz="2800" i="1" dirty="0" err="1"/>
              <a:t>Perceptrons</a:t>
            </a:r>
            <a:r>
              <a:rPr lang="en-US" sz="2800" i="1" dirty="0"/>
              <a:t> </a:t>
            </a:r>
          </a:p>
          <a:p>
            <a:pPr marL="0" indent="0" eaLnBrk="1" hangingPunct="1">
              <a:lnSpc>
                <a:spcPct val="80000"/>
              </a:lnSpc>
              <a:buNone/>
            </a:pPr>
            <a:endParaRPr lang="en-US" sz="2800" dirty="0" smtClean="0"/>
          </a:p>
          <a:p>
            <a:pPr marL="0" indent="0" eaLnBrk="1" hangingPunct="1">
              <a:lnSpc>
                <a:spcPct val="80000"/>
              </a:lnSpc>
              <a:buNone/>
            </a:pPr>
            <a:r>
              <a:rPr lang="en-US" sz="2800" dirty="0" smtClean="0"/>
              <a:t>Bryson </a:t>
            </a:r>
            <a:r>
              <a:rPr lang="en-US" sz="2800" dirty="0"/>
              <a:t>and Ho (1969, but largely ignored until </a:t>
            </a:r>
            <a:r>
              <a:rPr lang="en-US" sz="2800" dirty="0" smtClean="0"/>
              <a:t>1980s--Rosenblatt) </a:t>
            </a:r>
            <a:r>
              <a:rPr lang="en-US" sz="2800" dirty="0"/>
              <a:t>– invented back-propagation learning for multilayer networks</a:t>
            </a:r>
          </a:p>
        </p:txBody>
      </p:sp>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026"/>
          <p:cNvSpPr>
            <a:spLocks noGrp="1" noChangeArrowheads="1"/>
          </p:cNvSpPr>
          <p:nvPr>
            <p:ph type="title"/>
          </p:nvPr>
        </p:nvSpPr>
        <p:spPr/>
        <p:txBody>
          <a:bodyPr/>
          <a:lstStyle/>
          <a:p>
            <a:pPr eaLnBrk="1" hangingPunct="1"/>
            <a:r>
              <a:rPr lang="en-US"/>
              <a:t>Perceptron</a:t>
            </a:r>
          </a:p>
        </p:txBody>
      </p:sp>
      <p:sp>
        <p:nvSpPr>
          <p:cNvPr id="40963" name="Rectangle 1027"/>
          <p:cNvSpPr>
            <a:spLocks noGrp="1" noChangeArrowheads="1"/>
          </p:cNvSpPr>
          <p:nvPr>
            <p:ph type="body" idx="1"/>
          </p:nvPr>
        </p:nvSpPr>
        <p:spPr>
          <a:xfrm>
            <a:off x="457200" y="1752600"/>
            <a:ext cx="8229600" cy="4495800"/>
          </a:xfrm>
        </p:spPr>
        <p:txBody>
          <a:bodyPr/>
          <a:lstStyle/>
          <a:p>
            <a:pPr marL="0" indent="0" eaLnBrk="1" hangingPunct="1">
              <a:buNone/>
            </a:pPr>
            <a:r>
              <a:rPr lang="en-US" sz="2400" dirty="0"/>
              <a:t>First wave in neural networks in the 1960’s</a:t>
            </a:r>
          </a:p>
          <a:p>
            <a:pPr marL="0" indent="0" eaLnBrk="1" hangingPunct="1">
              <a:buNone/>
            </a:pPr>
            <a:endParaRPr lang="en-US" sz="2400" dirty="0" smtClean="0"/>
          </a:p>
          <a:p>
            <a:pPr marL="0" indent="0" eaLnBrk="1" hangingPunct="1">
              <a:buNone/>
            </a:pPr>
            <a:r>
              <a:rPr lang="en-US" sz="2400" dirty="0" smtClean="0"/>
              <a:t>Single </a:t>
            </a:r>
            <a:r>
              <a:rPr lang="en-US" sz="2400" dirty="0"/>
              <a:t>neuron</a:t>
            </a:r>
          </a:p>
          <a:p>
            <a:pPr marL="0" indent="0" eaLnBrk="1" hangingPunct="1">
              <a:buNone/>
            </a:pPr>
            <a:endParaRPr lang="en-US" sz="2400" dirty="0" smtClean="0"/>
          </a:p>
          <a:p>
            <a:pPr marL="0" indent="0" eaLnBrk="1" hangingPunct="1">
              <a:buNone/>
            </a:pPr>
            <a:r>
              <a:rPr lang="en-US" sz="2400" dirty="0" smtClean="0"/>
              <a:t>Trainable</a:t>
            </a:r>
            <a:r>
              <a:rPr lang="en-US" sz="2400" dirty="0"/>
              <a:t>: its threshold and input weights can be modified</a:t>
            </a:r>
          </a:p>
          <a:p>
            <a:pPr marL="0" indent="0" eaLnBrk="1" hangingPunct="1">
              <a:buNone/>
            </a:pPr>
            <a:endParaRPr lang="en-US" sz="2400" dirty="0" smtClean="0"/>
          </a:p>
          <a:p>
            <a:pPr marL="0" indent="0" eaLnBrk="1" hangingPunct="1">
              <a:buNone/>
            </a:pPr>
            <a:r>
              <a:rPr lang="en-US" sz="2400" dirty="0" smtClean="0"/>
              <a:t>If </a:t>
            </a:r>
            <a:r>
              <a:rPr lang="en-US" sz="2400" dirty="0"/>
              <a:t>the neuron doesn’t give the desired output, then it has made a mistake.</a:t>
            </a:r>
          </a:p>
          <a:p>
            <a:pPr marL="0" indent="0" eaLnBrk="1" hangingPunct="1">
              <a:buNone/>
            </a:pPr>
            <a:endParaRPr lang="en-US" sz="2400" dirty="0" smtClean="0"/>
          </a:p>
          <a:p>
            <a:pPr marL="0" indent="0" eaLnBrk="1" hangingPunct="1">
              <a:buNone/>
            </a:pPr>
            <a:r>
              <a:rPr lang="en-US" sz="2400" dirty="0" smtClean="0"/>
              <a:t>Input </a:t>
            </a:r>
            <a:r>
              <a:rPr lang="en-US" sz="2400" dirty="0"/>
              <a:t>weights and threshold can be changed according to a learning </a:t>
            </a:r>
            <a:r>
              <a:rPr lang="en-US" sz="2400" dirty="0" smtClean="0"/>
              <a:t>algorithm</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z="4000"/>
              <a:t>Examples - Logical operators 	</a:t>
            </a:r>
          </a:p>
        </p:txBody>
      </p:sp>
      <p:sp>
        <p:nvSpPr>
          <p:cNvPr id="43011" name="Rectangle 3"/>
          <p:cNvSpPr>
            <a:spLocks noGrp="1" noChangeArrowheads="1"/>
          </p:cNvSpPr>
          <p:nvPr>
            <p:ph type="body" idx="1"/>
          </p:nvPr>
        </p:nvSpPr>
        <p:spPr>
          <a:xfrm>
            <a:off x="381000" y="1905000"/>
            <a:ext cx="8534400" cy="3886200"/>
          </a:xfrm>
        </p:spPr>
        <p:txBody>
          <a:bodyPr/>
          <a:lstStyle/>
          <a:p>
            <a:pPr marL="0" indent="0" eaLnBrk="1" hangingPunct="1">
              <a:buNone/>
            </a:pPr>
            <a:r>
              <a:rPr lang="en-US" sz="2800" b="1" dirty="0"/>
              <a:t>AND</a:t>
            </a:r>
            <a:r>
              <a:rPr lang="en-US" sz="2800" dirty="0"/>
              <a:t> – if all inputs are 1, return 1, otherwise return 0</a:t>
            </a:r>
          </a:p>
          <a:p>
            <a:pPr marL="0" indent="0" eaLnBrk="1" hangingPunct="1">
              <a:buNone/>
            </a:pPr>
            <a:endParaRPr lang="en-US" sz="2800" b="1" dirty="0" smtClean="0"/>
          </a:p>
          <a:p>
            <a:pPr marL="0" indent="0" eaLnBrk="1" hangingPunct="1">
              <a:buNone/>
            </a:pPr>
            <a:r>
              <a:rPr lang="en-US" sz="2800" b="1" dirty="0" smtClean="0"/>
              <a:t>OR</a:t>
            </a:r>
            <a:r>
              <a:rPr lang="en-US" sz="2800" dirty="0" smtClean="0"/>
              <a:t> </a:t>
            </a:r>
            <a:r>
              <a:rPr lang="en-US" sz="2800" dirty="0"/>
              <a:t>– if at least one input is 1, return 1, otherwise return 0</a:t>
            </a:r>
          </a:p>
          <a:p>
            <a:pPr marL="0" indent="0" eaLnBrk="1" hangingPunct="1">
              <a:buNone/>
            </a:pPr>
            <a:endParaRPr lang="en-US" sz="2800" b="1" dirty="0" smtClean="0"/>
          </a:p>
          <a:p>
            <a:pPr marL="0" indent="0" eaLnBrk="1" hangingPunct="1">
              <a:buNone/>
            </a:pPr>
            <a:r>
              <a:rPr lang="en-US" sz="2800" b="1" dirty="0" smtClean="0"/>
              <a:t>NOT</a:t>
            </a:r>
            <a:r>
              <a:rPr lang="en-US" sz="2800" dirty="0" smtClean="0"/>
              <a:t> </a:t>
            </a:r>
            <a:r>
              <a:rPr lang="en-US" sz="2800" dirty="0"/>
              <a:t>– return the opposite of the input</a:t>
            </a:r>
          </a:p>
          <a:p>
            <a:pPr marL="0" indent="0" eaLnBrk="1" hangingPunct="1">
              <a:buNone/>
            </a:pPr>
            <a:endParaRPr lang="en-US" sz="2800" b="1" dirty="0" smtClean="0"/>
          </a:p>
          <a:p>
            <a:pPr marL="0" indent="0" eaLnBrk="1" hangingPunct="1">
              <a:buNone/>
            </a:pPr>
            <a:r>
              <a:rPr lang="en-US" sz="2800" b="1" dirty="0" smtClean="0"/>
              <a:t>XOR</a:t>
            </a:r>
            <a:r>
              <a:rPr lang="en-US" sz="2800" dirty="0" smtClean="0"/>
              <a:t> </a:t>
            </a:r>
            <a:r>
              <a:rPr lang="en-US" sz="2800" dirty="0"/>
              <a:t>– if exactly one input is 1, then return 1, otherwise return 0</a:t>
            </a:r>
          </a:p>
        </p:txBody>
      </p:sp>
    </p:spTree>
  </p:cSld>
  <p:clrMapOvr>
    <a:masterClrMapping/>
  </p:clrMapOvr>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a:t>AND</a:t>
            </a:r>
          </a:p>
        </p:txBody>
      </p:sp>
      <p:graphicFrame>
        <p:nvGraphicFramePr>
          <p:cNvPr id="32942" name="Group 174"/>
          <p:cNvGraphicFramePr>
            <a:graphicFrameLocks noGrp="1"/>
          </p:cNvGraphicFramePr>
          <p:nvPr>
            <p:ph idx="1"/>
          </p:nvPr>
        </p:nvGraphicFramePr>
        <p:xfrm>
          <a:off x="2133600" y="1752600"/>
          <a:ext cx="3200400" cy="3886201"/>
        </p:xfrm>
        <a:graphic>
          <a:graphicData uri="http://schemas.openxmlformats.org/drawingml/2006/table">
            <a:tbl>
              <a:tblPr/>
              <a:tblGrid>
                <a:gridCol w="685800"/>
                <a:gridCol w="762000"/>
                <a:gridCol w="1752600"/>
              </a:tblGrid>
              <a:tr h="7778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dirty="0">
                          <a:ln>
                            <a:noFill/>
                          </a:ln>
                          <a:solidFill>
                            <a:schemeClr val="tx1"/>
                          </a:solidFill>
                          <a:effectLst/>
                          <a:latin typeface="Arial" charset="0"/>
                        </a:rPr>
                        <a:t>x</a:t>
                      </a:r>
                      <a:r>
                        <a:rPr kumimoji="0" lang="en-US" sz="2800" b="0" i="0" u="none" strike="noStrike" cap="none" normalizeH="0" baseline="-25000" dirty="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r>
                        <a:rPr kumimoji="0" lang="en-US" sz="2800" b="1" i="0" u="none" strike="noStrike" cap="none" normalizeH="0" baseline="0">
                          <a:ln>
                            <a:noFill/>
                          </a:ln>
                          <a:solidFill>
                            <a:schemeClr val="tx1"/>
                          </a:solidFill>
                          <a:effectLst/>
                          <a:latin typeface="Arial" charset="0"/>
                        </a:rPr>
                        <a:t> and </a:t>
                      </a: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7778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7762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7778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Oval 2"/>
          <p:cNvSpPr>
            <a:spLocks noChangeArrowheads="1"/>
          </p:cNvSpPr>
          <p:nvPr/>
        </p:nvSpPr>
        <p:spPr bwMode="auto">
          <a:xfrm>
            <a:off x="3886200" y="2667000"/>
            <a:ext cx="1600200" cy="16002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47107" name="Text Box 3"/>
          <p:cNvSpPr txBox="1">
            <a:spLocks noChangeArrowheads="1"/>
          </p:cNvSpPr>
          <p:nvPr/>
        </p:nvSpPr>
        <p:spPr bwMode="auto">
          <a:xfrm>
            <a:off x="3962400" y="3290888"/>
            <a:ext cx="16002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i="1" dirty="0">
                <a:solidFill>
                  <a:srgbClr val="FF0000"/>
                </a:solidFill>
              </a:rPr>
              <a:t>T = ?</a:t>
            </a:r>
          </a:p>
        </p:txBody>
      </p:sp>
      <p:sp>
        <p:nvSpPr>
          <p:cNvPr id="47108" name="Line 4"/>
          <p:cNvSpPr>
            <a:spLocks noChangeShapeType="1"/>
          </p:cNvSpPr>
          <p:nvPr/>
        </p:nvSpPr>
        <p:spPr bwMode="auto">
          <a:xfrm>
            <a:off x="5562600" y="3429000"/>
            <a:ext cx="16764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47109" name="Text Box 5"/>
          <p:cNvSpPr txBox="1">
            <a:spLocks noChangeArrowheads="1"/>
          </p:cNvSpPr>
          <p:nvPr/>
        </p:nvSpPr>
        <p:spPr bwMode="auto">
          <a:xfrm>
            <a:off x="7239000" y="3214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Output </a:t>
            </a:r>
            <a:r>
              <a:rPr lang="en-US" sz="1800" i="1" dirty="0"/>
              <a:t>y</a:t>
            </a:r>
          </a:p>
        </p:txBody>
      </p:sp>
      <p:sp>
        <p:nvSpPr>
          <p:cNvPr id="47110" name="Line 6"/>
          <p:cNvSpPr>
            <a:spLocks noChangeShapeType="1"/>
          </p:cNvSpPr>
          <p:nvPr/>
        </p:nvSpPr>
        <p:spPr bwMode="auto">
          <a:xfrm>
            <a:off x="1524000" y="1752600"/>
            <a:ext cx="2286000" cy="14478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47111" name="Line 7"/>
          <p:cNvSpPr>
            <a:spLocks noChangeShapeType="1"/>
          </p:cNvSpPr>
          <p:nvPr/>
        </p:nvSpPr>
        <p:spPr bwMode="auto">
          <a:xfrm flipV="1">
            <a:off x="1676400" y="4038600"/>
            <a:ext cx="2286000" cy="838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47112" name="Text Box 8"/>
          <p:cNvSpPr txBox="1">
            <a:spLocks noChangeArrowheads="1"/>
          </p:cNvSpPr>
          <p:nvPr/>
        </p:nvSpPr>
        <p:spPr bwMode="auto">
          <a:xfrm>
            <a:off x="609600" y="1524000"/>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47113" name="Text Box 9"/>
          <p:cNvSpPr txBox="1">
            <a:spLocks noChangeArrowheads="1"/>
          </p:cNvSpPr>
          <p:nvPr/>
        </p:nvSpPr>
        <p:spPr bwMode="auto">
          <a:xfrm>
            <a:off x="762000" y="4662488"/>
            <a:ext cx="11430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47114" name="Text Box 10"/>
          <p:cNvSpPr txBox="1">
            <a:spLocks noChangeArrowheads="1"/>
          </p:cNvSpPr>
          <p:nvPr/>
        </p:nvSpPr>
        <p:spPr bwMode="auto">
          <a:xfrm>
            <a:off x="2209800" y="19192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solidFill>
                  <a:srgbClr val="FF0000"/>
                </a:solidFill>
              </a:rPr>
              <a:t>W</a:t>
            </a:r>
            <a:r>
              <a:rPr lang="en-US" sz="1800" baseline="-25000" dirty="0">
                <a:solidFill>
                  <a:srgbClr val="FF0000"/>
                </a:solidFill>
              </a:rPr>
              <a:t>1</a:t>
            </a:r>
            <a:r>
              <a:rPr lang="en-US" sz="1800" dirty="0">
                <a:solidFill>
                  <a:srgbClr val="FF0000"/>
                </a:solidFill>
              </a:rPr>
              <a:t> = ?</a:t>
            </a:r>
            <a:endParaRPr lang="en-US" sz="1800" baseline="-25000" dirty="0">
              <a:solidFill>
                <a:srgbClr val="FF0000"/>
              </a:solidFill>
            </a:endParaRPr>
          </a:p>
        </p:txBody>
      </p:sp>
      <p:sp>
        <p:nvSpPr>
          <p:cNvPr id="47115" name="Text Box 11"/>
          <p:cNvSpPr txBox="1">
            <a:spLocks noChangeArrowheads="1"/>
          </p:cNvSpPr>
          <p:nvPr/>
        </p:nvSpPr>
        <p:spPr bwMode="auto">
          <a:xfrm>
            <a:off x="1905000" y="4738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solidFill>
                  <a:srgbClr val="FF0000"/>
                </a:solidFill>
              </a:rPr>
              <a:t>W</a:t>
            </a:r>
            <a:r>
              <a:rPr lang="en-US" sz="1800" baseline="-25000" dirty="0">
                <a:solidFill>
                  <a:srgbClr val="FF0000"/>
                </a:solidFill>
              </a:rPr>
              <a:t>2 </a:t>
            </a:r>
            <a:r>
              <a:rPr lang="en-US" sz="1800" dirty="0">
                <a:solidFill>
                  <a:srgbClr val="FF0000"/>
                </a:solidFill>
              </a:rPr>
              <a:t>= ?</a:t>
            </a:r>
            <a:endParaRPr lang="en-US" sz="1800" baseline="-25000" dirty="0">
              <a:solidFill>
                <a:srgbClr val="FF0000"/>
              </a:solidFill>
            </a:endParaRPr>
          </a:p>
        </p:txBody>
      </p:sp>
      <p:sp>
        <p:nvSpPr>
          <p:cNvPr id="47116" name="Text Box 12"/>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AND</a:t>
            </a:r>
          </a:p>
        </p:txBody>
      </p:sp>
      <p:graphicFrame>
        <p:nvGraphicFramePr>
          <p:cNvPr id="13" name="Group 174"/>
          <p:cNvGraphicFramePr>
            <a:graphicFrameLocks noGrp="1"/>
          </p:cNvGraphicFramePr>
          <p:nvPr>
            <p:ph idx="1"/>
            <p:extLst>
              <p:ext uri="{D42A27DB-BD31-4B8C-83A1-F6EECF244321}">
                <p14:modId xmlns:p14="http://schemas.microsoft.com/office/powerpoint/2010/main" val="3860153506"/>
              </p:ext>
            </p:extLst>
          </p:nvPr>
        </p:nvGraphicFramePr>
        <p:xfrm>
          <a:off x="6172199" y="533400"/>
          <a:ext cx="2743201" cy="1981200"/>
        </p:xfrm>
        <a:graphic>
          <a:graphicData uri="http://schemas.openxmlformats.org/drawingml/2006/table">
            <a:tbl>
              <a:tblPr/>
              <a:tblGrid>
                <a:gridCol w="587829"/>
                <a:gridCol w="653143"/>
                <a:gridCol w="1502229"/>
              </a:tblGrid>
              <a:tr h="25929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x</a:t>
                      </a:r>
                      <a:r>
                        <a:rPr kumimoji="0" lang="en-US" sz="2000" b="0" i="0" u="none" strike="noStrike" cap="none" normalizeH="0" baseline="-25000" dirty="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r>
                        <a:rPr kumimoji="0" lang="en-US" sz="2000" b="1" i="0" u="none" strike="noStrike" cap="none" normalizeH="0" baseline="0">
                          <a:ln>
                            <a:noFill/>
                          </a:ln>
                          <a:solidFill>
                            <a:schemeClr val="tx1"/>
                          </a:solidFill>
                          <a:effectLst/>
                          <a:latin typeface="Arial" charset="0"/>
                        </a:rPr>
                        <a:t> and </a:t>
                      </a: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2587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5929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2587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25929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Oval 1026"/>
          <p:cNvSpPr>
            <a:spLocks noChangeArrowheads="1"/>
          </p:cNvSpPr>
          <p:nvPr/>
        </p:nvSpPr>
        <p:spPr bwMode="auto">
          <a:xfrm>
            <a:off x="3886200" y="2667000"/>
            <a:ext cx="1600200" cy="16002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49155" name="Text Box 1027"/>
          <p:cNvSpPr txBox="1">
            <a:spLocks noChangeArrowheads="1"/>
          </p:cNvSpPr>
          <p:nvPr/>
        </p:nvSpPr>
        <p:spPr bwMode="auto">
          <a:xfrm>
            <a:off x="3962400" y="3290888"/>
            <a:ext cx="16002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i="1" dirty="0">
                <a:solidFill>
                  <a:srgbClr val="0000FF"/>
                </a:solidFill>
              </a:rPr>
              <a:t>T = 2</a:t>
            </a:r>
          </a:p>
        </p:txBody>
      </p:sp>
      <p:sp>
        <p:nvSpPr>
          <p:cNvPr id="49156" name="Line 1028"/>
          <p:cNvSpPr>
            <a:spLocks noChangeShapeType="1"/>
          </p:cNvSpPr>
          <p:nvPr/>
        </p:nvSpPr>
        <p:spPr bwMode="auto">
          <a:xfrm>
            <a:off x="5562600" y="3429000"/>
            <a:ext cx="16764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49157" name="Text Box 1029"/>
          <p:cNvSpPr txBox="1">
            <a:spLocks noChangeArrowheads="1"/>
          </p:cNvSpPr>
          <p:nvPr/>
        </p:nvSpPr>
        <p:spPr bwMode="auto">
          <a:xfrm>
            <a:off x="7239000" y="3214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49158" name="Line 1030"/>
          <p:cNvSpPr>
            <a:spLocks noChangeShapeType="1"/>
          </p:cNvSpPr>
          <p:nvPr/>
        </p:nvSpPr>
        <p:spPr bwMode="auto">
          <a:xfrm>
            <a:off x="1524000" y="1752600"/>
            <a:ext cx="2286000" cy="14478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49159" name="Line 1031"/>
          <p:cNvSpPr>
            <a:spLocks noChangeShapeType="1"/>
          </p:cNvSpPr>
          <p:nvPr/>
        </p:nvSpPr>
        <p:spPr bwMode="auto">
          <a:xfrm flipV="1">
            <a:off x="1676400" y="4038600"/>
            <a:ext cx="2286000" cy="838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49160" name="Text Box 1032"/>
          <p:cNvSpPr txBox="1">
            <a:spLocks noChangeArrowheads="1"/>
          </p:cNvSpPr>
          <p:nvPr/>
        </p:nvSpPr>
        <p:spPr bwMode="auto">
          <a:xfrm>
            <a:off x="609600" y="1524000"/>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49161" name="Text Box 1033"/>
          <p:cNvSpPr txBox="1">
            <a:spLocks noChangeArrowheads="1"/>
          </p:cNvSpPr>
          <p:nvPr/>
        </p:nvSpPr>
        <p:spPr bwMode="auto">
          <a:xfrm>
            <a:off x="762000" y="4662488"/>
            <a:ext cx="11430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49162" name="Text Box 1034"/>
          <p:cNvSpPr txBox="1">
            <a:spLocks noChangeArrowheads="1"/>
          </p:cNvSpPr>
          <p:nvPr/>
        </p:nvSpPr>
        <p:spPr bwMode="auto">
          <a:xfrm>
            <a:off x="2209800" y="19192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1</a:t>
            </a:r>
            <a:r>
              <a:rPr lang="en-US" sz="1800">
                <a:solidFill>
                  <a:srgbClr val="0000FF"/>
                </a:solidFill>
              </a:rPr>
              <a:t> = 1</a:t>
            </a:r>
            <a:endParaRPr lang="en-US" sz="1800" baseline="-25000">
              <a:solidFill>
                <a:srgbClr val="0000FF"/>
              </a:solidFill>
            </a:endParaRPr>
          </a:p>
        </p:txBody>
      </p:sp>
      <p:sp>
        <p:nvSpPr>
          <p:cNvPr id="49163" name="Text Box 1035"/>
          <p:cNvSpPr txBox="1">
            <a:spLocks noChangeArrowheads="1"/>
          </p:cNvSpPr>
          <p:nvPr/>
        </p:nvSpPr>
        <p:spPr bwMode="auto">
          <a:xfrm>
            <a:off x="1905000" y="4738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2 </a:t>
            </a:r>
            <a:r>
              <a:rPr lang="en-US" sz="1800">
                <a:solidFill>
                  <a:srgbClr val="0000FF"/>
                </a:solidFill>
              </a:rPr>
              <a:t>= 1</a:t>
            </a:r>
            <a:endParaRPr lang="en-US" sz="1800" baseline="-25000">
              <a:solidFill>
                <a:srgbClr val="0000FF"/>
              </a:solidFill>
            </a:endParaRPr>
          </a:p>
        </p:txBody>
      </p:sp>
      <p:sp>
        <p:nvSpPr>
          <p:cNvPr id="49164" name="Text Box 1036"/>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AND</a:t>
            </a:r>
          </a:p>
        </p:txBody>
      </p:sp>
      <p:sp>
        <p:nvSpPr>
          <p:cNvPr id="49165" name="Text Box 1037"/>
          <p:cNvSpPr txBox="1">
            <a:spLocks noChangeArrowheads="1"/>
          </p:cNvSpPr>
          <p:nvPr/>
        </p:nvSpPr>
        <p:spPr bwMode="auto">
          <a:xfrm>
            <a:off x="0" y="5334000"/>
            <a:ext cx="3276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t>Inputs are either 0 or 1</a:t>
            </a:r>
          </a:p>
        </p:txBody>
      </p:sp>
      <p:sp>
        <p:nvSpPr>
          <p:cNvPr id="49166" name="Text Box 1038"/>
          <p:cNvSpPr txBox="1">
            <a:spLocks noChangeArrowheads="1"/>
          </p:cNvSpPr>
          <p:nvPr/>
        </p:nvSpPr>
        <p:spPr bwMode="auto">
          <a:xfrm>
            <a:off x="6781800" y="3686175"/>
            <a:ext cx="3657600" cy="549275"/>
          </a:xfrm>
          <a:prstGeom prst="rect">
            <a:avLst/>
          </a:prstGeom>
          <a:noFill/>
          <a:ln w="9525">
            <a:noFill/>
            <a:miter lim="800000"/>
            <a:headEnd/>
            <a:tailEnd/>
          </a:ln>
        </p:spPr>
        <p:txBody>
          <a:bodyPr>
            <a:prstTxWarp prst="textNoShape">
              <a:avLst/>
            </a:prstTxWarp>
            <a:spAutoFit/>
          </a:bodyPr>
          <a:lstStyle/>
          <a:p>
            <a:pPr>
              <a:lnSpc>
                <a:spcPct val="50000"/>
              </a:lnSpc>
              <a:spcBef>
                <a:spcPct val="50000"/>
              </a:spcBef>
            </a:pPr>
            <a:r>
              <a:rPr lang="en-US" sz="2000"/>
              <a:t>Output is 1 only if </a:t>
            </a:r>
          </a:p>
          <a:p>
            <a:pPr>
              <a:lnSpc>
                <a:spcPct val="50000"/>
              </a:lnSpc>
              <a:spcBef>
                <a:spcPct val="50000"/>
              </a:spcBef>
            </a:pPr>
            <a:r>
              <a:rPr lang="en-US" sz="2000"/>
              <a:t>all inputs are 1</a:t>
            </a:r>
          </a:p>
        </p:txBody>
      </p:sp>
      <p:graphicFrame>
        <p:nvGraphicFramePr>
          <p:cNvPr id="15" name="Group 174"/>
          <p:cNvGraphicFramePr>
            <a:graphicFrameLocks noGrp="1"/>
          </p:cNvGraphicFramePr>
          <p:nvPr>
            <p:ph idx="1"/>
            <p:extLst>
              <p:ext uri="{D42A27DB-BD31-4B8C-83A1-F6EECF244321}">
                <p14:modId xmlns:p14="http://schemas.microsoft.com/office/powerpoint/2010/main" val="1225628465"/>
              </p:ext>
            </p:extLst>
          </p:nvPr>
        </p:nvGraphicFramePr>
        <p:xfrm>
          <a:off x="6172199" y="533400"/>
          <a:ext cx="2743201" cy="1981200"/>
        </p:xfrm>
        <a:graphic>
          <a:graphicData uri="http://schemas.openxmlformats.org/drawingml/2006/table">
            <a:tbl>
              <a:tblPr/>
              <a:tblGrid>
                <a:gridCol w="587829"/>
                <a:gridCol w="653143"/>
                <a:gridCol w="1502229"/>
              </a:tblGrid>
              <a:tr h="25929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x</a:t>
                      </a:r>
                      <a:r>
                        <a:rPr kumimoji="0" lang="en-US" sz="2000" b="0" i="0" u="none" strike="noStrike" cap="none" normalizeH="0" baseline="-25000" dirty="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r>
                        <a:rPr kumimoji="0" lang="en-US" sz="2000" b="1" i="0" u="none" strike="noStrike" cap="none" normalizeH="0" baseline="0">
                          <a:ln>
                            <a:noFill/>
                          </a:ln>
                          <a:solidFill>
                            <a:schemeClr val="tx1"/>
                          </a:solidFill>
                          <a:effectLst/>
                          <a:latin typeface="Arial" charset="0"/>
                        </a:rPr>
                        <a:t> and </a:t>
                      </a: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2587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5929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2587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259292">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09600" y="1295400"/>
            <a:ext cx="8001000" cy="4724400"/>
            <a:chOff x="288" y="864"/>
            <a:chExt cx="5040" cy="2976"/>
          </a:xfrm>
        </p:grpSpPr>
        <p:sp>
          <p:nvSpPr>
            <p:cNvPr id="51205" name="Oval 3"/>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1206" name="Text Box 4"/>
            <p:cNvSpPr txBox="1">
              <a:spLocks noChangeArrowheads="1"/>
            </p:cNvSpPr>
            <p:nvPr/>
          </p:nvSpPr>
          <p:spPr bwMode="auto">
            <a:xfrm>
              <a:off x="2400" y="2121"/>
              <a:ext cx="1008"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1" dirty="0">
                  <a:solidFill>
                    <a:srgbClr val="FF0000"/>
                  </a:solidFill>
                </a:rPr>
                <a:t>T = ?</a:t>
              </a:r>
            </a:p>
          </p:txBody>
        </p:sp>
        <p:sp>
          <p:nvSpPr>
            <p:cNvPr id="51207" name="Line 5"/>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1208" name="Text Box 6"/>
            <p:cNvSpPr txBox="1">
              <a:spLocks noChangeArrowheads="1"/>
            </p:cNvSpPr>
            <p:nvPr/>
          </p:nvSpPr>
          <p:spPr bwMode="auto">
            <a:xfrm>
              <a:off x="4464" y="207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51209" name="Line 7"/>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1210" name="Line 8"/>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1211" name="Line 9"/>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1212" name="Line 10"/>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1213" name="Text Box 11"/>
            <p:cNvSpPr txBox="1">
              <a:spLocks noChangeArrowheads="1"/>
            </p:cNvSpPr>
            <p:nvPr/>
          </p:nvSpPr>
          <p:spPr bwMode="auto">
            <a:xfrm>
              <a:off x="336" y="864"/>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51214" name="Text Box 12"/>
            <p:cNvSpPr txBox="1">
              <a:spLocks noChangeArrowheads="1"/>
            </p:cNvSpPr>
            <p:nvPr/>
          </p:nvSpPr>
          <p:spPr bwMode="auto">
            <a:xfrm>
              <a:off x="336" y="1977"/>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51215" name="Text Box 13"/>
            <p:cNvSpPr txBox="1">
              <a:spLocks noChangeArrowheads="1"/>
            </p:cNvSpPr>
            <p:nvPr/>
          </p:nvSpPr>
          <p:spPr bwMode="auto">
            <a:xfrm>
              <a:off x="288" y="2745"/>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3</a:t>
              </a:r>
            </a:p>
          </p:txBody>
        </p:sp>
        <p:sp>
          <p:nvSpPr>
            <p:cNvPr id="51216" name="Text Box 14"/>
            <p:cNvSpPr txBox="1">
              <a:spLocks noChangeArrowheads="1"/>
            </p:cNvSpPr>
            <p:nvPr/>
          </p:nvSpPr>
          <p:spPr bwMode="auto">
            <a:xfrm>
              <a:off x="288" y="360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4</a:t>
              </a:r>
            </a:p>
          </p:txBody>
        </p:sp>
        <p:sp>
          <p:nvSpPr>
            <p:cNvPr id="51217" name="Text Box 15"/>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solidFill>
                    <a:srgbClr val="FF0000"/>
                  </a:solidFill>
                </a:rPr>
                <a:t>W</a:t>
              </a:r>
              <a:r>
                <a:rPr lang="en-US" sz="1800" baseline="-25000" dirty="0">
                  <a:solidFill>
                    <a:srgbClr val="FF0000"/>
                  </a:solidFill>
                </a:rPr>
                <a:t>1</a:t>
              </a:r>
              <a:r>
                <a:rPr lang="en-US" sz="1800" dirty="0">
                  <a:solidFill>
                    <a:srgbClr val="FF0000"/>
                  </a:solidFill>
                </a:rPr>
                <a:t> = ?</a:t>
              </a:r>
              <a:endParaRPr lang="en-US" sz="1800" baseline="-25000" dirty="0">
                <a:solidFill>
                  <a:srgbClr val="FF0000"/>
                </a:solidFill>
              </a:endParaRPr>
            </a:p>
          </p:txBody>
        </p:sp>
        <p:sp>
          <p:nvSpPr>
            <p:cNvPr id="51218" name="Text Box 16"/>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2  </a:t>
              </a:r>
              <a:r>
                <a:rPr lang="en-US" sz="1800">
                  <a:solidFill>
                    <a:srgbClr val="FF0000"/>
                  </a:solidFill>
                </a:rPr>
                <a:t>= ?</a:t>
              </a:r>
              <a:endParaRPr lang="en-US" sz="1800" baseline="-25000">
                <a:solidFill>
                  <a:srgbClr val="FF0000"/>
                </a:solidFill>
              </a:endParaRPr>
            </a:p>
          </p:txBody>
        </p:sp>
        <p:sp>
          <p:nvSpPr>
            <p:cNvPr id="51219" name="Text Box 17"/>
            <p:cNvSpPr txBox="1">
              <a:spLocks noChangeArrowheads="1"/>
            </p:cNvSpPr>
            <p:nvPr/>
          </p:nvSpPr>
          <p:spPr bwMode="auto">
            <a:xfrm>
              <a:off x="1008" y="279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3 </a:t>
              </a:r>
              <a:r>
                <a:rPr lang="en-US" sz="1800">
                  <a:solidFill>
                    <a:srgbClr val="FF0000"/>
                  </a:solidFill>
                </a:rPr>
                <a:t>= ?</a:t>
              </a:r>
              <a:endParaRPr lang="en-US" sz="1800" baseline="-25000">
                <a:solidFill>
                  <a:srgbClr val="FF0000"/>
                </a:solidFill>
              </a:endParaRPr>
            </a:p>
          </p:txBody>
        </p:sp>
        <p:sp>
          <p:nvSpPr>
            <p:cNvPr id="51220" name="Text Box 18"/>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4 </a:t>
              </a:r>
              <a:r>
                <a:rPr lang="en-US" sz="1800">
                  <a:solidFill>
                    <a:srgbClr val="FF0000"/>
                  </a:solidFill>
                </a:rPr>
                <a:t> = ?</a:t>
              </a:r>
              <a:endParaRPr lang="en-US" sz="1800" baseline="-25000">
                <a:solidFill>
                  <a:srgbClr val="FF0000"/>
                </a:solidFill>
              </a:endParaRPr>
            </a:p>
          </p:txBody>
        </p:sp>
      </p:grpSp>
      <p:sp>
        <p:nvSpPr>
          <p:cNvPr id="51203" name="Text Box 19"/>
          <p:cNvSpPr txBox="1">
            <a:spLocks noChangeArrowheads="1"/>
          </p:cNvSpPr>
          <p:nvPr/>
        </p:nvSpPr>
        <p:spPr bwMode="auto">
          <a:xfrm>
            <a:off x="533400" y="5638800"/>
            <a:ext cx="8001000" cy="366713"/>
          </a:xfrm>
          <a:prstGeom prst="rect">
            <a:avLst/>
          </a:prstGeom>
          <a:noFill/>
          <a:ln w="9525">
            <a:noFill/>
            <a:miter lim="800000"/>
            <a:headEnd/>
            <a:tailEnd/>
          </a:ln>
        </p:spPr>
        <p:txBody>
          <a:bodyPr>
            <a:prstTxWarp prst="textNoShape">
              <a:avLst/>
            </a:prstTxWarp>
            <a:spAutoFit/>
          </a:bodyPr>
          <a:lstStyle/>
          <a:p>
            <a:pPr>
              <a:spcBef>
                <a:spcPct val="50000"/>
              </a:spcBef>
            </a:pPr>
            <a:endParaRPr lang="en-US" sz="1800"/>
          </a:p>
        </p:txBody>
      </p:sp>
      <p:sp>
        <p:nvSpPr>
          <p:cNvPr id="51204" name="Text Box 20"/>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AND</a:t>
            </a:r>
          </a:p>
        </p:txBody>
      </p:sp>
    </p:spTree>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09600" y="1295400"/>
            <a:ext cx="8001000" cy="4724400"/>
            <a:chOff x="288" y="864"/>
            <a:chExt cx="5040" cy="2976"/>
          </a:xfrm>
        </p:grpSpPr>
        <p:sp>
          <p:nvSpPr>
            <p:cNvPr id="53255" name="Oval 3"/>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3256" name="Text Box 4"/>
            <p:cNvSpPr txBox="1">
              <a:spLocks noChangeArrowheads="1"/>
            </p:cNvSpPr>
            <p:nvPr/>
          </p:nvSpPr>
          <p:spPr bwMode="auto">
            <a:xfrm>
              <a:off x="2400" y="2121"/>
              <a:ext cx="1008"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solidFill>
                    <a:srgbClr val="0000FF"/>
                  </a:solidFill>
                </a:rPr>
                <a:t>T = 4</a:t>
              </a:r>
            </a:p>
          </p:txBody>
        </p:sp>
        <p:sp>
          <p:nvSpPr>
            <p:cNvPr id="53257" name="Line 5"/>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3258" name="Text Box 6"/>
            <p:cNvSpPr txBox="1">
              <a:spLocks noChangeArrowheads="1"/>
            </p:cNvSpPr>
            <p:nvPr/>
          </p:nvSpPr>
          <p:spPr bwMode="auto">
            <a:xfrm>
              <a:off x="4464" y="207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53259" name="Line 7"/>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3260" name="Line 8"/>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3261" name="Line 9"/>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3262" name="Line 10"/>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3263" name="Text Box 11"/>
            <p:cNvSpPr txBox="1">
              <a:spLocks noChangeArrowheads="1"/>
            </p:cNvSpPr>
            <p:nvPr/>
          </p:nvSpPr>
          <p:spPr bwMode="auto">
            <a:xfrm>
              <a:off x="336" y="864"/>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53264" name="Text Box 12"/>
            <p:cNvSpPr txBox="1">
              <a:spLocks noChangeArrowheads="1"/>
            </p:cNvSpPr>
            <p:nvPr/>
          </p:nvSpPr>
          <p:spPr bwMode="auto">
            <a:xfrm>
              <a:off x="336" y="1977"/>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53265" name="Text Box 13"/>
            <p:cNvSpPr txBox="1">
              <a:spLocks noChangeArrowheads="1"/>
            </p:cNvSpPr>
            <p:nvPr/>
          </p:nvSpPr>
          <p:spPr bwMode="auto">
            <a:xfrm>
              <a:off x="288" y="2745"/>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3</a:t>
              </a:r>
            </a:p>
          </p:txBody>
        </p:sp>
        <p:sp>
          <p:nvSpPr>
            <p:cNvPr id="53266" name="Text Box 14"/>
            <p:cNvSpPr txBox="1">
              <a:spLocks noChangeArrowheads="1"/>
            </p:cNvSpPr>
            <p:nvPr/>
          </p:nvSpPr>
          <p:spPr bwMode="auto">
            <a:xfrm>
              <a:off x="288" y="360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4</a:t>
              </a:r>
            </a:p>
          </p:txBody>
        </p:sp>
        <p:sp>
          <p:nvSpPr>
            <p:cNvPr id="53267" name="Text Box 15"/>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solidFill>
                    <a:srgbClr val="0000FF"/>
                  </a:solidFill>
                </a:rPr>
                <a:t>W</a:t>
              </a:r>
              <a:r>
                <a:rPr lang="en-US" sz="1800" baseline="-25000" dirty="0">
                  <a:solidFill>
                    <a:srgbClr val="0000FF"/>
                  </a:solidFill>
                </a:rPr>
                <a:t>1</a:t>
              </a:r>
              <a:r>
                <a:rPr lang="en-US" sz="1800" dirty="0">
                  <a:solidFill>
                    <a:srgbClr val="0000FF"/>
                  </a:solidFill>
                </a:rPr>
                <a:t> = 1</a:t>
              </a:r>
              <a:endParaRPr lang="en-US" sz="1800" baseline="-25000" dirty="0">
                <a:solidFill>
                  <a:srgbClr val="0000FF"/>
                </a:solidFill>
              </a:endParaRPr>
            </a:p>
          </p:txBody>
        </p:sp>
        <p:sp>
          <p:nvSpPr>
            <p:cNvPr id="53268" name="Text Box 16"/>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2  </a:t>
              </a:r>
              <a:r>
                <a:rPr lang="en-US" sz="1800">
                  <a:solidFill>
                    <a:srgbClr val="0000FF"/>
                  </a:solidFill>
                </a:rPr>
                <a:t>= 1</a:t>
              </a:r>
              <a:endParaRPr lang="en-US" sz="1800" baseline="-25000">
                <a:solidFill>
                  <a:srgbClr val="0000FF"/>
                </a:solidFill>
              </a:endParaRPr>
            </a:p>
          </p:txBody>
        </p:sp>
        <p:sp>
          <p:nvSpPr>
            <p:cNvPr id="53269" name="Text Box 17"/>
            <p:cNvSpPr txBox="1">
              <a:spLocks noChangeArrowheads="1"/>
            </p:cNvSpPr>
            <p:nvPr/>
          </p:nvSpPr>
          <p:spPr bwMode="auto">
            <a:xfrm>
              <a:off x="1008" y="279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3 </a:t>
              </a:r>
              <a:r>
                <a:rPr lang="en-US" sz="1800">
                  <a:solidFill>
                    <a:srgbClr val="0000FF"/>
                  </a:solidFill>
                </a:rPr>
                <a:t>= 1</a:t>
              </a:r>
              <a:endParaRPr lang="en-US" sz="1800" baseline="-25000">
                <a:solidFill>
                  <a:srgbClr val="0000FF"/>
                </a:solidFill>
              </a:endParaRPr>
            </a:p>
          </p:txBody>
        </p:sp>
        <p:sp>
          <p:nvSpPr>
            <p:cNvPr id="53270" name="Text Box 18"/>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4 </a:t>
              </a:r>
              <a:r>
                <a:rPr lang="en-US" sz="1800">
                  <a:solidFill>
                    <a:srgbClr val="0000FF"/>
                  </a:solidFill>
                </a:rPr>
                <a:t> = 1</a:t>
              </a:r>
              <a:endParaRPr lang="en-US" sz="1800" baseline="-25000">
                <a:solidFill>
                  <a:srgbClr val="0000FF"/>
                </a:solidFill>
              </a:endParaRPr>
            </a:p>
          </p:txBody>
        </p:sp>
      </p:grpSp>
      <p:sp>
        <p:nvSpPr>
          <p:cNvPr id="53251" name="Text Box 19"/>
          <p:cNvSpPr txBox="1">
            <a:spLocks noChangeArrowheads="1"/>
          </p:cNvSpPr>
          <p:nvPr/>
        </p:nvSpPr>
        <p:spPr bwMode="auto">
          <a:xfrm>
            <a:off x="533400" y="5638800"/>
            <a:ext cx="8001000" cy="366713"/>
          </a:xfrm>
          <a:prstGeom prst="rect">
            <a:avLst/>
          </a:prstGeom>
          <a:noFill/>
          <a:ln w="9525">
            <a:noFill/>
            <a:miter lim="800000"/>
            <a:headEnd/>
            <a:tailEnd/>
          </a:ln>
        </p:spPr>
        <p:txBody>
          <a:bodyPr>
            <a:prstTxWarp prst="textNoShape">
              <a:avLst/>
            </a:prstTxWarp>
            <a:spAutoFit/>
          </a:bodyPr>
          <a:lstStyle/>
          <a:p>
            <a:pPr>
              <a:spcBef>
                <a:spcPct val="50000"/>
              </a:spcBef>
            </a:pPr>
            <a:endParaRPr lang="en-US" sz="1800"/>
          </a:p>
        </p:txBody>
      </p:sp>
      <p:sp>
        <p:nvSpPr>
          <p:cNvPr id="53252" name="Text Box 20"/>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AND</a:t>
            </a:r>
          </a:p>
        </p:txBody>
      </p:sp>
      <p:sp>
        <p:nvSpPr>
          <p:cNvPr id="53253" name="Text Box 21"/>
          <p:cNvSpPr txBox="1">
            <a:spLocks noChangeArrowheads="1"/>
          </p:cNvSpPr>
          <p:nvPr/>
        </p:nvSpPr>
        <p:spPr bwMode="auto">
          <a:xfrm>
            <a:off x="0" y="6248400"/>
            <a:ext cx="3276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t>Inputs are either 0 or 1</a:t>
            </a:r>
          </a:p>
        </p:txBody>
      </p:sp>
      <p:sp>
        <p:nvSpPr>
          <p:cNvPr id="53254" name="Text Box 22"/>
          <p:cNvSpPr txBox="1">
            <a:spLocks noChangeArrowheads="1"/>
          </p:cNvSpPr>
          <p:nvPr/>
        </p:nvSpPr>
        <p:spPr bwMode="auto">
          <a:xfrm>
            <a:off x="6781800" y="3686175"/>
            <a:ext cx="3657600" cy="549275"/>
          </a:xfrm>
          <a:prstGeom prst="rect">
            <a:avLst/>
          </a:prstGeom>
          <a:noFill/>
          <a:ln w="9525">
            <a:noFill/>
            <a:miter lim="800000"/>
            <a:headEnd/>
            <a:tailEnd/>
          </a:ln>
        </p:spPr>
        <p:txBody>
          <a:bodyPr>
            <a:prstTxWarp prst="textNoShape">
              <a:avLst/>
            </a:prstTxWarp>
            <a:spAutoFit/>
          </a:bodyPr>
          <a:lstStyle/>
          <a:p>
            <a:pPr>
              <a:lnSpc>
                <a:spcPct val="50000"/>
              </a:lnSpc>
              <a:spcBef>
                <a:spcPct val="50000"/>
              </a:spcBef>
            </a:pPr>
            <a:r>
              <a:rPr lang="en-US" sz="2000"/>
              <a:t>Output is 1 only if </a:t>
            </a:r>
          </a:p>
          <a:p>
            <a:pPr>
              <a:lnSpc>
                <a:spcPct val="50000"/>
              </a:lnSpc>
              <a:spcBef>
                <a:spcPct val="50000"/>
              </a:spcBef>
            </a:pPr>
            <a:r>
              <a:rPr lang="en-US" sz="2000"/>
              <a:t>all inputs are 1</a:t>
            </a:r>
          </a:p>
        </p:txBody>
      </p:sp>
    </p:spTree>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a:t>OR</a:t>
            </a:r>
          </a:p>
        </p:txBody>
      </p:sp>
      <p:graphicFrame>
        <p:nvGraphicFramePr>
          <p:cNvPr id="36867" name="Group 3"/>
          <p:cNvGraphicFramePr>
            <a:graphicFrameLocks noGrp="1"/>
          </p:cNvGraphicFramePr>
          <p:nvPr>
            <p:ph idx="1"/>
          </p:nvPr>
        </p:nvGraphicFramePr>
        <p:xfrm>
          <a:off x="2133600" y="1676400"/>
          <a:ext cx="3200400" cy="3886201"/>
        </p:xfrm>
        <a:graphic>
          <a:graphicData uri="http://schemas.openxmlformats.org/drawingml/2006/table">
            <a:tbl>
              <a:tblPr/>
              <a:tblGrid>
                <a:gridCol w="685800"/>
                <a:gridCol w="762000"/>
                <a:gridCol w="1752600"/>
              </a:tblGrid>
              <a:tr h="7778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r>
                        <a:rPr kumimoji="0" lang="en-US" sz="2800" b="1" i="0" u="none" strike="noStrike" cap="none" normalizeH="0" baseline="0">
                          <a:ln>
                            <a:noFill/>
                          </a:ln>
                          <a:solidFill>
                            <a:schemeClr val="tx1"/>
                          </a:solidFill>
                          <a:effectLst/>
                          <a:latin typeface="Arial" charset="0"/>
                        </a:rPr>
                        <a:t> or </a:t>
                      </a: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7778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7762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7778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Oval 2"/>
          <p:cNvSpPr>
            <a:spLocks noChangeArrowheads="1"/>
          </p:cNvSpPr>
          <p:nvPr/>
        </p:nvSpPr>
        <p:spPr bwMode="auto">
          <a:xfrm>
            <a:off x="3886200" y="2667000"/>
            <a:ext cx="1600200" cy="16002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7347" name="Text Box 3"/>
          <p:cNvSpPr txBox="1">
            <a:spLocks noChangeArrowheads="1"/>
          </p:cNvSpPr>
          <p:nvPr/>
        </p:nvSpPr>
        <p:spPr bwMode="auto">
          <a:xfrm>
            <a:off x="3962400" y="3290888"/>
            <a:ext cx="16002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solidFill>
                  <a:srgbClr val="FF0000"/>
                </a:solidFill>
              </a:rPr>
              <a:t>T = ?</a:t>
            </a:r>
          </a:p>
        </p:txBody>
      </p:sp>
      <p:sp>
        <p:nvSpPr>
          <p:cNvPr id="57348" name="Line 4"/>
          <p:cNvSpPr>
            <a:spLocks noChangeShapeType="1"/>
          </p:cNvSpPr>
          <p:nvPr/>
        </p:nvSpPr>
        <p:spPr bwMode="auto">
          <a:xfrm>
            <a:off x="5562600" y="3429000"/>
            <a:ext cx="16764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7349" name="Text Box 5"/>
          <p:cNvSpPr txBox="1">
            <a:spLocks noChangeArrowheads="1"/>
          </p:cNvSpPr>
          <p:nvPr/>
        </p:nvSpPr>
        <p:spPr bwMode="auto">
          <a:xfrm>
            <a:off x="7239000" y="3214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57350" name="Line 6"/>
          <p:cNvSpPr>
            <a:spLocks noChangeShapeType="1"/>
          </p:cNvSpPr>
          <p:nvPr/>
        </p:nvSpPr>
        <p:spPr bwMode="auto">
          <a:xfrm>
            <a:off x="1524000" y="1752600"/>
            <a:ext cx="2286000" cy="14478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7351" name="Line 7"/>
          <p:cNvSpPr>
            <a:spLocks noChangeShapeType="1"/>
          </p:cNvSpPr>
          <p:nvPr/>
        </p:nvSpPr>
        <p:spPr bwMode="auto">
          <a:xfrm flipV="1">
            <a:off x="1676400" y="4038600"/>
            <a:ext cx="2286000" cy="838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7352" name="Text Box 8"/>
          <p:cNvSpPr txBox="1">
            <a:spLocks noChangeArrowheads="1"/>
          </p:cNvSpPr>
          <p:nvPr/>
        </p:nvSpPr>
        <p:spPr bwMode="auto">
          <a:xfrm>
            <a:off x="609600" y="1524000"/>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57353" name="Text Box 9"/>
          <p:cNvSpPr txBox="1">
            <a:spLocks noChangeArrowheads="1"/>
          </p:cNvSpPr>
          <p:nvPr/>
        </p:nvSpPr>
        <p:spPr bwMode="auto">
          <a:xfrm>
            <a:off x="762000" y="4662488"/>
            <a:ext cx="11430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57354" name="Text Box 10"/>
          <p:cNvSpPr txBox="1">
            <a:spLocks noChangeArrowheads="1"/>
          </p:cNvSpPr>
          <p:nvPr/>
        </p:nvSpPr>
        <p:spPr bwMode="auto">
          <a:xfrm>
            <a:off x="2209800" y="19192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1</a:t>
            </a:r>
            <a:r>
              <a:rPr lang="en-US" sz="1800">
                <a:solidFill>
                  <a:srgbClr val="FF0000"/>
                </a:solidFill>
              </a:rPr>
              <a:t> = ?</a:t>
            </a:r>
            <a:endParaRPr lang="en-US" sz="1800" baseline="-25000">
              <a:solidFill>
                <a:srgbClr val="FF0000"/>
              </a:solidFill>
            </a:endParaRPr>
          </a:p>
        </p:txBody>
      </p:sp>
      <p:sp>
        <p:nvSpPr>
          <p:cNvPr id="57355" name="Text Box 11"/>
          <p:cNvSpPr txBox="1">
            <a:spLocks noChangeArrowheads="1"/>
          </p:cNvSpPr>
          <p:nvPr/>
        </p:nvSpPr>
        <p:spPr bwMode="auto">
          <a:xfrm>
            <a:off x="1905000" y="4738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2 </a:t>
            </a:r>
            <a:r>
              <a:rPr lang="en-US" sz="1800">
                <a:solidFill>
                  <a:srgbClr val="FF0000"/>
                </a:solidFill>
              </a:rPr>
              <a:t>= ?</a:t>
            </a:r>
            <a:endParaRPr lang="en-US" sz="1800" baseline="-25000">
              <a:solidFill>
                <a:srgbClr val="FF0000"/>
              </a:solidFill>
            </a:endParaRPr>
          </a:p>
        </p:txBody>
      </p:sp>
      <p:sp>
        <p:nvSpPr>
          <p:cNvPr id="57356" name="Text Box 12"/>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OR</a:t>
            </a:r>
          </a:p>
        </p:txBody>
      </p:sp>
      <p:graphicFrame>
        <p:nvGraphicFramePr>
          <p:cNvPr id="13" name="Group 3"/>
          <p:cNvGraphicFramePr>
            <a:graphicFrameLocks noGrp="1"/>
          </p:cNvGraphicFramePr>
          <p:nvPr>
            <p:ph idx="1"/>
            <p:extLst>
              <p:ext uri="{D42A27DB-BD31-4B8C-83A1-F6EECF244321}">
                <p14:modId xmlns:p14="http://schemas.microsoft.com/office/powerpoint/2010/main" val="1433226907"/>
              </p:ext>
            </p:extLst>
          </p:nvPr>
        </p:nvGraphicFramePr>
        <p:xfrm>
          <a:off x="6324600" y="457200"/>
          <a:ext cx="2667000" cy="2362200"/>
        </p:xfrm>
        <a:graphic>
          <a:graphicData uri="http://schemas.openxmlformats.org/drawingml/2006/table">
            <a:tbl>
              <a:tblPr/>
              <a:tblGrid>
                <a:gridCol w="571500"/>
                <a:gridCol w="635000"/>
                <a:gridCol w="1460500"/>
              </a:tblGrid>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r>
                        <a:rPr kumimoji="0" lang="en-US" sz="2000" b="1" i="0" u="none" strike="noStrike" cap="none" normalizeH="0" baseline="0">
                          <a:ln>
                            <a:noFill/>
                          </a:ln>
                          <a:solidFill>
                            <a:schemeClr val="tx1"/>
                          </a:solidFill>
                          <a:effectLst/>
                          <a:latin typeface="Arial" charset="0"/>
                        </a:rPr>
                        <a:t> or </a:t>
                      </a: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71861">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1861">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Oval 1026"/>
          <p:cNvSpPr>
            <a:spLocks noChangeArrowheads="1"/>
          </p:cNvSpPr>
          <p:nvPr/>
        </p:nvSpPr>
        <p:spPr bwMode="auto">
          <a:xfrm>
            <a:off x="3886200" y="2667000"/>
            <a:ext cx="1600200" cy="16002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9395" name="Text Box 1027"/>
          <p:cNvSpPr txBox="1">
            <a:spLocks noChangeArrowheads="1"/>
          </p:cNvSpPr>
          <p:nvPr/>
        </p:nvSpPr>
        <p:spPr bwMode="auto">
          <a:xfrm>
            <a:off x="3962400" y="3290888"/>
            <a:ext cx="16002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solidFill>
                  <a:srgbClr val="0000FF"/>
                </a:solidFill>
              </a:rPr>
              <a:t>T = </a:t>
            </a:r>
            <a:r>
              <a:rPr lang="en-US" sz="1800">
                <a:solidFill>
                  <a:srgbClr val="0000FF"/>
                </a:solidFill>
              </a:rPr>
              <a:t>1</a:t>
            </a:r>
          </a:p>
        </p:txBody>
      </p:sp>
      <p:sp>
        <p:nvSpPr>
          <p:cNvPr id="59396" name="Line 1028"/>
          <p:cNvSpPr>
            <a:spLocks noChangeShapeType="1"/>
          </p:cNvSpPr>
          <p:nvPr/>
        </p:nvSpPr>
        <p:spPr bwMode="auto">
          <a:xfrm>
            <a:off x="5562600" y="3429000"/>
            <a:ext cx="16764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9397" name="Text Box 1029"/>
          <p:cNvSpPr txBox="1">
            <a:spLocks noChangeArrowheads="1"/>
          </p:cNvSpPr>
          <p:nvPr/>
        </p:nvSpPr>
        <p:spPr bwMode="auto">
          <a:xfrm>
            <a:off x="7239000" y="3214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59398" name="Line 1030"/>
          <p:cNvSpPr>
            <a:spLocks noChangeShapeType="1"/>
          </p:cNvSpPr>
          <p:nvPr/>
        </p:nvSpPr>
        <p:spPr bwMode="auto">
          <a:xfrm>
            <a:off x="1524000" y="1752600"/>
            <a:ext cx="2286000" cy="14478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9399" name="Line 1031"/>
          <p:cNvSpPr>
            <a:spLocks noChangeShapeType="1"/>
          </p:cNvSpPr>
          <p:nvPr/>
        </p:nvSpPr>
        <p:spPr bwMode="auto">
          <a:xfrm flipV="1">
            <a:off x="1676400" y="4038600"/>
            <a:ext cx="2286000" cy="838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59400" name="Text Box 1032"/>
          <p:cNvSpPr txBox="1">
            <a:spLocks noChangeArrowheads="1"/>
          </p:cNvSpPr>
          <p:nvPr/>
        </p:nvSpPr>
        <p:spPr bwMode="auto">
          <a:xfrm>
            <a:off x="609600" y="1524000"/>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59401" name="Text Box 1033"/>
          <p:cNvSpPr txBox="1">
            <a:spLocks noChangeArrowheads="1"/>
          </p:cNvSpPr>
          <p:nvPr/>
        </p:nvSpPr>
        <p:spPr bwMode="auto">
          <a:xfrm>
            <a:off x="762000" y="4662488"/>
            <a:ext cx="11430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59402" name="Text Box 1034"/>
          <p:cNvSpPr txBox="1">
            <a:spLocks noChangeArrowheads="1"/>
          </p:cNvSpPr>
          <p:nvPr/>
        </p:nvSpPr>
        <p:spPr bwMode="auto">
          <a:xfrm>
            <a:off x="2209800" y="19192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1</a:t>
            </a:r>
            <a:r>
              <a:rPr lang="en-US" sz="1800">
                <a:solidFill>
                  <a:srgbClr val="0000FF"/>
                </a:solidFill>
              </a:rPr>
              <a:t> = 1</a:t>
            </a:r>
            <a:endParaRPr lang="en-US" sz="1800" baseline="-25000">
              <a:solidFill>
                <a:srgbClr val="0000FF"/>
              </a:solidFill>
            </a:endParaRPr>
          </a:p>
        </p:txBody>
      </p:sp>
      <p:sp>
        <p:nvSpPr>
          <p:cNvPr id="59403" name="Text Box 1035"/>
          <p:cNvSpPr txBox="1">
            <a:spLocks noChangeArrowheads="1"/>
          </p:cNvSpPr>
          <p:nvPr/>
        </p:nvSpPr>
        <p:spPr bwMode="auto">
          <a:xfrm>
            <a:off x="1905000" y="4738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2 </a:t>
            </a:r>
            <a:r>
              <a:rPr lang="en-US" sz="1800">
                <a:solidFill>
                  <a:srgbClr val="0000FF"/>
                </a:solidFill>
              </a:rPr>
              <a:t>= 1</a:t>
            </a:r>
            <a:endParaRPr lang="en-US" sz="1800" baseline="-25000">
              <a:solidFill>
                <a:srgbClr val="0000FF"/>
              </a:solidFill>
            </a:endParaRPr>
          </a:p>
        </p:txBody>
      </p:sp>
      <p:sp>
        <p:nvSpPr>
          <p:cNvPr id="59404" name="Text Box 1036"/>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OR</a:t>
            </a:r>
          </a:p>
        </p:txBody>
      </p:sp>
      <p:sp>
        <p:nvSpPr>
          <p:cNvPr id="59405" name="Text Box 1037"/>
          <p:cNvSpPr txBox="1">
            <a:spLocks noChangeArrowheads="1"/>
          </p:cNvSpPr>
          <p:nvPr/>
        </p:nvSpPr>
        <p:spPr bwMode="auto">
          <a:xfrm>
            <a:off x="0" y="5105400"/>
            <a:ext cx="3276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t>Inputs are either 0 or 1</a:t>
            </a:r>
          </a:p>
        </p:txBody>
      </p:sp>
      <p:sp>
        <p:nvSpPr>
          <p:cNvPr id="59406" name="Text Box 1038"/>
          <p:cNvSpPr txBox="1">
            <a:spLocks noChangeArrowheads="1"/>
          </p:cNvSpPr>
          <p:nvPr/>
        </p:nvSpPr>
        <p:spPr bwMode="auto">
          <a:xfrm>
            <a:off x="6781800" y="3686175"/>
            <a:ext cx="3657600" cy="549275"/>
          </a:xfrm>
          <a:prstGeom prst="rect">
            <a:avLst/>
          </a:prstGeom>
          <a:noFill/>
          <a:ln w="9525">
            <a:noFill/>
            <a:miter lim="800000"/>
            <a:headEnd/>
            <a:tailEnd/>
          </a:ln>
        </p:spPr>
        <p:txBody>
          <a:bodyPr>
            <a:prstTxWarp prst="textNoShape">
              <a:avLst/>
            </a:prstTxWarp>
            <a:spAutoFit/>
          </a:bodyPr>
          <a:lstStyle/>
          <a:p>
            <a:pPr>
              <a:lnSpc>
                <a:spcPct val="50000"/>
              </a:lnSpc>
              <a:spcBef>
                <a:spcPct val="50000"/>
              </a:spcBef>
            </a:pPr>
            <a:r>
              <a:rPr lang="en-US" sz="2000"/>
              <a:t>Output is 1 if at </a:t>
            </a:r>
          </a:p>
          <a:p>
            <a:pPr>
              <a:lnSpc>
                <a:spcPct val="50000"/>
              </a:lnSpc>
              <a:spcBef>
                <a:spcPct val="50000"/>
              </a:spcBef>
            </a:pPr>
            <a:r>
              <a:rPr lang="en-US" sz="2000"/>
              <a:t>least 1 input is 1</a:t>
            </a:r>
          </a:p>
        </p:txBody>
      </p:sp>
      <p:graphicFrame>
        <p:nvGraphicFramePr>
          <p:cNvPr id="15" name="Group 3"/>
          <p:cNvGraphicFramePr>
            <a:graphicFrameLocks noGrp="1"/>
          </p:cNvGraphicFramePr>
          <p:nvPr>
            <p:ph idx="1"/>
            <p:extLst>
              <p:ext uri="{D42A27DB-BD31-4B8C-83A1-F6EECF244321}">
                <p14:modId xmlns:p14="http://schemas.microsoft.com/office/powerpoint/2010/main" val="3775458733"/>
              </p:ext>
            </p:extLst>
          </p:nvPr>
        </p:nvGraphicFramePr>
        <p:xfrm>
          <a:off x="6324600" y="457200"/>
          <a:ext cx="2667000" cy="2362200"/>
        </p:xfrm>
        <a:graphic>
          <a:graphicData uri="http://schemas.openxmlformats.org/drawingml/2006/table">
            <a:tbl>
              <a:tblPr/>
              <a:tblGrid>
                <a:gridCol w="571500"/>
                <a:gridCol w="635000"/>
                <a:gridCol w="1460500"/>
              </a:tblGrid>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r>
                        <a:rPr kumimoji="0" lang="en-US" sz="2000" b="1" i="0" u="none" strike="noStrike" cap="none" normalizeH="0" baseline="0">
                          <a:ln>
                            <a:noFill/>
                          </a:ln>
                          <a:solidFill>
                            <a:schemeClr val="tx1"/>
                          </a:solidFill>
                          <a:effectLst/>
                          <a:latin typeface="Arial" charset="0"/>
                        </a:rPr>
                        <a:t> or </a:t>
                      </a: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71861">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1861">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09600" y="1295400"/>
            <a:ext cx="8001000" cy="4724400"/>
            <a:chOff x="288" y="864"/>
            <a:chExt cx="5040" cy="2976"/>
          </a:xfrm>
        </p:grpSpPr>
        <p:sp>
          <p:nvSpPr>
            <p:cNvPr id="61445" name="Oval 3"/>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1446" name="Text Box 4"/>
            <p:cNvSpPr txBox="1">
              <a:spLocks noChangeArrowheads="1"/>
            </p:cNvSpPr>
            <p:nvPr/>
          </p:nvSpPr>
          <p:spPr bwMode="auto">
            <a:xfrm>
              <a:off x="2400" y="2121"/>
              <a:ext cx="1008"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solidFill>
                    <a:srgbClr val="FF0000"/>
                  </a:solidFill>
                </a:rPr>
                <a:t>T = ?</a:t>
              </a:r>
            </a:p>
          </p:txBody>
        </p:sp>
        <p:sp>
          <p:nvSpPr>
            <p:cNvPr id="61447" name="Line 5"/>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1448" name="Text Box 6"/>
            <p:cNvSpPr txBox="1">
              <a:spLocks noChangeArrowheads="1"/>
            </p:cNvSpPr>
            <p:nvPr/>
          </p:nvSpPr>
          <p:spPr bwMode="auto">
            <a:xfrm>
              <a:off x="4464" y="207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61449" name="Line 7"/>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1450" name="Line 8"/>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1451" name="Line 9"/>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1452" name="Line 10"/>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1453" name="Text Box 11"/>
            <p:cNvSpPr txBox="1">
              <a:spLocks noChangeArrowheads="1"/>
            </p:cNvSpPr>
            <p:nvPr/>
          </p:nvSpPr>
          <p:spPr bwMode="auto">
            <a:xfrm>
              <a:off x="336" y="864"/>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61454" name="Text Box 12"/>
            <p:cNvSpPr txBox="1">
              <a:spLocks noChangeArrowheads="1"/>
            </p:cNvSpPr>
            <p:nvPr/>
          </p:nvSpPr>
          <p:spPr bwMode="auto">
            <a:xfrm>
              <a:off x="336" y="1977"/>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61455" name="Text Box 13"/>
            <p:cNvSpPr txBox="1">
              <a:spLocks noChangeArrowheads="1"/>
            </p:cNvSpPr>
            <p:nvPr/>
          </p:nvSpPr>
          <p:spPr bwMode="auto">
            <a:xfrm>
              <a:off x="288" y="2745"/>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3</a:t>
              </a:r>
            </a:p>
          </p:txBody>
        </p:sp>
        <p:sp>
          <p:nvSpPr>
            <p:cNvPr id="61456" name="Text Box 14"/>
            <p:cNvSpPr txBox="1">
              <a:spLocks noChangeArrowheads="1"/>
            </p:cNvSpPr>
            <p:nvPr/>
          </p:nvSpPr>
          <p:spPr bwMode="auto">
            <a:xfrm>
              <a:off x="288" y="360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4</a:t>
              </a:r>
            </a:p>
          </p:txBody>
        </p:sp>
        <p:sp>
          <p:nvSpPr>
            <p:cNvPr id="61457" name="Text Box 15"/>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1</a:t>
              </a:r>
              <a:r>
                <a:rPr lang="en-US" sz="1800">
                  <a:solidFill>
                    <a:srgbClr val="FF0000"/>
                  </a:solidFill>
                </a:rPr>
                <a:t> = ?</a:t>
              </a:r>
              <a:endParaRPr lang="en-US" sz="1800" baseline="-25000">
                <a:solidFill>
                  <a:srgbClr val="FF0000"/>
                </a:solidFill>
              </a:endParaRPr>
            </a:p>
          </p:txBody>
        </p:sp>
        <p:sp>
          <p:nvSpPr>
            <p:cNvPr id="61458" name="Text Box 16"/>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2  </a:t>
              </a:r>
              <a:r>
                <a:rPr lang="en-US" sz="1800">
                  <a:solidFill>
                    <a:srgbClr val="FF0000"/>
                  </a:solidFill>
                </a:rPr>
                <a:t>= ?</a:t>
              </a:r>
              <a:endParaRPr lang="en-US" sz="1800" baseline="-25000">
                <a:solidFill>
                  <a:srgbClr val="FF0000"/>
                </a:solidFill>
              </a:endParaRPr>
            </a:p>
          </p:txBody>
        </p:sp>
        <p:sp>
          <p:nvSpPr>
            <p:cNvPr id="61459" name="Text Box 17"/>
            <p:cNvSpPr txBox="1">
              <a:spLocks noChangeArrowheads="1"/>
            </p:cNvSpPr>
            <p:nvPr/>
          </p:nvSpPr>
          <p:spPr bwMode="auto">
            <a:xfrm>
              <a:off x="1008" y="279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3 </a:t>
              </a:r>
              <a:r>
                <a:rPr lang="en-US" sz="1800">
                  <a:solidFill>
                    <a:srgbClr val="FF0000"/>
                  </a:solidFill>
                </a:rPr>
                <a:t>= ?</a:t>
              </a:r>
              <a:endParaRPr lang="en-US" sz="1800" baseline="-25000">
                <a:solidFill>
                  <a:srgbClr val="FF0000"/>
                </a:solidFill>
              </a:endParaRPr>
            </a:p>
          </p:txBody>
        </p:sp>
        <p:sp>
          <p:nvSpPr>
            <p:cNvPr id="61460" name="Text Box 18"/>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4 </a:t>
              </a:r>
              <a:r>
                <a:rPr lang="en-US" sz="1800">
                  <a:solidFill>
                    <a:srgbClr val="FF0000"/>
                  </a:solidFill>
                </a:rPr>
                <a:t> = ?</a:t>
              </a:r>
              <a:endParaRPr lang="en-US" sz="1800" baseline="-25000">
                <a:solidFill>
                  <a:srgbClr val="FF0000"/>
                </a:solidFill>
              </a:endParaRPr>
            </a:p>
          </p:txBody>
        </p:sp>
      </p:grpSp>
      <p:sp>
        <p:nvSpPr>
          <p:cNvPr id="61443" name="Text Box 19"/>
          <p:cNvSpPr txBox="1">
            <a:spLocks noChangeArrowheads="1"/>
          </p:cNvSpPr>
          <p:nvPr/>
        </p:nvSpPr>
        <p:spPr bwMode="auto">
          <a:xfrm>
            <a:off x="533400" y="5638800"/>
            <a:ext cx="8001000" cy="366713"/>
          </a:xfrm>
          <a:prstGeom prst="rect">
            <a:avLst/>
          </a:prstGeom>
          <a:noFill/>
          <a:ln w="9525">
            <a:noFill/>
            <a:miter lim="800000"/>
            <a:headEnd/>
            <a:tailEnd/>
          </a:ln>
        </p:spPr>
        <p:txBody>
          <a:bodyPr>
            <a:prstTxWarp prst="textNoShape">
              <a:avLst/>
            </a:prstTxWarp>
            <a:spAutoFit/>
          </a:bodyPr>
          <a:lstStyle/>
          <a:p>
            <a:pPr>
              <a:spcBef>
                <a:spcPct val="50000"/>
              </a:spcBef>
            </a:pPr>
            <a:endParaRPr lang="en-US" sz="1800"/>
          </a:p>
        </p:txBody>
      </p:sp>
      <p:sp>
        <p:nvSpPr>
          <p:cNvPr id="61444" name="Text Box 20"/>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OR</a:t>
            </a: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09600" y="1295400"/>
            <a:ext cx="8001000" cy="4724400"/>
            <a:chOff x="288" y="864"/>
            <a:chExt cx="5040" cy="2976"/>
          </a:xfrm>
        </p:grpSpPr>
        <p:sp>
          <p:nvSpPr>
            <p:cNvPr id="63495" name="Oval 3"/>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solidFill>
                  <a:srgbClr val="0000FF"/>
                </a:solidFill>
              </a:endParaRPr>
            </a:p>
          </p:txBody>
        </p:sp>
        <p:sp>
          <p:nvSpPr>
            <p:cNvPr id="63496" name="Text Box 4"/>
            <p:cNvSpPr txBox="1">
              <a:spLocks noChangeArrowheads="1"/>
            </p:cNvSpPr>
            <p:nvPr/>
          </p:nvSpPr>
          <p:spPr bwMode="auto">
            <a:xfrm>
              <a:off x="2400" y="2121"/>
              <a:ext cx="1008"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solidFill>
                    <a:srgbClr val="0000FF"/>
                  </a:solidFill>
                </a:rPr>
                <a:t>T = 1</a:t>
              </a:r>
            </a:p>
          </p:txBody>
        </p:sp>
        <p:sp>
          <p:nvSpPr>
            <p:cNvPr id="63497" name="Line 5"/>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3498" name="Text Box 6"/>
            <p:cNvSpPr txBox="1">
              <a:spLocks noChangeArrowheads="1"/>
            </p:cNvSpPr>
            <p:nvPr/>
          </p:nvSpPr>
          <p:spPr bwMode="auto">
            <a:xfrm>
              <a:off x="4464" y="207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63499" name="Line 7"/>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3500" name="Line 8"/>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3501" name="Line 9"/>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3502" name="Line 10"/>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3503" name="Text Box 11"/>
            <p:cNvSpPr txBox="1">
              <a:spLocks noChangeArrowheads="1"/>
            </p:cNvSpPr>
            <p:nvPr/>
          </p:nvSpPr>
          <p:spPr bwMode="auto">
            <a:xfrm>
              <a:off x="336" y="864"/>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63504" name="Text Box 12"/>
            <p:cNvSpPr txBox="1">
              <a:spLocks noChangeArrowheads="1"/>
            </p:cNvSpPr>
            <p:nvPr/>
          </p:nvSpPr>
          <p:spPr bwMode="auto">
            <a:xfrm>
              <a:off x="336" y="1977"/>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63505" name="Text Box 13"/>
            <p:cNvSpPr txBox="1">
              <a:spLocks noChangeArrowheads="1"/>
            </p:cNvSpPr>
            <p:nvPr/>
          </p:nvSpPr>
          <p:spPr bwMode="auto">
            <a:xfrm>
              <a:off x="288" y="2745"/>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3</a:t>
              </a:r>
            </a:p>
          </p:txBody>
        </p:sp>
        <p:sp>
          <p:nvSpPr>
            <p:cNvPr id="63506" name="Text Box 14"/>
            <p:cNvSpPr txBox="1">
              <a:spLocks noChangeArrowheads="1"/>
            </p:cNvSpPr>
            <p:nvPr/>
          </p:nvSpPr>
          <p:spPr bwMode="auto">
            <a:xfrm>
              <a:off x="288" y="360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4</a:t>
              </a:r>
            </a:p>
          </p:txBody>
        </p:sp>
        <p:sp>
          <p:nvSpPr>
            <p:cNvPr id="63507" name="Text Box 15"/>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1</a:t>
              </a:r>
              <a:r>
                <a:rPr lang="en-US" sz="1800">
                  <a:solidFill>
                    <a:srgbClr val="0000FF"/>
                  </a:solidFill>
                </a:rPr>
                <a:t> = 1</a:t>
              </a:r>
              <a:endParaRPr lang="en-US" sz="1800" baseline="-25000">
                <a:solidFill>
                  <a:srgbClr val="0000FF"/>
                </a:solidFill>
              </a:endParaRPr>
            </a:p>
          </p:txBody>
        </p:sp>
        <p:sp>
          <p:nvSpPr>
            <p:cNvPr id="63508" name="Text Box 16"/>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2  </a:t>
              </a:r>
              <a:r>
                <a:rPr lang="en-US" sz="1800">
                  <a:solidFill>
                    <a:srgbClr val="0000FF"/>
                  </a:solidFill>
                </a:rPr>
                <a:t>= 1</a:t>
              </a:r>
              <a:endParaRPr lang="en-US" sz="1800" baseline="-25000">
                <a:solidFill>
                  <a:srgbClr val="0000FF"/>
                </a:solidFill>
              </a:endParaRPr>
            </a:p>
          </p:txBody>
        </p:sp>
        <p:sp>
          <p:nvSpPr>
            <p:cNvPr id="63509" name="Text Box 17"/>
            <p:cNvSpPr txBox="1">
              <a:spLocks noChangeArrowheads="1"/>
            </p:cNvSpPr>
            <p:nvPr/>
          </p:nvSpPr>
          <p:spPr bwMode="auto">
            <a:xfrm>
              <a:off x="1008" y="279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3 </a:t>
              </a:r>
              <a:r>
                <a:rPr lang="en-US" sz="1800">
                  <a:solidFill>
                    <a:srgbClr val="0000FF"/>
                  </a:solidFill>
                </a:rPr>
                <a:t>= 1</a:t>
              </a:r>
              <a:endParaRPr lang="en-US" sz="1800" baseline="-25000">
                <a:solidFill>
                  <a:srgbClr val="0000FF"/>
                </a:solidFill>
              </a:endParaRPr>
            </a:p>
          </p:txBody>
        </p:sp>
        <p:sp>
          <p:nvSpPr>
            <p:cNvPr id="63510" name="Text Box 18"/>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4 </a:t>
              </a:r>
              <a:r>
                <a:rPr lang="en-US" sz="1800">
                  <a:solidFill>
                    <a:srgbClr val="0000FF"/>
                  </a:solidFill>
                </a:rPr>
                <a:t> = 1</a:t>
              </a:r>
              <a:endParaRPr lang="en-US" sz="1800" baseline="-25000">
                <a:solidFill>
                  <a:srgbClr val="0000FF"/>
                </a:solidFill>
              </a:endParaRPr>
            </a:p>
          </p:txBody>
        </p:sp>
      </p:grpSp>
      <p:sp>
        <p:nvSpPr>
          <p:cNvPr id="63491" name="Text Box 19"/>
          <p:cNvSpPr txBox="1">
            <a:spLocks noChangeArrowheads="1"/>
          </p:cNvSpPr>
          <p:nvPr/>
        </p:nvSpPr>
        <p:spPr bwMode="auto">
          <a:xfrm>
            <a:off x="533400" y="5638800"/>
            <a:ext cx="8001000" cy="366713"/>
          </a:xfrm>
          <a:prstGeom prst="rect">
            <a:avLst/>
          </a:prstGeom>
          <a:noFill/>
          <a:ln w="9525">
            <a:noFill/>
            <a:miter lim="800000"/>
            <a:headEnd/>
            <a:tailEnd/>
          </a:ln>
        </p:spPr>
        <p:txBody>
          <a:bodyPr>
            <a:prstTxWarp prst="textNoShape">
              <a:avLst/>
            </a:prstTxWarp>
            <a:spAutoFit/>
          </a:bodyPr>
          <a:lstStyle/>
          <a:p>
            <a:pPr>
              <a:spcBef>
                <a:spcPct val="50000"/>
              </a:spcBef>
            </a:pPr>
            <a:endParaRPr lang="en-US" sz="1800"/>
          </a:p>
        </p:txBody>
      </p:sp>
      <p:sp>
        <p:nvSpPr>
          <p:cNvPr id="63492" name="Text Box 20"/>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OR</a:t>
            </a:r>
          </a:p>
        </p:txBody>
      </p:sp>
      <p:sp>
        <p:nvSpPr>
          <p:cNvPr id="63493" name="Text Box 21"/>
          <p:cNvSpPr txBox="1">
            <a:spLocks noChangeArrowheads="1"/>
          </p:cNvSpPr>
          <p:nvPr/>
        </p:nvSpPr>
        <p:spPr bwMode="auto">
          <a:xfrm>
            <a:off x="0" y="6019800"/>
            <a:ext cx="3276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t>Inputs are either 0 or 1</a:t>
            </a:r>
          </a:p>
        </p:txBody>
      </p:sp>
      <p:sp>
        <p:nvSpPr>
          <p:cNvPr id="63494" name="Text Box 22"/>
          <p:cNvSpPr txBox="1">
            <a:spLocks noChangeArrowheads="1"/>
          </p:cNvSpPr>
          <p:nvPr/>
        </p:nvSpPr>
        <p:spPr bwMode="auto">
          <a:xfrm>
            <a:off x="6781800" y="3686175"/>
            <a:ext cx="3657600" cy="549275"/>
          </a:xfrm>
          <a:prstGeom prst="rect">
            <a:avLst/>
          </a:prstGeom>
          <a:noFill/>
          <a:ln w="9525">
            <a:noFill/>
            <a:miter lim="800000"/>
            <a:headEnd/>
            <a:tailEnd/>
          </a:ln>
        </p:spPr>
        <p:txBody>
          <a:bodyPr>
            <a:prstTxWarp prst="textNoShape">
              <a:avLst/>
            </a:prstTxWarp>
            <a:spAutoFit/>
          </a:bodyPr>
          <a:lstStyle/>
          <a:p>
            <a:pPr>
              <a:lnSpc>
                <a:spcPct val="50000"/>
              </a:lnSpc>
              <a:spcBef>
                <a:spcPct val="50000"/>
              </a:spcBef>
            </a:pPr>
            <a:r>
              <a:rPr lang="en-US" sz="2000"/>
              <a:t>Output is 1 if at </a:t>
            </a:r>
          </a:p>
          <a:p>
            <a:pPr>
              <a:lnSpc>
                <a:spcPct val="50000"/>
              </a:lnSpc>
              <a:spcBef>
                <a:spcPct val="50000"/>
              </a:spcBef>
            </a:pPr>
            <a:r>
              <a:rPr lang="en-US" sz="2000"/>
              <a:t>least 1 input is 1</a:t>
            </a:r>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a:t>NOT</a:t>
            </a:r>
          </a:p>
        </p:txBody>
      </p:sp>
      <p:graphicFrame>
        <p:nvGraphicFramePr>
          <p:cNvPr id="39975" name="Group 39"/>
          <p:cNvGraphicFramePr>
            <a:graphicFrameLocks noGrp="1"/>
          </p:cNvGraphicFramePr>
          <p:nvPr>
            <p:ph idx="1"/>
          </p:nvPr>
        </p:nvGraphicFramePr>
        <p:xfrm>
          <a:off x="3124200" y="2087563"/>
          <a:ext cx="2438400" cy="2332038"/>
        </p:xfrm>
        <a:graphic>
          <a:graphicData uri="http://schemas.openxmlformats.org/drawingml/2006/table">
            <a:tbl>
              <a:tblPr/>
              <a:tblGrid>
                <a:gridCol w="685800"/>
                <a:gridCol w="1752600"/>
              </a:tblGrid>
              <a:tr h="7778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1" i="0" u="none" strike="noStrike" cap="none" normalizeH="0" baseline="0">
                          <a:ln>
                            <a:noFill/>
                          </a:ln>
                          <a:solidFill>
                            <a:schemeClr val="tx1"/>
                          </a:solidFill>
                          <a:effectLst/>
                          <a:latin typeface="Arial" charset="0"/>
                        </a:rPr>
                        <a:t>not </a:t>
                      </a: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77628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777875">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Oval 3"/>
          <p:cNvSpPr>
            <a:spLocks noChangeArrowheads="1"/>
          </p:cNvSpPr>
          <p:nvPr/>
        </p:nvSpPr>
        <p:spPr bwMode="auto">
          <a:xfrm>
            <a:off x="3886200" y="2667000"/>
            <a:ext cx="1600200" cy="16002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7587" name="Text Box 4"/>
          <p:cNvSpPr txBox="1">
            <a:spLocks noChangeArrowheads="1"/>
          </p:cNvSpPr>
          <p:nvPr/>
        </p:nvSpPr>
        <p:spPr bwMode="auto">
          <a:xfrm>
            <a:off x="4267200" y="3214688"/>
            <a:ext cx="16002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i="1" dirty="0">
                <a:solidFill>
                  <a:srgbClr val="FF0000"/>
                </a:solidFill>
              </a:rPr>
              <a:t>T = ?</a:t>
            </a:r>
          </a:p>
        </p:txBody>
      </p:sp>
      <p:sp>
        <p:nvSpPr>
          <p:cNvPr id="67588" name="Line 5"/>
          <p:cNvSpPr>
            <a:spLocks noChangeShapeType="1"/>
          </p:cNvSpPr>
          <p:nvPr/>
        </p:nvSpPr>
        <p:spPr bwMode="auto">
          <a:xfrm>
            <a:off x="5562600" y="3429000"/>
            <a:ext cx="16764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7589" name="Text Box 6"/>
          <p:cNvSpPr txBox="1">
            <a:spLocks noChangeArrowheads="1"/>
          </p:cNvSpPr>
          <p:nvPr/>
        </p:nvSpPr>
        <p:spPr bwMode="auto">
          <a:xfrm>
            <a:off x="7239000" y="3214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67590" name="Line 8"/>
          <p:cNvSpPr>
            <a:spLocks noChangeShapeType="1"/>
          </p:cNvSpPr>
          <p:nvPr/>
        </p:nvSpPr>
        <p:spPr bwMode="auto">
          <a:xfrm>
            <a:off x="1600200" y="3429000"/>
            <a:ext cx="22098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7591" name="Text Box 12"/>
          <p:cNvSpPr txBox="1">
            <a:spLocks noChangeArrowheads="1"/>
          </p:cNvSpPr>
          <p:nvPr/>
        </p:nvSpPr>
        <p:spPr bwMode="auto">
          <a:xfrm>
            <a:off x="685800" y="3214688"/>
            <a:ext cx="11430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67592" name="Text Box 16"/>
          <p:cNvSpPr txBox="1">
            <a:spLocks noChangeArrowheads="1"/>
          </p:cNvSpPr>
          <p:nvPr/>
        </p:nvSpPr>
        <p:spPr bwMode="auto">
          <a:xfrm>
            <a:off x="1828800" y="3048000"/>
            <a:ext cx="1371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FF0000"/>
                </a:solidFill>
              </a:rPr>
              <a:t>W</a:t>
            </a:r>
            <a:r>
              <a:rPr lang="en-US" sz="1800" baseline="-25000">
                <a:solidFill>
                  <a:srgbClr val="FF0000"/>
                </a:solidFill>
              </a:rPr>
              <a:t>1  </a:t>
            </a:r>
            <a:r>
              <a:rPr lang="en-US" sz="1800">
                <a:solidFill>
                  <a:srgbClr val="FF0000"/>
                </a:solidFill>
              </a:rPr>
              <a:t>= ?</a:t>
            </a:r>
            <a:endParaRPr lang="en-US" sz="1800" baseline="-25000">
              <a:solidFill>
                <a:srgbClr val="FF0000"/>
              </a:solidFill>
            </a:endParaRPr>
          </a:p>
        </p:txBody>
      </p:sp>
      <p:sp>
        <p:nvSpPr>
          <p:cNvPr id="67593" name="Text Box 19"/>
          <p:cNvSpPr txBox="1">
            <a:spLocks noChangeArrowheads="1"/>
          </p:cNvSpPr>
          <p:nvPr/>
        </p:nvSpPr>
        <p:spPr bwMode="auto">
          <a:xfrm>
            <a:off x="533400" y="5638800"/>
            <a:ext cx="8001000" cy="366713"/>
          </a:xfrm>
          <a:prstGeom prst="rect">
            <a:avLst/>
          </a:prstGeom>
          <a:noFill/>
          <a:ln w="9525">
            <a:noFill/>
            <a:miter lim="800000"/>
            <a:headEnd/>
            <a:tailEnd/>
          </a:ln>
        </p:spPr>
        <p:txBody>
          <a:bodyPr>
            <a:prstTxWarp prst="textNoShape">
              <a:avLst/>
            </a:prstTxWarp>
            <a:spAutoFit/>
          </a:bodyPr>
          <a:lstStyle/>
          <a:p>
            <a:pPr>
              <a:spcBef>
                <a:spcPct val="50000"/>
              </a:spcBef>
            </a:pPr>
            <a:endParaRPr lang="en-US" sz="1800"/>
          </a:p>
        </p:txBody>
      </p:sp>
      <p:sp>
        <p:nvSpPr>
          <p:cNvPr id="67594" name="Text Box 20"/>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NOT</a:t>
            </a:r>
          </a:p>
        </p:txBody>
      </p:sp>
      <p:graphicFrame>
        <p:nvGraphicFramePr>
          <p:cNvPr id="13" name="Group 39"/>
          <p:cNvGraphicFramePr>
            <a:graphicFrameLocks noGrp="1"/>
          </p:cNvGraphicFramePr>
          <p:nvPr>
            <p:ph idx="1"/>
            <p:extLst>
              <p:ext uri="{D42A27DB-BD31-4B8C-83A1-F6EECF244321}">
                <p14:modId xmlns:p14="http://schemas.microsoft.com/office/powerpoint/2010/main" val="3103993200"/>
              </p:ext>
            </p:extLst>
          </p:nvPr>
        </p:nvGraphicFramePr>
        <p:xfrm>
          <a:off x="6477000" y="457200"/>
          <a:ext cx="1752600" cy="1219201"/>
        </p:xfrm>
        <a:graphic>
          <a:graphicData uri="http://schemas.openxmlformats.org/drawingml/2006/table">
            <a:tbl>
              <a:tblPr/>
              <a:tblGrid>
                <a:gridCol w="492919"/>
                <a:gridCol w="1259681"/>
              </a:tblGrid>
              <a:tr h="406677">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1" i="0" u="none" strike="noStrike" cap="none" normalizeH="0" baseline="0">
                          <a:ln>
                            <a:noFill/>
                          </a:ln>
                          <a:solidFill>
                            <a:schemeClr val="tx1"/>
                          </a:solidFill>
                          <a:effectLst/>
                          <a:latin typeface="Arial" charset="0"/>
                        </a:rPr>
                        <a:t>not </a:t>
                      </a: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05847">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6677">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Oval 2"/>
          <p:cNvSpPr>
            <a:spLocks noChangeArrowheads="1"/>
          </p:cNvSpPr>
          <p:nvPr/>
        </p:nvSpPr>
        <p:spPr bwMode="auto">
          <a:xfrm>
            <a:off x="3886200" y="2667000"/>
            <a:ext cx="1600200" cy="16002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9635" name="Text Box 3"/>
          <p:cNvSpPr txBox="1">
            <a:spLocks noChangeArrowheads="1"/>
          </p:cNvSpPr>
          <p:nvPr/>
        </p:nvSpPr>
        <p:spPr bwMode="auto">
          <a:xfrm>
            <a:off x="4267200" y="3214688"/>
            <a:ext cx="16002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solidFill>
                  <a:srgbClr val="0000FF"/>
                </a:solidFill>
              </a:rPr>
              <a:t>T = 0</a:t>
            </a:r>
          </a:p>
        </p:txBody>
      </p:sp>
      <p:sp>
        <p:nvSpPr>
          <p:cNvPr id="69636" name="Line 4"/>
          <p:cNvSpPr>
            <a:spLocks noChangeShapeType="1"/>
          </p:cNvSpPr>
          <p:nvPr/>
        </p:nvSpPr>
        <p:spPr bwMode="auto">
          <a:xfrm>
            <a:off x="5562600" y="3429000"/>
            <a:ext cx="16764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9637" name="Text Box 5"/>
          <p:cNvSpPr txBox="1">
            <a:spLocks noChangeArrowheads="1"/>
          </p:cNvSpPr>
          <p:nvPr/>
        </p:nvSpPr>
        <p:spPr bwMode="auto">
          <a:xfrm>
            <a:off x="7239000" y="3214688"/>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69638" name="Line 6"/>
          <p:cNvSpPr>
            <a:spLocks noChangeShapeType="1"/>
          </p:cNvSpPr>
          <p:nvPr/>
        </p:nvSpPr>
        <p:spPr bwMode="auto">
          <a:xfrm>
            <a:off x="1600200" y="3429000"/>
            <a:ext cx="22098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69639" name="Text Box 7"/>
          <p:cNvSpPr txBox="1">
            <a:spLocks noChangeArrowheads="1"/>
          </p:cNvSpPr>
          <p:nvPr/>
        </p:nvSpPr>
        <p:spPr bwMode="auto">
          <a:xfrm>
            <a:off x="685800" y="3214688"/>
            <a:ext cx="11430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69640" name="Text Box 8"/>
          <p:cNvSpPr txBox="1">
            <a:spLocks noChangeArrowheads="1"/>
          </p:cNvSpPr>
          <p:nvPr/>
        </p:nvSpPr>
        <p:spPr bwMode="auto">
          <a:xfrm>
            <a:off x="1828800" y="3048000"/>
            <a:ext cx="13716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a:solidFill>
                  <a:srgbClr val="0000FF"/>
                </a:solidFill>
              </a:rPr>
              <a:t>W</a:t>
            </a:r>
            <a:r>
              <a:rPr lang="en-US" sz="1800" baseline="-25000">
                <a:solidFill>
                  <a:srgbClr val="0000FF"/>
                </a:solidFill>
              </a:rPr>
              <a:t>1  </a:t>
            </a:r>
            <a:r>
              <a:rPr lang="en-US" sz="1800">
                <a:solidFill>
                  <a:srgbClr val="0000FF"/>
                </a:solidFill>
              </a:rPr>
              <a:t>= -1</a:t>
            </a:r>
            <a:endParaRPr lang="en-US" sz="1800" baseline="-25000">
              <a:solidFill>
                <a:srgbClr val="0000FF"/>
              </a:solidFill>
            </a:endParaRPr>
          </a:p>
        </p:txBody>
      </p:sp>
      <p:sp>
        <p:nvSpPr>
          <p:cNvPr id="69641" name="Text Box 9"/>
          <p:cNvSpPr txBox="1">
            <a:spLocks noChangeArrowheads="1"/>
          </p:cNvSpPr>
          <p:nvPr/>
        </p:nvSpPr>
        <p:spPr bwMode="auto">
          <a:xfrm>
            <a:off x="533400" y="5638800"/>
            <a:ext cx="8001000" cy="366713"/>
          </a:xfrm>
          <a:prstGeom prst="rect">
            <a:avLst/>
          </a:prstGeom>
          <a:noFill/>
          <a:ln w="9525">
            <a:noFill/>
            <a:miter lim="800000"/>
            <a:headEnd/>
            <a:tailEnd/>
          </a:ln>
        </p:spPr>
        <p:txBody>
          <a:bodyPr>
            <a:prstTxWarp prst="textNoShape">
              <a:avLst/>
            </a:prstTxWarp>
            <a:spAutoFit/>
          </a:bodyPr>
          <a:lstStyle/>
          <a:p>
            <a:pPr>
              <a:spcBef>
                <a:spcPct val="50000"/>
              </a:spcBef>
            </a:pPr>
            <a:endParaRPr lang="en-US" sz="1800"/>
          </a:p>
        </p:txBody>
      </p:sp>
      <p:sp>
        <p:nvSpPr>
          <p:cNvPr id="69642" name="Text Box 10"/>
          <p:cNvSpPr txBox="1">
            <a:spLocks noChangeArrowheads="1"/>
          </p:cNvSpPr>
          <p:nvPr/>
        </p:nvSpPr>
        <p:spPr bwMode="auto">
          <a:xfrm>
            <a:off x="3962400" y="533400"/>
            <a:ext cx="34290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4400" b="1"/>
              <a:t>NOT</a:t>
            </a:r>
          </a:p>
        </p:txBody>
      </p:sp>
      <p:sp>
        <p:nvSpPr>
          <p:cNvPr id="69643" name="Text Box 11"/>
          <p:cNvSpPr txBox="1">
            <a:spLocks noChangeArrowheads="1"/>
          </p:cNvSpPr>
          <p:nvPr/>
        </p:nvSpPr>
        <p:spPr bwMode="auto">
          <a:xfrm>
            <a:off x="0" y="3581400"/>
            <a:ext cx="32766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t>Input is either 0 or 1</a:t>
            </a:r>
          </a:p>
        </p:txBody>
      </p:sp>
      <p:sp>
        <p:nvSpPr>
          <p:cNvPr id="69644" name="Text Box 12"/>
          <p:cNvSpPr txBox="1">
            <a:spLocks noChangeArrowheads="1"/>
          </p:cNvSpPr>
          <p:nvPr/>
        </p:nvSpPr>
        <p:spPr bwMode="auto">
          <a:xfrm>
            <a:off x="6324600" y="3686175"/>
            <a:ext cx="3657600" cy="579646"/>
          </a:xfrm>
          <a:prstGeom prst="rect">
            <a:avLst/>
          </a:prstGeom>
          <a:noFill/>
          <a:ln w="9525">
            <a:noFill/>
            <a:miter lim="800000"/>
            <a:headEnd/>
            <a:tailEnd/>
          </a:ln>
        </p:spPr>
        <p:txBody>
          <a:bodyPr>
            <a:prstTxWarp prst="textNoShape">
              <a:avLst/>
            </a:prstTxWarp>
            <a:spAutoFit/>
          </a:bodyPr>
          <a:lstStyle/>
          <a:p>
            <a:pPr>
              <a:lnSpc>
                <a:spcPct val="50000"/>
              </a:lnSpc>
              <a:spcBef>
                <a:spcPct val="50000"/>
              </a:spcBef>
            </a:pPr>
            <a:r>
              <a:rPr lang="en-US" sz="2000" dirty="0">
                <a:solidFill>
                  <a:srgbClr val="0000FF"/>
                </a:solidFill>
              </a:rPr>
              <a:t>If input is 1, output is 0.</a:t>
            </a:r>
          </a:p>
          <a:p>
            <a:pPr>
              <a:lnSpc>
                <a:spcPct val="50000"/>
              </a:lnSpc>
              <a:spcBef>
                <a:spcPct val="50000"/>
              </a:spcBef>
            </a:pPr>
            <a:r>
              <a:rPr lang="en-US" sz="2000" dirty="0">
                <a:solidFill>
                  <a:srgbClr val="0000FF"/>
                </a:solidFill>
              </a:rPr>
              <a:t>If input is 0, output is 1.</a:t>
            </a:r>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about…</a:t>
            </a:r>
            <a:endParaRPr lang="en-US" dirty="0"/>
          </a:p>
        </p:txBody>
      </p:sp>
      <p:graphicFrame>
        <p:nvGraphicFramePr>
          <p:cNvPr id="4" name="Group 174"/>
          <p:cNvGraphicFramePr>
            <a:graphicFrameLocks noGrp="1"/>
          </p:cNvGraphicFramePr>
          <p:nvPr>
            <p:ph idx="1"/>
          </p:nvPr>
        </p:nvGraphicFramePr>
        <p:xfrm>
          <a:off x="457200" y="2133600"/>
          <a:ext cx="3200399" cy="4481718"/>
        </p:xfrm>
        <a:graphic>
          <a:graphicData uri="http://schemas.openxmlformats.org/drawingml/2006/table">
            <a:tbl>
              <a:tblPr/>
              <a:tblGrid>
                <a:gridCol w="762000"/>
                <a:gridCol w="609600"/>
                <a:gridCol w="696350"/>
                <a:gridCol w="1132449"/>
              </a:tblGrid>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x</a:t>
                      </a:r>
                      <a:r>
                        <a:rPr kumimoji="0" lang="en-US" sz="2000" b="0" i="0" u="none" strike="noStrike" cap="none" normalizeH="0" baseline="-25000" dirty="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x</a:t>
                      </a:r>
                      <a:r>
                        <a:rPr kumimoji="0" lang="en-US" sz="2000" b="0" i="0" u="none" strike="noStrike" cap="none" normalizeH="0" baseline="-25000" dirty="0" smtClean="0">
                          <a:ln>
                            <a:noFill/>
                          </a:ln>
                          <a:solidFill>
                            <a:schemeClr val="tx1"/>
                          </a:solidFill>
                          <a:effectLst/>
                          <a:latin typeface="Arial" charset="0"/>
                        </a:rPr>
                        <a:t>3</a:t>
                      </a:r>
                      <a:endParaRPr kumimoji="0" lang="en-US" sz="2000" b="0" i="0" u="none" strike="noStrike" cap="none" normalizeH="0" baseline="-2500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x</a:t>
                      </a:r>
                      <a:r>
                        <a:rPr kumimoji="0" lang="en-US" sz="2000" b="0" i="0" u="none" strike="noStrike" cap="none" normalizeH="0" baseline="-25000" dirty="0">
                          <a:ln>
                            <a:noFill/>
                          </a:ln>
                          <a:solidFill>
                            <a:schemeClr val="tx1"/>
                          </a:solidFill>
                          <a:effectLst/>
                          <a:latin typeface="Arial" charset="0"/>
                        </a:rPr>
                        <a:t>1</a:t>
                      </a:r>
                      <a:r>
                        <a:rPr kumimoji="0" lang="en-US" sz="2000" b="1" i="0" u="none" strike="noStrike" cap="none" normalizeH="0" baseline="0" dirty="0">
                          <a:ln>
                            <a:noFill/>
                          </a:ln>
                          <a:solidFill>
                            <a:schemeClr val="tx1"/>
                          </a:solidFill>
                          <a:effectLst/>
                          <a:latin typeface="Arial" charset="0"/>
                        </a:rPr>
                        <a:t> and </a:t>
                      </a:r>
                      <a:r>
                        <a:rPr kumimoji="0" lang="en-US" sz="2000" b="0" i="0" u="none" strike="noStrike" cap="none" normalizeH="0" baseline="0" dirty="0">
                          <a:ln>
                            <a:noFill/>
                          </a:ln>
                          <a:solidFill>
                            <a:schemeClr val="tx1"/>
                          </a:solidFill>
                          <a:effectLst/>
                          <a:latin typeface="Arial" charset="0"/>
                        </a:rPr>
                        <a:t>x</a:t>
                      </a:r>
                      <a:r>
                        <a:rPr kumimoji="0" lang="en-US" sz="2000" b="0" i="0" u="none" strike="noStrike" cap="none" normalizeH="0" baseline="-25000" dirty="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71861">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1861">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6" name="Oval 2"/>
          <p:cNvSpPr>
            <a:spLocks noChangeArrowheads="1"/>
          </p:cNvSpPr>
          <p:nvPr/>
        </p:nvSpPr>
        <p:spPr bwMode="auto">
          <a:xfrm>
            <a:off x="5867400" y="3795713"/>
            <a:ext cx="762000" cy="685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Text Box 3"/>
          <p:cNvSpPr txBox="1">
            <a:spLocks noChangeArrowheads="1"/>
          </p:cNvSpPr>
          <p:nvPr/>
        </p:nvSpPr>
        <p:spPr bwMode="auto">
          <a:xfrm>
            <a:off x="5867400" y="3962401"/>
            <a:ext cx="16002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solidFill>
                  <a:srgbClr val="FF0000"/>
                </a:solidFill>
              </a:rPr>
              <a:t>T = ?</a:t>
            </a:r>
          </a:p>
        </p:txBody>
      </p:sp>
      <p:sp>
        <p:nvSpPr>
          <p:cNvPr id="8" name="Line 4"/>
          <p:cNvSpPr>
            <a:spLocks noChangeShapeType="1"/>
          </p:cNvSpPr>
          <p:nvPr/>
        </p:nvSpPr>
        <p:spPr bwMode="auto">
          <a:xfrm>
            <a:off x="6629400" y="4100513"/>
            <a:ext cx="9906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 name="Text Box 5"/>
          <p:cNvSpPr txBox="1">
            <a:spLocks noChangeArrowheads="1"/>
          </p:cNvSpPr>
          <p:nvPr/>
        </p:nvSpPr>
        <p:spPr bwMode="auto">
          <a:xfrm>
            <a:off x="7696200" y="3948113"/>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10" name="Line 6"/>
          <p:cNvSpPr>
            <a:spLocks noChangeShapeType="1"/>
          </p:cNvSpPr>
          <p:nvPr/>
        </p:nvSpPr>
        <p:spPr bwMode="auto">
          <a:xfrm>
            <a:off x="5105400" y="3490913"/>
            <a:ext cx="838200" cy="457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11" name="Line 7"/>
          <p:cNvSpPr>
            <a:spLocks noChangeShapeType="1"/>
          </p:cNvSpPr>
          <p:nvPr/>
        </p:nvSpPr>
        <p:spPr bwMode="auto">
          <a:xfrm flipV="1">
            <a:off x="5181600" y="4405313"/>
            <a:ext cx="838200" cy="3048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12" name="Text Box 8"/>
          <p:cNvSpPr txBox="1">
            <a:spLocks noChangeArrowheads="1"/>
          </p:cNvSpPr>
          <p:nvPr/>
        </p:nvSpPr>
        <p:spPr bwMode="auto">
          <a:xfrm>
            <a:off x="4114800" y="3124200"/>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Input x</a:t>
            </a:r>
            <a:r>
              <a:rPr lang="en-US" sz="1800" baseline="-25000" dirty="0"/>
              <a:t>1</a:t>
            </a:r>
          </a:p>
        </p:txBody>
      </p:sp>
      <p:sp>
        <p:nvSpPr>
          <p:cNvPr id="13" name="Text Box 9"/>
          <p:cNvSpPr txBox="1">
            <a:spLocks noChangeArrowheads="1"/>
          </p:cNvSpPr>
          <p:nvPr/>
        </p:nvSpPr>
        <p:spPr bwMode="auto">
          <a:xfrm>
            <a:off x="4191000" y="4481513"/>
            <a:ext cx="11430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Input </a:t>
            </a:r>
            <a:r>
              <a:rPr lang="en-US" sz="1800" dirty="0" smtClean="0"/>
              <a:t>x</a:t>
            </a:r>
            <a:r>
              <a:rPr lang="en-US" sz="1800" baseline="-25000" dirty="0"/>
              <a:t>3</a:t>
            </a:r>
          </a:p>
        </p:txBody>
      </p:sp>
      <p:sp>
        <p:nvSpPr>
          <p:cNvPr id="14" name="Text Box 10"/>
          <p:cNvSpPr txBox="1">
            <a:spLocks noChangeArrowheads="1"/>
          </p:cNvSpPr>
          <p:nvPr/>
        </p:nvSpPr>
        <p:spPr bwMode="auto">
          <a:xfrm>
            <a:off x="5257800" y="3276601"/>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solidFill>
                  <a:srgbClr val="FF0000"/>
                </a:solidFill>
              </a:rPr>
              <a:t>w</a:t>
            </a:r>
            <a:r>
              <a:rPr lang="en-US" sz="1800" baseline="-25000" dirty="0" smtClean="0">
                <a:solidFill>
                  <a:srgbClr val="FF0000"/>
                </a:solidFill>
              </a:rPr>
              <a:t>1</a:t>
            </a:r>
            <a:r>
              <a:rPr lang="en-US" sz="1800" dirty="0" smtClean="0">
                <a:solidFill>
                  <a:srgbClr val="FF0000"/>
                </a:solidFill>
              </a:rPr>
              <a:t> </a:t>
            </a:r>
            <a:r>
              <a:rPr lang="en-US" sz="1800" dirty="0">
                <a:solidFill>
                  <a:srgbClr val="FF0000"/>
                </a:solidFill>
              </a:rPr>
              <a:t>= ?</a:t>
            </a:r>
            <a:endParaRPr lang="en-US" sz="1800" baseline="-25000" dirty="0">
              <a:solidFill>
                <a:srgbClr val="FF0000"/>
              </a:solidFill>
            </a:endParaRPr>
          </a:p>
        </p:txBody>
      </p:sp>
      <p:sp>
        <p:nvSpPr>
          <p:cNvPr id="15" name="Text Box 11"/>
          <p:cNvSpPr txBox="1">
            <a:spLocks noChangeArrowheads="1"/>
          </p:cNvSpPr>
          <p:nvPr/>
        </p:nvSpPr>
        <p:spPr bwMode="auto">
          <a:xfrm>
            <a:off x="5410200" y="4648201"/>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solidFill>
                  <a:srgbClr val="FF0000"/>
                </a:solidFill>
              </a:rPr>
              <a:t>w</a:t>
            </a:r>
            <a:r>
              <a:rPr lang="en-US" sz="1800" baseline="-25000" dirty="0" smtClean="0">
                <a:solidFill>
                  <a:srgbClr val="FF0000"/>
                </a:solidFill>
              </a:rPr>
              <a:t>3 </a:t>
            </a:r>
            <a:r>
              <a:rPr lang="en-US" sz="1800" dirty="0">
                <a:solidFill>
                  <a:srgbClr val="FF0000"/>
                </a:solidFill>
              </a:rPr>
              <a:t>= ?</a:t>
            </a:r>
            <a:endParaRPr lang="en-US" sz="1800" baseline="-25000" dirty="0">
              <a:solidFill>
                <a:srgbClr val="FF0000"/>
              </a:solidFill>
            </a:endParaRPr>
          </a:p>
        </p:txBody>
      </p:sp>
      <p:sp>
        <p:nvSpPr>
          <p:cNvPr id="16" name="Line 6"/>
          <p:cNvSpPr>
            <a:spLocks noChangeShapeType="1"/>
          </p:cNvSpPr>
          <p:nvPr/>
        </p:nvSpPr>
        <p:spPr bwMode="auto">
          <a:xfrm>
            <a:off x="5029200" y="4114800"/>
            <a:ext cx="838200" cy="76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17" name="Text Box 8"/>
          <p:cNvSpPr txBox="1">
            <a:spLocks noChangeArrowheads="1"/>
          </p:cNvSpPr>
          <p:nvPr/>
        </p:nvSpPr>
        <p:spPr bwMode="auto">
          <a:xfrm>
            <a:off x="4038600" y="3824287"/>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Input </a:t>
            </a:r>
            <a:r>
              <a:rPr lang="en-US" sz="1800" dirty="0" smtClean="0"/>
              <a:t>x</a:t>
            </a:r>
            <a:r>
              <a:rPr lang="en-US" sz="1800" baseline="-25000" dirty="0"/>
              <a:t>2</a:t>
            </a:r>
          </a:p>
        </p:txBody>
      </p:sp>
      <p:sp>
        <p:nvSpPr>
          <p:cNvPr id="18" name="Text Box 10"/>
          <p:cNvSpPr txBox="1">
            <a:spLocks noChangeArrowheads="1"/>
          </p:cNvSpPr>
          <p:nvPr/>
        </p:nvSpPr>
        <p:spPr bwMode="auto">
          <a:xfrm>
            <a:off x="4800600" y="3657600"/>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solidFill>
                  <a:srgbClr val="FF0000"/>
                </a:solidFill>
              </a:rPr>
              <a:t>w</a:t>
            </a:r>
            <a:r>
              <a:rPr lang="en-US" sz="1800" baseline="-25000" dirty="0" smtClean="0">
                <a:solidFill>
                  <a:srgbClr val="FF0000"/>
                </a:solidFill>
              </a:rPr>
              <a:t>2</a:t>
            </a:r>
            <a:r>
              <a:rPr lang="en-US" sz="1800" dirty="0" smtClean="0">
                <a:solidFill>
                  <a:srgbClr val="FF0000"/>
                </a:solidFill>
              </a:rPr>
              <a:t> </a:t>
            </a:r>
            <a:r>
              <a:rPr lang="en-US" sz="1800" dirty="0">
                <a:solidFill>
                  <a:srgbClr val="FF0000"/>
                </a:solidFill>
              </a:rPr>
              <a:t>= ?</a:t>
            </a:r>
            <a:endParaRPr lang="en-US" sz="1800" baseline="-250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371600"/>
          </a:xfrm>
        </p:spPr>
        <p:txBody>
          <a:bodyPr/>
          <a:lstStyle/>
          <a:p>
            <a:r>
              <a:rPr lang="en-US" dirty="0" smtClean="0"/>
              <a:t>Training neural networks</a:t>
            </a:r>
            <a:endParaRPr lang="en-US" dirty="0"/>
          </a:p>
        </p:txBody>
      </p:sp>
      <p:sp>
        <p:nvSpPr>
          <p:cNvPr id="4" name="Oval 12"/>
          <p:cNvSpPr>
            <a:spLocks noChangeArrowheads="1"/>
          </p:cNvSpPr>
          <p:nvPr/>
        </p:nvSpPr>
        <p:spPr bwMode="auto">
          <a:xfrm>
            <a:off x="914400" y="2743201"/>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5" name="Oval 12"/>
          <p:cNvSpPr>
            <a:spLocks noChangeArrowheads="1"/>
          </p:cNvSpPr>
          <p:nvPr/>
        </p:nvSpPr>
        <p:spPr bwMode="auto">
          <a:xfrm>
            <a:off x="1524000" y="2743201"/>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Oval 12"/>
          <p:cNvSpPr>
            <a:spLocks noChangeArrowheads="1"/>
          </p:cNvSpPr>
          <p:nvPr/>
        </p:nvSpPr>
        <p:spPr bwMode="auto">
          <a:xfrm>
            <a:off x="2133600" y="2743201"/>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7" name="Oval 12"/>
          <p:cNvSpPr>
            <a:spLocks noChangeArrowheads="1"/>
          </p:cNvSpPr>
          <p:nvPr/>
        </p:nvSpPr>
        <p:spPr bwMode="auto">
          <a:xfrm>
            <a:off x="1524000" y="3581401"/>
            <a:ext cx="304800" cy="304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cxnSp>
        <p:nvCxnSpPr>
          <p:cNvPr id="8" name="Straight Arrow Connector 7"/>
          <p:cNvCxnSpPr>
            <a:stCxn id="4" idx="5"/>
            <a:endCxn id="7" idx="1"/>
          </p:cNvCxnSpPr>
          <p:nvPr/>
        </p:nvCxnSpPr>
        <p:spPr bwMode="auto">
          <a:xfrm rot="16200000" flipH="1">
            <a:off x="1060263" y="3117664"/>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9" name="Straight Arrow Connector 8"/>
          <p:cNvCxnSpPr>
            <a:stCxn id="5" idx="4"/>
            <a:endCxn id="7" idx="0"/>
          </p:cNvCxnSpPr>
          <p:nvPr/>
        </p:nvCxnSpPr>
        <p:spPr bwMode="auto">
          <a:xfrm rot="5400000">
            <a:off x="1409700" y="3314701"/>
            <a:ext cx="5334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0" name="Straight Arrow Connector 9"/>
          <p:cNvCxnSpPr>
            <a:stCxn id="6" idx="3"/>
            <a:endCxn id="7" idx="7"/>
          </p:cNvCxnSpPr>
          <p:nvPr/>
        </p:nvCxnSpPr>
        <p:spPr bwMode="auto">
          <a:xfrm rot="5400000">
            <a:off x="1669863" y="3117664"/>
            <a:ext cx="622674" cy="39407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a:endCxn id="4" idx="0"/>
          </p:cNvCxnSpPr>
          <p:nvPr/>
        </p:nvCxnSpPr>
        <p:spPr bwMode="auto">
          <a:xfrm rot="16200000" flipH="1">
            <a:off x="685800" y="2362201"/>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2" name="Straight Arrow Connector 11"/>
          <p:cNvCxnSpPr>
            <a:endCxn id="4" idx="0"/>
          </p:cNvCxnSpPr>
          <p:nvPr/>
        </p:nvCxnSpPr>
        <p:spPr bwMode="auto">
          <a:xfrm rot="5400000">
            <a:off x="876300" y="2324101"/>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3" name="Straight Arrow Connector 12"/>
          <p:cNvCxnSpPr/>
          <p:nvPr/>
        </p:nvCxnSpPr>
        <p:spPr bwMode="auto">
          <a:xfrm rot="16200000" flipH="1">
            <a:off x="1295400" y="2362200"/>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4" name="Straight Arrow Connector 13"/>
          <p:cNvCxnSpPr/>
          <p:nvPr/>
        </p:nvCxnSpPr>
        <p:spPr bwMode="auto">
          <a:xfrm rot="5400000">
            <a:off x="1485900" y="2324100"/>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5" name="Straight Arrow Connector 14"/>
          <p:cNvCxnSpPr/>
          <p:nvPr/>
        </p:nvCxnSpPr>
        <p:spPr bwMode="auto">
          <a:xfrm rot="16200000" flipH="1">
            <a:off x="1905000" y="2362201"/>
            <a:ext cx="609600" cy="1524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rot="5400000">
            <a:off x="2095500" y="2324101"/>
            <a:ext cx="609600" cy="2286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7" name="Straight Arrow Connector 16"/>
          <p:cNvCxnSpPr>
            <a:stCxn id="7" idx="4"/>
          </p:cNvCxnSpPr>
          <p:nvPr/>
        </p:nvCxnSpPr>
        <p:spPr bwMode="auto">
          <a:xfrm rot="5400000">
            <a:off x="1524000" y="4038601"/>
            <a:ext cx="304800" cy="1588"/>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9" name="Oval 1027"/>
          <p:cNvSpPr>
            <a:spLocks noChangeArrowheads="1"/>
          </p:cNvSpPr>
          <p:nvPr/>
        </p:nvSpPr>
        <p:spPr bwMode="auto">
          <a:xfrm>
            <a:off x="4572000" y="2286000"/>
            <a:ext cx="1600200" cy="16002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grpSp>
        <p:nvGrpSpPr>
          <p:cNvPr id="3" name="Group 35"/>
          <p:cNvGrpSpPr/>
          <p:nvPr/>
        </p:nvGrpSpPr>
        <p:grpSpPr>
          <a:xfrm>
            <a:off x="4953000" y="2743200"/>
            <a:ext cx="762000" cy="687388"/>
            <a:chOff x="4267200" y="3352800"/>
            <a:chExt cx="762000" cy="687388"/>
          </a:xfrm>
        </p:grpSpPr>
        <p:cxnSp>
          <p:nvCxnSpPr>
            <p:cNvPr id="21" name="Straight Connector 20"/>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22" name="Straight Connector 2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23" name="Straight Connector 22"/>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cxnSp>
        <p:nvCxnSpPr>
          <p:cNvPr id="25" name="Straight Arrow Connector 24"/>
          <p:cNvCxnSpPr/>
          <p:nvPr/>
        </p:nvCxnSpPr>
        <p:spPr bwMode="auto">
          <a:xfrm rot="10800000">
            <a:off x="2057400" y="3276600"/>
            <a:ext cx="1143000" cy="1066800"/>
          </a:xfrm>
          <a:prstGeom prst="straightConnector1">
            <a:avLst/>
          </a:prstGeom>
          <a:solidFill>
            <a:schemeClr val="accent1"/>
          </a:solidFill>
          <a:ln w="38100" cap="flat" cmpd="sng" algn="ctr">
            <a:solidFill>
              <a:schemeClr val="accent1">
                <a:lumMod val="50000"/>
              </a:schemeClr>
            </a:solidFill>
            <a:prstDash val="solid"/>
            <a:round/>
            <a:headEnd type="none" w="med" len="med"/>
            <a:tailEnd type="arrow" w="med" len="med"/>
          </a:ln>
          <a:effectLst/>
        </p:spPr>
      </p:cxnSp>
      <p:sp>
        <p:nvSpPr>
          <p:cNvPr id="26" name="TextBox 25"/>
          <p:cNvSpPr txBox="1"/>
          <p:nvPr/>
        </p:nvSpPr>
        <p:spPr>
          <a:xfrm>
            <a:off x="1676400" y="4495800"/>
            <a:ext cx="3657600" cy="830997"/>
          </a:xfrm>
          <a:prstGeom prst="rect">
            <a:avLst/>
          </a:prstGeom>
          <a:noFill/>
        </p:spPr>
        <p:txBody>
          <a:bodyPr wrap="square" rtlCol="0">
            <a:spAutoFit/>
          </a:bodyPr>
          <a:lstStyle/>
          <a:p>
            <a:r>
              <a:rPr lang="en-US" dirty="0" smtClean="0">
                <a:solidFill>
                  <a:schemeClr val="accent1">
                    <a:lumMod val="50000"/>
                  </a:schemeClr>
                </a:solidFill>
              </a:rPr>
              <a:t>Learn the individual weights between nodes</a:t>
            </a:r>
            <a:endParaRPr lang="en-US" dirty="0">
              <a:solidFill>
                <a:schemeClr val="accent1">
                  <a:lumMod val="50000"/>
                </a:schemeClr>
              </a:solidFill>
            </a:endParaRPr>
          </a:p>
        </p:txBody>
      </p:sp>
      <p:cxnSp>
        <p:nvCxnSpPr>
          <p:cNvPr id="28" name="Straight Connector 27"/>
          <p:cNvCxnSpPr/>
          <p:nvPr/>
        </p:nvCxnSpPr>
        <p:spPr bwMode="auto">
          <a:xfrm flipV="1">
            <a:off x="2438400" y="2286000"/>
            <a:ext cx="2590800" cy="45720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30" name="Straight Connector 29"/>
          <p:cNvCxnSpPr/>
          <p:nvPr/>
        </p:nvCxnSpPr>
        <p:spPr bwMode="auto">
          <a:xfrm>
            <a:off x="2362200" y="3048000"/>
            <a:ext cx="2514600" cy="76200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33" name="TextBox 32"/>
          <p:cNvSpPr txBox="1"/>
          <p:nvPr/>
        </p:nvSpPr>
        <p:spPr>
          <a:xfrm>
            <a:off x="5410200" y="3886200"/>
            <a:ext cx="2819400" cy="1200328"/>
          </a:xfrm>
          <a:prstGeom prst="rect">
            <a:avLst/>
          </a:prstGeom>
          <a:noFill/>
        </p:spPr>
        <p:txBody>
          <a:bodyPr wrap="square" rtlCol="0">
            <a:spAutoFit/>
          </a:bodyPr>
          <a:lstStyle/>
          <a:p>
            <a:r>
              <a:rPr lang="en-US" dirty="0" smtClean="0">
                <a:solidFill>
                  <a:schemeClr val="accent1">
                    <a:lumMod val="50000"/>
                  </a:schemeClr>
                </a:solidFill>
              </a:rPr>
              <a:t>Learn individual node parameters (e.g. threshold)</a:t>
            </a:r>
            <a:endParaRPr lang="en-US" dirty="0">
              <a:solidFill>
                <a:schemeClr val="accent1">
                  <a:lumMod val="50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Positive or negative?</a:t>
            </a:r>
            <a:endParaRPr lang="en-US" dirty="0">
              <a:solidFill>
                <a:srgbClr val="FF0000"/>
              </a:solidFill>
            </a:endParaRPr>
          </a:p>
        </p:txBody>
      </p:sp>
      <p:sp>
        <p:nvSpPr>
          <p:cNvPr id="4" name="Rectangle 3"/>
          <p:cNvSpPr/>
          <p:nvPr/>
        </p:nvSpPr>
        <p:spPr>
          <a:xfrm>
            <a:off x="3662030" y="2983184"/>
            <a:ext cx="1506157" cy="1491592"/>
          </a:xfrm>
          <a:prstGeom prst="rect">
            <a:avLst/>
          </a:prstGeom>
          <a:solidFill>
            <a:srgbClr val="008000"/>
          </a:solid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3558668" y="5597162"/>
            <a:ext cx="1667419" cy="523220"/>
          </a:xfrm>
          <a:prstGeom prst="rect">
            <a:avLst/>
          </a:prstGeom>
          <a:noFill/>
        </p:spPr>
        <p:txBody>
          <a:bodyPr wrap="none" rtlCol="0">
            <a:spAutoFit/>
          </a:bodyPr>
          <a:lstStyle/>
          <a:p>
            <a:r>
              <a:rPr lang="en-US" sz="2800" dirty="0" smtClean="0">
                <a:solidFill>
                  <a:srgbClr val="FF0000"/>
                </a:solidFill>
              </a:rPr>
              <a:t>NEGATIVE</a:t>
            </a:r>
            <a:endParaRPr lang="en-US" sz="2800" dirty="0">
              <a:solidFill>
                <a:srgbClr val="FF0000"/>
              </a:solidFill>
            </a:endParaRPr>
          </a:p>
        </p:txBody>
      </p:sp>
    </p:spTree>
    <p:extLst>
      <p:ext uri="{BB962C8B-B14F-4D97-AF65-F5344CB8AC3E}">
        <p14:creationId xmlns:p14="http://schemas.microsoft.com/office/powerpoint/2010/main" val="219231986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Positive or negative?</a:t>
            </a:r>
            <a:endParaRPr lang="en-US" dirty="0">
              <a:solidFill>
                <a:srgbClr val="FF0000"/>
              </a:solidFill>
            </a:endParaRPr>
          </a:p>
        </p:txBody>
      </p:sp>
      <p:sp>
        <p:nvSpPr>
          <p:cNvPr id="5" name="TextBox 4"/>
          <p:cNvSpPr txBox="1"/>
          <p:nvPr/>
        </p:nvSpPr>
        <p:spPr>
          <a:xfrm>
            <a:off x="3558668" y="5597162"/>
            <a:ext cx="1667419" cy="523220"/>
          </a:xfrm>
          <a:prstGeom prst="rect">
            <a:avLst/>
          </a:prstGeom>
          <a:noFill/>
        </p:spPr>
        <p:txBody>
          <a:bodyPr wrap="none" rtlCol="0">
            <a:spAutoFit/>
          </a:bodyPr>
          <a:lstStyle/>
          <a:p>
            <a:r>
              <a:rPr lang="en-US" sz="2800" dirty="0" smtClean="0">
                <a:solidFill>
                  <a:srgbClr val="FF0000"/>
                </a:solidFill>
              </a:rPr>
              <a:t>NEGATIVE</a:t>
            </a:r>
            <a:endParaRPr lang="en-US" sz="2800" dirty="0">
              <a:solidFill>
                <a:srgbClr val="FF0000"/>
              </a:solidFill>
            </a:endParaRPr>
          </a:p>
        </p:txBody>
      </p:sp>
      <p:sp>
        <p:nvSpPr>
          <p:cNvPr id="6" name="Isosceles Triangle 5"/>
          <p:cNvSpPr/>
          <p:nvPr/>
        </p:nvSpPr>
        <p:spPr>
          <a:xfrm>
            <a:off x="3424605" y="3027481"/>
            <a:ext cx="1771950" cy="1447287"/>
          </a:xfrm>
          <a:prstGeom prst="triangle">
            <a:avLst/>
          </a:prstGeom>
          <a:solidFill>
            <a:srgbClr val="FF0000"/>
          </a:solidFill>
          <a:ln w="38100" cmpd="sng">
            <a:solidFill>
              <a:srgbClr val="0000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94049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Positive or negative?</a:t>
            </a:r>
            <a:endParaRPr lang="en-US" dirty="0">
              <a:solidFill>
                <a:srgbClr val="FF0000"/>
              </a:solidFill>
            </a:endParaRPr>
          </a:p>
        </p:txBody>
      </p:sp>
      <p:sp>
        <p:nvSpPr>
          <p:cNvPr id="5" name="TextBox 4"/>
          <p:cNvSpPr txBox="1"/>
          <p:nvPr/>
        </p:nvSpPr>
        <p:spPr>
          <a:xfrm>
            <a:off x="3558668" y="5597162"/>
            <a:ext cx="1509448" cy="523220"/>
          </a:xfrm>
          <a:prstGeom prst="rect">
            <a:avLst/>
          </a:prstGeom>
          <a:noFill/>
        </p:spPr>
        <p:txBody>
          <a:bodyPr wrap="none" rtlCol="0">
            <a:spAutoFit/>
          </a:bodyPr>
          <a:lstStyle/>
          <a:p>
            <a:r>
              <a:rPr lang="en-US" sz="2800" dirty="0" smtClean="0">
                <a:solidFill>
                  <a:srgbClr val="008000"/>
                </a:solidFill>
              </a:rPr>
              <a:t>POSITIVE</a:t>
            </a:r>
            <a:endParaRPr lang="en-US" sz="2800" dirty="0">
              <a:solidFill>
                <a:srgbClr val="008000"/>
              </a:solidFill>
            </a:endParaRPr>
          </a:p>
        </p:txBody>
      </p:sp>
      <p:sp>
        <p:nvSpPr>
          <p:cNvPr id="7" name="Oval 6"/>
          <p:cNvSpPr/>
          <p:nvPr/>
        </p:nvSpPr>
        <p:spPr>
          <a:xfrm>
            <a:off x="3470068" y="2983183"/>
            <a:ext cx="1653820" cy="1624506"/>
          </a:xfrm>
          <a:prstGeom prst="ellipse">
            <a:avLst/>
          </a:prstGeom>
          <a:solidFill>
            <a:srgbClr val="3366FF"/>
          </a:solid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875000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Positive or negative?</a:t>
            </a:r>
            <a:endParaRPr lang="en-US" dirty="0">
              <a:solidFill>
                <a:srgbClr val="FF0000"/>
              </a:solidFill>
            </a:endParaRPr>
          </a:p>
        </p:txBody>
      </p:sp>
      <p:sp>
        <p:nvSpPr>
          <p:cNvPr id="7" name="Oval 6"/>
          <p:cNvSpPr/>
          <p:nvPr/>
        </p:nvSpPr>
        <p:spPr>
          <a:xfrm>
            <a:off x="3470068" y="2983183"/>
            <a:ext cx="1653820" cy="1624506"/>
          </a:xfrm>
          <a:prstGeom prst="ellipse">
            <a:avLst/>
          </a:prstGeom>
          <a:solidFill>
            <a:srgbClr val="FF0000"/>
          </a:solidFill>
          <a:ln w="38100" cmpd="sng">
            <a:solidFill>
              <a:srgbClr val="0000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558668" y="5597162"/>
            <a:ext cx="1667419" cy="523220"/>
          </a:xfrm>
          <a:prstGeom prst="rect">
            <a:avLst/>
          </a:prstGeom>
          <a:noFill/>
        </p:spPr>
        <p:txBody>
          <a:bodyPr wrap="none" rtlCol="0">
            <a:spAutoFit/>
          </a:bodyPr>
          <a:lstStyle/>
          <a:p>
            <a:r>
              <a:rPr lang="en-US" sz="2800" dirty="0" smtClean="0">
                <a:solidFill>
                  <a:srgbClr val="FF0000"/>
                </a:solidFill>
              </a:rPr>
              <a:t>NEGATIVE</a:t>
            </a:r>
            <a:endParaRPr lang="en-US" sz="2800" dirty="0">
              <a:solidFill>
                <a:srgbClr val="FF0000"/>
              </a:solidFill>
            </a:endParaRPr>
          </a:p>
        </p:txBody>
      </p:sp>
    </p:spTree>
    <p:extLst>
      <p:ext uri="{BB962C8B-B14F-4D97-AF65-F5344CB8AC3E}">
        <p14:creationId xmlns:p14="http://schemas.microsoft.com/office/powerpoint/2010/main" val="87697832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Positive or negative?</a:t>
            </a:r>
            <a:endParaRPr lang="en-US" dirty="0">
              <a:solidFill>
                <a:srgbClr val="FF0000"/>
              </a:solidFill>
            </a:endParaRPr>
          </a:p>
        </p:txBody>
      </p:sp>
      <p:sp>
        <p:nvSpPr>
          <p:cNvPr id="6" name="Isosceles Triangle 5"/>
          <p:cNvSpPr/>
          <p:nvPr/>
        </p:nvSpPr>
        <p:spPr>
          <a:xfrm>
            <a:off x="3424605" y="3027481"/>
            <a:ext cx="1771950" cy="1447287"/>
          </a:xfrm>
          <a:prstGeom prst="triangle">
            <a:avLst/>
          </a:prstGeom>
          <a:solidFill>
            <a:srgbClr val="3366FF"/>
          </a:solidFill>
          <a:ln w="38100" cmpd="sng">
            <a:solidFill>
              <a:srgbClr val="0000FF"/>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558668" y="5597162"/>
            <a:ext cx="1509448" cy="523220"/>
          </a:xfrm>
          <a:prstGeom prst="rect">
            <a:avLst/>
          </a:prstGeom>
          <a:noFill/>
        </p:spPr>
        <p:txBody>
          <a:bodyPr wrap="none" rtlCol="0">
            <a:spAutoFit/>
          </a:bodyPr>
          <a:lstStyle/>
          <a:p>
            <a:r>
              <a:rPr lang="en-US" sz="2800" dirty="0" smtClean="0">
                <a:solidFill>
                  <a:srgbClr val="008000"/>
                </a:solidFill>
              </a:rPr>
              <a:t>POSITIVE</a:t>
            </a:r>
            <a:endParaRPr lang="en-US" sz="2800" dirty="0">
              <a:solidFill>
                <a:srgbClr val="008000"/>
              </a:solidFill>
            </a:endParaRPr>
          </a:p>
        </p:txBody>
      </p:sp>
    </p:spTree>
    <p:extLst>
      <p:ext uri="{BB962C8B-B14F-4D97-AF65-F5344CB8AC3E}">
        <p14:creationId xmlns:p14="http://schemas.microsoft.com/office/powerpoint/2010/main" val="226825403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Positive or negative?</a:t>
            </a:r>
            <a:endParaRPr lang="en-US" dirty="0">
              <a:solidFill>
                <a:srgbClr val="FF0000"/>
              </a:solidFill>
            </a:endParaRPr>
          </a:p>
        </p:txBody>
      </p:sp>
      <p:sp>
        <p:nvSpPr>
          <p:cNvPr id="6" name="Isosceles Triangle 5"/>
          <p:cNvSpPr/>
          <p:nvPr/>
        </p:nvSpPr>
        <p:spPr>
          <a:xfrm>
            <a:off x="3424605" y="3027481"/>
            <a:ext cx="1771950" cy="1447287"/>
          </a:xfrm>
          <a:prstGeom prst="triangle">
            <a:avLst/>
          </a:prstGeom>
          <a:solidFill>
            <a:srgbClr val="FFFF00"/>
          </a:solidFill>
          <a:ln w="38100" cmpd="sng">
            <a:solidFill>
              <a:srgbClr val="0000FF"/>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3558668" y="5597162"/>
            <a:ext cx="1509448" cy="523220"/>
          </a:xfrm>
          <a:prstGeom prst="rect">
            <a:avLst/>
          </a:prstGeom>
          <a:noFill/>
        </p:spPr>
        <p:txBody>
          <a:bodyPr wrap="none" rtlCol="0">
            <a:spAutoFit/>
          </a:bodyPr>
          <a:lstStyle/>
          <a:p>
            <a:r>
              <a:rPr lang="en-US" sz="2800" dirty="0" smtClean="0">
                <a:solidFill>
                  <a:srgbClr val="008000"/>
                </a:solidFill>
              </a:rPr>
              <a:t>POSITIVE</a:t>
            </a:r>
            <a:endParaRPr lang="en-US" sz="2800" dirty="0">
              <a:solidFill>
                <a:srgbClr val="008000"/>
              </a:solidFill>
            </a:endParaRPr>
          </a:p>
        </p:txBody>
      </p:sp>
    </p:spTree>
    <p:extLst>
      <p:ext uri="{BB962C8B-B14F-4D97-AF65-F5344CB8AC3E}">
        <p14:creationId xmlns:p14="http://schemas.microsoft.com/office/powerpoint/2010/main" val="1480980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Positive or negative?</a:t>
            </a:r>
            <a:endParaRPr lang="en-US" dirty="0">
              <a:solidFill>
                <a:srgbClr val="FF0000"/>
              </a:solidFill>
            </a:endParaRPr>
          </a:p>
        </p:txBody>
      </p:sp>
      <p:sp>
        <p:nvSpPr>
          <p:cNvPr id="7" name="Oval 6"/>
          <p:cNvSpPr/>
          <p:nvPr/>
        </p:nvSpPr>
        <p:spPr>
          <a:xfrm>
            <a:off x="3470068" y="2983183"/>
            <a:ext cx="1653820" cy="1624506"/>
          </a:xfrm>
          <a:prstGeom prst="ellipse">
            <a:avLst/>
          </a:prstGeom>
          <a:solidFill>
            <a:srgbClr val="FFFF00"/>
          </a:solid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558668" y="5597162"/>
            <a:ext cx="1667419" cy="523220"/>
          </a:xfrm>
          <a:prstGeom prst="rect">
            <a:avLst/>
          </a:prstGeom>
          <a:noFill/>
        </p:spPr>
        <p:txBody>
          <a:bodyPr wrap="none" rtlCol="0">
            <a:spAutoFit/>
          </a:bodyPr>
          <a:lstStyle/>
          <a:p>
            <a:r>
              <a:rPr lang="en-US" sz="2800" dirty="0" smtClean="0">
                <a:solidFill>
                  <a:srgbClr val="FF0000"/>
                </a:solidFill>
              </a:rPr>
              <a:t>NEGATIVE</a:t>
            </a:r>
            <a:endParaRPr lang="en-US" sz="2800" dirty="0">
              <a:solidFill>
                <a:srgbClr val="FF0000"/>
              </a:solidFill>
            </a:endParaRPr>
          </a:p>
        </p:txBody>
      </p:sp>
    </p:spTree>
    <p:extLst>
      <p:ext uri="{BB962C8B-B14F-4D97-AF65-F5344CB8AC3E}">
        <p14:creationId xmlns:p14="http://schemas.microsoft.com/office/powerpoint/2010/main" val="4831337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Positive or negative?</a:t>
            </a:r>
            <a:endParaRPr lang="en-US" dirty="0">
              <a:solidFill>
                <a:srgbClr val="FF0000"/>
              </a:solidFill>
            </a:endParaRPr>
          </a:p>
        </p:txBody>
      </p:sp>
      <p:sp>
        <p:nvSpPr>
          <p:cNvPr id="4" name="Rectangle 3"/>
          <p:cNvSpPr/>
          <p:nvPr/>
        </p:nvSpPr>
        <p:spPr>
          <a:xfrm>
            <a:off x="3662030" y="2983184"/>
            <a:ext cx="1506157" cy="1491592"/>
          </a:xfrm>
          <a:prstGeom prst="rect">
            <a:avLst/>
          </a:prstGeom>
          <a:solidFill>
            <a:srgbClr val="3366FF"/>
          </a:solidFill>
          <a:ln w="3810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558668" y="5597162"/>
            <a:ext cx="1509448" cy="523220"/>
          </a:xfrm>
          <a:prstGeom prst="rect">
            <a:avLst/>
          </a:prstGeom>
          <a:noFill/>
        </p:spPr>
        <p:txBody>
          <a:bodyPr wrap="none" rtlCol="0">
            <a:spAutoFit/>
          </a:bodyPr>
          <a:lstStyle/>
          <a:p>
            <a:r>
              <a:rPr lang="en-US" sz="2800" dirty="0" smtClean="0">
                <a:solidFill>
                  <a:srgbClr val="008000"/>
                </a:solidFill>
              </a:rPr>
              <a:t>POSITIVE</a:t>
            </a:r>
            <a:endParaRPr lang="en-US" sz="2800" dirty="0">
              <a:solidFill>
                <a:srgbClr val="008000"/>
              </a:solidFill>
            </a:endParaRPr>
          </a:p>
        </p:txBody>
      </p:sp>
    </p:spTree>
    <p:extLst>
      <p:ext uri="{BB962C8B-B14F-4D97-AF65-F5344CB8AC3E}">
        <p14:creationId xmlns:p14="http://schemas.microsoft.com/office/powerpoint/2010/main" val="27525036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method to the madness</a:t>
            </a:r>
            <a:endParaRPr lang="en-US" dirty="0"/>
          </a:p>
        </p:txBody>
      </p:sp>
      <p:sp>
        <p:nvSpPr>
          <p:cNvPr id="3" name="Content Placeholder 2"/>
          <p:cNvSpPr>
            <a:spLocks noGrp="1"/>
          </p:cNvSpPr>
          <p:nvPr>
            <p:ph sz="quarter" idx="1"/>
          </p:nvPr>
        </p:nvSpPr>
        <p:spPr>
          <a:xfrm>
            <a:off x="612648" y="1600200"/>
            <a:ext cx="8153400" cy="2785966"/>
          </a:xfrm>
        </p:spPr>
        <p:txBody>
          <a:bodyPr/>
          <a:lstStyle/>
          <a:p>
            <a:pPr marL="0" indent="0">
              <a:buNone/>
            </a:pPr>
            <a:r>
              <a:rPr lang="en-US" dirty="0" smtClean="0"/>
              <a:t>blue = positive</a:t>
            </a:r>
          </a:p>
          <a:p>
            <a:pPr marL="0" indent="0">
              <a:buNone/>
            </a:pPr>
            <a:endParaRPr lang="en-US" dirty="0"/>
          </a:p>
          <a:p>
            <a:pPr marL="0" indent="0">
              <a:buNone/>
            </a:pPr>
            <a:r>
              <a:rPr lang="en-US" dirty="0" smtClean="0"/>
              <a:t>yellow triangles = positive</a:t>
            </a:r>
          </a:p>
          <a:p>
            <a:pPr marL="0" indent="0">
              <a:buNone/>
            </a:pPr>
            <a:endParaRPr lang="en-US" dirty="0"/>
          </a:p>
          <a:p>
            <a:pPr marL="0" indent="0">
              <a:buNone/>
            </a:pPr>
            <a:r>
              <a:rPr lang="en-US" dirty="0" smtClean="0"/>
              <a:t>all others negative</a:t>
            </a:r>
          </a:p>
        </p:txBody>
      </p:sp>
      <p:sp>
        <p:nvSpPr>
          <p:cNvPr id="4" name="TextBox 3"/>
          <p:cNvSpPr txBox="1"/>
          <p:nvPr/>
        </p:nvSpPr>
        <p:spPr>
          <a:xfrm>
            <a:off x="1524000" y="5562600"/>
            <a:ext cx="5855554" cy="954107"/>
          </a:xfrm>
          <a:prstGeom prst="rect">
            <a:avLst/>
          </a:prstGeom>
          <a:noFill/>
        </p:spPr>
        <p:txBody>
          <a:bodyPr wrap="square" rtlCol="0">
            <a:spAutoFit/>
          </a:bodyPr>
          <a:lstStyle/>
          <a:p>
            <a:r>
              <a:rPr lang="en-US" sz="2800" dirty="0" smtClean="0">
                <a:solidFill>
                  <a:srgbClr val="FF0000"/>
                </a:solidFill>
              </a:rPr>
              <a:t>How did you figure this out (or some of it)?</a:t>
            </a:r>
            <a:endParaRPr lang="en-US" sz="2800" dirty="0">
              <a:solidFill>
                <a:srgbClr val="FF0000"/>
              </a:solidFill>
            </a:endParaRPr>
          </a:p>
        </p:txBody>
      </p:sp>
    </p:spTree>
    <p:extLst>
      <p:ext uri="{BB962C8B-B14F-4D97-AF65-F5344CB8AC3E}">
        <p14:creationId xmlns:p14="http://schemas.microsoft.com/office/powerpoint/2010/main" val="401168829"/>
      </p:ext>
    </p:extLst>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 neural networks</a:t>
            </a:r>
            <a:endParaRPr lang="en-US" dirty="0"/>
          </a:p>
        </p:txBody>
      </p:sp>
      <p:sp>
        <p:nvSpPr>
          <p:cNvPr id="5" name="Oval 2"/>
          <p:cNvSpPr>
            <a:spLocks noChangeArrowheads="1"/>
          </p:cNvSpPr>
          <p:nvPr/>
        </p:nvSpPr>
        <p:spPr bwMode="auto">
          <a:xfrm>
            <a:off x="5926667" y="2805113"/>
            <a:ext cx="762000" cy="685800"/>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6" name="Text Box 3"/>
          <p:cNvSpPr txBox="1">
            <a:spLocks noChangeArrowheads="1"/>
          </p:cNvSpPr>
          <p:nvPr/>
        </p:nvSpPr>
        <p:spPr bwMode="auto">
          <a:xfrm>
            <a:off x="5926667" y="2971801"/>
            <a:ext cx="16002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i="1">
                <a:solidFill>
                  <a:srgbClr val="FF0000"/>
                </a:solidFill>
              </a:rPr>
              <a:t>T = ?</a:t>
            </a:r>
          </a:p>
        </p:txBody>
      </p:sp>
      <p:sp>
        <p:nvSpPr>
          <p:cNvPr id="7" name="Line 4"/>
          <p:cNvSpPr>
            <a:spLocks noChangeShapeType="1"/>
          </p:cNvSpPr>
          <p:nvPr/>
        </p:nvSpPr>
        <p:spPr bwMode="auto">
          <a:xfrm>
            <a:off x="6688667" y="3109913"/>
            <a:ext cx="99060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8" name="Text Box 5"/>
          <p:cNvSpPr txBox="1">
            <a:spLocks noChangeArrowheads="1"/>
          </p:cNvSpPr>
          <p:nvPr/>
        </p:nvSpPr>
        <p:spPr bwMode="auto">
          <a:xfrm>
            <a:off x="7755467" y="2957513"/>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a:t>Output </a:t>
            </a:r>
            <a:r>
              <a:rPr lang="en-US" sz="1800" i="1"/>
              <a:t>y</a:t>
            </a:r>
          </a:p>
        </p:txBody>
      </p:sp>
      <p:sp>
        <p:nvSpPr>
          <p:cNvPr id="9" name="Line 6"/>
          <p:cNvSpPr>
            <a:spLocks noChangeShapeType="1"/>
          </p:cNvSpPr>
          <p:nvPr/>
        </p:nvSpPr>
        <p:spPr bwMode="auto">
          <a:xfrm>
            <a:off x="5164667" y="2500313"/>
            <a:ext cx="838200" cy="457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10" name="Line 7"/>
          <p:cNvSpPr>
            <a:spLocks noChangeShapeType="1"/>
          </p:cNvSpPr>
          <p:nvPr/>
        </p:nvSpPr>
        <p:spPr bwMode="auto">
          <a:xfrm flipV="1">
            <a:off x="5240867" y="3414713"/>
            <a:ext cx="838200" cy="3048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11" name="Text Box 8"/>
          <p:cNvSpPr txBox="1">
            <a:spLocks noChangeArrowheads="1"/>
          </p:cNvSpPr>
          <p:nvPr/>
        </p:nvSpPr>
        <p:spPr bwMode="auto">
          <a:xfrm>
            <a:off x="4174067" y="2133600"/>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Input x</a:t>
            </a:r>
            <a:r>
              <a:rPr lang="en-US" sz="1800" baseline="-25000" dirty="0"/>
              <a:t>1</a:t>
            </a:r>
          </a:p>
        </p:txBody>
      </p:sp>
      <p:sp>
        <p:nvSpPr>
          <p:cNvPr id="12" name="Text Box 9"/>
          <p:cNvSpPr txBox="1">
            <a:spLocks noChangeArrowheads="1"/>
          </p:cNvSpPr>
          <p:nvPr/>
        </p:nvSpPr>
        <p:spPr bwMode="auto">
          <a:xfrm>
            <a:off x="4250267" y="3490913"/>
            <a:ext cx="11430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Input </a:t>
            </a:r>
            <a:r>
              <a:rPr lang="en-US" sz="1800" dirty="0" smtClean="0"/>
              <a:t>x</a:t>
            </a:r>
            <a:r>
              <a:rPr lang="en-US" sz="1800" baseline="-25000" dirty="0"/>
              <a:t>3</a:t>
            </a:r>
          </a:p>
        </p:txBody>
      </p:sp>
      <p:sp>
        <p:nvSpPr>
          <p:cNvPr id="13" name="Text Box 10"/>
          <p:cNvSpPr txBox="1">
            <a:spLocks noChangeArrowheads="1"/>
          </p:cNvSpPr>
          <p:nvPr/>
        </p:nvSpPr>
        <p:spPr bwMode="auto">
          <a:xfrm>
            <a:off x="5317067" y="2286001"/>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solidFill>
                  <a:srgbClr val="FF0000"/>
                </a:solidFill>
              </a:rPr>
              <a:t>w</a:t>
            </a:r>
            <a:r>
              <a:rPr lang="en-US" sz="1800" baseline="-25000" dirty="0" smtClean="0">
                <a:solidFill>
                  <a:srgbClr val="FF0000"/>
                </a:solidFill>
              </a:rPr>
              <a:t>1</a:t>
            </a:r>
            <a:r>
              <a:rPr lang="en-US" sz="1800" dirty="0" smtClean="0">
                <a:solidFill>
                  <a:srgbClr val="FF0000"/>
                </a:solidFill>
              </a:rPr>
              <a:t> </a:t>
            </a:r>
            <a:r>
              <a:rPr lang="en-US" sz="1800" dirty="0">
                <a:solidFill>
                  <a:srgbClr val="FF0000"/>
                </a:solidFill>
              </a:rPr>
              <a:t>= ?</a:t>
            </a:r>
            <a:endParaRPr lang="en-US" sz="1800" baseline="-25000" dirty="0">
              <a:solidFill>
                <a:srgbClr val="FF0000"/>
              </a:solidFill>
            </a:endParaRPr>
          </a:p>
        </p:txBody>
      </p:sp>
      <p:sp>
        <p:nvSpPr>
          <p:cNvPr id="14" name="Text Box 11"/>
          <p:cNvSpPr txBox="1">
            <a:spLocks noChangeArrowheads="1"/>
          </p:cNvSpPr>
          <p:nvPr/>
        </p:nvSpPr>
        <p:spPr bwMode="auto">
          <a:xfrm>
            <a:off x="5469467" y="3657601"/>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solidFill>
                  <a:srgbClr val="FF0000"/>
                </a:solidFill>
              </a:rPr>
              <a:t>w</a:t>
            </a:r>
            <a:r>
              <a:rPr lang="en-US" sz="1800" baseline="-25000" dirty="0" smtClean="0">
                <a:solidFill>
                  <a:srgbClr val="FF0000"/>
                </a:solidFill>
              </a:rPr>
              <a:t>3 </a:t>
            </a:r>
            <a:r>
              <a:rPr lang="en-US" sz="1800" dirty="0">
                <a:solidFill>
                  <a:srgbClr val="FF0000"/>
                </a:solidFill>
              </a:rPr>
              <a:t>= ?</a:t>
            </a:r>
            <a:endParaRPr lang="en-US" sz="1800" baseline="-25000" dirty="0">
              <a:solidFill>
                <a:srgbClr val="FF0000"/>
              </a:solidFill>
            </a:endParaRPr>
          </a:p>
        </p:txBody>
      </p:sp>
      <p:sp>
        <p:nvSpPr>
          <p:cNvPr id="15" name="Line 6"/>
          <p:cNvSpPr>
            <a:spLocks noChangeShapeType="1"/>
          </p:cNvSpPr>
          <p:nvPr/>
        </p:nvSpPr>
        <p:spPr bwMode="auto">
          <a:xfrm>
            <a:off x="5088467" y="3124200"/>
            <a:ext cx="838200" cy="76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16" name="Text Box 8"/>
          <p:cNvSpPr txBox="1">
            <a:spLocks noChangeArrowheads="1"/>
          </p:cNvSpPr>
          <p:nvPr/>
        </p:nvSpPr>
        <p:spPr bwMode="auto">
          <a:xfrm>
            <a:off x="4097867" y="2833687"/>
            <a:ext cx="1143000" cy="36671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Input </a:t>
            </a:r>
            <a:r>
              <a:rPr lang="en-US" sz="1800" dirty="0" smtClean="0"/>
              <a:t>x</a:t>
            </a:r>
            <a:r>
              <a:rPr lang="en-US" sz="1800" baseline="-25000" dirty="0"/>
              <a:t>2</a:t>
            </a:r>
          </a:p>
        </p:txBody>
      </p:sp>
      <p:sp>
        <p:nvSpPr>
          <p:cNvPr id="17" name="Text Box 10"/>
          <p:cNvSpPr txBox="1">
            <a:spLocks noChangeArrowheads="1"/>
          </p:cNvSpPr>
          <p:nvPr/>
        </p:nvSpPr>
        <p:spPr bwMode="auto">
          <a:xfrm>
            <a:off x="4859867" y="2667000"/>
            <a:ext cx="1371600" cy="366712"/>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solidFill>
                  <a:srgbClr val="FF0000"/>
                </a:solidFill>
              </a:rPr>
              <a:t>w</a:t>
            </a:r>
            <a:r>
              <a:rPr lang="en-US" sz="1800" baseline="-25000" dirty="0" smtClean="0">
                <a:solidFill>
                  <a:srgbClr val="FF0000"/>
                </a:solidFill>
              </a:rPr>
              <a:t>2</a:t>
            </a:r>
            <a:r>
              <a:rPr lang="en-US" sz="1800" dirty="0" smtClean="0">
                <a:solidFill>
                  <a:srgbClr val="FF0000"/>
                </a:solidFill>
              </a:rPr>
              <a:t> </a:t>
            </a:r>
            <a:r>
              <a:rPr lang="en-US" sz="1800" dirty="0">
                <a:solidFill>
                  <a:srgbClr val="FF0000"/>
                </a:solidFill>
              </a:rPr>
              <a:t>= ?</a:t>
            </a:r>
            <a:endParaRPr lang="en-US" sz="1800" baseline="-25000" dirty="0">
              <a:solidFill>
                <a:srgbClr val="FF0000"/>
              </a:solidFill>
            </a:endParaRPr>
          </a:p>
        </p:txBody>
      </p:sp>
      <p:graphicFrame>
        <p:nvGraphicFramePr>
          <p:cNvPr id="19" name="Group 174"/>
          <p:cNvGraphicFramePr>
            <a:graphicFrameLocks noGrp="1"/>
          </p:cNvGraphicFramePr>
          <p:nvPr>
            <p:ph idx="1"/>
          </p:nvPr>
        </p:nvGraphicFramePr>
        <p:xfrm>
          <a:off x="457200" y="2133600"/>
          <a:ext cx="3200399" cy="4481718"/>
        </p:xfrm>
        <a:graphic>
          <a:graphicData uri="http://schemas.openxmlformats.org/drawingml/2006/table">
            <a:tbl>
              <a:tblPr/>
              <a:tblGrid>
                <a:gridCol w="762000"/>
                <a:gridCol w="609600"/>
                <a:gridCol w="696350"/>
                <a:gridCol w="1132449"/>
              </a:tblGrid>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x</a:t>
                      </a:r>
                      <a:r>
                        <a:rPr kumimoji="0" lang="en-US" sz="20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x</a:t>
                      </a:r>
                      <a:r>
                        <a:rPr kumimoji="0" lang="en-US" sz="2000" b="0" i="0" u="none" strike="noStrike" cap="none" normalizeH="0" baseline="-25000" dirty="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x</a:t>
                      </a:r>
                      <a:r>
                        <a:rPr kumimoji="0" lang="en-US" sz="2000" b="0" i="0" u="none" strike="noStrike" cap="none" normalizeH="0" baseline="-25000" dirty="0" smtClean="0">
                          <a:ln>
                            <a:noFill/>
                          </a:ln>
                          <a:solidFill>
                            <a:schemeClr val="tx1"/>
                          </a:solidFill>
                          <a:effectLst/>
                          <a:latin typeface="Arial" charset="0"/>
                        </a:rPr>
                        <a:t>3</a:t>
                      </a:r>
                      <a:endParaRPr kumimoji="0" lang="en-US" sz="2000" b="0" i="0" u="none" strike="noStrike" cap="none" normalizeH="0" baseline="-2500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x</a:t>
                      </a:r>
                      <a:r>
                        <a:rPr kumimoji="0" lang="en-US" sz="2000" b="0" i="0" u="none" strike="noStrike" cap="none" normalizeH="0" baseline="-25000" dirty="0">
                          <a:ln>
                            <a:noFill/>
                          </a:ln>
                          <a:solidFill>
                            <a:schemeClr val="tx1"/>
                          </a:solidFill>
                          <a:effectLst/>
                          <a:latin typeface="Arial" charset="0"/>
                        </a:rPr>
                        <a:t>1</a:t>
                      </a:r>
                      <a:r>
                        <a:rPr kumimoji="0" lang="en-US" sz="2000" b="1" i="0" u="none" strike="noStrike" cap="none" normalizeH="0" baseline="0" dirty="0">
                          <a:ln>
                            <a:noFill/>
                          </a:ln>
                          <a:solidFill>
                            <a:schemeClr val="tx1"/>
                          </a:solidFill>
                          <a:effectLst/>
                          <a:latin typeface="Arial" charset="0"/>
                        </a:rPr>
                        <a:t> and </a:t>
                      </a:r>
                      <a:r>
                        <a:rPr kumimoji="0" lang="en-US" sz="2000" b="0" i="0" u="none" strike="noStrike" cap="none" normalizeH="0" baseline="0" dirty="0">
                          <a:ln>
                            <a:noFill/>
                          </a:ln>
                          <a:solidFill>
                            <a:schemeClr val="tx1"/>
                          </a:solidFill>
                          <a:effectLst/>
                          <a:latin typeface="Arial" charset="0"/>
                        </a:rPr>
                        <a:t>x</a:t>
                      </a:r>
                      <a:r>
                        <a:rPr kumimoji="0" lang="en-US" sz="2000" b="0" i="0" u="none" strike="noStrike" cap="none" normalizeH="0" baseline="-25000" dirty="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471861">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1861">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472826">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1</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000" b="0" i="0" u="none" strike="noStrike" cap="none" normalizeH="0" baseline="0" dirty="0" smtClean="0">
                          <a:ln>
                            <a:noFill/>
                          </a:ln>
                          <a:solidFill>
                            <a:schemeClr val="tx1"/>
                          </a:solidFill>
                          <a:effectLst/>
                          <a:latin typeface="Arial" charset="0"/>
                        </a:rPr>
                        <a:t>0</a:t>
                      </a:r>
                      <a:endParaRPr kumimoji="0" lang="en-US" sz="2000" b="0" i="0" u="none" strike="noStrike" cap="none" normalizeH="0" baseline="0" dirty="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20" name="TextBox 19"/>
          <p:cNvSpPr txBox="1"/>
          <p:nvPr/>
        </p:nvSpPr>
        <p:spPr>
          <a:xfrm>
            <a:off x="3657600" y="4397276"/>
            <a:ext cx="5562600" cy="2308324"/>
          </a:xfrm>
          <a:prstGeom prst="rect">
            <a:avLst/>
          </a:prstGeom>
          <a:noFill/>
        </p:spPr>
        <p:txBody>
          <a:bodyPr wrap="square" rtlCol="0">
            <a:spAutoFit/>
          </a:bodyPr>
          <a:lstStyle/>
          <a:p>
            <a:pPr marL="457200" indent="-457200">
              <a:buAutoNum type="arabicPeriod"/>
            </a:pPr>
            <a:r>
              <a:rPr lang="en-US" dirty="0" smtClean="0"/>
              <a:t>start with some initial weights and thresholds</a:t>
            </a:r>
          </a:p>
          <a:p>
            <a:pPr marL="457200" indent="-457200">
              <a:buAutoNum type="arabicPeriod"/>
            </a:pPr>
            <a:r>
              <a:rPr lang="en-US" dirty="0" smtClean="0"/>
              <a:t>show examples repeatedly to NN</a:t>
            </a:r>
          </a:p>
          <a:p>
            <a:pPr marL="457200" indent="-457200">
              <a:buAutoNum type="arabicPeriod"/>
            </a:pPr>
            <a:r>
              <a:rPr lang="en-US" dirty="0"/>
              <a:t>u</a:t>
            </a:r>
            <a:r>
              <a:rPr lang="en-US" dirty="0" smtClean="0"/>
              <a:t>pdate weights/thresholds by comparing NN output to actual output</a:t>
            </a:r>
          </a:p>
        </p:txBody>
      </p:sp>
    </p:spTree>
    <p:extLst>
      <p:ext uri="{BB962C8B-B14F-4D97-AF65-F5344CB8AC3E}">
        <p14:creationId xmlns:p14="http://schemas.microsoft.com/office/powerpoint/2010/main" val="2095075339"/>
      </p:ext>
    </p:extLst>
  </p:cSld>
  <p:clrMapOvr>
    <a:masterClrMapping/>
  </p:clrMapOvr>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Perceptron learning algorithm</a:t>
            </a:r>
            <a:endParaRPr lang="en-US" dirty="0"/>
          </a:p>
        </p:txBody>
      </p:sp>
      <p:sp>
        <p:nvSpPr>
          <p:cNvPr id="3" name="Content Placeholder 2"/>
          <p:cNvSpPr>
            <a:spLocks noGrp="1"/>
          </p:cNvSpPr>
          <p:nvPr>
            <p:ph idx="1"/>
          </p:nvPr>
        </p:nvSpPr>
        <p:spPr/>
        <p:txBody>
          <a:bodyPr/>
          <a:lstStyle/>
          <a:p>
            <a:pPr marL="0" indent="0">
              <a:buNone/>
            </a:pPr>
            <a:r>
              <a:rPr lang="en-US" dirty="0" smtClean="0"/>
              <a:t>repeat until you get all examples right:</a:t>
            </a:r>
          </a:p>
          <a:p>
            <a:pPr marL="0" indent="0">
              <a:buNone/>
            </a:pPr>
            <a:endParaRPr lang="en-US" dirty="0"/>
          </a:p>
          <a:p>
            <a:pPr>
              <a:buFontTx/>
              <a:buChar char="-"/>
            </a:pPr>
            <a:r>
              <a:rPr lang="en-US" dirty="0" smtClean="0"/>
              <a:t>for each “training” example:</a:t>
            </a:r>
          </a:p>
          <a:p>
            <a:pPr lvl="1">
              <a:buFontTx/>
              <a:buChar char="-"/>
            </a:pPr>
            <a:r>
              <a:rPr lang="en-US" dirty="0" smtClean="0"/>
              <a:t>calculate current prediction on example</a:t>
            </a:r>
          </a:p>
          <a:p>
            <a:pPr lvl="1">
              <a:buFontTx/>
              <a:buChar char="-"/>
            </a:pPr>
            <a:r>
              <a:rPr lang="en-US" dirty="0" smtClean="0"/>
              <a:t>if </a:t>
            </a:r>
            <a:r>
              <a:rPr lang="en-US" i="1" dirty="0" smtClean="0">
                <a:solidFill>
                  <a:srgbClr val="FF6600"/>
                </a:solidFill>
              </a:rPr>
              <a:t>wrong</a:t>
            </a:r>
            <a:r>
              <a:rPr lang="en-US" dirty="0" smtClean="0"/>
              <a:t>:</a:t>
            </a:r>
          </a:p>
          <a:p>
            <a:pPr lvl="2">
              <a:buFontTx/>
              <a:buChar char="-"/>
            </a:pPr>
            <a:r>
              <a:rPr lang="en-US" dirty="0" smtClean="0">
                <a:solidFill>
                  <a:srgbClr val="0000FF"/>
                </a:solidFill>
              </a:rPr>
              <a:t>update weights and threshold towards getting this example correct</a:t>
            </a:r>
            <a:endParaRPr lang="en-US" dirty="0">
              <a:solidFill>
                <a:srgbClr val="0000FF"/>
              </a:solidFill>
            </a:endParaRPr>
          </a:p>
        </p:txBody>
      </p:sp>
    </p:spTree>
    <p:extLst>
      <p:ext uri="{BB962C8B-B14F-4D97-AF65-F5344CB8AC3E}">
        <p14:creationId xmlns:p14="http://schemas.microsoft.com/office/powerpoint/2010/main" val="599904591"/>
      </p:ext>
    </p:extLst>
  </p:cSld>
  <p:clrMapOvr>
    <a:masterClrMapping/>
  </p:clrMapOvr>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1524000" y="1752600"/>
            <a:ext cx="5715000" cy="4343400"/>
            <a:chOff x="864" y="1008"/>
            <a:chExt cx="3600" cy="273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3" name="Text Box 1041"/>
            <p:cNvSpPr txBox="1">
              <a:spLocks noChangeArrowheads="1"/>
            </p:cNvSpPr>
            <p:nvPr/>
          </p:nvSpPr>
          <p:spPr bwMode="auto">
            <a:xfrm>
              <a:off x="1008" y="27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1</a:t>
              </a:r>
              <a:endParaRPr lang="en-US" sz="1800" baseline="-25000" dirty="0"/>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0.5</a:t>
              </a:r>
              <a:endParaRPr lang="en-US" sz="1800" baseline="-25000" dirty="0"/>
            </a:p>
          </p:txBody>
        </p:sp>
      </p:grpSp>
      <p:sp>
        <p:nvSpPr>
          <p:cNvPr id="36868" name="Text Box 1045"/>
          <p:cNvSpPr txBox="1">
            <a:spLocks noChangeArrowheads="1"/>
          </p:cNvSpPr>
          <p:nvPr/>
        </p:nvSpPr>
        <p:spPr bwMode="auto">
          <a:xfrm>
            <a:off x="-304800" y="3810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smtClean="0"/>
              <a:t>Perceptron learning</a:t>
            </a:r>
            <a:endParaRPr lang="en-US" sz="4000" dirty="0"/>
          </a:p>
        </p:txBody>
      </p:sp>
      <p:sp>
        <p:nvSpPr>
          <p:cNvPr id="28" name="TextBox 27"/>
          <p:cNvSpPr txBox="1"/>
          <p:nvPr/>
        </p:nvSpPr>
        <p:spPr>
          <a:xfrm>
            <a:off x="7543800" y="3099137"/>
            <a:ext cx="1371600" cy="1015663"/>
          </a:xfrm>
          <a:prstGeom prst="rect">
            <a:avLst/>
          </a:prstGeom>
          <a:noFill/>
        </p:spPr>
        <p:txBody>
          <a:bodyPr wrap="square" rtlCol="0">
            <a:spAutoFit/>
          </a:bodyPr>
          <a:lstStyle/>
          <a:p>
            <a:r>
              <a:rPr lang="en-US" sz="6000" dirty="0" smtClean="0">
                <a:solidFill>
                  <a:srgbClr val="0000FF"/>
                </a:solidFill>
              </a:rPr>
              <a:t>0</a:t>
            </a:r>
            <a:endParaRPr lang="en-US" sz="6000" dirty="0">
              <a:solidFill>
                <a:srgbClr val="0000FF"/>
              </a:solidFill>
            </a:endParaRPr>
          </a:p>
        </p:txBody>
      </p:sp>
      <p:grpSp>
        <p:nvGrpSpPr>
          <p:cNvPr id="3" name="Group 35"/>
          <p:cNvGrpSpPr/>
          <p:nvPr/>
        </p:nvGrpSpPr>
        <p:grpSpPr>
          <a:xfrm>
            <a:off x="4267200" y="3352800"/>
            <a:ext cx="762000" cy="687388"/>
            <a:chOff x="4267200" y="3352800"/>
            <a:chExt cx="762000" cy="687388"/>
          </a:xfrm>
        </p:grpSpPr>
        <p:cxnSp>
          <p:nvCxnSpPr>
            <p:cNvPr id="30" name="Straight Connector 29"/>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37" name="TextBox 36"/>
          <p:cNvSpPr txBox="1"/>
          <p:nvPr/>
        </p:nvSpPr>
        <p:spPr>
          <a:xfrm>
            <a:off x="3505200" y="4643735"/>
            <a:ext cx="2514600" cy="461665"/>
          </a:xfrm>
          <a:prstGeom prst="rect">
            <a:avLst/>
          </a:prstGeom>
          <a:noFill/>
        </p:spPr>
        <p:txBody>
          <a:bodyPr wrap="square" rtlCol="0">
            <a:spAutoFit/>
          </a:bodyPr>
          <a:lstStyle/>
          <a:p>
            <a:r>
              <a:rPr lang="en-US" dirty="0" smtClean="0"/>
              <a:t>Threshold of 1</a:t>
            </a:r>
            <a:endParaRPr lang="en-US" dirty="0"/>
          </a:p>
        </p:txBody>
      </p:sp>
      <p:sp>
        <p:nvSpPr>
          <p:cNvPr id="38" name="TextBox 37"/>
          <p:cNvSpPr txBox="1"/>
          <p:nvPr/>
        </p:nvSpPr>
        <p:spPr>
          <a:xfrm>
            <a:off x="990600" y="1367135"/>
            <a:ext cx="990600" cy="461665"/>
          </a:xfrm>
          <a:prstGeom prst="rect">
            <a:avLst/>
          </a:prstGeom>
          <a:noFill/>
        </p:spPr>
        <p:txBody>
          <a:bodyPr wrap="square" rtlCol="0">
            <a:spAutoFit/>
          </a:bodyPr>
          <a:lstStyle/>
          <a:p>
            <a:r>
              <a:rPr lang="en-US" dirty="0" smtClean="0"/>
              <a:t>1</a:t>
            </a:r>
            <a:endParaRPr lang="en-US" dirty="0"/>
          </a:p>
        </p:txBody>
      </p:sp>
      <p:sp>
        <p:nvSpPr>
          <p:cNvPr id="39" name="TextBox 38"/>
          <p:cNvSpPr txBox="1"/>
          <p:nvPr/>
        </p:nvSpPr>
        <p:spPr>
          <a:xfrm>
            <a:off x="914400" y="3195935"/>
            <a:ext cx="609600" cy="461665"/>
          </a:xfrm>
          <a:prstGeom prst="rect">
            <a:avLst/>
          </a:prstGeom>
          <a:noFill/>
        </p:spPr>
        <p:txBody>
          <a:bodyPr wrap="square" rtlCol="0">
            <a:spAutoFit/>
          </a:bodyPr>
          <a:lstStyle/>
          <a:p>
            <a:r>
              <a:rPr lang="en-US" dirty="0" smtClean="0"/>
              <a:t>1</a:t>
            </a:r>
            <a:endParaRPr lang="en-US" dirty="0"/>
          </a:p>
        </p:txBody>
      </p:sp>
      <p:sp>
        <p:nvSpPr>
          <p:cNvPr id="40" name="TextBox 39"/>
          <p:cNvSpPr txBox="1"/>
          <p:nvPr/>
        </p:nvSpPr>
        <p:spPr>
          <a:xfrm>
            <a:off x="914400" y="4491335"/>
            <a:ext cx="609600" cy="461665"/>
          </a:xfrm>
          <a:prstGeom prst="rect">
            <a:avLst/>
          </a:prstGeom>
          <a:noFill/>
        </p:spPr>
        <p:txBody>
          <a:bodyPr wrap="square" rtlCol="0">
            <a:spAutoFit/>
          </a:bodyPr>
          <a:lstStyle/>
          <a:p>
            <a:r>
              <a:rPr lang="en-US" dirty="0"/>
              <a:t>0</a:t>
            </a:r>
          </a:p>
        </p:txBody>
      </p:sp>
      <p:sp>
        <p:nvSpPr>
          <p:cNvPr id="41" name="TextBox 40"/>
          <p:cNvSpPr txBox="1"/>
          <p:nvPr/>
        </p:nvSpPr>
        <p:spPr>
          <a:xfrm>
            <a:off x="914400" y="5862935"/>
            <a:ext cx="609600" cy="461665"/>
          </a:xfrm>
          <a:prstGeom prst="rect">
            <a:avLst/>
          </a:prstGeom>
          <a:noFill/>
        </p:spPr>
        <p:txBody>
          <a:bodyPr wrap="square" rtlCol="0">
            <a:spAutoFit/>
          </a:bodyPr>
          <a:lstStyle/>
          <a:p>
            <a:r>
              <a:rPr lang="en-US" dirty="0" smtClean="0"/>
              <a:t>1</a:t>
            </a:r>
            <a:endParaRPr lang="en-US" dirty="0"/>
          </a:p>
        </p:txBody>
      </p:sp>
      <p:sp>
        <p:nvSpPr>
          <p:cNvPr id="4" name="TextBox 3"/>
          <p:cNvSpPr txBox="1"/>
          <p:nvPr/>
        </p:nvSpPr>
        <p:spPr>
          <a:xfrm>
            <a:off x="7159812" y="2814935"/>
            <a:ext cx="1450788" cy="461665"/>
          </a:xfrm>
          <a:prstGeom prst="rect">
            <a:avLst/>
          </a:prstGeom>
          <a:noFill/>
        </p:spPr>
        <p:txBody>
          <a:bodyPr wrap="none" rtlCol="0">
            <a:spAutoFit/>
          </a:bodyPr>
          <a:lstStyle/>
          <a:p>
            <a:r>
              <a:rPr lang="en-US" dirty="0" smtClean="0"/>
              <a:t>predicted</a:t>
            </a:r>
            <a:endParaRPr lang="en-US" dirty="0"/>
          </a:p>
        </p:txBody>
      </p:sp>
      <p:sp>
        <p:nvSpPr>
          <p:cNvPr id="5" name="TextBox 4"/>
          <p:cNvSpPr txBox="1"/>
          <p:nvPr/>
        </p:nvSpPr>
        <p:spPr>
          <a:xfrm>
            <a:off x="7391400" y="4419600"/>
            <a:ext cx="1005954" cy="461665"/>
          </a:xfrm>
          <a:prstGeom prst="rect">
            <a:avLst/>
          </a:prstGeom>
          <a:noFill/>
        </p:spPr>
        <p:txBody>
          <a:bodyPr wrap="none" rtlCol="0">
            <a:spAutoFit/>
          </a:bodyPr>
          <a:lstStyle/>
          <a:p>
            <a:r>
              <a:rPr lang="en-US" dirty="0" smtClean="0">
                <a:solidFill>
                  <a:srgbClr val="FF0000"/>
                </a:solidFill>
              </a:rPr>
              <a:t>actual</a:t>
            </a:r>
            <a:endParaRPr lang="en-US" dirty="0">
              <a:solidFill>
                <a:srgbClr val="FF0000"/>
              </a:solidFill>
            </a:endParaRPr>
          </a:p>
        </p:txBody>
      </p:sp>
      <p:sp>
        <p:nvSpPr>
          <p:cNvPr id="29" name="TextBox 28"/>
          <p:cNvSpPr txBox="1"/>
          <p:nvPr/>
        </p:nvSpPr>
        <p:spPr>
          <a:xfrm>
            <a:off x="7543800" y="4724400"/>
            <a:ext cx="1371600" cy="1015663"/>
          </a:xfrm>
          <a:prstGeom prst="rect">
            <a:avLst/>
          </a:prstGeom>
          <a:noFill/>
        </p:spPr>
        <p:txBody>
          <a:bodyPr wrap="square" rtlCol="0">
            <a:spAutoFit/>
          </a:bodyPr>
          <a:lstStyle/>
          <a:p>
            <a:r>
              <a:rPr lang="en-US" sz="6000" dirty="0">
                <a:solidFill>
                  <a:srgbClr val="FF0000"/>
                </a:solidFill>
              </a:rPr>
              <a:t>1</a:t>
            </a:r>
          </a:p>
        </p:txBody>
      </p:sp>
      <p:sp>
        <p:nvSpPr>
          <p:cNvPr id="6" name="TextBox 5"/>
          <p:cNvSpPr txBox="1"/>
          <p:nvPr/>
        </p:nvSpPr>
        <p:spPr>
          <a:xfrm>
            <a:off x="3124200" y="6019800"/>
            <a:ext cx="5385158" cy="461665"/>
          </a:xfrm>
          <a:prstGeom prst="rect">
            <a:avLst/>
          </a:prstGeom>
          <a:noFill/>
        </p:spPr>
        <p:txBody>
          <a:bodyPr wrap="none" rtlCol="0">
            <a:spAutoFit/>
          </a:bodyPr>
          <a:lstStyle/>
          <a:p>
            <a:r>
              <a:rPr lang="en-US" dirty="0" smtClean="0">
                <a:solidFill>
                  <a:srgbClr val="FF0000"/>
                </a:solidFill>
              </a:rPr>
              <a:t>What could we adjust to make it right?</a:t>
            </a:r>
            <a:endParaRPr lang="en-US" dirty="0">
              <a:solidFill>
                <a:srgbClr val="FF0000"/>
              </a:solidFill>
            </a:endParaRPr>
          </a:p>
        </p:txBody>
      </p:sp>
      <p:sp>
        <p:nvSpPr>
          <p:cNvPr id="31" name="TextBox 30"/>
          <p:cNvSpPr txBox="1"/>
          <p:nvPr/>
        </p:nvSpPr>
        <p:spPr>
          <a:xfrm>
            <a:off x="6248400" y="1173540"/>
            <a:ext cx="2895600" cy="1569660"/>
          </a:xfrm>
          <a:prstGeom prst="rect">
            <a:avLst/>
          </a:prstGeom>
          <a:noFill/>
        </p:spPr>
        <p:txBody>
          <a:bodyPr wrap="square" rtlCol="0">
            <a:spAutoFit/>
          </a:bodyPr>
          <a:lstStyle/>
          <a:p>
            <a:r>
              <a:rPr lang="en-US" dirty="0" smtClean="0">
                <a:solidFill>
                  <a:srgbClr val="0000FF"/>
                </a:solidFill>
              </a:rPr>
              <a:t>Weighted sum is 0.5, which is not equal or larger than the threshold</a:t>
            </a:r>
            <a:endParaRPr lang="en-US" dirty="0">
              <a:solidFill>
                <a:srgbClr val="0000FF"/>
              </a:solidFill>
            </a:endParaRPr>
          </a:p>
        </p:txBody>
      </p:sp>
    </p:spTree>
    <p:extLst>
      <p:ext uri="{BB962C8B-B14F-4D97-AF65-F5344CB8AC3E}">
        <p14:creationId xmlns:p14="http://schemas.microsoft.com/office/powerpoint/2010/main" val="3062203287"/>
      </p:ext>
    </p:extLst>
  </p:cSld>
  <p:clrMapOvr>
    <a:masterClrMapping/>
  </p:clrMapOvr>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1524000" y="1752600"/>
            <a:ext cx="5715000" cy="4343400"/>
            <a:chOff x="864" y="1008"/>
            <a:chExt cx="3600" cy="273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3" name="Text Box 1041"/>
            <p:cNvSpPr txBox="1">
              <a:spLocks noChangeArrowheads="1"/>
            </p:cNvSpPr>
            <p:nvPr/>
          </p:nvSpPr>
          <p:spPr bwMode="auto">
            <a:xfrm>
              <a:off x="1008" y="27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1</a:t>
              </a:r>
              <a:endParaRPr lang="en-US" sz="1800" baseline="-25000" dirty="0"/>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0.5</a:t>
              </a:r>
              <a:endParaRPr lang="en-US" sz="1800" baseline="-25000" dirty="0"/>
            </a:p>
          </p:txBody>
        </p:sp>
      </p:grpSp>
      <p:sp>
        <p:nvSpPr>
          <p:cNvPr id="36868" name="Text Box 1045"/>
          <p:cNvSpPr txBox="1">
            <a:spLocks noChangeArrowheads="1"/>
          </p:cNvSpPr>
          <p:nvPr/>
        </p:nvSpPr>
        <p:spPr bwMode="auto">
          <a:xfrm>
            <a:off x="381000" y="6858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smtClean="0"/>
              <a:t>Perceptron learning</a:t>
            </a:r>
            <a:endParaRPr lang="en-US" sz="4000" dirty="0"/>
          </a:p>
        </p:txBody>
      </p:sp>
      <p:sp>
        <p:nvSpPr>
          <p:cNvPr id="28" name="TextBox 27"/>
          <p:cNvSpPr txBox="1"/>
          <p:nvPr/>
        </p:nvSpPr>
        <p:spPr>
          <a:xfrm>
            <a:off x="7543800" y="3099137"/>
            <a:ext cx="1371600" cy="1015663"/>
          </a:xfrm>
          <a:prstGeom prst="rect">
            <a:avLst/>
          </a:prstGeom>
          <a:noFill/>
        </p:spPr>
        <p:txBody>
          <a:bodyPr wrap="square" rtlCol="0">
            <a:spAutoFit/>
          </a:bodyPr>
          <a:lstStyle/>
          <a:p>
            <a:r>
              <a:rPr lang="en-US" sz="6000" dirty="0" smtClean="0">
                <a:solidFill>
                  <a:srgbClr val="0000FF"/>
                </a:solidFill>
              </a:rPr>
              <a:t>0</a:t>
            </a:r>
            <a:endParaRPr lang="en-US" sz="6000" dirty="0">
              <a:solidFill>
                <a:srgbClr val="0000FF"/>
              </a:solidFill>
            </a:endParaRPr>
          </a:p>
        </p:txBody>
      </p:sp>
      <p:grpSp>
        <p:nvGrpSpPr>
          <p:cNvPr id="3" name="Group 35"/>
          <p:cNvGrpSpPr/>
          <p:nvPr/>
        </p:nvGrpSpPr>
        <p:grpSpPr>
          <a:xfrm>
            <a:off x="4267200" y="3352800"/>
            <a:ext cx="762000" cy="687388"/>
            <a:chOff x="4267200" y="3352800"/>
            <a:chExt cx="762000" cy="687388"/>
          </a:xfrm>
        </p:grpSpPr>
        <p:cxnSp>
          <p:nvCxnSpPr>
            <p:cNvPr id="30" name="Straight Connector 29"/>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37" name="TextBox 36"/>
          <p:cNvSpPr txBox="1"/>
          <p:nvPr/>
        </p:nvSpPr>
        <p:spPr>
          <a:xfrm>
            <a:off x="3505200" y="4643735"/>
            <a:ext cx="2514600" cy="461665"/>
          </a:xfrm>
          <a:prstGeom prst="rect">
            <a:avLst/>
          </a:prstGeom>
          <a:noFill/>
        </p:spPr>
        <p:txBody>
          <a:bodyPr wrap="square" rtlCol="0">
            <a:spAutoFit/>
          </a:bodyPr>
          <a:lstStyle/>
          <a:p>
            <a:r>
              <a:rPr lang="en-US" dirty="0" smtClean="0"/>
              <a:t>Threshold of 1</a:t>
            </a:r>
            <a:endParaRPr lang="en-US" dirty="0"/>
          </a:p>
        </p:txBody>
      </p:sp>
      <p:sp>
        <p:nvSpPr>
          <p:cNvPr id="38" name="TextBox 37"/>
          <p:cNvSpPr txBox="1"/>
          <p:nvPr/>
        </p:nvSpPr>
        <p:spPr>
          <a:xfrm>
            <a:off x="990600" y="1367135"/>
            <a:ext cx="990600" cy="461665"/>
          </a:xfrm>
          <a:prstGeom prst="rect">
            <a:avLst/>
          </a:prstGeom>
          <a:noFill/>
        </p:spPr>
        <p:txBody>
          <a:bodyPr wrap="square" rtlCol="0">
            <a:spAutoFit/>
          </a:bodyPr>
          <a:lstStyle/>
          <a:p>
            <a:r>
              <a:rPr lang="en-US" dirty="0" smtClean="0"/>
              <a:t>1</a:t>
            </a:r>
            <a:endParaRPr lang="en-US" dirty="0"/>
          </a:p>
        </p:txBody>
      </p:sp>
      <p:sp>
        <p:nvSpPr>
          <p:cNvPr id="39" name="TextBox 38"/>
          <p:cNvSpPr txBox="1"/>
          <p:nvPr/>
        </p:nvSpPr>
        <p:spPr>
          <a:xfrm>
            <a:off x="914400" y="3195935"/>
            <a:ext cx="609600" cy="461665"/>
          </a:xfrm>
          <a:prstGeom prst="rect">
            <a:avLst/>
          </a:prstGeom>
          <a:noFill/>
        </p:spPr>
        <p:txBody>
          <a:bodyPr wrap="square" rtlCol="0">
            <a:spAutoFit/>
          </a:bodyPr>
          <a:lstStyle/>
          <a:p>
            <a:r>
              <a:rPr lang="en-US" dirty="0" smtClean="0"/>
              <a:t>1</a:t>
            </a:r>
            <a:endParaRPr lang="en-US" dirty="0"/>
          </a:p>
        </p:txBody>
      </p:sp>
      <p:sp>
        <p:nvSpPr>
          <p:cNvPr id="40" name="TextBox 39"/>
          <p:cNvSpPr txBox="1"/>
          <p:nvPr/>
        </p:nvSpPr>
        <p:spPr>
          <a:xfrm>
            <a:off x="914400" y="4491335"/>
            <a:ext cx="609600" cy="461665"/>
          </a:xfrm>
          <a:prstGeom prst="rect">
            <a:avLst/>
          </a:prstGeom>
          <a:noFill/>
        </p:spPr>
        <p:txBody>
          <a:bodyPr wrap="square" rtlCol="0">
            <a:spAutoFit/>
          </a:bodyPr>
          <a:lstStyle/>
          <a:p>
            <a:r>
              <a:rPr lang="en-US" dirty="0"/>
              <a:t>0</a:t>
            </a:r>
          </a:p>
        </p:txBody>
      </p:sp>
      <p:sp>
        <p:nvSpPr>
          <p:cNvPr id="41" name="TextBox 40"/>
          <p:cNvSpPr txBox="1"/>
          <p:nvPr/>
        </p:nvSpPr>
        <p:spPr>
          <a:xfrm>
            <a:off x="914400" y="5862935"/>
            <a:ext cx="609600" cy="461665"/>
          </a:xfrm>
          <a:prstGeom prst="rect">
            <a:avLst/>
          </a:prstGeom>
          <a:noFill/>
        </p:spPr>
        <p:txBody>
          <a:bodyPr wrap="square" rtlCol="0">
            <a:spAutoFit/>
          </a:bodyPr>
          <a:lstStyle/>
          <a:p>
            <a:r>
              <a:rPr lang="en-US" dirty="0" smtClean="0"/>
              <a:t>1</a:t>
            </a:r>
            <a:endParaRPr lang="en-US" dirty="0"/>
          </a:p>
        </p:txBody>
      </p:sp>
      <p:sp>
        <p:nvSpPr>
          <p:cNvPr id="4" name="TextBox 3"/>
          <p:cNvSpPr txBox="1"/>
          <p:nvPr/>
        </p:nvSpPr>
        <p:spPr>
          <a:xfrm>
            <a:off x="7159812" y="2814935"/>
            <a:ext cx="1450788" cy="461665"/>
          </a:xfrm>
          <a:prstGeom prst="rect">
            <a:avLst/>
          </a:prstGeom>
          <a:noFill/>
        </p:spPr>
        <p:txBody>
          <a:bodyPr wrap="none" rtlCol="0">
            <a:spAutoFit/>
          </a:bodyPr>
          <a:lstStyle/>
          <a:p>
            <a:r>
              <a:rPr lang="en-US" dirty="0" smtClean="0"/>
              <a:t>predicted</a:t>
            </a:r>
            <a:endParaRPr lang="en-US" dirty="0"/>
          </a:p>
        </p:txBody>
      </p:sp>
      <p:sp>
        <p:nvSpPr>
          <p:cNvPr id="5" name="TextBox 4"/>
          <p:cNvSpPr txBox="1"/>
          <p:nvPr/>
        </p:nvSpPr>
        <p:spPr>
          <a:xfrm>
            <a:off x="7391400" y="4419600"/>
            <a:ext cx="1005954" cy="461665"/>
          </a:xfrm>
          <a:prstGeom prst="rect">
            <a:avLst/>
          </a:prstGeom>
          <a:noFill/>
        </p:spPr>
        <p:txBody>
          <a:bodyPr wrap="none" rtlCol="0">
            <a:spAutoFit/>
          </a:bodyPr>
          <a:lstStyle/>
          <a:p>
            <a:r>
              <a:rPr lang="en-US" dirty="0" smtClean="0">
                <a:solidFill>
                  <a:srgbClr val="FF0000"/>
                </a:solidFill>
              </a:rPr>
              <a:t>actual</a:t>
            </a:r>
            <a:endParaRPr lang="en-US" dirty="0">
              <a:solidFill>
                <a:srgbClr val="FF0000"/>
              </a:solidFill>
            </a:endParaRPr>
          </a:p>
        </p:txBody>
      </p:sp>
      <p:sp>
        <p:nvSpPr>
          <p:cNvPr id="29" name="TextBox 28"/>
          <p:cNvSpPr txBox="1"/>
          <p:nvPr/>
        </p:nvSpPr>
        <p:spPr>
          <a:xfrm>
            <a:off x="7543800" y="4724400"/>
            <a:ext cx="1371600" cy="1015663"/>
          </a:xfrm>
          <a:prstGeom prst="rect">
            <a:avLst/>
          </a:prstGeom>
          <a:noFill/>
        </p:spPr>
        <p:txBody>
          <a:bodyPr wrap="square" rtlCol="0">
            <a:spAutoFit/>
          </a:bodyPr>
          <a:lstStyle/>
          <a:p>
            <a:r>
              <a:rPr lang="en-US" sz="6000" dirty="0">
                <a:solidFill>
                  <a:srgbClr val="FF0000"/>
                </a:solidFill>
              </a:rPr>
              <a:t>1</a:t>
            </a:r>
          </a:p>
        </p:txBody>
      </p:sp>
      <p:sp>
        <p:nvSpPr>
          <p:cNvPr id="6" name="TextBox 5"/>
          <p:cNvSpPr txBox="1"/>
          <p:nvPr/>
        </p:nvSpPr>
        <p:spPr>
          <a:xfrm>
            <a:off x="2590800" y="6096000"/>
            <a:ext cx="6104255" cy="461665"/>
          </a:xfrm>
          <a:prstGeom prst="rect">
            <a:avLst/>
          </a:prstGeom>
          <a:noFill/>
        </p:spPr>
        <p:txBody>
          <a:bodyPr wrap="none" rtlCol="0">
            <a:spAutoFit/>
          </a:bodyPr>
          <a:lstStyle/>
          <a:p>
            <a:r>
              <a:rPr lang="en-US" dirty="0" smtClean="0">
                <a:solidFill>
                  <a:srgbClr val="0000FF"/>
                </a:solidFill>
              </a:rPr>
              <a:t>This weight doesn’t matter, so don’t change</a:t>
            </a:r>
            <a:endParaRPr lang="en-US" dirty="0">
              <a:solidFill>
                <a:srgbClr val="0000FF"/>
              </a:solidFill>
            </a:endParaRPr>
          </a:p>
        </p:txBody>
      </p:sp>
      <p:sp>
        <p:nvSpPr>
          <p:cNvPr id="7" name="Oval 6"/>
          <p:cNvSpPr/>
          <p:nvPr/>
        </p:nvSpPr>
        <p:spPr bwMode="auto">
          <a:xfrm>
            <a:off x="533400" y="4038600"/>
            <a:ext cx="1981200" cy="12192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Tree>
    <p:extLst>
      <p:ext uri="{BB962C8B-B14F-4D97-AF65-F5344CB8AC3E}">
        <p14:creationId xmlns:p14="http://schemas.microsoft.com/office/powerpoint/2010/main" val="3086342465"/>
      </p:ext>
    </p:extLst>
  </p:cSld>
  <p:clrMapOvr>
    <a:masterClrMapping/>
  </p:clrMapOvr>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1524000" y="1752600"/>
            <a:ext cx="5715000" cy="4343400"/>
            <a:chOff x="864" y="1008"/>
            <a:chExt cx="3600" cy="273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3" name="Text Box 1041"/>
            <p:cNvSpPr txBox="1">
              <a:spLocks noChangeArrowheads="1"/>
            </p:cNvSpPr>
            <p:nvPr/>
          </p:nvSpPr>
          <p:spPr bwMode="auto">
            <a:xfrm>
              <a:off x="1008" y="27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1</a:t>
              </a:r>
              <a:endParaRPr lang="en-US" sz="1800" baseline="-25000" dirty="0"/>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0.5</a:t>
              </a:r>
              <a:endParaRPr lang="en-US" sz="1800" baseline="-25000" dirty="0"/>
            </a:p>
          </p:txBody>
        </p:sp>
      </p:grpSp>
      <p:sp>
        <p:nvSpPr>
          <p:cNvPr id="36868" name="Text Box 1045"/>
          <p:cNvSpPr txBox="1">
            <a:spLocks noChangeArrowheads="1"/>
          </p:cNvSpPr>
          <p:nvPr/>
        </p:nvSpPr>
        <p:spPr bwMode="auto">
          <a:xfrm>
            <a:off x="381000" y="6858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smtClean="0"/>
              <a:t>Perceptron learning</a:t>
            </a:r>
            <a:endParaRPr lang="en-US" sz="4000" dirty="0"/>
          </a:p>
        </p:txBody>
      </p:sp>
      <p:sp>
        <p:nvSpPr>
          <p:cNvPr id="28" name="TextBox 27"/>
          <p:cNvSpPr txBox="1"/>
          <p:nvPr/>
        </p:nvSpPr>
        <p:spPr>
          <a:xfrm>
            <a:off x="7543800" y="3099137"/>
            <a:ext cx="1371600" cy="1015663"/>
          </a:xfrm>
          <a:prstGeom prst="rect">
            <a:avLst/>
          </a:prstGeom>
          <a:noFill/>
        </p:spPr>
        <p:txBody>
          <a:bodyPr wrap="square" rtlCol="0">
            <a:spAutoFit/>
          </a:bodyPr>
          <a:lstStyle/>
          <a:p>
            <a:r>
              <a:rPr lang="en-US" sz="6000" dirty="0" smtClean="0">
                <a:solidFill>
                  <a:srgbClr val="0000FF"/>
                </a:solidFill>
              </a:rPr>
              <a:t>0</a:t>
            </a:r>
            <a:endParaRPr lang="en-US" sz="6000" dirty="0">
              <a:solidFill>
                <a:srgbClr val="0000FF"/>
              </a:solidFill>
            </a:endParaRPr>
          </a:p>
        </p:txBody>
      </p:sp>
      <p:grpSp>
        <p:nvGrpSpPr>
          <p:cNvPr id="3" name="Group 35"/>
          <p:cNvGrpSpPr/>
          <p:nvPr/>
        </p:nvGrpSpPr>
        <p:grpSpPr>
          <a:xfrm>
            <a:off x="4267200" y="3352800"/>
            <a:ext cx="762000" cy="687388"/>
            <a:chOff x="4267200" y="3352800"/>
            <a:chExt cx="762000" cy="687388"/>
          </a:xfrm>
        </p:grpSpPr>
        <p:cxnSp>
          <p:nvCxnSpPr>
            <p:cNvPr id="30" name="Straight Connector 29"/>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37" name="TextBox 36"/>
          <p:cNvSpPr txBox="1"/>
          <p:nvPr/>
        </p:nvSpPr>
        <p:spPr>
          <a:xfrm>
            <a:off x="3505200" y="4643735"/>
            <a:ext cx="2514600" cy="461665"/>
          </a:xfrm>
          <a:prstGeom prst="rect">
            <a:avLst/>
          </a:prstGeom>
          <a:noFill/>
        </p:spPr>
        <p:txBody>
          <a:bodyPr wrap="square" rtlCol="0">
            <a:spAutoFit/>
          </a:bodyPr>
          <a:lstStyle/>
          <a:p>
            <a:r>
              <a:rPr lang="en-US" dirty="0" smtClean="0"/>
              <a:t>Threshold of 1</a:t>
            </a:r>
            <a:endParaRPr lang="en-US" dirty="0"/>
          </a:p>
        </p:txBody>
      </p:sp>
      <p:sp>
        <p:nvSpPr>
          <p:cNvPr id="38" name="TextBox 37"/>
          <p:cNvSpPr txBox="1"/>
          <p:nvPr/>
        </p:nvSpPr>
        <p:spPr>
          <a:xfrm>
            <a:off x="990600" y="1367135"/>
            <a:ext cx="990600" cy="461665"/>
          </a:xfrm>
          <a:prstGeom prst="rect">
            <a:avLst/>
          </a:prstGeom>
          <a:noFill/>
        </p:spPr>
        <p:txBody>
          <a:bodyPr wrap="square" rtlCol="0">
            <a:spAutoFit/>
          </a:bodyPr>
          <a:lstStyle/>
          <a:p>
            <a:r>
              <a:rPr lang="en-US" dirty="0" smtClean="0"/>
              <a:t>1</a:t>
            </a:r>
            <a:endParaRPr lang="en-US" dirty="0"/>
          </a:p>
        </p:txBody>
      </p:sp>
      <p:sp>
        <p:nvSpPr>
          <p:cNvPr id="39" name="TextBox 38"/>
          <p:cNvSpPr txBox="1"/>
          <p:nvPr/>
        </p:nvSpPr>
        <p:spPr>
          <a:xfrm>
            <a:off x="914400" y="3195935"/>
            <a:ext cx="609600" cy="461665"/>
          </a:xfrm>
          <a:prstGeom prst="rect">
            <a:avLst/>
          </a:prstGeom>
          <a:noFill/>
        </p:spPr>
        <p:txBody>
          <a:bodyPr wrap="square" rtlCol="0">
            <a:spAutoFit/>
          </a:bodyPr>
          <a:lstStyle/>
          <a:p>
            <a:r>
              <a:rPr lang="en-US" dirty="0" smtClean="0"/>
              <a:t>1</a:t>
            </a:r>
            <a:endParaRPr lang="en-US" dirty="0"/>
          </a:p>
        </p:txBody>
      </p:sp>
      <p:sp>
        <p:nvSpPr>
          <p:cNvPr id="40" name="TextBox 39"/>
          <p:cNvSpPr txBox="1"/>
          <p:nvPr/>
        </p:nvSpPr>
        <p:spPr>
          <a:xfrm>
            <a:off x="914400" y="4491335"/>
            <a:ext cx="609600" cy="461665"/>
          </a:xfrm>
          <a:prstGeom prst="rect">
            <a:avLst/>
          </a:prstGeom>
          <a:noFill/>
        </p:spPr>
        <p:txBody>
          <a:bodyPr wrap="square" rtlCol="0">
            <a:spAutoFit/>
          </a:bodyPr>
          <a:lstStyle/>
          <a:p>
            <a:r>
              <a:rPr lang="en-US" dirty="0"/>
              <a:t>0</a:t>
            </a:r>
          </a:p>
        </p:txBody>
      </p:sp>
      <p:sp>
        <p:nvSpPr>
          <p:cNvPr id="41" name="TextBox 40"/>
          <p:cNvSpPr txBox="1"/>
          <p:nvPr/>
        </p:nvSpPr>
        <p:spPr>
          <a:xfrm>
            <a:off x="914400" y="5862935"/>
            <a:ext cx="609600" cy="461665"/>
          </a:xfrm>
          <a:prstGeom prst="rect">
            <a:avLst/>
          </a:prstGeom>
          <a:noFill/>
        </p:spPr>
        <p:txBody>
          <a:bodyPr wrap="square" rtlCol="0">
            <a:spAutoFit/>
          </a:bodyPr>
          <a:lstStyle/>
          <a:p>
            <a:r>
              <a:rPr lang="en-US" dirty="0" smtClean="0"/>
              <a:t>1</a:t>
            </a:r>
            <a:endParaRPr lang="en-US" dirty="0"/>
          </a:p>
        </p:txBody>
      </p:sp>
      <p:sp>
        <p:nvSpPr>
          <p:cNvPr id="4" name="TextBox 3"/>
          <p:cNvSpPr txBox="1"/>
          <p:nvPr/>
        </p:nvSpPr>
        <p:spPr>
          <a:xfrm>
            <a:off x="7159812" y="2814935"/>
            <a:ext cx="1450788" cy="461665"/>
          </a:xfrm>
          <a:prstGeom prst="rect">
            <a:avLst/>
          </a:prstGeom>
          <a:noFill/>
        </p:spPr>
        <p:txBody>
          <a:bodyPr wrap="none" rtlCol="0">
            <a:spAutoFit/>
          </a:bodyPr>
          <a:lstStyle/>
          <a:p>
            <a:r>
              <a:rPr lang="en-US" dirty="0" smtClean="0"/>
              <a:t>predicted</a:t>
            </a:r>
            <a:endParaRPr lang="en-US" dirty="0"/>
          </a:p>
        </p:txBody>
      </p:sp>
      <p:sp>
        <p:nvSpPr>
          <p:cNvPr id="5" name="TextBox 4"/>
          <p:cNvSpPr txBox="1"/>
          <p:nvPr/>
        </p:nvSpPr>
        <p:spPr>
          <a:xfrm>
            <a:off x="7391400" y="4419600"/>
            <a:ext cx="1005954" cy="461665"/>
          </a:xfrm>
          <a:prstGeom prst="rect">
            <a:avLst/>
          </a:prstGeom>
          <a:noFill/>
        </p:spPr>
        <p:txBody>
          <a:bodyPr wrap="none" rtlCol="0">
            <a:spAutoFit/>
          </a:bodyPr>
          <a:lstStyle/>
          <a:p>
            <a:r>
              <a:rPr lang="en-US" dirty="0" smtClean="0">
                <a:solidFill>
                  <a:srgbClr val="FF0000"/>
                </a:solidFill>
              </a:rPr>
              <a:t>actual</a:t>
            </a:r>
            <a:endParaRPr lang="en-US" dirty="0">
              <a:solidFill>
                <a:srgbClr val="FF0000"/>
              </a:solidFill>
            </a:endParaRPr>
          </a:p>
        </p:txBody>
      </p:sp>
      <p:sp>
        <p:nvSpPr>
          <p:cNvPr id="29" name="TextBox 28"/>
          <p:cNvSpPr txBox="1"/>
          <p:nvPr/>
        </p:nvSpPr>
        <p:spPr>
          <a:xfrm>
            <a:off x="7543800" y="4724400"/>
            <a:ext cx="1371600" cy="1015663"/>
          </a:xfrm>
          <a:prstGeom prst="rect">
            <a:avLst/>
          </a:prstGeom>
          <a:noFill/>
        </p:spPr>
        <p:txBody>
          <a:bodyPr wrap="square" rtlCol="0">
            <a:spAutoFit/>
          </a:bodyPr>
          <a:lstStyle/>
          <a:p>
            <a:r>
              <a:rPr lang="en-US" sz="6000" dirty="0">
                <a:solidFill>
                  <a:srgbClr val="FF0000"/>
                </a:solidFill>
              </a:rPr>
              <a:t>1</a:t>
            </a:r>
          </a:p>
        </p:txBody>
      </p:sp>
      <p:sp>
        <p:nvSpPr>
          <p:cNvPr id="6" name="TextBox 5"/>
          <p:cNvSpPr txBox="1"/>
          <p:nvPr/>
        </p:nvSpPr>
        <p:spPr>
          <a:xfrm>
            <a:off x="3048000" y="6096000"/>
            <a:ext cx="5129078" cy="461665"/>
          </a:xfrm>
          <a:prstGeom prst="rect">
            <a:avLst/>
          </a:prstGeom>
          <a:noFill/>
        </p:spPr>
        <p:txBody>
          <a:bodyPr wrap="none" rtlCol="0">
            <a:spAutoFit/>
          </a:bodyPr>
          <a:lstStyle/>
          <a:p>
            <a:r>
              <a:rPr lang="en-US" dirty="0" smtClean="0">
                <a:solidFill>
                  <a:srgbClr val="0000FF"/>
                </a:solidFill>
              </a:rPr>
              <a:t>Could increase any of these weights</a:t>
            </a:r>
            <a:endParaRPr lang="en-US" dirty="0">
              <a:solidFill>
                <a:srgbClr val="0000FF"/>
              </a:solidFill>
            </a:endParaRPr>
          </a:p>
        </p:txBody>
      </p:sp>
      <p:sp>
        <p:nvSpPr>
          <p:cNvPr id="7" name="Oval 6"/>
          <p:cNvSpPr/>
          <p:nvPr/>
        </p:nvSpPr>
        <p:spPr bwMode="auto">
          <a:xfrm>
            <a:off x="685800" y="2743200"/>
            <a:ext cx="1981200" cy="12192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31" name="Oval 30"/>
          <p:cNvSpPr/>
          <p:nvPr/>
        </p:nvSpPr>
        <p:spPr bwMode="auto">
          <a:xfrm>
            <a:off x="609600" y="1295400"/>
            <a:ext cx="2514600" cy="12192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
        <p:nvSpPr>
          <p:cNvPr id="33" name="Oval 32"/>
          <p:cNvSpPr/>
          <p:nvPr/>
        </p:nvSpPr>
        <p:spPr bwMode="auto">
          <a:xfrm>
            <a:off x="609600" y="5181600"/>
            <a:ext cx="2514600" cy="12192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Tree>
    <p:extLst>
      <p:ext uri="{BB962C8B-B14F-4D97-AF65-F5344CB8AC3E}">
        <p14:creationId xmlns:p14="http://schemas.microsoft.com/office/powerpoint/2010/main" val="2244122934"/>
      </p:ext>
    </p:extLst>
  </p:cSld>
  <p:clrMapOvr>
    <a:masterClrMapping/>
  </p:clrMapOvr>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26"/>
          <p:cNvGrpSpPr>
            <a:grpSpLocks/>
          </p:cNvGrpSpPr>
          <p:nvPr/>
        </p:nvGrpSpPr>
        <p:grpSpPr bwMode="auto">
          <a:xfrm>
            <a:off x="1524000" y="1752600"/>
            <a:ext cx="5715000" cy="4343400"/>
            <a:chOff x="864" y="1008"/>
            <a:chExt cx="3600" cy="2736"/>
          </a:xfrm>
        </p:grpSpPr>
        <p:sp>
          <p:nvSpPr>
            <p:cNvPr id="36869" name="Oval 1027"/>
            <p:cNvSpPr>
              <a:spLocks noChangeArrowheads="1"/>
            </p:cNvSpPr>
            <p:nvPr/>
          </p:nvSpPr>
          <p:spPr bwMode="auto">
            <a:xfrm>
              <a:off x="2352" y="1728"/>
              <a:ext cx="1008" cy="1008"/>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36871" name="Line 1029"/>
            <p:cNvSpPr>
              <a:spLocks noChangeShapeType="1"/>
            </p:cNvSpPr>
            <p:nvPr/>
          </p:nvSpPr>
          <p:spPr bwMode="auto">
            <a:xfrm>
              <a:off x="3408" y="2208"/>
              <a:ext cx="1056"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3" name="Line 1031"/>
            <p:cNvSpPr>
              <a:spLocks noChangeShapeType="1"/>
            </p:cNvSpPr>
            <p:nvPr/>
          </p:nvSpPr>
          <p:spPr bwMode="auto">
            <a:xfrm>
              <a:off x="912" y="1008"/>
              <a:ext cx="1440" cy="91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4" name="Line 1032"/>
            <p:cNvSpPr>
              <a:spLocks noChangeShapeType="1"/>
            </p:cNvSpPr>
            <p:nvPr/>
          </p:nvSpPr>
          <p:spPr bwMode="auto">
            <a:xfrm>
              <a:off x="912" y="2112"/>
              <a:ext cx="139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5" name="Line 1033"/>
            <p:cNvSpPr>
              <a:spLocks noChangeShapeType="1"/>
            </p:cNvSpPr>
            <p:nvPr/>
          </p:nvSpPr>
          <p:spPr bwMode="auto">
            <a:xfrm flipV="1">
              <a:off x="864" y="2352"/>
              <a:ext cx="1440" cy="52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76" name="Line 1034"/>
            <p:cNvSpPr>
              <a:spLocks noChangeShapeType="1"/>
            </p:cNvSpPr>
            <p:nvPr/>
          </p:nvSpPr>
          <p:spPr bwMode="auto">
            <a:xfrm flipV="1">
              <a:off x="864" y="2544"/>
              <a:ext cx="1536" cy="120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36881" name="Text Box 1039"/>
            <p:cNvSpPr txBox="1">
              <a:spLocks noChangeArrowheads="1"/>
            </p:cNvSpPr>
            <p:nvPr/>
          </p:nvSpPr>
          <p:spPr bwMode="auto">
            <a:xfrm>
              <a:off x="1344" y="1113"/>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2" name="Text Box 1040"/>
            <p:cNvSpPr txBox="1">
              <a:spLocks noChangeArrowheads="1"/>
            </p:cNvSpPr>
            <p:nvPr/>
          </p:nvSpPr>
          <p:spPr bwMode="auto">
            <a:xfrm>
              <a:off x="1056" y="1872"/>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-1</a:t>
              </a:r>
              <a:endParaRPr lang="en-US" sz="1800" baseline="-25000" dirty="0"/>
            </a:p>
          </p:txBody>
        </p:sp>
        <p:sp>
          <p:nvSpPr>
            <p:cNvPr id="36883" name="Text Box 1041"/>
            <p:cNvSpPr txBox="1">
              <a:spLocks noChangeArrowheads="1"/>
            </p:cNvSpPr>
            <p:nvPr/>
          </p:nvSpPr>
          <p:spPr bwMode="auto">
            <a:xfrm>
              <a:off x="1008" y="27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a:t>1</a:t>
              </a:r>
              <a:endParaRPr lang="en-US" sz="1800" baseline="-25000" dirty="0"/>
            </a:p>
          </p:txBody>
        </p:sp>
        <p:sp>
          <p:nvSpPr>
            <p:cNvPr id="36884" name="Text Box 1042"/>
            <p:cNvSpPr txBox="1">
              <a:spLocks noChangeArrowheads="1"/>
            </p:cNvSpPr>
            <p:nvPr/>
          </p:nvSpPr>
          <p:spPr bwMode="auto">
            <a:xfrm>
              <a:off x="1296" y="3360"/>
              <a:ext cx="864"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dirty="0" smtClean="0"/>
                <a:t>0.5</a:t>
              </a:r>
              <a:endParaRPr lang="en-US" sz="1800" baseline="-25000" dirty="0"/>
            </a:p>
          </p:txBody>
        </p:sp>
      </p:grpSp>
      <p:sp>
        <p:nvSpPr>
          <p:cNvPr id="36868" name="Text Box 1045"/>
          <p:cNvSpPr txBox="1">
            <a:spLocks noChangeArrowheads="1"/>
          </p:cNvSpPr>
          <p:nvPr/>
        </p:nvSpPr>
        <p:spPr bwMode="auto">
          <a:xfrm>
            <a:off x="381000" y="685800"/>
            <a:ext cx="8382000" cy="70167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4000" dirty="0" smtClean="0"/>
              <a:t>Perceptron learning</a:t>
            </a:r>
            <a:endParaRPr lang="en-US" sz="4000" dirty="0"/>
          </a:p>
        </p:txBody>
      </p:sp>
      <p:sp>
        <p:nvSpPr>
          <p:cNvPr id="28" name="TextBox 27"/>
          <p:cNvSpPr txBox="1"/>
          <p:nvPr/>
        </p:nvSpPr>
        <p:spPr>
          <a:xfrm>
            <a:off x="7543800" y="3099137"/>
            <a:ext cx="1371600" cy="1015663"/>
          </a:xfrm>
          <a:prstGeom prst="rect">
            <a:avLst/>
          </a:prstGeom>
          <a:noFill/>
        </p:spPr>
        <p:txBody>
          <a:bodyPr wrap="square" rtlCol="0">
            <a:spAutoFit/>
          </a:bodyPr>
          <a:lstStyle/>
          <a:p>
            <a:r>
              <a:rPr lang="en-US" sz="6000" dirty="0" smtClean="0">
                <a:solidFill>
                  <a:srgbClr val="0000FF"/>
                </a:solidFill>
              </a:rPr>
              <a:t>0</a:t>
            </a:r>
            <a:endParaRPr lang="en-US" sz="6000" dirty="0">
              <a:solidFill>
                <a:srgbClr val="0000FF"/>
              </a:solidFill>
            </a:endParaRPr>
          </a:p>
        </p:txBody>
      </p:sp>
      <p:grpSp>
        <p:nvGrpSpPr>
          <p:cNvPr id="3" name="Group 35"/>
          <p:cNvGrpSpPr/>
          <p:nvPr/>
        </p:nvGrpSpPr>
        <p:grpSpPr>
          <a:xfrm>
            <a:off x="4267200" y="3352800"/>
            <a:ext cx="762000" cy="687388"/>
            <a:chOff x="4267200" y="3352800"/>
            <a:chExt cx="762000" cy="687388"/>
          </a:xfrm>
        </p:grpSpPr>
        <p:cxnSp>
          <p:nvCxnSpPr>
            <p:cNvPr id="30" name="Straight Connector 29"/>
            <p:cNvCxnSpPr/>
            <p:nvPr/>
          </p:nvCxnSpPr>
          <p:spPr bwMode="auto">
            <a:xfrm>
              <a:off x="4267200" y="40386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2" name="Straight Connector 31"/>
            <p:cNvCxnSpPr/>
            <p:nvPr/>
          </p:nvCxnSpPr>
          <p:spPr bwMode="auto">
            <a:xfrm rot="5400000" flipH="1" flipV="1">
              <a:off x="4305300" y="3695700"/>
              <a:ext cx="6858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cxnSp>
          <p:nvCxnSpPr>
            <p:cNvPr id="34" name="Straight Connector 33"/>
            <p:cNvCxnSpPr/>
            <p:nvPr/>
          </p:nvCxnSpPr>
          <p:spPr bwMode="auto">
            <a:xfrm>
              <a:off x="4648200" y="3352800"/>
              <a:ext cx="381000" cy="1588"/>
            </a:xfrm>
            <a:prstGeom prst="line">
              <a:avLst/>
            </a:prstGeom>
            <a:solidFill>
              <a:schemeClr val="accent1"/>
            </a:solidFill>
            <a:ln w="28575" cap="flat" cmpd="sng" algn="ctr">
              <a:solidFill>
                <a:schemeClr val="tx1"/>
              </a:solidFill>
              <a:prstDash val="solid"/>
              <a:round/>
              <a:headEnd type="none" w="med" len="med"/>
              <a:tailEnd type="none" w="med" len="med"/>
            </a:ln>
            <a:effectLst/>
          </p:spPr>
        </p:cxnSp>
      </p:grpSp>
      <p:sp>
        <p:nvSpPr>
          <p:cNvPr id="37" name="TextBox 36"/>
          <p:cNvSpPr txBox="1"/>
          <p:nvPr/>
        </p:nvSpPr>
        <p:spPr>
          <a:xfrm>
            <a:off x="3505200" y="4643735"/>
            <a:ext cx="2514600" cy="461665"/>
          </a:xfrm>
          <a:prstGeom prst="rect">
            <a:avLst/>
          </a:prstGeom>
          <a:noFill/>
        </p:spPr>
        <p:txBody>
          <a:bodyPr wrap="square" rtlCol="0">
            <a:spAutoFit/>
          </a:bodyPr>
          <a:lstStyle/>
          <a:p>
            <a:r>
              <a:rPr lang="en-US" dirty="0" smtClean="0"/>
              <a:t>Threshold of 1</a:t>
            </a:r>
            <a:endParaRPr lang="en-US" dirty="0"/>
          </a:p>
        </p:txBody>
      </p:sp>
      <p:sp>
        <p:nvSpPr>
          <p:cNvPr id="38" name="TextBox 37"/>
          <p:cNvSpPr txBox="1"/>
          <p:nvPr/>
        </p:nvSpPr>
        <p:spPr>
          <a:xfrm>
            <a:off x="990600" y="1367135"/>
            <a:ext cx="990600" cy="461665"/>
          </a:xfrm>
          <a:prstGeom prst="rect">
            <a:avLst/>
          </a:prstGeom>
          <a:noFill/>
        </p:spPr>
        <p:txBody>
          <a:bodyPr wrap="square" rtlCol="0">
            <a:spAutoFit/>
          </a:bodyPr>
          <a:lstStyle/>
          <a:p>
            <a:r>
              <a:rPr lang="en-US" dirty="0" smtClean="0"/>
              <a:t>1</a:t>
            </a:r>
            <a:endParaRPr lang="en-US" dirty="0"/>
          </a:p>
        </p:txBody>
      </p:sp>
      <p:sp>
        <p:nvSpPr>
          <p:cNvPr id="39" name="TextBox 38"/>
          <p:cNvSpPr txBox="1"/>
          <p:nvPr/>
        </p:nvSpPr>
        <p:spPr>
          <a:xfrm>
            <a:off x="914400" y="3195935"/>
            <a:ext cx="609600" cy="461665"/>
          </a:xfrm>
          <a:prstGeom prst="rect">
            <a:avLst/>
          </a:prstGeom>
          <a:noFill/>
        </p:spPr>
        <p:txBody>
          <a:bodyPr wrap="square" rtlCol="0">
            <a:spAutoFit/>
          </a:bodyPr>
          <a:lstStyle/>
          <a:p>
            <a:r>
              <a:rPr lang="en-US" dirty="0" smtClean="0"/>
              <a:t>1</a:t>
            </a:r>
            <a:endParaRPr lang="en-US" dirty="0"/>
          </a:p>
        </p:txBody>
      </p:sp>
      <p:sp>
        <p:nvSpPr>
          <p:cNvPr id="40" name="TextBox 39"/>
          <p:cNvSpPr txBox="1"/>
          <p:nvPr/>
        </p:nvSpPr>
        <p:spPr>
          <a:xfrm>
            <a:off x="914400" y="4491335"/>
            <a:ext cx="609600" cy="461665"/>
          </a:xfrm>
          <a:prstGeom prst="rect">
            <a:avLst/>
          </a:prstGeom>
          <a:noFill/>
        </p:spPr>
        <p:txBody>
          <a:bodyPr wrap="square" rtlCol="0">
            <a:spAutoFit/>
          </a:bodyPr>
          <a:lstStyle/>
          <a:p>
            <a:r>
              <a:rPr lang="en-US" dirty="0"/>
              <a:t>0</a:t>
            </a:r>
          </a:p>
        </p:txBody>
      </p:sp>
      <p:sp>
        <p:nvSpPr>
          <p:cNvPr id="41" name="TextBox 40"/>
          <p:cNvSpPr txBox="1"/>
          <p:nvPr/>
        </p:nvSpPr>
        <p:spPr>
          <a:xfrm>
            <a:off x="914400" y="5862935"/>
            <a:ext cx="609600" cy="461665"/>
          </a:xfrm>
          <a:prstGeom prst="rect">
            <a:avLst/>
          </a:prstGeom>
          <a:noFill/>
        </p:spPr>
        <p:txBody>
          <a:bodyPr wrap="square" rtlCol="0">
            <a:spAutoFit/>
          </a:bodyPr>
          <a:lstStyle/>
          <a:p>
            <a:r>
              <a:rPr lang="en-US" dirty="0" smtClean="0"/>
              <a:t>1</a:t>
            </a:r>
            <a:endParaRPr lang="en-US" dirty="0"/>
          </a:p>
        </p:txBody>
      </p:sp>
      <p:sp>
        <p:nvSpPr>
          <p:cNvPr id="4" name="TextBox 3"/>
          <p:cNvSpPr txBox="1"/>
          <p:nvPr/>
        </p:nvSpPr>
        <p:spPr>
          <a:xfrm>
            <a:off x="7159812" y="2814935"/>
            <a:ext cx="1450788" cy="461665"/>
          </a:xfrm>
          <a:prstGeom prst="rect">
            <a:avLst/>
          </a:prstGeom>
          <a:noFill/>
        </p:spPr>
        <p:txBody>
          <a:bodyPr wrap="none" rtlCol="0">
            <a:spAutoFit/>
          </a:bodyPr>
          <a:lstStyle/>
          <a:p>
            <a:r>
              <a:rPr lang="en-US" dirty="0" smtClean="0"/>
              <a:t>predicted</a:t>
            </a:r>
            <a:endParaRPr lang="en-US" dirty="0"/>
          </a:p>
        </p:txBody>
      </p:sp>
      <p:sp>
        <p:nvSpPr>
          <p:cNvPr id="5" name="TextBox 4"/>
          <p:cNvSpPr txBox="1"/>
          <p:nvPr/>
        </p:nvSpPr>
        <p:spPr>
          <a:xfrm>
            <a:off x="7391400" y="4419600"/>
            <a:ext cx="1005954" cy="461665"/>
          </a:xfrm>
          <a:prstGeom prst="rect">
            <a:avLst/>
          </a:prstGeom>
          <a:noFill/>
        </p:spPr>
        <p:txBody>
          <a:bodyPr wrap="none" rtlCol="0">
            <a:spAutoFit/>
          </a:bodyPr>
          <a:lstStyle/>
          <a:p>
            <a:r>
              <a:rPr lang="en-US" dirty="0" smtClean="0">
                <a:solidFill>
                  <a:srgbClr val="FF0000"/>
                </a:solidFill>
              </a:rPr>
              <a:t>actual</a:t>
            </a:r>
            <a:endParaRPr lang="en-US" dirty="0">
              <a:solidFill>
                <a:srgbClr val="FF0000"/>
              </a:solidFill>
            </a:endParaRPr>
          </a:p>
        </p:txBody>
      </p:sp>
      <p:sp>
        <p:nvSpPr>
          <p:cNvPr id="29" name="TextBox 28"/>
          <p:cNvSpPr txBox="1"/>
          <p:nvPr/>
        </p:nvSpPr>
        <p:spPr>
          <a:xfrm>
            <a:off x="7543800" y="4724400"/>
            <a:ext cx="1371600" cy="1015663"/>
          </a:xfrm>
          <a:prstGeom prst="rect">
            <a:avLst/>
          </a:prstGeom>
          <a:noFill/>
        </p:spPr>
        <p:txBody>
          <a:bodyPr wrap="square" rtlCol="0">
            <a:spAutoFit/>
          </a:bodyPr>
          <a:lstStyle/>
          <a:p>
            <a:r>
              <a:rPr lang="en-US" sz="6000" dirty="0">
                <a:solidFill>
                  <a:srgbClr val="FF0000"/>
                </a:solidFill>
              </a:rPr>
              <a:t>1</a:t>
            </a:r>
          </a:p>
        </p:txBody>
      </p:sp>
      <p:sp>
        <p:nvSpPr>
          <p:cNvPr id="6" name="TextBox 5"/>
          <p:cNvSpPr txBox="1"/>
          <p:nvPr/>
        </p:nvSpPr>
        <p:spPr>
          <a:xfrm>
            <a:off x="3048000" y="6096000"/>
            <a:ext cx="4205448" cy="461665"/>
          </a:xfrm>
          <a:prstGeom prst="rect">
            <a:avLst/>
          </a:prstGeom>
          <a:noFill/>
        </p:spPr>
        <p:txBody>
          <a:bodyPr wrap="none" rtlCol="0">
            <a:spAutoFit/>
          </a:bodyPr>
          <a:lstStyle/>
          <a:p>
            <a:r>
              <a:rPr lang="en-US" dirty="0" smtClean="0">
                <a:solidFill>
                  <a:srgbClr val="0000FF"/>
                </a:solidFill>
              </a:rPr>
              <a:t>Could decrease the threshold</a:t>
            </a:r>
            <a:endParaRPr lang="en-US" dirty="0">
              <a:solidFill>
                <a:srgbClr val="0000FF"/>
              </a:solidFill>
            </a:endParaRPr>
          </a:p>
        </p:txBody>
      </p:sp>
      <p:sp>
        <p:nvSpPr>
          <p:cNvPr id="33" name="Oval 32"/>
          <p:cNvSpPr/>
          <p:nvPr/>
        </p:nvSpPr>
        <p:spPr bwMode="auto">
          <a:xfrm>
            <a:off x="3352800" y="4191000"/>
            <a:ext cx="2514600" cy="1219200"/>
          </a:xfrm>
          <a:prstGeom prst="ellipse">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pitchFamily="-111" charset="0"/>
            </a:endParaRPr>
          </a:p>
        </p:txBody>
      </p:sp>
    </p:spTree>
    <p:extLst>
      <p:ext uri="{BB962C8B-B14F-4D97-AF65-F5344CB8AC3E}">
        <p14:creationId xmlns:p14="http://schemas.microsoft.com/office/powerpoint/2010/main" val="1618369340"/>
      </p:ext>
    </p:extLst>
  </p:cSld>
  <p:clrMapOvr>
    <a:masterClrMapping/>
  </p:clrMapOvr>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Perceptron</a:t>
            </a:r>
            <a:r>
              <a:rPr lang="en-US" dirty="0" smtClean="0"/>
              <a:t> learning</a:t>
            </a:r>
            <a:endParaRPr lang="en-US" dirty="0"/>
          </a:p>
        </p:txBody>
      </p:sp>
      <p:sp>
        <p:nvSpPr>
          <p:cNvPr id="3" name="Content Placeholder 2"/>
          <p:cNvSpPr>
            <a:spLocks noGrp="1"/>
          </p:cNvSpPr>
          <p:nvPr>
            <p:ph idx="1"/>
          </p:nvPr>
        </p:nvSpPr>
        <p:spPr/>
        <p:txBody>
          <a:bodyPr/>
          <a:lstStyle/>
          <a:p>
            <a:pPr marL="0" indent="0">
              <a:buNone/>
            </a:pPr>
            <a:r>
              <a:rPr lang="en-US" sz="2400" dirty="0" smtClean="0"/>
              <a:t>A few missing details, but not much more than this</a:t>
            </a:r>
          </a:p>
          <a:p>
            <a:pPr marL="0" indent="0">
              <a:buNone/>
            </a:pPr>
            <a:endParaRPr lang="en-US" sz="2400" dirty="0"/>
          </a:p>
          <a:p>
            <a:pPr marL="0" indent="0">
              <a:buNone/>
            </a:pPr>
            <a:r>
              <a:rPr lang="en-US" sz="2400" dirty="0" smtClean="0"/>
              <a:t>Keeps adjusting weights as long as it makes mistakes</a:t>
            </a:r>
          </a:p>
          <a:p>
            <a:pPr marL="0" indent="0">
              <a:buNone/>
            </a:pPr>
            <a:endParaRPr lang="en-US" sz="2400" dirty="0"/>
          </a:p>
          <a:p>
            <a:pPr marL="0" indent="0">
              <a:buNone/>
            </a:pPr>
            <a:r>
              <a:rPr lang="en-US" sz="2400" dirty="0" smtClean="0"/>
              <a:t>If the training data is </a:t>
            </a:r>
            <a:r>
              <a:rPr lang="en-US" sz="2400" dirty="0" smtClean="0">
                <a:solidFill>
                  <a:srgbClr val="FF0000"/>
                </a:solidFill>
              </a:rPr>
              <a:t>linearly separable</a:t>
            </a:r>
            <a:r>
              <a:rPr lang="en-US" sz="2400" dirty="0" smtClean="0"/>
              <a:t> the perceptron learning algorithm is guaranteed to converge to the “correct” solution (where it gets all examples right)</a:t>
            </a:r>
          </a:p>
        </p:txBody>
      </p:sp>
    </p:spTree>
  </p:cSld>
  <p:clrMapOvr>
    <a:masterClrMapping/>
  </p:clrMapOvr>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026"/>
          <p:cNvSpPr>
            <a:spLocks noGrp="1" noChangeArrowheads="1"/>
          </p:cNvSpPr>
          <p:nvPr>
            <p:ph type="title"/>
          </p:nvPr>
        </p:nvSpPr>
        <p:spPr/>
        <p:txBody>
          <a:bodyPr/>
          <a:lstStyle/>
          <a:p>
            <a:pPr eaLnBrk="1" hangingPunct="1"/>
            <a:r>
              <a:rPr lang="en-US"/>
              <a:t>Linearly Separable</a:t>
            </a:r>
          </a:p>
        </p:txBody>
      </p:sp>
      <p:graphicFrame>
        <p:nvGraphicFramePr>
          <p:cNvPr id="78893" name="Group 1069"/>
          <p:cNvGraphicFramePr>
            <a:graphicFrameLocks noGrp="1"/>
          </p:cNvGraphicFramePr>
          <p:nvPr>
            <p:ph idx="1"/>
          </p:nvPr>
        </p:nvGraphicFramePr>
        <p:xfrm>
          <a:off x="381000" y="1981200"/>
          <a:ext cx="1752600" cy="1676402"/>
        </p:xfrm>
        <a:graphic>
          <a:graphicData uri="http://schemas.openxmlformats.org/drawingml/2006/table">
            <a:tbl>
              <a:tblPr/>
              <a:tblGrid>
                <a:gridCol w="376238"/>
                <a:gridCol w="415925"/>
                <a:gridCol w="960437"/>
              </a:tblGrid>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r>
                        <a:rPr kumimoji="0" lang="en-US" sz="1400" b="1" i="0" u="none" strike="noStrike" cap="none" normalizeH="0" baseline="0">
                          <a:ln>
                            <a:noFill/>
                          </a:ln>
                          <a:solidFill>
                            <a:schemeClr val="tx1"/>
                          </a:solidFill>
                          <a:effectLst/>
                          <a:latin typeface="Arial" charset="0"/>
                        </a:rPr>
                        <a:t> and </a:t>
                      </a: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365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88091" name="Oval 1076"/>
          <p:cNvSpPr>
            <a:spLocks noChangeArrowheads="1"/>
          </p:cNvSpPr>
          <p:nvPr/>
        </p:nvSpPr>
        <p:spPr bwMode="auto">
          <a:xfrm>
            <a:off x="1981200" y="24384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092" name="Oval 1077"/>
          <p:cNvSpPr>
            <a:spLocks noChangeArrowheads="1"/>
          </p:cNvSpPr>
          <p:nvPr/>
        </p:nvSpPr>
        <p:spPr bwMode="auto">
          <a:xfrm>
            <a:off x="1981200" y="27432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093" name="Oval 1078"/>
          <p:cNvSpPr>
            <a:spLocks noChangeArrowheads="1"/>
          </p:cNvSpPr>
          <p:nvPr/>
        </p:nvSpPr>
        <p:spPr bwMode="auto">
          <a:xfrm>
            <a:off x="1981200" y="30480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095" name="Oval 1080"/>
          <p:cNvSpPr>
            <a:spLocks noChangeArrowheads="1"/>
          </p:cNvSpPr>
          <p:nvPr/>
        </p:nvSpPr>
        <p:spPr bwMode="auto">
          <a:xfrm>
            <a:off x="1981200" y="33528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graphicFrame>
        <p:nvGraphicFramePr>
          <p:cNvPr id="78910" name="Group 1086"/>
          <p:cNvGraphicFramePr>
            <a:graphicFrameLocks noGrp="1"/>
          </p:cNvGraphicFramePr>
          <p:nvPr/>
        </p:nvGraphicFramePr>
        <p:xfrm>
          <a:off x="3200400" y="1981200"/>
          <a:ext cx="1752600" cy="1676402"/>
        </p:xfrm>
        <a:graphic>
          <a:graphicData uri="http://schemas.openxmlformats.org/drawingml/2006/table">
            <a:tbl>
              <a:tblPr/>
              <a:tblGrid>
                <a:gridCol w="376238"/>
                <a:gridCol w="415925"/>
                <a:gridCol w="960437"/>
              </a:tblGrid>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r>
                        <a:rPr kumimoji="0" lang="en-US" sz="1400" b="1" i="0" u="none" strike="noStrike" cap="none" normalizeH="0" baseline="0">
                          <a:ln>
                            <a:noFill/>
                          </a:ln>
                          <a:solidFill>
                            <a:schemeClr val="tx1"/>
                          </a:solidFill>
                          <a:effectLst/>
                          <a:latin typeface="Arial" charset="0"/>
                        </a:rPr>
                        <a:t> or </a:t>
                      </a: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365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88121" name="Oval 1126"/>
          <p:cNvSpPr>
            <a:spLocks noChangeArrowheads="1"/>
          </p:cNvSpPr>
          <p:nvPr/>
        </p:nvSpPr>
        <p:spPr bwMode="auto">
          <a:xfrm>
            <a:off x="4800600" y="24384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123" name="Oval 1130"/>
          <p:cNvSpPr>
            <a:spLocks noChangeArrowheads="1"/>
          </p:cNvSpPr>
          <p:nvPr/>
        </p:nvSpPr>
        <p:spPr bwMode="auto">
          <a:xfrm>
            <a:off x="4800600" y="33528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27" name="Oval 1134"/>
          <p:cNvSpPr>
            <a:spLocks noChangeArrowheads="1"/>
          </p:cNvSpPr>
          <p:nvPr/>
        </p:nvSpPr>
        <p:spPr bwMode="auto">
          <a:xfrm>
            <a:off x="7772400" y="26670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28" name="Oval 1135"/>
          <p:cNvSpPr>
            <a:spLocks noChangeArrowheads="1"/>
          </p:cNvSpPr>
          <p:nvPr/>
        </p:nvSpPr>
        <p:spPr bwMode="auto">
          <a:xfrm>
            <a:off x="4800600" y="27432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graphicFrame>
        <p:nvGraphicFramePr>
          <p:cNvPr id="78962" name="Group 1138"/>
          <p:cNvGraphicFramePr>
            <a:graphicFrameLocks noGrp="1"/>
          </p:cNvGraphicFramePr>
          <p:nvPr/>
        </p:nvGraphicFramePr>
        <p:xfrm>
          <a:off x="6172200" y="1905000"/>
          <a:ext cx="1752600" cy="1676402"/>
        </p:xfrm>
        <a:graphic>
          <a:graphicData uri="http://schemas.openxmlformats.org/drawingml/2006/table">
            <a:tbl>
              <a:tblPr/>
              <a:tblGrid>
                <a:gridCol w="376238"/>
                <a:gridCol w="415925"/>
                <a:gridCol w="960437"/>
              </a:tblGrid>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r>
                        <a:rPr kumimoji="0" lang="en-US" sz="1400" b="1" i="0" u="none" strike="noStrike" cap="none" normalizeH="0" baseline="0">
                          <a:ln>
                            <a:noFill/>
                          </a:ln>
                          <a:solidFill>
                            <a:schemeClr val="tx1"/>
                          </a:solidFill>
                          <a:effectLst/>
                          <a:latin typeface="Arial" charset="0"/>
                        </a:rPr>
                        <a:t> xor </a:t>
                      </a: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365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88153" name="Oval 1178"/>
          <p:cNvSpPr>
            <a:spLocks noChangeArrowheads="1"/>
          </p:cNvSpPr>
          <p:nvPr/>
        </p:nvSpPr>
        <p:spPr bwMode="auto">
          <a:xfrm>
            <a:off x="7772400" y="23622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154" name="Oval 1180"/>
          <p:cNvSpPr>
            <a:spLocks noChangeArrowheads="1"/>
          </p:cNvSpPr>
          <p:nvPr/>
        </p:nvSpPr>
        <p:spPr bwMode="auto">
          <a:xfrm>
            <a:off x="7772400" y="32766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157" name="Oval 1186"/>
          <p:cNvSpPr>
            <a:spLocks noChangeArrowheads="1"/>
          </p:cNvSpPr>
          <p:nvPr/>
        </p:nvSpPr>
        <p:spPr bwMode="auto">
          <a:xfrm>
            <a:off x="7772400" y="29718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58" name="Oval 1187"/>
          <p:cNvSpPr>
            <a:spLocks noChangeArrowheads="1"/>
          </p:cNvSpPr>
          <p:nvPr/>
        </p:nvSpPr>
        <p:spPr bwMode="auto">
          <a:xfrm>
            <a:off x="4800600" y="30480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2" name="TextBox 1"/>
          <p:cNvSpPr txBox="1"/>
          <p:nvPr/>
        </p:nvSpPr>
        <p:spPr>
          <a:xfrm>
            <a:off x="1066800" y="4724400"/>
            <a:ext cx="7264400" cy="954107"/>
          </a:xfrm>
          <a:prstGeom prst="rect">
            <a:avLst/>
          </a:prstGeom>
          <a:noFill/>
        </p:spPr>
        <p:txBody>
          <a:bodyPr wrap="square" rtlCol="0">
            <a:spAutoFit/>
          </a:bodyPr>
          <a:lstStyle/>
          <a:p>
            <a:r>
              <a:rPr lang="en-US" sz="2800" dirty="0" smtClean="0"/>
              <a:t>A data set is </a:t>
            </a:r>
            <a:r>
              <a:rPr lang="en-US" sz="2800" dirty="0" smtClean="0">
                <a:solidFill>
                  <a:srgbClr val="FF6B09"/>
                </a:solidFill>
              </a:rPr>
              <a:t>linearly separable </a:t>
            </a:r>
            <a:r>
              <a:rPr lang="en-US" sz="2800" dirty="0" smtClean="0"/>
              <a:t>if you can separate one example type from the other</a:t>
            </a:r>
            <a:endParaRPr lang="en-US" sz="2800" dirty="0"/>
          </a:p>
        </p:txBody>
      </p:sp>
      <p:sp>
        <p:nvSpPr>
          <p:cNvPr id="3" name="TextBox 2"/>
          <p:cNvSpPr txBox="1"/>
          <p:nvPr/>
        </p:nvSpPr>
        <p:spPr>
          <a:xfrm>
            <a:off x="2057400" y="6248400"/>
            <a:ext cx="5419723" cy="461665"/>
          </a:xfrm>
          <a:prstGeom prst="rect">
            <a:avLst/>
          </a:prstGeom>
          <a:noFill/>
        </p:spPr>
        <p:txBody>
          <a:bodyPr wrap="none" rtlCol="0">
            <a:spAutoFit/>
          </a:bodyPr>
          <a:lstStyle/>
          <a:p>
            <a:r>
              <a:rPr lang="en-US" dirty="0" smtClean="0">
                <a:solidFill>
                  <a:srgbClr val="FF0000"/>
                </a:solidFill>
              </a:rPr>
              <a:t>Which of these are linearly separable?</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93" name="Group 1069"/>
          <p:cNvGraphicFramePr>
            <a:graphicFrameLocks noGrp="1"/>
          </p:cNvGraphicFramePr>
          <p:nvPr>
            <p:ph idx="1"/>
          </p:nvPr>
        </p:nvGraphicFramePr>
        <p:xfrm>
          <a:off x="381000" y="1981200"/>
          <a:ext cx="1752600" cy="1676402"/>
        </p:xfrm>
        <a:graphic>
          <a:graphicData uri="http://schemas.openxmlformats.org/drawingml/2006/table">
            <a:tbl>
              <a:tblPr/>
              <a:tblGrid>
                <a:gridCol w="376238"/>
                <a:gridCol w="415925"/>
                <a:gridCol w="960437"/>
              </a:tblGrid>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r>
                        <a:rPr kumimoji="0" lang="en-US" sz="1400" b="1" i="0" u="none" strike="noStrike" cap="none" normalizeH="0" baseline="0">
                          <a:ln>
                            <a:noFill/>
                          </a:ln>
                          <a:solidFill>
                            <a:schemeClr val="tx1"/>
                          </a:solidFill>
                          <a:effectLst/>
                          <a:latin typeface="Arial" charset="0"/>
                        </a:rPr>
                        <a:t> and </a:t>
                      </a: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365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88086" name="Line 1070"/>
          <p:cNvSpPr>
            <a:spLocks noChangeShapeType="1"/>
          </p:cNvSpPr>
          <p:nvPr/>
        </p:nvSpPr>
        <p:spPr bwMode="auto">
          <a:xfrm>
            <a:off x="990600" y="4114800"/>
            <a:ext cx="0" cy="2438400"/>
          </a:xfrm>
          <a:prstGeom prst="line">
            <a:avLst/>
          </a:prstGeom>
          <a:noFill/>
          <a:ln w="9525">
            <a:solidFill>
              <a:schemeClr val="tx1"/>
            </a:solidFill>
            <a:round/>
            <a:headEnd/>
            <a:tailEnd/>
          </a:ln>
        </p:spPr>
        <p:txBody>
          <a:bodyPr>
            <a:prstTxWarp prst="textNoShape">
              <a:avLst/>
            </a:prstTxWarp>
          </a:bodyPr>
          <a:lstStyle/>
          <a:p>
            <a:endParaRPr lang="en-US"/>
          </a:p>
        </p:txBody>
      </p:sp>
      <p:sp>
        <p:nvSpPr>
          <p:cNvPr id="88087" name="Line 1071"/>
          <p:cNvSpPr>
            <a:spLocks noChangeShapeType="1"/>
          </p:cNvSpPr>
          <p:nvPr/>
        </p:nvSpPr>
        <p:spPr bwMode="auto">
          <a:xfrm>
            <a:off x="685800" y="6172200"/>
            <a:ext cx="213360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88088" name="Oval 1073"/>
          <p:cNvSpPr>
            <a:spLocks noChangeArrowheads="1"/>
          </p:cNvSpPr>
          <p:nvPr/>
        </p:nvSpPr>
        <p:spPr bwMode="auto">
          <a:xfrm>
            <a:off x="914400" y="48006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089" name="Oval 1074"/>
          <p:cNvSpPr>
            <a:spLocks noChangeArrowheads="1"/>
          </p:cNvSpPr>
          <p:nvPr/>
        </p:nvSpPr>
        <p:spPr bwMode="auto">
          <a:xfrm>
            <a:off x="1905000" y="60960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090" name="Oval 1075"/>
          <p:cNvSpPr>
            <a:spLocks noChangeArrowheads="1"/>
          </p:cNvSpPr>
          <p:nvPr/>
        </p:nvSpPr>
        <p:spPr bwMode="auto">
          <a:xfrm>
            <a:off x="914400" y="60960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091" name="Oval 1076"/>
          <p:cNvSpPr>
            <a:spLocks noChangeArrowheads="1"/>
          </p:cNvSpPr>
          <p:nvPr/>
        </p:nvSpPr>
        <p:spPr bwMode="auto">
          <a:xfrm>
            <a:off x="1981200" y="24384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092" name="Oval 1077"/>
          <p:cNvSpPr>
            <a:spLocks noChangeArrowheads="1"/>
          </p:cNvSpPr>
          <p:nvPr/>
        </p:nvSpPr>
        <p:spPr bwMode="auto">
          <a:xfrm>
            <a:off x="1981200" y="27432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093" name="Oval 1078"/>
          <p:cNvSpPr>
            <a:spLocks noChangeArrowheads="1"/>
          </p:cNvSpPr>
          <p:nvPr/>
        </p:nvSpPr>
        <p:spPr bwMode="auto">
          <a:xfrm>
            <a:off x="1981200" y="30480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094" name="Oval 1079"/>
          <p:cNvSpPr>
            <a:spLocks noChangeArrowheads="1"/>
          </p:cNvSpPr>
          <p:nvPr/>
        </p:nvSpPr>
        <p:spPr bwMode="auto">
          <a:xfrm>
            <a:off x="1905000" y="48006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095" name="Oval 1080"/>
          <p:cNvSpPr>
            <a:spLocks noChangeArrowheads="1"/>
          </p:cNvSpPr>
          <p:nvPr/>
        </p:nvSpPr>
        <p:spPr bwMode="auto">
          <a:xfrm>
            <a:off x="1981200" y="33528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096" name="Text Box 1081"/>
          <p:cNvSpPr txBox="1">
            <a:spLocks noChangeArrowheads="1"/>
          </p:cNvSpPr>
          <p:nvPr/>
        </p:nvSpPr>
        <p:spPr bwMode="auto">
          <a:xfrm>
            <a:off x="381000" y="5988050"/>
            <a:ext cx="457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t>x</a:t>
            </a:r>
            <a:r>
              <a:rPr lang="en-US" sz="1600" baseline="-25000"/>
              <a:t>1</a:t>
            </a:r>
          </a:p>
        </p:txBody>
      </p:sp>
      <p:sp>
        <p:nvSpPr>
          <p:cNvPr id="88097" name="Text Box 1082"/>
          <p:cNvSpPr txBox="1">
            <a:spLocks noChangeArrowheads="1"/>
          </p:cNvSpPr>
          <p:nvPr/>
        </p:nvSpPr>
        <p:spPr bwMode="auto">
          <a:xfrm>
            <a:off x="838200" y="6445250"/>
            <a:ext cx="457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t>x</a:t>
            </a:r>
            <a:r>
              <a:rPr lang="en-US" sz="1600" baseline="-25000"/>
              <a:t>2</a:t>
            </a:r>
          </a:p>
        </p:txBody>
      </p:sp>
      <p:sp>
        <p:nvSpPr>
          <p:cNvPr id="88098" name="Line 1084"/>
          <p:cNvSpPr>
            <a:spLocks noChangeShapeType="1"/>
          </p:cNvSpPr>
          <p:nvPr/>
        </p:nvSpPr>
        <p:spPr bwMode="auto">
          <a:xfrm>
            <a:off x="1066800" y="4114800"/>
            <a:ext cx="1676400" cy="2514600"/>
          </a:xfrm>
          <a:prstGeom prst="line">
            <a:avLst/>
          </a:prstGeom>
          <a:noFill/>
          <a:ln w="31750">
            <a:solidFill>
              <a:srgbClr val="008000"/>
            </a:solidFill>
            <a:round/>
            <a:headEnd/>
            <a:tailEnd/>
          </a:ln>
        </p:spPr>
        <p:txBody>
          <a:bodyPr>
            <a:prstTxWarp prst="textNoShape">
              <a:avLst/>
            </a:prstTxWarp>
          </a:bodyPr>
          <a:lstStyle/>
          <a:p>
            <a:endParaRPr lang="en-US"/>
          </a:p>
        </p:txBody>
      </p:sp>
      <p:graphicFrame>
        <p:nvGraphicFramePr>
          <p:cNvPr id="78910" name="Group 1086"/>
          <p:cNvGraphicFramePr>
            <a:graphicFrameLocks noGrp="1"/>
          </p:cNvGraphicFramePr>
          <p:nvPr/>
        </p:nvGraphicFramePr>
        <p:xfrm>
          <a:off x="3200400" y="1981200"/>
          <a:ext cx="1752600" cy="1676402"/>
        </p:xfrm>
        <a:graphic>
          <a:graphicData uri="http://schemas.openxmlformats.org/drawingml/2006/table">
            <a:tbl>
              <a:tblPr/>
              <a:tblGrid>
                <a:gridCol w="376238"/>
                <a:gridCol w="415925"/>
                <a:gridCol w="960437"/>
              </a:tblGrid>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r>
                        <a:rPr kumimoji="0" lang="en-US" sz="1400" b="1" i="0" u="none" strike="noStrike" cap="none" normalizeH="0" baseline="0">
                          <a:ln>
                            <a:noFill/>
                          </a:ln>
                          <a:solidFill>
                            <a:schemeClr val="tx1"/>
                          </a:solidFill>
                          <a:effectLst/>
                          <a:latin typeface="Arial" charset="0"/>
                        </a:rPr>
                        <a:t> or </a:t>
                      </a: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365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dirty="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88118" name="Line 1121"/>
          <p:cNvSpPr>
            <a:spLocks noChangeShapeType="1"/>
          </p:cNvSpPr>
          <p:nvPr/>
        </p:nvSpPr>
        <p:spPr bwMode="auto">
          <a:xfrm>
            <a:off x="3810000" y="4114800"/>
            <a:ext cx="0" cy="2438400"/>
          </a:xfrm>
          <a:prstGeom prst="line">
            <a:avLst/>
          </a:prstGeom>
          <a:noFill/>
          <a:ln w="9525">
            <a:solidFill>
              <a:schemeClr val="tx1"/>
            </a:solidFill>
            <a:round/>
            <a:headEnd/>
            <a:tailEnd/>
          </a:ln>
        </p:spPr>
        <p:txBody>
          <a:bodyPr>
            <a:prstTxWarp prst="textNoShape">
              <a:avLst/>
            </a:prstTxWarp>
          </a:bodyPr>
          <a:lstStyle/>
          <a:p>
            <a:endParaRPr lang="en-US"/>
          </a:p>
        </p:txBody>
      </p:sp>
      <p:sp>
        <p:nvSpPr>
          <p:cNvPr id="88119" name="Line 1122"/>
          <p:cNvSpPr>
            <a:spLocks noChangeShapeType="1"/>
          </p:cNvSpPr>
          <p:nvPr/>
        </p:nvSpPr>
        <p:spPr bwMode="auto">
          <a:xfrm>
            <a:off x="3505200" y="6172200"/>
            <a:ext cx="213360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88120" name="Oval 1125"/>
          <p:cNvSpPr>
            <a:spLocks noChangeArrowheads="1"/>
          </p:cNvSpPr>
          <p:nvPr/>
        </p:nvSpPr>
        <p:spPr bwMode="auto">
          <a:xfrm>
            <a:off x="3733800" y="60960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121" name="Oval 1126"/>
          <p:cNvSpPr>
            <a:spLocks noChangeArrowheads="1"/>
          </p:cNvSpPr>
          <p:nvPr/>
        </p:nvSpPr>
        <p:spPr bwMode="auto">
          <a:xfrm>
            <a:off x="4800600" y="24384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122" name="Oval 1129"/>
          <p:cNvSpPr>
            <a:spLocks noChangeArrowheads="1"/>
          </p:cNvSpPr>
          <p:nvPr/>
        </p:nvSpPr>
        <p:spPr bwMode="auto">
          <a:xfrm>
            <a:off x="4724400" y="48006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23" name="Oval 1130"/>
          <p:cNvSpPr>
            <a:spLocks noChangeArrowheads="1"/>
          </p:cNvSpPr>
          <p:nvPr/>
        </p:nvSpPr>
        <p:spPr bwMode="auto">
          <a:xfrm>
            <a:off x="4800600" y="33528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24" name="Text Box 1131"/>
          <p:cNvSpPr txBox="1">
            <a:spLocks noChangeArrowheads="1"/>
          </p:cNvSpPr>
          <p:nvPr/>
        </p:nvSpPr>
        <p:spPr bwMode="auto">
          <a:xfrm>
            <a:off x="3200400" y="5988050"/>
            <a:ext cx="457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t>x</a:t>
            </a:r>
            <a:r>
              <a:rPr lang="en-US" sz="1600" baseline="-25000"/>
              <a:t>1</a:t>
            </a:r>
          </a:p>
        </p:txBody>
      </p:sp>
      <p:sp>
        <p:nvSpPr>
          <p:cNvPr id="88125" name="Text Box 1132"/>
          <p:cNvSpPr txBox="1">
            <a:spLocks noChangeArrowheads="1"/>
          </p:cNvSpPr>
          <p:nvPr/>
        </p:nvSpPr>
        <p:spPr bwMode="auto">
          <a:xfrm>
            <a:off x="3657600" y="6477000"/>
            <a:ext cx="457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t>x</a:t>
            </a:r>
            <a:r>
              <a:rPr lang="en-US" sz="1600" baseline="-25000"/>
              <a:t>2</a:t>
            </a:r>
          </a:p>
        </p:txBody>
      </p:sp>
      <p:sp>
        <p:nvSpPr>
          <p:cNvPr id="88126" name="Line 1133"/>
          <p:cNvSpPr>
            <a:spLocks noChangeShapeType="1"/>
          </p:cNvSpPr>
          <p:nvPr/>
        </p:nvSpPr>
        <p:spPr bwMode="auto">
          <a:xfrm>
            <a:off x="3124200" y="4800600"/>
            <a:ext cx="1676400" cy="1905000"/>
          </a:xfrm>
          <a:prstGeom prst="line">
            <a:avLst/>
          </a:prstGeom>
          <a:noFill/>
          <a:ln w="31750">
            <a:solidFill>
              <a:srgbClr val="008000"/>
            </a:solidFill>
            <a:round/>
            <a:headEnd/>
            <a:tailEnd/>
          </a:ln>
        </p:spPr>
        <p:txBody>
          <a:bodyPr>
            <a:prstTxWarp prst="textNoShape">
              <a:avLst/>
            </a:prstTxWarp>
          </a:bodyPr>
          <a:lstStyle/>
          <a:p>
            <a:endParaRPr lang="en-US"/>
          </a:p>
        </p:txBody>
      </p:sp>
      <p:sp>
        <p:nvSpPr>
          <p:cNvPr id="88127" name="Oval 1134"/>
          <p:cNvSpPr>
            <a:spLocks noChangeArrowheads="1"/>
          </p:cNvSpPr>
          <p:nvPr/>
        </p:nvSpPr>
        <p:spPr bwMode="auto">
          <a:xfrm>
            <a:off x="7772400" y="26670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28" name="Oval 1135"/>
          <p:cNvSpPr>
            <a:spLocks noChangeArrowheads="1"/>
          </p:cNvSpPr>
          <p:nvPr/>
        </p:nvSpPr>
        <p:spPr bwMode="auto">
          <a:xfrm>
            <a:off x="4800600" y="27432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29" name="Oval 1136"/>
          <p:cNvSpPr>
            <a:spLocks noChangeArrowheads="1"/>
          </p:cNvSpPr>
          <p:nvPr/>
        </p:nvSpPr>
        <p:spPr bwMode="auto">
          <a:xfrm>
            <a:off x="3733800" y="48006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30" name="Oval 1137"/>
          <p:cNvSpPr>
            <a:spLocks noChangeArrowheads="1"/>
          </p:cNvSpPr>
          <p:nvPr/>
        </p:nvSpPr>
        <p:spPr bwMode="auto">
          <a:xfrm>
            <a:off x="4800600" y="60960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graphicFrame>
        <p:nvGraphicFramePr>
          <p:cNvPr id="78962" name="Group 1138"/>
          <p:cNvGraphicFramePr>
            <a:graphicFrameLocks noGrp="1"/>
          </p:cNvGraphicFramePr>
          <p:nvPr/>
        </p:nvGraphicFramePr>
        <p:xfrm>
          <a:off x="6172200" y="1905000"/>
          <a:ext cx="1752600" cy="1676402"/>
        </p:xfrm>
        <a:graphic>
          <a:graphicData uri="http://schemas.openxmlformats.org/drawingml/2006/table">
            <a:tbl>
              <a:tblPr/>
              <a:tblGrid>
                <a:gridCol w="376238"/>
                <a:gridCol w="415925"/>
                <a:gridCol w="960437"/>
              </a:tblGrid>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1</a:t>
                      </a:r>
                      <a:r>
                        <a:rPr kumimoji="0" lang="en-US" sz="1400" b="1" i="0" u="none" strike="noStrike" cap="none" normalizeH="0" baseline="0">
                          <a:ln>
                            <a:noFill/>
                          </a:ln>
                          <a:solidFill>
                            <a:schemeClr val="tx1"/>
                          </a:solidFill>
                          <a:effectLst/>
                          <a:latin typeface="Arial" charset="0"/>
                        </a:rPr>
                        <a:t> xor </a:t>
                      </a:r>
                      <a:r>
                        <a:rPr kumimoji="0" lang="en-US" sz="1400" b="0" i="0" u="none" strike="noStrike" cap="none" normalizeH="0" baseline="0">
                          <a:ln>
                            <a:noFill/>
                          </a:ln>
                          <a:solidFill>
                            <a:schemeClr val="tx1"/>
                          </a:solidFill>
                          <a:effectLst/>
                          <a:latin typeface="Arial" charset="0"/>
                        </a:rPr>
                        <a:t>x</a:t>
                      </a:r>
                      <a:r>
                        <a:rPr kumimoji="0" lang="en-US" sz="14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3655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34963">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14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88150" name="Line 1173"/>
          <p:cNvSpPr>
            <a:spLocks noChangeShapeType="1"/>
          </p:cNvSpPr>
          <p:nvPr/>
        </p:nvSpPr>
        <p:spPr bwMode="auto">
          <a:xfrm>
            <a:off x="6781800" y="4038600"/>
            <a:ext cx="0" cy="2438400"/>
          </a:xfrm>
          <a:prstGeom prst="line">
            <a:avLst/>
          </a:prstGeom>
          <a:noFill/>
          <a:ln w="9525">
            <a:solidFill>
              <a:schemeClr val="tx1"/>
            </a:solidFill>
            <a:round/>
            <a:headEnd/>
            <a:tailEnd/>
          </a:ln>
        </p:spPr>
        <p:txBody>
          <a:bodyPr>
            <a:prstTxWarp prst="textNoShape">
              <a:avLst/>
            </a:prstTxWarp>
          </a:bodyPr>
          <a:lstStyle/>
          <a:p>
            <a:endParaRPr lang="en-US"/>
          </a:p>
        </p:txBody>
      </p:sp>
      <p:sp>
        <p:nvSpPr>
          <p:cNvPr id="88151" name="Line 1174"/>
          <p:cNvSpPr>
            <a:spLocks noChangeShapeType="1"/>
          </p:cNvSpPr>
          <p:nvPr/>
        </p:nvSpPr>
        <p:spPr bwMode="auto">
          <a:xfrm>
            <a:off x="6477000" y="6096000"/>
            <a:ext cx="2133600" cy="0"/>
          </a:xfrm>
          <a:prstGeom prst="line">
            <a:avLst/>
          </a:prstGeom>
          <a:noFill/>
          <a:ln w="9525">
            <a:solidFill>
              <a:schemeClr val="tx1"/>
            </a:solidFill>
            <a:round/>
            <a:headEnd/>
            <a:tailEnd/>
          </a:ln>
        </p:spPr>
        <p:txBody>
          <a:bodyPr>
            <a:prstTxWarp prst="textNoShape">
              <a:avLst/>
            </a:prstTxWarp>
          </a:bodyPr>
          <a:lstStyle/>
          <a:p>
            <a:endParaRPr lang="en-US"/>
          </a:p>
        </p:txBody>
      </p:sp>
      <p:sp>
        <p:nvSpPr>
          <p:cNvPr id="88152" name="Oval 1177"/>
          <p:cNvSpPr>
            <a:spLocks noChangeArrowheads="1"/>
          </p:cNvSpPr>
          <p:nvPr/>
        </p:nvSpPr>
        <p:spPr bwMode="auto">
          <a:xfrm>
            <a:off x="6705600" y="60198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153" name="Oval 1178"/>
          <p:cNvSpPr>
            <a:spLocks noChangeArrowheads="1"/>
          </p:cNvSpPr>
          <p:nvPr/>
        </p:nvSpPr>
        <p:spPr bwMode="auto">
          <a:xfrm>
            <a:off x="7772400" y="23622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154" name="Oval 1180"/>
          <p:cNvSpPr>
            <a:spLocks noChangeArrowheads="1"/>
          </p:cNvSpPr>
          <p:nvPr/>
        </p:nvSpPr>
        <p:spPr bwMode="auto">
          <a:xfrm>
            <a:off x="7772400" y="32766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88155" name="Text Box 1183"/>
          <p:cNvSpPr txBox="1">
            <a:spLocks noChangeArrowheads="1"/>
          </p:cNvSpPr>
          <p:nvPr/>
        </p:nvSpPr>
        <p:spPr bwMode="auto">
          <a:xfrm>
            <a:off x="6172200" y="5911850"/>
            <a:ext cx="457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t>x</a:t>
            </a:r>
            <a:r>
              <a:rPr lang="en-US" sz="1600" baseline="-25000"/>
              <a:t>1</a:t>
            </a:r>
          </a:p>
        </p:txBody>
      </p:sp>
      <p:sp>
        <p:nvSpPr>
          <p:cNvPr id="88156" name="Text Box 1184"/>
          <p:cNvSpPr txBox="1">
            <a:spLocks noChangeArrowheads="1"/>
          </p:cNvSpPr>
          <p:nvPr/>
        </p:nvSpPr>
        <p:spPr bwMode="auto">
          <a:xfrm>
            <a:off x="6629400" y="6400800"/>
            <a:ext cx="457200" cy="336550"/>
          </a:xfrm>
          <a:prstGeom prst="rect">
            <a:avLst/>
          </a:prstGeom>
          <a:noFill/>
          <a:ln w="9525">
            <a:noFill/>
            <a:miter lim="800000"/>
            <a:headEnd/>
            <a:tailEnd/>
          </a:ln>
        </p:spPr>
        <p:txBody>
          <a:bodyPr>
            <a:prstTxWarp prst="textNoShape">
              <a:avLst/>
            </a:prstTxWarp>
            <a:spAutoFit/>
          </a:bodyPr>
          <a:lstStyle/>
          <a:p>
            <a:pPr>
              <a:spcBef>
                <a:spcPct val="50000"/>
              </a:spcBef>
            </a:pPr>
            <a:r>
              <a:rPr lang="en-US" sz="1600"/>
              <a:t>x</a:t>
            </a:r>
            <a:r>
              <a:rPr lang="en-US" sz="1600" baseline="-25000"/>
              <a:t>2</a:t>
            </a:r>
          </a:p>
        </p:txBody>
      </p:sp>
      <p:sp>
        <p:nvSpPr>
          <p:cNvPr id="88157" name="Oval 1186"/>
          <p:cNvSpPr>
            <a:spLocks noChangeArrowheads="1"/>
          </p:cNvSpPr>
          <p:nvPr/>
        </p:nvSpPr>
        <p:spPr bwMode="auto">
          <a:xfrm>
            <a:off x="7772400" y="29718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58" name="Oval 1187"/>
          <p:cNvSpPr>
            <a:spLocks noChangeArrowheads="1"/>
          </p:cNvSpPr>
          <p:nvPr/>
        </p:nvSpPr>
        <p:spPr bwMode="auto">
          <a:xfrm>
            <a:off x="4800600" y="30480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59" name="Oval 1188"/>
          <p:cNvSpPr>
            <a:spLocks noChangeArrowheads="1"/>
          </p:cNvSpPr>
          <p:nvPr/>
        </p:nvSpPr>
        <p:spPr bwMode="auto">
          <a:xfrm>
            <a:off x="6705600" y="47244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60" name="Oval 1189"/>
          <p:cNvSpPr>
            <a:spLocks noChangeArrowheads="1"/>
          </p:cNvSpPr>
          <p:nvPr/>
        </p:nvSpPr>
        <p:spPr bwMode="auto">
          <a:xfrm>
            <a:off x="7696200" y="6019800"/>
            <a:ext cx="152400" cy="152400"/>
          </a:xfrm>
          <a:prstGeom prst="ellipse">
            <a:avLst/>
          </a:prstGeom>
          <a:solidFill>
            <a:srgbClr val="FF0000"/>
          </a:solidFill>
          <a:ln w="9525">
            <a:solidFill>
              <a:srgbClr val="FF0000"/>
            </a:solidFill>
            <a:round/>
            <a:headEnd/>
            <a:tailEnd/>
          </a:ln>
        </p:spPr>
        <p:txBody>
          <a:bodyPr wrap="none" anchor="ctr">
            <a:prstTxWarp prst="textNoShape">
              <a:avLst/>
            </a:prstTxWarp>
          </a:bodyPr>
          <a:lstStyle/>
          <a:p>
            <a:endParaRPr lang="en-US"/>
          </a:p>
        </p:txBody>
      </p:sp>
      <p:sp>
        <p:nvSpPr>
          <p:cNvPr id="88161" name="Oval 1190"/>
          <p:cNvSpPr>
            <a:spLocks noChangeArrowheads="1"/>
          </p:cNvSpPr>
          <p:nvPr/>
        </p:nvSpPr>
        <p:spPr bwMode="auto">
          <a:xfrm>
            <a:off x="7696200" y="4724400"/>
            <a:ext cx="152400" cy="152400"/>
          </a:xfrm>
          <a:prstGeom prst="ellipse">
            <a:avLst/>
          </a:prstGeom>
          <a:solidFill>
            <a:srgbClr val="0000FF"/>
          </a:solidFill>
          <a:ln w="9525">
            <a:solidFill>
              <a:srgbClr val="0000FF"/>
            </a:solidFill>
            <a:round/>
            <a:headEnd/>
            <a:tailEnd/>
          </a:ln>
        </p:spPr>
        <p:txBody>
          <a:bodyPr wrap="none" anchor="ctr">
            <a:prstTxWarp prst="textNoShape">
              <a:avLst/>
            </a:prstTxWarp>
          </a:bodyPr>
          <a:lstStyle/>
          <a:p>
            <a:endParaRPr lang="en-US"/>
          </a:p>
        </p:txBody>
      </p:sp>
      <p:sp>
        <p:nvSpPr>
          <p:cNvPr id="45" name="TextBox 44"/>
          <p:cNvSpPr txBox="1"/>
          <p:nvPr/>
        </p:nvSpPr>
        <p:spPr>
          <a:xfrm>
            <a:off x="1447800" y="762000"/>
            <a:ext cx="5419723" cy="461665"/>
          </a:xfrm>
          <a:prstGeom prst="rect">
            <a:avLst/>
          </a:prstGeom>
          <a:noFill/>
        </p:spPr>
        <p:txBody>
          <a:bodyPr wrap="none" rtlCol="0">
            <a:spAutoFit/>
          </a:bodyPr>
          <a:lstStyle/>
          <a:p>
            <a:r>
              <a:rPr lang="en-US" dirty="0" smtClean="0">
                <a:solidFill>
                  <a:srgbClr val="FF0000"/>
                </a:solidFill>
              </a:rPr>
              <a:t>Which of these are linearly separable?</a:t>
            </a:r>
            <a:endParaRPr lang="en-US" dirty="0">
              <a:solidFill>
                <a:srgbClr val="FF0000"/>
              </a:solidFill>
            </a:endParaRPr>
          </a:p>
        </p:txBody>
      </p:sp>
    </p:spTree>
    <p:extLst>
      <p:ext uri="{BB962C8B-B14F-4D97-AF65-F5344CB8AC3E}">
        <p14:creationId xmlns:p14="http://schemas.microsoft.com/office/powerpoint/2010/main" val="70698266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81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80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98" grpId="0" animBg="1"/>
      <p:bldP spid="88126"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026"/>
          <p:cNvSpPr>
            <a:spLocks noGrp="1" noChangeArrowheads="1"/>
          </p:cNvSpPr>
          <p:nvPr>
            <p:ph type="title"/>
          </p:nvPr>
        </p:nvSpPr>
        <p:spPr/>
        <p:txBody>
          <a:bodyPr/>
          <a:lstStyle/>
          <a:p>
            <a:pPr eaLnBrk="1" hangingPunct="1"/>
            <a:r>
              <a:rPr lang="en-US"/>
              <a:t>Perceptrons</a:t>
            </a:r>
          </a:p>
        </p:txBody>
      </p:sp>
      <p:sp>
        <p:nvSpPr>
          <p:cNvPr id="92163" name="Rectangle 1027"/>
          <p:cNvSpPr>
            <a:spLocks noGrp="1" noChangeArrowheads="1"/>
          </p:cNvSpPr>
          <p:nvPr>
            <p:ph type="body" idx="1"/>
          </p:nvPr>
        </p:nvSpPr>
        <p:spPr/>
        <p:txBody>
          <a:bodyPr/>
          <a:lstStyle/>
          <a:p>
            <a:pPr marL="0" indent="0" eaLnBrk="1" hangingPunct="1">
              <a:lnSpc>
                <a:spcPct val="90000"/>
              </a:lnSpc>
              <a:buNone/>
            </a:pPr>
            <a:r>
              <a:rPr lang="en-US" sz="2800" dirty="0"/>
              <a:t>1969 book by Marvin </a:t>
            </a:r>
            <a:r>
              <a:rPr lang="en-US" sz="2800" dirty="0" err="1"/>
              <a:t>Minsky</a:t>
            </a:r>
            <a:r>
              <a:rPr lang="en-US" sz="2800" dirty="0"/>
              <a:t> and Seymour </a:t>
            </a:r>
            <a:r>
              <a:rPr lang="en-US" sz="2800" dirty="0" err="1" smtClean="0"/>
              <a:t>Papert</a:t>
            </a:r>
            <a:endParaRPr lang="en-US" sz="2800" dirty="0" smtClean="0"/>
          </a:p>
          <a:p>
            <a:pPr marL="0" indent="0" eaLnBrk="1" hangingPunct="1">
              <a:lnSpc>
                <a:spcPct val="90000"/>
              </a:lnSpc>
              <a:buNone/>
            </a:pPr>
            <a:endParaRPr lang="en-US" sz="2800" dirty="0" smtClean="0"/>
          </a:p>
          <a:p>
            <a:pPr marL="0" indent="0" eaLnBrk="1" hangingPunct="1">
              <a:lnSpc>
                <a:spcPct val="90000"/>
              </a:lnSpc>
              <a:buNone/>
            </a:pPr>
            <a:r>
              <a:rPr lang="en-US" sz="2800" dirty="0" smtClean="0"/>
              <a:t>The </a:t>
            </a:r>
            <a:r>
              <a:rPr lang="en-US" sz="2800" dirty="0"/>
              <a:t>problem is that they can only work for classification problems that are linearly separable</a:t>
            </a:r>
          </a:p>
          <a:p>
            <a:pPr marL="0" indent="0" eaLnBrk="1" hangingPunct="1">
              <a:lnSpc>
                <a:spcPct val="90000"/>
              </a:lnSpc>
              <a:buNone/>
            </a:pPr>
            <a:endParaRPr lang="en-US" sz="2800" dirty="0" smtClean="0"/>
          </a:p>
          <a:p>
            <a:pPr marL="0" indent="0" eaLnBrk="1" hangingPunct="1">
              <a:lnSpc>
                <a:spcPct val="90000"/>
              </a:lnSpc>
              <a:buNone/>
            </a:pPr>
            <a:r>
              <a:rPr lang="en-US" sz="2800" dirty="0" smtClean="0"/>
              <a:t>Insufficiently </a:t>
            </a:r>
            <a:r>
              <a:rPr lang="en-US" sz="2800" dirty="0"/>
              <a:t>expressive</a:t>
            </a:r>
          </a:p>
          <a:p>
            <a:pPr marL="0" indent="0" eaLnBrk="1" hangingPunct="1">
              <a:lnSpc>
                <a:spcPct val="90000"/>
              </a:lnSpc>
              <a:buNone/>
            </a:pPr>
            <a:endParaRPr lang="en-US" sz="2800" dirty="0" smtClean="0"/>
          </a:p>
          <a:p>
            <a:pPr marL="0" indent="0" eaLnBrk="1" hangingPunct="1">
              <a:lnSpc>
                <a:spcPct val="90000"/>
              </a:lnSpc>
              <a:buNone/>
            </a:pPr>
            <a:r>
              <a:rPr lang="en-US" sz="2800" dirty="0" smtClean="0"/>
              <a:t>“</a:t>
            </a:r>
            <a:r>
              <a:rPr lang="en-US" sz="2800" dirty="0"/>
              <a:t>Important research problem” to investigate multilayer networks although they were pessimistic about their value</a:t>
            </a:r>
          </a:p>
        </p:txBody>
      </p:sp>
    </p:spTree>
  </p:cSld>
  <p:clrMapOvr>
    <a:masterClrMapping/>
  </p:clrMapOvr>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t>XOR</a:t>
            </a:r>
          </a:p>
        </p:txBody>
      </p:sp>
      <p:grpSp>
        <p:nvGrpSpPr>
          <p:cNvPr id="2" name="Group 32"/>
          <p:cNvGrpSpPr>
            <a:grpSpLocks/>
          </p:cNvGrpSpPr>
          <p:nvPr/>
        </p:nvGrpSpPr>
        <p:grpSpPr bwMode="auto">
          <a:xfrm>
            <a:off x="228600" y="1371600"/>
            <a:ext cx="8001000" cy="2898775"/>
            <a:chOff x="0" y="1463"/>
            <a:chExt cx="5040" cy="1826"/>
          </a:xfrm>
        </p:grpSpPr>
        <p:sp>
          <p:nvSpPr>
            <p:cNvPr id="94232" name="Oval 5"/>
            <p:cNvSpPr>
              <a:spLocks noChangeAspect="1" noChangeArrowheads="1"/>
            </p:cNvSpPr>
            <p:nvPr/>
          </p:nvSpPr>
          <p:spPr bwMode="auto">
            <a:xfrm>
              <a:off x="1559" y="1463"/>
              <a:ext cx="697" cy="69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4233" name="Text Box 8"/>
            <p:cNvSpPr txBox="1">
              <a:spLocks noChangeArrowheads="1"/>
            </p:cNvSpPr>
            <p:nvPr/>
          </p:nvSpPr>
          <p:spPr bwMode="auto">
            <a:xfrm>
              <a:off x="0" y="168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94234" name="Oval 10"/>
            <p:cNvSpPr>
              <a:spLocks noChangeAspect="1" noChangeArrowheads="1"/>
            </p:cNvSpPr>
            <p:nvPr/>
          </p:nvSpPr>
          <p:spPr bwMode="auto">
            <a:xfrm>
              <a:off x="3335" y="1920"/>
              <a:ext cx="697" cy="69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4235" name="Oval 11"/>
            <p:cNvSpPr>
              <a:spLocks noChangeAspect="1" noChangeArrowheads="1"/>
            </p:cNvSpPr>
            <p:nvPr/>
          </p:nvSpPr>
          <p:spPr bwMode="auto">
            <a:xfrm>
              <a:off x="1607" y="2592"/>
              <a:ext cx="697" cy="69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4236" name="Text Box 12"/>
            <p:cNvSpPr txBox="1">
              <a:spLocks noChangeArrowheads="1"/>
            </p:cNvSpPr>
            <p:nvPr/>
          </p:nvSpPr>
          <p:spPr bwMode="auto">
            <a:xfrm>
              <a:off x="0" y="288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94237" name="Text Box 13"/>
            <p:cNvSpPr txBox="1">
              <a:spLocks noChangeArrowheads="1"/>
            </p:cNvSpPr>
            <p:nvPr/>
          </p:nvSpPr>
          <p:spPr bwMode="auto">
            <a:xfrm>
              <a:off x="672" y="1593"/>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400" dirty="0">
                  <a:solidFill>
                    <a:srgbClr val="FF0000"/>
                  </a:solidFill>
                </a:rPr>
                <a:t>?</a:t>
              </a:r>
              <a:r>
                <a:rPr lang="en-US" sz="1800" dirty="0" smtClean="0">
                  <a:solidFill>
                    <a:srgbClr val="FF0000"/>
                  </a:solidFill>
                </a:rPr>
                <a:t> </a:t>
              </a:r>
              <a:endParaRPr lang="en-US" sz="1800" baseline="-25000" dirty="0">
                <a:solidFill>
                  <a:srgbClr val="FF0000"/>
                </a:solidFill>
              </a:endParaRPr>
            </a:p>
          </p:txBody>
        </p:sp>
        <p:sp>
          <p:nvSpPr>
            <p:cNvPr id="94238" name="Line 16"/>
            <p:cNvSpPr>
              <a:spLocks noChangeShapeType="1"/>
            </p:cNvSpPr>
            <p:nvPr/>
          </p:nvSpPr>
          <p:spPr bwMode="auto">
            <a:xfrm>
              <a:off x="624" y="1824"/>
              <a:ext cx="91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39" name="Line 17"/>
            <p:cNvSpPr>
              <a:spLocks noChangeShapeType="1"/>
            </p:cNvSpPr>
            <p:nvPr/>
          </p:nvSpPr>
          <p:spPr bwMode="auto">
            <a:xfrm>
              <a:off x="624" y="1920"/>
              <a:ext cx="960" cy="100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0" name="Line 18"/>
            <p:cNvSpPr>
              <a:spLocks noChangeShapeType="1"/>
            </p:cNvSpPr>
            <p:nvPr/>
          </p:nvSpPr>
          <p:spPr bwMode="auto">
            <a:xfrm>
              <a:off x="624" y="2976"/>
              <a:ext cx="96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1" name="Line 19"/>
            <p:cNvSpPr>
              <a:spLocks noChangeShapeType="1"/>
            </p:cNvSpPr>
            <p:nvPr/>
          </p:nvSpPr>
          <p:spPr bwMode="auto">
            <a:xfrm flipV="1">
              <a:off x="624" y="1920"/>
              <a:ext cx="864" cy="100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2" name="Text Box 20"/>
            <p:cNvSpPr txBox="1">
              <a:spLocks noChangeArrowheads="1"/>
            </p:cNvSpPr>
            <p:nvPr/>
          </p:nvSpPr>
          <p:spPr bwMode="auto">
            <a:xfrm>
              <a:off x="1152" y="2361"/>
              <a:ext cx="864" cy="194"/>
            </a:xfrm>
            <a:prstGeom prst="rect">
              <a:avLst/>
            </a:prstGeom>
            <a:noFill/>
            <a:ln w="9525">
              <a:noFill/>
              <a:miter lim="800000"/>
              <a:headEnd/>
              <a:tailEnd/>
            </a:ln>
          </p:spPr>
          <p:txBody>
            <a:bodyPr>
              <a:prstTxWarp prst="textNoShape">
                <a:avLst/>
              </a:prstTxWarp>
              <a:spAutoFit/>
            </a:bodyPr>
            <a:lstStyle/>
            <a:p>
              <a:pPr>
                <a:spcBef>
                  <a:spcPct val="50000"/>
                </a:spcBef>
              </a:pPr>
              <a:r>
                <a:rPr lang="en-US" sz="1400" dirty="0" smtClean="0">
                  <a:solidFill>
                    <a:srgbClr val="FF0000"/>
                  </a:solidFill>
                </a:rPr>
                <a:t>?</a:t>
              </a:r>
              <a:endParaRPr lang="en-US" sz="1400" baseline="-25000" dirty="0">
                <a:solidFill>
                  <a:srgbClr val="FF0000"/>
                </a:solidFill>
              </a:endParaRPr>
            </a:p>
          </p:txBody>
        </p:sp>
        <p:sp>
          <p:nvSpPr>
            <p:cNvPr id="94243" name="Text Box 21"/>
            <p:cNvSpPr txBox="1">
              <a:spLocks noChangeArrowheads="1"/>
            </p:cNvSpPr>
            <p:nvPr/>
          </p:nvSpPr>
          <p:spPr bwMode="auto">
            <a:xfrm>
              <a:off x="1152" y="2160"/>
              <a:ext cx="864" cy="233"/>
            </a:xfrm>
            <a:prstGeom prst="rect">
              <a:avLst/>
            </a:prstGeom>
            <a:noFill/>
            <a:ln w="9525">
              <a:noFill/>
              <a:miter lim="800000"/>
              <a:headEnd/>
              <a:tailEnd/>
            </a:ln>
          </p:spPr>
          <p:txBody>
            <a:bodyPr>
              <a:prstTxWarp prst="textNoShape">
                <a:avLst/>
              </a:prstTxWarp>
              <a:spAutoFit/>
            </a:bodyPr>
            <a:lstStyle/>
            <a:p>
              <a:pPr>
                <a:spcBef>
                  <a:spcPct val="50000"/>
                </a:spcBef>
              </a:pPr>
              <a:r>
                <a:rPr lang="en-US" sz="1400" dirty="0" smtClean="0">
                  <a:solidFill>
                    <a:srgbClr val="FF0000"/>
                  </a:solidFill>
                </a:rPr>
                <a:t>?</a:t>
              </a:r>
              <a:r>
                <a:rPr lang="en-US" sz="1800" dirty="0" smtClean="0">
                  <a:solidFill>
                    <a:srgbClr val="FF0000"/>
                  </a:solidFill>
                </a:rPr>
                <a:t> </a:t>
              </a:r>
              <a:endParaRPr lang="en-US" sz="1800" dirty="0">
                <a:solidFill>
                  <a:srgbClr val="FF0000"/>
                </a:solidFill>
              </a:endParaRPr>
            </a:p>
          </p:txBody>
        </p:sp>
        <p:sp>
          <p:nvSpPr>
            <p:cNvPr id="94244" name="Text Box 22"/>
            <p:cNvSpPr txBox="1">
              <a:spLocks noChangeArrowheads="1"/>
            </p:cNvSpPr>
            <p:nvPr/>
          </p:nvSpPr>
          <p:spPr bwMode="auto">
            <a:xfrm>
              <a:off x="672" y="2976"/>
              <a:ext cx="864" cy="194"/>
            </a:xfrm>
            <a:prstGeom prst="rect">
              <a:avLst/>
            </a:prstGeom>
            <a:noFill/>
            <a:ln w="9525">
              <a:noFill/>
              <a:miter lim="800000"/>
              <a:headEnd/>
              <a:tailEnd/>
            </a:ln>
          </p:spPr>
          <p:txBody>
            <a:bodyPr>
              <a:prstTxWarp prst="textNoShape">
                <a:avLst/>
              </a:prstTxWarp>
              <a:spAutoFit/>
            </a:bodyPr>
            <a:lstStyle/>
            <a:p>
              <a:pPr>
                <a:spcBef>
                  <a:spcPct val="50000"/>
                </a:spcBef>
              </a:pPr>
              <a:r>
                <a:rPr lang="en-US" sz="1400" dirty="0">
                  <a:solidFill>
                    <a:srgbClr val="FF0000"/>
                  </a:solidFill>
                </a:rPr>
                <a:t>?</a:t>
              </a:r>
              <a:endParaRPr lang="en-US" sz="1400" baseline="-25000" dirty="0">
                <a:solidFill>
                  <a:srgbClr val="FF0000"/>
                </a:solidFill>
              </a:endParaRPr>
            </a:p>
          </p:txBody>
        </p:sp>
        <p:sp>
          <p:nvSpPr>
            <p:cNvPr id="94245" name="Text Box 23"/>
            <p:cNvSpPr txBox="1">
              <a:spLocks noChangeArrowheads="1"/>
            </p:cNvSpPr>
            <p:nvPr/>
          </p:nvSpPr>
          <p:spPr bwMode="auto">
            <a:xfrm>
              <a:off x="3504" y="2188"/>
              <a:ext cx="528"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dirty="0"/>
                <a:t>T =</a:t>
              </a:r>
              <a:r>
                <a:rPr lang="en-US" sz="1600" dirty="0" smtClean="0"/>
                <a:t> </a:t>
              </a:r>
              <a:r>
                <a:rPr lang="en-US" sz="1600" dirty="0" smtClean="0">
                  <a:solidFill>
                    <a:srgbClr val="FF0000"/>
                  </a:solidFill>
                </a:rPr>
                <a:t>?</a:t>
              </a:r>
              <a:endParaRPr lang="en-US" sz="1600" dirty="0">
                <a:solidFill>
                  <a:srgbClr val="FF0000"/>
                </a:solidFill>
              </a:endParaRPr>
            </a:p>
          </p:txBody>
        </p:sp>
        <p:sp>
          <p:nvSpPr>
            <p:cNvPr id="94246" name="Text Box 24"/>
            <p:cNvSpPr txBox="1">
              <a:spLocks noChangeArrowheads="1"/>
            </p:cNvSpPr>
            <p:nvPr/>
          </p:nvSpPr>
          <p:spPr bwMode="auto">
            <a:xfrm>
              <a:off x="1728" y="2860"/>
              <a:ext cx="528"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dirty="0"/>
                <a:t>T =</a:t>
              </a:r>
              <a:r>
                <a:rPr lang="en-US" sz="1600" dirty="0" smtClean="0"/>
                <a:t> </a:t>
              </a:r>
              <a:r>
                <a:rPr lang="en-US" sz="1600" dirty="0" smtClean="0">
                  <a:solidFill>
                    <a:srgbClr val="FF0000"/>
                  </a:solidFill>
                </a:rPr>
                <a:t>?</a:t>
              </a:r>
              <a:endParaRPr lang="en-US" sz="1600" dirty="0">
                <a:solidFill>
                  <a:srgbClr val="FF0000"/>
                </a:solidFill>
              </a:endParaRPr>
            </a:p>
          </p:txBody>
        </p:sp>
        <p:sp>
          <p:nvSpPr>
            <p:cNvPr id="94247" name="Text Box 25"/>
            <p:cNvSpPr txBox="1">
              <a:spLocks noChangeArrowheads="1"/>
            </p:cNvSpPr>
            <p:nvPr/>
          </p:nvSpPr>
          <p:spPr bwMode="auto">
            <a:xfrm>
              <a:off x="1680" y="1728"/>
              <a:ext cx="528"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dirty="0"/>
                <a:t>T =</a:t>
              </a:r>
              <a:r>
                <a:rPr lang="en-US" sz="1600" dirty="0" smtClean="0"/>
                <a:t> </a:t>
              </a:r>
              <a:r>
                <a:rPr lang="en-US" sz="1600" dirty="0" smtClean="0">
                  <a:solidFill>
                    <a:srgbClr val="FF0000"/>
                  </a:solidFill>
                </a:rPr>
                <a:t>?</a:t>
              </a:r>
              <a:endParaRPr lang="en-US" sz="1600" dirty="0">
                <a:solidFill>
                  <a:srgbClr val="FF0000"/>
                </a:solidFill>
              </a:endParaRPr>
            </a:p>
          </p:txBody>
        </p:sp>
        <p:sp>
          <p:nvSpPr>
            <p:cNvPr id="94248" name="Line 26"/>
            <p:cNvSpPr>
              <a:spLocks noChangeShapeType="1"/>
            </p:cNvSpPr>
            <p:nvPr/>
          </p:nvSpPr>
          <p:spPr bwMode="auto">
            <a:xfrm>
              <a:off x="2304" y="1872"/>
              <a:ext cx="1008" cy="336"/>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9" name="Line 27"/>
            <p:cNvSpPr>
              <a:spLocks noChangeShapeType="1"/>
            </p:cNvSpPr>
            <p:nvPr/>
          </p:nvSpPr>
          <p:spPr bwMode="auto">
            <a:xfrm flipV="1">
              <a:off x="2352" y="2448"/>
              <a:ext cx="1008" cy="43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50" name="Line 28"/>
            <p:cNvSpPr>
              <a:spLocks noChangeShapeType="1"/>
            </p:cNvSpPr>
            <p:nvPr/>
          </p:nvSpPr>
          <p:spPr bwMode="auto">
            <a:xfrm>
              <a:off x="4080" y="2304"/>
              <a:ext cx="96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51" name="Text Box 29"/>
            <p:cNvSpPr txBox="1">
              <a:spLocks noChangeArrowheads="1"/>
            </p:cNvSpPr>
            <p:nvPr/>
          </p:nvSpPr>
          <p:spPr bwMode="auto">
            <a:xfrm>
              <a:off x="2736" y="1872"/>
              <a:ext cx="864" cy="194"/>
            </a:xfrm>
            <a:prstGeom prst="rect">
              <a:avLst/>
            </a:prstGeom>
            <a:noFill/>
            <a:ln w="9525">
              <a:noFill/>
              <a:miter lim="800000"/>
              <a:headEnd/>
              <a:tailEnd/>
            </a:ln>
          </p:spPr>
          <p:txBody>
            <a:bodyPr>
              <a:prstTxWarp prst="textNoShape">
                <a:avLst/>
              </a:prstTxWarp>
              <a:spAutoFit/>
            </a:bodyPr>
            <a:lstStyle/>
            <a:p>
              <a:pPr>
                <a:spcBef>
                  <a:spcPct val="50000"/>
                </a:spcBef>
              </a:pPr>
              <a:r>
                <a:rPr lang="en-US" sz="1400" dirty="0">
                  <a:solidFill>
                    <a:srgbClr val="FF0000"/>
                  </a:solidFill>
                </a:rPr>
                <a:t>?</a:t>
              </a:r>
              <a:endParaRPr lang="en-US" sz="1400" baseline="-25000" dirty="0">
                <a:solidFill>
                  <a:srgbClr val="FF0000"/>
                </a:solidFill>
              </a:endParaRPr>
            </a:p>
          </p:txBody>
        </p:sp>
        <p:sp>
          <p:nvSpPr>
            <p:cNvPr id="94252" name="Text Box 30"/>
            <p:cNvSpPr txBox="1">
              <a:spLocks noChangeArrowheads="1"/>
            </p:cNvSpPr>
            <p:nvPr/>
          </p:nvSpPr>
          <p:spPr bwMode="auto">
            <a:xfrm>
              <a:off x="2736" y="2688"/>
              <a:ext cx="864" cy="194"/>
            </a:xfrm>
            <a:prstGeom prst="rect">
              <a:avLst/>
            </a:prstGeom>
            <a:noFill/>
            <a:ln w="9525">
              <a:noFill/>
              <a:miter lim="800000"/>
              <a:headEnd/>
              <a:tailEnd/>
            </a:ln>
          </p:spPr>
          <p:txBody>
            <a:bodyPr>
              <a:prstTxWarp prst="textNoShape">
                <a:avLst/>
              </a:prstTxWarp>
              <a:spAutoFit/>
            </a:bodyPr>
            <a:lstStyle/>
            <a:p>
              <a:pPr>
                <a:spcBef>
                  <a:spcPct val="50000"/>
                </a:spcBef>
              </a:pPr>
              <a:r>
                <a:rPr lang="en-US" sz="1400" dirty="0">
                  <a:solidFill>
                    <a:srgbClr val="FF0000"/>
                  </a:solidFill>
                </a:rPr>
                <a:t>?</a:t>
              </a:r>
              <a:endParaRPr lang="en-US" sz="1400" baseline="-25000" dirty="0">
                <a:solidFill>
                  <a:srgbClr val="FF0000"/>
                </a:solidFill>
              </a:endParaRPr>
            </a:p>
          </p:txBody>
        </p:sp>
      </p:grpSp>
      <p:graphicFrame>
        <p:nvGraphicFramePr>
          <p:cNvPr id="54346" name="Group 74"/>
          <p:cNvGraphicFramePr>
            <a:graphicFrameLocks noGrp="1"/>
          </p:cNvGraphicFramePr>
          <p:nvPr>
            <p:ph idx="1"/>
          </p:nvPr>
        </p:nvGraphicFramePr>
        <p:xfrm>
          <a:off x="5257800" y="3886200"/>
          <a:ext cx="3200400" cy="2590799"/>
        </p:xfrm>
        <a:graphic>
          <a:graphicData uri="http://schemas.openxmlformats.org/drawingml/2006/table">
            <a:tbl>
              <a:tblPr/>
              <a:tblGrid>
                <a:gridCol w="685800"/>
                <a:gridCol w="762000"/>
                <a:gridCol w="1752600"/>
              </a:tblGrid>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r>
                        <a:rPr kumimoji="0" lang="en-US" sz="2800" b="1" i="0" u="none" strike="noStrike" cap="none" normalizeH="0" baseline="0">
                          <a:ln>
                            <a:noFill/>
                          </a:ln>
                          <a:solidFill>
                            <a:schemeClr val="tx1"/>
                          </a:solidFill>
                          <a:effectLst/>
                          <a:latin typeface="Arial" charset="0"/>
                        </a:rPr>
                        <a:t> xor </a:t>
                      </a: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94231" name="Rectangle 75"/>
          <p:cNvSpPr>
            <a:spLocks noChangeArrowheads="1"/>
          </p:cNvSpPr>
          <p:nvPr/>
        </p:nvSpPr>
        <p:spPr bwMode="auto">
          <a:xfrm>
            <a:off x="6629400" y="2362200"/>
            <a:ext cx="2011363" cy="366713"/>
          </a:xfrm>
          <a:prstGeom prst="rect">
            <a:avLst/>
          </a:prstGeom>
          <a:noFill/>
          <a:ln w="9525">
            <a:noFill/>
            <a:miter lim="800000"/>
            <a:headEnd/>
            <a:tailEnd/>
          </a:ln>
        </p:spPr>
        <p:txBody>
          <a:bodyPr wrap="none">
            <a:prstTxWarp prst="textNoShape">
              <a:avLst/>
            </a:prstTxWarp>
            <a:spAutoFit/>
          </a:bodyPr>
          <a:lstStyle/>
          <a:p>
            <a:r>
              <a:rPr lang="en-US" sz="1800"/>
              <a:t>Output = x</a:t>
            </a:r>
            <a:r>
              <a:rPr lang="en-US" sz="1800" baseline="-25000"/>
              <a:t>1</a:t>
            </a:r>
            <a:r>
              <a:rPr lang="en-US" sz="1800" b="1"/>
              <a:t> xor </a:t>
            </a:r>
            <a:r>
              <a:rPr lang="en-US" sz="1800"/>
              <a:t>x</a:t>
            </a:r>
            <a:r>
              <a:rPr lang="en-US" sz="1800" baseline="-25000"/>
              <a:t>2</a:t>
            </a:r>
          </a:p>
        </p:txBody>
      </p:sp>
    </p:spTree>
  </p:cSld>
  <p:clrMapOvr>
    <a:masterClrMapping/>
  </p:clrMapOvr>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r>
              <a:rPr lang="en-US"/>
              <a:t>XOR</a:t>
            </a:r>
          </a:p>
        </p:txBody>
      </p:sp>
      <p:grpSp>
        <p:nvGrpSpPr>
          <p:cNvPr id="94211" name="Group 32"/>
          <p:cNvGrpSpPr>
            <a:grpSpLocks/>
          </p:cNvGrpSpPr>
          <p:nvPr/>
        </p:nvGrpSpPr>
        <p:grpSpPr bwMode="auto">
          <a:xfrm>
            <a:off x="228600" y="1371600"/>
            <a:ext cx="8001000" cy="2898775"/>
            <a:chOff x="0" y="1463"/>
            <a:chExt cx="5040" cy="1826"/>
          </a:xfrm>
        </p:grpSpPr>
        <p:sp>
          <p:nvSpPr>
            <p:cNvPr id="94232" name="Oval 5"/>
            <p:cNvSpPr>
              <a:spLocks noChangeAspect="1" noChangeArrowheads="1"/>
            </p:cNvSpPr>
            <p:nvPr/>
          </p:nvSpPr>
          <p:spPr bwMode="auto">
            <a:xfrm>
              <a:off x="1559" y="1463"/>
              <a:ext cx="697" cy="69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4233" name="Text Box 8"/>
            <p:cNvSpPr txBox="1">
              <a:spLocks noChangeArrowheads="1"/>
            </p:cNvSpPr>
            <p:nvPr/>
          </p:nvSpPr>
          <p:spPr bwMode="auto">
            <a:xfrm>
              <a:off x="0" y="168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1</a:t>
              </a:r>
            </a:p>
          </p:txBody>
        </p:sp>
        <p:sp>
          <p:nvSpPr>
            <p:cNvPr id="94234" name="Oval 10"/>
            <p:cNvSpPr>
              <a:spLocks noChangeAspect="1" noChangeArrowheads="1"/>
            </p:cNvSpPr>
            <p:nvPr/>
          </p:nvSpPr>
          <p:spPr bwMode="auto">
            <a:xfrm>
              <a:off x="3335" y="1920"/>
              <a:ext cx="697" cy="69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4235" name="Oval 11"/>
            <p:cNvSpPr>
              <a:spLocks noChangeAspect="1" noChangeArrowheads="1"/>
            </p:cNvSpPr>
            <p:nvPr/>
          </p:nvSpPr>
          <p:spPr bwMode="auto">
            <a:xfrm>
              <a:off x="1607" y="2592"/>
              <a:ext cx="697" cy="697"/>
            </a:xfrm>
            <a:prstGeom prst="ellipse">
              <a:avLst/>
            </a:prstGeom>
            <a:solidFill>
              <a:schemeClr val="accent1"/>
            </a:solidFill>
            <a:ln w="9525">
              <a:solidFill>
                <a:schemeClr val="tx1"/>
              </a:solidFill>
              <a:round/>
              <a:headEnd/>
              <a:tailEnd/>
            </a:ln>
          </p:spPr>
          <p:txBody>
            <a:bodyPr wrap="none" anchor="ctr">
              <a:prstTxWarp prst="textNoShape">
                <a:avLst/>
              </a:prstTxWarp>
            </a:bodyPr>
            <a:lstStyle/>
            <a:p>
              <a:endParaRPr lang="en-US"/>
            </a:p>
          </p:txBody>
        </p:sp>
        <p:sp>
          <p:nvSpPr>
            <p:cNvPr id="94236" name="Text Box 12"/>
            <p:cNvSpPr txBox="1">
              <a:spLocks noChangeArrowheads="1"/>
            </p:cNvSpPr>
            <p:nvPr/>
          </p:nvSpPr>
          <p:spPr bwMode="auto">
            <a:xfrm>
              <a:off x="0" y="2889"/>
              <a:ext cx="720"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Input x</a:t>
              </a:r>
              <a:r>
                <a:rPr lang="en-US" sz="1800" baseline="-25000"/>
                <a:t>2</a:t>
              </a:r>
            </a:p>
          </p:txBody>
        </p:sp>
        <p:sp>
          <p:nvSpPr>
            <p:cNvPr id="94237" name="Text Box 13"/>
            <p:cNvSpPr txBox="1">
              <a:spLocks noChangeArrowheads="1"/>
            </p:cNvSpPr>
            <p:nvPr/>
          </p:nvSpPr>
          <p:spPr bwMode="auto">
            <a:xfrm>
              <a:off x="672" y="1593"/>
              <a:ext cx="86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t>1</a:t>
              </a:r>
              <a:r>
                <a:rPr lang="en-US" sz="1800"/>
                <a:t> </a:t>
              </a:r>
              <a:endParaRPr lang="en-US" sz="1800" baseline="-25000"/>
            </a:p>
          </p:txBody>
        </p:sp>
        <p:sp>
          <p:nvSpPr>
            <p:cNvPr id="94238" name="Line 16"/>
            <p:cNvSpPr>
              <a:spLocks noChangeShapeType="1"/>
            </p:cNvSpPr>
            <p:nvPr/>
          </p:nvSpPr>
          <p:spPr bwMode="auto">
            <a:xfrm>
              <a:off x="624" y="1824"/>
              <a:ext cx="912"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39" name="Line 17"/>
            <p:cNvSpPr>
              <a:spLocks noChangeShapeType="1"/>
            </p:cNvSpPr>
            <p:nvPr/>
          </p:nvSpPr>
          <p:spPr bwMode="auto">
            <a:xfrm>
              <a:off x="624" y="1920"/>
              <a:ext cx="960" cy="100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0" name="Line 18"/>
            <p:cNvSpPr>
              <a:spLocks noChangeShapeType="1"/>
            </p:cNvSpPr>
            <p:nvPr/>
          </p:nvSpPr>
          <p:spPr bwMode="auto">
            <a:xfrm>
              <a:off x="624" y="2976"/>
              <a:ext cx="96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1" name="Line 19"/>
            <p:cNvSpPr>
              <a:spLocks noChangeShapeType="1"/>
            </p:cNvSpPr>
            <p:nvPr/>
          </p:nvSpPr>
          <p:spPr bwMode="auto">
            <a:xfrm flipV="1">
              <a:off x="624" y="1920"/>
              <a:ext cx="864" cy="1008"/>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2" name="Text Box 20"/>
            <p:cNvSpPr txBox="1">
              <a:spLocks noChangeArrowheads="1"/>
            </p:cNvSpPr>
            <p:nvPr/>
          </p:nvSpPr>
          <p:spPr bwMode="auto">
            <a:xfrm>
              <a:off x="1152" y="2361"/>
              <a:ext cx="86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t>-1</a:t>
              </a:r>
              <a:endParaRPr lang="en-US" sz="1400" baseline="-25000"/>
            </a:p>
          </p:txBody>
        </p:sp>
        <p:sp>
          <p:nvSpPr>
            <p:cNvPr id="94243" name="Text Box 21"/>
            <p:cNvSpPr txBox="1">
              <a:spLocks noChangeArrowheads="1"/>
            </p:cNvSpPr>
            <p:nvPr/>
          </p:nvSpPr>
          <p:spPr bwMode="auto">
            <a:xfrm>
              <a:off x="1152" y="2160"/>
              <a:ext cx="86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t>-1</a:t>
              </a:r>
              <a:r>
                <a:rPr lang="en-US" sz="1800"/>
                <a:t> </a:t>
              </a:r>
            </a:p>
          </p:txBody>
        </p:sp>
        <p:sp>
          <p:nvSpPr>
            <p:cNvPr id="94244" name="Text Box 22"/>
            <p:cNvSpPr txBox="1">
              <a:spLocks noChangeArrowheads="1"/>
            </p:cNvSpPr>
            <p:nvPr/>
          </p:nvSpPr>
          <p:spPr bwMode="auto">
            <a:xfrm>
              <a:off x="672" y="2976"/>
              <a:ext cx="86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t>1</a:t>
              </a:r>
              <a:endParaRPr lang="en-US" sz="1400" baseline="-25000"/>
            </a:p>
          </p:txBody>
        </p:sp>
        <p:sp>
          <p:nvSpPr>
            <p:cNvPr id="94245" name="Text Box 23"/>
            <p:cNvSpPr txBox="1">
              <a:spLocks noChangeArrowheads="1"/>
            </p:cNvSpPr>
            <p:nvPr/>
          </p:nvSpPr>
          <p:spPr bwMode="auto">
            <a:xfrm>
              <a:off x="3504" y="2188"/>
              <a:ext cx="528"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T = 1</a:t>
              </a:r>
            </a:p>
          </p:txBody>
        </p:sp>
        <p:sp>
          <p:nvSpPr>
            <p:cNvPr id="94246" name="Text Box 24"/>
            <p:cNvSpPr txBox="1">
              <a:spLocks noChangeArrowheads="1"/>
            </p:cNvSpPr>
            <p:nvPr/>
          </p:nvSpPr>
          <p:spPr bwMode="auto">
            <a:xfrm>
              <a:off x="1728" y="2860"/>
              <a:ext cx="528"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T = 1</a:t>
              </a:r>
            </a:p>
          </p:txBody>
        </p:sp>
        <p:sp>
          <p:nvSpPr>
            <p:cNvPr id="94247" name="Text Box 25"/>
            <p:cNvSpPr txBox="1">
              <a:spLocks noChangeArrowheads="1"/>
            </p:cNvSpPr>
            <p:nvPr/>
          </p:nvSpPr>
          <p:spPr bwMode="auto">
            <a:xfrm>
              <a:off x="1680" y="1728"/>
              <a:ext cx="528" cy="212"/>
            </a:xfrm>
            <a:prstGeom prst="rect">
              <a:avLst/>
            </a:prstGeom>
            <a:noFill/>
            <a:ln w="9525">
              <a:noFill/>
              <a:miter lim="800000"/>
              <a:headEnd/>
              <a:tailEnd/>
            </a:ln>
          </p:spPr>
          <p:txBody>
            <a:bodyPr>
              <a:prstTxWarp prst="textNoShape">
                <a:avLst/>
              </a:prstTxWarp>
              <a:spAutoFit/>
            </a:bodyPr>
            <a:lstStyle/>
            <a:p>
              <a:pPr>
                <a:spcBef>
                  <a:spcPct val="50000"/>
                </a:spcBef>
              </a:pPr>
              <a:r>
                <a:rPr lang="en-US" sz="1600"/>
                <a:t>T = 1</a:t>
              </a:r>
            </a:p>
          </p:txBody>
        </p:sp>
        <p:sp>
          <p:nvSpPr>
            <p:cNvPr id="94248" name="Line 26"/>
            <p:cNvSpPr>
              <a:spLocks noChangeShapeType="1"/>
            </p:cNvSpPr>
            <p:nvPr/>
          </p:nvSpPr>
          <p:spPr bwMode="auto">
            <a:xfrm>
              <a:off x="2304" y="1872"/>
              <a:ext cx="1008" cy="336"/>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49" name="Line 27"/>
            <p:cNvSpPr>
              <a:spLocks noChangeShapeType="1"/>
            </p:cNvSpPr>
            <p:nvPr/>
          </p:nvSpPr>
          <p:spPr bwMode="auto">
            <a:xfrm flipV="1">
              <a:off x="2352" y="2448"/>
              <a:ext cx="1008" cy="432"/>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50" name="Line 28"/>
            <p:cNvSpPr>
              <a:spLocks noChangeShapeType="1"/>
            </p:cNvSpPr>
            <p:nvPr/>
          </p:nvSpPr>
          <p:spPr bwMode="auto">
            <a:xfrm>
              <a:off x="4080" y="2304"/>
              <a:ext cx="960" cy="0"/>
            </a:xfrm>
            <a:prstGeom prst="line">
              <a:avLst/>
            </a:prstGeom>
            <a:noFill/>
            <a:ln w="38100">
              <a:solidFill>
                <a:schemeClr val="tx1"/>
              </a:solidFill>
              <a:round/>
              <a:headEnd/>
              <a:tailEnd type="triangle" w="lg" len="lg"/>
            </a:ln>
          </p:spPr>
          <p:txBody>
            <a:bodyPr>
              <a:prstTxWarp prst="textNoShape">
                <a:avLst/>
              </a:prstTxWarp>
            </a:bodyPr>
            <a:lstStyle/>
            <a:p>
              <a:endParaRPr lang="en-US"/>
            </a:p>
          </p:txBody>
        </p:sp>
        <p:sp>
          <p:nvSpPr>
            <p:cNvPr id="94251" name="Text Box 29"/>
            <p:cNvSpPr txBox="1">
              <a:spLocks noChangeArrowheads="1"/>
            </p:cNvSpPr>
            <p:nvPr/>
          </p:nvSpPr>
          <p:spPr bwMode="auto">
            <a:xfrm>
              <a:off x="2736" y="1872"/>
              <a:ext cx="86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t>1</a:t>
              </a:r>
              <a:endParaRPr lang="en-US" sz="1400" baseline="-25000"/>
            </a:p>
          </p:txBody>
        </p:sp>
        <p:sp>
          <p:nvSpPr>
            <p:cNvPr id="94252" name="Text Box 30"/>
            <p:cNvSpPr txBox="1">
              <a:spLocks noChangeArrowheads="1"/>
            </p:cNvSpPr>
            <p:nvPr/>
          </p:nvSpPr>
          <p:spPr bwMode="auto">
            <a:xfrm>
              <a:off x="2736" y="2688"/>
              <a:ext cx="864" cy="192"/>
            </a:xfrm>
            <a:prstGeom prst="rect">
              <a:avLst/>
            </a:prstGeom>
            <a:noFill/>
            <a:ln w="9525">
              <a:noFill/>
              <a:miter lim="800000"/>
              <a:headEnd/>
              <a:tailEnd/>
            </a:ln>
          </p:spPr>
          <p:txBody>
            <a:bodyPr>
              <a:prstTxWarp prst="textNoShape">
                <a:avLst/>
              </a:prstTxWarp>
              <a:spAutoFit/>
            </a:bodyPr>
            <a:lstStyle/>
            <a:p>
              <a:pPr>
                <a:spcBef>
                  <a:spcPct val="50000"/>
                </a:spcBef>
              </a:pPr>
              <a:r>
                <a:rPr lang="en-US" sz="1400"/>
                <a:t>1</a:t>
              </a:r>
              <a:endParaRPr lang="en-US" sz="1400" baseline="-25000"/>
            </a:p>
          </p:txBody>
        </p:sp>
      </p:grpSp>
      <p:graphicFrame>
        <p:nvGraphicFramePr>
          <p:cNvPr id="54346" name="Group 74"/>
          <p:cNvGraphicFramePr>
            <a:graphicFrameLocks noGrp="1"/>
          </p:cNvGraphicFramePr>
          <p:nvPr>
            <p:ph idx="1"/>
          </p:nvPr>
        </p:nvGraphicFramePr>
        <p:xfrm>
          <a:off x="5257800" y="3886200"/>
          <a:ext cx="3200400" cy="2590799"/>
        </p:xfrm>
        <a:graphic>
          <a:graphicData uri="http://schemas.openxmlformats.org/drawingml/2006/table">
            <a:tbl>
              <a:tblPr/>
              <a:tblGrid>
                <a:gridCol w="685800"/>
                <a:gridCol w="762000"/>
                <a:gridCol w="1752600"/>
              </a:tblGrid>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1</a:t>
                      </a:r>
                      <a:r>
                        <a:rPr kumimoji="0" lang="en-US" sz="2800" b="1" i="0" u="none" strike="noStrike" cap="none" normalizeH="0" baseline="0">
                          <a:ln>
                            <a:noFill/>
                          </a:ln>
                          <a:solidFill>
                            <a:schemeClr val="tx1"/>
                          </a:solidFill>
                          <a:effectLst/>
                          <a:latin typeface="Arial" charset="0"/>
                        </a:rPr>
                        <a:t> xor </a:t>
                      </a:r>
                      <a:r>
                        <a:rPr kumimoji="0" lang="en-US" sz="2800" b="0" i="0" u="none" strike="noStrike" cap="none" normalizeH="0" baseline="0">
                          <a:ln>
                            <a:noFill/>
                          </a:ln>
                          <a:solidFill>
                            <a:schemeClr val="tx1"/>
                          </a:solidFill>
                          <a:effectLst/>
                          <a:latin typeface="Arial" charset="0"/>
                        </a:rPr>
                        <a:t>x</a:t>
                      </a:r>
                      <a:r>
                        <a:rPr kumimoji="0" lang="en-US" sz="2800" b="0" i="0" u="none" strike="noStrike" cap="none" normalizeH="0" baseline="-2500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r h="304800">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a:noFill/>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charset="2"/>
                        <a:buNone/>
                        <a:tabLst/>
                      </a:pPr>
                      <a:r>
                        <a:rPr kumimoji="0" lang="en-US" sz="2800" b="0" i="0" u="none" strike="noStrike" cap="none" normalizeH="0" baseline="0">
                          <a:ln>
                            <a:noFill/>
                          </a:ln>
                          <a:solidFill>
                            <a:schemeClr val="tx1"/>
                          </a:solidFill>
                          <a:effectLst/>
                          <a:latin typeface="Arial" charset="0"/>
                        </a:rPr>
                        <a:t>0</a:t>
                      </a:r>
                    </a:p>
                  </a:txBody>
                  <a:tcPr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r>
            </a:tbl>
          </a:graphicData>
        </a:graphic>
      </p:graphicFrame>
      <p:sp>
        <p:nvSpPr>
          <p:cNvPr id="94231" name="Rectangle 75"/>
          <p:cNvSpPr>
            <a:spLocks noChangeArrowheads="1"/>
          </p:cNvSpPr>
          <p:nvPr/>
        </p:nvSpPr>
        <p:spPr bwMode="auto">
          <a:xfrm>
            <a:off x="6629400" y="2362200"/>
            <a:ext cx="2011363" cy="366713"/>
          </a:xfrm>
          <a:prstGeom prst="rect">
            <a:avLst/>
          </a:prstGeom>
          <a:noFill/>
          <a:ln w="9525">
            <a:noFill/>
            <a:miter lim="800000"/>
            <a:headEnd/>
            <a:tailEnd/>
          </a:ln>
        </p:spPr>
        <p:txBody>
          <a:bodyPr wrap="none">
            <a:prstTxWarp prst="textNoShape">
              <a:avLst/>
            </a:prstTxWarp>
            <a:spAutoFit/>
          </a:bodyPr>
          <a:lstStyle/>
          <a:p>
            <a:r>
              <a:rPr lang="en-US" sz="1800"/>
              <a:t>Output = x</a:t>
            </a:r>
            <a:r>
              <a:rPr lang="en-US" sz="1800" baseline="-25000"/>
              <a:t>1</a:t>
            </a:r>
            <a:r>
              <a:rPr lang="en-US" sz="1800" b="1"/>
              <a:t> xor </a:t>
            </a:r>
            <a:r>
              <a:rPr lang="en-US" sz="1800"/>
              <a:t>x</a:t>
            </a:r>
            <a:r>
              <a:rPr lang="en-US" sz="1800" baseline="-25000"/>
              <a:t>2</a:t>
            </a: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111"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Pixel</Template>
  <TotalTime>9020</TotalTime>
  <Words>2678</Words>
  <Application>Microsoft Macintosh PowerPoint</Application>
  <PresentationFormat>On-screen Show (4:3)</PresentationFormat>
  <Paragraphs>1015</Paragraphs>
  <Slides>91</Slides>
  <Notes>42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91</vt:i4>
      </vt:variant>
    </vt:vector>
  </HeadingPairs>
  <TitlesOfParts>
    <vt:vector size="93" baseType="lpstr">
      <vt:lpstr>Pixel</vt:lpstr>
      <vt:lpstr>Equation</vt:lpstr>
      <vt:lpstr>PowerPoint Presentation</vt:lpstr>
      <vt:lpstr>Neural Networks</vt:lpstr>
      <vt:lpstr>Machine Learning is…</vt:lpstr>
      <vt:lpstr>Machine Learning is…</vt:lpstr>
      <vt:lpstr>Machine Learning is…</vt:lpstr>
      <vt:lpstr>Machine Learning is…</vt:lpstr>
      <vt:lpstr>Machine Learning, aka</vt:lpstr>
      <vt:lpstr>Data</vt:lpstr>
      <vt:lpstr>Data</vt:lpstr>
      <vt:lpstr>Data</vt:lpstr>
      <vt:lpstr>Data</vt:lpstr>
      <vt:lpstr>Supervised learning</vt:lpstr>
      <vt:lpstr>Supervised learning</vt:lpstr>
      <vt:lpstr>Supervised learning</vt:lpstr>
      <vt:lpstr>Supervised learning: classification</vt:lpstr>
      <vt:lpstr>Classification Example</vt:lpstr>
      <vt:lpstr>Classification Applications</vt:lpstr>
      <vt:lpstr>Supervised learning: regression</vt:lpstr>
      <vt:lpstr>Regression Example</vt:lpstr>
      <vt:lpstr>Regression Applications</vt:lpstr>
      <vt:lpstr>Unsupervised learning</vt:lpstr>
      <vt:lpstr>Unsupervised learning applications</vt:lpstr>
      <vt:lpstr>Reinforcement learning</vt:lpstr>
      <vt:lpstr>Reinforcement learning example</vt:lpstr>
      <vt:lpstr>Reinforcement learning example</vt:lpstr>
      <vt:lpstr>Other learning variations</vt:lpstr>
      <vt:lpstr>Neural Networks</vt:lpstr>
      <vt:lpstr>Our Nervous System</vt:lpstr>
      <vt:lpstr>Our nervous system:  the computer science view</vt:lpstr>
      <vt:lpstr>Our nervous system</vt:lpstr>
      <vt:lpstr>Man vs. Machine</vt:lpstr>
      <vt:lpstr>Brains are still pretty fast</vt:lpstr>
      <vt:lpstr>Brains are still pretty fast</vt:lpstr>
      <vt:lpstr>Artificial Neural Networks</vt:lpstr>
      <vt:lpstr>PowerPoint Presentation</vt:lpstr>
      <vt:lpstr>PowerPoint Presentation</vt:lpstr>
      <vt:lpstr>PowerPoint Presentation</vt:lpstr>
      <vt:lpstr>Possible threshold functions</vt:lpstr>
      <vt:lpstr>PowerPoint Presentation</vt:lpstr>
      <vt:lpstr>PowerPoint Presentation</vt:lpstr>
      <vt:lpstr>PowerPoint Presentation</vt:lpstr>
      <vt:lpstr>PowerPoint Presentation</vt:lpstr>
      <vt:lpstr>PowerPoint Presentation</vt:lpstr>
      <vt:lpstr>Neural network</vt:lpstr>
      <vt:lpstr>Neural network</vt:lpstr>
      <vt:lpstr>Neural network</vt:lpstr>
      <vt:lpstr>Neural network</vt:lpstr>
      <vt:lpstr>Neural network</vt:lpstr>
      <vt:lpstr>PowerPoint Presentation</vt:lpstr>
      <vt:lpstr>Neural networks</vt:lpstr>
      <vt:lpstr>Neural networks</vt:lpstr>
      <vt:lpstr>Neural networks</vt:lpstr>
      <vt:lpstr>History of Neural Networks</vt:lpstr>
      <vt:lpstr>Perceptron</vt:lpstr>
      <vt:lpstr>Examples - Logical operators  </vt:lpstr>
      <vt:lpstr>AND</vt:lpstr>
      <vt:lpstr>PowerPoint Presentation</vt:lpstr>
      <vt:lpstr>PowerPoint Presentation</vt:lpstr>
      <vt:lpstr>PowerPoint Presentation</vt:lpstr>
      <vt:lpstr>PowerPoint Presentation</vt:lpstr>
      <vt:lpstr>OR</vt:lpstr>
      <vt:lpstr>PowerPoint Presentation</vt:lpstr>
      <vt:lpstr>PowerPoint Presentation</vt:lpstr>
      <vt:lpstr>PowerPoint Presentation</vt:lpstr>
      <vt:lpstr>PowerPoint Presentation</vt:lpstr>
      <vt:lpstr>NOT</vt:lpstr>
      <vt:lpstr>PowerPoint Presentation</vt:lpstr>
      <vt:lpstr>PowerPoint Presentation</vt:lpstr>
      <vt:lpstr>How about…</vt:lpstr>
      <vt:lpstr>Training neural networks</vt:lpstr>
      <vt:lpstr>Positive or negative?</vt:lpstr>
      <vt:lpstr>Positive or negative?</vt:lpstr>
      <vt:lpstr>Positive or negative?</vt:lpstr>
      <vt:lpstr>Positive or negative?</vt:lpstr>
      <vt:lpstr>Positive or negative?</vt:lpstr>
      <vt:lpstr>Positive or negative?</vt:lpstr>
      <vt:lpstr>Positive or negative?</vt:lpstr>
      <vt:lpstr>Positive or negative?</vt:lpstr>
      <vt:lpstr>A method to the madness</vt:lpstr>
      <vt:lpstr>Training neural networks</vt:lpstr>
      <vt:lpstr>Perceptron learning algorithm</vt:lpstr>
      <vt:lpstr>PowerPoint Presentation</vt:lpstr>
      <vt:lpstr>PowerPoint Presentation</vt:lpstr>
      <vt:lpstr>PowerPoint Presentation</vt:lpstr>
      <vt:lpstr>PowerPoint Presentation</vt:lpstr>
      <vt:lpstr>Perceptron learning</vt:lpstr>
      <vt:lpstr>Linearly Separable</vt:lpstr>
      <vt:lpstr>PowerPoint Presentation</vt:lpstr>
      <vt:lpstr>Perceptrons</vt:lpstr>
      <vt:lpstr>XOR</vt:lpstr>
      <vt:lpstr>XOR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David Kauchak</cp:lastModifiedBy>
  <cp:revision>385</cp:revision>
  <cp:lastPrinted>2009-04-22T19:24:48Z</cp:lastPrinted>
  <dcterms:created xsi:type="dcterms:W3CDTF">2010-11-08T21:43:53Z</dcterms:created>
  <dcterms:modified xsi:type="dcterms:W3CDTF">2015-03-05T23:27:44Z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