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20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77"/>
  </p:notesMasterIdLst>
  <p:sldIdLst>
    <p:sldId id="256" r:id="rId2"/>
    <p:sldId id="448" r:id="rId3"/>
    <p:sldId id="263" r:id="rId4"/>
    <p:sldId id="291" r:id="rId5"/>
    <p:sldId id="453" r:id="rId6"/>
    <p:sldId id="463" r:id="rId7"/>
    <p:sldId id="466" r:id="rId8"/>
    <p:sldId id="531" r:id="rId9"/>
    <p:sldId id="465" r:id="rId10"/>
    <p:sldId id="467" r:id="rId11"/>
    <p:sldId id="468" r:id="rId12"/>
    <p:sldId id="479" r:id="rId13"/>
    <p:sldId id="484" r:id="rId14"/>
    <p:sldId id="485" r:id="rId15"/>
    <p:sldId id="486" r:id="rId16"/>
    <p:sldId id="487" r:id="rId17"/>
    <p:sldId id="488" r:id="rId18"/>
    <p:sldId id="489" r:id="rId19"/>
    <p:sldId id="490" r:id="rId20"/>
    <p:sldId id="491" r:id="rId21"/>
    <p:sldId id="492" r:id="rId22"/>
    <p:sldId id="480" r:id="rId23"/>
    <p:sldId id="483" r:id="rId24"/>
    <p:sldId id="494" r:id="rId25"/>
    <p:sldId id="495" r:id="rId26"/>
    <p:sldId id="496" r:id="rId27"/>
    <p:sldId id="497" r:id="rId28"/>
    <p:sldId id="498" r:id="rId29"/>
    <p:sldId id="499" r:id="rId30"/>
    <p:sldId id="500" r:id="rId31"/>
    <p:sldId id="501" r:id="rId32"/>
    <p:sldId id="502" r:id="rId33"/>
    <p:sldId id="503" r:id="rId34"/>
    <p:sldId id="504" r:id="rId35"/>
    <p:sldId id="505" r:id="rId36"/>
    <p:sldId id="506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17" r:id="rId48"/>
    <p:sldId id="518" r:id="rId49"/>
    <p:sldId id="519" r:id="rId50"/>
    <p:sldId id="433" r:id="rId51"/>
    <p:sldId id="432" r:id="rId52"/>
    <p:sldId id="434" r:id="rId53"/>
    <p:sldId id="439" r:id="rId54"/>
    <p:sldId id="440" r:id="rId55"/>
    <p:sldId id="441" r:id="rId56"/>
    <p:sldId id="442" r:id="rId57"/>
    <p:sldId id="443" r:id="rId58"/>
    <p:sldId id="319" r:id="rId59"/>
    <p:sldId id="320" r:id="rId60"/>
    <p:sldId id="325" r:id="rId61"/>
    <p:sldId id="477" r:id="rId62"/>
    <p:sldId id="478" r:id="rId63"/>
    <p:sldId id="312" r:id="rId64"/>
    <p:sldId id="520" r:id="rId65"/>
    <p:sldId id="521" r:id="rId66"/>
    <p:sldId id="522" r:id="rId67"/>
    <p:sldId id="523" r:id="rId68"/>
    <p:sldId id="524" r:id="rId69"/>
    <p:sldId id="525" r:id="rId70"/>
    <p:sldId id="526" r:id="rId71"/>
    <p:sldId id="527" r:id="rId72"/>
    <p:sldId id="528" r:id="rId73"/>
    <p:sldId id="529" r:id="rId74"/>
    <p:sldId id="530" r:id="rId75"/>
    <p:sldId id="476" r:id="rId76"/>
  </p:sldIdLst>
  <p:sldSz cx="9144000" cy="6858000" type="screen4x3"/>
  <p:notesSz cx="6959600" cy="9245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B0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56" autoAdjust="0"/>
    <p:restoredTop sz="75728" autoAdjust="0"/>
  </p:normalViewPr>
  <p:slideViewPr>
    <p:cSldViewPr>
      <p:cViewPr>
        <p:scale>
          <a:sx n="75" d="100"/>
          <a:sy n="75" d="100"/>
        </p:scale>
        <p:origin x="-584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63" y="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93738"/>
            <a:ext cx="4622800" cy="3467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325" y="4391025"/>
            <a:ext cx="556895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defTabSz="925513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63" y="8782050"/>
            <a:ext cx="3016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592" tIns="46296" rIns="92592" bIns="46296" numCol="1" anchor="b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200"/>
            </a:lvl1pPr>
          </a:lstStyle>
          <a:p>
            <a:fld id="{C085E063-BD86-A24D-8676-37A35E7CCE3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80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3DED1-C88E-AC42-A316-E9BDF87E1138}" type="slidenum">
              <a:rPr lang="en-US"/>
              <a:pPr/>
              <a:t>1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8906CB-4E39-184A-BDBD-95794EF2FA85}" type="slidenum">
              <a:rPr lang="en-US"/>
              <a:pPr/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7C492-4133-5942-991E-CDDA543A708F}" type="slidenum">
              <a:rPr lang="en-US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4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10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11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14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15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17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18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19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20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21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22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5B511B-C64E-8B47-96AD-FD8637DDC681}" type="slidenum">
              <a:rPr lang="en-US"/>
              <a:pPr/>
              <a:t>23</a:t>
            </a:fld>
            <a:endParaRPr lang="en-US"/>
          </a:p>
        </p:txBody>
      </p:sp>
      <p:sp>
        <p:nvSpPr>
          <p:cNvPr id="3789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E614F3-0F5C-3E49-B253-112EFCADD5B6}" type="slidenum">
              <a:rPr lang="en-US"/>
              <a:pPr/>
              <a:t>50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Times" charset="0"/>
              <a:buNone/>
            </a:pPr>
            <a:endParaRPr lang="en-US" dirty="0">
              <a:latin typeface="Arial" charset="0"/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3431E-21E8-1748-A2A5-25FF38A1B360}" type="slidenum">
              <a:rPr lang="en-US"/>
              <a:pPr/>
              <a:t>58</a:t>
            </a:fld>
            <a:endParaRPr 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2C88F8-CF60-DA43-9F40-DBB2CA2AFF9D}" type="slidenum">
              <a:rPr lang="en-US"/>
              <a:pPr/>
              <a:t>59</a:t>
            </a:fld>
            <a:endParaRPr lang="en-US"/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1D99B-8FC7-204D-AAFB-8EF80230604A}" type="slidenum">
              <a:rPr lang="en-US"/>
              <a:pPr/>
              <a:t>60</a:t>
            </a:fld>
            <a:endParaRPr lang="en-US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A4B174-19EB-2F43-8ED1-5629031EF8E1}" type="slidenum">
              <a:rPr lang="en-US"/>
              <a:pPr/>
              <a:t>63</a:t>
            </a:fld>
            <a:endParaRPr 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eaLnBrk="1" hangingPunct="1"/>
                <a:endParaRPr lang="en-US">
                  <a:latin typeface="Times New Roman" charset="0"/>
                </a:endParaRPr>
              </a:p>
            </p:txBody>
          </p:sp>
        </p:grpSp>
      </p:grpSp>
      <p:sp>
        <p:nvSpPr>
          <p:cNvPr id="235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5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-111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6D31A-296B-CF45-AC5F-A4448E5D012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30F6C5-F5B6-DE42-A55A-07258BC6511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BF235-B7F0-3C41-A735-BF78D36464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902D9-333F-0245-A375-B08F5048CB4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DEDBD-9C77-C84D-B776-68151EB2660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6FCBC6-865B-104D-B2BB-51842CEF67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95029-F98B-F249-9935-9743AFB56A0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676F54-2D5C-094C-A448-35A1F87DE03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8BA071-A82E-344C-A9E9-2D825C1C76D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38C93-A2E2-1F4A-9982-02E4F7A1CC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FEAE6E-01CE-AA43-91FD-5541E669265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917EA2-A314-044E-89FB-146EC50556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4EE98A-45D7-7F4F-8CA6-8AE6B246EA4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charset="0"/>
              </a:defRPr>
            </a:lvl1pPr>
          </a:lstStyle>
          <a:p>
            <a:fld id="{D476C2FA-60BD-3649-B504-B302B45CB07C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hlink"/>
                </a:solidFill>
              </a:endParaRP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Times New Roman" charset="0"/>
              </a:endParaRP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1800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5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charset="2"/>
        <a:buChar char="n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charset="2"/>
        <a:buChar char="¨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¨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-111" charset="2"/>
        <a:buChar char="§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4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4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Neural Networks 2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dirty="0" smtClean="0"/>
              <a:t>David Kauchak</a:t>
            </a:r>
          </a:p>
          <a:p>
            <a:pPr eaLnBrk="1" hangingPunct="1">
              <a:buFont typeface="Wingdings" charset="2"/>
              <a:buNone/>
            </a:pPr>
            <a:r>
              <a:rPr lang="en-US" dirty="0" smtClean="0"/>
              <a:t>CS30</a:t>
            </a:r>
            <a:endParaRPr lang="en-US" dirty="0"/>
          </a:p>
          <a:p>
            <a:pPr eaLnBrk="1" hangingPunct="1">
              <a:buFont typeface="Wingdings" charset="2"/>
              <a:buNone/>
            </a:pPr>
            <a:r>
              <a:rPr lang="en-US" dirty="0" smtClean="0"/>
              <a:t>Spring 2015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Artificial Neural </a:t>
            </a:r>
            <a:r>
              <a:rPr lang="en-US" dirty="0"/>
              <a:t>Networks</a:t>
            </a:r>
          </a:p>
        </p:txBody>
      </p:sp>
      <p:grpSp>
        <p:nvGrpSpPr>
          <p:cNvPr id="32771" name="Group 4"/>
          <p:cNvGrpSpPr>
            <a:grpSpLocks/>
          </p:cNvGrpSpPr>
          <p:nvPr/>
        </p:nvGrpSpPr>
        <p:grpSpPr bwMode="auto">
          <a:xfrm>
            <a:off x="2438400" y="1676400"/>
            <a:ext cx="4572000" cy="4419600"/>
            <a:chOff x="3120" y="1104"/>
            <a:chExt cx="2880" cy="2784"/>
          </a:xfrm>
        </p:grpSpPr>
        <p:sp>
          <p:nvSpPr>
            <p:cNvPr id="32772" name="Oval 5"/>
            <p:cNvSpPr>
              <a:spLocks noChangeArrowheads="1"/>
            </p:cNvSpPr>
            <p:nvPr/>
          </p:nvSpPr>
          <p:spPr bwMode="auto">
            <a:xfrm>
              <a:off x="4320" y="1296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773" name="Group 6"/>
            <p:cNvGrpSpPr>
              <a:grpSpLocks/>
            </p:cNvGrpSpPr>
            <p:nvPr/>
          </p:nvGrpSpPr>
          <p:grpSpPr bwMode="auto">
            <a:xfrm>
              <a:off x="3120" y="1104"/>
              <a:ext cx="2880" cy="2784"/>
              <a:chOff x="3168" y="1104"/>
              <a:chExt cx="2880" cy="2784"/>
            </a:xfrm>
          </p:grpSpPr>
          <p:sp>
            <p:nvSpPr>
              <p:cNvPr id="32774" name="Oval 7"/>
              <p:cNvSpPr>
                <a:spLocks noChangeArrowheads="1"/>
              </p:cNvSpPr>
              <p:nvPr/>
            </p:nvSpPr>
            <p:spPr bwMode="auto">
              <a:xfrm>
                <a:off x="3504" y="139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5" name="Oval 8"/>
              <p:cNvSpPr>
                <a:spLocks noChangeArrowheads="1"/>
              </p:cNvSpPr>
              <p:nvPr/>
            </p:nvSpPr>
            <p:spPr bwMode="auto">
              <a:xfrm>
                <a:off x="5280" y="283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6" name="Oval 9"/>
              <p:cNvSpPr>
                <a:spLocks noChangeArrowheads="1"/>
              </p:cNvSpPr>
              <p:nvPr/>
            </p:nvSpPr>
            <p:spPr bwMode="auto">
              <a:xfrm>
                <a:off x="5040" y="177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7" name="Oval 10"/>
              <p:cNvSpPr>
                <a:spLocks noChangeArrowheads="1"/>
              </p:cNvSpPr>
              <p:nvPr/>
            </p:nvSpPr>
            <p:spPr bwMode="auto">
              <a:xfrm>
                <a:off x="4224" y="2208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8" name="Oval 11"/>
              <p:cNvSpPr>
                <a:spLocks noChangeArrowheads="1"/>
              </p:cNvSpPr>
              <p:nvPr/>
            </p:nvSpPr>
            <p:spPr bwMode="auto">
              <a:xfrm>
                <a:off x="4608" y="369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9" name="Oval 12"/>
              <p:cNvSpPr>
                <a:spLocks noChangeArrowheads="1"/>
              </p:cNvSpPr>
              <p:nvPr/>
            </p:nvSpPr>
            <p:spPr bwMode="auto">
              <a:xfrm>
                <a:off x="3168" y="2352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0" name="Oval 13"/>
              <p:cNvSpPr>
                <a:spLocks noChangeArrowheads="1"/>
              </p:cNvSpPr>
              <p:nvPr/>
            </p:nvSpPr>
            <p:spPr bwMode="auto">
              <a:xfrm>
                <a:off x="3408" y="3456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1" name="Line 14"/>
              <p:cNvSpPr>
                <a:spLocks noChangeShapeType="1"/>
              </p:cNvSpPr>
              <p:nvPr/>
            </p:nvSpPr>
            <p:spPr bwMode="auto">
              <a:xfrm>
                <a:off x="3696" y="1584"/>
                <a:ext cx="52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2" name="Line 15"/>
              <p:cNvSpPr>
                <a:spLocks noChangeShapeType="1"/>
              </p:cNvSpPr>
              <p:nvPr/>
            </p:nvSpPr>
            <p:spPr bwMode="auto">
              <a:xfrm flipV="1">
                <a:off x="3408" y="2352"/>
                <a:ext cx="816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3" name="Line 16"/>
              <p:cNvSpPr>
                <a:spLocks noChangeShapeType="1"/>
              </p:cNvSpPr>
              <p:nvPr/>
            </p:nvSpPr>
            <p:spPr bwMode="auto">
              <a:xfrm flipV="1">
                <a:off x="4320" y="1536"/>
                <a:ext cx="48" cy="62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4" name="Line 17"/>
              <p:cNvSpPr>
                <a:spLocks noChangeShapeType="1"/>
              </p:cNvSpPr>
              <p:nvPr/>
            </p:nvSpPr>
            <p:spPr bwMode="auto">
              <a:xfrm flipV="1">
                <a:off x="4464" y="1968"/>
                <a:ext cx="576" cy="28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5" name="Line 18"/>
              <p:cNvSpPr>
                <a:spLocks noChangeShapeType="1"/>
              </p:cNvSpPr>
              <p:nvPr/>
            </p:nvSpPr>
            <p:spPr bwMode="auto">
              <a:xfrm>
                <a:off x="4416" y="2400"/>
                <a:ext cx="816" cy="4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6" name="Line 19"/>
              <p:cNvSpPr>
                <a:spLocks noChangeShapeType="1"/>
              </p:cNvSpPr>
              <p:nvPr/>
            </p:nvSpPr>
            <p:spPr bwMode="auto">
              <a:xfrm>
                <a:off x="4320" y="2448"/>
                <a:ext cx="336" cy="12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7" name="Line 20"/>
              <p:cNvSpPr>
                <a:spLocks noChangeShapeType="1"/>
              </p:cNvSpPr>
              <p:nvPr/>
            </p:nvSpPr>
            <p:spPr bwMode="auto">
              <a:xfrm flipH="1">
                <a:off x="3600" y="2448"/>
                <a:ext cx="624" cy="10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8" name="Line 21"/>
              <p:cNvSpPr>
                <a:spLocks noChangeShapeType="1"/>
              </p:cNvSpPr>
              <p:nvPr/>
            </p:nvSpPr>
            <p:spPr bwMode="auto">
              <a:xfrm flipH="1" flipV="1">
                <a:off x="3312" y="2592"/>
                <a:ext cx="144" cy="81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Text Box 22"/>
              <p:cNvSpPr txBox="1">
                <a:spLocks noChangeArrowheads="1"/>
              </p:cNvSpPr>
              <p:nvPr/>
            </p:nvSpPr>
            <p:spPr bwMode="auto">
              <a:xfrm>
                <a:off x="4368" y="1104"/>
                <a:ext cx="1248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Verdana" charset="0"/>
                  </a:rPr>
                  <a:t>Node (Neuron)</a:t>
                </a:r>
              </a:p>
            </p:txBody>
          </p:sp>
          <p:sp>
            <p:nvSpPr>
              <p:cNvPr id="32790" name="Text Box 23"/>
              <p:cNvSpPr txBox="1">
                <a:spLocks noChangeArrowheads="1"/>
              </p:cNvSpPr>
              <p:nvPr/>
            </p:nvSpPr>
            <p:spPr bwMode="auto">
              <a:xfrm>
                <a:off x="4512" y="3024"/>
                <a:ext cx="1536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 dirty="0">
                    <a:latin typeface="Verdana" charset="0"/>
                  </a:rPr>
                  <a:t>Edge </a:t>
                </a:r>
                <a:r>
                  <a:rPr lang="en-US" sz="1600" dirty="0" smtClean="0">
                    <a:latin typeface="Verdana" charset="0"/>
                  </a:rPr>
                  <a:t>(synapses)</a:t>
                </a:r>
                <a:endParaRPr lang="en-US" sz="1600" dirty="0">
                  <a:latin typeface="Verdana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4898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9"/>
          <p:cNvSpPr txBox="1">
            <a:spLocks noChangeArrowheads="1"/>
          </p:cNvSpPr>
          <p:nvPr/>
        </p:nvSpPr>
        <p:spPr bwMode="auto">
          <a:xfrm>
            <a:off x="838200" y="3581400"/>
            <a:ext cx="7315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Verdana" charset="0"/>
              </a:rPr>
              <a:t>W </a:t>
            </a:r>
            <a:r>
              <a:rPr lang="en-US" sz="2000" dirty="0">
                <a:latin typeface="Verdana" charset="0"/>
              </a:rPr>
              <a:t>is the strength of signal sent between A and B.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</a:t>
            </a:r>
            <a:r>
              <a:rPr lang="en-US" sz="2000" i="1" dirty="0" smtClean="0">
                <a:latin typeface="Verdana" charset="0"/>
              </a:rPr>
              <a:t> </a:t>
            </a:r>
            <a:r>
              <a:rPr lang="en-US" sz="2000" dirty="0" smtClean="0">
                <a:latin typeface="Verdana" charset="0"/>
              </a:rPr>
              <a:t>fires </a:t>
            </a:r>
            <a:r>
              <a:rPr lang="en-US" sz="2000" dirty="0">
                <a:latin typeface="Verdana" charset="0"/>
              </a:rPr>
              <a:t>and </a:t>
            </a:r>
            <a:r>
              <a:rPr lang="en-US" sz="2000" i="1" dirty="0" err="1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positive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stimulates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>
                <a:latin typeface="Verdana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sz="2000" dirty="0">
              <a:latin typeface="Verdana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latin typeface="Verdana" charset="0"/>
              </a:rPr>
              <a:t>If </a:t>
            </a:r>
            <a:r>
              <a:rPr lang="en-US" sz="2000" i="1" dirty="0">
                <a:latin typeface="Verdana" charset="0"/>
              </a:rPr>
              <a:t>A</a:t>
            </a:r>
            <a:r>
              <a:rPr lang="en-US" sz="2000" i="1" dirty="0" smtClean="0">
                <a:latin typeface="Verdana" charset="0"/>
              </a:rPr>
              <a:t> fires </a:t>
            </a:r>
            <a:r>
              <a:rPr lang="en-US" sz="2000" dirty="0" smtClean="0">
                <a:latin typeface="Verdana" charset="0"/>
              </a:rPr>
              <a:t>and </a:t>
            </a:r>
            <a:r>
              <a:rPr lang="en-US" sz="2000" i="1" dirty="0">
                <a:latin typeface="Verdana" charset="0"/>
              </a:rPr>
              <a:t>w</a:t>
            </a:r>
            <a:r>
              <a:rPr lang="en-US" sz="2000" dirty="0">
                <a:latin typeface="Verdana" charset="0"/>
              </a:rPr>
              <a:t> is </a:t>
            </a:r>
            <a:r>
              <a:rPr lang="en-US" sz="2000" b="1" dirty="0">
                <a:latin typeface="Verdana" charset="0"/>
              </a:rPr>
              <a:t>negative</a:t>
            </a:r>
            <a:r>
              <a:rPr lang="en-US" sz="2000" dirty="0">
                <a:latin typeface="Verdana" charset="0"/>
              </a:rPr>
              <a:t>, then </a:t>
            </a:r>
            <a:r>
              <a:rPr lang="en-US" sz="2000" i="1" dirty="0">
                <a:latin typeface="Verdana" charset="0"/>
              </a:rPr>
              <a:t>A </a:t>
            </a:r>
            <a:r>
              <a:rPr lang="en-US" sz="2000" b="1" dirty="0">
                <a:solidFill>
                  <a:srgbClr val="FF6600"/>
                </a:solidFill>
                <a:latin typeface="Verdana" charset="0"/>
              </a:rPr>
              <a:t>inhibits</a:t>
            </a:r>
            <a:r>
              <a:rPr lang="en-US" sz="2000" dirty="0">
                <a:latin typeface="Verdana" charset="0"/>
              </a:rPr>
              <a:t> </a:t>
            </a:r>
            <a:r>
              <a:rPr lang="en-US" sz="2000" i="1" dirty="0">
                <a:latin typeface="Verdana" charset="0"/>
              </a:rPr>
              <a:t>B</a:t>
            </a:r>
            <a:r>
              <a:rPr lang="en-US" sz="2000" dirty="0" smtClean="0">
                <a:latin typeface="Verdana" charset="0"/>
              </a:rPr>
              <a:t>.</a:t>
            </a:r>
            <a:endParaRPr lang="en-US" sz="2000" i="1" dirty="0" smtClean="0">
              <a:latin typeface="Verdana" charset="0"/>
            </a:endParaRPr>
          </a:p>
        </p:txBody>
      </p:sp>
      <p:grpSp>
        <p:nvGrpSpPr>
          <p:cNvPr id="30723" name="Group 13"/>
          <p:cNvGrpSpPr>
            <a:grpSpLocks/>
          </p:cNvGrpSpPr>
          <p:nvPr/>
        </p:nvGrpSpPr>
        <p:grpSpPr bwMode="auto">
          <a:xfrm>
            <a:off x="2057400" y="1600200"/>
            <a:ext cx="4724400" cy="685800"/>
            <a:chOff x="1728" y="1344"/>
            <a:chExt cx="2976" cy="432"/>
          </a:xfrm>
        </p:grpSpPr>
        <p:sp>
          <p:nvSpPr>
            <p:cNvPr id="30724" name="Oval 4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725" name="Group 12"/>
            <p:cNvGrpSpPr>
              <a:grpSpLocks/>
            </p:cNvGrpSpPr>
            <p:nvPr/>
          </p:nvGrpSpPr>
          <p:grpSpPr bwMode="auto">
            <a:xfrm>
              <a:off x="1728" y="1344"/>
              <a:ext cx="2976" cy="423"/>
              <a:chOff x="1728" y="1689"/>
              <a:chExt cx="2976" cy="423"/>
            </a:xfrm>
          </p:grpSpPr>
          <p:sp>
            <p:nvSpPr>
              <p:cNvPr id="30726" name="Oval 5"/>
              <p:cNvSpPr>
                <a:spLocks noChangeArrowheads="1"/>
              </p:cNvSpPr>
              <p:nvPr/>
            </p:nvSpPr>
            <p:spPr bwMode="auto">
              <a:xfrm>
                <a:off x="1968" y="1920"/>
                <a:ext cx="192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7" name="Line 7"/>
              <p:cNvSpPr>
                <a:spLocks noChangeShapeType="1"/>
              </p:cNvSpPr>
              <p:nvPr/>
            </p:nvSpPr>
            <p:spPr bwMode="auto">
              <a:xfrm>
                <a:off x="2208" y="2016"/>
                <a:ext cx="18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28" name="Text Box 8"/>
              <p:cNvSpPr txBox="1">
                <a:spLocks noChangeArrowheads="1"/>
              </p:cNvSpPr>
              <p:nvPr/>
            </p:nvSpPr>
            <p:spPr bwMode="auto">
              <a:xfrm>
                <a:off x="2736" y="1728"/>
                <a:ext cx="144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Weight </a:t>
                </a:r>
                <a:r>
                  <a:rPr lang="en-US" sz="1800" i="1">
                    <a:latin typeface="Verdana" charset="0"/>
                  </a:rPr>
                  <a:t>w</a:t>
                </a:r>
                <a:endParaRPr lang="en-US" sz="1800">
                  <a:latin typeface="Verdana" charset="0"/>
                </a:endParaRPr>
              </a:p>
            </p:txBody>
          </p:sp>
          <p:sp>
            <p:nvSpPr>
              <p:cNvPr id="30729" name="Text Box 10"/>
              <p:cNvSpPr txBox="1">
                <a:spLocks noChangeArrowheads="1"/>
              </p:cNvSpPr>
              <p:nvPr/>
            </p:nvSpPr>
            <p:spPr bwMode="auto">
              <a:xfrm>
                <a:off x="172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A</a:t>
                </a:r>
              </a:p>
            </p:txBody>
          </p:sp>
          <p:sp>
            <p:nvSpPr>
              <p:cNvPr id="30730" name="Text Box 11"/>
              <p:cNvSpPr txBox="1">
                <a:spLocks noChangeArrowheads="1"/>
              </p:cNvSpPr>
              <p:nvPr/>
            </p:nvSpPr>
            <p:spPr bwMode="auto">
              <a:xfrm>
                <a:off x="3888" y="1689"/>
                <a:ext cx="81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800">
                    <a:latin typeface="Verdana" charset="0"/>
                  </a:rPr>
                  <a:t>Node </a:t>
                </a:r>
                <a:r>
                  <a:rPr lang="en-US" sz="1800" i="1">
                    <a:latin typeface="Verdana" charset="0"/>
                  </a:rPr>
                  <a:t>B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8288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(neuron)</a:t>
            </a:r>
            <a:endParaRPr 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0" y="23622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(neuron)</a:t>
            </a:r>
            <a:endParaRPr lang="en-US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1026"/>
          <p:cNvGrpSpPr>
            <a:grpSpLocks/>
          </p:cNvGrpSpPr>
          <p:nvPr/>
        </p:nvGrpSpPr>
        <p:grpSpPr bwMode="auto">
          <a:xfrm>
            <a:off x="609600" y="1524000"/>
            <a:ext cx="8001000" cy="4724400"/>
            <a:chOff x="288" y="864"/>
            <a:chExt cx="5040" cy="297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Text Box 1030"/>
            <p:cNvSpPr txBox="1">
              <a:spLocks noChangeArrowheads="1"/>
            </p:cNvSpPr>
            <p:nvPr/>
          </p:nvSpPr>
          <p:spPr bwMode="auto">
            <a:xfrm>
              <a:off x="4464" y="207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Output </a:t>
              </a:r>
              <a:r>
                <a:rPr lang="en-US" sz="1800" i="1"/>
                <a:t>y</a:t>
              </a:r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Text Box 1035"/>
            <p:cNvSpPr txBox="1">
              <a:spLocks noChangeArrowheads="1"/>
            </p:cNvSpPr>
            <p:nvPr/>
          </p:nvSpPr>
          <p:spPr bwMode="auto">
            <a:xfrm>
              <a:off x="336" y="864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78" name="Text Box 1036"/>
            <p:cNvSpPr txBox="1">
              <a:spLocks noChangeArrowheads="1"/>
            </p:cNvSpPr>
            <p:nvPr/>
          </p:nvSpPr>
          <p:spPr bwMode="auto">
            <a:xfrm>
              <a:off x="336" y="1977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79" name="Text Box 1037"/>
            <p:cNvSpPr txBox="1">
              <a:spLocks noChangeArrowheads="1"/>
            </p:cNvSpPr>
            <p:nvPr/>
          </p:nvSpPr>
          <p:spPr bwMode="auto">
            <a:xfrm>
              <a:off x="288" y="2745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0" name="Text Box 1038"/>
            <p:cNvSpPr txBox="1">
              <a:spLocks noChangeArrowheads="1"/>
            </p:cNvSpPr>
            <p:nvPr/>
          </p:nvSpPr>
          <p:spPr bwMode="auto">
            <a:xfrm>
              <a:off x="288" y="3609"/>
              <a:ext cx="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4</a:t>
              </a:r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1</a:t>
              </a:r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3</a:t>
              </a:r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4</a:t>
              </a:r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5334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/>
              <a:t>A Single</a:t>
            </a:r>
            <a:r>
              <a:rPr lang="en-US" sz="4000" dirty="0" smtClean="0"/>
              <a:t> Neuron/</a:t>
            </a:r>
            <a:r>
              <a:rPr lang="en-US" sz="4000" dirty="0" err="1" smtClean="0"/>
              <a:t>Perceptron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 bwMode="auto">
          <a:xfrm rot="16200000" flipH="1">
            <a:off x="3923506" y="3694906"/>
            <a:ext cx="16002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6886" name="Object 22"/>
          <p:cNvGraphicFramePr>
            <a:graphicFrameLocks noChangeAspect="1"/>
          </p:cNvGraphicFramePr>
          <p:nvPr/>
        </p:nvGraphicFramePr>
        <p:xfrm>
          <a:off x="4114800" y="3373438"/>
          <a:ext cx="592137" cy="81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62" name="Equation" r:id="rId4" imgW="266700" imgH="368300" progId="Equation.3">
                  <p:embed/>
                </p:oleObj>
              </mc:Choice>
              <mc:Fallback>
                <p:oleObj name="Equation" r:id="rId4" imgW="266700" imgH="368300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73438"/>
                        <a:ext cx="592137" cy="81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87" name="Object 23"/>
          <p:cNvGraphicFramePr>
            <a:graphicFrameLocks noChangeAspect="1"/>
          </p:cNvGraphicFramePr>
          <p:nvPr/>
        </p:nvGraphicFramePr>
        <p:xfrm>
          <a:off x="4807795" y="3519487"/>
          <a:ext cx="602405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63" name="Equation" r:id="rId6" imgW="342900" imgH="165100" progId="Equation.3">
                  <p:embed/>
                </p:oleObj>
              </mc:Choice>
              <mc:Fallback>
                <p:oleObj name="Equation" r:id="rId6" imgW="342900" imgH="16510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7795" y="3519487"/>
                        <a:ext cx="602405" cy="290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5486400" y="4114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818FF"/>
                </a:solidFill>
              </a:rPr>
              <a:t>threshold function</a:t>
            </a:r>
            <a:endParaRPr lang="en-US" dirty="0">
              <a:solidFill>
                <a:srgbClr val="1818FF"/>
              </a:solidFill>
            </a:endParaRPr>
          </a:p>
        </p:txBody>
      </p:sp>
      <p:cxnSp>
        <p:nvCxnSpPr>
          <p:cNvPr id="29" name="Straight Arrow Connector 28"/>
          <p:cNvCxnSpPr>
            <a:stCxn id="26" idx="1"/>
          </p:cNvCxnSpPr>
          <p:nvPr/>
        </p:nvCxnSpPr>
        <p:spPr bwMode="auto">
          <a:xfrm rot="10800000">
            <a:off x="5105400" y="3886203"/>
            <a:ext cx="381000" cy="459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3886200" y="1524000"/>
            <a:ext cx="3315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Each input contributes:</a:t>
            </a:r>
          </a:p>
          <a:p>
            <a:r>
              <a:rPr lang="en-US" dirty="0" smtClean="0">
                <a:solidFill>
                  <a:srgbClr val="FF6600"/>
                </a:solidFill>
              </a:rPr>
              <a:t>x</a:t>
            </a:r>
            <a:r>
              <a:rPr lang="en-US" baseline="-25000" dirty="0" smtClean="0">
                <a:solidFill>
                  <a:srgbClr val="FF6600"/>
                </a:solidFill>
              </a:rPr>
              <a:t>i</a:t>
            </a:r>
            <a:r>
              <a:rPr lang="en-US" dirty="0" smtClean="0">
                <a:solidFill>
                  <a:srgbClr val="FF6600"/>
                </a:solidFill>
              </a:rPr>
              <a:t> * </a:t>
            </a:r>
            <a:r>
              <a:rPr lang="en-US" dirty="0" err="1" smtClean="0">
                <a:solidFill>
                  <a:srgbClr val="FF6600"/>
                </a:solidFill>
              </a:rPr>
              <a:t>w</a:t>
            </a:r>
            <a:r>
              <a:rPr lang="en-US" baseline="-25000" dirty="0" err="1" smtClean="0">
                <a:solidFill>
                  <a:srgbClr val="FF6600"/>
                </a:solidFill>
              </a:rPr>
              <a:t>i</a:t>
            </a:r>
            <a:endParaRPr lang="en-US" baseline="-25000" dirty="0">
              <a:solidFill>
                <a:srgbClr val="FF6600"/>
              </a:solidFill>
            </a:endParaRPr>
          </a:p>
        </p:txBody>
      </p:sp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969750"/>
              </p:ext>
            </p:extLst>
          </p:nvPr>
        </p:nvGraphicFramePr>
        <p:xfrm>
          <a:off x="4038600" y="4953000"/>
          <a:ext cx="16081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64" name="Equation" r:id="rId8" imgW="723900" imgH="342900" progId="Equation.3">
                  <p:embed/>
                </p:oleObj>
              </mc:Choice>
              <mc:Fallback>
                <p:oleObj name="Equation" r:id="rId8" imgW="723900" imgH="342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953000"/>
                        <a:ext cx="16081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neural networks</a:t>
            </a:r>
            <a:endParaRPr lang="en-US" dirty="0"/>
          </a:p>
        </p:txBody>
      </p:sp>
      <p:sp>
        <p:nvSpPr>
          <p:cNvPr id="5" name="Oval 2"/>
          <p:cNvSpPr>
            <a:spLocks noChangeArrowheads="1"/>
          </p:cNvSpPr>
          <p:nvPr/>
        </p:nvSpPr>
        <p:spPr bwMode="auto">
          <a:xfrm>
            <a:off x="5926667" y="2805113"/>
            <a:ext cx="7620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926667" y="2971801"/>
            <a:ext cx="1600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i="1">
                <a:solidFill>
                  <a:srgbClr val="FF0000"/>
                </a:solidFill>
              </a:rPr>
              <a:t>T = ?</a:t>
            </a: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6688667" y="3109913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755467" y="2957513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 </a:t>
            </a:r>
            <a:r>
              <a:rPr lang="en-US" sz="1800" i="1"/>
              <a:t>y</a:t>
            </a: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164667" y="2500313"/>
            <a:ext cx="838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5240867" y="3414713"/>
            <a:ext cx="838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4174067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4250267" y="3490913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</a:t>
            </a:r>
            <a:r>
              <a:rPr lang="en-US" sz="1800" dirty="0" smtClean="0"/>
              <a:t>x</a:t>
            </a:r>
            <a:r>
              <a:rPr lang="en-US" sz="1800" baseline="-25000" dirty="0"/>
              <a:t>3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317067" y="22860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 smtClean="0">
                <a:solidFill>
                  <a:srgbClr val="FF0000"/>
                </a:solidFill>
              </a:rPr>
              <a:t>1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469467" y="3657601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</a:rPr>
              <a:t>w</a:t>
            </a:r>
            <a:r>
              <a:rPr lang="en-US" sz="1800" baseline="-25000" dirty="0" smtClean="0">
                <a:solidFill>
                  <a:srgbClr val="FF0000"/>
                </a:solidFill>
              </a:rPr>
              <a:t>3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5088467" y="3124200"/>
            <a:ext cx="838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4097867" y="2833687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</a:t>
            </a:r>
            <a:r>
              <a:rPr lang="en-US" sz="1800" dirty="0" smtClean="0"/>
              <a:t>x</a:t>
            </a:r>
            <a:r>
              <a:rPr lang="en-US" sz="1800" baseline="-25000" dirty="0"/>
              <a:t>2</a:t>
            </a: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59867" y="2667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</a:rPr>
              <a:t>w</a:t>
            </a:r>
            <a:r>
              <a:rPr lang="en-US" sz="1800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>
                <a:solidFill>
                  <a:srgbClr val="FF0000"/>
                </a:solidFill>
              </a:rPr>
              <a:t>= ?</a:t>
            </a:r>
            <a:endParaRPr lang="en-US" sz="1800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9" name="Group 174"/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3200399" cy="4481718"/>
        </p:xfrm>
        <a:graphic>
          <a:graphicData uri="http://schemas.openxmlformats.org/drawingml/2006/table">
            <a:tbl>
              <a:tblPr/>
              <a:tblGrid>
                <a:gridCol w="762000"/>
                <a:gridCol w="609600"/>
                <a:gridCol w="696350"/>
                <a:gridCol w="1132449"/>
              </a:tblGrid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20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20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8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82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657600" y="4397276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start with some initial weights and thresholds</a:t>
            </a:r>
          </a:p>
          <a:p>
            <a:pPr marL="457200" indent="-457200">
              <a:buAutoNum type="arabicPeriod"/>
            </a:pPr>
            <a:r>
              <a:rPr lang="en-US" dirty="0" smtClean="0"/>
              <a:t>show examples repeatedly to NN</a:t>
            </a:r>
          </a:p>
          <a:p>
            <a:pPr marL="457200" indent="-457200">
              <a:buAutoNum type="arabicPeriod"/>
            </a:pPr>
            <a:r>
              <a:rPr lang="en-US" dirty="0"/>
              <a:t>u</a:t>
            </a:r>
            <a:r>
              <a:rPr lang="en-US" dirty="0" smtClean="0"/>
              <a:t>pdate weights/thresholds by comparing NN output to actual output</a:t>
            </a:r>
          </a:p>
        </p:txBody>
      </p:sp>
    </p:spTree>
    <p:extLst>
      <p:ext uri="{BB962C8B-B14F-4D97-AF65-F5344CB8AC3E}">
        <p14:creationId xmlns:p14="http://schemas.microsoft.com/office/powerpoint/2010/main" val="209507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repeat until you get all examples right: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/>
              <a:t>for each “training” example:</a:t>
            </a:r>
          </a:p>
          <a:p>
            <a:pPr lvl="1">
              <a:buFontTx/>
              <a:buChar char="-"/>
            </a:pPr>
            <a:r>
              <a:rPr lang="en-US" dirty="0" smtClean="0"/>
              <a:t>calculate current prediction on example</a:t>
            </a:r>
          </a:p>
          <a:p>
            <a:pPr lvl="1">
              <a:buFontTx/>
              <a:buChar char="-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FF6600"/>
                </a:solidFill>
              </a:rPr>
              <a:t>wrong</a:t>
            </a:r>
            <a:r>
              <a:rPr lang="en-US" dirty="0" smtClean="0"/>
              <a:t>: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update weights and threshold towards getting this example correct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04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actual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62203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200" y="6019800"/>
            <a:ext cx="5385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could we adjust to make it right?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48400" y="1173540"/>
            <a:ext cx="2895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Weighted sum is 0.5, which is not equal or larger than the threshold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573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90800" y="6096000"/>
            <a:ext cx="6104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This weight doesn’t matter, so don’t change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33400" y="4038600"/>
            <a:ext cx="1981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342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6096000"/>
            <a:ext cx="512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Could increase any of these weights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85800" y="2743200"/>
            <a:ext cx="19812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09600" y="12954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9600" y="51816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122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26"/>
          <p:cNvGrpSpPr>
            <a:grpSpLocks/>
          </p:cNvGrpSpPr>
          <p:nvPr/>
        </p:nvGrpSpPr>
        <p:grpSpPr bwMode="auto">
          <a:xfrm>
            <a:off x="1524000" y="1752600"/>
            <a:ext cx="5715000" cy="4343400"/>
            <a:chOff x="864" y="1008"/>
            <a:chExt cx="3600" cy="2736"/>
          </a:xfrm>
        </p:grpSpPr>
        <p:sp>
          <p:nvSpPr>
            <p:cNvPr id="36869" name="Oval 1027"/>
            <p:cNvSpPr>
              <a:spLocks noChangeArrowheads="1"/>
            </p:cNvSpPr>
            <p:nvPr/>
          </p:nvSpPr>
          <p:spPr bwMode="auto">
            <a:xfrm>
              <a:off x="2352" y="1728"/>
              <a:ext cx="1008" cy="100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1029"/>
            <p:cNvSpPr>
              <a:spLocks noChangeShapeType="1"/>
            </p:cNvSpPr>
            <p:nvPr/>
          </p:nvSpPr>
          <p:spPr bwMode="auto">
            <a:xfrm>
              <a:off x="3408" y="2208"/>
              <a:ext cx="10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1031"/>
            <p:cNvSpPr>
              <a:spLocks noChangeShapeType="1"/>
            </p:cNvSpPr>
            <p:nvPr/>
          </p:nvSpPr>
          <p:spPr bwMode="auto">
            <a:xfrm>
              <a:off x="912" y="1008"/>
              <a:ext cx="144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32"/>
            <p:cNvSpPr>
              <a:spLocks noChangeShapeType="1"/>
            </p:cNvSpPr>
            <p:nvPr/>
          </p:nvSpPr>
          <p:spPr bwMode="auto">
            <a:xfrm>
              <a:off x="912" y="2112"/>
              <a:ext cx="13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033"/>
            <p:cNvSpPr>
              <a:spLocks noChangeShapeType="1"/>
            </p:cNvSpPr>
            <p:nvPr/>
          </p:nvSpPr>
          <p:spPr bwMode="auto">
            <a:xfrm flipV="1">
              <a:off x="864" y="2352"/>
              <a:ext cx="144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034"/>
            <p:cNvSpPr>
              <a:spLocks noChangeShapeType="1"/>
            </p:cNvSpPr>
            <p:nvPr/>
          </p:nvSpPr>
          <p:spPr bwMode="auto">
            <a:xfrm flipV="1">
              <a:off x="864" y="2544"/>
              <a:ext cx="1536" cy="1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Text Box 1039"/>
            <p:cNvSpPr txBox="1">
              <a:spLocks noChangeArrowheads="1"/>
            </p:cNvSpPr>
            <p:nvPr/>
          </p:nvSpPr>
          <p:spPr bwMode="auto">
            <a:xfrm>
              <a:off x="1344" y="1113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1</a:t>
              </a:r>
              <a:endParaRPr lang="en-US" sz="1800" baseline="-25000" dirty="0"/>
            </a:p>
          </p:txBody>
        </p:sp>
        <p:sp>
          <p:nvSpPr>
            <p:cNvPr id="36882" name="Text Box 1040"/>
            <p:cNvSpPr txBox="1">
              <a:spLocks noChangeArrowheads="1"/>
            </p:cNvSpPr>
            <p:nvPr/>
          </p:nvSpPr>
          <p:spPr bwMode="auto">
            <a:xfrm>
              <a:off x="1056" y="1872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-1</a:t>
              </a:r>
              <a:endParaRPr lang="en-US" sz="1800" baseline="-25000" dirty="0"/>
            </a:p>
          </p:txBody>
        </p:sp>
        <p:sp>
          <p:nvSpPr>
            <p:cNvPr id="36883" name="Text Box 1041"/>
            <p:cNvSpPr txBox="1">
              <a:spLocks noChangeArrowheads="1"/>
            </p:cNvSpPr>
            <p:nvPr/>
          </p:nvSpPr>
          <p:spPr bwMode="auto">
            <a:xfrm>
              <a:off x="1008" y="2793"/>
              <a:ext cx="86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1</a:t>
              </a:r>
              <a:endParaRPr lang="en-US" sz="1800" baseline="-25000" dirty="0"/>
            </a:p>
          </p:txBody>
        </p:sp>
        <p:sp>
          <p:nvSpPr>
            <p:cNvPr id="36884" name="Text Box 1042"/>
            <p:cNvSpPr txBox="1">
              <a:spLocks noChangeArrowheads="1"/>
            </p:cNvSpPr>
            <p:nvPr/>
          </p:nvSpPr>
          <p:spPr bwMode="auto">
            <a:xfrm>
              <a:off x="1296" y="3360"/>
              <a:ext cx="86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 smtClean="0"/>
                <a:t>0.5</a:t>
              </a:r>
              <a:endParaRPr lang="en-US" sz="1800" baseline="-25000" dirty="0"/>
            </a:p>
          </p:txBody>
        </p:sp>
      </p:grp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381000" y="6858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7543800" y="3099137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00FF"/>
                </a:solidFill>
              </a:rPr>
              <a:t>0</a:t>
            </a:r>
            <a:endParaRPr lang="en-US" sz="60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4267200" y="3352800"/>
            <a:ext cx="762000" cy="687388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464373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Threshold of 1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990600" y="13671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3195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44913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58629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59812" y="2814935"/>
            <a:ext cx="1450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predicted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91400" y="4419600"/>
            <a:ext cx="1005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actual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43800" y="4724400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0" y="6096000"/>
            <a:ext cx="4205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Could decrease the threshold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3352800" y="4191000"/>
            <a:ext cx="25146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369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update rule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447800"/>
          </a:xfrm>
        </p:spPr>
        <p:txBody>
          <a:bodyPr/>
          <a:lstStyle/>
          <a:p>
            <a:pPr lvl="1">
              <a:buFontTx/>
              <a:buChar char="-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FF6600"/>
                </a:solidFill>
              </a:rPr>
              <a:t>wrong</a:t>
            </a:r>
            <a:r>
              <a:rPr lang="en-US" dirty="0" smtClean="0"/>
              <a:t>:</a:t>
            </a:r>
          </a:p>
          <a:p>
            <a:pPr lvl="2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update weights and threshold towards getting this example correct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Down Arrow 4"/>
          <p:cNvSpPr/>
          <p:nvPr/>
        </p:nvSpPr>
        <p:spPr bwMode="auto">
          <a:xfrm>
            <a:off x="3352800" y="3200400"/>
            <a:ext cx="1219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33400" y="403860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lvl="1">
              <a:buFontTx/>
              <a:buChar char="-"/>
            </a:pPr>
            <a:r>
              <a:rPr lang="en-US" dirty="0" smtClean="0"/>
              <a:t>if </a:t>
            </a:r>
            <a:r>
              <a:rPr lang="en-US" i="1" dirty="0" smtClean="0">
                <a:solidFill>
                  <a:srgbClr val="FF6600"/>
                </a:solidFill>
              </a:rPr>
              <a:t>wrong</a:t>
            </a:r>
            <a:r>
              <a:rPr lang="en-US" dirty="0"/>
              <a:t>: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133600" y="557278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2184246" y="4719935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3353412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9654" y="5715000"/>
            <a:ext cx="4444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 in this case?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87205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109" y="5715000"/>
            <a:ext cx="4889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causes us to increase the weights!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22737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51109" y="5715000"/>
            <a:ext cx="5214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if predicted = 1 and actual = 0?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787585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4495800" y="3962400"/>
            <a:ext cx="381000" cy="28194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638800"/>
            <a:ext cx="76721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We’re over the threshold, so want to decrease weights: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actual - predicted = -1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00054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6400800" y="51816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5791200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41350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6400800" y="51816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5722203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Only adjust those weights that actually contributed!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52903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2590800" y="51054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5791200"/>
            <a:ext cx="2819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49230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2590800" y="5105400"/>
            <a:ext cx="457200" cy="4572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5646003"/>
            <a:ext cx="70283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“learning rate”: value between 0 and 1 (</a:t>
            </a:r>
            <a:r>
              <a:rPr lang="en-US" dirty="0" err="1" smtClean="0">
                <a:solidFill>
                  <a:srgbClr val="0000FF"/>
                </a:solidFill>
              </a:rPr>
              <a:t>e.g</a:t>
            </a:r>
            <a:r>
              <a:rPr lang="en-US" dirty="0" smtClean="0">
                <a:solidFill>
                  <a:srgbClr val="0000FF"/>
                </a:solidFill>
              </a:rPr>
              <a:t> 0.1)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adjusts how abrupt the changes are to the model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66395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581400" y="2209800"/>
            <a:ext cx="1143000" cy="1143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800600" y="2743200"/>
            <a:ext cx="990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600200" y="1752600"/>
            <a:ext cx="19050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600200" y="2590800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600200" y="3048000"/>
            <a:ext cx="18288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6" name="Line 1034"/>
          <p:cNvSpPr>
            <a:spLocks noChangeShapeType="1"/>
          </p:cNvSpPr>
          <p:nvPr/>
        </p:nvSpPr>
        <p:spPr bwMode="auto">
          <a:xfrm flipV="1">
            <a:off x="1676400" y="3200400"/>
            <a:ext cx="19050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133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1</a:t>
            </a:r>
            <a:endParaRPr lang="en-US" sz="1800" baseline="-25000" dirty="0"/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905000" y="21336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-1</a:t>
            </a:r>
            <a:endParaRPr lang="en-US" sz="1800" baseline="-25000" dirty="0"/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981200" y="2819400"/>
            <a:ext cx="1371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1</a:t>
            </a:r>
            <a:endParaRPr lang="en-US" sz="1800" baseline="-25000" dirty="0"/>
          </a:p>
        </p:txBody>
      </p:sp>
      <p:sp>
        <p:nvSpPr>
          <p:cNvPr id="36884" name="Text Box 1042"/>
          <p:cNvSpPr txBox="1">
            <a:spLocks noChangeArrowheads="1"/>
          </p:cNvSpPr>
          <p:nvPr/>
        </p:nvSpPr>
        <p:spPr bwMode="auto">
          <a:xfrm>
            <a:off x="2209800" y="3733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0.5</a:t>
            </a:r>
            <a:endParaRPr lang="en-US" sz="1800" baseline="-25000" dirty="0"/>
          </a:p>
        </p:txBody>
      </p:sp>
      <p:sp>
        <p:nvSpPr>
          <p:cNvPr id="36868" name="Text Box 1045"/>
          <p:cNvSpPr txBox="1">
            <a:spLocks noChangeArrowheads="1"/>
          </p:cNvSpPr>
          <p:nvPr/>
        </p:nvSpPr>
        <p:spPr bwMode="auto">
          <a:xfrm>
            <a:off x="-304800" y="3810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smtClean="0"/>
              <a:t>Perceptron learning</a:t>
            </a:r>
            <a:endParaRPr lang="en-US" sz="4000" dirty="0"/>
          </a:p>
        </p:txBody>
      </p:sp>
      <p:sp>
        <p:nvSpPr>
          <p:cNvPr id="28" name="TextBox 27"/>
          <p:cNvSpPr txBox="1"/>
          <p:nvPr/>
        </p:nvSpPr>
        <p:spPr>
          <a:xfrm>
            <a:off x="6327588" y="279880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0</a:t>
            </a:r>
            <a:endParaRPr lang="en-US" sz="3600" dirty="0">
              <a:solidFill>
                <a:srgbClr val="0000FF"/>
              </a:solidFill>
            </a:endParaRPr>
          </a:p>
        </p:txBody>
      </p:sp>
      <p:grpSp>
        <p:nvGrpSpPr>
          <p:cNvPr id="3" name="Group 35"/>
          <p:cNvGrpSpPr/>
          <p:nvPr/>
        </p:nvGrpSpPr>
        <p:grpSpPr>
          <a:xfrm>
            <a:off x="3962400" y="2514600"/>
            <a:ext cx="457200" cy="4572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 rot="5400000" flipH="1" flipV="1">
              <a:off x="4305300" y="3695703"/>
              <a:ext cx="685801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/>
          <p:cNvSpPr txBox="1"/>
          <p:nvPr/>
        </p:nvSpPr>
        <p:spPr>
          <a:xfrm>
            <a:off x="3505200" y="3505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Threshold of 1</a:t>
            </a:r>
            <a:endParaRPr lang="en-US" sz="1800" dirty="0"/>
          </a:p>
        </p:txBody>
      </p:sp>
      <p:sp>
        <p:nvSpPr>
          <p:cNvPr id="38" name="TextBox 37"/>
          <p:cNvSpPr txBox="1"/>
          <p:nvPr/>
        </p:nvSpPr>
        <p:spPr>
          <a:xfrm>
            <a:off x="914400" y="14433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914400" y="2362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914400" y="30480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0600" y="3733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943600" y="2514600"/>
            <a:ext cx="1239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predicted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0" y="3429000"/>
            <a:ext cx="8690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actual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48400" y="3733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76400" y="4648200"/>
            <a:ext cx="5310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Δw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5739824"/>
            <a:ext cx="499828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about the threshold?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52600" y="4114800"/>
            <a:ext cx="22000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/>
              <a:t> </a:t>
            </a:r>
            <a:r>
              <a:rPr lang="en-US" sz="2800" dirty="0" smtClean="0"/>
              <a:t>+ </a:t>
            </a:r>
            <a:r>
              <a:rPr lang="en-US" sz="2800" dirty="0" err="1" smtClean="0"/>
              <a:t>Δwi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7391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200400" y="1295400"/>
            <a:ext cx="12954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495800" y="19050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51054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524000" y="1066800"/>
            <a:ext cx="1752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524000" y="1828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2133600"/>
            <a:ext cx="1676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09600" y="76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09600" y="16144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533400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09800" y="776287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752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2362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3</a:t>
            </a:r>
          </a:p>
        </p:txBody>
      </p:sp>
      <p:grpSp>
        <p:nvGrpSpPr>
          <p:cNvPr id="27" name="Group 35"/>
          <p:cNvGrpSpPr/>
          <p:nvPr/>
        </p:nvGrpSpPr>
        <p:grpSpPr>
          <a:xfrm>
            <a:off x="3505200" y="1600200"/>
            <a:ext cx="609600" cy="6096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048000" y="24954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Threshold of </a:t>
            </a:r>
            <a:r>
              <a:rPr lang="en-US" sz="2000" i="1" dirty="0" smtClean="0"/>
              <a:t>t</a:t>
            </a:r>
            <a:endParaRPr lang="en-US" sz="2000" i="1" baseline="-25000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911546"/>
              </p:ext>
            </p:extLst>
          </p:nvPr>
        </p:nvGraphicFramePr>
        <p:xfrm>
          <a:off x="6553200" y="1371600"/>
          <a:ext cx="19732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222" name="Equation" r:id="rId4" imgW="889000" imgH="457200" progId="Equation.3">
                  <p:embed/>
                </p:oleObj>
              </mc:Choice>
              <mc:Fallback>
                <p:oleObj name="Equation" r:id="rId4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371600"/>
                        <a:ext cx="1973262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200" y="3200400"/>
            <a:ext cx="8382000" cy="2976265"/>
            <a:chOff x="457200" y="3200400"/>
            <a:chExt cx="8382000" cy="2976265"/>
          </a:xfrm>
        </p:grpSpPr>
        <p:sp>
          <p:nvSpPr>
            <p:cNvPr id="36" name="Oval 1027"/>
            <p:cNvSpPr>
              <a:spLocks noChangeArrowheads="1"/>
            </p:cNvSpPr>
            <p:nvPr/>
          </p:nvSpPr>
          <p:spPr bwMode="auto">
            <a:xfrm>
              <a:off x="3200400" y="3962400"/>
              <a:ext cx="12954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029"/>
            <p:cNvSpPr>
              <a:spLocks noChangeShapeType="1"/>
            </p:cNvSpPr>
            <p:nvPr/>
          </p:nvSpPr>
          <p:spPr bwMode="auto">
            <a:xfrm>
              <a:off x="4495800" y="4572000"/>
              <a:ext cx="609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Text Box 1030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Output </a:t>
              </a:r>
              <a:r>
                <a:rPr lang="en-US" sz="1800" i="1" dirty="0"/>
                <a:t>y</a:t>
              </a:r>
            </a:p>
          </p:txBody>
        </p:sp>
        <p:sp>
          <p:nvSpPr>
            <p:cNvPr id="39" name="Line 1031"/>
            <p:cNvSpPr>
              <a:spLocks noChangeShapeType="1"/>
            </p:cNvSpPr>
            <p:nvPr/>
          </p:nvSpPr>
          <p:spPr bwMode="auto">
            <a:xfrm>
              <a:off x="1524000" y="3733800"/>
              <a:ext cx="17526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032"/>
            <p:cNvSpPr>
              <a:spLocks noChangeShapeType="1"/>
            </p:cNvSpPr>
            <p:nvPr/>
          </p:nvSpPr>
          <p:spPr bwMode="auto">
            <a:xfrm>
              <a:off x="1524000" y="44958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033"/>
            <p:cNvSpPr>
              <a:spLocks noChangeShapeType="1"/>
            </p:cNvSpPr>
            <p:nvPr/>
          </p:nvSpPr>
          <p:spPr bwMode="auto">
            <a:xfrm flipV="1">
              <a:off x="1524000" y="4800600"/>
              <a:ext cx="167640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1035"/>
            <p:cNvSpPr txBox="1">
              <a:spLocks noChangeArrowheads="1"/>
            </p:cNvSpPr>
            <p:nvPr/>
          </p:nvSpPr>
          <p:spPr bwMode="auto">
            <a:xfrm>
              <a:off x="609600" y="34290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609600" y="4281488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4" name="Text Box 1037"/>
            <p:cNvSpPr txBox="1">
              <a:spLocks noChangeArrowheads="1"/>
            </p:cNvSpPr>
            <p:nvPr/>
          </p:nvSpPr>
          <p:spPr bwMode="auto">
            <a:xfrm>
              <a:off x="533400" y="48006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5" name="Text Box 1039"/>
            <p:cNvSpPr txBox="1">
              <a:spLocks noChangeArrowheads="1"/>
            </p:cNvSpPr>
            <p:nvPr/>
          </p:nvSpPr>
          <p:spPr bwMode="auto">
            <a:xfrm>
              <a:off x="2209800" y="3443287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6" name="Text Box 1040"/>
            <p:cNvSpPr txBox="1">
              <a:spLocks noChangeArrowheads="1"/>
            </p:cNvSpPr>
            <p:nvPr/>
          </p:nvSpPr>
          <p:spPr bwMode="auto">
            <a:xfrm>
              <a:off x="1752600" y="4114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7" name="Text Box 1041"/>
            <p:cNvSpPr txBox="1">
              <a:spLocks noChangeArrowheads="1"/>
            </p:cNvSpPr>
            <p:nvPr/>
          </p:nvSpPr>
          <p:spPr bwMode="auto">
            <a:xfrm>
              <a:off x="1752600" y="50292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3</a:t>
              </a:r>
            </a:p>
          </p:txBody>
        </p:sp>
        <p:grpSp>
          <p:nvGrpSpPr>
            <p:cNvPr id="48" name="Group 35"/>
            <p:cNvGrpSpPr/>
            <p:nvPr/>
          </p:nvGrpSpPr>
          <p:grpSpPr>
            <a:xfrm>
              <a:off x="3505200" y="4267200"/>
              <a:ext cx="609600" cy="609600"/>
              <a:chOff x="4267200" y="3352800"/>
              <a:chExt cx="762000" cy="687388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" name="TextBox 51"/>
            <p:cNvSpPr txBox="1"/>
            <p:nvPr/>
          </p:nvSpPr>
          <p:spPr>
            <a:xfrm>
              <a:off x="3429000" y="516249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00FF"/>
                  </a:solidFill>
                </a:rPr>
                <a:t>Threshold of </a:t>
              </a:r>
              <a:r>
                <a:rPr lang="en-US" sz="2000" b="1" dirty="0">
                  <a:solidFill>
                    <a:srgbClr val="0000FF"/>
                  </a:solidFill>
                </a:rPr>
                <a:t>0</a:t>
              </a:r>
              <a:endParaRPr lang="en-US" sz="20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" name="Line 1033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1524000" cy="762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8600" y="5715000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1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3697789"/>
                </p:ext>
              </p:extLst>
            </p:nvPr>
          </p:nvGraphicFramePr>
          <p:xfrm>
            <a:off x="6189663" y="3405187"/>
            <a:ext cx="264953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1223" name="Equation" r:id="rId6" imgW="1193800" imgH="457200" progId="Equation.3">
                    <p:embed/>
                  </p:oleObj>
                </mc:Choice>
                <mc:Fallback>
                  <p:oleObj name="Equation" r:id="rId6" imgW="1193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9663" y="3405187"/>
                          <a:ext cx="2649537" cy="1014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457200" y="3200400"/>
              <a:ext cx="8077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 Box 1041"/>
            <p:cNvSpPr txBox="1">
              <a:spLocks noChangeArrowheads="1"/>
            </p:cNvSpPr>
            <p:nvPr/>
          </p:nvSpPr>
          <p:spPr bwMode="auto">
            <a:xfrm rot="20485554">
              <a:off x="2209800" y="5695298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Weight </a:t>
              </a:r>
              <a:r>
                <a:rPr lang="en-US" sz="1800" dirty="0" smtClean="0">
                  <a:solidFill>
                    <a:srgbClr val="0000FF"/>
                  </a:solidFill>
                </a:rPr>
                <a:t>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2139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Oval 1027"/>
          <p:cNvSpPr>
            <a:spLocks noChangeArrowheads="1"/>
          </p:cNvSpPr>
          <p:nvPr/>
        </p:nvSpPr>
        <p:spPr bwMode="auto">
          <a:xfrm>
            <a:off x="3200400" y="1295400"/>
            <a:ext cx="1295400" cy="1219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1" name="Line 1029"/>
          <p:cNvSpPr>
            <a:spLocks noChangeShapeType="1"/>
          </p:cNvSpPr>
          <p:nvPr/>
        </p:nvSpPr>
        <p:spPr bwMode="auto">
          <a:xfrm>
            <a:off x="4495800" y="1905000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Text Box 1030"/>
          <p:cNvSpPr txBox="1">
            <a:spLocks noChangeArrowheads="1"/>
          </p:cNvSpPr>
          <p:nvPr/>
        </p:nvSpPr>
        <p:spPr bwMode="auto">
          <a:xfrm>
            <a:off x="5105400" y="16764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36873" name="Line 1031"/>
          <p:cNvSpPr>
            <a:spLocks noChangeShapeType="1"/>
          </p:cNvSpPr>
          <p:nvPr/>
        </p:nvSpPr>
        <p:spPr bwMode="auto">
          <a:xfrm>
            <a:off x="1524000" y="1066800"/>
            <a:ext cx="17526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4" name="Line 1032"/>
          <p:cNvSpPr>
            <a:spLocks noChangeShapeType="1"/>
          </p:cNvSpPr>
          <p:nvPr/>
        </p:nvSpPr>
        <p:spPr bwMode="auto">
          <a:xfrm>
            <a:off x="1524000" y="1828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5" name="Line 1033"/>
          <p:cNvSpPr>
            <a:spLocks noChangeShapeType="1"/>
          </p:cNvSpPr>
          <p:nvPr/>
        </p:nvSpPr>
        <p:spPr bwMode="auto">
          <a:xfrm flipV="1">
            <a:off x="1524000" y="2133600"/>
            <a:ext cx="16764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7" name="Text Box 1035"/>
          <p:cNvSpPr txBox="1">
            <a:spLocks noChangeArrowheads="1"/>
          </p:cNvSpPr>
          <p:nvPr/>
        </p:nvSpPr>
        <p:spPr bwMode="auto">
          <a:xfrm>
            <a:off x="609600" y="762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36878" name="Text Box 1036"/>
          <p:cNvSpPr txBox="1">
            <a:spLocks noChangeArrowheads="1"/>
          </p:cNvSpPr>
          <p:nvPr/>
        </p:nvSpPr>
        <p:spPr bwMode="auto">
          <a:xfrm>
            <a:off x="609600" y="1614488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 x</a:t>
            </a:r>
            <a:r>
              <a:rPr lang="en-US" sz="1800" baseline="-25000"/>
              <a:t>2</a:t>
            </a:r>
          </a:p>
        </p:txBody>
      </p:sp>
      <p:sp>
        <p:nvSpPr>
          <p:cNvPr id="36879" name="Text Box 1037"/>
          <p:cNvSpPr txBox="1">
            <a:spLocks noChangeArrowheads="1"/>
          </p:cNvSpPr>
          <p:nvPr/>
        </p:nvSpPr>
        <p:spPr bwMode="auto">
          <a:xfrm>
            <a:off x="533400" y="2133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3</a:t>
            </a:r>
          </a:p>
        </p:txBody>
      </p:sp>
      <p:sp>
        <p:nvSpPr>
          <p:cNvPr id="36881" name="Text Box 1039"/>
          <p:cNvSpPr txBox="1">
            <a:spLocks noChangeArrowheads="1"/>
          </p:cNvSpPr>
          <p:nvPr/>
        </p:nvSpPr>
        <p:spPr bwMode="auto">
          <a:xfrm>
            <a:off x="2209800" y="776287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1</a:t>
            </a:r>
          </a:p>
        </p:txBody>
      </p:sp>
      <p:sp>
        <p:nvSpPr>
          <p:cNvPr id="36882" name="Text Box 1040"/>
          <p:cNvSpPr txBox="1">
            <a:spLocks noChangeArrowheads="1"/>
          </p:cNvSpPr>
          <p:nvPr/>
        </p:nvSpPr>
        <p:spPr bwMode="auto">
          <a:xfrm>
            <a:off x="1752600" y="14478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Weight w</a:t>
            </a:r>
            <a:r>
              <a:rPr lang="en-US" sz="1800" baseline="-25000"/>
              <a:t>2</a:t>
            </a:r>
          </a:p>
        </p:txBody>
      </p:sp>
      <p:sp>
        <p:nvSpPr>
          <p:cNvPr id="36883" name="Text Box 1041"/>
          <p:cNvSpPr txBox="1">
            <a:spLocks noChangeArrowheads="1"/>
          </p:cNvSpPr>
          <p:nvPr/>
        </p:nvSpPr>
        <p:spPr bwMode="auto">
          <a:xfrm>
            <a:off x="1752600" y="2362200"/>
            <a:ext cx="1371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Weight w</a:t>
            </a:r>
            <a:r>
              <a:rPr lang="en-US" sz="1800" baseline="-25000" dirty="0"/>
              <a:t>3</a:t>
            </a:r>
          </a:p>
        </p:txBody>
      </p:sp>
      <p:grpSp>
        <p:nvGrpSpPr>
          <p:cNvPr id="27" name="Group 35"/>
          <p:cNvGrpSpPr/>
          <p:nvPr/>
        </p:nvGrpSpPr>
        <p:grpSpPr>
          <a:xfrm>
            <a:off x="3505200" y="1600200"/>
            <a:ext cx="609600" cy="609600"/>
            <a:chOff x="4267200" y="3352800"/>
            <a:chExt cx="762000" cy="687388"/>
          </a:xfrm>
        </p:grpSpPr>
        <p:cxnSp>
          <p:nvCxnSpPr>
            <p:cNvPr id="30" name="Straight Connector 29"/>
            <p:cNvCxnSpPr/>
            <p:nvPr/>
          </p:nvCxnSpPr>
          <p:spPr bwMode="auto">
            <a:xfrm>
              <a:off x="4267200" y="40386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 rot="5400000" flipH="1" flipV="1">
              <a:off x="4305300" y="3695700"/>
              <a:ext cx="6858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4648200" y="3352800"/>
              <a:ext cx="38100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048000" y="2495490"/>
            <a:ext cx="251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Threshold of </a:t>
            </a:r>
            <a:r>
              <a:rPr lang="en-US" sz="2000" i="1" dirty="0" smtClean="0"/>
              <a:t>t</a:t>
            </a:r>
            <a:endParaRPr lang="en-US" sz="2000" i="1" baseline="-25000" dirty="0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988959"/>
              </p:ext>
            </p:extLst>
          </p:nvPr>
        </p:nvGraphicFramePr>
        <p:xfrm>
          <a:off x="6553200" y="1371600"/>
          <a:ext cx="1973262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263" name="Equation" r:id="rId4" imgW="889000" imgH="457200" progId="Equation.3">
                  <p:embed/>
                </p:oleObj>
              </mc:Choice>
              <mc:Fallback>
                <p:oleObj name="Equation" r:id="rId4" imgW="8890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371600"/>
                        <a:ext cx="1973262" cy="1014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7200" y="3200400"/>
            <a:ext cx="8382000" cy="2976265"/>
            <a:chOff x="457200" y="3200400"/>
            <a:chExt cx="8382000" cy="2976265"/>
          </a:xfrm>
        </p:grpSpPr>
        <p:sp>
          <p:nvSpPr>
            <p:cNvPr id="36" name="Oval 1027"/>
            <p:cNvSpPr>
              <a:spLocks noChangeArrowheads="1"/>
            </p:cNvSpPr>
            <p:nvPr/>
          </p:nvSpPr>
          <p:spPr bwMode="auto">
            <a:xfrm>
              <a:off x="3200400" y="3962400"/>
              <a:ext cx="1295400" cy="12192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1029"/>
            <p:cNvSpPr>
              <a:spLocks noChangeShapeType="1"/>
            </p:cNvSpPr>
            <p:nvPr/>
          </p:nvSpPr>
          <p:spPr bwMode="auto">
            <a:xfrm>
              <a:off x="4495800" y="4572000"/>
              <a:ext cx="609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Text Box 1030"/>
            <p:cNvSpPr txBox="1">
              <a:spLocks noChangeArrowheads="1"/>
            </p:cNvSpPr>
            <p:nvPr/>
          </p:nvSpPr>
          <p:spPr bwMode="auto">
            <a:xfrm>
              <a:off x="5105400" y="43434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Output </a:t>
              </a:r>
              <a:r>
                <a:rPr lang="en-US" sz="1800" i="1" dirty="0"/>
                <a:t>y</a:t>
              </a:r>
            </a:p>
          </p:txBody>
        </p:sp>
        <p:sp>
          <p:nvSpPr>
            <p:cNvPr id="39" name="Line 1031"/>
            <p:cNvSpPr>
              <a:spLocks noChangeShapeType="1"/>
            </p:cNvSpPr>
            <p:nvPr/>
          </p:nvSpPr>
          <p:spPr bwMode="auto">
            <a:xfrm>
              <a:off x="1524000" y="3733800"/>
              <a:ext cx="1752600" cy="4572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1032"/>
            <p:cNvSpPr>
              <a:spLocks noChangeShapeType="1"/>
            </p:cNvSpPr>
            <p:nvPr/>
          </p:nvSpPr>
          <p:spPr bwMode="auto">
            <a:xfrm>
              <a:off x="1524000" y="4495800"/>
              <a:ext cx="16002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1033"/>
            <p:cNvSpPr>
              <a:spLocks noChangeShapeType="1"/>
            </p:cNvSpPr>
            <p:nvPr/>
          </p:nvSpPr>
          <p:spPr bwMode="auto">
            <a:xfrm flipV="1">
              <a:off x="1524000" y="4800600"/>
              <a:ext cx="1676400" cy="304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Text Box 1035"/>
            <p:cNvSpPr txBox="1">
              <a:spLocks noChangeArrowheads="1"/>
            </p:cNvSpPr>
            <p:nvPr/>
          </p:nvSpPr>
          <p:spPr bwMode="auto">
            <a:xfrm>
              <a:off x="609600" y="34290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3" name="Text Box 1036"/>
            <p:cNvSpPr txBox="1">
              <a:spLocks noChangeArrowheads="1"/>
            </p:cNvSpPr>
            <p:nvPr/>
          </p:nvSpPr>
          <p:spPr bwMode="auto">
            <a:xfrm>
              <a:off x="609600" y="4281488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Input x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4" name="Text Box 1037"/>
            <p:cNvSpPr txBox="1">
              <a:spLocks noChangeArrowheads="1"/>
            </p:cNvSpPr>
            <p:nvPr/>
          </p:nvSpPr>
          <p:spPr bwMode="auto">
            <a:xfrm>
              <a:off x="533400" y="48006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Input x</a:t>
              </a:r>
              <a:r>
                <a:rPr lang="en-US" sz="1800" baseline="-25000" dirty="0"/>
                <a:t>3</a:t>
              </a:r>
            </a:p>
          </p:txBody>
        </p:sp>
        <p:sp>
          <p:nvSpPr>
            <p:cNvPr id="45" name="Text Box 1039"/>
            <p:cNvSpPr txBox="1">
              <a:spLocks noChangeArrowheads="1"/>
            </p:cNvSpPr>
            <p:nvPr/>
          </p:nvSpPr>
          <p:spPr bwMode="auto">
            <a:xfrm>
              <a:off x="2209800" y="3443287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1</a:t>
              </a:r>
            </a:p>
          </p:txBody>
        </p:sp>
        <p:sp>
          <p:nvSpPr>
            <p:cNvPr id="46" name="Text Box 1040"/>
            <p:cNvSpPr txBox="1">
              <a:spLocks noChangeArrowheads="1"/>
            </p:cNvSpPr>
            <p:nvPr/>
          </p:nvSpPr>
          <p:spPr bwMode="auto">
            <a:xfrm>
              <a:off x="1752600" y="41148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Weight w</a:t>
              </a:r>
              <a:r>
                <a:rPr lang="en-US" sz="1800" baseline="-25000"/>
                <a:t>2</a:t>
              </a:r>
            </a:p>
          </p:txBody>
        </p:sp>
        <p:sp>
          <p:nvSpPr>
            <p:cNvPr id="47" name="Text Box 1041"/>
            <p:cNvSpPr txBox="1">
              <a:spLocks noChangeArrowheads="1"/>
            </p:cNvSpPr>
            <p:nvPr/>
          </p:nvSpPr>
          <p:spPr bwMode="auto">
            <a:xfrm>
              <a:off x="1752600" y="5029200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Weight w</a:t>
              </a:r>
              <a:r>
                <a:rPr lang="en-US" sz="1800" baseline="-25000" dirty="0"/>
                <a:t>3</a:t>
              </a:r>
            </a:p>
          </p:txBody>
        </p:sp>
        <p:grpSp>
          <p:nvGrpSpPr>
            <p:cNvPr id="48" name="Group 35"/>
            <p:cNvGrpSpPr/>
            <p:nvPr/>
          </p:nvGrpSpPr>
          <p:grpSpPr>
            <a:xfrm>
              <a:off x="3505200" y="4267200"/>
              <a:ext cx="609600" cy="609600"/>
              <a:chOff x="4267200" y="3352800"/>
              <a:chExt cx="762000" cy="687388"/>
            </a:xfrm>
          </p:grpSpPr>
          <p:cxnSp>
            <p:nvCxnSpPr>
              <p:cNvPr id="49" name="Straight Connector 4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52" name="TextBox 51"/>
            <p:cNvSpPr txBox="1"/>
            <p:nvPr/>
          </p:nvSpPr>
          <p:spPr>
            <a:xfrm>
              <a:off x="3429000" y="5162490"/>
              <a:ext cx="2514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0000FF"/>
                  </a:solidFill>
                </a:rPr>
                <a:t>Threshold of </a:t>
              </a:r>
              <a:r>
                <a:rPr lang="en-US" sz="2000" b="1" dirty="0">
                  <a:solidFill>
                    <a:srgbClr val="0000FF"/>
                  </a:solidFill>
                </a:rPr>
                <a:t>0</a:t>
              </a:r>
              <a:endParaRPr lang="en-US" sz="2000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53" name="Line 1033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1524000" cy="762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lg" len="lg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98600" y="5715000"/>
              <a:ext cx="3558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</a:rPr>
                <a:t>1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  <p:graphicFrame>
          <p:nvGraphicFramePr>
            <p:cNvPr id="54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73046364"/>
                </p:ext>
              </p:extLst>
            </p:nvPr>
          </p:nvGraphicFramePr>
          <p:xfrm>
            <a:off x="6189663" y="3405187"/>
            <a:ext cx="2649537" cy="1014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3264" name="Equation" r:id="rId6" imgW="1193800" imgH="457200" progId="Equation.3">
                    <p:embed/>
                  </p:oleObj>
                </mc:Choice>
                <mc:Fallback>
                  <p:oleObj name="Equation" r:id="rId6" imgW="11938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89663" y="3405187"/>
                          <a:ext cx="2649537" cy="1014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" name="Straight Connector 6"/>
            <p:cNvCxnSpPr/>
            <p:nvPr/>
          </p:nvCxnSpPr>
          <p:spPr bwMode="auto">
            <a:xfrm>
              <a:off x="457200" y="3200400"/>
              <a:ext cx="80772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" name="Text Box 1041"/>
            <p:cNvSpPr txBox="1">
              <a:spLocks noChangeArrowheads="1"/>
            </p:cNvSpPr>
            <p:nvPr/>
          </p:nvSpPr>
          <p:spPr bwMode="auto">
            <a:xfrm rot="20485554">
              <a:off x="2209800" y="5695298"/>
              <a:ext cx="13716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0000FF"/>
                  </a:solidFill>
                </a:rPr>
                <a:t>Weight </a:t>
              </a:r>
              <a:r>
                <a:rPr lang="en-US" sz="1800" dirty="0" smtClean="0">
                  <a:solidFill>
                    <a:srgbClr val="0000FF"/>
                  </a:solidFill>
                </a:rPr>
                <a:t>w</a:t>
              </a:r>
              <a:r>
                <a:rPr lang="en-US" sz="1800" baseline="-25000" dirty="0">
                  <a:solidFill>
                    <a:srgbClr val="0000FF"/>
                  </a:solidFill>
                </a:rPr>
                <a:t>4</a:t>
              </a: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5296128" y="5939135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equivalent when </a:t>
            </a:r>
            <a:r>
              <a:rPr lang="en-US" i="1" dirty="0" smtClean="0">
                <a:solidFill>
                  <a:srgbClr val="0000FF"/>
                </a:solidFill>
              </a:rPr>
              <a:t>w</a:t>
            </a:r>
            <a:r>
              <a:rPr lang="en-US" i="1" baseline="-25000" dirty="0" smtClean="0">
                <a:solidFill>
                  <a:srgbClr val="0000FF"/>
                </a:solidFill>
              </a:rPr>
              <a:t>4</a:t>
            </a:r>
            <a:r>
              <a:rPr lang="en-US" i="1" dirty="0" smtClean="0">
                <a:solidFill>
                  <a:srgbClr val="0000FF"/>
                </a:solidFill>
              </a:rPr>
              <a:t> = -t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10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initialize weights of the model randomly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repeat until you get all examples right: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Tx/>
              <a:buChar char="-"/>
            </a:pPr>
            <a:r>
              <a:rPr lang="en-US" sz="2800" dirty="0" smtClean="0"/>
              <a:t>for each “training” example (</a:t>
            </a:r>
            <a:r>
              <a:rPr lang="en-US" sz="2800" i="1" dirty="0" smtClean="0">
                <a:solidFill>
                  <a:srgbClr val="FF6600"/>
                </a:solidFill>
              </a:rPr>
              <a:t>in a random order</a:t>
            </a:r>
            <a:r>
              <a:rPr lang="en-US" sz="2800" dirty="0" smtClean="0"/>
              <a:t>):</a:t>
            </a:r>
          </a:p>
          <a:p>
            <a:pPr lvl="1">
              <a:buFontTx/>
              <a:buChar char="-"/>
            </a:pPr>
            <a:r>
              <a:rPr lang="en-US" sz="2400" dirty="0" smtClean="0"/>
              <a:t>calculate current prediction on the example</a:t>
            </a:r>
          </a:p>
          <a:p>
            <a:pPr lvl="1">
              <a:buFontTx/>
              <a:buChar char="-"/>
            </a:pPr>
            <a:r>
              <a:rPr lang="en-US" sz="2400" dirty="0" smtClean="0"/>
              <a:t>if </a:t>
            </a:r>
            <a:r>
              <a:rPr lang="en-US" sz="2400" i="1" dirty="0" smtClean="0">
                <a:solidFill>
                  <a:srgbClr val="FF6600"/>
                </a:solidFill>
              </a:rPr>
              <a:t>wrong</a:t>
            </a:r>
            <a:r>
              <a:rPr lang="en-US" sz="2400" dirty="0"/>
              <a:t>: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752600" y="5410200"/>
            <a:ext cx="5878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= </a:t>
            </a:r>
            <a:r>
              <a:rPr lang="en-US" sz="2800" dirty="0" err="1" smtClean="0"/>
              <a:t>w</a:t>
            </a:r>
            <a:r>
              <a:rPr lang="en-US" sz="2800" baseline="-25000" dirty="0" err="1" smtClean="0"/>
              <a:t>i</a:t>
            </a:r>
            <a:r>
              <a:rPr lang="en-US" sz="2800" dirty="0" smtClean="0"/>
              <a:t> + </a:t>
            </a:r>
            <a:r>
              <a:rPr lang="en-US" sz="2800" dirty="0" err="1" smtClean="0"/>
              <a:t>λ</a:t>
            </a:r>
            <a:r>
              <a:rPr lang="en-US" sz="2800" dirty="0" smtClean="0"/>
              <a:t> * (actual </a:t>
            </a:r>
            <a:r>
              <a:rPr lang="en-US" sz="2800" dirty="0"/>
              <a:t>-</a:t>
            </a:r>
            <a:r>
              <a:rPr lang="en-US" sz="2800" dirty="0" smtClean="0"/>
              <a:t> predicted) * x</a:t>
            </a:r>
            <a:r>
              <a:rPr lang="en-US" sz="2800" baseline="-25000" dirty="0" smtClean="0"/>
              <a:t>i</a:t>
            </a:r>
            <a:endParaRPr lang="en-US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1145668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573334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95400" y="4038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4648200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5146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2</a:t>
            </a:r>
            <a:r>
              <a:rPr lang="en-US" sz="1800" dirty="0" smtClean="0"/>
              <a:t>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438400" y="4967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</a:t>
            </a:r>
            <a:endParaRPr lang="en-US" sz="18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4114800" y="1371600"/>
            <a:ext cx="4170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initialize with random weights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2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59548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95400" y="40386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1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143000" y="4648200"/>
            <a:ext cx="1143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Input x</a:t>
            </a:r>
            <a:r>
              <a:rPr lang="en-US" sz="1800" baseline="-25000" dirty="0"/>
              <a:t>2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= 0.2 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= 0.5 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4102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1800" baseline="-25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3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= 0.1</a:t>
            </a:r>
            <a:endParaRPr lang="en-US" sz="1800" baseline="-250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50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0726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91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71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85555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761466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6019800"/>
            <a:ext cx="204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ew weights?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410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79931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1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0.1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0.0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1905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4495800" y="2590800"/>
            <a:ext cx="1905000" cy="3429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86596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725362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2286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67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19053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57200" y="22860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0.6: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26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03894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4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63446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62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0.5: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890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568175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0.5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0.0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0.5: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6019800"/>
            <a:ext cx="2049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ew weights?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738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61463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0.4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-0.1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0.5: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16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16622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22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216672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580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No update!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-0.1: output 0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358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163300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57714" y="6019800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Right or wrong?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95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24830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0.4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-0.1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3800" y="60198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33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926692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0.3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-0.2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0.3: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1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33519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23622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0.2: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9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695100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066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-0.2: output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000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6049927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828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3016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-0.1: output 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665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Right.  No update!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1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029604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971800" y="6019800"/>
            <a:ext cx="25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they all right?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74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7117419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0.3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-0.2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0.1: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6096000"/>
            <a:ext cx="1085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Wrong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8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6846065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 smtClean="0">
                <a:solidFill>
                  <a:srgbClr val="0000FF"/>
                </a:solidFill>
              </a:rPr>
              <a:t>2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= 0.2 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</a:rPr>
              <a:t>W</a:t>
            </a:r>
            <a:r>
              <a:rPr lang="en-US" sz="1800" baseline="-25000" dirty="0">
                <a:solidFill>
                  <a:srgbClr val="0000FF"/>
                </a:solidFill>
              </a:rPr>
              <a:t>3</a:t>
            </a:r>
            <a:r>
              <a:rPr lang="en-US" sz="1800" dirty="0" smtClean="0">
                <a:solidFill>
                  <a:srgbClr val="0000FF"/>
                </a:solidFill>
              </a:rPr>
              <a:t> = -0.3</a:t>
            </a:r>
            <a:endParaRPr lang="en-US" sz="1800" baseline="-250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0.1: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14600" y="6019800"/>
            <a:ext cx="5650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decrease (0-1=-1) all non-zero 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by 0.1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130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322188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0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-0.3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447800"/>
            <a:ext cx="2133600" cy="4572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962400"/>
            <a:ext cx="2913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sum =  0.1: output 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74873" y="6019800"/>
            <a:ext cx="2592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Are they all right?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93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17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862713"/>
              </p:ext>
            </p:extLst>
          </p:nvPr>
        </p:nvGraphicFramePr>
        <p:xfrm>
          <a:off x="685800" y="609600"/>
          <a:ext cx="2057400" cy="2209801"/>
        </p:xfrm>
        <a:graphic>
          <a:graphicData uri="http://schemas.openxmlformats.org/drawingml/2006/table">
            <a:tbl>
              <a:tblPr/>
              <a:tblGrid>
                <a:gridCol w="440872"/>
                <a:gridCol w="489857"/>
                <a:gridCol w="1126671"/>
              </a:tblGrid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3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Oval 2"/>
          <p:cNvSpPr>
            <a:spLocks noChangeArrowheads="1"/>
          </p:cNvSpPr>
          <p:nvPr/>
        </p:nvSpPr>
        <p:spPr bwMode="auto">
          <a:xfrm>
            <a:off x="3962400" y="3962400"/>
            <a:ext cx="16002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5638800" y="472440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315200" y="45100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Output </a:t>
            </a:r>
            <a:r>
              <a:rPr lang="en-US" sz="1800" i="1" dirty="0"/>
              <a:t>y</a:t>
            </a: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2362200" y="4876800"/>
            <a:ext cx="1600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828800" y="3962400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1</a:t>
            </a:r>
            <a:endParaRPr lang="en-US" baseline="-25000" dirty="0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905000" y="4572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</a:t>
            </a:r>
            <a:endParaRPr lang="en-US" baseline="-25000" dirty="0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514600" y="38100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1</a:t>
            </a:r>
            <a:r>
              <a:rPr lang="en-US" sz="1800" dirty="0"/>
              <a:t> </a:t>
            </a:r>
            <a:r>
              <a:rPr lang="en-US" sz="1800" dirty="0" smtClean="0"/>
              <a:t>= 0.1 </a:t>
            </a:r>
            <a:endParaRPr lang="en-US" sz="1800" baseline="-25000" dirty="0"/>
          </a:p>
        </p:txBody>
      </p:sp>
      <p:sp>
        <p:nvSpPr>
          <p:cNvPr id="14" name="Line 7"/>
          <p:cNvSpPr>
            <a:spLocks noChangeShapeType="1"/>
          </p:cNvSpPr>
          <p:nvPr/>
        </p:nvSpPr>
        <p:spPr bwMode="auto">
          <a:xfrm>
            <a:off x="2286000" y="4267200"/>
            <a:ext cx="17526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2438400" y="51816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81200" y="5257800"/>
            <a:ext cx="355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2362200" y="4419600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 smtClean="0"/>
              <a:t>2</a:t>
            </a:r>
            <a:r>
              <a:rPr lang="en-US" sz="1800" dirty="0"/>
              <a:t> </a:t>
            </a:r>
            <a:r>
              <a:rPr lang="en-US" sz="1800" dirty="0" smtClean="0"/>
              <a:t>= 0.2 </a:t>
            </a:r>
            <a:endParaRPr lang="en-US" sz="1800" baseline="-25000" dirty="0"/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590800" y="5348288"/>
            <a:ext cx="1371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W</a:t>
            </a:r>
            <a:r>
              <a:rPr lang="en-US" sz="1800" baseline="-25000" dirty="0"/>
              <a:t>3</a:t>
            </a:r>
            <a:r>
              <a:rPr lang="en-US" sz="1800" dirty="0" smtClean="0"/>
              <a:t> = -0.3</a:t>
            </a:r>
            <a:endParaRPr lang="en-US" sz="1800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962400" y="605135"/>
            <a:ext cx="112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 = 0.1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5034" y="2057400"/>
            <a:ext cx="493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=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+ </a:t>
            </a:r>
            <a:r>
              <a:rPr lang="en-US" dirty="0" err="1" smtClean="0"/>
              <a:t>λ</a:t>
            </a:r>
            <a:r>
              <a:rPr lang="en-US" dirty="0" smtClean="0"/>
              <a:t> * (actual </a:t>
            </a:r>
            <a:r>
              <a:rPr lang="en-US" dirty="0"/>
              <a:t>-</a:t>
            </a:r>
            <a:r>
              <a:rPr lang="en-US" dirty="0" smtClean="0"/>
              <a:t> predicted) * x</a:t>
            </a:r>
            <a:r>
              <a:rPr lang="en-US" baseline="-25000" dirty="0" smtClean="0"/>
              <a:t>i</a:t>
            </a:r>
            <a:endParaRPr lang="en-US" baseline="-25000" dirty="0"/>
          </a:p>
        </p:txBody>
      </p:sp>
      <p:sp>
        <p:nvSpPr>
          <p:cNvPr id="2" name="TextBox 1"/>
          <p:cNvSpPr txBox="1"/>
          <p:nvPr/>
        </p:nvSpPr>
        <p:spPr>
          <a:xfrm>
            <a:off x="2995555" y="1447800"/>
            <a:ext cx="134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wrong: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09600" y="1143000"/>
            <a:ext cx="2133600" cy="1676400"/>
          </a:xfrm>
          <a:prstGeom prst="rect">
            <a:avLst/>
          </a:prstGeom>
          <a:solidFill>
            <a:srgbClr val="FF6600">
              <a:alpha val="3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6019800"/>
            <a:ext cx="29502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We’ve learned AND!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83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Learning in </a:t>
            </a:r>
            <a:r>
              <a:rPr lang="en-US" dirty="0" smtClean="0"/>
              <a:t>multilayer </a:t>
            </a:r>
            <a:r>
              <a:rPr lang="en-US" dirty="0"/>
              <a:t>n</a:t>
            </a:r>
            <a:r>
              <a:rPr lang="en-US" dirty="0" smtClean="0"/>
              <a:t>etworks</a:t>
            </a: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 smtClean="0"/>
              <a:t>Similar idea as </a:t>
            </a:r>
            <a:r>
              <a:rPr lang="en-US" sz="2800" dirty="0" err="1" smtClean="0"/>
              <a:t>perceptrons</a:t>
            </a:r>
            <a:endParaRPr lang="en-US" sz="2800" dirty="0" smtClean="0"/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Examples are </a:t>
            </a:r>
            <a:r>
              <a:rPr lang="en-US" sz="2800" dirty="0"/>
              <a:t>presented to the </a:t>
            </a:r>
            <a:r>
              <a:rPr lang="en-US" sz="2800" dirty="0" smtClean="0"/>
              <a:t>network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If the network computes an output that matches the desired, nothing is done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If </a:t>
            </a:r>
            <a:r>
              <a:rPr lang="en-US" sz="2800" dirty="0"/>
              <a:t>there is an error, then the weights are adjusted to balance the error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in multilayer networks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Key idea for </a:t>
            </a:r>
            <a:r>
              <a:rPr lang="en-US" sz="2400" dirty="0" err="1" smtClean="0"/>
              <a:t>perceptron</a:t>
            </a:r>
            <a:r>
              <a:rPr lang="en-US" sz="2400" dirty="0" smtClean="0"/>
              <a:t> learning: if the </a:t>
            </a:r>
            <a:r>
              <a:rPr lang="en-US" sz="2400" dirty="0" err="1" smtClean="0"/>
              <a:t>perceptron’s</a:t>
            </a:r>
            <a:r>
              <a:rPr lang="en-US" sz="2400" dirty="0" smtClean="0"/>
              <a:t> output is different than the expected output, update the weights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>
                <a:solidFill>
                  <a:srgbClr val="FF6B09"/>
                </a:solidFill>
              </a:rPr>
              <a:t>Challenge: for multilayer networks, we don’t know what the expected output/error is for the internal nodes</a:t>
            </a:r>
            <a:endParaRPr lang="en-US" sz="2400" dirty="0">
              <a:solidFill>
                <a:srgbClr val="FF6B09"/>
              </a:solidFill>
            </a:endParaRP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65216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71312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7740837" y="46166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7131237" y="54548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6667500" y="49911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7016937" y="51881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7277100" y="49911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6293037" y="423563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6483537" y="419753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902637" y="4235636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7093137" y="4197536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7512237" y="4235637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7702737" y="4197537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7131237" y="59120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1797237" y="5226237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20" name="Straight Arrow Connector 19"/>
          <p:cNvCxnSpPr>
            <a:endCxn id="19" idx="1"/>
          </p:cNvCxnSpPr>
          <p:nvPr/>
        </p:nvCxnSpPr>
        <p:spPr bwMode="auto">
          <a:xfrm rot="16200000" flipH="1">
            <a:off x="13335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19" idx="0"/>
          </p:cNvCxnSpPr>
          <p:nvPr/>
        </p:nvCxnSpPr>
        <p:spPr bwMode="auto">
          <a:xfrm rot="5400000">
            <a:off x="1682937" y="4959537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endCxn id="19" idx="7"/>
          </p:cNvCxnSpPr>
          <p:nvPr/>
        </p:nvCxnSpPr>
        <p:spPr bwMode="auto">
          <a:xfrm rot="5400000">
            <a:off x="1943100" y="4762500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19" idx="4"/>
          </p:cNvCxnSpPr>
          <p:nvPr/>
        </p:nvCxnSpPr>
        <p:spPr bwMode="auto">
          <a:xfrm rot="5400000">
            <a:off x="1797237" y="5683437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143000" y="6172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perceptron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43600" y="6243935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multi-layer network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86200" y="50292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expected output?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705600" y="4953000"/>
            <a:ext cx="1143000" cy="533400"/>
          </a:xfrm>
          <a:prstGeom prst="rect">
            <a:avLst/>
          </a:prstGeom>
          <a:solidFill>
            <a:srgbClr val="FF0000">
              <a:alpha val="44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4114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4114800"/>
            <a:ext cx="4682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 can update this layer just as if it were a perceptron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30480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819400" y="3276600"/>
            <a:ext cx="5638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“back-propagate” the error: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Assume all of these nodes were responsible for some of the error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How can we figure out how much they were responsible for?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2971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 bwMode="auto">
          <a:xfrm>
            <a:off x="304800" y="4191000"/>
            <a:ext cx="1524000" cy="1219200"/>
          </a:xfrm>
          <a:prstGeom prst="ellipse">
            <a:avLst/>
          </a:prstGeom>
          <a:solidFill>
            <a:srgbClr val="FF0000">
              <a:alpha val="43000"/>
            </a:srgbClr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4495800" y="3505200"/>
            <a:ext cx="762000" cy="7620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cxnSp>
        <p:nvCxnSpPr>
          <p:cNvPr id="28" name="Straight Arrow Connector 27"/>
          <p:cNvCxnSpPr>
            <a:stCxn id="26" idx="4"/>
          </p:cNvCxnSpPr>
          <p:nvPr/>
        </p:nvCxnSpPr>
        <p:spPr bwMode="auto">
          <a:xfrm rot="5400000">
            <a:off x="4457700" y="468630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>
            <a:stCxn id="25" idx="6"/>
          </p:cNvCxnSpPr>
          <p:nvPr/>
        </p:nvCxnSpPr>
        <p:spPr bwMode="auto">
          <a:xfrm flipV="1">
            <a:off x="1828800" y="4191000"/>
            <a:ext cx="25908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35" name="TextBox 34"/>
          <p:cNvSpPr txBox="1"/>
          <p:nvPr/>
        </p:nvSpPr>
        <p:spPr>
          <a:xfrm>
            <a:off x="5029200" y="4343400"/>
            <a:ext cx="1295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error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38" name="Straight Arrow Connector 37"/>
          <p:cNvCxnSpPr>
            <a:endCxn id="26" idx="1"/>
          </p:cNvCxnSpPr>
          <p:nvPr/>
        </p:nvCxnSpPr>
        <p:spPr bwMode="auto">
          <a:xfrm rot="16200000" flipH="1">
            <a:off x="4038600" y="3048000"/>
            <a:ext cx="721192" cy="4163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/>
          <p:cNvCxnSpPr>
            <a:endCxn id="26" idx="0"/>
          </p:cNvCxnSpPr>
          <p:nvPr/>
        </p:nvCxnSpPr>
        <p:spPr bwMode="auto">
          <a:xfrm rot="5400000">
            <a:off x="4457700" y="3086100"/>
            <a:ext cx="8382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>
            <a:endCxn id="26" idx="7"/>
          </p:cNvCxnSpPr>
          <p:nvPr/>
        </p:nvCxnSpPr>
        <p:spPr bwMode="auto">
          <a:xfrm rot="5400000">
            <a:off x="4993808" y="2971800"/>
            <a:ext cx="797392" cy="4925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3810000" y="29718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46" name="TextBox 45"/>
          <p:cNvSpPr txBox="1"/>
          <p:nvPr/>
        </p:nvSpPr>
        <p:spPr>
          <a:xfrm>
            <a:off x="4419600" y="2743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47" name="TextBox 46"/>
          <p:cNvSpPr txBox="1"/>
          <p:nvPr/>
        </p:nvSpPr>
        <p:spPr>
          <a:xfrm>
            <a:off x="5410200" y="28911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48" name="TextBox 47"/>
          <p:cNvSpPr txBox="1"/>
          <p:nvPr/>
        </p:nvSpPr>
        <p:spPr>
          <a:xfrm>
            <a:off x="3429000" y="5638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error for node </a:t>
            </a:r>
            <a:r>
              <a:rPr lang="en-US" i="1" dirty="0" err="1" smtClean="0"/>
              <a:t>i</a:t>
            </a:r>
            <a:r>
              <a:rPr lang="en-US" dirty="0" smtClean="0"/>
              <a:t> is: </a:t>
            </a:r>
            <a:r>
              <a:rPr lang="en-US" dirty="0" err="1" smtClean="0">
                <a:solidFill>
                  <a:srgbClr val="FF0000"/>
                </a:solidFill>
              </a:rPr>
              <a:t>w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error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30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914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15240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914400" y="4648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9" name="Straight Arrow Connector 8"/>
          <p:cNvCxnSpPr>
            <a:stCxn id="5" idx="5"/>
            <a:endCxn id="8" idx="1"/>
          </p:cNvCxnSpPr>
          <p:nvPr/>
        </p:nvCxnSpPr>
        <p:spPr bwMode="auto">
          <a:xfrm rot="16200000" flipH="1">
            <a:off x="4506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6" idx="4"/>
            <a:endCxn id="8" idx="0"/>
          </p:cNvCxnSpPr>
          <p:nvPr/>
        </p:nvCxnSpPr>
        <p:spPr bwMode="auto">
          <a:xfrm rot="5400000">
            <a:off x="800100" y="4381500"/>
            <a:ext cx="5334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3"/>
            <a:endCxn id="8" idx="7"/>
          </p:cNvCxnSpPr>
          <p:nvPr/>
        </p:nvCxnSpPr>
        <p:spPr bwMode="auto">
          <a:xfrm rot="5400000">
            <a:off x="1060263" y="4184463"/>
            <a:ext cx="622674" cy="394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endCxn id="5" idx="0"/>
          </p:cNvCxnSpPr>
          <p:nvPr/>
        </p:nvCxnSpPr>
        <p:spPr bwMode="auto">
          <a:xfrm rot="16200000" flipH="1">
            <a:off x="762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endCxn id="5" idx="0"/>
          </p:cNvCxnSpPr>
          <p:nvPr/>
        </p:nvCxnSpPr>
        <p:spPr bwMode="auto">
          <a:xfrm rot="5400000">
            <a:off x="2667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rot="16200000" flipH="1">
            <a:off x="685800" y="3428999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876300" y="3390899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 rot="16200000" flipH="1">
            <a:off x="1295400" y="3429000"/>
            <a:ext cx="6096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1485900" y="3390900"/>
            <a:ext cx="60960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4"/>
          </p:cNvCxnSpPr>
          <p:nvPr/>
        </p:nvCxnSpPr>
        <p:spPr bwMode="auto">
          <a:xfrm rot="5400000">
            <a:off x="914400" y="5105400"/>
            <a:ext cx="304800" cy="158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304800" y="2971800"/>
            <a:ext cx="1600200" cy="12192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8600" y="1752600"/>
            <a:ext cx="1059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Say we get it wrong, and we now want to update the weights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667000" y="3200400"/>
            <a:ext cx="46820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Update these weights and continue the process back through the network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Backpropagation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calculate the error at the output layer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backpropagate</a:t>
            </a:r>
            <a:r>
              <a:rPr lang="en-US" sz="2400" dirty="0" smtClean="0"/>
              <a:t> the error up the network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Update the weights based on these errors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Can be shown that this is the appropriate thing to do based on our assumptions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That said, many neuroscientists don’t think the brain does </a:t>
            </a:r>
            <a:r>
              <a:rPr lang="en-US" sz="2400" dirty="0" err="1" smtClean="0"/>
              <a:t>backpropagation</a:t>
            </a:r>
            <a:r>
              <a:rPr lang="en-US" sz="2400" dirty="0" smtClean="0"/>
              <a:t> of errors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Given enough hidden nodes, you can learn </a:t>
            </a:r>
            <a:r>
              <a:rPr lang="en-US" sz="2800" i="1" dirty="0" smtClean="0"/>
              <a:t>any</a:t>
            </a:r>
            <a:r>
              <a:rPr lang="en-US" sz="2800" dirty="0" smtClean="0"/>
              <a:t> function with a neural network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Challenges:</a:t>
            </a:r>
          </a:p>
          <a:p>
            <a:pPr lvl="1"/>
            <a:r>
              <a:rPr lang="en-US" sz="2400" dirty="0" err="1" smtClean="0"/>
              <a:t>overfitting</a:t>
            </a:r>
            <a:r>
              <a:rPr lang="en-US" sz="2400" dirty="0" smtClean="0"/>
              <a:t> – learning only the training data and not learning to generalize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picking a network structure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can require a lot of tweaking of parameters, preprocessing, etc.</a:t>
            </a:r>
          </a:p>
          <a:p>
            <a:pPr lvl="1"/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080" name="Group 368"/>
          <p:cNvGraphicFramePr>
            <a:graphicFrameLocks noGrp="1"/>
          </p:cNvGraphicFramePr>
          <p:nvPr>
            <p:ph/>
          </p:nvPr>
        </p:nvGraphicFramePr>
        <p:xfrm>
          <a:off x="228600" y="1371600"/>
          <a:ext cx="3733800" cy="3784608"/>
        </p:xfrm>
        <a:graphic>
          <a:graphicData uri="http://schemas.openxmlformats.org/drawingml/2006/table">
            <a:tbl>
              <a:tblPr/>
              <a:tblGrid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Group 300"/>
          <p:cNvGraphicFramePr>
            <a:graphicFrameLocks/>
          </p:cNvGraphicFramePr>
          <p:nvPr/>
        </p:nvGraphicFramePr>
        <p:xfrm>
          <a:off x="4648200" y="1371600"/>
          <a:ext cx="3733800" cy="3784608"/>
        </p:xfrm>
        <a:graphic>
          <a:graphicData uri="http://schemas.openxmlformats.org/drawingml/2006/table">
            <a:tbl>
              <a:tblPr/>
              <a:tblGrid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  <a:gridCol w="233363"/>
                <a:gridCol w="233362"/>
              </a:tblGrid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5710535"/>
            <a:ext cx="891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Popular for digit recognition and many computer vision tasks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6172200"/>
            <a:ext cx="601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yann.lecun.com/exdb/mnist</a:t>
            </a:r>
            <a:r>
              <a:rPr lang="en-US" dirty="0" smtClean="0"/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Cog </a:t>
            </a:r>
            <a:r>
              <a:rPr lang="en-US" dirty="0" err="1" smtClean="0"/>
              <a:t>sci</a:t>
            </a:r>
            <a:r>
              <a:rPr lang="en-US" dirty="0" smtClean="0"/>
              <a:t> people like </a:t>
            </a:r>
            <a:r>
              <a:rPr lang="en-US" dirty="0" err="1" smtClean="0"/>
              <a:t>NNs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Expression/emotion recognition</a:t>
            </a:r>
          </a:p>
          <a:p>
            <a:pPr lvl="1"/>
            <a:r>
              <a:rPr lang="en-US" sz="2400" dirty="0" smtClean="0"/>
              <a:t>Gary Cottrell et al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Language learning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200400"/>
            <a:ext cx="4114800" cy="2526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Interpreting Satellite Imagery for Automated Weather Forecasting</a:t>
            </a:r>
          </a:p>
        </p:txBody>
      </p:sp>
      <p:pic>
        <p:nvPicPr>
          <p:cNvPr id="133123" name="Picture 4" descr="sat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8150" y="2514600"/>
            <a:ext cx="233045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5" descr="sa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37150" y="2478088"/>
            <a:ext cx="2330450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7620000" cy="419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762000"/>
            <a:ext cx="60464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NNs learned from </a:t>
            </a:r>
            <a:r>
              <a:rPr lang="en-US" sz="3200" dirty="0" err="1" smtClean="0"/>
              <a:t>youtube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57200" y="6019800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http://</a:t>
            </a:r>
            <a:r>
              <a:rPr lang="en-US" sz="1800" dirty="0" err="1"/>
              <a:t>www.nytimes.com</a:t>
            </a:r>
            <a:r>
              <a:rPr lang="en-US" sz="1800" dirty="0"/>
              <a:t>/2012/06/26/technology/in-a-big-network-of-computers-evidence-of-machine-</a:t>
            </a:r>
            <a:r>
              <a:rPr lang="en-US" sz="1800" dirty="0" err="1"/>
              <a:t>learning.html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8311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762000"/>
            <a:ext cx="604644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What NNs learned from </a:t>
            </a:r>
            <a:r>
              <a:rPr lang="en-US" sz="3200" dirty="0" err="1" smtClean="0"/>
              <a:t>youtube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trained on 10M snapshots from </a:t>
            </a:r>
            <a:r>
              <a:rPr lang="en-US" sz="2400" dirty="0" err="1" smtClean="0"/>
              <a:t>youtube</a:t>
            </a:r>
            <a:r>
              <a:rPr lang="en-US" sz="2400" dirty="0" smtClean="0"/>
              <a:t> videos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NN with 1 billion connections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16,000 processors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191000"/>
            <a:ext cx="4114800" cy="226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090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err="1"/>
              <a:t>Perceptrons</a:t>
            </a:r>
            <a:r>
              <a:rPr lang="en-US" sz="2800" dirty="0"/>
              <a:t>, one layer networks, are insufficiently expressive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Multi</a:t>
            </a:r>
            <a:r>
              <a:rPr lang="en-US" sz="2800" dirty="0"/>
              <a:t>-layer networks are sufficiently expressive and can be trained by error back-</a:t>
            </a:r>
            <a:r>
              <a:rPr lang="en-US" sz="2800" dirty="0" err="1"/>
              <a:t>propogation</a:t>
            </a: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/>
              <a:t>Many </a:t>
            </a:r>
            <a:r>
              <a:rPr lang="en-US" sz="2800" dirty="0"/>
              <a:t>applications including speech, driving, hand written character recognition, fraud detection, driving, etc.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python NN module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48768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Data:</a:t>
            </a:r>
            <a:endParaRPr lang="en-US" dirty="0"/>
          </a:p>
        </p:txBody>
      </p:sp>
      <p:graphicFrame>
        <p:nvGraphicFramePr>
          <p:cNvPr id="4" name="Group 17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028818"/>
              </p:ext>
            </p:extLst>
          </p:nvPr>
        </p:nvGraphicFramePr>
        <p:xfrm>
          <a:off x="609601" y="2819400"/>
          <a:ext cx="3276599" cy="3505197"/>
        </p:xfrm>
        <a:graphic>
          <a:graphicData uri="http://schemas.openxmlformats.org/drawingml/2006/table">
            <a:tbl>
              <a:tblPr/>
              <a:tblGrid>
                <a:gridCol w="780143"/>
                <a:gridCol w="624114"/>
                <a:gridCol w="712930"/>
                <a:gridCol w="1159412"/>
              </a:tblGrid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US" sz="1800" b="0" i="0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and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8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96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19800" y="2971800"/>
            <a:ext cx="2590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charset="2"/>
              <a:buChar char="n"/>
              <a:defRPr sz="3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charset="2"/>
              <a:buChar char="¨"/>
              <a:defRPr sz="28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¨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-111" charset="2"/>
              <a:buChar char="§"/>
              <a:defRPr sz="2000">
                <a:solidFill>
                  <a:schemeClr val="tx1"/>
                </a:solidFill>
                <a:latin typeface="+mn-lt"/>
                <a:ea typeface="ＭＳ Ｐゴシック" pitchFamily="-111" charset="-128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1800" smtClean="0"/>
              <a:t>table = \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[ ([0.0, 0.0, 0.0],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([0.0, 1.0, 0.0], [0.0]),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0.0, 0.0],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1.0, 0.0], [0.0]),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([0.0, 0.0,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([0.0, 1.0,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0.0, 1.0], [1.0]),</a:t>
            </a:r>
          </a:p>
          <a:p>
            <a:pPr marL="0" indent="0">
              <a:buFont typeface="Wingdings" charset="2"/>
              <a:buNone/>
            </a:pPr>
            <a:r>
              <a:rPr lang="en-US" sz="1800" smtClean="0"/>
              <a:t>  ([1.0, 1.0, 1.0], [0.0]) ]</a:t>
            </a:r>
            <a:endParaRPr lang="en-US" sz="1800" dirty="0" smtClean="0"/>
          </a:p>
        </p:txBody>
      </p:sp>
      <p:sp>
        <p:nvSpPr>
          <p:cNvPr id="6" name="Right Arrow 5"/>
          <p:cNvSpPr/>
          <p:nvPr/>
        </p:nvSpPr>
        <p:spPr bwMode="auto">
          <a:xfrm>
            <a:off x="4343400" y="3886200"/>
            <a:ext cx="838200" cy="990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6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2590800" cy="3276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table = \</a:t>
            </a:r>
          </a:p>
          <a:p>
            <a:pPr marL="0" indent="0">
              <a:buNone/>
            </a:pPr>
            <a:r>
              <a:rPr lang="en-US" sz="1800" dirty="0" smtClean="0"/>
              <a:t>[ ([0.0, 0.0, 0.0], [1.0]),</a:t>
            </a:r>
          </a:p>
          <a:p>
            <a:pPr marL="0" indent="0">
              <a:buNone/>
            </a:pPr>
            <a:r>
              <a:rPr lang="en-US" sz="1800" dirty="0" smtClean="0"/>
              <a:t>  </a:t>
            </a:r>
            <a:r>
              <a:rPr lang="en-US" sz="1800" dirty="0"/>
              <a:t>([0.0, </a:t>
            </a:r>
            <a:r>
              <a:rPr lang="en-US" sz="1800" dirty="0" smtClean="0"/>
              <a:t>1.0</a:t>
            </a:r>
            <a:r>
              <a:rPr lang="en-US" sz="1800" dirty="0"/>
              <a:t>, 0.0], </a:t>
            </a:r>
            <a:r>
              <a:rPr lang="en-US" sz="1800" dirty="0" smtClean="0"/>
              <a:t>[0.0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0</a:t>
            </a:r>
            <a:r>
              <a:rPr lang="en-US" sz="1800" dirty="0" smtClean="0"/>
              <a:t>.0</a:t>
            </a:r>
            <a:r>
              <a:rPr lang="en-US" sz="1800" dirty="0"/>
              <a:t>, 0.0],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1.0, 0.0], [0.0]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([0.0, </a:t>
            </a:r>
            <a:r>
              <a:rPr lang="en-US" sz="1800" dirty="0" smtClean="0"/>
              <a:t>0.0</a:t>
            </a:r>
            <a:r>
              <a:rPr lang="en-US" sz="1800" dirty="0"/>
              <a:t>, </a:t>
            </a:r>
            <a:r>
              <a:rPr lang="en-US" sz="1800" dirty="0" smtClean="0"/>
              <a:t>1.0</a:t>
            </a:r>
            <a:r>
              <a:rPr lang="en-US" sz="1800" dirty="0"/>
              <a:t>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([0.0, 1.0, </a:t>
            </a:r>
            <a:r>
              <a:rPr lang="en-US" sz="1800" dirty="0" smtClean="0"/>
              <a:t>1.0</a:t>
            </a:r>
            <a:r>
              <a:rPr lang="en-US" sz="1800" dirty="0"/>
              <a:t>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</a:t>
            </a:r>
            <a:r>
              <a:rPr lang="en-US" sz="1800" dirty="0" smtClean="0"/>
              <a:t>0.0</a:t>
            </a:r>
            <a:r>
              <a:rPr lang="en-US" sz="1800" dirty="0"/>
              <a:t>, </a:t>
            </a:r>
            <a:r>
              <a:rPr lang="en-US" sz="1800" dirty="0" smtClean="0"/>
              <a:t>1.0</a:t>
            </a:r>
            <a:r>
              <a:rPr lang="en-US" sz="1800" dirty="0"/>
              <a:t>], </a:t>
            </a:r>
            <a:r>
              <a:rPr lang="en-US" sz="1800" dirty="0" smtClean="0"/>
              <a:t>[1.0</a:t>
            </a:r>
            <a:r>
              <a:rPr lang="en-US" sz="1800" dirty="0"/>
              <a:t>]</a:t>
            </a:r>
            <a:r>
              <a:rPr lang="en-US" sz="1800" dirty="0" smtClean="0"/>
              <a:t>),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</a:t>
            </a:r>
            <a:r>
              <a:rPr lang="en-US" sz="1800" dirty="0"/>
              <a:t>(</a:t>
            </a:r>
            <a:r>
              <a:rPr lang="en-US" sz="1800" dirty="0" smtClean="0"/>
              <a:t>[1.0</a:t>
            </a:r>
            <a:r>
              <a:rPr lang="en-US" sz="1800" dirty="0"/>
              <a:t>, 1.0, </a:t>
            </a:r>
            <a:r>
              <a:rPr lang="en-US" sz="1800" dirty="0" smtClean="0"/>
              <a:t>1.0</a:t>
            </a:r>
            <a:r>
              <a:rPr lang="en-US" sz="1800" dirty="0"/>
              <a:t>], [0.0]</a:t>
            </a:r>
            <a:r>
              <a:rPr lang="en-US" sz="1800" dirty="0" smtClean="0"/>
              <a:t>) ]</a:t>
            </a:r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 bwMode="auto">
          <a:xfrm flipV="1">
            <a:off x="2743200" y="2897833"/>
            <a:ext cx="1905000" cy="2263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504351" y="2129135"/>
            <a:ext cx="2391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list of examples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48200" y="2667000"/>
            <a:ext cx="31271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 </a:t>
            </a:r>
            <a:r>
              <a:rPr lang="en-US" dirty="0" smtClean="0">
                <a:solidFill>
                  <a:srgbClr val="0000FF"/>
                </a:solidFill>
              </a:rPr>
              <a:t>[</a:t>
            </a:r>
            <a:r>
              <a:rPr lang="en-US" dirty="0">
                <a:solidFill>
                  <a:srgbClr val="0000FF"/>
                </a:solidFill>
              </a:rPr>
              <a:t>0.0, 0.0, 0.0]</a:t>
            </a:r>
            <a:r>
              <a:rPr lang="en-US" dirty="0"/>
              <a:t>, </a:t>
            </a:r>
            <a:r>
              <a:rPr lang="en-US" dirty="0">
                <a:solidFill>
                  <a:srgbClr val="FF6600"/>
                </a:solidFill>
              </a:rPr>
              <a:t>[1.0</a:t>
            </a:r>
            <a:r>
              <a:rPr lang="en-US" dirty="0" smtClean="0">
                <a:solidFill>
                  <a:srgbClr val="FF6600"/>
                </a:solidFill>
              </a:rPr>
              <a:t>] 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40735" y="3212068"/>
            <a:ext cx="103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input list</a:t>
            </a:r>
            <a:endParaRPr lang="en-US" sz="1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7308" y="3200400"/>
            <a:ext cx="1172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6600"/>
                </a:solidFill>
              </a:rPr>
              <a:t>output list</a:t>
            </a:r>
            <a:endParaRPr lang="en-US" sz="1800" dirty="0">
              <a:solidFill>
                <a:srgbClr val="FF6600"/>
              </a:solidFill>
            </a:endParaRPr>
          </a:p>
        </p:txBody>
      </p:sp>
      <p:sp>
        <p:nvSpPr>
          <p:cNvPr id="11" name="Left Brace 10"/>
          <p:cNvSpPr/>
          <p:nvPr/>
        </p:nvSpPr>
        <p:spPr bwMode="auto">
          <a:xfrm rot="16200000">
            <a:off x="5943600" y="2438400"/>
            <a:ext cx="457200" cy="2895600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46133" y="4038600"/>
            <a:ext cx="2366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example = tuple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93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Construct a new network:</a:t>
            </a:r>
          </a:p>
          <a:p>
            <a:pPr marL="0" indent="0">
              <a:buNone/>
            </a:pPr>
            <a:r>
              <a:rPr lang="en-US" dirty="0" smtClean="0"/>
              <a:t>&gt;&gt;&gt; </a:t>
            </a:r>
            <a:r>
              <a:rPr lang="en-US" dirty="0" err="1" smtClean="0"/>
              <a:t>nn</a:t>
            </a:r>
            <a:r>
              <a:rPr lang="en-US" dirty="0" smtClean="0"/>
              <a:t> = </a:t>
            </a:r>
            <a:r>
              <a:rPr lang="en-US" dirty="0" err="1" smtClean="0"/>
              <a:t>neuralNet</a:t>
            </a:r>
            <a:r>
              <a:rPr lang="en-US" dirty="0" smtClean="0"/>
              <a:t>(</a:t>
            </a:r>
            <a:r>
              <a:rPr lang="en-US" dirty="0" smtClean="0"/>
              <a:t>3, 2, 1)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2286000" y="3048000"/>
            <a:ext cx="838200" cy="914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228600" y="4114800"/>
            <a:ext cx="36914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constructor: constructs a new NN object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5105400" y="3276600"/>
            <a:ext cx="762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038600" y="4191000"/>
            <a:ext cx="1776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nodes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 flipV="1">
            <a:off x="5562600" y="3124200"/>
            <a:ext cx="609600" cy="1676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105400" y="4953000"/>
            <a:ext cx="2032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hidden nodes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 flipV="1">
            <a:off x="6096000" y="3124200"/>
            <a:ext cx="7620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553200" y="4038600"/>
            <a:ext cx="196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output nodes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56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Construct a new network:</a:t>
            </a:r>
          </a:p>
          <a:p>
            <a:pPr marL="0" indent="0">
              <a:buNone/>
            </a:pPr>
            <a:r>
              <a:rPr lang="en-US" dirty="0" smtClean="0"/>
              <a:t>&gt;&gt;&gt; </a:t>
            </a:r>
            <a:r>
              <a:rPr lang="en-US" dirty="0" err="1" smtClean="0"/>
              <a:t>nn</a:t>
            </a:r>
            <a:r>
              <a:rPr lang="en-US" dirty="0" smtClean="0"/>
              <a:t> = </a:t>
            </a:r>
            <a:r>
              <a:rPr lang="en-US" smtClean="0"/>
              <a:t>neuralNet(</a:t>
            </a:r>
            <a:r>
              <a:rPr lang="en-US" dirty="0" smtClean="0"/>
              <a:t>3, 2, 1)</a:t>
            </a:r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4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1" name="Straight Connector 30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34" name="Straight Arrow Connector 33"/>
            <p:cNvCxnSpPr>
              <a:endCxn id="24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6" name="Straight Arrow Connector 35"/>
            <p:cNvCxnSpPr>
              <a:stCxn id="12" idx="5"/>
              <a:endCxn id="25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9" name="Straight Arrow Connector 38"/>
            <p:cNvCxnSpPr>
              <a:stCxn id="19" idx="7"/>
              <a:endCxn id="24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2" name="Straight Arrow Connector 41"/>
            <p:cNvCxnSpPr>
              <a:stCxn id="19" idx="5"/>
              <a:endCxn id="25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>
              <a:stCxn id="21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8" name="Straight Arrow Connector 47"/>
            <p:cNvCxnSpPr>
              <a:stCxn id="21" idx="5"/>
              <a:endCxn id="25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2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53" name="Straight Connector 5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6" name="Straight Arrow Connector 55"/>
            <p:cNvCxnSpPr>
              <a:stCxn id="24" idx="6"/>
              <a:endCxn id="51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9" name="Straight Arrow Connector 58"/>
            <p:cNvCxnSpPr>
              <a:stCxn id="25" idx="6"/>
              <a:endCxn id="51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2" name="Straight Arrow Connector 61"/>
            <p:cNvCxnSpPr>
              <a:stCxn id="51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5" name="TextBox 64"/>
          <p:cNvSpPr txBox="1"/>
          <p:nvPr/>
        </p:nvSpPr>
        <p:spPr>
          <a:xfrm>
            <a:off x="1219200" y="3881735"/>
            <a:ext cx="20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input nodes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57600" y="3810000"/>
            <a:ext cx="2289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hidden nodes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715000" y="4419600"/>
            <a:ext cx="2067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output node</a:t>
            </a:r>
          </a:p>
        </p:txBody>
      </p:sp>
    </p:spTree>
    <p:extLst>
      <p:ext uri="{BB962C8B-B14F-4D97-AF65-F5344CB8AC3E}">
        <p14:creationId xmlns:p14="http://schemas.microsoft.com/office/powerpoint/2010/main" val="3143796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on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nn.train</a:t>
            </a:r>
            <a:r>
              <a:rPr lang="en-US" sz="2000" dirty="0" smtClean="0"/>
              <a:t>(table)</a:t>
            </a:r>
          </a:p>
          <a:p>
            <a:pPr marL="0" indent="0">
              <a:buNone/>
            </a:pPr>
            <a:r>
              <a:rPr lang="en-US" sz="1800" dirty="0"/>
              <a:t>error 0.195200      </a:t>
            </a:r>
          </a:p>
          <a:p>
            <a:pPr marL="0" indent="0">
              <a:buNone/>
            </a:pPr>
            <a:r>
              <a:rPr lang="en-US" sz="1800" dirty="0"/>
              <a:t>error 0.062292      </a:t>
            </a:r>
          </a:p>
          <a:p>
            <a:pPr marL="0" indent="0">
              <a:buNone/>
            </a:pPr>
            <a:r>
              <a:rPr lang="en-US" sz="1800" dirty="0"/>
              <a:t>error 0.031077      </a:t>
            </a:r>
          </a:p>
          <a:p>
            <a:pPr marL="0" indent="0">
              <a:buNone/>
            </a:pPr>
            <a:r>
              <a:rPr lang="en-US" sz="1800" dirty="0"/>
              <a:t>error 0.019437      </a:t>
            </a:r>
          </a:p>
          <a:p>
            <a:pPr marL="0" indent="0">
              <a:buNone/>
            </a:pPr>
            <a:r>
              <a:rPr lang="en-US" sz="1800" dirty="0"/>
              <a:t>error 0.013728      </a:t>
            </a:r>
          </a:p>
          <a:p>
            <a:pPr marL="0" indent="0">
              <a:buNone/>
            </a:pPr>
            <a:r>
              <a:rPr lang="en-US" sz="1800" dirty="0"/>
              <a:t>error 0.010437      </a:t>
            </a:r>
          </a:p>
          <a:p>
            <a:pPr marL="0" indent="0">
              <a:buNone/>
            </a:pPr>
            <a:r>
              <a:rPr lang="en-US" sz="1800" dirty="0"/>
              <a:t>error 0.008332      </a:t>
            </a:r>
          </a:p>
          <a:p>
            <a:pPr marL="0" indent="0">
              <a:buNone/>
            </a:pPr>
            <a:r>
              <a:rPr lang="en-US" sz="1800" dirty="0"/>
              <a:t>error 0.006885      </a:t>
            </a:r>
          </a:p>
          <a:p>
            <a:pPr marL="0" indent="0">
              <a:buNone/>
            </a:pPr>
            <a:r>
              <a:rPr lang="en-US" sz="1800" dirty="0"/>
              <a:t>error 0.005837      </a:t>
            </a:r>
          </a:p>
          <a:p>
            <a:pPr marL="0" indent="0">
              <a:buNone/>
            </a:pPr>
            <a:r>
              <a:rPr lang="en-US" sz="1800" dirty="0"/>
              <a:t>error 0.005047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5638800"/>
            <a:ext cx="675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by default trains 1000 iteration and prints out error values every 100 iterations</a:t>
            </a:r>
          </a:p>
        </p:txBody>
      </p:sp>
    </p:spTree>
    <p:extLst>
      <p:ext uri="{BB962C8B-B14F-4D97-AF65-F5344CB8AC3E}">
        <p14:creationId xmlns:p14="http://schemas.microsoft.com/office/powerpoint/2010/main" val="1881506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After training, can look at the weights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nn.train</a:t>
            </a:r>
            <a:r>
              <a:rPr lang="en-US" sz="2000" dirty="0" smtClean="0"/>
              <a:t>(table)</a:t>
            </a:r>
          </a:p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nn.getIHWeights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1600" dirty="0"/>
              <a:t>[[-3.3435628797862624, -0.272324373735495],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-4.846203738642956, -4.601230952566068],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3.4233831101145973, 0.573534695637572]</a:t>
            </a:r>
            <a:r>
              <a:rPr lang="en-US" sz="1600" dirty="0" smtClean="0"/>
              <a:t>,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2.9388429644152128, 1.8509761272713543]]</a:t>
            </a:r>
            <a:endParaRPr lang="en-US" sz="16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Arrow Connector 15"/>
            <p:cNvCxnSpPr>
              <a:endCxn id="12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6" idx="5"/>
              <a:endCxn id="13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8" idx="7"/>
              <a:endCxn id="12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8" idx="5"/>
              <a:endCxn id="13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0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0" idx="5"/>
              <a:endCxn id="13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Arrow Connector 23"/>
            <p:cNvCxnSpPr>
              <a:stCxn id="12" idx="6"/>
              <a:endCxn id="22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3" idx="6"/>
              <a:endCxn id="22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35"/>
          <p:cNvSpPr/>
          <p:nvPr/>
        </p:nvSpPr>
        <p:spPr bwMode="auto">
          <a:xfrm>
            <a:off x="609600" y="2514600"/>
            <a:ext cx="4191000" cy="3810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14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After training, can look at the weights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nn.train</a:t>
            </a:r>
            <a:r>
              <a:rPr lang="en-US" sz="2000" dirty="0" smtClean="0"/>
              <a:t>(table)</a:t>
            </a:r>
          </a:p>
          <a:p>
            <a:pPr marL="0" indent="0">
              <a:buNone/>
            </a:pPr>
            <a:r>
              <a:rPr lang="en-US" sz="2000" dirty="0" smtClean="0"/>
              <a:t>&gt;&gt;&gt; </a:t>
            </a:r>
            <a:r>
              <a:rPr lang="en-US" sz="2000" dirty="0" err="1" smtClean="0"/>
              <a:t>nn.getIHWeights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1600" dirty="0"/>
              <a:t>[[-3.3435628797862624, -0.272324373735495],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-4.846203738642956, -4.601230952566068],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3.4233831101145973, 0.573534695637572]</a:t>
            </a:r>
            <a:r>
              <a:rPr lang="en-US" sz="1600" dirty="0" smtClean="0"/>
              <a:t>,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en-US" sz="1600" dirty="0"/>
              <a:t>2.9388429644152128, 1.8509761272713543]]</a:t>
            </a:r>
            <a:endParaRPr lang="en-US" sz="16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6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3" name="Straight Connector 32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Straight Connector 34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5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30" name="Straight Connector 29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Straight Connector 31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6" name="Straight Arrow Connector 15"/>
            <p:cNvCxnSpPr>
              <a:endCxn id="12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6" idx="5"/>
              <a:endCxn id="13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8" idx="7"/>
              <a:endCxn id="12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8" idx="5"/>
              <a:endCxn id="13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10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>
              <a:stCxn id="10" idx="5"/>
              <a:endCxn id="13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7" name="Straight Connector 26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4" name="Straight Arrow Connector 23"/>
            <p:cNvCxnSpPr>
              <a:stCxn id="12" idx="6"/>
              <a:endCxn id="22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13" idx="6"/>
              <a:endCxn id="22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6" name="Straight Arrow Connector 25"/>
            <p:cNvCxnSpPr>
              <a:stCxn id="22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6" name="Rectangle 35"/>
          <p:cNvSpPr/>
          <p:nvPr/>
        </p:nvSpPr>
        <p:spPr bwMode="auto">
          <a:xfrm>
            <a:off x="609600" y="2743200"/>
            <a:ext cx="4191000" cy="3810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925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After training, can look at the weights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05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&gt;&gt;&gt; </a:t>
            </a:r>
            <a:r>
              <a:rPr lang="en-US" sz="2400" dirty="0" err="1"/>
              <a:t>nn.getHOWeights</a:t>
            </a:r>
            <a:r>
              <a:rPr lang="en-US" sz="2400" dirty="0"/>
              <a:t>(</a:t>
            </a:r>
            <a:r>
              <a:rPr lang="en-US" sz="24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[</a:t>
            </a:r>
            <a:r>
              <a:rPr lang="en-US" sz="2400" dirty="0"/>
              <a:t>[8.116192424400454],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[</a:t>
            </a:r>
            <a:r>
              <a:rPr lang="en-US" sz="2400" dirty="0"/>
              <a:t>5.358094903107918]</a:t>
            </a:r>
            <a:r>
              <a:rPr lang="en-US" sz="2400" dirty="0" smtClean="0"/>
              <a:t>,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[</a:t>
            </a:r>
            <a:r>
              <a:rPr lang="en-US" sz="2400" dirty="0"/>
              <a:t>-4.373829543609533]]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24000" y="4495800"/>
            <a:ext cx="5638800" cy="1905000"/>
            <a:chOff x="1524000" y="4495800"/>
            <a:chExt cx="5638800" cy="1905000"/>
          </a:xfrm>
        </p:grpSpPr>
        <p:sp>
          <p:nvSpPr>
            <p:cNvPr id="5" name="Oval 12"/>
            <p:cNvSpPr>
              <a:spLocks noChangeArrowheads="1"/>
            </p:cNvSpPr>
            <p:nvPr/>
          </p:nvSpPr>
          <p:spPr bwMode="auto">
            <a:xfrm>
              <a:off x="2286000" y="4572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>
              <a:off x="1524000" y="4724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2286000" y="53340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 bwMode="auto">
            <a:xfrm>
              <a:off x="1524000" y="54864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2286000" y="6172200"/>
              <a:ext cx="228600" cy="228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 bwMode="auto">
            <a:xfrm>
              <a:off x="1524000" y="6324600"/>
              <a:ext cx="7620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3810000" y="44958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3810000" y="57150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35"/>
            <p:cNvGrpSpPr/>
            <p:nvPr/>
          </p:nvGrpSpPr>
          <p:grpSpPr>
            <a:xfrm>
              <a:off x="3886200" y="4648200"/>
              <a:ext cx="381000" cy="304800"/>
              <a:chOff x="4267200" y="3352800"/>
              <a:chExt cx="762000" cy="687388"/>
            </a:xfrm>
          </p:grpSpPr>
          <p:cxnSp>
            <p:nvCxnSpPr>
              <p:cNvPr id="32" name="Straight Connector 31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Straight Connector 32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Straight Connector 33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4" name="Group 35"/>
            <p:cNvGrpSpPr/>
            <p:nvPr/>
          </p:nvGrpSpPr>
          <p:grpSpPr>
            <a:xfrm>
              <a:off x="3886200" y="5867400"/>
              <a:ext cx="381000" cy="304800"/>
              <a:chOff x="4267200" y="3352800"/>
              <a:chExt cx="762000" cy="687388"/>
            </a:xfrm>
          </p:grpSpPr>
          <p:cxnSp>
            <p:nvCxnSpPr>
              <p:cNvPr id="29" name="Straight Connector 28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Straight Connector 30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5" name="Straight Arrow Connector 14"/>
            <p:cNvCxnSpPr>
              <a:endCxn id="11" idx="2"/>
            </p:cNvCxnSpPr>
            <p:nvPr/>
          </p:nvCxnSpPr>
          <p:spPr bwMode="auto">
            <a:xfrm>
              <a:off x="2514600" y="4648200"/>
              <a:ext cx="1295400" cy="1524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stCxn id="5" idx="5"/>
              <a:endCxn id="12" idx="1"/>
            </p:cNvCxnSpPr>
            <p:nvPr/>
          </p:nvCxnSpPr>
          <p:spPr bwMode="auto">
            <a:xfrm>
              <a:off x="2481122" y="4767122"/>
              <a:ext cx="1418152" cy="10371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>
              <a:stCxn id="7" idx="7"/>
              <a:endCxn id="11" idx="3"/>
            </p:cNvCxnSpPr>
            <p:nvPr/>
          </p:nvCxnSpPr>
          <p:spPr bwMode="auto">
            <a:xfrm flipV="1">
              <a:off x="2481122" y="5016126"/>
              <a:ext cx="1418152" cy="35135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>
              <a:stCxn id="7" idx="5"/>
              <a:endCxn id="12" idx="2"/>
            </p:cNvCxnSpPr>
            <p:nvPr/>
          </p:nvCxnSpPr>
          <p:spPr bwMode="auto">
            <a:xfrm>
              <a:off x="2481122" y="5529122"/>
              <a:ext cx="1328878" cy="4906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>
              <a:stCxn id="9" idx="7"/>
            </p:cNvCxnSpPr>
            <p:nvPr/>
          </p:nvCxnSpPr>
          <p:spPr bwMode="auto">
            <a:xfrm flipV="1">
              <a:off x="2481122" y="5105400"/>
              <a:ext cx="1481278" cy="110027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0" name="Straight Arrow Connector 19"/>
            <p:cNvCxnSpPr>
              <a:stCxn id="9" idx="5"/>
              <a:endCxn id="12" idx="3"/>
            </p:cNvCxnSpPr>
            <p:nvPr/>
          </p:nvCxnSpPr>
          <p:spPr bwMode="auto">
            <a:xfrm flipV="1">
              <a:off x="2481122" y="6235326"/>
              <a:ext cx="1418152" cy="13199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5715000" y="5105400"/>
              <a:ext cx="609600" cy="6096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35"/>
            <p:cNvGrpSpPr/>
            <p:nvPr/>
          </p:nvGrpSpPr>
          <p:grpSpPr>
            <a:xfrm>
              <a:off x="5791200" y="5257800"/>
              <a:ext cx="381000" cy="304800"/>
              <a:chOff x="4267200" y="3352800"/>
              <a:chExt cx="762000" cy="687388"/>
            </a:xfrm>
          </p:grpSpPr>
          <p:cxnSp>
            <p:nvCxnSpPr>
              <p:cNvPr id="26" name="Straight Connector 25"/>
              <p:cNvCxnSpPr/>
              <p:nvPr/>
            </p:nvCxnSpPr>
            <p:spPr bwMode="auto">
              <a:xfrm>
                <a:off x="4267200" y="40386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 bwMode="auto">
              <a:xfrm rot="5400000" flipH="1" flipV="1">
                <a:off x="4305300" y="3695700"/>
                <a:ext cx="6858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/>
              <p:cNvCxnSpPr/>
              <p:nvPr/>
            </p:nvCxnSpPr>
            <p:spPr bwMode="auto">
              <a:xfrm>
                <a:off x="4648200" y="3352800"/>
                <a:ext cx="381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3" name="Straight Arrow Connector 22"/>
            <p:cNvCxnSpPr>
              <a:stCxn id="11" idx="6"/>
              <a:endCxn id="21" idx="1"/>
            </p:cNvCxnSpPr>
            <p:nvPr/>
          </p:nvCxnSpPr>
          <p:spPr bwMode="auto">
            <a:xfrm>
              <a:off x="4419600" y="4800600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4" name="Straight Arrow Connector 23"/>
            <p:cNvCxnSpPr>
              <a:stCxn id="12" idx="6"/>
              <a:endCxn id="21" idx="3"/>
            </p:cNvCxnSpPr>
            <p:nvPr/>
          </p:nvCxnSpPr>
          <p:spPr bwMode="auto">
            <a:xfrm flipV="1">
              <a:off x="4419600" y="5625726"/>
              <a:ext cx="1384674" cy="394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>
              <a:stCxn id="21" idx="6"/>
            </p:cNvCxnSpPr>
            <p:nvPr/>
          </p:nvCxnSpPr>
          <p:spPr bwMode="auto">
            <a:xfrm>
              <a:off x="6324600" y="5410200"/>
              <a:ext cx="8382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5" name="Rectangle 34"/>
          <p:cNvSpPr/>
          <p:nvPr/>
        </p:nvSpPr>
        <p:spPr bwMode="auto">
          <a:xfrm>
            <a:off x="609600" y="2514600"/>
            <a:ext cx="2971800" cy="304800"/>
          </a:xfrm>
          <a:prstGeom prst="rect">
            <a:avLst/>
          </a:prstGeom>
          <a:solidFill>
            <a:srgbClr val="FF66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460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parameters to play with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981200"/>
            <a:ext cx="897636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04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with optional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&gt;&gt;&gt; </a:t>
            </a:r>
            <a:r>
              <a:rPr lang="en-US" sz="2400" dirty="0" err="1" smtClean="0"/>
              <a:t>nn.train</a:t>
            </a:r>
            <a:r>
              <a:rPr lang="en-US" sz="2400" dirty="0" smtClean="0"/>
              <a:t>(table, iterations = 5, </a:t>
            </a:r>
            <a:r>
              <a:rPr lang="en-US" sz="2400" dirty="0" err="1" smtClean="0"/>
              <a:t>printInterval</a:t>
            </a:r>
            <a:r>
              <a:rPr lang="en-US" sz="2400" dirty="0" smtClean="0"/>
              <a:t> = 1)</a:t>
            </a:r>
          </a:p>
          <a:p>
            <a:pPr marL="0" indent="0">
              <a:buNone/>
            </a:pPr>
            <a:r>
              <a:rPr lang="en-US" sz="1800" dirty="0"/>
              <a:t>error 0.005033      </a:t>
            </a:r>
          </a:p>
          <a:p>
            <a:pPr marL="0" indent="0">
              <a:buNone/>
            </a:pPr>
            <a:r>
              <a:rPr lang="en-US" sz="1800" dirty="0"/>
              <a:t>error 0.005026      </a:t>
            </a:r>
          </a:p>
          <a:p>
            <a:pPr marL="0" indent="0">
              <a:buNone/>
            </a:pPr>
            <a:r>
              <a:rPr lang="en-US" sz="1800" dirty="0"/>
              <a:t>error 0.005019      </a:t>
            </a:r>
          </a:p>
          <a:p>
            <a:pPr marL="0" indent="0">
              <a:buNone/>
            </a:pPr>
            <a:r>
              <a:rPr lang="en-US" sz="1800" dirty="0"/>
              <a:t>error 0.005012      </a:t>
            </a:r>
          </a:p>
          <a:p>
            <a:pPr marL="0" indent="0">
              <a:buNone/>
            </a:pPr>
            <a:r>
              <a:rPr lang="en-US" sz="1800" dirty="0"/>
              <a:t>error </a:t>
            </a:r>
            <a:r>
              <a:rPr lang="en-US" sz="1800" dirty="0" smtClean="0"/>
              <a:t>0.005005</a:t>
            </a:r>
          </a:p>
        </p:txBody>
      </p:sp>
    </p:spTree>
    <p:extLst>
      <p:ext uri="{BB962C8B-B14F-4D97-AF65-F5344CB8AC3E}">
        <p14:creationId xmlns:p14="http://schemas.microsoft.com/office/powerpoint/2010/main" val="1461363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 vs. test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438400"/>
            <a:ext cx="1638300" cy="1917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1828800"/>
            <a:ext cx="15245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TrainData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667000"/>
            <a:ext cx="1638300" cy="1663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48867" y="1905000"/>
            <a:ext cx="13992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TestData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4800600"/>
            <a:ext cx="3289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&gt;&gt;&gt; </a:t>
            </a:r>
            <a:r>
              <a:rPr lang="en-US" dirty="0" err="1" smtClean="0"/>
              <a:t>nn.train</a:t>
            </a:r>
            <a:r>
              <a:rPr lang="en-US" dirty="0" smtClean="0"/>
              <a:t>(</a:t>
            </a:r>
            <a:r>
              <a:rPr lang="en-US" dirty="0" err="1" smtClean="0"/>
              <a:t>trainData</a:t>
            </a:r>
            <a:r>
              <a:rPr lang="en-US" dirty="0" smtClean="0"/>
              <a:t>)</a:t>
            </a:r>
          </a:p>
          <a:p>
            <a:r>
              <a:rPr lang="en-US" dirty="0" smtClean="0"/>
              <a:t>&gt;&gt;&gt; </a:t>
            </a:r>
            <a:r>
              <a:rPr lang="en-US" dirty="0" err="1" smtClean="0"/>
              <a:t>nn.test</a:t>
            </a:r>
            <a:r>
              <a:rPr lang="en-US" dirty="0" smtClean="0"/>
              <a:t>(</a:t>
            </a:r>
            <a:r>
              <a:rPr lang="en-US" dirty="0" err="1" smtClean="0"/>
              <a:t>testData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271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2667000"/>
            <a:ext cx="601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www.sciencebytes.org</a:t>
            </a:r>
            <a:r>
              <a:rPr lang="en-US" dirty="0"/>
              <a:t>/2011/05/03/blueprint-for-the-brain/</a:t>
            </a:r>
          </a:p>
        </p:txBody>
      </p:sp>
    </p:spTree>
    <p:extLst>
      <p:ext uri="{BB962C8B-B14F-4D97-AF65-F5344CB8AC3E}">
        <p14:creationId xmlns:p14="http://schemas.microsoft.com/office/powerpoint/2010/main" val="2500213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11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9295</TotalTime>
  <Words>3480</Words>
  <Application>Microsoft Macintosh PowerPoint</Application>
  <PresentationFormat>On-screen Show (4:3)</PresentationFormat>
  <Paragraphs>1272</Paragraphs>
  <Slides>75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7" baseType="lpstr">
      <vt:lpstr>Pixel</vt:lpstr>
      <vt:lpstr>Equation</vt:lpstr>
      <vt:lpstr>Neural Networks 2</vt:lpstr>
      <vt:lpstr>Artificial Neural Networks</vt:lpstr>
      <vt:lpstr>PowerPoint Presentation</vt:lpstr>
      <vt:lpstr>PowerPoint Presentation</vt:lpstr>
      <vt:lpstr>Training neural networks</vt:lpstr>
      <vt:lpstr>Perceptron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update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Perceptron learning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in multilayer networks</vt:lpstr>
      <vt:lpstr>Learning in multilayer networks</vt:lpstr>
      <vt:lpstr>Backpropagation</vt:lpstr>
      <vt:lpstr>Backpropagation</vt:lpstr>
      <vt:lpstr>Backpropagation</vt:lpstr>
      <vt:lpstr>Backpropagation</vt:lpstr>
      <vt:lpstr>Backpropagation</vt:lpstr>
      <vt:lpstr>Neural network regression</vt:lpstr>
      <vt:lpstr>PowerPoint Presentation</vt:lpstr>
      <vt:lpstr>Cog sci people like NNs</vt:lpstr>
      <vt:lpstr>Interpreting Satellite Imagery for Automated Weather Forecasting</vt:lpstr>
      <vt:lpstr>PowerPoint Presentation</vt:lpstr>
      <vt:lpstr>PowerPoint Presentation</vt:lpstr>
      <vt:lpstr>Summary</vt:lpstr>
      <vt:lpstr>Our python NN module</vt:lpstr>
      <vt:lpstr>Data format</vt:lpstr>
      <vt:lpstr>Training on the data</vt:lpstr>
      <vt:lpstr>Training on the data</vt:lpstr>
      <vt:lpstr>Training on the data</vt:lpstr>
      <vt:lpstr>After training, can look at the weights</vt:lpstr>
      <vt:lpstr>After training, can look at the weights</vt:lpstr>
      <vt:lpstr>After training, can look at the weights</vt:lpstr>
      <vt:lpstr>Many parameters to play with</vt:lpstr>
      <vt:lpstr>Calling with optional parameters</vt:lpstr>
      <vt:lpstr>Train vs. test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David Kauchak</cp:lastModifiedBy>
  <cp:revision>497</cp:revision>
  <cp:lastPrinted>2009-04-22T19:24:48Z</cp:lastPrinted>
  <dcterms:created xsi:type="dcterms:W3CDTF">2010-11-08T21:43:53Z</dcterms:created>
  <dcterms:modified xsi:type="dcterms:W3CDTF">2015-03-11T20:28:49Z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