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56" r:id="rId2"/>
    <p:sldId id="613" r:id="rId3"/>
    <p:sldId id="614" r:id="rId4"/>
    <p:sldId id="615" r:id="rId5"/>
    <p:sldId id="616" r:id="rId6"/>
    <p:sldId id="617" r:id="rId7"/>
    <p:sldId id="618" r:id="rId8"/>
    <p:sldId id="620" r:id="rId9"/>
    <p:sldId id="621" r:id="rId10"/>
    <p:sldId id="623" r:id="rId11"/>
    <p:sldId id="622" r:id="rId12"/>
    <p:sldId id="624" r:id="rId13"/>
    <p:sldId id="625" r:id="rId14"/>
    <p:sldId id="627" r:id="rId15"/>
    <p:sldId id="626" r:id="rId16"/>
    <p:sldId id="628" r:id="rId17"/>
    <p:sldId id="629" r:id="rId18"/>
    <p:sldId id="630" r:id="rId19"/>
    <p:sldId id="631" r:id="rId20"/>
    <p:sldId id="632" r:id="rId21"/>
    <p:sldId id="633" r:id="rId22"/>
    <p:sldId id="634" r:id="rId23"/>
    <p:sldId id="635" r:id="rId24"/>
    <p:sldId id="636" r:id="rId25"/>
    <p:sldId id="637" r:id="rId26"/>
    <p:sldId id="638" r:id="rId27"/>
    <p:sldId id="639" r:id="rId28"/>
    <p:sldId id="640" r:id="rId29"/>
    <p:sldId id="641" r:id="rId30"/>
    <p:sldId id="642" r:id="rId31"/>
    <p:sldId id="643" r:id="rId32"/>
    <p:sldId id="644" r:id="rId33"/>
    <p:sldId id="645" r:id="rId34"/>
    <p:sldId id="646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5" autoAdjust="0"/>
    <p:restoredTop sz="86677" autoAdjust="0"/>
  </p:normalViewPr>
  <p:slideViewPr>
    <p:cSldViewPr snapToObjects="1">
      <p:cViewPr varScale="1">
        <p:scale>
          <a:sx n="59" d="100"/>
          <a:sy n="59" d="100"/>
        </p:scale>
        <p:origin x="-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009E6F-3002-9F48-B03B-0F47B8C23F78}" type="datetimeFigureOut">
              <a:rPr lang="en-US" smtClean="0"/>
              <a:t>2/26/16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3B796F-FC27-0041-AB56-4EF9FA33D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489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5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Noam Chomsky (1956)—linguist—</a:t>
            </a:r>
            <a:r>
              <a:rPr lang="en-US" baseline="0" dirty="0" smtClean="0"/>
              <a:t> and John Backus (1979)—CS—</a:t>
            </a:r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58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Why is it important</a:t>
            </a:r>
            <a:r>
              <a:rPr lang="en-US" baseline="0" dirty="0" smtClean="0"/>
              <a:t> that NT and T and disjoint?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9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2/25/16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CFG</a:t>
            </a:r>
            <a:r>
              <a:rPr lang="en-US" cap="none" dirty="0" smtClean="0"/>
              <a:t>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CS30 – Spring 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84540" y="1933108"/>
            <a:ext cx="5949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What is a grammar?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124200"/>
            <a:ext cx="2819400" cy="316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19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Grammars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572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Language view: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A grammar is a set of structural rules that govern the composition of sentences, phrases and words.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Computational view: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A grammar (often called a “formal grammar”) is a set of rules that describe what strings are valid in a formal language.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5324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Grammars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572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0000"/>
                </a:solidFill>
              </a:rPr>
              <a:t>What types of (formal) grammars have you heard of before?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Lots of different kinds of grammars: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regular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context-free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context-sensitive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recursively enumerable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transformation grammars</a:t>
            </a:r>
          </a:p>
        </p:txBody>
      </p:sp>
    </p:spTree>
    <p:extLst>
      <p:ext uri="{BB962C8B-B14F-4D97-AF65-F5344CB8AC3E}">
        <p14:creationId xmlns:p14="http://schemas.microsoft.com/office/powerpoint/2010/main" val="4273208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Free Grammars (CFG)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286000"/>
            <a:ext cx="81534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many people have heard of them?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 you know about them?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Where are they used?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968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production rules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71800" y="2971800"/>
            <a:ext cx="1831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S </a:t>
            </a:r>
            <a:r>
              <a:rPr lang="en-US" sz="2800" dirty="0" err="1" smtClean="0">
                <a:sym typeface="Symbol" charset="2"/>
              </a:rPr>
              <a:t></a:t>
            </a:r>
            <a:r>
              <a:rPr lang="en-US" sz="2800" dirty="0" smtClean="0">
                <a:sym typeface="Symbol" charset="2"/>
              </a:rPr>
              <a:t> NP VP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971800" y="2971800"/>
            <a:ext cx="1831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S </a:t>
            </a:r>
            <a:r>
              <a:rPr lang="en-US" sz="2800" dirty="0" err="1" smtClean="0">
                <a:sym typeface="Symbol" charset="2"/>
              </a:rPr>
              <a:t></a:t>
            </a:r>
            <a:r>
              <a:rPr lang="en-US" sz="2800" dirty="0" smtClean="0">
                <a:sym typeface="Symbol" charset="2"/>
              </a:rPr>
              <a:t> NP VP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3846493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left hand side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(single symbol)</a:t>
            </a:r>
            <a:endParaRPr lang="en-US" sz="2800" dirty="0">
              <a:solidFill>
                <a:srgbClr val="00009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3846493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right hand side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(one or more symbols)</a:t>
            </a:r>
            <a:endParaRPr lang="en-US" sz="2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4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62955" y="3264188"/>
            <a:ext cx="457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48535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62955" y="3264188"/>
            <a:ext cx="457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304800" y="2743200"/>
            <a:ext cx="19812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1146337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10200" y="3264188"/>
            <a:ext cx="119504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A B C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2743200"/>
            <a:ext cx="19812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4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10200" y="3264188"/>
            <a:ext cx="119504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A B C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733800"/>
            <a:ext cx="19812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2637460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really </a:t>
            </a:r>
            <a:r>
              <a:rPr lang="en-US" sz="3200" dirty="0" smtClean="0">
                <a:solidFill>
                  <a:srgbClr val="000000"/>
                </a:solidFill>
              </a:rPr>
              <a:t>C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733800"/>
            <a:ext cx="19812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2272663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really </a:t>
            </a:r>
            <a:r>
              <a:rPr lang="en-US" sz="3200" dirty="0" smtClean="0">
                <a:solidFill>
                  <a:srgbClr val="000000"/>
                </a:solidFill>
              </a:rPr>
              <a:t>C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4700557"/>
            <a:ext cx="21336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1620386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like </a:t>
            </a:r>
            <a:r>
              <a:rPr lang="en-US" sz="3200" dirty="0" err="1" smtClean="0">
                <a:solidFill>
                  <a:srgbClr val="008000"/>
                </a:solidFill>
              </a:rPr>
              <a:t>cs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4700557"/>
            <a:ext cx="21336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3290600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like </a:t>
            </a:r>
            <a:r>
              <a:rPr lang="en-US" sz="3200" dirty="0" err="1" smtClean="0">
                <a:solidFill>
                  <a:srgbClr val="008000"/>
                </a:solidFill>
              </a:rPr>
              <a:t>cs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3261214"/>
            <a:ext cx="12954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82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I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/>
              <a:t>like </a:t>
            </a:r>
            <a:r>
              <a:rPr lang="en-US" sz="3200" dirty="0" err="1" smtClean="0"/>
              <a:t>cs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304800" y="3261214"/>
            <a:ext cx="12954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1278947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I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/>
              <a:t>like </a:t>
            </a:r>
            <a:r>
              <a:rPr lang="en-US" sz="3200" dirty="0" err="1" smtClean="0"/>
              <a:t>cs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19111" y="6010161"/>
            <a:ext cx="4626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 more rules apply, so we’re done!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505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I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/>
              <a:t>like </a:t>
            </a:r>
            <a:r>
              <a:rPr lang="en-US" sz="3200" dirty="0" err="1" smtClean="0"/>
              <a:t>cs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6747" y="6010161"/>
            <a:ext cx="5247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this the only string that can be derived?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47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really, B </a:t>
            </a:r>
            <a:r>
              <a:rPr lang="en-US" sz="3200" dirty="0" smtClean="0">
                <a:solidFill>
                  <a:srgbClr val="000000"/>
                </a:solidFill>
              </a:rPr>
              <a:t>C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4702" y="4191000"/>
            <a:ext cx="2352298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131506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14800" y="3429000"/>
            <a:ext cx="4038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/>
              <a:t>really, </a:t>
            </a:r>
            <a:r>
              <a:rPr lang="en-US" sz="3200" dirty="0" smtClean="0">
                <a:solidFill>
                  <a:srgbClr val="008000"/>
                </a:solidFill>
              </a:rPr>
              <a:t>really, B </a:t>
            </a:r>
            <a:r>
              <a:rPr lang="en-US" sz="3200" dirty="0" smtClean="0">
                <a:solidFill>
                  <a:srgbClr val="000000"/>
                </a:solidFill>
              </a:rPr>
              <a:t>C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4702" y="4191000"/>
            <a:ext cx="2352298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2413546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3629707" y="4114800"/>
            <a:ext cx="4655843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I</a:t>
            </a:r>
            <a:r>
              <a:rPr lang="en-US" sz="3200" dirty="0" smtClean="0">
                <a:solidFill>
                  <a:srgbClr val="0000FF"/>
                </a:solidFill>
              </a:rPr>
              <a:t> really, really, … like </a:t>
            </a:r>
            <a:r>
              <a:rPr lang="en-US" sz="3200" dirty="0" err="1" smtClean="0">
                <a:solidFill>
                  <a:srgbClr val="0000FF"/>
                </a:solidFill>
              </a:rPr>
              <a:t>cs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799" y="2029574"/>
            <a:ext cx="528936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Grammars describe a language, i.e. the strings (aka sentences) that are part of that language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4662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CFGs formally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dirty="0"/>
              <a:t>G = </a:t>
            </a:r>
            <a:r>
              <a:rPr lang="en-US" dirty="0" smtClean="0"/>
              <a:t>(</a:t>
            </a:r>
            <a:r>
              <a:rPr lang="en-US" b="1" dirty="0" smtClean="0">
                <a:solidFill>
                  <a:srgbClr val="0000FF"/>
                </a:solidFill>
              </a:rPr>
              <a:t>NT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00FF"/>
                </a:solidFill>
              </a:rPr>
              <a:t>T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00FF"/>
                </a:solidFill>
              </a:rPr>
              <a:t>P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00FF"/>
                </a:solidFill>
              </a:rPr>
              <a:t>S</a:t>
            </a:r>
            <a:r>
              <a:rPr lang="en-US" dirty="0"/>
              <a:t>)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NT</a:t>
            </a:r>
            <a:r>
              <a:rPr lang="en-US" dirty="0" smtClean="0"/>
              <a:t>: </a:t>
            </a:r>
            <a:r>
              <a:rPr lang="en-US" dirty="0"/>
              <a:t>finite set of nonterminal </a:t>
            </a:r>
            <a:r>
              <a:rPr lang="en-US" dirty="0" smtClean="0"/>
              <a:t>symbols</a:t>
            </a:r>
          </a:p>
          <a:p>
            <a:pPr marL="0" indent="0" eaLnBrk="1" hangingPunct="1">
              <a:buNone/>
            </a:pPr>
            <a:endParaRPr lang="en-US" dirty="0"/>
          </a:p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</a:t>
            </a:r>
            <a:r>
              <a:rPr lang="en-US" dirty="0"/>
              <a:t>: finite set of terminal symbols, </a:t>
            </a:r>
            <a:r>
              <a:rPr lang="en-US" b="1" dirty="0" smtClean="0">
                <a:solidFill>
                  <a:srgbClr val="0000FF"/>
                </a:solidFill>
              </a:rPr>
              <a:t>NT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dirty="0"/>
              <a:t> are disjoint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P</a:t>
            </a:r>
            <a:r>
              <a:rPr lang="en-US" dirty="0"/>
              <a:t>: finite set of productions of the form</a:t>
            </a:r>
          </a:p>
          <a:p>
            <a:pPr lvl="1" eaLnBrk="1" hangingPunct="1">
              <a:buFontTx/>
              <a:buNone/>
            </a:pPr>
            <a:r>
              <a:rPr lang="en-US" dirty="0"/>
              <a:t>A </a:t>
            </a:r>
            <a:r>
              <a:rPr lang="en-US" dirty="0">
                <a:sym typeface="Symbol" charset="2"/>
              </a:rPr>
              <a:t> ,  </a:t>
            </a:r>
            <a:r>
              <a:rPr lang="en-US" dirty="0"/>
              <a:t>A</a:t>
            </a:r>
            <a:r>
              <a:rPr lang="en-US" dirty="0">
                <a:sym typeface="Symbol" charset="2"/>
              </a:rPr>
              <a:t>  </a:t>
            </a:r>
            <a:r>
              <a:rPr lang="en-US" dirty="0" smtClean="0">
                <a:sym typeface="Symbol" charset="2"/>
              </a:rPr>
              <a:t>NT </a:t>
            </a:r>
            <a:r>
              <a:rPr lang="en-US" dirty="0">
                <a:sym typeface="Symbol" charset="2"/>
              </a:rPr>
              <a:t>and   (T </a:t>
            </a:r>
            <a:r>
              <a:rPr lang="en-US" dirty="0" smtClean="0">
                <a:sym typeface="Symbol" charset="2"/>
              </a:rPr>
              <a:t> NT)</a:t>
            </a:r>
            <a:r>
              <a:rPr lang="en-US" dirty="0">
                <a:sym typeface="Symbol" charset="2"/>
              </a:rPr>
              <a:t>*</a:t>
            </a:r>
          </a:p>
          <a:p>
            <a:pPr marL="0" indent="0" eaLnBrk="1" hangingPunct="1">
              <a:buNone/>
            </a:pPr>
            <a:endParaRPr lang="en-US" dirty="0" smtClean="0">
              <a:sym typeface="Symbol" charset="2"/>
            </a:endParaRPr>
          </a:p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  <a:sym typeface="Symbol" charset="2"/>
              </a:rPr>
              <a:t>S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>
                <a:sym typeface="Symbol" charset="2"/>
              </a:rPr>
              <a:t></a:t>
            </a:r>
            <a:r>
              <a:rPr lang="en-US" dirty="0" smtClean="0">
                <a:sym typeface="Symbol" charset="2"/>
              </a:rPr>
              <a:t> NT: </a:t>
            </a:r>
            <a:r>
              <a:rPr lang="en-US" dirty="0">
                <a:sym typeface="Symbol" charset="2"/>
              </a:rPr>
              <a:t>start symbol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1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smtClean="0">
                <a:sym typeface="Symbol" charset="2"/>
              </a:rPr>
              <a:t>a 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smtClean="0">
                <a:sym typeface="Symbol" charset="2"/>
              </a:rPr>
              <a:t>b 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</p:spTree>
    <p:extLst>
      <p:ext uri="{BB962C8B-B14F-4D97-AF65-F5344CB8AC3E}">
        <p14:creationId xmlns:p14="http://schemas.microsoft.com/office/powerpoint/2010/main" val="2840814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bE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29950" y="3124200"/>
            <a:ext cx="3898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</a:t>
            </a:r>
            <a:endParaRPr lang="en-US" sz="3200" dirty="0"/>
          </a:p>
        </p:txBody>
      </p:sp>
      <p:sp>
        <p:nvSpPr>
          <p:cNvPr id="3" name="Right Brace 2"/>
          <p:cNvSpPr/>
          <p:nvPr/>
        </p:nvSpPr>
        <p:spPr>
          <a:xfrm>
            <a:off x="2133600" y="2667000"/>
            <a:ext cx="228600" cy="104197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90800" y="2895600"/>
            <a:ext cx="1845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Two options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42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S </a:t>
            </a:r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aS</a:t>
            </a:r>
            <a:endParaRPr lang="en-US" sz="3200" dirty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bE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29950" y="3124200"/>
            <a:ext cx="6162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8000"/>
                </a:solidFill>
              </a:rPr>
              <a:t>aS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82350" y="2051545"/>
            <a:ext cx="3898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S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9" name="Straight Arrow Connector 8"/>
          <p:cNvCxnSpPr>
            <a:endCxn id="2" idx="0"/>
          </p:cNvCxnSpPr>
          <p:nvPr/>
        </p:nvCxnSpPr>
        <p:spPr>
          <a:xfrm flipH="1">
            <a:off x="59380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581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S </a:t>
            </a:r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aS</a:t>
            </a:r>
            <a:endParaRPr lang="en-US" sz="3200" dirty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bE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29950" y="3124200"/>
            <a:ext cx="842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a</a:t>
            </a:r>
            <a:r>
              <a:rPr lang="en-US" sz="3200" dirty="0" err="1" smtClean="0">
                <a:solidFill>
                  <a:srgbClr val="008000"/>
                </a:solidFill>
              </a:rPr>
              <a:t>aS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0" y="2133600"/>
            <a:ext cx="61627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</a:t>
            </a:r>
            <a:r>
              <a:rPr lang="en-US" sz="3200" dirty="0" err="1" smtClean="0">
                <a:solidFill>
                  <a:srgbClr val="008000"/>
                </a:solidFill>
              </a:rPr>
              <a:t>S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369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S </a:t>
            </a:r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aS</a:t>
            </a:r>
            <a:endParaRPr lang="en-US" sz="3200" dirty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bE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10200" y="3124200"/>
            <a:ext cx="106912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</a:t>
            </a:r>
            <a:r>
              <a:rPr lang="en-US" sz="3200" dirty="0" err="1" smtClean="0">
                <a:solidFill>
                  <a:srgbClr val="008000"/>
                </a:solidFill>
              </a:rPr>
              <a:t>aS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62600" y="2133600"/>
            <a:ext cx="8426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</a:t>
            </a:r>
            <a:r>
              <a:rPr lang="en-US" sz="3200" dirty="0" err="1" smtClean="0">
                <a:solidFill>
                  <a:srgbClr val="008000"/>
                </a:solidFill>
              </a:rPr>
              <a:t>S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732612" y="4419600"/>
            <a:ext cx="49995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 Can do this as many times as we want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- Keeps adding more a’s to the front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521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>
                <a:solidFill>
                  <a:srgbClr val="008000"/>
                </a:solidFill>
              </a:rPr>
              <a:t>S </a:t>
            </a:r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bE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80925" y="3124200"/>
            <a:ext cx="104367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</a:t>
            </a:r>
            <a:r>
              <a:rPr lang="en-US" sz="3200" dirty="0" err="1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2133600"/>
            <a:ext cx="106912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</a:t>
            </a:r>
            <a:r>
              <a:rPr lang="en-US" sz="3200" dirty="0" err="1" smtClean="0">
                <a:solidFill>
                  <a:srgbClr val="008000"/>
                </a:solidFill>
              </a:rPr>
              <a:t>S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43400" y="4338935"/>
            <a:ext cx="3749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Eventually, apply second rule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420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ym typeface="Symbol" charset="2"/>
              </a:rPr>
              <a:t>E  </a:t>
            </a:r>
            <a:r>
              <a:rPr lang="en-US" sz="3200" dirty="0" err="1" smtClean="0">
                <a:sym typeface="Symbol" charset="2"/>
              </a:rPr>
              <a:t>bE</a:t>
            </a:r>
            <a:endParaRPr lang="en-US" sz="3200" dirty="0" smtClean="0"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80925" y="3124200"/>
            <a:ext cx="104367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</a:t>
            </a:r>
            <a:r>
              <a:rPr lang="en-US" sz="3200" dirty="0" err="1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2133600" y="3610927"/>
            <a:ext cx="228600" cy="104197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90800" y="3839527"/>
            <a:ext cx="1845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Two options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480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bE</a:t>
            </a:r>
            <a:endParaRPr lang="en-US" sz="3200" dirty="0" smtClean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80925" y="2133600"/>
            <a:ext cx="104367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</a:t>
            </a:r>
            <a:r>
              <a:rPr lang="en-US" sz="3200" dirty="0" err="1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80925" y="3124200"/>
            <a:ext cx="12700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</a:t>
            </a:r>
            <a:r>
              <a:rPr lang="en-US" sz="3200" dirty="0" err="1" smtClean="0">
                <a:solidFill>
                  <a:srgbClr val="008000"/>
                </a:solidFill>
              </a:rPr>
              <a:t>bE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1866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bE</a:t>
            </a:r>
            <a:endParaRPr lang="en-US" sz="3200" dirty="0" smtClean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105400" y="2133600"/>
            <a:ext cx="12700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</a:t>
            </a:r>
            <a:r>
              <a:rPr lang="en-US" sz="3200" dirty="0" err="1" smtClean="0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0" y="3124200"/>
            <a:ext cx="14925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</a:t>
            </a:r>
            <a:r>
              <a:rPr lang="en-US" sz="3200" dirty="0" err="1" smtClean="0">
                <a:solidFill>
                  <a:srgbClr val="008000"/>
                </a:solidFill>
              </a:rPr>
              <a:t>bE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68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bE</a:t>
            </a:r>
            <a:endParaRPr lang="en-US" sz="3200" dirty="0" smtClean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76800" y="2133600"/>
            <a:ext cx="14925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err="1" smtClean="0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3124200"/>
            <a:ext cx="171493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err="1" smtClean="0">
                <a:solidFill>
                  <a:srgbClr val="008000"/>
                </a:solidFill>
              </a:rPr>
              <a:t>bE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090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8000"/>
                </a:solidFill>
                <a:sym typeface="Symbol" charset="2"/>
              </a:rPr>
              <a:t>bE</a:t>
            </a:r>
            <a:endParaRPr lang="en-US" sz="3200" dirty="0" smtClean="0">
              <a:solidFill>
                <a:srgbClr val="008000"/>
              </a:solidFill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76800" y="2133600"/>
            <a:ext cx="14925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err="1" smtClean="0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3124200"/>
            <a:ext cx="212930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smtClean="0"/>
              <a:t>…</a:t>
            </a:r>
            <a:r>
              <a:rPr lang="en-US" sz="3200" dirty="0" err="1" smtClean="0">
                <a:solidFill>
                  <a:srgbClr val="008000"/>
                </a:solidFill>
              </a:rPr>
              <a:t>bE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732612" y="4419600"/>
            <a:ext cx="49995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 Can do this as many times as we want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- Keeps adding more b’s to the end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739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olidFill>
                  <a:srgbClr val="000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0000"/>
                </a:solidFill>
                <a:sym typeface="Symbol" charset="2"/>
              </a:rPr>
              <a:t>bE</a:t>
            </a:r>
            <a:endParaRPr lang="en-US" sz="3200" dirty="0" smtClean="0">
              <a:solidFill>
                <a:srgbClr val="000000"/>
              </a:solidFill>
              <a:sym typeface="Symbol" charset="2"/>
            </a:endParaRPr>
          </a:p>
          <a:p>
            <a:r>
              <a:rPr lang="en-US" sz="3200" dirty="0">
                <a:solidFill>
                  <a:srgbClr val="008000"/>
                </a:solidFill>
                <a:sym typeface="Symbol" charset="2"/>
              </a:rPr>
              <a:t>E </a:t>
            </a:r>
            <a:r>
              <a:rPr lang="en-US" sz="3200" dirty="0" smtClean="0">
                <a:solidFill>
                  <a:srgbClr val="008000"/>
                </a:solidFill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67200" y="2133600"/>
            <a:ext cx="212930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smtClean="0"/>
              <a:t>…</a:t>
            </a:r>
            <a:r>
              <a:rPr lang="en-US" sz="3200" dirty="0" err="1" smtClean="0"/>
              <a:t>b</a:t>
            </a:r>
            <a:r>
              <a:rPr lang="en-US" sz="3200" dirty="0" err="1" smtClean="0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3124200"/>
            <a:ext cx="21719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smtClean="0"/>
              <a:t>…b</a:t>
            </a:r>
            <a:r>
              <a:rPr lang="en-US" sz="3200" dirty="0" smtClean="0">
                <a:solidFill>
                  <a:srgbClr val="008000"/>
                </a:solidFill>
              </a:rPr>
              <a:t>b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43400" y="4338935"/>
            <a:ext cx="3749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Eventually, apply second rule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98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language does this represent?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590800"/>
            <a:ext cx="396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</a:t>
            </a:r>
            <a:r>
              <a:rPr lang="en-US" sz="3200" dirty="0" err="1" smtClean="0">
                <a:sym typeface="Symbol" charset="2"/>
              </a:rPr>
              <a:t>aS</a:t>
            </a:r>
            <a:endParaRPr lang="en-US" sz="3200" dirty="0">
              <a:sym typeface="Symbol" charset="2"/>
            </a:endParaRPr>
          </a:p>
          <a:p>
            <a:r>
              <a:rPr lang="en-US" sz="3200" dirty="0"/>
              <a:t>S </a:t>
            </a:r>
            <a:r>
              <a:rPr lang="en-US" sz="3200" dirty="0" smtClean="0">
                <a:sym typeface="Symbol" charset="2"/>
              </a:rPr>
              <a:t> E</a:t>
            </a:r>
          </a:p>
          <a:p>
            <a:r>
              <a:rPr lang="en-US" sz="3200" dirty="0" smtClean="0">
                <a:solidFill>
                  <a:srgbClr val="000000"/>
                </a:solidFill>
                <a:sym typeface="Symbol" charset="2"/>
              </a:rPr>
              <a:t>E  </a:t>
            </a:r>
            <a:r>
              <a:rPr lang="en-US" sz="3200" dirty="0" err="1" smtClean="0">
                <a:solidFill>
                  <a:srgbClr val="000000"/>
                </a:solidFill>
                <a:sym typeface="Symbol" charset="2"/>
              </a:rPr>
              <a:t>bE</a:t>
            </a:r>
            <a:endParaRPr lang="en-US" sz="3200" dirty="0" smtClean="0">
              <a:solidFill>
                <a:srgbClr val="000000"/>
              </a:solidFill>
              <a:sym typeface="Symbol" charset="2"/>
            </a:endParaRPr>
          </a:p>
          <a:p>
            <a:r>
              <a:rPr lang="en-US" sz="3200" dirty="0">
                <a:sym typeface="Symbol" charset="2"/>
              </a:rPr>
              <a:t>E </a:t>
            </a:r>
            <a:r>
              <a:rPr lang="en-US" sz="3200" dirty="0" smtClean="0">
                <a:sym typeface="Symbol" charset="2"/>
              </a:rPr>
              <a:t> 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67200" y="2133600"/>
            <a:ext cx="212930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smtClean="0"/>
              <a:t>…</a:t>
            </a:r>
            <a:r>
              <a:rPr lang="en-US" sz="3200" dirty="0" err="1" smtClean="0"/>
              <a:t>b</a:t>
            </a:r>
            <a:r>
              <a:rPr lang="en-US" sz="3200" dirty="0" err="1" smtClean="0">
                <a:solidFill>
                  <a:srgbClr val="008000"/>
                </a:solidFill>
              </a:rPr>
              <a:t>E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3124200"/>
            <a:ext cx="21719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aaabb</a:t>
            </a:r>
            <a:r>
              <a:rPr lang="en-US" sz="3200" dirty="0" smtClean="0"/>
              <a:t>…b</a:t>
            </a:r>
            <a:r>
              <a:rPr lang="en-US" sz="3200" dirty="0" smtClean="0">
                <a:solidFill>
                  <a:srgbClr val="008000"/>
                </a:solidFill>
              </a:rPr>
              <a:t>b</a:t>
            </a:r>
            <a:endParaRPr lang="en-US" sz="3200" dirty="0">
              <a:solidFill>
                <a:srgbClr val="008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166687" y="2743200"/>
            <a:ext cx="5513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2000" y="5257800"/>
            <a:ext cx="71513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Grammar represents all strings with zero or more a’s followed by one or more b’s</a:t>
            </a:r>
          </a:p>
        </p:txBody>
      </p:sp>
    </p:spTree>
    <p:extLst>
      <p:ext uri="{BB962C8B-B14F-4D97-AF65-F5344CB8AC3E}">
        <p14:creationId xmlns:p14="http://schemas.microsoft.com/office/powerpoint/2010/main" val="1917848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7392</TotalTime>
  <Words>1330</Words>
  <Application>Microsoft Macintosh PowerPoint</Application>
  <PresentationFormat>On-screen Show (4:3)</PresentationFormat>
  <Paragraphs>281</Paragraphs>
  <Slides>34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Median</vt:lpstr>
      <vt:lpstr>CFGs</vt:lpstr>
      <vt:lpstr>Grammars</vt:lpstr>
      <vt:lpstr>Grammars</vt:lpstr>
      <vt:lpstr>Grammars</vt:lpstr>
      <vt:lpstr>Context Free Grammars (CFG)</vt:lpstr>
      <vt:lpstr>CFG production rules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CFGs formally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  <vt:lpstr>What language does this represent?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461</cp:revision>
  <cp:lastPrinted>2016-02-26T16:42:54Z</cp:lastPrinted>
  <dcterms:created xsi:type="dcterms:W3CDTF">2011-02-09T18:38:39Z</dcterms:created>
  <dcterms:modified xsi:type="dcterms:W3CDTF">2016-02-26T16:42:57Z</dcterms:modified>
</cp:coreProperties>
</file>