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emf" ContentType="image/x-emf"/>
  <Default Extension="vml" ContentType="application/vnd.openxmlformats-officedocument.vmlDrawing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embeddings/oleObject1.bin" ContentType="application/vnd.openxmlformats-officedocument.oleObject"/>
  <Override PartName="/ppt/embeddings/oleObject2.bin" ContentType="application/vnd.openxmlformats-officedocument.oleObject"/>
  <Override PartName="/ppt/embeddings/oleObject3.bin" ContentType="application/vnd.openxmlformats-officedocument.oleObject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embeddings/oleObject4.bin" ContentType="application/vnd.openxmlformats-officedocument.oleObject"/>
  <Override PartName="/ppt/embeddings/oleObject5.bin" ContentType="application/vnd.openxmlformats-officedocument.oleObject"/>
  <Override PartName="/ppt/notesSlides/notesSlide20.xml" ContentType="application/vnd.openxmlformats-officedocument.presentationml.notesSlide+xml"/>
  <Override PartName="/ppt/embeddings/oleObject6.bin" ContentType="application/vnd.openxmlformats-officedocument.oleObject"/>
  <Override PartName="/ppt/embeddings/oleObject7.bin" ContentType="application/vnd.openxmlformats-officedocument.oleObject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5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3" r:id="rId1"/>
  </p:sldMasterIdLst>
  <p:notesMasterIdLst>
    <p:notesMasterId r:id="rId82"/>
  </p:notesMasterIdLst>
  <p:handoutMasterIdLst>
    <p:handoutMasterId r:id="rId83"/>
  </p:handoutMasterIdLst>
  <p:sldIdLst>
    <p:sldId id="256" r:id="rId2"/>
    <p:sldId id="448" r:id="rId3"/>
    <p:sldId id="263" r:id="rId4"/>
    <p:sldId id="291" r:id="rId5"/>
    <p:sldId id="453" r:id="rId6"/>
    <p:sldId id="463" r:id="rId7"/>
    <p:sldId id="466" r:id="rId8"/>
    <p:sldId id="531" r:id="rId9"/>
    <p:sldId id="465" r:id="rId10"/>
    <p:sldId id="467" r:id="rId11"/>
    <p:sldId id="468" r:id="rId12"/>
    <p:sldId id="479" r:id="rId13"/>
    <p:sldId id="484" r:id="rId14"/>
    <p:sldId id="485" r:id="rId15"/>
    <p:sldId id="486" r:id="rId16"/>
    <p:sldId id="487" r:id="rId17"/>
    <p:sldId id="488" r:id="rId18"/>
    <p:sldId id="489" r:id="rId19"/>
    <p:sldId id="490" r:id="rId20"/>
    <p:sldId id="491" r:id="rId21"/>
    <p:sldId id="492" r:id="rId22"/>
    <p:sldId id="480" r:id="rId23"/>
    <p:sldId id="483" r:id="rId24"/>
    <p:sldId id="494" r:id="rId25"/>
    <p:sldId id="495" r:id="rId26"/>
    <p:sldId id="496" r:id="rId27"/>
    <p:sldId id="497" r:id="rId28"/>
    <p:sldId id="498" r:id="rId29"/>
    <p:sldId id="499" r:id="rId30"/>
    <p:sldId id="500" r:id="rId31"/>
    <p:sldId id="501" r:id="rId32"/>
    <p:sldId id="502" r:id="rId33"/>
    <p:sldId id="503" r:id="rId34"/>
    <p:sldId id="504" r:id="rId35"/>
    <p:sldId id="505" r:id="rId36"/>
    <p:sldId id="506" r:id="rId37"/>
    <p:sldId id="507" r:id="rId38"/>
    <p:sldId id="508" r:id="rId39"/>
    <p:sldId id="509" r:id="rId40"/>
    <p:sldId id="510" r:id="rId41"/>
    <p:sldId id="511" r:id="rId42"/>
    <p:sldId id="512" r:id="rId43"/>
    <p:sldId id="513" r:id="rId44"/>
    <p:sldId id="514" r:id="rId45"/>
    <p:sldId id="515" r:id="rId46"/>
    <p:sldId id="516" r:id="rId47"/>
    <p:sldId id="517" r:id="rId48"/>
    <p:sldId id="518" r:id="rId49"/>
    <p:sldId id="519" r:id="rId50"/>
    <p:sldId id="532" r:id="rId51"/>
    <p:sldId id="533" r:id="rId52"/>
    <p:sldId id="534" r:id="rId53"/>
    <p:sldId id="536" r:id="rId54"/>
    <p:sldId id="537" r:id="rId55"/>
    <p:sldId id="433" r:id="rId56"/>
    <p:sldId id="432" r:id="rId57"/>
    <p:sldId id="434" r:id="rId58"/>
    <p:sldId id="439" r:id="rId59"/>
    <p:sldId id="440" r:id="rId60"/>
    <p:sldId id="441" r:id="rId61"/>
    <p:sldId id="442" r:id="rId62"/>
    <p:sldId id="443" r:id="rId63"/>
    <p:sldId id="319" r:id="rId64"/>
    <p:sldId id="320" r:id="rId65"/>
    <p:sldId id="325" r:id="rId66"/>
    <p:sldId id="477" r:id="rId67"/>
    <p:sldId id="478" r:id="rId68"/>
    <p:sldId id="312" r:id="rId69"/>
    <p:sldId id="520" r:id="rId70"/>
    <p:sldId id="521" r:id="rId71"/>
    <p:sldId id="522" r:id="rId72"/>
    <p:sldId id="523" r:id="rId73"/>
    <p:sldId id="524" r:id="rId74"/>
    <p:sldId id="525" r:id="rId75"/>
    <p:sldId id="526" r:id="rId76"/>
    <p:sldId id="527" r:id="rId77"/>
    <p:sldId id="528" r:id="rId78"/>
    <p:sldId id="529" r:id="rId79"/>
    <p:sldId id="530" r:id="rId80"/>
    <p:sldId id="476" r:id="rId81"/>
  </p:sldIdLst>
  <p:sldSz cx="9144000" cy="6858000" type="screen4x3"/>
  <p:notesSz cx="6959600" cy="92456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4" frameSlides="1"/>
  <p:clrMru>
    <a:srgbClr val="FF6B09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556" autoAdjust="0"/>
    <p:restoredTop sz="75728" autoAdjust="0"/>
  </p:normalViewPr>
  <p:slideViewPr>
    <p:cSldViewPr>
      <p:cViewPr>
        <p:scale>
          <a:sx n="75" d="100"/>
          <a:sy n="75" d="100"/>
        </p:scale>
        <p:origin x="-1336" y="-2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70" Type="http://schemas.openxmlformats.org/officeDocument/2006/relationships/slide" Target="slides/slide69.xml"/><Relationship Id="rId71" Type="http://schemas.openxmlformats.org/officeDocument/2006/relationships/slide" Target="slides/slide70.xml"/><Relationship Id="rId72" Type="http://schemas.openxmlformats.org/officeDocument/2006/relationships/slide" Target="slides/slide71.xml"/><Relationship Id="rId73" Type="http://schemas.openxmlformats.org/officeDocument/2006/relationships/slide" Target="slides/slide72.xml"/><Relationship Id="rId74" Type="http://schemas.openxmlformats.org/officeDocument/2006/relationships/slide" Target="slides/slide73.xml"/><Relationship Id="rId75" Type="http://schemas.openxmlformats.org/officeDocument/2006/relationships/slide" Target="slides/slide74.xml"/><Relationship Id="rId76" Type="http://schemas.openxmlformats.org/officeDocument/2006/relationships/slide" Target="slides/slide75.xml"/><Relationship Id="rId77" Type="http://schemas.openxmlformats.org/officeDocument/2006/relationships/slide" Target="slides/slide76.xml"/><Relationship Id="rId78" Type="http://schemas.openxmlformats.org/officeDocument/2006/relationships/slide" Target="slides/slide77.xml"/><Relationship Id="rId79" Type="http://schemas.openxmlformats.org/officeDocument/2006/relationships/slide" Target="slides/slide7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slide" Target="slides/slide66.xml"/><Relationship Id="rId68" Type="http://schemas.openxmlformats.org/officeDocument/2006/relationships/slide" Target="slides/slide67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1" Type="http://schemas.openxmlformats.org/officeDocument/2006/relationships/slide" Target="slides/slide80.xml"/><Relationship Id="rId82" Type="http://schemas.openxmlformats.org/officeDocument/2006/relationships/notesMaster" Target="notesMasters/notesMaster1.xml"/><Relationship Id="rId83" Type="http://schemas.openxmlformats.org/officeDocument/2006/relationships/handoutMaster" Target="handoutMasters/handoutMaster1.xml"/><Relationship Id="rId84" Type="http://schemas.openxmlformats.org/officeDocument/2006/relationships/printerSettings" Target="printerSettings/printerSettings1.bin"/><Relationship Id="rId85" Type="http://schemas.openxmlformats.org/officeDocument/2006/relationships/presProps" Target="presProps.xml"/><Relationship Id="rId86" Type="http://schemas.openxmlformats.org/officeDocument/2006/relationships/viewProps" Target="viewProps.xml"/><Relationship Id="rId87" Type="http://schemas.openxmlformats.org/officeDocument/2006/relationships/theme" Target="theme/theme1.xml"/><Relationship Id="rId88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Relationship Id="rId2" Type="http://schemas.openxmlformats.org/officeDocument/2006/relationships/image" Target="../media/image2.emf"/><Relationship Id="rId3" Type="http://schemas.openxmlformats.org/officeDocument/2006/relationships/image" Target="../media/image3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Relationship Id="rId2" Type="http://schemas.openxmlformats.org/officeDocument/2006/relationships/image" Target="../media/image5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Relationship Id="rId2" Type="http://schemas.openxmlformats.org/officeDocument/2006/relationships/image" Target="../media/image5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6250" cy="461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41763" y="0"/>
            <a:ext cx="3016250" cy="461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2D1D47-5F99-6845-B340-C7AB8F9BDF49}" type="datetimeFigureOut">
              <a:rPr lang="en-US" smtClean="0"/>
              <a:t>3/3/16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782050"/>
            <a:ext cx="3016250" cy="4619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41763" y="8782050"/>
            <a:ext cx="3016250" cy="4619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231AC6-AFA7-4742-A414-67C32F79B9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53329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162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592" tIns="46296" rIns="92592" bIns="46296" numCol="1" anchor="t" anchorCtr="0" compatLnSpc="1">
            <a:prstTxWarp prst="textNoShape">
              <a:avLst/>
            </a:prstTxWarp>
          </a:bodyPr>
          <a:lstStyle>
            <a:lvl1pPr defTabSz="925513" eaLnBrk="1" hangingPunct="1">
              <a:defRPr sz="1200"/>
            </a:lvl1pPr>
          </a:lstStyle>
          <a:p>
            <a:endParaRPr lang="en-US"/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41763" y="0"/>
            <a:ext cx="30162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592" tIns="46296" rIns="92592" bIns="46296" numCol="1" anchor="t" anchorCtr="0" compatLnSpc="1">
            <a:prstTxWarp prst="textNoShape">
              <a:avLst/>
            </a:prstTxWarp>
          </a:bodyPr>
          <a:lstStyle>
            <a:lvl1pPr algn="r" defTabSz="925513" eaLnBrk="1" hangingPunct="1">
              <a:defRPr sz="1200"/>
            </a:lvl1pPr>
          </a:lstStyle>
          <a:p>
            <a:endParaRPr lang="en-US"/>
          </a:p>
        </p:txBody>
      </p:sp>
      <p:sp>
        <p:nvSpPr>
          <p:cNvPr id="153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68400" y="693738"/>
            <a:ext cx="4622800" cy="34671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22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95325" y="4391025"/>
            <a:ext cx="5568950" cy="416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592" tIns="46296" rIns="92592" bIns="4629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223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782050"/>
            <a:ext cx="30162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592" tIns="46296" rIns="92592" bIns="46296" numCol="1" anchor="b" anchorCtr="0" compatLnSpc="1">
            <a:prstTxWarp prst="textNoShape">
              <a:avLst/>
            </a:prstTxWarp>
          </a:bodyPr>
          <a:lstStyle>
            <a:lvl1pPr defTabSz="925513" eaLnBrk="1" hangingPunct="1">
              <a:defRPr sz="1200"/>
            </a:lvl1pPr>
          </a:lstStyle>
          <a:p>
            <a:endParaRPr lang="en-US"/>
          </a:p>
        </p:txBody>
      </p:sp>
      <p:sp>
        <p:nvSpPr>
          <p:cNvPr id="5223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41763" y="8782050"/>
            <a:ext cx="30162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592" tIns="46296" rIns="92592" bIns="46296" numCol="1" anchor="b" anchorCtr="0" compatLnSpc="1">
            <a:prstTxWarp prst="textNoShape">
              <a:avLst/>
            </a:prstTxWarp>
          </a:bodyPr>
          <a:lstStyle>
            <a:lvl1pPr algn="r" defTabSz="925513" eaLnBrk="1" hangingPunct="1">
              <a:defRPr sz="1200"/>
            </a:lvl1pPr>
          </a:lstStyle>
          <a:p>
            <a:fld id="{C085E063-BD86-A24D-8676-37A35E7CCE3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668055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11" charset="0"/>
        <a:ea typeface="ＭＳ Ｐゴシック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11" charset="0"/>
        <a:ea typeface="ＭＳ Ｐゴシック" pitchFamily="-111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11" charset="0"/>
        <a:ea typeface="ＭＳ Ｐゴシック" pitchFamily="-111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11" charset="0"/>
        <a:ea typeface="ＭＳ Ｐゴシック" pitchFamily="-111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11" charset="0"/>
        <a:ea typeface="ＭＳ Ｐゴシック" pitchFamily="-111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1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2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3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4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5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3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4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5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D73DED1-C88E-AC42-A316-E9BDF87E1138}" type="slidenum">
              <a:rPr lang="en-US"/>
              <a:pPr/>
              <a:t>1</a:t>
            </a:fld>
            <a:endParaRPr lang="en-US"/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B8906CB-4E39-184A-BDBD-95794EF2FA85}" type="slidenum">
              <a:rPr lang="en-US"/>
              <a:pPr/>
              <a:t>2</a:t>
            </a:fld>
            <a:endParaRPr lang="en-US"/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317C492-4133-5942-991E-CDDA543A708F}" type="slidenum">
              <a:rPr lang="en-US"/>
              <a:pPr/>
              <a:t>3</a:t>
            </a:fld>
            <a:endParaRPr lang="en-US"/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A5B511B-C64E-8B47-96AD-FD8637DDC681}" type="slidenum">
              <a:rPr lang="en-US"/>
              <a:pPr/>
              <a:t>4</a:t>
            </a:fld>
            <a:endParaRPr lang="en-US"/>
          </a:p>
        </p:txBody>
      </p:sp>
      <p:sp>
        <p:nvSpPr>
          <p:cNvPr id="37891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>
              <a:latin typeface="Arial" charset="0"/>
            </a:endParaRPr>
          </a:p>
          <a:p>
            <a:pPr eaLnBrk="1" hangingPunct="1"/>
            <a:endParaRPr lang="en-US" dirty="0">
              <a:latin typeface="Arial" charset="0"/>
            </a:endParaRPr>
          </a:p>
          <a:p>
            <a:pPr eaLnBrk="1" hangingPunct="1"/>
            <a:endParaRPr lang="en-US" dirty="0">
              <a:latin typeface="Arial" charset="0"/>
            </a:endParaRPr>
          </a:p>
          <a:p>
            <a:pPr eaLnBrk="1" hangingPunct="1"/>
            <a:endParaRPr lang="en-US" dirty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A5B511B-C64E-8B47-96AD-FD8637DDC681}" type="slidenum">
              <a:rPr lang="en-US"/>
              <a:pPr/>
              <a:t>7</a:t>
            </a:fld>
            <a:endParaRPr lang="en-US"/>
          </a:p>
        </p:txBody>
      </p:sp>
      <p:sp>
        <p:nvSpPr>
          <p:cNvPr id="37891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>
              <a:latin typeface="Arial" charset="0"/>
            </a:endParaRPr>
          </a:p>
          <a:p>
            <a:pPr eaLnBrk="1" hangingPunct="1"/>
            <a:endParaRPr lang="en-US" dirty="0">
              <a:latin typeface="Arial" charset="0"/>
            </a:endParaRPr>
          </a:p>
          <a:p>
            <a:pPr eaLnBrk="1" hangingPunct="1"/>
            <a:endParaRPr lang="en-US" dirty="0">
              <a:latin typeface="Arial" charset="0"/>
            </a:endParaRPr>
          </a:p>
          <a:p>
            <a:pPr eaLnBrk="1" hangingPunct="1"/>
            <a:endParaRPr lang="en-US" dirty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A5B511B-C64E-8B47-96AD-FD8637DDC681}" type="slidenum">
              <a:rPr lang="en-US"/>
              <a:pPr/>
              <a:t>8</a:t>
            </a:fld>
            <a:endParaRPr lang="en-US"/>
          </a:p>
        </p:txBody>
      </p:sp>
      <p:sp>
        <p:nvSpPr>
          <p:cNvPr id="37891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>
              <a:latin typeface="Arial" charset="0"/>
            </a:endParaRPr>
          </a:p>
          <a:p>
            <a:pPr eaLnBrk="1" hangingPunct="1"/>
            <a:endParaRPr lang="en-US" dirty="0">
              <a:latin typeface="Arial" charset="0"/>
            </a:endParaRPr>
          </a:p>
          <a:p>
            <a:pPr eaLnBrk="1" hangingPunct="1"/>
            <a:endParaRPr lang="en-US" dirty="0">
              <a:latin typeface="Arial" charset="0"/>
            </a:endParaRPr>
          </a:p>
          <a:p>
            <a:pPr eaLnBrk="1" hangingPunct="1"/>
            <a:endParaRPr lang="en-US" dirty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A5B511B-C64E-8B47-96AD-FD8637DDC681}" type="slidenum">
              <a:rPr lang="en-US"/>
              <a:pPr/>
              <a:t>9</a:t>
            </a:fld>
            <a:endParaRPr lang="en-US"/>
          </a:p>
        </p:txBody>
      </p:sp>
      <p:sp>
        <p:nvSpPr>
          <p:cNvPr id="37891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>
              <a:latin typeface="Arial" charset="0"/>
            </a:endParaRPr>
          </a:p>
          <a:p>
            <a:pPr eaLnBrk="1" hangingPunct="1"/>
            <a:endParaRPr lang="en-US" dirty="0">
              <a:latin typeface="Arial" charset="0"/>
            </a:endParaRPr>
          </a:p>
          <a:p>
            <a:pPr eaLnBrk="1" hangingPunct="1"/>
            <a:endParaRPr lang="en-US" dirty="0">
              <a:latin typeface="Arial" charset="0"/>
            </a:endParaRPr>
          </a:p>
          <a:p>
            <a:pPr eaLnBrk="1" hangingPunct="1"/>
            <a:endParaRPr lang="en-US" dirty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A5B511B-C64E-8B47-96AD-FD8637DDC681}" type="slidenum">
              <a:rPr lang="en-US"/>
              <a:pPr/>
              <a:t>10</a:t>
            </a:fld>
            <a:endParaRPr lang="en-US"/>
          </a:p>
        </p:txBody>
      </p:sp>
      <p:sp>
        <p:nvSpPr>
          <p:cNvPr id="37891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>
              <a:latin typeface="Arial" charset="0"/>
            </a:endParaRPr>
          </a:p>
          <a:p>
            <a:pPr eaLnBrk="1" hangingPunct="1"/>
            <a:endParaRPr lang="en-US" dirty="0">
              <a:latin typeface="Arial" charset="0"/>
            </a:endParaRPr>
          </a:p>
          <a:p>
            <a:pPr eaLnBrk="1" hangingPunct="1"/>
            <a:endParaRPr lang="en-US" dirty="0">
              <a:latin typeface="Arial" charset="0"/>
            </a:endParaRPr>
          </a:p>
          <a:p>
            <a:pPr eaLnBrk="1" hangingPunct="1"/>
            <a:endParaRPr lang="en-US" dirty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A5B511B-C64E-8B47-96AD-FD8637DDC681}" type="slidenum">
              <a:rPr lang="en-US"/>
              <a:pPr/>
              <a:t>11</a:t>
            </a:fld>
            <a:endParaRPr lang="en-US"/>
          </a:p>
        </p:txBody>
      </p:sp>
      <p:sp>
        <p:nvSpPr>
          <p:cNvPr id="37891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>
              <a:latin typeface="Arial" charset="0"/>
            </a:endParaRPr>
          </a:p>
          <a:p>
            <a:pPr eaLnBrk="1" hangingPunct="1"/>
            <a:endParaRPr lang="en-US" dirty="0">
              <a:latin typeface="Arial" charset="0"/>
            </a:endParaRPr>
          </a:p>
          <a:p>
            <a:pPr eaLnBrk="1" hangingPunct="1"/>
            <a:endParaRPr lang="en-US" dirty="0">
              <a:latin typeface="Arial" charset="0"/>
            </a:endParaRPr>
          </a:p>
          <a:p>
            <a:pPr eaLnBrk="1" hangingPunct="1"/>
            <a:endParaRPr lang="en-US" dirty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A5B511B-C64E-8B47-96AD-FD8637DDC681}" type="slidenum">
              <a:rPr lang="en-US"/>
              <a:pPr/>
              <a:t>13</a:t>
            </a:fld>
            <a:endParaRPr lang="en-US"/>
          </a:p>
        </p:txBody>
      </p:sp>
      <p:sp>
        <p:nvSpPr>
          <p:cNvPr id="37891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>
              <a:latin typeface="Arial" charset="0"/>
            </a:endParaRPr>
          </a:p>
          <a:p>
            <a:pPr eaLnBrk="1" hangingPunct="1"/>
            <a:endParaRPr lang="en-US" dirty="0">
              <a:latin typeface="Arial" charset="0"/>
            </a:endParaRPr>
          </a:p>
          <a:p>
            <a:pPr eaLnBrk="1" hangingPunct="1"/>
            <a:endParaRPr lang="en-US" dirty="0">
              <a:latin typeface="Arial" charset="0"/>
            </a:endParaRPr>
          </a:p>
          <a:p>
            <a:pPr eaLnBrk="1" hangingPunct="1"/>
            <a:endParaRPr lang="en-US" dirty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A5B511B-C64E-8B47-96AD-FD8637DDC681}" type="slidenum">
              <a:rPr lang="en-US"/>
              <a:pPr/>
              <a:t>14</a:t>
            </a:fld>
            <a:endParaRPr lang="en-US"/>
          </a:p>
        </p:txBody>
      </p:sp>
      <p:sp>
        <p:nvSpPr>
          <p:cNvPr id="37891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>
              <a:latin typeface="Arial" charset="0"/>
            </a:endParaRPr>
          </a:p>
          <a:p>
            <a:pPr eaLnBrk="1" hangingPunct="1"/>
            <a:endParaRPr lang="en-US" dirty="0">
              <a:latin typeface="Arial" charset="0"/>
            </a:endParaRPr>
          </a:p>
          <a:p>
            <a:pPr eaLnBrk="1" hangingPunct="1"/>
            <a:endParaRPr lang="en-US" dirty="0">
              <a:latin typeface="Arial" charset="0"/>
            </a:endParaRPr>
          </a:p>
          <a:p>
            <a:pPr eaLnBrk="1" hangingPunct="1"/>
            <a:endParaRPr lang="en-US" dirty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A5B511B-C64E-8B47-96AD-FD8637DDC681}" type="slidenum">
              <a:rPr lang="en-US"/>
              <a:pPr/>
              <a:t>15</a:t>
            </a:fld>
            <a:endParaRPr lang="en-US"/>
          </a:p>
        </p:txBody>
      </p:sp>
      <p:sp>
        <p:nvSpPr>
          <p:cNvPr id="37891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>
              <a:latin typeface="Arial" charset="0"/>
            </a:endParaRPr>
          </a:p>
          <a:p>
            <a:pPr eaLnBrk="1" hangingPunct="1"/>
            <a:endParaRPr lang="en-US" dirty="0">
              <a:latin typeface="Arial" charset="0"/>
            </a:endParaRPr>
          </a:p>
          <a:p>
            <a:pPr eaLnBrk="1" hangingPunct="1"/>
            <a:endParaRPr lang="en-US" dirty="0">
              <a:latin typeface="Arial" charset="0"/>
            </a:endParaRPr>
          </a:p>
          <a:p>
            <a:pPr eaLnBrk="1" hangingPunct="1"/>
            <a:endParaRPr lang="en-US" dirty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A5B511B-C64E-8B47-96AD-FD8637DDC681}" type="slidenum">
              <a:rPr lang="en-US"/>
              <a:pPr/>
              <a:t>16</a:t>
            </a:fld>
            <a:endParaRPr lang="en-US"/>
          </a:p>
        </p:txBody>
      </p:sp>
      <p:sp>
        <p:nvSpPr>
          <p:cNvPr id="37891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>
              <a:latin typeface="Arial" charset="0"/>
            </a:endParaRPr>
          </a:p>
          <a:p>
            <a:pPr eaLnBrk="1" hangingPunct="1"/>
            <a:endParaRPr lang="en-US" dirty="0">
              <a:latin typeface="Arial" charset="0"/>
            </a:endParaRPr>
          </a:p>
          <a:p>
            <a:pPr eaLnBrk="1" hangingPunct="1"/>
            <a:endParaRPr lang="en-US" dirty="0">
              <a:latin typeface="Arial" charset="0"/>
            </a:endParaRPr>
          </a:p>
          <a:p>
            <a:pPr eaLnBrk="1" hangingPunct="1"/>
            <a:endParaRPr lang="en-US" dirty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A5B511B-C64E-8B47-96AD-FD8637DDC681}" type="slidenum">
              <a:rPr lang="en-US"/>
              <a:pPr/>
              <a:t>17</a:t>
            </a:fld>
            <a:endParaRPr lang="en-US"/>
          </a:p>
        </p:txBody>
      </p:sp>
      <p:sp>
        <p:nvSpPr>
          <p:cNvPr id="37891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>
              <a:latin typeface="Arial" charset="0"/>
            </a:endParaRPr>
          </a:p>
          <a:p>
            <a:pPr eaLnBrk="1" hangingPunct="1"/>
            <a:endParaRPr lang="en-US" dirty="0">
              <a:latin typeface="Arial" charset="0"/>
            </a:endParaRPr>
          </a:p>
          <a:p>
            <a:pPr eaLnBrk="1" hangingPunct="1"/>
            <a:endParaRPr lang="en-US" dirty="0">
              <a:latin typeface="Arial" charset="0"/>
            </a:endParaRPr>
          </a:p>
          <a:p>
            <a:pPr eaLnBrk="1" hangingPunct="1"/>
            <a:endParaRPr lang="en-US" dirty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A5B511B-C64E-8B47-96AD-FD8637DDC681}" type="slidenum">
              <a:rPr lang="en-US"/>
              <a:pPr/>
              <a:t>18</a:t>
            </a:fld>
            <a:endParaRPr lang="en-US"/>
          </a:p>
        </p:txBody>
      </p:sp>
      <p:sp>
        <p:nvSpPr>
          <p:cNvPr id="37891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>
              <a:latin typeface="Arial" charset="0"/>
            </a:endParaRPr>
          </a:p>
          <a:p>
            <a:pPr eaLnBrk="1" hangingPunct="1"/>
            <a:endParaRPr lang="en-US" dirty="0">
              <a:latin typeface="Arial" charset="0"/>
            </a:endParaRPr>
          </a:p>
          <a:p>
            <a:pPr eaLnBrk="1" hangingPunct="1"/>
            <a:endParaRPr lang="en-US" dirty="0">
              <a:latin typeface="Arial" charset="0"/>
            </a:endParaRPr>
          </a:p>
          <a:p>
            <a:pPr eaLnBrk="1" hangingPunct="1"/>
            <a:endParaRPr lang="en-US" dirty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A5B511B-C64E-8B47-96AD-FD8637DDC681}" type="slidenum">
              <a:rPr lang="en-US"/>
              <a:pPr/>
              <a:t>19</a:t>
            </a:fld>
            <a:endParaRPr lang="en-US"/>
          </a:p>
        </p:txBody>
      </p:sp>
      <p:sp>
        <p:nvSpPr>
          <p:cNvPr id="37891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>
              <a:latin typeface="Arial" charset="0"/>
            </a:endParaRPr>
          </a:p>
          <a:p>
            <a:pPr eaLnBrk="1" hangingPunct="1"/>
            <a:endParaRPr lang="en-US" dirty="0">
              <a:latin typeface="Arial" charset="0"/>
            </a:endParaRPr>
          </a:p>
          <a:p>
            <a:pPr eaLnBrk="1" hangingPunct="1"/>
            <a:endParaRPr lang="en-US" dirty="0">
              <a:latin typeface="Arial" charset="0"/>
            </a:endParaRPr>
          </a:p>
          <a:p>
            <a:pPr eaLnBrk="1" hangingPunct="1"/>
            <a:endParaRPr lang="en-US" dirty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A5B511B-C64E-8B47-96AD-FD8637DDC681}" type="slidenum">
              <a:rPr lang="en-US"/>
              <a:pPr/>
              <a:t>20</a:t>
            </a:fld>
            <a:endParaRPr lang="en-US"/>
          </a:p>
        </p:txBody>
      </p:sp>
      <p:sp>
        <p:nvSpPr>
          <p:cNvPr id="37891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>
              <a:latin typeface="Arial" charset="0"/>
            </a:endParaRPr>
          </a:p>
          <a:p>
            <a:pPr eaLnBrk="1" hangingPunct="1"/>
            <a:endParaRPr lang="en-US" dirty="0">
              <a:latin typeface="Arial" charset="0"/>
            </a:endParaRPr>
          </a:p>
          <a:p>
            <a:pPr eaLnBrk="1" hangingPunct="1"/>
            <a:endParaRPr lang="en-US" dirty="0">
              <a:latin typeface="Arial" charset="0"/>
            </a:endParaRPr>
          </a:p>
          <a:p>
            <a:pPr eaLnBrk="1" hangingPunct="1"/>
            <a:endParaRPr lang="en-US" dirty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A5B511B-C64E-8B47-96AD-FD8637DDC681}" type="slidenum">
              <a:rPr lang="en-US"/>
              <a:pPr/>
              <a:t>21</a:t>
            </a:fld>
            <a:endParaRPr lang="en-US"/>
          </a:p>
        </p:txBody>
      </p:sp>
      <p:sp>
        <p:nvSpPr>
          <p:cNvPr id="37891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>
              <a:latin typeface="Arial" charset="0"/>
            </a:endParaRPr>
          </a:p>
          <a:p>
            <a:pPr eaLnBrk="1" hangingPunct="1"/>
            <a:endParaRPr lang="en-US" dirty="0">
              <a:latin typeface="Arial" charset="0"/>
            </a:endParaRPr>
          </a:p>
          <a:p>
            <a:pPr eaLnBrk="1" hangingPunct="1"/>
            <a:endParaRPr lang="en-US" dirty="0">
              <a:latin typeface="Arial" charset="0"/>
            </a:endParaRPr>
          </a:p>
          <a:p>
            <a:pPr eaLnBrk="1" hangingPunct="1"/>
            <a:endParaRPr lang="en-US" dirty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A5B511B-C64E-8B47-96AD-FD8637DDC681}" type="slidenum">
              <a:rPr lang="en-US"/>
              <a:pPr/>
              <a:t>22</a:t>
            </a:fld>
            <a:endParaRPr lang="en-US"/>
          </a:p>
        </p:txBody>
      </p:sp>
      <p:sp>
        <p:nvSpPr>
          <p:cNvPr id="37891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>
              <a:latin typeface="Arial" charset="0"/>
            </a:endParaRPr>
          </a:p>
          <a:p>
            <a:pPr eaLnBrk="1" hangingPunct="1"/>
            <a:endParaRPr lang="en-US" dirty="0">
              <a:latin typeface="Arial" charset="0"/>
            </a:endParaRPr>
          </a:p>
          <a:p>
            <a:pPr eaLnBrk="1" hangingPunct="1"/>
            <a:endParaRPr lang="en-US" dirty="0">
              <a:latin typeface="Arial" charset="0"/>
            </a:endParaRPr>
          </a:p>
          <a:p>
            <a:pPr eaLnBrk="1" hangingPunct="1"/>
            <a:endParaRPr lang="en-US" dirty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A5B511B-C64E-8B47-96AD-FD8637DDC681}" type="slidenum">
              <a:rPr lang="en-US"/>
              <a:pPr/>
              <a:t>23</a:t>
            </a:fld>
            <a:endParaRPr lang="en-US"/>
          </a:p>
        </p:txBody>
      </p:sp>
      <p:sp>
        <p:nvSpPr>
          <p:cNvPr id="37891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>
              <a:latin typeface="Arial" charset="0"/>
            </a:endParaRPr>
          </a:p>
          <a:p>
            <a:pPr eaLnBrk="1" hangingPunct="1"/>
            <a:endParaRPr lang="en-US" dirty="0">
              <a:latin typeface="Arial" charset="0"/>
            </a:endParaRPr>
          </a:p>
          <a:p>
            <a:pPr eaLnBrk="1" hangingPunct="1"/>
            <a:endParaRPr lang="en-US" dirty="0">
              <a:latin typeface="Arial" charset="0"/>
            </a:endParaRPr>
          </a:p>
          <a:p>
            <a:pPr eaLnBrk="1" hangingPunct="1"/>
            <a:endParaRPr lang="en-US" dirty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8337009-E5D6-4142-9404-F15735932F05}" type="slidenum">
              <a:rPr lang="en-US"/>
              <a:pPr/>
              <a:t>51</a:t>
            </a:fld>
            <a:endParaRPr lang="en-US"/>
          </a:p>
        </p:txBody>
      </p:sp>
      <p:sp>
        <p:nvSpPr>
          <p:cNvPr id="89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8337009-E5D6-4142-9404-F15735932F05}" type="slidenum">
              <a:rPr lang="en-US"/>
              <a:pPr/>
              <a:t>52</a:t>
            </a:fld>
            <a:endParaRPr lang="en-US"/>
          </a:p>
        </p:txBody>
      </p:sp>
      <p:sp>
        <p:nvSpPr>
          <p:cNvPr id="89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9267969-EEBE-A946-A56E-2F425E1BF0B3}" type="slidenum">
              <a:rPr lang="en-US"/>
              <a:pPr/>
              <a:t>53</a:t>
            </a:fld>
            <a:endParaRPr lang="en-US"/>
          </a:p>
        </p:txBody>
      </p:sp>
      <p:sp>
        <p:nvSpPr>
          <p:cNvPr id="952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52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9267969-EEBE-A946-A56E-2F425E1BF0B3}" type="slidenum">
              <a:rPr lang="en-US"/>
              <a:pPr/>
              <a:t>54</a:t>
            </a:fld>
            <a:endParaRPr lang="en-US"/>
          </a:p>
        </p:txBody>
      </p:sp>
      <p:sp>
        <p:nvSpPr>
          <p:cNvPr id="952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52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dirty="0" smtClean="0">
                <a:latin typeface="Arial" charset="0"/>
              </a:rPr>
              <a:t>-</a:t>
            </a:r>
            <a:endParaRPr lang="en-US" dirty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BE614F3-0F5C-3E49-B253-112EFCADD5B6}" type="slidenum">
              <a:rPr lang="en-US"/>
              <a:pPr/>
              <a:t>55</a:t>
            </a:fld>
            <a:endParaRPr lang="en-US"/>
          </a:p>
        </p:txBody>
      </p:sp>
      <p:sp>
        <p:nvSpPr>
          <p:cNvPr id="1198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98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buFont typeface="Times" charset="0"/>
              <a:buNone/>
            </a:pPr>
            <a:endParaRPr lang="en-US" dirty="0">
              <a:latin typeface="Arial" charset="0"/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673431E-21E8-1748-A2A5-25FF38A1B360}" type="slidenum">
              <a:rPr lang="en-US"/>
              <a:pPr/>
              <a:t>63</a:t>
            </a:fld>
            <a:endParaRPr lang="en-US"/>
          </a:p>
        </p:txBody>
      </p:sp>
      <p:sp>
        <p:nvSpPr>
          <p:cNvPr id="1300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00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52C88F8-CF60-DA43-9F40-DBB2CA2AFF9D}" type="slidenum">
              <a:rPr lang="en-US"/>
              <a:pPr/>
              <a:t>64</a:t>
            </a:fld>
            <a:endParaRPr lang="en-US"/>
          </a:p>
        </p:txBody>
      </p:sp>
      <p:sp>
        <p:nvSpPr>
          <p:cNvPr id="132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21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001D99B-8FC7-204D-AAFB-8EF80230604A}" type="slidenum">
              <a:rPr lang="en-US"/>
              <a:pPr/>
              <a:t>65</a:t>
            </a:fld>
            <a:endParaRPr lang="en-US"/>
          </a:p>
        </p:txBody>
      </p:sp>
      <p:sp>
        <p:nvSpPr>
          <p:cNvPr id="134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41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3A4B174-19EB-2F43-8ED1-5629031EF8E1}" type="slidenum">
              <a:rPr lang="en-US"/>
              <a:pPr/>
              <a:t>68</a:t>
            </a:fld>
            <a:endParaRPr lang="en-US"/>
          </a:p>
        </p:txBody>
      </p:sp>
      <p:sp>
        <p:nvSpPr>
          <p:cNvPr id="136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6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hidden">
            <a:xfrm>
              <a:off x="0" y="0"/>
              <a:ext cx="2208" cy="4320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 eaLnBrk="1" hangingPunct="1"/>
              <a:endParaRPr lang="en-US">
                <a:latin typeface="Times New Roman" charset="0"/>
              </a:endParaRPr>
            </a:p>
          </p:txBody>
        </p:sp>
        <p:sp>
          <p:nvSpPr>
            <p:cNvPr id="6" name="Rectangle 4"/>
            <p:cNvSpPr>
              <a:spLocks noChangeArrowheads="1"/>
            </p:cNvSpPr>
            <p:nvPr/>
          </p:nvSpPr>
          <p:spPr bwMode="hidden">
            <a:xfrm>
              <a:off x="1081" y="1065"/>
              <a:ext cx="4679" cy="1596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eaLnBrk="1" hangingPunct="1"/>
              <a:endParaRPr lang="en-US">
                <a:latin typeface="Times New Roman" charset="0"/>
              </a:endParaRPr>
            </a:p>
          </p:txBody>
        </p:sp>
        <p:grpSp>
          <p:nvGrpSpPr>
            <p:cNvPr id="7" name="Group 5"/>
            <p:cNvGrpSpPr>
              <a:grpSpLocks/>
            </p:cNvGrpSpPr>
            <p:nvPr/>
          </p:nvGrpSpPr>
          <p:grpSpPr bwMode="auto">
            <a:xfrm>
              <a:off x="0" y="672"/>
              <a:ext cx="1806" cy="1989"/>
              <a:chOff x="0" y="672"/>
              <a:chExt cx="1806" cy="1989"/>
            </a:xfrm>
          </p:grpSpPr>
          <p:sp>
            <p:nvSpPr>
              <p:cNvPr id="8" name="Rectangle 6"/>
              <p:cNvSpPr>
                <a:spLocks noChangeArrowheads="1"/>
              </p:cNvSpPr>
              <p:nvPr userDrawn="1"/>
            </p:nvSpPr>
            <p:spPr bwMode="auto">
              <a:xfrm>
                <a:off x="361" y="2257"/>
                <a:ext cx="363" cy="404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pPr eaLnBrk="1" hangingPunct="1"/>
                <a:endParaRPr lang="en-US">
                  <a:latin typeface="Times New Roman" charset="0"/>
                </a:endParaRPr>
              </a:p>
            </p:txBody>
          </p:sp>
          <p:sp>
            <p:nvSpPr>
              <p:cNvPr id="9" name="Rectangle 7"/>
              <p:cNvSpPr>
                <a:spLocks noChangeArrowheads="1"/>
              </p:cNvSpPr>
              <p:nvPr userDrawn="1"/>
            </p:nvSpPr>
            <p:spPr bwMode="auto">
              <a:xfrm>
                <a:off x="1081" y="1065"/>
                <a:ext cx="362" cy="405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pPr eaLnBrk="1" hangingPunct="1"/>
                <a:endParaRPr lang="en-US">
                  <a:latin typeface="Times New Roman" charset="0"/>
                </a:endParaRPr>
              </a:p>
            </p:txBody>
          </p:sp>
          <p:sp>
            <p:nvSpPr>
              <p:cNvPr id="10" name="Rectangle 8"/>
              <p:cNvSpPr>
                <a:spLocks noChangeArrowheads="1"/>
              </p:cNvSpPr>
              <p:nvPr userDrawn="1"/>
            </p:nvSpPr>
            <p:spPr bwMode="auto">
              <a:xfrm>
                <a:off x="1437" y="672"/>
                <a:ext cx="369" cy="400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pPr eaLnBrk="1" hangingPunct="1"/>
                <a:endParaRPr lang="en-US">
                  <a:latin typeface="Times New Roman" charset="0"/>
                </a:endParaRPr>
              </a:p>
            </p:txBody>
          </p:sp>
          <p:sp>
            <p:nvSpPr>
              <p:cNvPr id="11" name="Rectangle 9"/>
              <p:cNvSpPr>
                <a:spLocks noChangeArrowheads="1"/>
              </p:cNvSpPr>
              <p:nvPr userDrawn="1"/>
            </p:nvSpPr>
            <p:spPr bwMode="auto">
              <a:xfrm>
                <a:off x="719" y="2257"/>
                <a:ext cx="368" cy="404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pPr eaLnBrk="1" hangingPunct="1"/>
                <a:endParaRPr lang="en-US">
                  <a:latin typeface="Times New Roman" charset="0"/>
                </a:endParaRPr>
              </a:p>
            </p:txBody>
          </p:sp>
          <p:sp>
            <p:nvSpPr>
              <p:cNvPr id="12" name="Rectangle 10"/>
              <p:cNvSpPr>
                <a:spLocks noChangeArrowheads="1"/>
              </p:cNvSpPr>
              <p:nvPr userDrawn="1"/>
            </p:nvSpPr>
            <p:spPr bwMode="auto">
              <a:xfrm>
                <a:off x="1437" y="1065"/>
                <a:ext cx="369" cy="405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pPr eaLnBrk="1" hangingPunct="1"/>
                <a:endParaRPr lang="en-US">
                  <a:latin typeface="Times New Roman" charset="0"/>
                </a:endParaRPr>
              </a:p>
            </p:txBody>
          </p:sp>
          <p:sp>
            <p:nvSpPr>
              <p:cNvPr id="13" name="Rectangle 11"/>
              <p:cNvSpPr>
                <a:spLocks noChangeArrowheads="1"/>
              </p:cNvSpPr>
              <p:nvPr userDrawn="1"/>
            </p:nvSpPr>
            <p:spPr bwMode="auto">
              <a:xfrm>
                <a:off x="719" y="1464"/>
                <a:ext cx="368" cy="399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pPr eaLnBrk="1" hangingPunct="1"/>
                <a:endParaRPr lang="en-US">
                  <a:latin typeface="Times New Roman" charset="0"/>
                </a:endParaRPr>
              </a:p>
            </p:txBody>
          </p:sp>
          <p:sp>
            <p:nvSpPr>
              <p:cNvPr id="14" name="Rectangle 12"/>
              <p:cNvSpPr>
                <a:spLocks noChangeArrowheads="1"/>
              </p:cNvSpPr>
              <p:nvPr userDrawn="1"/>
            </p:nvSpPr>
            <p:spPr bwMode="auto">
              <a:xfrm>
                <a:off x="0" y="1464"/>
                <a:ext cx="367" cy="399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pPr eaLnBrk="1" hangingPunct="1"/>
                <a:endParaRPr lang="en-US">
                  <a:latin typeface="Times New Roman" charset="0"/>
                </a:endParaRPr>
              </a:p>
            </p:txBody>
          </p:sp>
          <p:sp>
            <p:nvSpPr>
              <p:cNvPr id="15" name="Rectangle 13"/>
              <p:cNvSpPr>
                <a:spLocks noChangeArrowheads="1"/>
              </p:cNvSpPr>
              <p:nvPr userDrawn="1"/>
            </p:nvSpPr>
            <p:spPr bwMode="auto">
              <a:xfrm>
                <a:off x="1081" y="1464"/>
                <a:ext cx="362" cy="399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pPr eaLnBrk="1" hangingPunct="1"/>
                <a:endParaRPr lang="en-US">
                  <a:latin typeface="Times New Roman" charset="0"/>
                </a:endParaRPr>
              </a:p>
            </p:txBody>
          </p:sp>
          <p:sp>
            <p:nvSpPr>
              <p:cNvPr id="16" name="Rectangle 14"/>
              <p:cNvSpPr>
                <a:spLocks noChangeArrowheads="1"/>
              </p:cNvSpPr>
              <p:nvPr userDrawn="1"/>
            </p:nvSpPr>
            <p:spPr bwMode="auto">
              <a:xfrm>
                <a:off x="361" y="1857"/>
                <a:ext cx="363" cy="406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pPr eaLnBrk="1" hangingPunct="1"/>
                <a:endParaRPr lang="en-US">
                  <a:latin typeface="Times New Roman" charset="0"/>
                </a:endParaRPr>
              </a:p>
            </p:txBody>
          </p:sp>
          <p:sp>
            <p:nvSpPr>
              <p:cNvPr id="17" name="Rectangle 15"/>
              <p:cNvSpPr>
                <a:spLocks noChangeArrowheads="1"/>
              </p:cNvSpPr>
              <p:nvPr userDrawn="1"/>
            </p:nvSpPr>
            <p:spPr bwMode="auto">
              <a:xfrm>
                <a:off x="719" y="1857"/>
                <a:ext cx="368" cy="406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pPr eaLnBrk="1" hangingPunct="1"/>
                <a:endParaRPr lang="en-US">
                  <a:latin typeface="Times New Roman" charset="0"/>
                </a:endParaRPr>
              </a:p>
            </p:txBody>
          </p:sp>
        </p:grpSp>
      </p:grpSp>
      <p:sp>
        <p:nvSpPr>
          <p:cNvPr id="23571" name="Rectangle 19"/>
          <p:cNvSpPr>
            <a:spLocks noGrp="1" noChangeArrowheads="1"/>
          </p:cNvSpPr>
          <p:nvPr>
            <p:ph type="ctrTitle"/>
          </p:nvPr>
        </p:nvSpPr>
        <p:spPr>
          <a:xfrm>
            <a:off x="2971800" y="1828800"/>
            <a:ext cx="6019800" cy="2209800"/>
          </a:xfrm>
        </p:spPr>
        <p:txBody>
          <a:bodyPr/>
          <a:lstStyle>
            <a:lvl1pPr>
              <a:defRPr sz="500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3572" name="Rectangle 20"/>
          <p:cNvSpPr>
            <a:spLocks noGrp="1" noChangeArrowheads="1"/>
          </p:cNvSpPr>
          <p:nvPr>
            <p:ph type="subTitle" idx="1"/>
          </p:nvPr>
        </p:nvSpPr>
        <p:spPr>
          <a:xfrm>
            <a:off x="2971800" y="4267200"/>
            <a:ext cx="6019800" cy="1752600"/>
          </a:xfrm>
        </p:spPr>
        <p:txBody>
          <a:bodyPr/>
          <a:lstStyle>
            <a:lvl1pPr marL="0" indent="0">
              <a:buFont typeface="Wingdings" pitchFamily="-111" charset="2"/>
              <a:buNone/>
              <a:defRPr sz="3400"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8" name="Rectangle 16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19" name="Rectangle 1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20" name="Rectangle 1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66D31A-296B-CF45-AC5F-A4448E5D012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C30F6C5-F5B6-DE42-A55A-07258BC65112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6CBF235-B7F0-3C41-A735-BF78D3646430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1E902D9-333F-0245-A375-B08F5048CB49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13DEDBD-9C77-C84D-B776-68151EB26607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C6FCBC6-865B-104D-B2BB-51842CEF67F8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9195029-F98B-F249-9935-9743AFB56A09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5676F54-2D5C-094C-A448-35A1F87DE030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A8BA071-A82E-344C-A9E9-2D825C1C76D4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0138C93-A2E2-1F4A-9982-02E4F7A1CCFD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457200"/>
            <a:ext cx="2057400" cy="5410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457200"/>
            <a:ext cx="6019800" cy="5410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6FEAE6E-01CE-AA43-91FD-5541E669265F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981200"/>
            <a:ext cx="8229600" cy="38862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917EA2-A314-044E-89FB-146EC5055624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457200"/>
            <a:ext cx="8229600" cy="5410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F4EE98A-45D7-7F4F-8CA6-8AE6B246EA40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/>
            </a:lvl1pPr>
          </a:lstStyle>
          <a:p>
            <a:endParaRPr lang="en-US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 Black" charset="0"/>
              </a:defRPr>
            </a:lvl1pPr>
          </a:lstStyle>
          <a:p>
            <a:fld id="{D476C2FA-60BD-3649-B504-B302B45CB07C}" type="slidenum">
              <a:rPr lang="en-US"/>
              <a:pPr/>
              <a:t>‹#›</a:t>
            </a:fld>
            <a:endParaRPr lang="en-US"/>
          </a:p>
        </p:txBody>
      </p:sp>
      <p:grpSp>
        <p:nvGrpSpPr>
          <p:cNvPr id="1028" name="Group 4"/>
          <p:cNvGrpSpPr>
            <a:grpSpLocks/>
          </p:cNvGrpSpPr>
          <p:nvPr/>
        </p:nvGrpSpPr>
        <p:grpSpPr bwMode="auto">
          <a:xfrm>
            <a:off x="0" y="0"/>
            <a:ext cx="9144000" cy="546100"/>
            <a:chOff x="0" y="0"/>
            <a:chExt cx="5760" cy="344"/>
          </a:xfrm>
        </p:grpSpPr>
        <p:sp>
          <p:nvSpPr>
            <p:cNvPr id="22533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180" cy="336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 eaLnBrk="1" hangingPunct="1"/>
              <a:endParaRPr lang="en-US">
                <a:latin typeface="Times New Roman" charset="0"/>
              </a:endParaRPr>
            </a:p>
          </p:txBody>
        </p:sp>
        <p:sp>
          <p:nvSpPr>
            <p:cNvPr id="22534" name="Rectangle 6"/>
            <p:cNvSpPr>
              <a:spLocks noChangeArrowheads="1"/>
            </p:cNvSpPr>
            <p:nvPr/>
          </p:nvSpPr>
          <p:spPr bwMode="auto">
            <a:xfrm>
              <a:off x="260" y="85"/>
              <a:ext cx="5500" cy="1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eaLnBrk="1" hangingPunct="1"/>
              <a:endParaRPr lang="en-US">
                <a:latin typeface="Times New Roman" charset="0"/>
              </a:endParaRPr>
            </a:p>
          </p:txBody>
        </p:sp>
        <p:sp>
          <p:nvSpPr>
            <p:cNvPr id="22535" name="Rectangle 7"/>
            <p:cNvSpPr>
              <a:spLocks noChangeArrowheads="1"/>
            </p:cNvSpPr>
            <p:nvPr/>
          </p:nvSpPr>
          <p:spPr bwMode="auto">
            <a:xfrm>
              <a:off x="258" y="85"/>
              <a:ext cx="87" cy="89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eaLnBrk="1" hangingPunct="1"/>
              <a:endParaRPr lang="en-US" sz="1800">
                <a:solidFill>
                  <a:schemeClr val="hlink"/>
                </a:solidFill>
              </a:endParaRPr>
            </a:p>
          </p:txBody>
        </p:sp>
        <p:sp>
          <p:nvSpPr>
            <p:cNvPr id="22536" name="Rectangle 8"/>
            <p:cNvSpPr>
              <a:spLocks noChangeArrowheads="1"/>
            </p:cNvSpPr>
            <p:nvPr/>
          </p:nvSpPr>
          <p:spPr bwMode="auto">
            <a:xfrm>
              <a:off x="345" y="0"/>
              <a:ext cx="88" cy="87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eaLnBrk="1" hangingPunct="1"/>
              <a:endParaRPr lang="en-US" sz="1800">
                <a:solidFill>
                  <a:schemeClr val="hlink"/>
                </a:solidFill>
              </a:endParaRPr>
            </a:p>
          </p:txBody>
        </p:sp>
        <p:sp>
          <p:nvSpPr>
            <p:cNvPr id="22537" name="Rectangle 9"/>
            <p:cNvSpPr>
              <a:spLocks noChangeArrowheads="1"/>
            </p:cNvSpPr>
            <p:nvPr/>
          </p:nvSpPr>
          <p:spPr bwMode="auto">
            <a:xfrm>
              <a:off x="345" y="85"/>
              <a:ext cx="88" cy="89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eaLnBrk="1" hangingPunct="1"/>
              <a:endParaRPr lang="en-US" sz="1800">
                <a:solidFill>
                  <a:schemeClr val="accent2"/>
                </a:solidFill>
              </a:endParaRPr>
            </a:p>
          </p:txBody>
        </p:sp>
        <p:sp>
          <p:nvSpPr>
            <p:cNvPr id="22538" name="Rectangle 10"/>
            <p:cNvSpPr>
              <a:spLocks noChangeArrowheads="1"/>
            </p:cNvSpPr>
            <p:nvPr/>
          </p:nvSpPr>
          <p:spPr bwMode="auto">
            <a:xfrm>
              <a:off x="173" y="173"/>
              <a:ext cx="86" cy="87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eaLnBrk="1" hangingPunct="1"/>
              <a:endParaRPr lang="en-US" sz="1800">
                <a:solidFill>
                  <a:schemeClr val="hlink"/>
                </a:solidFill>
              </a:endParaRPr>
            </a:p>
          </p:txBody>
        </p:sp>
        <p:sp>
          <p:nvSpPr>
            <p:cNvPr id="22539" name="Rectangle 11"/>
            <p:cNvSpPr>
              <a:spLocks noChangeArrowheads="1"/>
            </p:cNvSpPr>
            <p:nvPr/>
          </p:nvSpPr>
          <p:spPr bwMode="auto">
            <a:xfrm>
              <a:off x="83" y="86"/>
              <a:ext cx="89" cy="87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eaLnBrk="1" hangingPunct="1"/>
              <a:endParaRPr lang="en-US">
                <a:latin typeface="Times New Roman" charset="0"/>
              </a:endParaRPr>
            </a:p>
          </p:txBody>
        </p:sp>
        <p:sp>
          <p:nvSpPr>
            <p:cNvPr id="22540" name="Rectangle 12"/>
            <p:cNvSpPr>
              <a:spLocks noChangeArrowheads="1"/>
            </p:cNvSpPr>
            <p:nvPr/>
          </p:nvSpPr>
          <p:spPr bwMode="auto">
            <a:xfrm>
              <a:off x="258" y="171"/>
              <a:ext cx="87" cy="87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eaLnBrk="1" hangingPunct="1"/>
              <a:endParaRPr lang="en-US" sz="1800">
                <a:solidFill>
                  <a:schemeClr val="accent2"/>
                </a:solidFill>
              </a:endParaRPr>
            </a:p>
          </p:txBody>
        </p:sp>
        <p:sp>
          <p:nvSpPr>
            <p:cNvPr id="22541" name="Rectangle 13"/>
            <p:cNvSpPr>
              <a:spLocks noChangeArrowheads="1"/>
            </p:cNvSpPr>
            <p:nvPr/>
          </p:nvSpPr>
          <p:spPr bwMode="auto">
            <a:xfrm>
              <a:off x="173" y="258"/>
              <a:ext cx="86" cy="86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eaLnBrk="1" hangingPunct="1"/>
              <a:endParaRPr lang="en-US" sz="1800">
                <a:solidFill>
                  <a:schemeClr val="accent2"/>
                </a:solidFill>
              </a:endParaRPr>
            </a:p>
          </p:txBody>
        </p:sp>
      </p:grpSp>
      <p:sp>
        <p:nvSpPr>
          <p:cNvPr id="1029" name="Rectangle 14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457200"/>
            <a:ext cx="82296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30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81200"/>
            <a:ext cx="8229600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2544" name="Rectangle 1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  <p:sldLayoutId id="2147483678" r:id="rId12"/>
    <p:sldLayoutId id="2147483679" r:id="rId13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ＭＳ Ｐゴシック" charset="-128"/>
          <a:cs typeface="ＭＳ Ｐゴシック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ＭＳ Ｐゴシック" charset="-128"/>
          <a:cs typeface="ＭＳ Ｐゴシック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ＭＳ Ｐゴシック" charset="-128"/>
          <a:cs typeface="ＭＳ Ｐゴシック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ＭＳ Ｐゴシック" charset="-128"/>
          <a:cs typeface="ＭＳ Ｐゴシック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ＭＳ Ｐゴシック" charset="-128"/>
          <a:cs typeface="ＭＳ Ｐゴシック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charset="2"/>
        <a:buChar char="n"/>
        <a:defRPr sz="3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charset="2"/>
        <a:buChar char="¨"/>
        <a:defRPr sz="2800">
          <a:solidFill>
            <a:schemeClr val="tx1"/>
          </a:solidFill>
          <a:latin typeface="+mn-lt"/>
          <a:ea typeface="ＭＳ Ｐゴシック" pitchFamily="-111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charset="2"/>
        <a:buChar char="n"/>
        <a:defRPr sz="2400">
          <a:solidFill>
            <a:schemeClr val="tx1"/>
          </a:solidFill>
          <a:latin typeface="+mn-lt"/>
          <a:ea typeface="ＭＳ Ｐゴシック" pitchFamily="-111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2"/>
        <a:buChar char="¨"/>
        <a:defRPr sz="2000">
          <a:solidFill>
            <a:schemeClr val="tx1"/>
          </a:solidFill>
          <a:latin typeface="+mn-lt"/>
          <a:ea typeface="ＭＳ Ｐゴシック" pitchFamily="-111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charset="2"/>
        <a:buChar char="§"/>
        <a:defRPr sz="2000">
          <a:solidFill>
            <a:schemeClr val="tx1"/>
          </a:solidFill>
          <a:latin typeface="+mn-lt"/>
          <a:ea typeface="ＭＳ Ｐゴシック" pitchFamily="-111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-111" charset="2"/>
        <a:buChar char="§"/>
        <a:defRPr sz="2000">
          <a:solidFill>
            <a:schemeClr val="tx1"/>
          </a:solidFill>
          <a:latin typeface="+mn-lt"/>
          <a:ea typeface="ＭＳ Ｐゴシック" pitchFamily="-111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-111" charset="2"/>
        <a:buChar char="§"/>
        <a:defRPr sz="2000">
          <a:solidFill>
            <a:schemeClr val="tx1"/>
          </a:solidFill>
          <a:latin typeface="+mn-lt"/>
          <a:ea typeface="ＭＳ Ｐゴシック" pitchFamily="-111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-111" charset="2"/>
        <a:buChar char="§"/>
        <a:defRPr sz="2000">
          <a:solidFill>
            <a:schemeClr val="tx1"/>
          </a:solidFill>
          <a:latin typeface="+mn-lt"/>
          <a:ea typeface="ＭＳ Ｐゴシック" pitchFamily="-111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-111" charset="2"/>
        <a:buChar char="§"/>
        <a:defRPr sz="2000">
          <a:solidFill>
            <a:schemeClr val="tx1"/>
          </a:solidFill>
          <a:latin typeface="+mn-lt"/>
          <a:ea typeface="ＭＳ Ｐゴシック" pitchFamily="-111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4" Type="http://schemas.openxmlformats.org/officeDocument/2006/relationships/oleObject" Target="../embeddings/oleObject1.bin"/><Relationship Id="rId5" Type="http://schemas.openxmlformats.org/officeDocument/2006/relationships/image" Target="../media/image1.emf"/><Relationship Id="rId6" Type="http://schemas.openxmlformats.org/officeDocument/2006/relationships/oleObject" Target="../embeddings/oleObject2.bin"/><Relationship Id="rId7" Type="http://schemas.openxmlformats.org/officeDocument/2006/relationships/image" Target="../media/image2.emf"/><Relationship Id="rId8" Type="http://schemas.openxmlformats.org/officeDocument/2006/relationships/oleObject" Target="../embeddings/oleObject3.bin"/><Relationship Id="rId9" Type="http://schemas.openxmlformats.org/officeDocument/2006/relationships/image" Target="../media/image3.e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4" Type="http://schemas.openxmlformats.org/officeDocument/2006/relationships/oleObject" Target="../embeddings/oleObject4.bin"/><Relationship Id="rId5" Type="http://schemas.openxmlformats.org/officeDocument/2006/relationships/image" Target="../media/image4.emf"/><Relationship Id="rId6" Type="http://schemas.openxmlformats.org/officeDocument/2006/relationships/oleObject" Target="../embeddings/oleObject5.bin"/><Relationship Id="rId7" Type="http://schemas.openxmlformats.org/officeDocument/2006/relationships/image" Target="../media/image5.emf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4" Type="http://schemas.openxmlformats.org/officeDocument/2006/relationships/oleObject" Target="../embeddings/oleObject6.bin"/><Relationship Id="rId5" Type="http://schemas.openxmlformats.org/officeDocument/2006/relationships/image" Target="../media/image4.emf"/><Relationship Id="rId6" Type="http://schemas.openxmlformats.org/officeDocument/2006/relationships/oleObject" Target="../embeddings/oleObject7.bin"/><Relationship Id="rId7" Type="http://schemas.openxmlformats.org/officeDocument/2006/relationships/image" Target="../media/image5.emf"/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1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3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4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6.xml"/><Relationship Id="rId3" Type="http://schemas.openxmlformats.org/officeDocument/2006/relationships/hyperlink" Target="http://yann.lecun.com/exdb/mnist/" TargetMode="Externa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6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4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Relationship Id="rId3" Type="http://schemas.openxmlformats.org/officeDocument/2006/relationships/image" Target="../media/image12.png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Neural Networks 2</a:t>
            </a:r>
            <a:endParaRPr lang="en-US" dirty="0"/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>
              <a:buFont typeface="Wingdings" charset="2"/>
              <a:buNone/>
            </a:pPr>
            <a:r>
              <a:rPr lang="en-US" dirty="0" smtClean="0"/>
              <a:t>David Kauchak</a:t>
            </a:r>
          </a:p>
          <a:p>
            <a:pPr eaLnBrk="1" hangingPunct="1">
              <a:buFont typeface="Wingdings" charset="2"/>
              <a:buNone/>
            </a:pPr>
            <a:r>
              <a:rPr lang="en-US" dirty="0" smtClean="0"/>
              <a:t>CS30</a:t>
            </a:r>
            <a:endParaRPr lang="en-US" dirty="0"/>
          </a:p>
          <a:p>
            <a:pPr eaLnBrk="1" hangingPunct="1">
              <a:buFont typeface="Wingdings" charset="2"/>
              <a:buNone/>
            </a:pPr>
            <a:r>
              <a:rPr lang="en-US" dirty="0" smtClean="0"/>
              <a:t>Spring </a:t>
            </a:r>
            <a:r>
              <a:rPr lang="en-US" dirty="0" smtClean="0"/>
              <a:t>2016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Artificial Neural </a:t>
            </a:r>
            <a:r>
              <a:rPr lang="en-US" dirty="0"/>
              <a:t>Networks</a:t>
            </a:r>
          </a:p>
        </p:txBody>
      </p:sp>
      <p:grpSp>
        <p:nvGrpSpPr>
          <p:cNvPr id="32771" name="Group 4"/>
          <p:cNvGrpSpPr>
            <a:grpSpLocks/>
          </p:cNvGrpSpPr>
          <p:nvPr/>
        </p:nvGrpSpPr>
        <p:grpSpPr bwMode="auto">
          <a:xfrm>
            <a:off x="2438400" y="1676400"/>
            <a:ext cx="4572000" cy="4419600"/>
            <a:chOff x="3120" y="1104"/>
            <a:chExt cx="2880" cy="2784"/>
          </a:xfrm>
        </p:grpSpPr>
        <p:sp>
          <p:nvSpPr>
            <p:cNvPr id="32772" name="Oval 5"/>
            <p:cNvSpPr>
              <a:spLocks noChangeArrowheads="1"/>
            </p:cNvSpPr>
            <p:nvPr/>
          </p:nvSpPr>
          <p:spPr bwMode="auto">
            <a:xfrm>
              <a:off x="4320" y="1296"/>
              <a:ext cx="192" cy="192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32773" name="Group 6"/>
            <p:cNvGrpSpPr>
              <a:grpSpLocks/>
            </p:cNvGrpSpPr>
            <p:nvPr/>
          </p:nvGrpSpPr>
          <p:grpSpPr bwMode="auto">
            <a:xfrm>
              <a:off x="3120" y="1104"/>
              <a:ext cx="2880" cy="2784"/>
              <a:chOff x="3168" y="1104"/>
              <a:chExt cx="2880" cy="2784"/>
            </a:xfrm>
          </p:grpSpPr>
          <p:sp>
            <p:nvSpPr>
              <p:cNvPr id="32774" name="Oval 7"/>
              <p:cNvSpPr>
                <a:spLocks noChangeArrowheads="1"/>
              </p:cNvSpPr>
              <p:nvPr/>
            </p:nvSpPr>
            <p:spPr bwMode="auto">
              <a:xfrm>
                <a:off x="3504" y="1392"/>
                <a:ext cx="192" cy="192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775" name="Oval 8"/>
              <p:cNvSpPr>
                <a:spLocks noChangeArrowheads="1"/>
              </p:cNvSpPr>
              <p:nvPr/>
            </p:nvSpPr>
            <p:spPr bwMode="auto">
              <a:xfrm>
                <a:off x="5280" y="2832"/>
                <a:ext cx="192" cy="192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776" name="Oval 9"/>
              <p:cNvSpPr>
                <a:spLocks noChangeArrowheads="1"/>
              </p:cNvSpPr>
              <p:nvPr/>
            </p:nvSpPr>
            <p:spPr bwMode="auto">
              <a:xfrm>
                <a:off x="5040" y="1776"/>
                <a:ext cx="192" cy="192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777" name="Oval 10"/>
              <p:cNvSpPr>
                <a:spLocks noChangeArrowheads="1"/>
              </p:cNvSpPr>
              <p:nvPr/>
            </p:nvSpPr>
            <p:spPr bwMode="auto">
              <a:xfrm>
                <a:off x="4224" y="2208"/>
                <a:ext cx="192" cy="192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778" name="Oval 11"/>
              <p:cNvSpPr>
                <a:spLocks noChangeArrowheads="1"/>
              </p:cNvSpPr>
              <p:nvPr/>
            </p:nvSpPr>
            <p:spPr bwMode="auto">
              <a:xfrm>
                <a:off x="4608" y="3696"/>
                <a:ext cx="192" cy="192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779" name="Oval 12"/>
              <p:cNvSpPr>
                <a:spLocks noChangeArrowheads="1"/>
              </p:cNvSpPr>
              <p:nvPr/>
            </p:nvSpPr>
            <p:spPr bwMode="auto">
              <a:xfrm>
                <a:off x="3168" y="2352"/>
                <a:ext cx="192" cy="192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780" name="Oval 13"/>
              <p:cNvSpPr>
                <a:spLocks noChangeArrowheads="1"/>
              </p:cNvSpPr>
              <p:nvPr/>
            </p:nvSpPr>
            <p:spPr bwMode="auto">
              <a:xfrm>
                <a:off x="3408" y="3456"/>
                <a:ext cx="192" cy="192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781" name="Line 14"/>
              <p:cNvSpPr>
                <a:spLocks noChangeShapeType="1"/>
              </p:cNvSpPr>
              <p:nvPr/>
            </p:nvSpPr>
            <p:spPr bwMode="auto">
              <a:xfrm>
                <a:off x="3696" y="1584"/>
                <a:ext cx="528" cy="624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triangle" w="lg" len="lg"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782" name="Line 15"/>
              <p:cNvSpPr>
                <a:spLocks noChangeShapeType="1"/>
              </p:cNvSpPr>
              <p:nvPr/>
            </p:nvSpPr>
            <p:spPr bwMode="auto">
              <a:xfrm flipV="1">
                <a:off x="3408" y="2352"/>
                <a:ext cx="816" cy="96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triangle" w="lg" len="lg"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783" name="Line 16"/>
              <p:cNvSpPr>
                <a:spLocks noChangeShapeType="1"/>
              </p:cNvSpPr>
              <p:nvPr/>
            </p:nvSpPr>
            <p:spPr bwMode="auto">
              <a:xfrm flipV="1">
                <a:off x="4320" y="1536"/>
                <a:ext cx="48" cy="624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triangle" w="lg" len="lg"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784" name="Line 17"/>
              <p:cNvSpPr>
                <a:spLocks noChangeShapeType="1"/>
              </p:cNvSpPr>
              <p:nvPr/>
            </p:nvSpPr>
            <p:spPr bwMode="auto">
              <a:xfrm flipV="1">
                <a:off x="4464" y="1968"/>
                <a:ext cx="576" cy="288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triangle" w="lg" len="lg"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785" name="Line 18"/>
              <p:cNvSpPr>
                <a:spLocks noChangeShapeType="1"/>
              </p:cNvSpPr>
              <p:nvPr/>
            </p:nvSpPr>
            <p:spPr bwMode="auto">
              <a:xfrm>
                <a:off x="4416" y="2400"/>
                <a:ext cx="816" cy="48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triangle" w="lg" len="lg"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786" name="Line 19"/>
              <p:cNvSpPr>
                <a:spLocks noChangeShapeType="1"/>
              </p:cNvSpPr>
              <p:nvPr/>
            </p:nvSpPr>
            <p:spPr bwMode="auto">
              <a:xfrm>
                <a:off x="4320" y="2448"/>
                <a:ext cx="336" cy="120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triangle" w="lg" len="lg"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787" name="Line 20"/>
              <p:cNvSpPr>
                <a:spLocks noChangeShapeType="1"/>
              </p:cNvSpPr>
              <p:nvPr/>
            </p:nvSpPr>
            <p:spPr bwMode="auto">
              <a:xfrm flipH="1">
                <a:off x="3600" y="2448"/>
                <a:ext cx="624" cy="1008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triangle" w="lg" len="lg"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788" name="Line 21"/>
              <p:cNvSpPr>
                <a:spLocks noChangeShapeType="1"/>
              </p:cNvSpPr>
              <p:nvPr/>
            </p:nvSpPr>
            <p:spPr bwMode="auto">
              <a:xfrm flipH="1" flipV="1">
                <a:off x="3312" y="2592"/>
                <a:ext cx="144" cy="816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triangle" w="lg" len="lg"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789" name="Text Box 22"/>
              <p:cNvSpPr txBox="1">
                <a:spLocks noChangeArrowheads="1"/>
              </p:cNvSpPr>
              <p:nvPr/>
            </p:nvSpPr>
            <p:spPr bwMode="auto">
              <a:xfrm>
                <a:off x="4368" y="1104"/>
                <a:ext cx="1248" cy="2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sz="1600">
                    <a:latin typeface="Verdana" charset="0"/>
                  </a:rPr>
                  <a:t>Node (Neuron)</a:t>
                </a:r>
              </a:p>
            </p:txBody>
          </p:sp>
          <p:sp>
            <p:nvSpPr>
              <p:cNvPr id="32790" name="Text Box 23"/>
              <p:cNvSpPr txBox="1">
                <a:spLocks noChangeArrowheads="1"/>
              </p:cNvSpPr>
              <p:nvPr/>
            </p:nvSpPr>
            <p:spPr bwMode="auto">
              <a:xfrm>
                <a:off x="4512" y="3024"/>
                <a:ext cx="1536" cy="21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sz="1600" dirty="0">
                    <a:latin typeface="Verdana" charset="0"/>
                  </a:rPr>
                  <a:t>Edge </a:t>
                </a:r>
                <a:r>
                  <a:rPr lang="en-US" sz="1600" dirty="0" smtClean="0">
                    <a:latin typeface="Verdana" charset="0"/>
                  </a:rPr>
                  <a:t>(synapses)</a:t>
                </a:r>
                <a:endParaRPr lang="en-US" sz="1600" dirty="0">
                  <a:latin typeface="Verdana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6148988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ext Box 9"/>
          <p:cNvSpPr txBox="1">
            <a:spLocks noChangeArrowheads="1"/>
          </p:cNvSpPr>
          <p:nvPr/>
        </p:nvSpPr>
        <p:spPr bwMode="auto">
          <a:xfrm>
            <a:off x="838200" y="3581400"/>
            <a:ext cx="7315200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i="1" dirty="0">
                <a:latin typeface="Verdana" charset="0"/>
              </a:rPr>
              <a:t>W </a:t>
            </a:r>
            <a:r>
              <a:rPr lang="en-US" sz="2000" dirty="0">
                <a:latin typeface="Verdana" charset="0"/>
              </a:rPr>
              <a:t>is the strength of signal sent between A and B.</a:t>
            </a:r>
          </a:p>
          <a:p>
            <a:pPr>
              <a:spcBef>
                <a:spcPct val="50000"/>
              </a:spcBef>
            </a:pPr>
            <a:endParaRPr lang="en-US" sz="2000" dirty="0">
              <a:latin typeface="Verdana" charset="0"/>
            </a:endParaRPr>
          </a:p>
          <a:p>
            <a:pPr>
              <a:spcBef>
                <a:spcPct val="50000"/>
              </a:spcBef>
            </a:pPr>
            <a:r>
              <a:rPr lang="en-US" sz="2000" dirty="0">
                <a:latin typeface="Verdana" charset="0"/>
              </a:rPr>
              <a:t>If </a:t>
            </a:r>
            <a:r>
              <a:rPr lang="en-US" sz="2000" i="1" dirty="0">
                <a:latin typeface="Verdana" charset="0"/>
              </a:rPr>
              <a:t>A</a:t>
            </a:r>
            <a:r>
              <a:rPr lang="en-US" sz="2000" i="1" dirty="0" smtClean="0">
                <a:latin typeface="Verdana" charset="0"/>
              </a:rPr>
              <a:t> </a:t>
            </a:r>
            <a:r>
              <a:rPr lang="en-US" sz="2000" dirty="0" smtClean="0">
                <a:latin typeface="Verdana" charset="0"/>
              </a:rPr>
              <a:t>fires </a:t>
            </a:r>
            <a:r>
              <a:rPr lang="en-US" sz="2000" dirty="0">
                <a:latin typeface="Verdana" charset="0"/>
              </a:rPr>
              <a:t>and </a:t>
            </a:r>
            <a:r>
              <a:rPr lang="en-US" sz="2000" i="1" dirty="0" err="1">
                <a:latin typeface="Verdana" charset="0"/>
              </a:rPr>
              <a:t>w</a:t>
            </a:r>
            <a:r>
              <a:rPr lang="en-US" sz="2000" dirty="0">
                <a:latin typeface="Verdana" charset="0"/>
              </a:rPr>
              <a:t> is </a:t>
            </a:r>
            <a:r>
              <a:rPr lang="en-US" sz="2000" b="1" dirty="0">
                <a:latin typeface="Verdana" charset="0"/>
              </a:rPr>
              <a:t>positive</a:t>
            </a:r>
            <a:r>
              <a:rPr lang="en-US" sz="2000" dirty="0">
                <a:latin typeface="Verdana" charset="0"/>
              </a:rPr>
              <a:t>, then </a:t>
            </a:r>
            <a:r>
              <a:rPr lang="en-US" sz="2000" i="1" dirty="0">
                <a:latin typeface="Verdana" charset="0"/>
              </a:rPr>
              <a:t>A </a:t>
            </a:r>
            <a:r>
              <a:rPr lang="en-US" sz="2000" b="1" dirty="0">
                <a:solidFill>
                  <a:srgbClr val="FF6600"/>
                </a:solidFill>
                <a:latin typeface="Verdana" charset="0"/>
              </a:rPr>
              <a:t>stimulates</a:t>
            </a:r>
            <a:r>
              <a:rPr lang="en-US" sz="2000" dirty="0">
                <a:latin typeface="Verdana" charset="0"/>
              </a:rPr>
              <a:t> </a:t>
            </a:r>
            <a:r>
              <a:rPr lang="en-US" sz="2000" i="1" dirty="0">
                <a:latin typeface="Verdana" charset="0"/>
              </a:rPr>
              <a:t>B</a:t>
            </a:r>
            <a:r>
              <a:rPr lang="en-US" sz="2000" dirty="0">
                <a:latin typeface="Verdana" charset="0"/>
              </a:rPr>
              <a:t>.</a:t>
            </a:r>
          </a:p>
          <a:p>
            <a:pPr>
              <a:spcBef>
                <a:spcPct val="50000"/>
              </a:spcBef>
            </a:pPr>
            <a:endParaRPr lang="en-US" sz="2000" dirty="0">
              <a:latin typeface="Verdana" charset="0"/>
            </a:endParaRPr>
          </a:p>
          <a:p>
            <a:pPr>
              <a:spcBef>
                <a:spcPct val="50000"/>
              </a:spcBef>
            </a:pPr>
            <a:r>
              <a:rPr lang="en-US" sz="2000" dirty="0">
                <a:latin typeface="Verdana" charset="0"/>
              </a:rPr>
              <a:t>If </a:t>
            </a:r>
            <a:r>
              <a:rPr lang="en-US" sz="2000" i="1" dirty="0">
                <a:latin typeface="Verdana" charset="0"/>
              </a:rPr>
              <a:t>A</a:t>
            </a:r>
            <a:r>
              <a:rPr lang="en-US" sz="2000" i="1" dirty="0" smtClean="0">
                <a:latin typeface="Verdana" charset="0"/>
              </a:rPr>
              <a:t> fires </a:t>
            </a:r>
            <a:r>
              <a:rPr lang="en-US" sz="2000" dirty="0" smtClean="0">
                <a:latin typeface="Verdana" charset="0"/>
              </a:rPr>
              <a:t>and </a:t>
            </a:r>
            <a:r>
              <a:rPr lang="en-US" sz="2000" i="1" dirty="0">
                <a:latin typeface="Verdana" charset="0"/>
              </a:rPr>
              <a:t>w</a:t>
            </a:r>
            <a:r>
              <a:rPr lang="en-US" sz="2000" dirty="0">
                <a:latin typeface="Verdana" charset="0"/>
              </a:rPr>
              <a:t> is </a:t>
            </a:r>
            <a:r>
              <a:rPr lang="en-US" sz="2000" b="1" dirty="0">
                <a:latin typeface="Verdana" charset="0"/>
              </a:rPr>
              <a:t>negative</a:t>
            </a:r>
            <a:r>
              <a:rPr lang="en-US" sz="2000" dirty="0">
                <a:latin typeface="Verdana" charset="0"/>
              </a:rPr>
              <a:t>, then </a:t>
            </a:r>
            <a:r>
              <a:rPr lang="en-US" sz="2000" i="1" dirty="0">
                <a:latin typeface="Verdana" charset="0"/>
              </a:rPr>
              <a:t>A </a:t>
            </a:r>
            <a:r>
              <a:rPr lang="en-US" sz="2000" b="1" dirty="0">
                <a:solidFill>
                  <a:srgbClr val="FF6600"/>
                </a:solidFill>
                <a:latin typeface="Verdana" charset="0"/>
              </a:rPr>
              <a:t>inhibits</a:t>
            </a:r>
            <a:r>
              <a:rPr lang="en-US" sz="2000" dirty="0">
                <a:latin typeface="Verdana" charset="0"/>
              </a:rPr>
              <a:t> </a:t>
            </a:r>
            <a:r>
              <a:rPr lang="en-US" sz="2000" i="1" dirty="0">
                <a:latin typeface="Verdana" charset="0"/>
              </a:rPr>
              <a:t>B</a:t>
            </a:r>
            <a:r>
              <a:rPr lang="en-US" sz="2000" dirty="0" smtClean="0">
                <a:latin typeface="Verdana" charset="0"/>
              </a:rPr>
              <a:t>.</a:t>
            </a:r>
            <a:endParaRPr lang="en-US" sz="2000" i="1" dirty="0" smtClean="0">
              <a:latin typeface="Verdana" charset="0"/>
            </a:endParaRPr>
          </a:p>
        </p:txBody>
      </p:sp>
      <p:grpSp>
        <p:nvGrpSpPr>
          <p:cNvPr id="30723" name="Group 13"/>
          <p:cNvGrpSpPr>
            <a:grpSpLocks/>
          </p:cNvGrpSpPr>
          <p:nvPr/>
        </p:nvGrpSpPr>
        <p:grpSpPr bwMode="auto">
          <a:xfrm>
            <a:off x="2057400" y="1600200"/>
            <a:ext cx="4724400" cy="685800"/>
            <a:chOff x="1728" y="1344"/>
            <a:chExt cx="2976" cy="432"/>
          </a:xfrm>
        </p:grpSpPr>
        <p:sp>
          <p:nvSpPr>
            <p:cNvPr id="30724" name="Oval 4"/>
            <p:cNvSpPr>
              <a:spLocks noChangeArrowheads="1"/>
            </p:cNvSpPr>
            <p:nvPr/>
          </p:nvSpPr>
          <p:spPr bwMode="auto">
            <a:xfrm>
              <a:off x="4128" y="1584"/>
              <a:ext cx="192" cy="192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30725" name="Group 12"/>
            <p:cNvGrpSpPr>
              <a:grpSpLocks/>
            </p:cNvGrpSpPr>
            <p:nvPr/>
          </p:nvGrpSpPr>
          <p:grpSpPr bwMode="auto">
            <a:xfrm>
              <a:off x="1728" y="1344"/>
              <a:ext cx="2976" cy="423"/>
              <a:chOff x="1728" y="1689"/>
              <a:chExt cx="2976" cy="423"/>
            </a:xfrm>
          </p:grpSpPr>
          <p:sp>
            <p:nvSpPr>
              <p:cNvPr id="30726" name="Oval 5"/>
              <p:cNvSpPr>
                <a:spLocks noChangeArrowheads="1"/>
              </p:cNvSpPr>
              <p:nvPr/>
            </p:nvSpPr>
            <p:spPr bwMode="auto">
              <a:xfrm>
                <a:off x="1968" y="1920"/>
                <a:ext cx="192" cy="192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727" name="Line 7"/>
              <p:cNvSpPr>
                <a:spLocks noChangeShapeType="1"/>
              </p:cNvSpPr>
              <p:nvPr/>
            </p:nvSpPr>
            <p:spPr bwMode="auto">
              <a:xfrm>
                <a:off x="2208" y="2016"/>
                <a:ext cx="1872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triangle" w="lg" len="lg"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728" name="Text Box 8"/>
              <p:cNvSpPr txBox="1">
                <a:spLocks noChangeArrowheads="1"/>
              </p:cNvSpPr>
              <p:nvPr/>
            </p:nvSpPr>
            <p:spPr bwMode="auto">
              <a:xfrm>
                <a:off x="2736" y="1728"/>
                <a:ext cx="1440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sz="1800">
                    <a:latin typeface="Verdana" charset="0"/>
                  </a:rPr>
                  <a:t>Weight </a:t>
                </a:r>
                <a:r>
                  <a:rPr lang="en-US" sz="1800" i="1">
                    <a:latin typeface="Verdana" charset="0"/>
                  </a:rPr>
                  <a:t>w</a:t>
                </a:r>
                <a:endParaRPr lang="en-US" sz="1800">
                  <a:latin typeface="Verdana" charset="0"/>
                </a:endParaRPr>
              </a:p>
            </p:txBody>
          </p:sp>
          <p:sp>
            <p:nvSpPr>
              <p:cNvPr id="30729" name="Text Box 10"/>
              <p:cNvSpPr txBox="1">
                <a:spLocks noChangeArrowheads="1"/>
              </p:cNvSpPr>
              <p:nvPr/>
            </p:nvSpPr>
            <p:spPr bwMode="auto">
              <a:xfrm>
                <a:off x="1728" y="1689"/>
                <a:ext cx="816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sz="1800">
                    <a:latin typeface="Verdana" charset="0"/>
                  </a:rPr>
                  <a:t>Node </a:t>
                </a:r>
                <a:r>
                  <a:rPr lang="en-US" sz="1800" i="1">
                    <a:latin typeface="Verdana" charset="0"/>
                  </a:rPr>
                  <a:t>A</a:t>
                </a:r>
              </a:p>
            </p:txBody>
          </p:sp>
          <p:sp>
            <p:nvSpPr>
              <p:cNvPr id="30730" name="Text Box 11"/>
              <p:cNvSpPr txBox="1">
                <a:spLocks noChangeArrowheads="1"/>
              </p:cNvSpPr>
              <p:nvPr/>
            </p:nvSpPr>
            <p:spPr bwMode="auto">
              <a:xfrm>
                <a:off x="3888" y="1689"/>
                <a:ext cx="816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sz="1800">
                    <a:latin typeface="Verdana" charset="0"/>
                  </a:rPr>
                  <a:t>Node </a:t>
                </a:r>
                <a:r>
                  <a:rPr lang="en-US" sz="1800" i="1">
                    <a:latin typeface="Verdana" charset="0"/>
                  </a:rPr>
                  <a:t>B</a:t>
                </a:r>
              </a:p>
            </p:txBody>
          </p:sp>
        </p:grpSp>
      </p:grpSp>
      <p:sp>
        <p:nvSpPr>
          <p:cNvPr id="13" name="TextBox 12"/>
          <p:cNvSpPr txBox="1"/>
          <p:nvPr/>
        </p:nvSpPr>
        <p:spPr>
          <a:xfrm>
            <a:off x="1828800" y="2362200"/>
            <a:ext cx="1447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/>
              <a:t>(neuron)</a:t>
            </a:r>
            <a:endParaRPr lang="en-US" i="1" dirty="0"/>
          </a:p>
        </p:txBody>
      </p:sp>
      <p:sp>
        <p:nvSpPr>
          <p:cNvPr id="14" name="TextBox 13"/>
          <p:cNvSpPr txBox="1"/>
          <p:nvPr/>
        </p:nvSpPr>
        <p:spPr>
          <a:xfrm>
            <a:off x="5334000" y="2362200"/>
            <a:ext cx="1447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/>
              <a:t>(neuron)</a:t>
            </a:r>
            <a:endParaRPr lang="en-US" i="1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866" name="Group 1026"/>
          <p:cNvGrpSpPr>
            <a:grpSpLocks/>
          </p:cNvGrpSpPr>
          <p:nvPr/>
        </p:nvGrpSpPr>
        <p:grpSpPr bwMode="auto">
          <a:xfrm>
            <a:off x="609600" y="1524000"/>
            <a:ext cx="8001000" cy="4724400"/>
            <a:chOff x="288" y="864"/>
            <a:chExt cx="5040" cy="2976"/>
          </a:xfrm>
        </p:grpSpPr>
        <p:sp>
          <p:nvSpPr>
            <p:cNvPr id="36869" name="Oval 1027"/>
            <p:cNvSpPr>
              <a:spLocks noChangeArrowheads="1"/>
            </p:cNvSpPr>
            <p:nvPr/>
          </p:nvSpPr>
          <p:spPr bwMode="auto">
            <a:xfrm>
              <a:off x="2352" y="1728"/>
              <a:ext cx="1008" cy="100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871" name="Line 1029"/>
            <p:cNvSpPr>
              <a:spLocks noChangeShapeType="1"/>
            </p:cNvSpPr>
            <p:nvPr/>
          </p:nvSpPr>
          <p:spPr bwMode="auto">
            <a:xfrm>
              <a:off x="3408" y="2208"/>
              <a:ext cx="105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872" name="Text Box 1030"/>
            <p:cNvSpPr txBox="1">
              <a:spLocks noChangeArrowheads="1"/>
            </p:cNvSpPr>
            <p:nvPr/>
          </p:nvSpPr>
          <p:spPr bwMode="auto">
            <a:xfrm>
              <a:off x="4464" y="2073"/>
              <a:ext cx="86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/>
                <a:t>Output </a:t>
              </a:r>
              <a:r>
                <a:rPr lang="en-US" sz="1800" i="1"/>
                <a:t>y</a:t>
              </a:r>
            </a:p>
          </p:txBody>
        </p:sp>
        <p:sp>
          <p:nvSpPr>
            <p:cNvPr id="36873" name="Line 1031"/>
            <p:cNvSpPr>
              <a:spLocks noChangeShapeType="1"/>
            </p:cNvSpPr>
            <p:nvPr/>
          </p:nvSpPr>
          <p:spPr bwMode="auto">
            <a:xfrm>
              <a:off x="912" y="1008"/>
              <a:ext cx="1440" cy="91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874" name="Line 1032"/>
            <p:cNvSpPr>
              <a:spLocks noChangeShapeType="1"/>
            </p:cNvSpPr>
            <p:nvPr/>
          </p:nvSpPr>
          <p:spPr bwMode="auto">
            <a:xfrm>
              <a:off x="912" y="2112"/>
              <a:ext cx="1392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875" name="Line 1033"/>
            <p:cNvSpPr>
              <a:spLocks noChangeShapeType="1"/>
            </p:cNvSpPr>
            <p:nvPr/>
          </p:nvSpPr>
          <p:spPr bwMode="auto">
            <a:xfrm flipV="1">
              <a:off x="864" y="2352"/>
              <a:ext cx="1440" cy="52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876" name="Line 1034"/>
            <p:cNvSpPr>
              <a:spLocks noChangeShapeType="1"/>
            </p:cNvSpPr>
            <p:nvPr/>
          </p:nvSpPr>
          <p:spPr bwMode="auto">
            <a:xfrm flipV="1">
              <a:off x="864" y="2544"/>
              <a:ext cx="1536" cy="120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877" name="Text Box 1035"/>
            <p:cNvSpPr txBox="1">
              <a:spLocks noChangeArrowheads="1"/>
            </p:cNvSpPr>
            <p:nvPr/>
          </p:nvSpPr>
          <p:spPr bwMode="auto">
            <a:xfrm>
              <a:off x="336" y="864"/>
              <a:ext cx="72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/>
                <a:t>Input x</a:t>
              </a:r>
              <a:r>
                <a:rPr lang="en-US" sz="1800" baseline="-25000"/>
                <a:t>1</a:t>
              </a:r>
            </a:p>
          </p:txBody>
        </p:sp>
        <p:sp>
          <p:nvSpPr>
            <p:cNvPr id="36878" name="Text Box 1036"/>
            <p:cNvSpPr txBox="1">
              <a:spLocks noChangeArrowheads="1"/>
            </p:cNvSpPr>
            <p:nvPr/>
          </p:nvSpPr>
          <p:spPr bwMode="auto">
            <a:xfrm>
              <a:off x="336" y="1977"/>
              <a:ext cx="72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/>
                <a:t>Input x</a:t>
              </a:r>
              <a:r>
                <a:rPr lang="en-US" sz="1800" baseline="-25000"/>
                <a:t>2</a:t>
              </a:r>
            </a:p>
          </p:txBody>
        </p:sp>
        <p:sp>
          <p:nvSpPr>
            <p:cNvPr id="36879" name="Text Box 1037"/>
            <p:cNvSpPr txBox="1">
              <a:spLocks noChangeArrowheads="1"/>
            </p:cNvSpPr>
            <p:nvPr/>
          </p:nvSpPr>
          <p:spPr bwMode="auto">
            <a:xfrm>
              <a:off x="288" y="2745"/>
              <a:ext cx="72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/>
                <a:t>Input x</a:t>
              </a:r>
              <a:r>
                <a:rPr lang="en-US" sz="1800" baseline="-25000"/>
                <a:t>3</a:t>
              </a:r>
            </a:p>
          </p:txBody>
        </p:sp>
        <p:sp>
          <p:nvSpPr>
            <p:cNvPr id="36880" name="Text Box 1038"/>
            <p:cNvSpPr txBox="1">
              <a:spLocks noChangeArrowheads="1"/>
            </p:cNvSpPr>
            <p:nvPr/>
          </p:nvSpPr>
          <p:spPr bwMode="auto">
            <a:xfrm>
              <a:off x="288" y="3609"/>
              <a:ext cx="72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/>
                <a:t>Input x</a:t>
              </a:r>
              <a:r>
                <a:rPr lang="en-US" sz="1800" baseline="-25000"/>
                <a:t>4</a:t>
              </a:r>
            </a:p>
          </p:txBody>
        </p:sp>
        <p:sp>
          <p:nvSpPr>
            <p:cNvPr id="36881" name="Text Box 1039"/>
            <p:cNvSpPr txBox="1">
              <a:spLocks noChangeArrowheads="1"/>
            </p:cNvSpPr>
            <p:nvPr/>
          </p:nvSpPr>
          <p:spPr bwMode="auto">
            <a:xfrm>
              <a:off x="1344" y="1113"/>
              <a:ext cx="86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/>
                <a:t>Weight w</a:t>
              </a:r>
              <a:r>
                <a:rPr lang="en-US" sz="1800" baseline="-25000"/>
                <a:t>1</a:t>
              </a:r>
            </a:p>
          </p:txBody>
        </p:sp>
        <p:sp>
          <p:nvSpPr>
            <p:cNvPr id="36882" name="Text Box 1040"/>
            <p:cNvSpPr txBox="1">
              <a:spLocks noChangeArrowheads="1"/>
            </p:cNvSpPr>
            <p:nvPr/>
          </p:nvSpPr>
          <p:spPr bwMode="auto">
            <a:xfrm>
              <a:off x="1056" y="1872"/>
              <a:ext cx="86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/>
                <a:t>Weight w</a:t>
              </a:r>
              <a:r>
                <a:rPr lang="en-US" sz="1800" baseline="-25000"/>
                <a:t>2</a:t>
              </a:r>
            </a:p>
          </p:txBody>
        </p:sp>
        <p:sp>
          <p:nvSpPr>
            <p:cNvPr id="36883" name="Text Box 1041"/>
            <p:cNvSpPr txBox="1">
              <a:spLocks noChangeArrowheads="1"/>
            </p:cNvSpPr>
            <p:nvPr/>
          </p:nvSpPr>
          <p:spPr bwMode="auto">
            <a:xfrm>
              <a:off x="1008" y="2793"/>
              <a:ext cx="86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/>
                <a:t>Weight w</a:t>
              </a:r>
              <a:r>
                <a:rPr lang="en-US" sz="1800" baseline="-25000"/>
                <a:t>3</a:t>
              </a:r>
            </a:p>
          </p:txBody>
        </p:sp>
        <p:sp>
          <p:nvSpPr>
            <p:cNvPr id="36884" name="Text Box 1042"/>
            <p:cNvSpPr txBox="1">
              <a:spLocks noChangeArrowheads="1"/>
            </p:cNvSpPr>
            <p:nvPr/>
          </p:nvSpPr>
          <p:spPr bwMode="auto">
            <a:xfrm>
              <a:off x="1296" y="3360"/>
              <a:ext cx="86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/>
                <a:t>Weight w</a:t>
              </a:r>
              <a:r>
                <a:rPr lang="en-US" sz="1800" baseline="-25000"/>
                <a:t>4</a:t>
              </a:r>
            </a:p>
          </p:txBody>
        </p:sp>
      </p:grpSp>
      <p:sp>
        <p:nvSpPr>
          <p:cNvPr id="36868" name="Text Box 1045"/>
          <p:cNvSpPr txBox="1">
            <a:spLocks noChangeArrowheads="1"/>
          </p:cNvSpPr>
          <p:nvPr/>
        </p:nvSpPr>
        <p:spPr bwMode="auto">
          <a:xfrm>
            <a:off x="381000" y="533400"/>
            <a:ext cx="83820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000" dirty="0"/>
              <a:t>A Single</a:t>
            </a:r>
            <a:r>
              <a:rPr lang="en-US" sz="4000" dirty="0" smtClean="0"/>
              <a:t> Neuron/</a:t>
            </a:r>
            <a:r>
              <a:rPr lang="en-US" sz="4000" dirty="0" err="1" smtClean="0"/>
              <a:t>Perceptron</a:t>
            </a:r>
            <a:endParaRPr lang="en-US" sz="4000" dirty="0"/>
          </a:p>
        </p:txBody>
      </p:sp>
      <p:cxnSp>
        <p:nvCxnSpPr>
          <p:cNvPr id="22" name="Straight Connector 21"/>
          <p:cNvCxnSpPr/>
          <p:nvPr/>
        </p:nvCxnSpPr>
        <p:spPr bwMode="auto">
          <a:xfrm rot="16200000" flipH="1">
            <a:off x="3923506" y="3694906"/>
            <a:ext cx="1600200" cy="158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aphicFrame>
        <p:nvGraphicFramePr>
          <p:cNvPr id="36886" name="Object 22"/>
          <p:cNvGraphicFramePr>
            <a:graphicFrameLocks noChangeAspect="1"/>
          </p:cNvGraphicFramePr>
          <p:nvPr/>
        </p:nvGraphicFramePr>
        <p:xfrm>
          <a:off x="4114800" y="3373438"/>
          <a:ext cx="592137" cy="817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484" name="Equation" r:id="rId4" imgW="266700" imgH="368300" progId="Equation.3">
                  <p:embed/>
                </p:oleObj>
              </mc:Choice>
              <mc:Fallback>
                <p:oleObj name="Equation" r:id="rId4" imgW="266700" imgH="368300" progId="Equation.3">
                  <p:embed/>
                  <p:pic>
                    <p:nvPicPr>
                      <p:cNvPr id="0" name="Picture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14800" y="3373438"/>
                        <a:ext cx="592137" cy="8175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887" name="Object 23"/>
          <p:cNvGraphicFramePr>
            <a:graphicFrameLocks noChangeAspect="1"/>
          </p:cNvGraphicFramePr>
          <p:nvPr/>
        </p:nvGraphicFramePr>
        <p:xfrm>
          <a:off x="4807795" y="3519487"/>
          <a:ext cx="602405" cy="290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485" name="Equation" r:id="rId6" imgW="342900" imgH="165100" progId="Equation.3">
                  <p:embed/>
                </p:oleObj>
              </mc:Choice>
              <mc:Fallback>
                <p:oleObj name="Equation" r:id="rId6" imgW="342900" imgH="165100" progId="Equation.3">
                  <p:embed/>
                  <p:pic>
                    <p:nvPicPr>
                      <p:cNvPr id="0" name="Picture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07795" y="3519487"/>
                        <a:ext cx="602405" cy="2905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" name="TextBox 25"/>
          <p:cNvSpPr txBox="1"/>
          <p:nvPr/>
        </p:nvSpPr>
        <p:spPr>
          <a:xfrm>
            <a:off x="5486400" y="4114800"/>
            <a:ext cx="3200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1818FF"/>
                </a:solidFill>
              </a:rPr>
              <a:t>threshold function</a:t>
            </a:r>
            <a:endParaRPr lang="en-US" dirty="0">
              <a:solidFill>
                <a:srgbClr val="1818FF"/>
              </a:solidFill>
            </a:endParaRPr>
          </a:p>
        </p:txBody>
      </p:sp>
      <p:cxnSp>
        <p:nvCxnSpPr>
          <p:cNvPr id="29" name="Straight Arrow Connector 28"/>
          <p:cNvCxnSpPr>
            <a:stCxn id="26" idx="1"/>
          </p:cNvCxnSpPr>
          <p:nvPr/>
        </p:nvCxnSpPr>
        <p:spPr bwMode="auto">
          <a:xfrm rot="10800000">
            <a:off x="5105400" y="3886203"/>
            <a:ext cx="381000" cy="45943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" name="TextBox 1"/>
          <p:cNvSpPr txBox="1"/>
          <p:nvPr/>
        </p:nvSpPr>
        <p:spPr>
          <a:xfrm>
            <a:off x="3886200" y="1524000"/>
            <a:ext cx="331563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Each input contributes:</a:t>
            </a:r>
          </a:p>
          <a:p>
            <a:r>
              <a:rPr lang="en-US" dirty="0" smtClean="0">
                <a:solidFill>
                  <a:srgbClr val="FF6600"/>
                </a:solidFill>
              </a:rPr>
              <a:t>x</a:t>
            </a:r>
            <a:r>
              <a:rPr lang="en-US" baseline="-25000" dirty="0" smtClean="0">
                <a:solidFill>
                  <a:srgbClr val="FF6600"/>
                </a:solidFill>
              </a:rPr>
              <a:t>i</a:t>
            </a:r>
            <a:r>
              <a:rPr lang="en-US" dirty="0" smtClean="0">
                <a:solidFill>
                  <a:srgbClr val="FF6600"/>
                </a:solidFill>
              </a:rPr>
              <a:t> * </a:t>
            </a:r>
            <a:r>
              <a:rPr lang="en-US" dirty="0" err="1" smtClean="0">
                <a:solidFill>
                  <a:srgbClr val="FF6600"/>
                </a:solidFill>
              </a:rPr>
              <a:t>w</a:t>
            </a:r>
            <a:r>
              <a:rPr lang="en-US" baseline="-25000" dirty="0" err="1" smtClean="0">
                <a:solidFill>
                  <a:srgbClr val="FF6600"/>
                </a:solidFill>
              </a:rPr>
              <a:t>i</a:t>
            </a:r>
            <a:endParaRPr lang="en-US" baseline="-25000" dirty="0">
              <a:solidFill>
                <a:srgbClr val="FF6600"/>
              </a:solidFill>
            </a:endParaRPr>
          </a:p>
        </p:txBody>
      </p:sp>
      <p:graphicFrame>
        <p:nvGraphicFramePr>
          <p:cNvPr id="28" name="Object 2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82969750"/>
              </p:ext>
            </p:extLst>
          </p:nvPr>
        </p:nvGraphicFramePr>
        <p:xfrm>
          <a:off x="4038600" y="4953000"/>
          <a:ext cx="1608137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486" name="Equation" r:id="rId8" imgW="723900" imgH="342900" progId="Equation.3">
                  <p:embed/>
                </p:oleObj>
              </mc:Choice>
              <mc:Fallback>
                <p:oleObj name="Equation" r:id="rId8" imgW="723900" imgH="3429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38600" y="4953000"/>
                        <a:ext cx="1608137" cy="76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Training neural networks</a:t>
            </a:r>
            <a:endParaRPr lang="en-US" dirty="0"/>
          </a:p>
        </p:txBody>
      </p:sp>
      <p:sp>
        <p:nvSpPr>
          <p:cNvPr id="5" name="Oval 2"/>
          <p:cNvSpPr>
            <a:spLocks noChangeArrowheads="1"/>
          </p:cNvSpPr>
          <p:nvPr/>
        </p:nvSpPr>
        <p:spPr bwMode="auto">
          <a:xfrm>
            <a:off x="5926667" y="2805113"/>
            <a:ext cx="762000" cy="685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5926667" y="2971801"/>
            <a:ext cx="16002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i="1">
                <a:solidFill>
                  <a:srgbClr val="FF0000"/>
                </a:solidFill>
              </a:rPr>
              <a:t>T = ?</a:t>
            </a:r>
          </a:p>
        </p:txBody>
      </p:sp>
      <p:sp>
        <p:nvSpPr>
          <p:cNvPr id="7" name="Line 4"/>
          <p:cNvSpPr>
            <a:spLocks noChangeShapeType="1"/>
          </p:cNvSpPr>
          <p:nvPr/>
        </p:nvSpPr>
        <p:spPr bwMode="auto">
          <a:xfrm>
            <a:off x="6688667" y="3109913"/>
            <a:ext cx="9906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7755467" y="2957513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/>
              <a:t>Output </a:t>
            </a:r>
            <a:r>
              <a:rPr lang="en-US" sz="1800" i="1"/>
              <a:t>y</a:t>
            </a:r>
          </a:p>
        </p:txBody>
      </p:sp>
      <p:sp>
        <p:nvSpPr>
          <p:cNvPr id="9" name="Line 6"/>
          <p:cNvSpPr>
            <a:spLocks noChangeShapeType="1"/>
          </p:cNvSpPr>
          <p:nvPr/>
        </p:nvSpPr>
        <p:spPr bwMode="auto">
          <a:xfrm>
            <a:off x="5164667" y="2500313"/>
            <a:ext cx="838200" cy="457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Line 7"/>
          <p:cNvSpPr>
            <a:spLocks noChangeShapeType="1"/>
          </p:cNvSpPr>
          <p:nvPr/>
        </p:nvSpPr>
        <p:spPr bwMode="auto">
          <a:xfrm flipV="1">
            <a:off x="5240867" y="3414713"/>
            <a:ext cx="838200" cy="304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Text Box 8"/>
          <p:cNvSpPr txBox="1">
            <a:spLocks noChangeArrowheads="1"/>
          </p:cNvSpPr>
          <p:nvPr/>
        </p:nvSpPr>
        <p:spPr bwMode="auto">
          <a:xfrm>
            <a:off x="4174067" y="2133600"/>
            <a:ext cx="1143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/>
              <a:t>Input x</a:t>
            </a:r>
            <a:r>
              <a:rPr lang="en-US" sz="1800" baseline="-25000" dirty="0"/>
              <a:t>1</a:t>
            </a:r>
          </a:p>
        </p:txBody>
      </p:sp>
      <p:sp>
        <p:nvSpPr>
          <p:cNvPr id="12" name="Text Box 9"/>
          <p:cNvSpPr txBox="1">
            <a:spLocks noChangeArrowheads="1"/>
          </p:cNvSpPr>
          <p:nvPr/>
        </p:nvSpPr>
        <p:spPr bwMode="auto">
          <a:xfrm>
            <a:off x="4250267" y="3490913"/>
            <a:ext cx="1143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/>
              <a:t>Input </a:t>
            </a:r>
            <a:r>
              <a:rPr lang="en-US" sz="1800" dirty="0" smtClean="0"/>
              <a:t>x</a:t>
            </a:r>
            <a:r>
              <a:rPr lang="en-US" sz="1800" baseline="-25000" dirty="0"/>
              <a:t>3</a:t>
            </a:r>
          </a:p>
        </p:txBody>
      </p:sp>
      <p:sp>
        <p:nvSpPr>
          <p:cNvPr id="13" name="Text Box 10"/>
          <p:cNvSpPr txBox="1">
            <a:spLocks noChangeArrowheads="1"/>
          </p:cNvSpPr>
          <p:nvPr/>
        </p:nvSpPr>
        <p:spPr bwMode="auto">
          <a:xfrm>
            <a:off x="5317067" y="2286001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>
                <a:solidFill>
                  <a:srgbClr val="FF0000"/>
                </a:solidFill>
              </a:rPr>
              <a:t>w</a:t>
            </a:r>
            <a:r>
              <a:rPr lang="en-US" sz="1800" baseline="-25000" dirty="0" smtClean="0">
                <a:solidFill>
                  <a:srgbClr val="FF0000"/>
                </a:solidFill>
              </a:rPr>
              <a:t>1</a:t>
            </a:r>
            <a:r>
              <a:rPr lang="en-US" sz="1800" dirty="0" smtClean="0">
                <a:solidFill>
                  <a:srgbClr val="FF0000"/>
                </a:solidFill>
              </a:rPr>
              <a:t> </a:t>
            </a:r>
            <a:r>
              <a:rPr lang="en-US" sz="1800" dirty="0">
                <a:solidFill>
                  <a:srgbClr val="FF0000"/>
                </a:solidFill>
              </a:rPr>
              <a:t>= ?</a:t>
            </a:r>
            <a:endParaRPr lang="en-US" sz="1800" baseline="-25000" dirty="0">
              <a:solidFill>
                <a:srgbClr val="FF0000"/>
              </a:solidFill>
            </a:endParaRPr>
          </a:p>
        </p:txBody>
      </p:sp>
      <p:sp>
        <p:nvSpPr>
          <p:cNvPr id="14" name="Text Box 11"/>
          <p:cNvSpPr txBox="1">
            <a:spLocks noChangeArrowheads="1"/>
          </p:cNvSpPr>
          <p:nvPr/>
        </p:nvSpPr>
        <p:spPr bwMode="auto">
          <a:xfrm>
            <a:off x="5469467" y="3657601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>
                <a:solidFill>
                  <a:srgbClr val="FF0000"/>
                </a:solidFill>
              </a:rPr>
              <a:t>w</a:t>
            </a:r>
            <a:r>
              <a:rPr lang="en-US" sz="1800" baseline="-25000" dirty="0" smtClean="0">
                <a:solidFill>
                  <a:srgbClr val="FF0000"/>
                </a:solidFill>
              </a:rPr>
              <a:t>3 </a:t>
            </a:r>
            <a:r>
              <a:rPr lang="en-US" sz="1800" dirty="0">
                <a:solidFill>
                  <a:srgbClr val="FF0000"/>
                </a:solidFill>
              </a:rPr>
              <a:t>= ?</a:t>
            </a:r>
            <a:endParaRPr lang="en-US" sz="1800" baseline="-25000" dirty="0">
              <a:solidFill>
                <a:srgbClr val="FF0000"/>
              </a:solidFill>
            </a:endParaRPr>
          </a:p>
        </p:txBody>
      </p:sp>
      <p:sp>
        <p:nvSpPr>
          <p:cNvPr id="15" name="Line 6"/>
          <p:cNvSpPr>
            <a:spLocks noChangeShapeType="1"/>
          </p:cNvSpPr>
          <p:nvPr/>
        </p:nvSpPr>
        <p:spPr bwMode="auto">
          <a:xfrm>
            <a:off x="5088467" y="3124200"/>
            <a:ext cx="838200" cy="76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Text Box 8"/>
          <p:cNvSpPr txBox="1">
            <a:spLocks noChangeArrowheads="1"/>
          </p:cNvSpPr>
          <p:nvPr/>
        </p:nvSpPr>
        <p:spPr bwMode="auto">
          <a:xfrm>
            <a:off x="4097867" y="2833687"/>
            <a:ext cx="1143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/>
              <a:t>Input </a:t>
            </a:r>
            <a:r>
              <a:rPr lang="en-US" sz="1800" dirty="0" smtClean="0"/>
              <a:t>x</a:t>
            </a:r>
            <a:r>
              <a:rPr lang="en-US" sz="1800" baseline="-25000" dirty="0"/>
              <a:t>2</a:t>
            </a:r>
          </a:p>
        </p:txBody>
      </p:sp>
      <p:sp>
        <p:nvSpPr>
          <p:cNvPr id="17" name="Text Box 10"/>
          <p:cNvSpPr txBox="1">
            <a:spLocks noChangeArrowheads="1"/>
          </p:cNvSpPr>
          <p:nvPr/>
        </p:nvSpPr>
        <p:spPr bwMode="auto">
          <a:xfrm>
            <a:off x="4859867" y="2667000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 smtClean="0">
                <a:solidFill>
                  <a:srgbClr val="FF0000"/>
                </a:solidFill>
              </a:rPr>
              <a:t>w</a:t>
            </a:r>
            <a:r>
              <a:rPr lang="en-US" sz="1800" baseline="-25000" dirty="0" smtClean="0">
                <a:solidFill>
                  <a:srgbClr val="FF0000"/>
                </a:solidFill>
              </a:rPr>
              <a:t>2</a:t>
            </a:r>
            <a:r>
              <a:rPr lang="en-US" sz="1800" dirty="0" smtClean="0">
                <a:solidFill>
                  <a:srgbClr val="FF0000"/>
                </a:solidFill>
              </a:rPr>
              <a:t> </a:t>
            </a:r>
            <a:r>
              <a:rPr lang="en-US" sz="1800" dirty="0">
                <a:solidFill>
                  <a:srgbClr val="FF0000"/>
                </a:solidFill>
              </a:rPr>
              <a:t>= ?</a:t>
            </a:r>
            <a:endParaRPr lang="en-US" sz="1800" baseline="-25000" dirty="0">
              <a:solidFill>
                <a:srgbClr val="FF0000"/>
              </a:solidFill>
            </a:endParaRPr>
          </a:p>
        </p:txBody>
      </p:sp>
      <p:graphicFrame>
        <p:nvGraphicFramePr>
          <p:cNvPr id="19" name="Group 174"/>
          <p:cNvGraphicFramePr>
            <a:graphicFrameLocks noGrp="1"/>
          </p:cNvGraphicFramePr>
          <p:nvPr>
            <p:ph idx="1"/>
          </p:nvPr>
        </p:nvGraphicFramePr>
        <p:xfrm>
          <a:off x="457200" y="2133600"/>
          <a:ext cx="3200399" cy="4481718"/>
        </p:xfrm>
        <a:graphic>
          <a:graphicData uri="http://schemas.openxmlformats.org/drawingml/2006/table">
            <a:tbl>
              <a:tblPr/>
              <a:tblGrid>
                <a:gridCol w="762000"/>
                <a:gridCol w="609600"/>
                <a:gridCol w="696350"/>
                <a:gridCol w="1132449"/>
              </a:tblGrid>
              <a:tr h="47282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20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20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20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  <a:endParaRPr kumimoji="0" lang="en-US" sz="2000" b="0" i="0" u="none" strike="noStrike" cap="none" normalizeH="0" baseline="-2500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20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and </a:t>
                      </a: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20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186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282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186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282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282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282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282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282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0" name="TextBox 19"/>
          <p:cNvSpPr txBox="1"/>
          <p:nvPr/>
        </p:nvSpPr>
        <p:spPr>
          <a:xfrm>
            <a:off x="3657600" y="4397276"/>
            <a:ext cx="5562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AutoNum type="arabicPeriod"/>
            </a:pPr>
            <a:r>
              <a:rPr lang="en-US" dirty="0" smtClean="0"/>
              <a:t>start with some initial weights and thresholds</a:t>
            </a:r>
          </a:p>
          <a:p>
            <a:pPr marL="457200" indent="-457200">
              <a:buAutoNum type="arabicPeriod"/>
            </a:pPr>
            <a:r>
              <a:rPr lang="en-US" dirty="0" smtClean="0"/>
              <a:t>show examples repeatedly to NN</a:t>
            </a:r>
          </a:p>
          <a:p>
            <a:pPr marL="457200" indent="-457200">
              <a:buAutoNum type="arabicPeriod"/>
            </a:pPr>
            <a:r>
              <a:rPr lang="en-US" dirty="0"/>
              <a:t>u</a:t>
            </a:r>
            <a:r>
              <a:rPr lang="en-US" dirty="0" smtClean="0"/>
              <a:t>pdate weights/thresholds by comparing NN output to actual output</a:t>
            </a:r>
          </a:p>
        </p:txBody>
      </p:sp>
    </p:spTree>
    <p:extLst>
      <p:ext uri="{BB962C8B-B14F-4D97-AF65-F5344CB8AC3E}">
        <p14:creationId xmlns:p14="http://schemas.microsoft.com/office/powerpoint/2010/main" val="20950753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Perceptron learning algorithm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repeat until you get all examples right:</a:t>
            </a:r>
          </a:p>
          <a:p>
            <a:pPr marL="0" indent="0">
              <a:buNone/>
            </a:pPr>
            <a:endParaRPr lang="en-US" dirty="0"/>
          </a:p>
          <a:p>
            <a:pPr>
              <a:buFontTx/>
              <a:buChar char="-"/>
            </a:pPr>
            <a:r>
              <a:rPr lang="en-US" dirty="0" smtClean="0"/>
              <a:t>for each “training” example:</a:t>
            </a:r>
          </a:p>
          <a:p>
            <a:pPr lvl="1">
              <a:buFontTx/>
              <a:buChar char="-"/>
            </a:pPr>
            <a:r>
              <a:rPr lang="en-US" dirty="0" smtClean="0"/>
              <a:t>calculate current prediction on example</a:t>
            </a:r>
          </a:p>
          <a:p>
            <a:pPr lvl="1">
              <a:buFontTx/>
              <a:buChar char="-"/>
            </a:pPr>
            <a:r>
              <a:rPr lang="en-US" dirty="0" smtClean="0"/>
              <a:t>if </a:t>
            </a:r>
            <a:r>
              <a:rPr lang="en-US" i="1" dirty="0" smtClean="0">
                <a:solidFill>
                  <a:srgbClr val="FF6600"/>
                </a:solidFill>
              </a:rPr>
              <a:t>wrong</a:t>
            </a:r>
            <a:r>
              <a:rPr lang="en-US" dirty="0" smtClean="0"/>
              <a:t>:</a:t>
            </a:r>
          </a:p>
          <a:p>
            <a:pPr lvl="2">
              <a:buFontTx/>
              <a:buChar char="-"/>
            </a:pPr>
            <a:r>
              <a:rPr lang="en-US" dirty="0" smtClean="0">
                <a:solidFill>
                  <a:srgbClr val="0000FF"/>
                </a:solidFill>
              </a:rPr>
              <a:t>update weights and threshold towards getting this example correct</a:t>
            </a:r>
            <a:endParaRPr lang="en-US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99045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026"/>
          <p:cNvGrpSpPr>
            <a:grpSpLocks/>
          </p:cNvGrpSpPr>
          <p:nvPr/>
        </p:nvGrpSpPr>
        <p:grpSpPr bwMode="auto">
          <a:xfrm>
            <a:off x="1524000" y="1752600"/>
            <a:ext cx="5715000" cy="4343400"/>
            <a:chOff x="864" y="1008"/>
            <a:chExt cx="3600" cy="2736"/>
          </a:xfrm>
        </p:grpSpPr>
        <p:sp>
          <p:nvSpPr>
            <p:cNvPr id="36869" name="Oval 1027"/>
            <p:cNvSpPr>
              <a:spLocks noChangeArrowheads="1"/>
            </p:cNvSpPr>
            <p:nvPr/>
          </p:nvSpPr>
          <p:spPr bwMode="auto">
            <a:xfrm>
              <a:off x="2352" y="1728"/>
              <a:ext cx="1008" cy="100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871" name="Line 1029"/>
            <p:cNvSpPr>
              <a:spLocks noChangeShapeType="1"/>
            </p:cNvSpPr>
            <p:nvPr/>
          </p:nvSpPr>
          <p:spPr bwMode="auto">
            <a:xfrm>
              <a:off x="3408" y="2208"/>
              <a:ext cx="105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873" name="Line 1031"/>
            <p:cNvSpPr>
              <a:spLocks noChangeShapeType="1"/>
            </p:cNvSpPr>
            <p:nvPr/>
          </p:nvSpPr>
          <p:spPr bwMode="auto">
            <a:xfrm>
              <a:off x="912" y="1008"/>
              <a:ext cx="1440" cy="91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874" name="Line 1032"/>
            <p:cNvSpPr>
              <a:spLocks noChangeShapeType="1"/>
            </p:cNvSpPr>
            <p:nvPr/>
          </p:nvSpPr>
          <p:spPr bwMode="auto">
            <a:xfrm>
              <a:off x="912" y="2112"/>
              <a:ext cx="1392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875" name="Line 1033"/>
            <p:cNvSpPr>
              <a:spLocks noChangeShapeType="1"/>
            </p:cNvSpPr>
            <p:nvPr/>
          </p:nvSpPr>
          <p:spPr bwMode="auto">
            <a:xfrm flipV="1">
              <a:off x="864" y="2352"/>
              <a:ext cx="1440" cy="52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876" name="Line 1034"/>
            <p:cNvSpPr>
              <a:spLocks noChangeShapeType="1"/>
            </p:cNvSpPr>
            <p:nvPr/>
          </p:nvSpPr>
          <p:spPr bwMode="auto">
            <a:xfrm flipV="1">
              <a:off x="864" y="2544"/>
              <a:ext cx="1536" cy="120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881" name="Text Box 1039"/>
            <p:cNvSpPr txBox="1">
              <a:spLocks noChangeArrowheads="1"/>
            </p:cNvSpPr>
            <p:nvPr/>
          </p:nvSpPr>
          <p:spPr bwMode="auto">
            <a:xfrm>
              <a:off x="1344" y="1113"/>
              <a:ext cx="86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dirty="0" smtClean="0"/>
                <a:t>1</a:t>
              </a:r>
              <a:endParaRPr lang="en-US" sz="1800" baseline="-25000" dirty="0"/>
            </a:p>
          </p:txBody>
        </p:sp>
        <p:sp>
          <p:nvSpPr>
            <p:cNvPr id="36882" name="Text Box 1040"/>
            <p:cNvSpPr txBox="1">
              <a:spLocks noChangeArrowheads="1"/>
            </p:cNvSpPr>
            <p:nvPr/>
          </p:nvSpPr>
          <p:spPr bwMode="auto">
            <a:xfrm>
              <a:off x="1056" y="1872"/>
              <a:ext cx="86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dirty="0" smtClean="0"/>
                <a:t>-1</a:t>
              </a:r>
              <a:endParaRPr lang="en-US" sz="1800" baseline="-25000" dirty="0"/>
            </a:p>
          </p:txBody>
        </p:sp>
        <p:sp>
          <p:nvSpPr>
            <p:cNvPr id="36883" name="Text Box 1041"/>
            <p:cNvSpPr txBox="1">
              <a:spLocks noChangeArrowheads="1"/>
            </p:cNvSpPr>
            <p:nvPr/>
          </p:nvSpPr>
          <p:spPr bwMode="auto">
            <a:xfrm>
              <a:off x="1008" y="2793"/>
              <a:ext cx="864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dirty="0"/>
                <a:t>1</a:t>
              </a:r>
              <a:endParaRPr lang="en-US" sz="1800" baseline="-25000" dirty="0"/>
            </a:p>
          </p:txBody>
        </p:sp>
        <p:sp>
          <p:nvSpPr>
            <p:cNvPr id="36884" name="Text Box 1042"/>
            <p:cNvSpPr txBox="1">
              <a:spLocks noChangeArrowheads="1"/>
            </p:cNvSpPr>
            <p:nvPr/>
          </p:nvSpPr>
          <p:spPr bwMode="auto">
            <a:xfrm>
              <a:off x="1296" y="3360"/>
              <a:ext cx="86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dirty="0" smtClean="0"/>
                <a:t>0.5</a:t>
              </a:r>
              <a:endParaRPr lang="en-US" sz="1800" baseline="-25000" dirty="0"/>
            </a:p>
          </p:txBody>
        </p:sp>
      </p:grpSp>
      <p:sp>
        <p:nvSpPr>
          <p:cNvPr id="36868" name="Text Box 1045"/>
          <p:cNvSpPr txBox="1">
            <a:spLocks noChangeArrowheads="1"/>
          </p:cNvSpPr>
          <p:nvPr/>
        </p:nvSpPr>
        <p:spPr bwMode="auto">
          <a:xfrm>
            <a:off x="-304800" y="381000"/>
            <a:ext cx="83820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000" dirty="0" smtClean="0"/>
              <a:t>Perceptron learning</a:t>
            </a:r>
            <a:endParaRPr lang="en-US" sz="4000" dirty="0"/>
          </a:p>
        </p:txBody>
      </p:sp>
      <p:grpSp>
        <p:nvGrpSpPr>
          <p:cNvPr id="3" name="Group 35"/>
          <p:cNvGrpSpPr/>
          <p:nvPr/>
        </p:nvGrpSpPr>
        <p:grpSpPr>
          <a:xfrm>
            <a:off x="4267200" y="3352800"/>
            <a:ext cx="762000" cy="687388"/>
            <a:chOff x="4267200" y="3352800"/>
            <a:chExt cx="762000" cy="687388"/>
          </a:xfrm>
        </p:grpSpPr>
        <p:cxnSp>
          <p:nvCxnSpPr>
            <p:cNvPr id="30" name="Straight Connector 29"/>
            <p:cNvCxnSpPr/>
            <p:nvPr/>
          </p:nvCxnSpPr>
          <p:spPr bwMode="auto">
            <a:xfrm>
              <a:off x="4267200" y="4038600"/>
              <a:ext cx="381000" cy="1588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2" name="Straight Connector 31"/>
            <p:cNvCxnSpPr/>
            <p:nvPr/>
          </p:nvCxnSpPr>
          <p:spPr bwMode="auto">
            <a:xfrm rot="5400000" flipH="1" flipV="1">
              <a:off x="4305300" y="3695700"/>
              <a:ext cx="685800" cy="1588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4" name="Straight Connector 33"/>
            <p:cNvCxnSpPr/>
            <p:nvPr/>
          </p:nvCxnSpPr>
          <p:spPr bwMode="auto">
            <a:xfrm>
              <a:off x="4648200" y="3352800"/>
              <a:ext cx="381000" cy="1588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37" name="TextBox 36"/>
          <p:cNvSpPr txBox="1"/>
          <p:nvPr/>
        </p:nvSpPr>
        <p:spPr>
          <a:xfrm>
            <a:off x="3505200" y="4643735"/>
            <a:ext cx="2514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Threshold of 1</a:t>
            </a:r>
            <a:endParaRPr lang="en-US" dirty="0"/>
          </a:p>
        </p:txBody>
      </p:sp>
      <p:sp>
        <p:nvSpPr>
          <p:cNvPr id="38" name="TextBox 37"/>
          <p:cNvSpPr txBox="1"/>
          <p:nvPr/>
        </p:nvSpPr>
        <p:spPr>
          <a:xfrm>
            <a:off x="990600" y="1367135"/>
            <a:ext cx="990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39" name="TextBox 38"/>
          <p:cNvSpPr txBox="1"/>
          <p:nvPr/>
        </p:nvSpPr>
        <p:spPr>
          <a:xfrm>
            <a:off x="914400" y="3195935"/>
            <a:ext cx="60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40" name="TextBox 39"/>
          <p:cNvSpPr txBox="1"/>
          <p:nvPr/>
        </p:nvSpPr>
        <p:spPr>
          <a:xfrm>
            <a:off x="914400" y="4491335"/>
            <a:ext cx="60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914400" y="5862935"/>
            <a:ext cx="60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7159812" y="2814935"/>
            <a:ext cx="14507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predicted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7391400" y="4419600"/>
            <a:ext cx="10059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actual</a:t>
            </a:r>
            <a:endParaRPr lang="en-US" dirty="0"/>
          </a:p>
        </p:txBody>
      </p:sp>
      <p:sp>
        <p:nvSpPr>
          <p:cNvPr id="29" name="TextBox 28"/>
          <p:cNvSpPr txBox="1"/>
          <p:nvPr/>
        </p:nvSpPr>
        <p:spPr>
          <a:xfrm>
            <a:off x="7543800" y="4724400"/>
            <a:ext cx="1371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/>
              <a:t>1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467600" y="3200400"/>
            <a:ext cx="1371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>
                <a:solidFill>
                  <a:srgbClr val="FF0000"/>
                </a:solidFill>
              </a:rPr>
              <a:t>?</a:t>
            </a:r>
            <a:endParaRPr lang="en-US" sz="6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22032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026"/>
          <p:cNvGrpSpPr>
            <a:grpSpLocks/>
          </p:cNvGrpSpPr>
          <p:nvPr/>
        </p:nvGrpSpPr>
        <p:grpSpPr bwMode="auto">
          <a:xfrm>
            <a:off x="1524000" y="1752600"/>
            <a:ext cx="5715000" cy="4343400"/>
            <a:chOff x="864" y="1008"/>
            <a:chExt cx="3600" cy="2736"/>
          </a:xfrm>
        </p:grpSpPr>
        <p:sp>
          <p:nvSpPr>
            <p:cNvPr id="36869" name="Oval 1027"/>
            <p:cNvSpPr>
              <a:spLocks noChangeArrowheads="1"/>
            </p:cNvSpPr>
            <p:nvPr/>
          </p:nvSpPr>
          <p:spPr bwMode="auto">
            <a:xfrm>
              <a:off x="2352" y="1728"/>
              <a:ext cx="1008" cy="100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871" name="Line 1029"/>
            <p:cNvSpPr>
              <a:spLocks noChangeShapeType="1"/>
            </p:cNvSpPr>
            <p:nvPr/>
          </p:nvSpPr>
          <p:spPr bwMode="auto">
            <a:xfrm>
              <a:off x="3408" y="2208"/>
              <a:ext cx="105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873" name="Line 1031"/>
            <p:cNvSpPr>
              <a:spLocks noChangeShapeType="1"/>
            </p:cNvSpPr>
            <p:nvPr/>
          </p:nvSpPr>
          <p:spPr bwMode="auto">
            <a:xfrm>
              <a:off x="912" y="1008"/>
              <a:ext cx="1440" cy="91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874" name="Line 1032"/>
            <p:cNvSpPr>
              <a:spLocks noChangeShapeType="1"/>
            </p:cNvSpPr>
            <p:nvPr/>
          </p:nvSpPr>
          <p:spPr bwMode="auto">
            <a:xfrm>
              <a:off x="912" y="2112"/>
              <a:ext cx="1392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875" name="Line 1033"/>
            <p:cNvSpPr>
              <a:spLocks noChangeShapeType="1"/>
            </p:cNvSpPr>
            <p:nvPr/>
          </p:nvSpPr>
          <p:spPr bwMode="auto">
            <a:xfrm flipV="1">
              <a:off x="864" y="2352"/>
              <a:ext cx="1440" cy="52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876" name="Line 1034"/>
            <p:cNvSpPr>
              <a:spLocks noChangeShapeType="1"/>
            </p:cNvSpPr>
            <p:nvPr/>
          </p:nvSpPr>
          <p:spPr bwMode="auto">
            <a:xfrm flipV="1">
              <a:off x="864" y="2544"/>
              <a:ext cx="1536" cy="120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881" name="Text Box 1039"/>
            <p:cNvSpPr txBox="1">
              <a:spLocks noChangeArrowheads="1"/>
            </p:cNvSpPr>
            <p:nvPr/>
          </p:nvSpPr>
          <p:spPr bwMode="auto">
            <a:xfrm>
              <a:off x="1344" y="1113"/>
              <a:ext cx="86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dirty="0" smtClean="0"/>
                <a:t>1</a:t>
              </a:r>
              <a:endParaRPr lang="en-US" sz="1800" baseline="-25000" dirty="0"/>
            </a:p>
          </p:txBody>
        </p:sp>
        <p:sp>
          <p:nvSpPr>
            <p:cNvPr id="36882" name="Text Box 1040"/>
            <p:cNvSpPr txBox="1">
              <a:spLocks noChangeArrowheads="1"/>
            </p:cNvSpPr>
            <p:nvPr/>
          </p:nvSpPr>
          <p:spPr bwMode="auto">
            <a:xfrm>
              <a:off x="1056" y="1872"/>
              <a:ext cx="86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dirty="0" smtClean="0"/>
                <a:t>-1</a:t>
              </a:r>
              <a:endParaRPr lang="en-US" sz="1800" baseline="-25000" dirty="0"/>
            </a:p>
          </p:txBody>
        </p:sp>
        <p:sp>
          <p:nvSpPr>
            <p:cNvPr id="36883" name="Text Box 1041"/>
            <p:cNvSpPr txBox="1">
              <a:spLocks noChangeArrowheads="1"/>
            </p:cNvSpPr>
            <p:nvPr/>
          </p:nvSpPr>
          <p:spPr bwMode="auto">
            <a:xfrm>
              <a:off x="1008" y="2793"/>
              <a:ext cx="864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dirty="0"/>
                <a:t>1</a:t>
              </a:r>
              <a:endParaRPr lang="en-US" sz="1800" baseline="-25000" dirty="0"/>
            </a:p>
          </p:txBody>
        </p:sp>
        <p:sp>
          <p:nvSpPr>
            <p:cNvPr id="36884" name="Text Box 1042"/>
            <p:cNvSpPr txBox="1">
              <a:spLocks noChangeArrowheads="1"/>
            </p:cNvSpPr>
            <p:nvPr/>
          </p:nvSpPr>
          <p:spPr bwMode="auto">
            <a:xfrm>
              <a:off x="1296" y="3360"/>
              <a:ext cx="86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dirty="0" smtClean="0"/>
                <a:t>0.5</a:t>
              </a:r>
              <a:endParaRPr lang="en-US" sz="1800" baseline="-25000" dirty="0"/>
            </a:p>
          </p:txBody>
        </p:sp>
      </p:grpSp>
      <p:sp>
        <p:nvSpPr>
          <p:cNvPr id="36868" name="Text Box 1045"/>
          <p:cNvSpPr txBox="1">
            <a:spLocks noChangeArrowheads="1"/>
          </p:cNvSpPr>
          <p:nvPr/>
        </p:nvSpPr>
        <p:spPr bwMode="auto">
          <a:xfrm>
            <a:off x="-304800" y="381000"/>
            <a:ext cx="83820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000" dirty="0" smtClean="0"/>
              <a:t>Perceptron learning</a:t>
            </a:r>
            <a:endParaRPr lang="en-US" sz="4000" dirty="0"/>
          </a:p>
        </p:txBody>
      </p:sp>
      <p:sp>
        <p:nvSpPr>
          <p:cNvPr id="28" name="TextBox 27"/>
          <p:cNvSpPr txBox="1"/>
          <p:nvPr/>
        </p:nvSpPr>
        <p:spPr>
          <a:xfrm>
            <a:off x="7543800" y="3099137"/>
            <a:ext cx="1371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 smtClean="0">
                <a:solidFill>
                  <a:srgbClr val="0000FF"/>
                </a:solidFill>
              </a:rPr>
              <a:t>0</a:t>
            </a:r>
            <a:endParaRPr lang="en-US" sz="6000" dirty="0">
              <a:solidFill>
                <a:srgbClr val="0000FF"/>
              </a:solidFill>
            </a:endParaRPr>
          </a:p>
        </p:txBody>
      </p:sp>
      <p:grpSp>
        <p:nvGrpSpPr>
          <p:cNvPr id="3" name="Group 35"/>
          <p:cNvGrpSpPr/>
          <p:nvPr/>
        </p:nvGrpSpPr>
        <p:grpSpPr>
          <a:xfrm>
            <a:off x="4267200" y="3352800"/>
            <a:ext cx="762000" cy="687388"/>
            <a:chOff x="4267200" y="3352800"/>
            <a:chExt cx="762000" cy="687388"/>
          </a:xfrm>
        </p:grpSpPr>
        <p:cxnSp>
          <p:nvCxnSpPr>
            <p:cNvPr id="30" name="Straight Connector 29"/>
            <p:cNvCxnSpPr/>
            <p:nvPr/>
          </p:nvCxnSpPr>
          <p:spPr bwMode="auto">
            <a:xfrm>
              <a:off x="4267200" y="4038600"/>
              <a:ext cx="381000" cy="1588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2" name="Straight Connector 31"/>
            <p:cNvCxnSpPr/>
            <p:nvPr/>
          </p:nvCxnSpPr>
          <p:spPr bwMode="auto">
            <a:xfrm rot="5400000" flipH="1" flipV="1">
              <a:off x="4305300" y="3695700"/>
              <a:ext cx="685800" cy="1588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4" name="Straight Connector 33"/>
            <p:cNvCxnSpPr/>
            <p:nvPr/>
          </p:nvCxnSpPr>
          <p:spPr bwMode="auto">
            <a:xfrm>
              <a:off x="4648200" y="3352800"/>
              <a:ext cx="381000" cy="1588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37" name="TextBox 36"/>
          <p:cNvSpPr txBox="1"/>
          <p:nvPr/>
        </p:nvSpPr>
        <p:spPr>
          <a:xfrm>
            <a:off x="3505200" y="4643735"/>
            <a:ext cx="2514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Threshold of 1</a:t>
            </a:r>
            <a:endParaRPr lang="en-US" dirty="0"/>
          </a:p>
        </p:txBody>
      </p:sp>
      <p:sp>
        <p:nvSpPr>
          <p:cNvPr id="38" name="TextBox 37"/>
          <p:cNvSpPr txBox="1"/>
          <p:nvPr/>
        </p:nvSpPr>
        <p:spPr>
          <a:xfrm>
            <a:off x="990600" y="1367135"/>
            <a:ext cx="990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39" name="TextBox 38"/>
          <p:cNvSpPr txBox="1"/>
          <p:nvPr/>
        </p:nvSpPr>
        <p:spPr>
          <a:xfrm>
            <a:off x="914400" y="3195935"/>
            <a:ext cx="60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40" name="TextBox 39"/>
          <p:cNvSpPr txBox="1"/>
          <p:nvPr/>
        </p:nvSpPr>
        <p:spPr>
          <a:xfrm>
            <a:off x="914400" y="4491335"/>
            <a:ext cx="60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914400" y="5862935"/>
            <a:ext cx="60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7159812" y="2814935"/>
            <a:ext cx="14507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predicted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7391400" y="4419600"/>
            <a:ext cx="10059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actual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7543800" y="4724400"/>
            <a:ext cx="1371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124200" y="6019800"/>
            <a:ext cx="5385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What could we adjust to make it right?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248400" y="1173540"/>
            <a:ext cx="28956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Weighted sum is 0.5, which is not equal or larger than the threshold</a:t>
            </a:r>
            <a:endParaRPr lang="en-US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05735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026"/>
          <p:cNvGrpSpPr>
            <a:grpSpLocks/>
          </p:cNvGrpSpPr>
          <p:nvPr/>
        </p:nvGrpSpPr>
        <p:grpSpPr bwMode="auto">
          <a:xfrm>
            <a:off x="1524000" y="1752600"/>
            <a:ext cx="5715000" cy="4343400"/>
            <a:chOff x="864" y="1008"/>
            <a:chExt cx="3600" cy="2736"/>
          </a:xfrm>
        </p:grpSpPr>
        <p:sp>
          <p:nvSpPr>
            <p:cNvPr id="36869" name="Oval 1027"/>
            <p:cNvSpPr>
              <a:spLocks noChangeArrowheads="1"/>
            </p:cNvSpPr>
            <p:nvPr/>
          </p:nvSpPr>
          <p:spPr bwMode="auto">
            <a:xfrm>
              <a:off x="2352" y="1728"/>
              <a:ext cx="1008" cy="100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871" name="Line 1029"/>
            <p:cNvSpPr>
              <a:spLocks noChangeShapeType="1"/>
            </p:cNvSpPr>
            <p:nvPr/>
          </p:nvSpPr>
          <p:spPr bwMode="auto">
            <a:xfrm>
              <a:off x="3408" y="2208"/>
              <a:ext cx="105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873" name="Line 1031"/>
            <p:cNvSpPr>
              <a:spLocks noChangeShapeType="1"/>
            </p:cNvSpPr>
            <p:nvPr/>
          </p:nvSpPr>
          <p:spPr bwMode="auto">
            <a:xfrm>
              <a:off x="912" y="1008"/>
              <a:ext cx="1440" cy="91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874" name="Line 1032"/>
            <p:cNvSpPr>
              <a:spLocks noChangeShapeType="1"/>
            </p:cNvSpPr>
            <p:nvPr/>
          </p:nvSpPr>
          <p:spPr bwMode="auto">
            <a:xfrm>
              <a:off x="912" y="2112"/>
              <a:ext cx="1392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875" name="Line 1033"/>
            <p:cNvSpPr>
              <a:spLocks noChangeShapeType="1"/>
            </p:cNvSpPr>
            <p:nvPr/>
          </p:nvSpPr>
          <p:spPr bwMode="auto">
            <a:xfrm flipV="1">
              <a:off x="864" y="2352"/>
              <a:ext cx="1440" cy="52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876" name="Line 1034"/>
            <p:cNvSpPr>
              <a:spLocks noChangeShapeType="1"/>
            </p:cNvSpPr>
            <p:nvPr/>
          </p:nvSpPr>
          <p:spPr bwMode="auto">
            <a:xfrm flipV="1">
              <a:off x="864" y="2544"/>
              <a:ext cx="1536" cy="120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881" name="Text Box 1039"/>
            <p:cNvSpPr txBox="1">
              <a:spLocks noChangeArrowheads="1"/>
            </p:cNvSpPr>
            <p:nvPr/>
          </p:nvSpPr>
          <p:spPr bwMode="auto">
            <a:xfrm>
              <a:off x="1344" y="1113"/>
              <a:ext cx="86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dirty="0" smtClean="0"/>
                <a:t>1</a:t>
              </a:r>
              <a:endParaRPr lang="en-US" sz="1800" baseline="-25000" dirty="0"/>
            </a:p>
          </p:txBody>
        </p:sp>
        <p:sp>
          <p:nvSpPr>
            <p:cNvPr id="36882" name="Text Box 1040"/>
            <p:cNvSpPr txBox="1">
              <a:spLocks noChangeArrowheads="1"/>
            </p:cNvSpPr>
            <p:nvPr/>
          </p:nvSpPr>
          <p:spPr bwMode="auto">
            <a:xfrm>
              <a:off x="1056" y="1872"/>
              <a:ext cx="86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dirty="0" smtClean="0"/>
                <a:t>-1</a:t>
              </a:r>
              <a:endParaRPr lang="en-US" sz="1800" baseline="-25000" dirty="0"/>
            </a:p>
          </p:txBody>
        </p:sp>
        <p:sp>
          <p:nvSpPr>
            <p:cNvPr id="36883" name="Text Box 1041"/>
            <p:cNvSpPr txBox="1">
              <a:spLocks noChangeArrowheads="1"/>
            </p:cNvSpPr>
            <p:nvPr/>
          </p:nvSpPr>
          <p:spPr bwMode="auto">
            <a:xfrm>
              <a:off x="1008" y="2793"/>
              <a:ext cx="864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dirty="0"/>
                <a:t>1</a:t>
              </a:r>
              <a:endParaRPr lang="en-US" sz="1800" baseline="-25000" dirty="0"/>
            </a:p>
          </p:txBody>
        </p:sp>
        <p:sp>
          <p:nvSpPr>
            <p:cNvPr id="36884" name="Text Box 1042"/>
            <p:cNvSpPr txBox="1">
              <a:spLocks noChangeArrowheads="1"/>
            </p:cNvSpPr>
            <p:nvPr/>
          </p:nvSpPr>
          <p:spPr bwMode="auto">
            <a:xfrm>
              <a:off x="1296" y="3360"/>
              <a:ext cx="86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dirty="0" smtClean="0"/>
                <a:t>0.5</a:t>
              </a:r>
              <a:endParaRPr lang="en-US" sz="1800" baseline="-25000" dirty="0"/>
            </a:p>
          </p:txBody>
        </p:sp>
      </p:grpSp>
      <p:sp>
        <p:nvSpPr>
          <p:cNvPr id="36868" name="Text Box 1045"/>
          <p:cNvSpPr txBox="1">
            <a:spLocks noChangeArrowheads="1"/>
          </p:cNvSpPr>
          <p:nvPr/>
        </p:nvSpPr>
        <p:spPr bwMode="auto">
          <a:xfrm>
            <a:off x="381000" y="685800"/>
            <a:ext cx="83820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000" dirty="0" smtClean="0"/>
              <a:t>Perceptron learning</a:t>
            </a:r>
            <a:endParaRPr lang="en-US" sz="4000" dirty="0"/>
          </a:p>
        </p:txBody>
      </p:sp>
      <p:sp>
        <p:nvSpPr>
          <p:cNvPr id="28" name="TextBox 27"/>
          <p:cNvSpPr txBox="1"/>
          <p:nvPr/>
        </p:nvSpPr>
        <p:spPr>
          <a:xfrm>
            <a:off x="7543800" y="3099137"/>
            <a:ext cx="1371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 smtClean="0">
                <a:solidFill>
                  <a:srgbClr val="0000FF"/>
                </a:solidFill>
              </a:rPr>
              <a:t>0</a:t>
            </a:r>
            <a:endParaRPr lang="en-US" sz="6000" dirty="0">
              <a:solidFill>
                <a:srgbClr val="0000FF"/>
              </a:solidFill>
            </a:endParaRPr>
          </a:p>
        </p:txBody>
      </p:sp>
      <p:grpSp>
        <p:nvGrpSpPr>
          <p:cNvPr id="3" name="Group 35"/>
          <p:cNvGrpSpPr/>
          <p:nvPr/>
        </p:nvGrpSpPr>
        <p:grpSpPr>
          <a:xfrm>
            <a:off x="4267200" y="3352800"/>
            <a:ext cx="762000" cy="687388"/>
            <a:chOff x="4267200" y="3352800"/>
            <a:chExt cx="762000" cy="687388"/>
          </a:xfrm>
        </p:grpSpPr>
        <p:cxnSp>
          <p:nvCxnSpPr>
            <p:cNvPr id="30" name="Straight Connector 29"/>
            <p:cNvCxnSpPr/>
            <p:nvPr/>
          </p:nvCxnSpPr>
          <p:spPr bwMode="auto">
            <a:xfrm>
              <a:off x="4267200" y="4038600"/>
              <a:ext cx="381000" cy="1588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2" name="Straight Connector 31"/>
            <p:cNvCxnSpPr/>
            <p:nvPr/>
          </p:nvCxnSpPr>
          <p:spPr bwMode="auto">
            <a:xfrm rot="5400000" flipH="1" flipV="1">
              <a:off x="4305300" y="3695700"/>
              <a:ext cx="685800" cy="1588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4" name="Straight Connector 33"/>
            <p:cNvCxnSpPr/>
            <p:nvPr/>
          </p:nvCxnSpPr>
          <p:spPr bwMode="auto">
            <a:xfrm>
              <a:off x="4648200" y="3352800"/>
              <a:ext cx="381000" cy="1588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37" name="TextBox 36"/>
          <p:cNvSpPr txBox="1"/>
          <p:nvPr/>
        </p:nvSpPr>
        <p:spPr>
          <a:xfrm>
            <a:off x="3505200" y="4643735"/>
            <a:ext cx="2514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Threshold of 1</a:t>
            </a:r>
            <a:endParaRPr lang="en-US" dirty="0"/>
          </a:p>
        </p:txBody>
      </p:sp>
      <p:sp>
        <p:nvSpPr>
          <p:cNvPr id="38" name="TextBox 37"/>
          <p:cNvSpPr txBox="1"/>
          <p:nvPr/>
        </p:nvSpPr>
        <p:spPr>
          <a:xfrm>
            <a:off x="990600" y="1367135"/>
            <a:ext cx="990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39" name="TextBox 38"/>
          <p:cNvSpPr txBox="1"/>
          <p:nvPr/>
        </p:nvSpPr>
        <p:spPr>
          <a:xfrm>
            <a:off x="914400" y="3195935"/>
            <a:ext cx="60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40" name="TextBox 39"/>
          <p:cNvSpPr txBox="1"/>
          <p:nvPr/>
        </p:nvSpPr>
        <p:spPr>
          <a:xfrm>
            <a:off x="914400" y="4491335"/>
            <a:ext cx="60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914400" y="5862935"/>
            <a:ext cx="60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7159812" y="2814935"/>
            <a:ext cx="14507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predicted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7391400" y="4419600"/>
            <a:ext cx="10059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actual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7543800" y="4724400"/>
            <a:ext cx="1371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590800" y="6096000"/>
            <a:ext cx="61042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This weight doesn’t matter, so don’t change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7" name="Oval 6"/>
          <p:cNvSpPr/>
          <p:nvPr/>
        </p:nvSpPr>
        <p:spPr bwMode="auto">
          <a:xfrm>
            <a:off x="533400" y="4038600"/>
            <a:ext cx="1981200" cy="1219200"/>
          </a:xfrm>
          <a:prstGeom prst="ellipse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63424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026"/>
          <p:cNvGrpSpPr>
            <a:grpSpLocks/>
          </p:cNvGrpSpPr>
          <p:nvPr/>
        </p:nvGrpSpPr>
        <p:grpSpPr bwMode="auto">
          <a:xfrm>
            <a:off x="1524000" y="1752600"/>
            <a:ext cx="5715000" cy="4343400"/>
            <a:chOff x="864" y="1008"/>
            <a:chExt cx="3600" cy="2736"/>
          </a:xfrm>
        </p:grpSpPr>
        <p:sp>
          <p:nvSpPr>
            <p:cNvPr id="36869" name="Oval 1027"/>
            <p:cNvSpPr>
              <a:spLocks noChangeArrowheads="1"/>
            </p:cNvSpPr>
            <p:nvPr/>
          </p:nvSpPr>
          <p:spPr bwMode="auto">
            <a:xfrm>
              <a:off x="2352" y="1728"/>
              <a:ext cx="1008" cy="100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871" name="Line 1029"/>
            <p:cNvSpPr>
              <a:spLocks noChangeShapeType="1"/>
            </p:cNvSpPr>
            <p:nvPr/>
          </p:nvSpPr>
          <p:spPr bwMode="auto">
            <a:xfrm>
              <a:off x="3408" y="2208"/>
              <a:ext cx="105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873" name="Line 1031"/>
            <p:cNvSpPr>
              <a:spLocks noChangeShapeType="1"/>
            </p:cNvSpPr>
            <p:nvPr/>
          </p:nvSpPr>
          <p:spPr bwMode="auto">
            <a:xfrm>
              <a:off x="912" y="1008"/>
              <a:ext cx="1440" cy="91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874" name="Line 1032"/>
            <p:cNvSpPr>
              <a:spLocks noChangeShapeType="1"/>
            </p:cNvSpPr>
            <p:nvPr/>
          </p:nvSpPr>
          <p:spPr bwMode="auto">
            <a:xfrm>
              <a:off x="912" y="2112"/>
              <a:ext cx="1392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875" name="Line 1033"/>
            <p:cNvSpPr>
              <a:spLocks noChangeShapeType="1"/>
            </p:cNvSpPr>
            <p:nvPr/>
          </p:nvSpPr>
          <p:spPr bwMode="auto">
            <a:xfrm flipV="1">
              <a:off x="864" y="2352"/>
              <a:ext cx="1440" cy="52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876" name="Line 1034"/>
            <p:cNvSpPr>
              <a:spLocks noChangeShapeType="1"/>
            </p:cNvSpPr>
            <p:nvPr/>
          </p:nvSpPr>
          <p:spPr bwMode="auto">
            <a:xfrm flipV="1">
              <a:off x="864" y="2544"/>
              <a:ext cx="1536" cy="120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881" name="Text Box 1039"/>
            <p:cNvSpPr txBox="1">
              <a:spLocks noChangeArrowheads="1"/>
            </p:cNvSpPr>
            <p:nvPr/>
          </p:nvSpPr>
          <p:spPr bwMode="auto">
            <a:xfrm>
              <a:off x="1344" y="1113"/>
              <a:ext cx="86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dirty="0" smtClean="0"/>
                <a:t>1</a:t>
              </a:r>
              <a:endParaRPr lang="en-US" sz="1800" baseline="-25000" dirty="0"/>
            </a:p>
          </p:txBody>
        </p:sp>
        <p:sp>
          <p:nvSpPr>
            <p:cNvPr id="36882" name="Text Box 1040"/>
            <p:cNvSpPr txBox="1">
              <a:spLocks noChangeArrowheads="1"/>
            </p:cNvSpPr>
            <p:nvPr/>
          </p:nvSpPr>
          <p:spPr bwMode="auto">
            <a:xfrm>
              <a:off x="1056" y="1872"/>
              <a:ext cx="86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dirty="0" smtClean="0"/>
                <a:t>-1</a:t>
              </a:r>
              <a:endParaRPr lang="en-US" sz="1800" baseline="-25000" dirty="0"/>
            </a:p>
          </p:txBody>
        </p:sp>
        <p:sp>
          <p:nvSpPr>
            <p:cNvPr id="36883" name="Text Box 1041"/>
            <p:cNvSpPr txBox="1">
              <a:spLocks noChangeArrowheads="1"/>
            </p:cNvSpPr>
            <p:nvPr/>
          </p:nvSpPr>
          <p:spPr bwMode="auto">
            <a:xfrm>
              <a:off x="1008" y="2793"/>
              <a:ext cx="864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dirty="0"/>
                <a:t>1</a:t>
              </a:r>
              <a:endParaRPr lang="en-US" sz="1800" baseline="-25000" dirty="0"/>
            </a:p>
          </p:txBody>
        </p:sp>
        <p:sp>
          <p:nvSpPr>
            <p:cNvPr id="36884" name="Text Box 1042"/>
            <p:cNvSpPr txBox="1">
              <a:spLocks noChangeArrowheads="1"/>
            </p:cNvSpPr>
            <p:nvPr/>
          </p:nvSpPr>
          <p:spPr bwMode="auto">
            <a:xfrm>
              <a:off x="1296" y="3360"/>
              <a:ext cx="86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dirty="0" smtClean="0"/>
                <a:t>0.5</a:t>
              </a:r>
              <a:endParaRPr lang="en-US" sz="1800" baseline="-25000" dirty="0"/>
            </a:p>
          </p:txBody>
        </p:sp>
      </p:grpSp>
      <p:sp>
        <p:nvSpPr>
          <p:cNvPr id="36868" name="Text Box 1045"/>
          <p:cNvSpPr txBox="1">
            <a:spLocks noChangeArrowheads="1"/>
          </p:cNvSpPr>
          <p:nvPr/>
        </p:nvSpPr>
        <p:spPr bwMode="auto">
          <a:xfrm>
            <a:off x="381000" y="685800"/>
            <a:ext cx="83820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000" dirty="0" smtClean="0"/>
              <a:t>Perceptron learning</a:t>
            </a:r>
            <a:endParaRPr lang="en-US" sz="4000" dirty="0"/>
          </a:p>
        </p:txBody>
      </p:sp>
      <p:sp>
        <p:nvSpPr>
          <p:cNvPr id="28" name="TextBox 27"/>
          <p:cNvSpPr txBox="1"/>
          <p:nvPr/>
        </p:nvSpPr>
        <p:spPr>
          <a:xfrm>
            <a:off x="7543800" y="3099137"/>
            <a:ext cx="1371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 smtClean="0">
                <a:solidFill>
                  <a:srgbClr val="0000FF"/>
                </a:solidFill>
              </a:rPr>
              <a:t>0</a:t>
            </a:r>
            <a:endParaRPr lang="en-US" sz="6000" dirty="0">
              <a:solidFill>
                <a:srgbClr val="0000FF"/>
              </a:solidFill>
            </a:endParaRPr>
          </a:p>
        </p:txBody>
      </p:sp>
      <p:grpSp>
        <p:nvGrpSpPr>
          <p:cNvPr id="3" name="Group 35"/>
          <p:cNvGrpSpPr/>
          <p:nvPr/>
        </p:nvGrpSpPr>
        <p:grpSpPr>
          <a:xfrm>
            <a:off x="4267200" y="3352800"/>
            <a:ext cx="762000" cy="687388"/>
            <a:chOff x="4267200" y="3352800"/>
            <a:chExt cx="762000" cy="687388"/>
          </a:xfrm>
        </p:grpSpPr>
        <p:cxnSp>
          <p:nvCxnSpPr>
            <p:cNvPr id="30" name="Straight Connector 29"/>
            <p:cNvCxnSpPr/>
            <p:nvPr/>
          </p:nvCxnSpPr>
          <p:spPr bwMode="auto">
            <a:xfrm>
              <a:off x="4267200" y="4038600"/>
              <a:ext cx="381000" cy="1588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2" name="Straight Connector 31"/>
            <p:cNvCxnSpPr/>
            <p:nvPr/>
          </p:nvCxnSpPr>
          <p:spPr bwMode="auto">
            <a:xfrm rot="5400000" flipH="1" flipV="1">
              <a:off x="4305300" y="3695700"/>
              <a:ext cx="685800" cy="1588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4" name="Straight Connector 33"/>
            <p:cNvCxnSpPr/>
            <p:nvPr/>
          </p:nvCxnSpPr>
          <p:spPr bwMode="auto">
            <a:xfrm>
              <a:off x="4648200" y="3352800"/>
              <a:ext cx="381000" cy="1588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37" name="TextBox 36"/>
          <p:cNvSpPr txBox="1"/>
          <p:nvPr/>
        </p:nvSpPr>
        <p:spPr>
          <a:xfrm>
            <a:off x="3505200" y="4643735"/>
            <a:ext cx="2514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Threshold of 1</a:t>
            </a:r>
            <a:endParaRPr lang="en-US" dirty="0"/>
          </a:p>
        </p:txBody>
      </p:sp>
      <p:sp>
        <p:nvSpPr>
          <p:cNvPr id="38" name="TextBox 37"/>
          <p:cNvSpPr txBox="1"/>
          <p:nvPr/>
        </p:nvSpPr>
        <p:spPr>
          <a:xfrm>
            <a:off x="990600" y="1367135"/>
            <a:ext cx="990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39" name="TextBox 38"/>
          <p:cNvSpPr txBox="1"/>
          <p:nvPr/>
        </p:nvSpPr>
        <p:spPr>
          <a:xfrm>
            <a:off x="914400" y="3195935"/>
            <a:ext cx="60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40" name="TextBox 39"/>
          <p:cNvSpPr txBox="1"/>
          <p:nvPr/>
        </p:nvSpPr>
        <p:spPr>
          <a:xfrm>
            <a:off x="914400" y="4491335"/>
            <a:ext cx="60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914400" y="5862935"/>
            <a:ext cx="60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7159812" y="2814935"/>
            <a:ext cx="14507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predicted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7391400" y="4419600"/>
            <a:ext cx="10059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actual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7543800" y="4724400"/>
            <a:ext cx="1371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048000" y="6096000"/>
            <a:ext cx="51290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Could increase any of these weights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7" name="Oval 6"/>
          <p:cNvSpPr/>
          <p:nvPr/>
        </p:nvSpPr>
        <p:spPr bwMode="auto">
          <a:xfrm>
            <a:off x="685800" y="2743200"/>
            <a:ext cx="1981200" cy="1219200"/>
          </a:xfrm>
          <a:prstGeom prst="ellipse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31" name="Oval 30"/>
          <p:cNvSpPr/>
          <p:nvPr/>
        </p:nvSpPr>
        <p:spPr bwMode="auto">
          <a:xfrm>
            <a:off x="609600" y="1295400"/>
            <a:ext cx="2514600" cy="1219200"/>
          </a:xfrm>
          <a:prstGeom prst="ellipse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33" name="Oval 32"/>
          <p:cNvSpPr/>
          <p:nvPr/>
        </p:nvSpPr>
        <p:spPr bwMode="auto">
          <a:xfrm>
            <a:off x="609600" y="5181600"/>
            <a:ext cx="2514600" cy="1219200"/>
          </a:xfrm>
          <a:prstGeom prst="ellipse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41229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026"/>
          <p:cNvGrpSpPr>
            <a:grpSpLocks/>
          </p:cNvGrpSpPr>
          <p:nvPr/>
        </p:nvGrpSpPr>
        <p:grpSpPr bwMode="auto">
          <a:xfrm>
            <a:off x="1524000" y="1752600"/>
            <a:ext cx="5715000" cy="4343400"/>
            <a:chOff x="864" y="1008"/>
            <a:chExt cx="3600" cy="2736"/>
          </a:xfrm>
        </p:grpSpPr>
        <p:sp>
          <p:nvSpPr>
            <p:cNvPr id="36869" name="Oval 1027"/>
            <p:cNvSpPr>
              <a:spLocks noChangeArrowheads="1"/>
            </p:cNvSpPr>
            <p:nvPr/>
          </p:nvSpPr>
          <p:spPr bwMode="auto">
            <a:xfrm>
              <a:off x="2352" y="1728"/>
              <a:ext cx="1008" cy="100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871" name="Line 1029"/>
            <p:cNvSpPr>
              <a:spLocks noChangeShapeType="1"/>
            </p:cNvSpPr>
            <p:nvPr/>
          </p:nvSpPr>
          <p:spPr bwMode="auto">
            <a:xfrm>
              <a:off x="3408" y="2208"/>
              <a:ext cx="105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873" name="Line 1031"/>
            <p:cNvSpPr>
              <a:spLocks noChangeShapeType="1"/>
            </p:cNvSpPr>
            <p:nvPr/>
          </p:nvSpPr>
          <p:spPr bwMode="auto">
            <a:xfrm>
              <a:off x="912" y="1008"/>
              <a:ext cx="1440" cy="91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874" name="Line 1032"/>
            <p:cNvSpPr>
              <a:spLocks noChangeShapeType="1"/>
            </p:cNvSpPr>
            <p:nvPr/>
          </p:nvSpPr>
          <p:spPr bwMode="auto">
            <a:xfrm>
              <a:off x="912" y="2112"/>
              <a:ext cx="1392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875" name="Line 1033"/>
            <p:cNvSpPr>
              <a:spLocks noChangeShapeType="1"/>
            </p:cNvSpPr>
            <p:nvPr/>
          </p:nvSpPr>
          <p:spPr bwMode="auto">
            <a:xfrm flipV="1">
              <a:off x="864" y="2352"/>
              <a:ext cx="1440" cy="52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876" name="Line 1034"/>
            <p:cNvSpPr>
              <a:spLocks noChangeShapeType="1"/>
            </p:cNvSpPr>
            <p:nvPr/>
          </p:nvSpPr>
          <p:spPr bwMode="auto">
            <a:xfrm flipV="1">
              <a:off x="864" y="2544"/>
              <a:ext cx="1536" cy="120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881" name="Text Box 1039"/>
            <p:cNvSpPr txBox="1">
              <a:spLocks noChangeArrowheads="1"/>
            </p:cNvSpPr>
            <p:nvPr/>
          </p:nvSpPr>
          <p:spPr bwMode="auto">
            <a:xfrm>
              <a:off x="1344" y="1113"/>
              <a:ext cx="86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dirty="0" smtClean="0"/>
                <a:t>1</a:t>
              </a:r>
              <a:endParaRPr lang="en-US" sz="1800" baseline="-25000" dirty="0"/>
            </a:p>
          </p:txBody>
        </p:sp>
        <p:sp>
          <p:nvSpPr>
            <p:cNvPr id="36882" name="Text Box 1040"/>
            <p:cNvSpPr txBox="1">
              <a:spLocks noChangeArrowheads="1"/>
            </p:cNvSpPr>
            <p:nvPr/>
          </p:nvSpPr>
          <p:spPr bwMode="auto">
            <a:xfrm>
              <a:off x="1056" y="1872"/>
              <a:ext cx="86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dirty="0" smtClean="0"/>
                <a:t>-1</a:t>
              </a:r>
              <a:endParaRPr lang="en-US" sz="1800" baseline="-25000" dirty="0"/>
            </a:p>
          </p:txBody>
        </p:sp>
        <p:sp>
          <p:nvSpPr>
            <p:cNvPr id="36883" name="Text Box 1041"/>
            <p:cNvSpPr txBox="1">
              <a:spLocks noChangeArrowheads="1"/>
            </p:cNvSpPr>
            <p:nvPr/>
          </p:nvSpPr>
          <p:spPr bwMode="auto">
            <a:xfrm>
              <a:off x="1008" y="2793"/>
              <a:ext cx="864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dirty="0"/>
                <a:t>1</a:t>
              </a:r>
              <a:endParaRPr lang="en-US" sz="1800" baseline="-25000" dirty="0"/>
            </a:p>
          </p:txBody>
        </p:sp>
        <p:sp>
          <p:nvSpPr>
            <p:cNvPr id="36884" name="Text Box 1042"/>
            <p:cNvSpPr txBox="1">
              <a:spLocks noChangeArrowheads="1"/>
            </p:cNvSpPr>
            <p:nvPr/>
          </p:nvSpPr>
          <p:spPr bwMode="auto">
            <a:xfrm>
              <a:off x="1296" y="3360"/>
              <a:ext cx="86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dirty="0" smtClean="0"/>
                <a:t>0.5</a:t>
              </a:r>
              <a:endParaRPr lang="en-US" sz="1800" baseline="-25000" dirty="0"/>
            </a:p>
          </p:txBody>
        </p:sp>
      </p:grpSp>
      <p:sp>
        <p:nvSpPr>
          <p:cNvPr id="36868" name="Text Box 1045"/>
          <p:cNvSpPr txBox="1">
            <a:spLocks noChangeArrowheads="1"/>
          </p:cNvSpPr>
          <p:nvPr/>
        </p:nvSpPr>
        <p:spPr bwMode="auto">
          <a:xfrm>
            <a:off x="381000" y="685800"/>
            <a:ext cx="83820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000" dirty="0" smtClean="0"/>
              <a:t>Perceptron learning</a:t>
            </a:r>
            <a:endParaRPr lang="en-US" sz="4000" dirty="0"/>
          </a:p>
        </p:txBody>
      </p:sp>
      <p:sp>
        <p:nvSpPr>
          <p:cNvPr id="28" name="TextBox 27"/>
          <p:cNvSpPr txBox="1"/>
          <p:nvPr/>
        </p:nvSpPr>
        <p:spPr>
          <a:xfrm>
            <a:off x="7543800" y="3099137"/>
            <a:ext cx="1371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 smtClean="0">
                <a:solidFill>
                  <a:srgbClr val="0000FF"/>
                </a:solidFill>
              </a:rPr>
              <a:t>0</a:t>
            </a:r>
            <a:endParaRPr lang="en-US" sz="6000" dirty="0">
              <a:solidFill>
                <a:srgbClr val="0000FF"/>
              </a:solidFill>
            </a:endParaRPr>
          </a:p>
        </p:txBody>
      </p:sp>
      <p:grpSp>
        <p:nvGrpSpPr>
          <p:cNvPr id="3" name="Group 35"/>
          <p:cNvGrpSpPr/>
          <p:nvPr/>
        </p:nvGrpSpPr>
        <p:grpSpPr>
          <a:xfrm>
            <a:off x="4267200" y="3352800"/>
            <a:ext cx="762000" cy="687388"/>
            <a:chOff x="4267200" y="3352800"/>
            <a:chExt cx="762000" cy="687388"/>
          </a:xfrm>
        </p:grpSpPr>
        <p:cxnSp>
          <p:nvCxnSpPr>
            <p:cNvPr id="30" name="Straight Connector 29"/>
            <p:cNvCxnSpPr/>
            <p:nvPr/>
          </p:nvCxnSpPr>
          <p:spPr bwMode="auto">
            <a:xfrm>
              <a:off x="4267200" y="4038600"/>
              <a:ext cx="381000" cy="1588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2" name="Straight Connector 31"/>
            <p:cNvCxnSpPr/>
            <p:nvPr/>
          </p:nvCxnSpPr>
          <p:spPr bwMode="auto">
            <a:xfrm rot="5400000" flipH="1" flipV="1">
              <a:off x="4305300" y="3695700"/>
              <a:ext cx="685800" cy="1588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4" name="Straight Connector 33"/>
            <p:cNvCxnSpPr/>
            <p:nvPr/>
          </p:nvCxnSpPr>
          <p:spPr bwMode="auto">
            <a:xfrm>
              <a:off x="4648200" y="3352800"/>
              <a:ext cx="381000" cy="1588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37" name="TextBox 36"/>
          <p:cNvSpPr txBox="1"/>
          <p:nvPr/>
        </p:nvSpPr>
        <p:spPr>
          <a:xfrm>
            <a:off x="3505200" y="4643735"/>
            <a:ext cx="2514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Threshold of 1</a:t>
            </a:r>
            <a:endParaRPr lang="en-US" dirty="0"/>
          </a:p>
        </p:txBody>
      </p:sp>
      <p:sp>
        <p:nvSpPr>
          <p:cNvPr id="38" name="TextBox 37"/>
          <p:cNvSpPr txBox="1"/>
          <p:nvPr/>
        </p:nvSpPr>
        <p:spPr>
          <a:xfrm>
            <a:off x="990600" y="1367135"/>
            <a:ext cx="990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39" name="TextBox 38"/>
          <p:cNvSpPr txBox="1"/>
          <p:nvPr/>
        </p:nvSpPr>
        <p:spPr>
          <a:xfrm>
            <a:off x="914400" y="3195935"/>
            <a:ext cx="60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40" name="TextBox 39"/>
          <p:cNvSpPr txBox="1"/>
          <p:nvPr/>
        </p:nvSpPr>
        <p:spPr>
          <a:xfrm>
            <a:off x="914400" y="4491335"/>
            <a:ext cx="60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914400" y="5862935"/>
            <a:ext cx="60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7159812" y="2814935"/>
            <a:ext cx="14507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predicted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7391400" y="4419600"/>
            <a:ext cx="10059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actual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7543800" y="4724400"/>
            <a:ext cx="1371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048000" y="6096000"/>
            <a:ext cx="42054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Could decrease the threshold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33" name="Oval 32"/>
          <p:cNvSpPr/>
          <p:nvPr/>
        </p:nvSpPr>
        <p:spPr bwMode="auto">
          <a:xfrm>
            <a:off x="3352800" y="4191000"/>
            <a:ext cx="2514600" cy="1219200"/>
          </a:xfrm>
          <a:prstGeom prst="ellipse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83693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Perceptron update rule</a:t>
            </a:r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1447800"/>
          </a:xfrm>
        </p:spPr>
        <p:txBody>
          <a:bodyPr/>
          <a:lstStyle/>
          <a:p>
            <a:pPr lvl="1">
              <a:buFontTx/>
              <a:buChar char="-"/>
            </a:pPr>
            <a:r>
              <a:rPr lang="en-US" dirty="0" smtClean="0"/>
              <a:t>if </a:t>
            </a:r>
            <a:r>
              <a:rPr lang="en-US" i="1" dirty="0" smtClean="0">
                <a:solidFill>
                  <a:srgbClr val="FF6600"/>
                </a:solidFill>
              </a:rPr>
              <a:t>wrong</a:t>
            </a:r>
            <a:r>
              <a:rPr lang="en-US" dirty="0" smtClean="0"/>
              <a:t>:</a:t>
            </a:r>
          </a:p>
          <a:p>
            <a:pPr lvl="2">
              <a:buFontTx/>
              <a:buChar char="-"/>
            </a:pPr>
            <a:r>
              <a:rPr lang="en-US" dirty="0" smtClean="0">
                <a:solidFill>
                  <a:srgbClr val="0000FF"/>
                </a:solidFill>
              </a:rPr>
              <a:t>update weights and threshold towards getting this example correct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5" name="Down Arrow 4"/>
          <p:cNvSpPr/>
          <p:nvPr/>
        </p:nvSpPr>
        <p:spPr bwMode="auto">
          <a:xfrm>
            <a:off x="3352800" y="3200400"/>
            <a:ext cx="1219200" cy="990600"/>
          </a:xfrm>
          <a:prstGeom prst="down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533400" y="4038600"/>
            <a:ext cx="8229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charset="2"/>
              <a:buChar char="n"/>
              <a:defRPr sz="3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charset="2"/>
              <a:buChar char="¨"/>
              <a:defRPr sz="2800">
                <a:solidFill>
                  <a:schemeClr val="tx1"/>
                </a:solidFill>
                <a:latin typeface="+mn-lt"/>
                <a:ea typeface="ＭＳ Ｐゴシック" pitchFamily="-111" charset="-128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charset="2"/>
              <a:buChar char="n"/>
              <a:defRPr sz="2400">
                <a:solidFill>
                  <a:schemeClr val="tx1"/>
                </a:solidFill>
                <a:latin typeface="+mn-lt"/>
                <a:ea typeface="ＭＳ Ｐゴシック" pitchFamily="-111" charset="-128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charset="2"/>
              <a:buChar char="¨"/>
              <a:defRPr sz="2000">
                <a:solidFill>
                  <a:schemeClr val="tx1"/>
                </a:solidFill>
                <a:latin typeface="+mn-lt"/>
                <a:ea typeface="ＭＳ Ｐゴシック" pitchFamily="-111" charset="-128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+mn-lt"/>
                <a:ea typeface="ＭＳ Ｐゴシック" pitchFamily="-111" charset="-128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-111" charset="2"/>
              <a:buChar char="§"/>
              <a:defRPr sz="2000">
                <a:solidFill>
                  <a:schemeClr val="tx1"/>
                </a:solidFill>
                <a:latin typeface="+mn-lt"/>
                <a:ea typeface="ＭＳ Ｐゴシック" pitchFamily="-111" charset="-128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-111" charset="2"/>
              <a:buChar char="§"/>
              <a:defRPr sz="2000">
                <a:solidFill>
                  <a:schemeClr val="tx1"/>
                </a:solidFill>
                <a:latin typeface="+mn-lt"/>
                <a:ea typeface="ＭＳ Ｐゴシック" pitchFamily="-111" charset="-128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-111" charset="2"/>
              <a:buChar char="§"/>
              <a:defRPr sz="2000">
                <a:solidFill>
                  <a:schemeClr val="tx1"/>
                </a:solidFill>
                <a:latin typeface="+mn-lt"/>
                <a:ea typeface="ＭＳ Ｐゴシック" pitchFamily="-111" charset="-128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-111" charset="2"/>
              <a:buChar char="§"/>
              <a:defRPr sz="2000">
                <a:solidFill>
                  <a:schemeClr val="tx1"/>
                </a:solidFill>
                <a:latin typeface="+mn-lt"/>
                <a:ea typeface="ＭＳ Ｐゴシック" pitchFamily="-111" charset="-128"/>
              </a:defRPr>
            </a:lvl9pPr>
          </a:lstStyle>
          <a:p>
            <a:pPr lvl="1">
              <a:buFontTx/>
              <a:buChar char="-"/>
            </a:pPr>
            <a:r>
              <a:rPr lang="en-US" dirty="0" smtClean="0"/>
              <a:t>if </a:t>
            </a:r>
            <a:r>
              <a:rPr lang="en-US" i="1" dirty="0" smtClean="0">
                <a:solidFill>
                  <a:srgbClr val="FF6600"/>
                </a:solidFill>
              </a:rPr>
              <a:t>wrong</a:t>
            </a:r>
            <a:r>
              <a:rPr lang="en-US" dirty="0"/>
              <a:t>:</a:t>
            </a:r>
            <a:endParaRPr lang="en-US" dirty="0" smtClean="0"/>
          </a:p>
        </p:txBody>
      </p:sp>
      <p:sp>
        <p:nvSpPr>
          <p:cNvPr id="7" name="TextBox 6"/>
          <p:cNvSpPr txBox="1"/>
          <p:nvPr/>
        </p:nvSpPr>
        <p:spPr>
          <a:xfrm>
            <a:off x="2133600" y="5572780"/>
            <a:ext cx="531068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 smtClean="0"/>
              <a:t>Δw</a:t>
            </a:r>
            <a:r>
              <a:rPr lang="en-US" sz="2800" baseline="-25000" dirty="0" err="1" smtClean="0"/>
              <a:t>i</a:t>
            </a:r>
            <a:r>
              <a:rPr lang="en-US" sz="2800" dirty="0" smtClean="0"/>
              <a:t> = </a:t>
            </a:r>
            <a:r>
              <a:rPr lang="en-US" sz="2800" dirty="0" err="1" smtClean="0"/>
              <a:t>λ</a:t>
            </a:r>
            <a:r>
              <a:rPr lang="en-US" sz="2800" dirty="0" smtClean="0"/>
              <a:t> * (actual </a:t>
            </a:r>
            <a:r>
              <a:rPr lang="en-US" sz="2800" dirty="0"/>
              <a:t>-</a:t>
            </a:r>
            <a:r>
              <a:rPr lang="en-US" sz="2800" dirty="0" smtClean="0"/>
              <a:t> predicted) * x</a:t>
            </a:r>
            <a:r>
              <a:rPr lang="en-US" sz="2800" baseline="-25000" dirty="0" smtClean="0"/>
              <a:t>i</a:t>
            </a:r>
            <a:endParaRPr lang="en-US" sz="2800" baseline="-25000" dirty="0"/>
          </a:p>
        </p:txBody>
      </p:sp>
      <p:sp>
        <p:nvSpPr>
          <p:cNvPr id="8" name="TextBox 7"/>
          <p:cNvSpPr txBox="1"/>
          <p:nvPr/>
        </p:nvSpPr>
        <p:spPr>
          <a:xfrm>
            <a:off x="2184246" y="4719935"/>
            <a:ext cx="220003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 smtClean="0"/>
              <a:t>w</a:t>
            </a:r>
            <a:r>
              <a:rPr lang="en-US" sz="2800" baseline="-25000" dirty="0" err="1" smtClean="0"/>
              <a:t>i</a:t>
            </a:r>
            <a:r>
              <a:rPr lang="en-US" sz="2800" dirty="0" smtClean="0"/>
              <a:t> = </a:t>
            </a:r>
            <a:r>
              <a:rPr lang="en-US" sz="2800" dirty="0" err="1" smtClean="0"/>
              <a:t>w</a:t>
            </a:r>
            <a:r>
              <a:rPr lang="en-US" sz="2800" baseline="-25000" dirty="0" err="1" smtClean="0"/>
              <a:t>i</a:t>
            </a:r>
            <a:r>
              <a:rPr lang="en-US" sz="2800" dirty="0"/>
              <a:t> </a:t>
            </a:r>
            <a:r>
              <a:rPr lang="en-US" sz="2800" dirty="0" smtClean="0"/>
              <a:t>+ </a:t>
            </a:r>
            <a:r>
              <a:rPr lang="en-US" sz="2800" dirty="0" err="1" smtClean="0"/>
              <a:t>Δw</a:t>
            </a:r>
            <a:r>
              <a:rPr lang="en-US" sz="2800" baseline="-25000" dirty="0" err="1" smtClean="0"/>
              <a:t>i</a:t>
            </a:r>
            <a:endParaRPr lang="en-US" sz="2800" baseline="-25000" dirty="0"/>
          </a:p>
        </p:txBody>
      </p:sp>
    </p:spTree>
    <p:extLst>
      <p:ext uri="{BB962C8B-B14F-4D97-AF65-F5344CB8AC3E}">
        <p14:creationId xmlns:p14="http://schemas.microsoft.com/office/powerpoint/2010/main" val="33534129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9" name="Oval 1027"/>
          <p:cNvSpPr>
            <a:spLocks noChangeArrowheads="1"/>
          </p:cNvSpPr>
          <p:nvPr/>
        </p:nvSpPr>
        <p:spPr bwMode="auto">
          <a:xfrm>
            <a:off x="3581400" y="2209800"/>
            <a:ext cx="1143000" cy="11430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71" name="Line 1029"/>
          <p:cNvSpPr>
            <a:spLocks noChangeShapeType="1"/>
          </p:cNvSpPr>
          <p:nvPr/>
        </p:nvSpPr>
        <p:spPr bwMode="auto">
          <a:xfrm>
            <a:off x="4800600" y="2743200"/>
            <a:ext cx="9906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73" name="Line 1031"/>
          <p:cNvSpPr>
            <a:spLocks noChangeShapeType="1"/>
          </p:cNvSpPr>
          <p:nvPr/>
        </p:nvSpPr>
        <p:spPr bwMode="auto">
          <a:xfrm>
            <a:off x="1600200" y="1752600"/>
            <a:ext cx="1905000" cy="609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74" name="Line 1032"/>
          <p:cNvSpPr>
            <a:spLocks noChangeShapeType="1"/>
          </p:cNvSpPr>
          <p:nvPr/>
        </p:nvSpPr>
        <p:spPr bwMode="auto">
          <a:xfrm>
            <a:off x="1600200" y="2590800"/>
            <a:ext cx="18288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75" name="Line 1033"/>
          <p:cNvSpPr>
            <a:spLocks noChangeShapeType="1"/>
          </p:cNvSpPr>
          <p:nvPr/>
        </p:nvSpPr>
        <p:spPr bwMode="auto">
          <a:xfrm flipV="1">
            <a:off x="1600200" y="3048000"/>
            <a:ext cx="1828800" cy="228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76" name="Line 1034"/>
          <p:cNvSpPr>
            <a:spLocks noChangeShapeType="1"/>
          </p:cNvSpPr>
          <p:nvPr/>
        </p:nvSpPr>
        <p:spPr bwMode="auto">
          <a:xfrm flipV="1">
            <a:off x="1676400" y="3200400"/>
            <a:ext cx="1905000" cy="685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81" name="Text Box 1039"/>
          <p:cNvSpPr txBox="1">
            <a:spLocks noChangeArrowheads="1"/>
          </p:cNvSpPr>
          <p:nvPr/>
        </p:nvSpPr>
        <p:spPr bwMode="auto">
          <a:xfrm>
            <a:off x="2133600" y="1447800"/>
            <a:ext cx="1371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 smtClean="0"/>
              <a:t>1</a:t>
            </a:r>
            <a:endParaRPr lang="en-US" sz="1800" baseline="-25000" dirty="0"/>
          </a:p>
        </p:txBody>
      </p:sp>
      <p:sp>
        <p:nvSpPr>
          <p:cNvPr id="36882" name="Text Box 1040"/>
          <p:cNvSpPr txBox="1">
            <a:spLocks noChangeArrowheads="1"/>
          </p:cNvSpPr>
          <p:nvPr/>
        </p:nvSpPr>
        <p:spPr bwMode="auto">
          <a:xfrm>
            <a:off x="1905000" y="2133600"/>
            <a:ext cx="1371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 smtClean="0"/>
              <a:t>-1</a:t>
            </a:r>
            <a:endParaRPr lang="en-US" sz="1800" baseline="-25000" dirty="0"/>
          </a:p>
        </p:txBody>
      </p:sp>
      <p:sp>
        <p:nvSpPr>
          <p:cNvPr id="36883" name="Text Box 1041"/>
          <p:cNvSpPr txBox="1">
            <a:spLocks noChangeArrowheads="1"/>
          </p:cNvSpPr>
          <p:nvPr/>
        </p:nvSpPr>
        <p:spPr bwMode="auto">
          <a:xfrm>
            <a:off x="1981200" y="2819400"/>
            <a:ext cx="13716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/>
              <a:t>1</a:t>
            </a:r>
            <a:endParaRPr lang="en-US" sz="1800" baseline="-25000" dirty="0"/>
          </a:p>
        </p:txBody>
      </p:sp>
      <p:sp>
        <p:nvSpPr>
          <p:cNvPr id="36884" name="Text Box 1042"/>
          <p:cNvSpPr txBox="1">
            <a:spLocks noChangeArrowheads="1"/>
          </p:cNvSpPr>
          <p:nvPr/>
        </p:nvSpPr>
        <p:spPr bwMode="auto">
          <a:xfrm>
            <a:off x="2209800" y="3733800"/>
            <a:ext cx="1371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 smtClean="0"/>
              <a:t>0.5</a:t>
            </a:r>
            <a:endParaRPr lang="en-US" sz="1800" baseline="-25000" dirty="0"/>
          </a:p>
        </p:txBody>
      </p:sp>
      <p:sp>
        <p:nvSpPr>
          <p:cNvPr id="36868" name="Text Box 1045"/>
          <p:cNvSpPr txBox="1">
            <a:spLocks noChangeArrowheads="1"/>
          </p:cNvSpPr>
          <p:nvPr/>
        </p:nvSpPr>
        <p:spPr bwMode="auto">
          <a:xfrm>
            <a:off x="-304800" y="381000"/>
            <a:ext cx="83820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000" dirty="0" smtClean="0"/>
              <a:t>Perceptron learning</a:t>
            </a:r>
            <a:endParaRPr lang="en-US" sz="4000" dirty="0"/>
          </a:p>
        </p:txBody>
      </p:sp>
      <p:sp>
        <p:nvSpPr>
          <p:cNvPr id="28" name="TextBox 27"/>
          <p:cNvSpPr txBox="1"/>
          <p:nvPr/>
        </p:nvSpPr>
        <p:spPr>
          <a:xfrm>
            <a:off x="6327588" y="2798802"/>
            <a:ext cx="1371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0000FF"/>
                </a:solidFill>
              </a:rPr>
              <a:t>0</a:t>
            </a:r>
            <a:endParaRPr lang="en-US" sz="3600" dirty="0">
              <a:solidFill>
                <a:srgbClr val="0000FF"/>
              </a:solidFill>
            </a:endParaRPr>
          </a:p>
        </p:txBody>
      </p:sp>
      <p:grpSp>
        <p:nvGrpSpPr>
          <p:cNvPr id="3" name="Group 35"/>
          <p:cNvGrpSpPr/>
          <p:nvPr/>
        </p:nvGrpSpPr>
        <p:grpSpPr>
          <a:xfrm>
            <a:off x="3962400" y="2514600"/>
            <a:ext cx="457200" cy="457200"/>
            <a:chOff x="4267200" y="3352800"/>
            <a:chExt cx="762000" cy="687388"/>
          </a:xfrm>
        </p:grpSpPr>
        <p:cxnSp>
          <p:nvCxnSpPr>
            <p:cNvPr id="30" name="Straight Connector 29"/>
            <p:cNvCxnSpPr/>
            <p:nvPr/>
          </p:nvCxnSpPr>
          <p:spPr bwMode="auto">
            <a:xfrm>
              <a:off x="4267200" y="4038600"/>
              <a:ext cx="381000" cy="1588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2" name="Straight Connector 31"/>
            <p:cNvCxnSpPr/>
            <p:nvPr/>
          </p:nvCxnSpPr>
          <p:spPr bwMode="auto">
            <a:xfrm rot="5400000" flipH="1" flipV="1">
              <a:off x="4305300" y="3695703"/>
              <a:ext cx="685801" cy="1588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4" name="Straight Connector 33"/>
            <p:cNvCxnSpPr/>
            <p:nvPr/>
          </p:nvCxnSpPr>
          <p:spPr bwMode="auto">
            <a:xfrm>
              <a:off x="4648200" y="3352800"/>
              <a:ext cx="381000" cy="1588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37" name="TextBox 36"/>
          <p:cNvSpPr txBox="1"/>
          <p:nvPr/>
        </p:nvSpPr>
        <p:spPr>
          <a:xfrm>
            <a:off x="3505200" y="3505200"/>
            <a:ext cx="2514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/>
              <a:t>Threshold of 1</a:t>
            </a:r>
            <a:endParaRPr lang="en-US" sz="1800" dirty="0"/>
          </a:p>
        </p:txBody>
      </p:sp>
      <p:sp>
        <p:nvSpPr>
          <p:cNvPr id="38" name="TextBox 37"/>
          <p:cNvSpPr txBox="1"/>
          <p:nvPr/>
        </p:nvSpPr>
        <p:spPr>
          <a:xfrm>
            <a:off x="914400" y="1443335"/>
            <a:ext cx="990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39" name="TextBox 38"/>
          <p:cNvSpPr txBox="1"/>
          <p:nvPr/>
        </p:nvSpPr>
        <p:spPr>
          <a:xfrm>
            <a:off x="914400" y="2362200"/>
            <a:ext cx="60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40" name="TextBox 39"/>
          <p:cNvSpPr txBox="1"/>
          <p:nvPr/>
        </p:nvSpPr>
        <p:spPr>
          <a:xfrm>
            <a:off x="914400" y="3048000"/>
            <a:ext cx="60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990600" y="3733800"/>
            <a:ext cx="60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943600" y="2514600"/>
            <a:ext cx="123976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predicted</a:t>
            </a:r>
            <a:endParaRPr lang="en-US" sz="2000" dirty="0"/>
          </a:p>
        </p:txBody>
      </p:sp>
      <p:sp>
        <p:nvSpPr>
          <p:cNvPr id="5" name="TextBox 4"/>
          <p:cNvSpPr txBox="1"/>
          <p:nvPr/>
        </p:nvSpPr>
        <p:spPr>
          <a:xfrm>
            <a:off x="6096000" y="3429000"/>
            <a:ext cx="86907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</a:rPr>
              <a:t>actual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248400" y="3733800"/>
            <a:ext cx="1371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676400" y="4648200"/>
            <a:ext cx="531068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 smtClean="0"/>
              <a:t>Δw</a:t>
            </a:r>
            <a:r>
              <a:rPr lang="en-US" sz="2800" baseline="-25000" dirty="0" err="1" smtClean="0"/>
              <a:t>i</a:t>
            </a:r>
            <a:r>
              <a:rPr lang="en-US" sz="2800" dirty="0" smtClean="0"/>
              <a:t> = </a:t>
            </a:r>
            <a:r>
              <a:rPr lang="en-US" sz="2800" dirty="0" err="1" smtClean="0"/>
              <a:t>λ</a:t>
            </a:r>
            <a:r>
              <a:rPr lang="en-US" sz="2800" dirty="0" smtClean="0"/>
              <a:t> * (actual </a:t>
            </a:r>
            <a:r>
              <a:rPr lang="en-US" sz="2800" dirty="0"/>
              <a:t>-</a:t>
            </a:r>
            <a:r>
              <a:rPr lang="en-US" sz="2800" dirty="0" smtClean="0"/>
              <a:t> predicted) * x</a:t>
            </a:r>
            <a:r>
              <a:rPr lang="en-US" sz="2800" baseline="-25000" dirty="0" smtClean="0"/>
              <a:t>i</a:t>
            </a:r>
            <a:endParaRPr lang="en-US" sz="2800" baseline="-25000" dirty="0"/>
          </a:p>
        </p:txBody>
      </p:sp>
      <p:sp>
        <p:nvSpPr>
          <p:cNvPr id="7" name="Left Brace 6"/>
          <p:cNvSpPr/>
          <p:nvPr/>
        </p:nvSpPr>
        <p:spPr bwMode="auto">
          <a:xfrm rot="16200000">
            <a:off x="4495800" y="3962400"/>
            <a:ext cx="381000" cy="2819400"/>
          </a:xfrm>
          <a:prstGeom prst="leftBrac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489654" y="5715000"/>
            <a:ext cx="44445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What does this do in this case?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752600" y="4114800"/>
            <a:ext cx="220003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 smtClean="0"/>
              <a:t>w</a:t>
            </a:r>
            <a:r>
              <a:rPr lang="en-US" sz="2800" baseline="-25000" dirty="0" err="1" smtClean="0"/>
              <a:t>i</a:t>
            </a:r>
            <a:r>
              <a:rPr lang="en-US" sz="2800" dirty="0" smtClean="0"/>
              <a:t> = </a:t>
            </a:r>
            <a:r>
              <a:rPr lang="en-US" sz="2800" dirty="0" err="1" smtClean="0"/>
              <a:t>w</a:t>
            </a:r>
            <a:r>
              <a:rPr lang="en-US" sz="2800" baseline="-25000" dirty="0" err="1" smtClean="0"/>
              <a:t>i</a:t>
            </a:r>
            <a:r>
              <a:rPr lang="en-US" sz="2800" dirty="0"/>
              <a:t> </a:t>
            </a:r>
            <a:r>
              <a:rPr lang="en-US" sz="2800" dirty="0" smtClean="0"/>
              <a:t>+ </a:t>
            </a:r>
            <a:r>
              <a:rPr lang="en-US" sz="2800" dirty="0" err="1" smtClean="0"/>
              <a:t>Δwi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6487205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9" name="Oval 1027"/>
          <p:cNvSpPr>
            <a:spLocks noChangeArrowheads="1"/>
          </p:cNvSpPr>
          <p:nvPr/>
        </p:nvSpPr>
        <p:spPr bwMode="auto">
          <a:xfrm>
            <a:off x="3581400" y="2209800"/>
            <a:ext cx="1143000" cy="11430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71" name="Line 1029"/>
          <p:cNvSpPr>
            <a:spLocks noChangeShapeType="1"/>
          </p:cNvSpPr>
          <p:nvPr/>
        </p:nvSpPr>
        <p:spPr bwMode="auto">
          <a:xfrm>
            <a:off x="4800600" y="2743200"/>
            <a:ext cx="9906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73" name="Line 1031"/>
          <p:cNvSpPr>
            <a:spLocks noChangeShapeType="1"/>
          </p:cNvSpPr>
          <p:nvPr/>
        </p:nvSpPr>
        <p:spPr bwMode="auto">
          <a:xfrm>
            <a:off x="1600200" y="1752600"/>
            <a:ext cx="1905000" cy="609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74" name="Line 1032"/>
          <p:cNvSpPr>
            <a:spLocks noChangeShapeType="1"/>
          </p:cNvSpPr>
          <p:nvPr/>
        </p:nvSpPr>
        <p:spPr bwMode="auto">
          <a:xfrm>
            <a:off x="1600200" y="2590800"/>
            <a:ext cx="18288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75" name="Line 1033"/>
          <p:cNvSpPr>
            <a:spLocks noChangeShapeType="1"/>
          </p:cNvSpPr>
          <p:nvPr/>
        </p:nvSpPr>
        <p:spPr bwMode="auto">
          <a:xfrm flipV="1">
            <a:off x="1600200" y="3048000"/>
            <a:ext cx="1828800" cy="228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76" name="Line 1034"/>
          <p:cNvSpPr>
            <a:spLocks noChangeShapeType="1"/>
          </p:cNvSpPr>
          <p:nvPr/>
        </p:nvSpPr>
        <p:spPr bwMode="auto">
          <a:xfrm flipV="1">
            <a:off x="1676400" y="3200400"/>
            <a:ext cx="1905000" cy="685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81" name="Text Box 1039"/>
          <p:cNvSpPr txBox="1">
            <a:spLocks noChangeArrowheads="1"/>
          </p:cNvSpPr>
          <p:nvPr/>
        </p:nvSpPr>
        <p:spPr bwMode="auto">
          <a:xfrm>
            <a:off x="2133600" y="1447800"/>
            <a:ext cx="1371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 smtClean="0"/>
              <a:t>1</a:t>
            </a:r>
            <a:endParaRPr lang="en-US" sz="1800" baseline="-25000" dirty="0"/>
          </a:p>
        </p:txBody>
      </p:sp>
      <p:sp>
        <p:nvSpPr>
          <p:cNvPr id="36882" name="Text Box 1040"/>
          <p:cNvSpPr txBox="1">
            <a:spLocks noChangeArrowheads="1"/>
          </p:cNvSpPr>
          <p:nvPr/>
        </p:nvSpPr>
        <p:spPr bwMode="auto">
          <a:xfrm>
            <a:off x="1905000" y="2133600"/>
            <a:ext cx="1371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 smtClean="0"/>
              <a:t>-1</a:t>
            </a:r>
            <a:endParaRPr lang="en-US" sz="1800" baseline="-25000" dirty="0"/>
          </a:p>
        </p:txBody>
      </p:sp>
      <p:sp>
        <p:nvSpPr>
          <p:cNvPr id="36883" name="Text Box 1041"/>
          <p:cNvSpPr txBox="1">
            <a:spLocks noChangeArrowheads="1"/>
          </p:cNvSpPr>
          <p:nvPr/>
        </p:nvSpPr>
        <p:spPr bwMode="auto">
          <a:xfrm>
            <a:off x="1981200" y="2819400"/>
            <a:ext cx="13716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/>
              <a:t>1</a:t>
            </a:r>
            <a:endParaRPr lang="en-US" sz="1800" baseline="-25000" dirty="0"/>
          </a:p>
        </p:txBody>
      </p:sp>
      <p:sp>
        <p:nvSpPr>
          <p:cNvPr id="36884" name="Text Box 1042"/>
          <p:cNvSpPr txBox="1">
            <a:spLocks noChangeArrowheads="1"/>
          </p:cNvSpPr>
          <p:nvPr/>
        </p:nvSpPr>
        <p:spPr bwMode="auto">
          <a:xfrm>
            <a:off x="2209800" y="3733800"/>
            <a:ext cx="1371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 smtClean="0"/>
              <a:t>0.5</a:t>
            </a:r>
            <a:endParaRPr lang="en-US" sz="1800" baseline="-25000" dirty="0"/>
          </a:p>
        </p:txBody>
      </p:sp>
      <p:sp>
        <p:nvSpPr>
          <p:cNvPr id="36868" name="Text Box 1045"/>
          <p:cNvSpPr txBox="1">
            <a:spLocks noChangeArrowheads="1"/>
          </p:cNvSpPr>
          <p:nvPr/>
        </p:nvSpPr>
        <p:spPr bwMode="auto">
          <a:xfrm>
            <a:off x="-304800" y="381000"/>
            <a:ext cx="83820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000" dirty="0" smtClean="0"/>
              <a:t>Perceptron learning</a:t>
            </a:r>
            <a:endParaRPr lang="en-US" sz="4000" dirty="0"/>
          </a:p>
        </p:txBody>
      </p:sp>
      <p:sp>
        <p:nvSpPr>
          <p:cNvPr id="28" name="TextBox 27"/>
          <p:cNvSpPr txBox="1"/>
          <p:nvPr/>
        </p:nvSpPr>
        <p:spPr>
          <a:xfrm>
            <a:off x="6327588" y="2798802"/>
            <a:ext cx="1371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0000FF"/>
                </a:solidFill>
              </a:rPr>
              <a:t>0</a:t>
            </a:r>
            <a:endParaRPr lang="en-US" sz="3600" dirty="0">
              <a:solidFill>
                <a:srgbClr val="0000FF"/>
              </a:solidFill>
            </a:endParaRPr>
          </a:p>
        </p:txBody>
      </p:sp>
      <p:grpSp>
        <p:nvGrpSpPr>
          <p:cNvPr id="3" name="Group 35"/>
          <p:cNvGrpSpPr/>
          <p:nvPr/>
        </p:nvGrpSpPr>
        <p:grpSpPr>
          <a:xfrm>
            <a:off x="3962400" y="2514600"/>
            <a:ext cx="457200" cy="457200"/>
            <a:chOff x="4267200" y="3352800"/>
            <a:chExt cx="762000" cy="687388"/>
          </a:xfrm>
        </p:grpSpPr>
        <p:cxnSp>
          <p:nvCxnSpPr>
            <p:cNvPr id="30" name="Straight Connector 29"/>
            <p:cNvCxnSpPr/>
            <p:nvPr/>
          </p:nvCxnSpPr>
          <p:spPr bwMode="auto">
            <a:xfrm>
              <a:off x="4267200" y="4038600"/>
              <a:ext cx="381000" cy="1588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2" name="Straight Connector 31"/>
            <p:cNvCxnSpPr/>
            <p:nvPr/>
          </p:nvCxnSpPr>
          <p:spPr bwMode="auto">
            <a:xfrm rot="5400000" flipH="1" flipV="1">
              <a:off x="4305300" y="3695703"/>
              <a:ext cx="685801" cy="1588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4" name="Straight Connector 33"/>
            <p:cNvCxnSpPr/>
            <p:nvPr/>
          </p:nvCxnSpPr>
          <p:spPr bwMode="auto">
            <a:xfrm>
              <a:off x="4648200" y="3352800"/>
              <a:ext cx="381000" cy="1588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37" name="TextBox 36"/>
          <p:cNvSpPr txBox="1"/>
          <p:nvPr/>
        </p:nvSpPr>
        <p:spPr>
          <a:xfrm>
            <a:off x="3505200" y="3505200"/>
            <a:ext cx="2514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/>
              <a:t>Threshold of 1</a:t>
            </a:r>
            <a:endParaRPr lang="en-US" sz="1800" dirty="0"/>
          </a:p>
        </p:txBody>
      </p:sp>
      <p:sp>
        <p:nvSpPr>
          <p:cNvPr id="38" name="TextBox 37"/>
          <p:cNvSpPr txBox="1"/>
          <p:nvPr/>
        </p:nvSpPr>
        <p:spPr>
          <a:xfrm>
            <a:off x="914400" y="1443335"/>
            <a:ext cx="990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39" name="TextBox 38"/>
          <p:cNvSpPr txBox="1"/>
          <p:nvPr/>
        </p:nvSpPr>
        <p:spPr>
          <a:xfrm>
            <a:off x="914400" y="2362200"/>
            <a:ext cx="60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40" name="TextBox 39"/>
          <p:cNvSpPr txBox="1"/>
          <p:nvPr/>
        </p:nvSpPr>
        <p:spPr>
          <a:xfrm>
            <a:off x="914400" y="3048000"/>
            <a:ext cx="60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990600" y="3733800"/>
            <a:ext cx="60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943600" y="2514600"/>
            <a:ext cx="123976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predicted</a:t>
            </a:r>
            <a:endParaRPr lang="en-US" sz="2000" dirty="0"/>
          </a:p>
        </p:txBody>
      </p:sp>
      <p:sp>
        <p:nvSpPr>
          <p:cNvPr id="5" name="TextBox 4"/>
          <p:cNvSpPr txBox="1"/>
          <p:nvPr/>
        </p:nvSpPr>
        <p:spPr>
          <a:xfrm>
            <a:off x="6096000" y="3429000"/>
            <a:ext cx="86907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</a:rPr>
              <a:t>actual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248400" y="3733800"/>
            <a:ext cx="1371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676400" y="4648200"/>
            <a:ext cx="531068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 smtClean="0"/>
              <a:t>Δw</a:t>
            </a:r>
            <a:r>
              <a:rPr lang="en-US" sz="2800" baseline="-25000" dirty="0" err="1" smtClean="0"/>
              <a:t>i</a:t>
            </a:r>
            <a:r>
              <a:rPr lang="en-US" sz="2800" dirty="0" smtClean="0"/>
              <a:t> = </a:t>
            </a:r>
            <a:r>
              <a:rPr lang="en-US" sz="2800" dirty="0" err="1" smtClean="0"/>
              <a:t>λ</a:t>
            </a:r>
            <a:r>
              <a:rPr lang="en-US" sz="2800" dirty="0" smtClean="0"/>
              <a:t> * (actual </a:t>
            </a:r>
            <a:r>
              <a:rPr lang="en-US" sz="2800" dirty="0"/>
              <a:t>-</a:t>
            </a:r>
            <a:r>
              <a:rPr lang="en-US" sz="2800" dirty="0" smtClean="0"/>
              <a:t> predicted) * x</a:t>
            </a:r>
            <a:r>
              <a:rPr lang="en-US" sz="2800" baseline="-25000" dirty="0" smtClean="0"/>
              <a:t>i</a:t>
            </a:r>
            <a:endParaRPr lang="en-US" sz="2800" baseline="-25000" dirty="0"/>
          </a:p>
        </p:txBody>
      </p:sp>
      <p:sp>
        <p:nvSpPr>
          <p:cNvPr id="7" name="Left Brace 6"/>
          <p:cNvSpPr/>
          <p:nvPr/>
        </p:nvSpPr>
        <p:spPr bwMode="auto">
          <a:xfrm rot="16200000">
            <a:off x="4495800" y="3962400"/>
            <a:ext cx="381000" cy="2819400"/>
          </a:xfrm>
          <a:prstGeom prst="leftBrac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351109" y="5715000"/>
            <a:ext cx="48893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causes us to increase the weights!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752600" y="4114800"/>
            <a:ext cx="220003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 smtClean="0"/>
              <a:t>w</a:t>
            </a:r>
            <a:r>
              <a:rPr lang="en-US" sz="2800" baseline="-25000" dirty="0" err="1" smtClean="0"/>
              <a:t>i</a:t>
            </a:r>
            <a:r>
              <a:rPr lang="en-US" sz="2800" dirty="0" smtClean="0"/>
              <a:t> = </a:t>
            </a:r>
            <a:r>
              <a:rPr lang="en-US" sz="2800" dirty="0" err="1" smtClean="0"/>
              <a:t>w</a:t>
            </a:r>
            <a:r>
              <a:rPr lang="en-US" sz="2800" baseline="-25000" dirty="0" err="1" smtClean="0"/>
              <a:t>i</a:t>
            </a:r>
            <a:r>
              <a:rPr lang="en-US" sz="2800" dirty="0"/>
              <a:t> </a:t>
            </a:r>
            <a:r>
              <a:rPr lang="en-US" sz="2800" dirty="0" smtClean="0"/>
              <a:t>+ </a:t>
            </a:r>
            <a:r>
              <a:rPr lang="en-US" sz="2800" dirty="0" err="1" smtClean="0"/>
              <a:t>Δwi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2227378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9" name="Oval 1027"/>
          <p:cNvSpPr>
            <a:spLocks noChangeArrowheads="1"/>
          </p:cNvSpPr>
          <p:nvPr/>
        </p:nvSpPr>
        <p:spPr bwMode="auto">
          <a:xfrm>
            <a:off x="3581400" y="2209800"/>
            <a:ext cx="1143000" cy="11430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71" name="Line 1029"/>
          <p:cNvSpPr>
            <a:spLocks noChangeShapeType="1"/>
          </p:cNvSpPr>
          <p:nvPr/>
        </p:nvSpPr>
        <p:spPr bwMode="auto">
          <a:xfrm>
            <a:off x="4800600" y="2743200"/>
            <a:ext cx="9906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73" name="Line 1031"/>
          <p:cNvSpPr>
            <a:spLocks noChangeShapeType="1"/>
          </p:cNvSpPr>
          <p:nvPr/>
        </p:nvSpPr>
        <p:spPr bwMode="auto">
          <a:xfrm>
            <a:off x="1600200" y="1752600"/>
            <a:ext cx="1905000" cy="609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74" name="Line 1032"/>
          <p:cNvSpPr>
            <a:spLocks noChangeShapeType="1"/>
          </p:cNvSpPr>
          <p:nvPr/>
        </p:nvSpPr>
        <p:spPr bwMode="auto">
          <a:xfrm>
            <a:off x="1600200" y="2590800"/>
            <a:ext cx="18288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75" name="Line 1033"/>
          <p:cNvSpPr>
            <a:spLocks noChangeShapeType="1"/>
          </p:cNvSpPr>
          <p:nvPr/>
        </p:nvSpPr>
        <p:spPr bwMode="auto">
          <a:xfrm flipV="1">
            <a:off x="1600200" y="3048000"/>
            <a:ext cx="1828800" cy="228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76" name="Line 1034"/>
          <p:cNvSpPr>
            <a:spLocks noChangeShapeType="1"/>
          </p:cNvSpPr>
          <p:nvPr/>
        </p:nvSpPr>
        <p:spPr bwMode="auto">
          <a:xfrm flipV="1">
            <a:off x="1676400" y="3200400"/>
            <a:ext cx="1905000" cy="685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68" name="Text Box 1045"/>
          <p:cNvSpPr txBox="1">
            <a:spLocks noChangeArrowheads="1"/>
          </p:cNvSpPr>
          <p:nvPr/>
        </p:nvSpPr>
        <p:spPr bwMode="auto">
          <a:xfrm>
            <a:off x="-304800" y="381000"/>
            <a:ext cx="83820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000" dirty="0" smtClean="0"/>
              <a:t>Perceptron learning</a:t>
            </a:r>
            <a:endParaRPr lang="en-US" sz="4000" dirty="0"/>
          </a:p>
        </p:txBody>
      </p:sp>
      <p:sp>
        <p:nvSpPr>
          <p:cNvPr id="28" name="TextBox 27"/>
          <p:cNvSpPr txBox="1"/>
          <p:nvPr/>
        </p:nvSpPr>
        <p:spPr>
          <a:xfrm>
            <a:off x="6327588" y="2798802"/>
            <a:ext cx="1371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0000FF"/>
                </a:solidFill>
              </a:rPr>
              <a:t>1</a:t>
            </a:r>
          </a:p>
        </p:txBody>
      </p:sp>
      <p:grpSp>
        <p:nvGrpSpPr>
          <p:cNvPr id="3" name="Group 35"/>
          <p:cNvGrpSpPr/>
          <p:nvPr/>
        </p:nvGrpSpPr>
        <p:grpSpPr>
          <a:xfrm>
            <a:off x="3962400" y="2514600"/>
            <a:ext cx="457200" cy="457200"/>
            <a:chOff x="4267200" y="3352800"/>
            <a:chExt cx="762000" cy="687388"/>
          </a:xfrm>
        </p:grpSpPr>
        <p:cxnSp>
          <p:nvCxnSpPr>
            <p:cNvPr id="30" name="Straight Connector 29"/>
            <p:cNvCxnSpPr/>
            <p:nvPr/>
          </p:nvCxnSpPr>
          <p:spPr bwMode="auto">
            <a:xfrm>
              <a:off x="4267200" y="4038600"/>
              <a:ext cx="381000" cy="1588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2" name="Straight Connector 31"/>
            <p:cNvCxnSpPr/>
            <p:nvPr/>
          </p:nvCxnSpPr>
          <p:spPr bwMode="auto">
            <a:xfrm rot="5400000" flipH="1" flipV="1">
              <a:off x="4305300" y="3695703"/>
              <a:ext cx="685801" cy="1588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4" name="Straight Connector 33"/>
            <p:cNvCxnSpPr/>
            <p:nvPr/>
          </p:nvCxnSpPr>
          <p:spPr bwMode="auto">
            <a:xfrm>
              <a:off x="4648200" y="3352800"/>
              <a:ext cx="381000" cy="1588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37" name="TextBox 36"/>
          <p:cNvSpPr txBox="1"/>
          <p:nvPr/>
        </p:nvSpPr>
        <p:spPr>
          <a:xfrm>
            <a:off x="3505200" y="3505200"/>
            <a:ext cx="2514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/>
              <a:t>Threshold of 1</a:t>
            </a:r>
            <a:endParaRPr lang="en-US" sz="1800" dirty="0"/>
          </a:p>
        </p:txBody>
      </p:sp>
      <p:sp>
        <p:nvSpPr>
          <p:cNvPr id="4" name="TextBox 3"/>
          <p:cNvSpPr txBox="1"/>
          <p:nvPr/>
        </p:nvSpPr>
        <p:spPr>
          <a:xfrm>
            <a:off x="5943600" y="2514600"/>
            <a:ext cx="123976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predicted</a:t>
            </a:r>
            <a:endParaRPr lang="en-US" sz="2000" dirty="0"/>
          </a:p>
        </p:txBody>
      </p:sp>
      <p:sp>
        <p:nvSpPr>
          <p:cNvPr id="5" name="TextBox 4"/>
          <p:cNvSpPr txBox="1"/>
          <p:nvPr/>
        </p:nvSpPr>
        <p:spPr>
          <a:xfrm>
            <a:off x="6096000" y="3429000"/>
            <a:ext cx="86907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</a:rPr>
              <a:t>actual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248400" y="3733800"/>
            <a:ext cx="1371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</a:rPr>
              <a:t>0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676400" y="4648200"/>
            <a:ext cx="531068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 smtClean="0"/>
              <a:t>Δw</a:t>
            </a:r>
            <a:r>
              <a:rPr lang="en-US" sz="2800" baseline="-25000" dirty="0" err="1" smtClean="0"/>
              <a:t>i</a:t>
            </a:r>
            <a:r>
              <a:rPr lang="en-US" sz="2800" dirty="0" smtClean="0"/>
              <a:t> = </a:t>
            </a:r>
            <a:r>
              <a:rPr lang="en-US" sz="2800" dirty="0" err="1" smtClean="0"/>
              <a:t>λ</a:t>
            </a:r>
            <a:r>
              <a:rPr lang="en-US" sz="2800" dirty="0" smtClean="0"/>
              <a:t> * (actual </a:t>
            </a:r>
            <a:r>
              <a:rPr lang="en-US" sz="2800" dirty="0"/>
              <a:t>-</a:t>
            </a:r>
            <a:r>
              <a:rPr lang="en-US" sz="2800" dirty="0" smtClean="0"/>
              <a:t> predicted) * x</a:t>
            </a:r>
            <a:r>
              <a:rPr lang="en-US" sz="2800" baseline="-25000" dirty="0" smtClean="0"/>
              <a:t>i</a:t>
            </a:r>
            <a:endParaRPr lang="en-US" sz="2800" baseline="-25000" dirty="0"/>
          </a:p>
        </p:txBody>
      </p:sp>
      <p:sp>
        <p:nvSpPr>
          <p:cNvPr id="7" name="Left Brace 6"/>
          <p:cNvSpPr/>
          <p:nvPr/>
        </p:nvSpPr>
        <p:spPr bwMode="auto">
          <a:xfrm rot="16200000">
            <a:off x="4495800" y="3962400"/>
            <a:ext cx="381000" cy="2819400"/>
          </a:xfrm>
          <a:prstGeom prst="leftBrac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351109" y="5715000"/>
            <a:ext cx="52148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What if predicted = 1 and actual = 0?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752600" y="4114800"/>
            <a:ext cx="220003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 smtClean="0"/>
              <a:t>w</a:t>
            </a:r>
            <a:r>
              <a:rPr lang="en-US" sz="2800" baseline="-25000" dirty="0" err="1" smtClean="0"/>
              <a:t>i</a:t>
            </a:r>
            <a:r>
              <a:rPr lang="en-US" sz="2800" dirty="0" smtClean="0"/>
              <a:t> = </a:t>
            </a:r>
            <a:r>
              <a:rPr lang="en-US" sz="2800" dirty="0" err="1" smtClean="0"/>
              <a:t>w</a:t>
            </a:r>
            <a:r>
              <a:rPr lang="en-US" sz="2800" baseline="-25000" dirty="0" err="1" smtClean="0"/>
              <a:t>i</a:t>
            </a:r>
            <a:r>
              <a:rPr lang="en-US" sz="2800" dirty="0"/>
              <a:t> </a:t>
            </a:r>
            <a:r>
              <a:rPr lang="en-US" sz="2800" dirty="0" smtClean="0"/>
              <a:t>+ </a:t>
            </a:r>
            <a:r>
              <a:rPr lang="en-US" sz="2800" dirty="0" err="1" smtClean="0"/>
              <a:t>Δwi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6787585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9" name="Oval 1027"/>
          <p:cNvSpPr>
            <a:spLocks noChangeArrowheads="1"/>
          </p:cNvSpPr>
          <p:nvPr/>
        </p:nvSpPr>
        <p:spPr bwMode="auto">
          <a:xfrm>
            <a:off x="3581400" y="2209800"/>
            <a:ext cx="1143000" cy="11430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71" name="Line 1029"/>
          <p:cNvSpPr>
            <a:spLocks noChangeShapeType="1"/>
          </p:cNvSpPr>
          <p:nvPr/>
        </p:nvSpPr>
        <p:spPr bwMode="auto">
          <a:xfrm>
            <a:off x="4800600" y="2743200"/>
            <a:ext cx="9906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73" name="Line 1031"/>
          <p:cNvSpPr>
            <a:spLocks noChangeShapeType="1"/>
          </p:cNvSpPr>
          <p:nvPr/>
        </p:nvSpPr>
        <p:spPr bwMode="auto">
          <a:xfrm>
            <a:off x="1600200" y="1752600"/>
            <a:ext cx="1905000" cy="609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74" name="Line 1032"/>
          <p:cNvSpPr>
            <a:spLocks noChangeShapeType="1"/>
          </p:cNvSpPr>
          <p:nvPr/>
        </p:nvSpPr>
        <p:spPr bwMode="auto">
          <a:xfrm>
            <a:off x="1600200" y="2590800"/>
            <a:ext cx="18288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75" name="Line 1033"/>
          <p:cNvSpPr>
            <a:spLocks noChangeShapeType="1"/>
          </p:cNvSpPr>
          <p:nvPr/>
        </p:nvSpPr>
        <p:spPr bwMode="auto">
          <a:xfrm flipV="1">
            <a:off x="1600200" y="3048000"/>
            <a:ext cx="1828800" cy="228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76" name="Line 1034"/>
          <p:cNvSpPr>
            <a:spLocks noChangeShapeType="1"/>
          </p:cNvSpPr>
          <p:nvPr/>
        </p:nvSpPr>
        <p:spPr bwMode="auto">
          <a:xfrm flipV="1">
            <a:off x="1676400" y="3200400"/>
            <a:ext cx="1905000" cy="685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68" name="Text Box 1045"/>
          <p:cNvSpPr txBox="1">
            <a:spLocks noChangeArrowheads="1"/>
          </p:cNvSpPr>
          <p:nvPr/>
        </p:nvSpPr>
        <p:spPr bwMode="auto">
          <a:xfrm>
            <a:off x="-304800" y="381000"/>
            <a:ext cx="83820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000" dirty="0" smtClean="0"/>
              <a:t>Perceptron learning</a:t>
            </a:r>
            <a:endParaRPr lang="en-US" sz="4000" dirty="0"/>
          </a:p>
        </p:txBody>
      </p:sp>
      <p:sp>
        <p:nvSpPr>
          <p:cNvPr id="28" name="TextBox 27"/>
          <p:cNvSpPr txBox="1"/>
          <p:nvPr/>
        </p:nvSpPr>
        <p:spPr>
          <a:xfrm>
            <a:off x="6327588" y="2798802"/>
            <a:ext cx="1371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0000FF"/>
                </a:solidFill>
              </a:rPr>
              <a:t>1</a:t>
            </a:r>
          </a:p>
        </p:txBody>
      </p:sp>
      <p:grpSp>
        <p:nvGrpSpPr>
          <p:cNvPr id="3" name="Group 35"/>
          <p:cNvGrpSpPr/>
          <p:nvPr/>
        </p:nvGrpSpPr>
        <p:grpSpPr>
          <a:xfrm>
            <a:off x="3962400" y="2514600"/>
            <a:ext cx="457200" cy="457200"/>
            <a:chOff x="4267200" y="3352800"/>
            <a:chExt cx="762000" cy="687388"/>
          </a:xfrm>
        </p:grpSpPr>
        <p:cxnSp>
          <p:nvCxnSpPr>
            <p:cNvPr id="30" name="Straight Connector 29"/>
            <p:cNvCxnSpPr/>
            <p:nvPr/>
          </p:nvCxnSpPr>
          <p:spPr bwMode="auto">
            <a:xfrm>
              <a:off x="4267200" y="4038600"/>
              <a:ext cx="381000" cy="1588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2" name="Straight Connector 31"/>
            <p:cNvCxnSpPr/>
            <p:nvPr/>
          </p:nvCxnSpPr>
          <p:spPr bwMode="auto">
            <a:xfrm rot="5400000" flipH="1" flipV="1">
              <a:off x="4305300" y="3695703"/>
              <a:ext cx="685801" cy="1588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4" name="Straight Connector 33"/>
            <p:cNvCxnSpPr/>
            <p:nvPr/>
          </p:nvCxnSpPr>
          <p:spPr bwMode="auto">
            <a:xfrm>
              <a:off x="4648200" y="3352800"/>
              <a:ext cx="381000" cy="1588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37" name="TextBox 36"/>
          <p:cNvSpPr txBox="1"/>
          <p:nvPr/>
        </p:nvSpPr>
        <p:spPr>
          <a:xfrm>
            <a:off x="3505200" y="3505200"/>
            <a:ext cx="2514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/>
              <a:t>Threshold of 1</a:t>
            </a:r>
            <a:endParaRPr lang="en-US" sz="1800" dirty="0"/>
          </a:p>
        </p:txBody>
      </p:sp>
      <p:sp>
        <p:nvSpPr>
          <p:cNvPr id="4" name="TextBox 3"/>
          <p:cNvSpPr txBox="1"/>
          <p:nvPr/>
        </p:nvSpPr>
        <p:spPr>
          <a:xfrm>
            <a:off x="5943600" y="2514600"/>
            <a:ext cx="123976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predicted</a:t>
            </a:r>
            <a:endParaRPr lang="en-US" sz="2000" dirty="0"/>
          </a:p>
        </p:txBody>
      </p:sp>
      <p:sp>
        <p:nvSpPr>
          <p:cNvPr id="5" name="TextBox 4"/>
          <p:cNvSpPr txBox="1"/>
          <p:nvPr/>
        </p:nvSpPr>
        <p:spPr>
          <a:xfrm>
            <a:off x="6096000" y="3429000"/>
            <a:ext cx="86907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</a:rPr>
              <a:t>actual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248400" y="3733800"/>
            <a:ext cx="1371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</a:rPr>
              <a:t>0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676400" y="4648200"/>
            <a:ext cx="531068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 smtClean="0"/>
              <a:t>Δw</a:t>
            </a:r>
            <a:r>
              <a:rPr lang="en-US" sz="2800" baseline="-25000" dirty="0" err="1" smtClean="0"/>
              <a:t>i</a:t>
            </a:r>
            <a:r>
              <a:rPr lang="en-US" sz="2800" dirty="0" smtClean="0"/>
              <a:t> = </a:t>
            </a:r>
            <a:r>
              <a:rPr lang="en-US" sz="2800" dirty="0" err="1" smtClean="0"/>
              <a:t>λ</a:t>
            </a:r>
            <a:r>
              <a:rPr lang="en-US" sz="2800" dirty="0" smtClean="0"/>
              <a:t> * (actual </a:t>
            </a:r>
            <a:r>
              <a:rPr lang="en-US" sz="2800" dirty="0"/>
              <a:t>-</a:t>
            </a:r>
            <a:r>
              <a:rPr lang="en-US" sz="2800" dirty="0" smtClean="0"/>
              <a:t> predicted) * x</a:t>
            </a:r>
            <a:r>
              <a:rPr lang="en-US" sz="2800" baseline="-25000" dirty="0" smtClean="0"/>
              <a:t>i</a:t>
            </a:r>
            <a:endParaRPr lang="en-US" sz="2800" baseline="-25000" dirty="0"/>
          </a:p>
        </p:txBody>
      </p:sp>
      <p:sp>
        <p:nvSpPr>
          <p:cNvPr id="7" name="Left Brace 6"/>
          <p:cNvSpPr/>
          <p:nvPr/>
        </p:nvSpPr>
        <p:spPr bwMode="auto">
          <a:xfrm rot="16200000">
            <a:off x="4495800" y="3962400"/>
            <a:ext cx="381000" cy="2819400"/>
          </a:xfrm>
          <a:prstGeom prst="leftBrac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219200" y="5638800"/>
            <a:ext cx="767214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We’re over the threshold, so want to decrease weights:</a:t>
            </a:r>
          </a:p>
          <a:p>
            <a:r>
              <a:rPr lang="en-US" dirty="0" smtClean="0">
                <a:solidFill>
                  <a:srgbClr val="0000FF"/>
                </a:solidFill>
              </a:rPr>
              <a:t>actual - predicted = -1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752600" y="4114800"/>
            <a:ext cx="220003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 smtClean="0"/>
              <a:t>w</a:t>
            </a:r>
            <a:r>
              <a:rPr lang="en-US" sz="2800" baseline="-25000" dirty="0" err="1" smtClean="0"/>
              <a:t>i</a:t>
            </a:r>
            <a:r>
              <a:rPr lang="en-US" sz="2800" dirty="0" smtClean="0"/>
              <a:t> = </a:t>
            </a:r>
            <a:r>
              <a:rPr lang="en-US" sz="2800" dirty="0" err="1" smtClean="0"/>
              <a:t>w</a:t>
            </a:r>
            <a:r>
              <a:rPr lang="en-US" sz="2800" baseline="-25000" dirty="0" err="1" smtClean="0"/>
              <a:t>i</a:t>
            </a:r>
            <a:r>
              <a:rPr lang="en-US" sz="2800" dirty="0"/>
              <a:t> </a:t>
            </a:r>
            <a:r>
              <a:rPr lang="en-US" sz="2800" dirty="0" smtClean="0"/>
              <a:t>+ </a:t>
            </a:r>
            <a:r>
              <a:rPr lang="en-US" sz="2800" dirty="0" err="1" smtClean="0"/>
              <a:t>Δwi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7000540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9" name="Oval 1027"/>
          <p:cNvSpPr>
            <a:spLocks noChangeArrowheads="1"/>
          </p:cNvSpPr>
          <p:nvPr/>
        </p:nvSpPr>
        <p:spPr bwMode="auto">
          <a:xfrm>
            <a:off x="3581400" y="2209800"/>
            <a:ext cx="1143000" cy="11430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71" name="Line 1029"/>
          <p:cNvSpPr>
            <a:spLocks noChangeShapeType="1"/>
          </p:cNvSpPr>
          <p:nvPr/>
        </p:nvSpPr>
        <p:spPr bwMode="auto">
          <a:xfrm>
            <a:off x="4800600" y="2743200"/>
            <a:ext cx="9906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73" name="Line 1031"/>
          <p:cNvSpPr>
            <a:spLocks noChangeShapeType="1"/>
          </p:cNvSpPr>
          <p:nvPr/>
        </p:nvSpPr>
        <p:spPr bwMode="auto">
          <a:xfrm>
            <a:off x="1600200" y="1752600"/>
            <a:ext cx="1905000" cy="609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74" name="Line 1032"/>
          <p:cNvSpPr>
            <a:spLocks noChangeShapeType="1"/>
          </p:cNvSpPr>
          <p:nvPr/>
        </p:nvSpPr>
        <p:spPr bwMode="auto">
          <a:xfrm>
            <a:off x="1600200" y="2590800"/>
            <a:ext cx="18288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75" name="Line 1033"/>
          <p:cNvSpPr>
            <a:spLocks noChangeShapeType="1"/>
          </p:cNvSpPr>
          <p:nvPr/>
        </p:nvSpPr>
        <p:spPr bwMode="auto">
          <a:xfrm flipV="1">
            <a:off x="1600200" y="3048000"/>
            <a:ext cx="1828800" cy="228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76" name="Line 1034"/>
          <p:cNvSpPr>
            <a:spLocks noChangeShapeType="1"/>
          </p:cNvSpPr>
          <p:nvPr/>
        </p:nvSpPr>
        <p:spPr bwMode="auto">
          <a:xfrm flipV="1">
            <a:off x="1676400" y="3200400"/>
            <a:ext cx="1905000" cy="685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81" name="Text Box 1039"/>
          <p:cNvSpPr txBox="1">
            <a:spLocks noChangeArrowheads="1"/>
          </p:cNvSpPr>
          <p:nvPr/>
        </p:nvSpPr>
        <p:spPr bwMode="auto">
          <a:xfrm>
            <a:off x="2133600" y="1447800"/>
            <a:ext cx="1371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 smtClean="0"/>
              <a:t>1</a:t>
            </a:r>
            <a:endParaRPr lang="en-US" sz="1800" baseline="-25000" dirty="0"/>
          </a:p>
        </p:txBody>
      </p:sp>
      <p:sp>
        <p:nvSpPr>
          <p:cNvPr id="36882" name="Text Box 1040"/>
          <p:cNvSpPr txBox="1">
            <a:spLocks noChangeArrowheads="1"/>
          </p:cNvSpPr>
          <p:nvPr/>
        </p:nvSpPr>
        <p:spPr bwMode="auto">
          <a:xfrm>
            <a:off x="1905000" y="2133600"/>
            <a:ext cx="1371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 smtClean="0"/>
              <a:t>-1</a:t>
            </a:r>
            <a:endParaRPr lang="en-US" sz="1800" baseline="-25000" dirty="0"/>
          </a:p>
        </p:txBody>
      </p:sp>
      <p:sp>
        <p:nvSpPr>
          <p:cNvPr id="36883" name="Text Box 1041"/>
          <p:cNvSpPr txBox="1">
            <a:spLocks noChangeArrowheads="1"/>
          </p:cNvSpPr>
          <p:nvPr/>
        </p:nvSpPr>
        <p:spPr bwMode="auto">
          <a:xfrm>
            <a:off x="1981200" y="2819400"/>
            <a:ext cx="13716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/>
              <a:t>1</a:t>
            </a:r>
            <a:endParaRPr lang="en-US" sz="1800" baseline="-25000" dirty="0"/>
          </a:p>
        </p:txBody>
      </p:sp>
      <p:sp>
        <p:nvSpPr>
          <p:cNvPr id="36884" name="Text Box 1042"/>
          <p:cNvSpPr txBox="1">
            <a:spLocks noChangeArrowheads="1"/>
          </p:cNvSpPr>
          <p:nvPr/>
        </p:nvSpPr>
        <p:spPr bwMode="auto">
          <a:xfrm>
            <a:off x="2209800" y="3733800"/>
            <a:ext cx="1371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 smtClean="0"/>
              <a:t>0.5</a:t>
            </a:r>
            <a:endParaRPr lang="en-US" sz="1800" baseline="-25000" dirty="0"/>
          </a:p>
        </p:txBody>
      </p:sp>
      <p:sp>
        <p:nvSpPr>
          <p:cNvPr id="36868" name="Text Box 1045"/>
          <p:cNvSpPr txBox="1">
            <a:spLocks noChangeArrowheads="1"/>
          </p:cNvSpPr>
          <p:nvPr/>
        </p:nvSpPr>
        <p:spPr bwMode="auto">
          <a:xfrm>
            <a:off x="-304800" y="381000"/>
            <a:ext cx="83820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000" dirty="0" smtClean="0"/>
              <a:t>Perceptron learning</a:t>
            </a:r>
            <a:endParaRPr lang="en-US" sz="4000" dirty="0"/>
          </a:p>
        </p:txBody>
      </p:sp>
      <p:sp>
        <p:nvSpPr>
          <p:cNvPr id="28" name="TextBox 27"/>
          <p:cNvSpPr txBox="1"/>
          <p:nvPr/>
        </p:nvSpPr>
        <p:spPr>
          <a:xfrm>
            <a:off x="6327588" y="2798802"/>
            <a:ext cx="1371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0000FF"/>
                </a:solidFill>
              </a:rPr>
              <a:t>0</a:t>
            </a:r>
            <a:endParaRPr lang="en-US" sz="3600" dirty="0">
              <a:solidFill>
                <a:srgbClr val="0000FF"/>
              </a:solidFill>
            </a:endParaRPr>
          </a:p>
        </p:txBody>
      </p:sp>
      <p:grpSp>
        <p:nvGrpSpPr>
          <p:cNvPr id="3" name="Group 35"/>
          <p:cNvGrpSpPr/>
          <p:nvPr/>
        </p:nvGrpSpPr>
        <p:grpSpPr>
          <a:xfrm>
            <a:off x="3962400" y="2514600"/>
            <a:ext cx="457200" cy="457200"/>
            <a:chOff x="4267200" y="3352800"/>
            <a:chExt cx="762000" cy="687388"/>
          </a:xfrm>
        </p:grpSpPr>
        <p:cxnSp>
          <p:nvCxnSpPr>
            <p:cNvPr id="30" name="Straight Connector 29"/>
            <p:cNvCxnSpPr/>
            <p:nvPr/>
          </p:nvCxnSpPr>
          <p:spPr bwMode="auto">
            <a:xfrm>
              <a:off x="4267200" y="4038600"/>
              <a:ext cx="381000" cy="1588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2" name="Straight Connector 31"/>
            <p:cNvCxnSpPr/>
            <p:nvPr/>
          </p:nvCxnSpPr>
          <p:spPr bwMode="auto">
            <a:xfrm rot="5400000" flipH="1" flipV="1">
              <a:off x="4305300" y="3695703"/>
              <a:ext cx="685801" cy="1588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4" name="Straight Connector 33"/>
            <p:cNvCxnSpPr/>
            <p:nvPr/>
          </p:nvCxnSpPr>
          <p:spPr bwMode="auto">
            <a:xfrm>
              <a:off x="4648200" y="3352800"/>
              <a:ext cx="381000" cy="1588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37" name="TextBox 36"/>
          <p:cNvSpPr txBox="1"/>
          <p:nvPr/>
        </p:nvSpPr>
        <p:spPr>
          <a:xfrm>
            <a:off x="3505200" y="3505200"/>
            <a:ext cx="2514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/>
              <a:t>Threshold of 1</a:t>
            </a:r>
            <a:endParaRPr lang="en-US" sz="1800" dirty="0"/>
          </a:p>
        </p:txBody>
      </p:sp>
      <p:sp>
        <p:nvSpPr>
          <p:cNvPr id="38" name="TextBox 37"/>
          <p:cNvSpPr txBox="1"/>
          <p:nvPr/>
        </p:nvSpPr>
        <p:spPr>
          <a:xfrm>
            <a:off x="914400" y="1443335"/>
            <a:ext cx="990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39" name="TextBox 38"/>
          <p:cNvSpPr txBox="1"/>
          <p:nvPr/>
        </p:nvSpPr>
        <p:spPr>
          <a:xfrm>
            <a:off x="914400" y="2362200"/>
            <a:ext cx="60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40" name="TextBox 39"/>
          <p:cNvSpPr txBox="1"/>
          <p:nvPr/>
        </p:nvSpPr>
        <p:spPr>
          <a:xfrm>
            <a:off x="914400" y="3048000"/>
            <a:ext cx="60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990600" y="3733800"/>
            <a:ext cx="60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943600" y="2514600"/>
            <a:ext cx="123976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predicted</a:t>
            </a:r>
            <a:endParaRPr lang="en-US" sz="2000" dirty="0"/>
          </a:p>
        </p:txBody>
      </p:sp>
      <p:sp>
        <p:nvSpPr>
          <p:cNvPr id="5" name="TextBox 4"/>
          <p:cNvSpPr txBox="1"/>
          <p:nvPr/>
        </p:nvSpPr>
        <p:spPr>
          <a:xfrm>
            <a:off x="6096000" y="3429000"/>
            <a:ext cx="86907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</a:rPr>
              <a:t>actual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248400" y="3733800"/>
            <a:ext cx="1371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676400" y="4648200"/>
            <a:ext cx="531068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 smtClean="0"/>
              <a:t>Δw</a:t>
            </a:r>
            <a:r>
              <a:rPr lang="en-US" sz="2800" baseline="-25000" dirty="0" err="1" smtClean="0"/>
              <a:t>i</a:t>
            </a:r>
            <a:r>
              <a:rPr lang="en-US" sz="2800" dirty="0" smtClean="0"/>
              <a:t> = </a:t>
            </a:r>
            <a:r>
              <a:rPr lang="en-US" sz="2800" dirty="0" err="1" smtClean="0"/>
              <a:t>λ</a:t>
            </a:r>
            <a:r>
              <a:rPr lang="en-US" sz="2800" dirty="0" smtClean="0"/>
              <a:t> * (actual </a:t>
            </a:r>
            <a:r>
              <a:rPr lang="en-US" sz="2800" dirty="0"/>
              <a:t>-</a:t>
            </a:r>
            <a:r>
              <a:rPr lang="en-US" sz="2800" dirty="0" smtClean="0"/>
              <a:t> predicted) * x</a:t>
            </a:r>
            <a:r>
              <a:rPr lang="en-US" sz="2800" baseline="-25000" dirty="0" smtClean="0"/>
              <a:t>i</a:t>
            </a:r>
            <a:endParaRPr lang="en-US" sz="2800" baseline="-25000" dirty="0"/>
          </a:p>
        </p:txBody>
      </p:sp>
      <p:sp>
        <p:nvSpPr>
          <p:cNvPr id="7" name="Left Brace 6"/>
          <p:cNvSpPr/>
          <p:nvPr/>
        </p:nvSpPr>
        <p:spPr bwMode="auto">
          <a:xfrm rot="16200000">
            <a:off x="6400800" y="5181600"/>
            <a:ext cx="457200" cy="457200"/>
          </a:xfrm>
          <a:prstGeom prst="leftBrac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410200" y="5791200"/>
            <a:ext cx="28194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What does this do?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752600" y="4114800"/>
            <a:ext cx="220003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 smtClean="0"/>
              <a:t>w</a:t>
            </a:r>
            <a:r>
              <a:rPr lang="en-US" sz="2800" baseline="-25000" dirty="0" err="1" smtClean="0"/>
              <a:t>i</a:t>
            </a:r>
            <a:r>
              <a:rPr lang="en-US" sz="2800" dirty="0" smtClean="0"/>
              <a:t> = </a:t>
            </a:r>
            <a:r>
              <a:rPr lang="en-US" sz="2800" dirty="0" err="1" smtClean="0"/>
              <a:t>w</a:t>
            </a:r>
            <a:r>
              <a:rPr lang="en-US" sz="2800" baseline="-25000" dirty="0" err="1" smtClean="0"/>
              <a:t>i</a:t>
            </a:r>
            <a:r>
              <a:rPr lang="en-US" sz="2800" dirty="0"/>
              <a:t> </a:t>
            </a:r>
            <a:r>
              <a:rPr lang="en-US" sz="2800" dirty="0" smtClean="0"/>
              <a:t>+ </a:t>
            </a:r>
            <a:r>
              <a:rPr lang="en-US" sz="2800" dirty="0" err="1" smtClean="0"/>
              <a:t>Δwi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5413502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9" name="Oval 1027"/>
          <p:cNvSpPr>
            <a:spLocks noChangeArrowheads="1"/>
          </p:cNvSpPr>
          <p:nvPr/>
        </p:nvSpPr>
        <p:spPr bwMode="auto">
          <a:xfrm>
            <a:off x="3581400" y="2209800"/>
            <a:ext cx="1143000" cy="11430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71" name="Line 1029"/>
          <p:cNvSpPr>
            <a:spLocks noChangeShapeType="1"/>
          </p:cNvSpPr>
          <p:nvPr/>
        </p:nvSpPr>
        <p:spPr bwMode="auto">
          <a:xfrm>
            <a:off x="4800600" y="2743200"/>
            <a:ext cx="9906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73" name="Line 1031"/>
          <p:cNvSpPr>
            <a:spLocks noChangeShapeType="1"/>
          </p:cNvSpPr>
          <p:nvPr/>
        </p:nvSpPr>
        <p:spPr bwMode="auto">
          <a:xfrm>
            <a:off x="1600200" y="1752600"/>
            <a:ext cx="1905000" cy="609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74" name="Line 1032"/>
          <p:cNvSpPr>
            <a:spLocks noChangeShapeType="1"/>
          </p:cNvSpPr>
          <p:nvPr/>
        </p:nvSpPr>
        <p:spPr bwMode="auto">
          <a:xfrm>
            <a:off x="1600200" y="2590800"/>
            <a:ext cx="18288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75" name="Line 1033"/>
          <p:cNvSpPr>
            <a:spLocks noChangeShapeType="1"/>
          </p:cNvSpPr>
          <p:nvPr/>
        </p:nvSpPr>
        <p:spPr bwMode="auto">
          <a:xfrm flipV="1">
            <a:off x="1600200" y="3048000"/>
            <a:ext cx="1828800" cy="228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76" name="Line 1034"/>
          <p:cNvSpPr>
            <a:spLocks noChangeShapeType="1"/>
          </p:cNvSpPr>
          <p:nvPr/>
        </p:nvSpPr>
        <p:spPr bwMode="auto">
          <a:xfrm flipV="1">
            <a:off x="1676400" y="3200400"/>
            <a:ext cx="1905000" cy="685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81" name="Text Box 1039"/>
          <p:cNvSpPr txBox="1">
            <a:spLocks noChangeArrowheads="1"/>
          </p:cNvSpPr>
          <p:nvPr/>
        </p:nvSpPr>
        <p:spPr bwMode="auto">
          <a:xfrm>
            <a:off x="2133600" y="1447800"/>
            <a:ext cx="1371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 smtClean="0"/>
              <a:t>1</a:t>
            </a:r>
            <a:endParaRPr lang="en-US" sz="1800" baseline="-25000" dirty="0"/>
          </a:p>
        </p:txBody>
      </p:sp>
      <p:sp>
        <p:nvSpPr>
          <p:cNvPr id="36882" name="Text Box 1040"/>
          <p:cNvSpPr txBox="1">
            <a:spLocks noChangeArrowheads="1"/>
          </p:cNvSpPr>
          <p:nvPr/>
        </p:nvSpPr>
        <p:spPr bwMode="auto">
          <a:xfrm>
            <a:off x="1905000" y="2133600"/>
            <a:ext cx="1371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 smtClean="0"/>
              <a:t>-1</a:t>
            </a:r>
            <a:endParaRPr lang="en-US" sz="1800" baseline="-25000" dirty="0"/>
          </a:p>
        </p:txBody>
      </p:sp>
      <p:sp>
        <p:nvSpPr>
          <p:cNvPr id="36883" name="Text Box 1041"/>
          <p:cNvSpPr txBox="1">
            <a:spLocks noChangeArrowheads="1"/>
          </p:cNvSpPr>
          <p:nvPr/>
        </p:nvSpPr>
        <p:spPr bwMode="auto">
          <a:xfrm>
            <a:off x="1981200" y="2819400"/>
            <a:ext cx="13716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/>
              <a:t>1</a:t>
            </a:r>
            <a:endParaRPr lang="en-US" sz="1800" baseline="-25000" dirty="0"/>
          </a:p>
        </p:txBody>
      </p:sp>
      <p:sp>
        <p:nvSpPr>
          <p:cNvPr id="36884" name="Text Box 1042"/>
          <p:cNvSpPr txBox="1">
            <a:spLocks noChangeArrowheads="1"/>
          </p:cNvSpPr>
          <p:nvPr/>
        </p:nvSpPr>
        <p:spPr bwMode="auto">
          <a:xfrm>
            <a:off x="2209800" y="3733800"/>
            <a:ext cx="1371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 smtClean="0"/>
              <a:t>0.5</a:t>
            </a:r>
            <a:endParaRPr lang="en-US" sz="1800" baseline="-25000" dirty="0"/>
          </a:p>
        </p:txBody>
      </p:sp>
      <p:sp>
        <p:nvSpPr>
          <p:cNvPr id="36868" name="Text Box 1045"/>
          <p:cNvSpPr txBox="1">
            <a:spLocks noChangeArrowheads="1"/>
          </p:cNvSpPr>
          <p:nvPr/>
        </p:nvSpPr>
        <p:spPr bwMode="auto">
          <a:xfrm>
            <a:off x="-304800" y="381000"/>
            <a:ext cx="83820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000" dirty="0" smtClean="0"/>
              <a:t>Perceptron learning</a:t>
            </a:r>
            <a:endParaRPr lang="en-US" sz="4000" dirty="0"/>
          </a:p>
        </p:txBody>
      </p:sp>
      <p:sp>
        <p:nvSpPr>
          <p:cNvPr id="28" name="TextBox 27"/>
          <p:cNvSpPr txBox="1"/>
          <p:nvPr/>
        </p:nvSpPr>
        <p:spPr>
          <a:xfrm>
            <a:off x="6327588" y="2798802"/>
            <a:ext cx="1371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0000FF"/>
                </a:solidFill>
              </a:rPr>
              <a:t>0</a:t>
            </a:r>
            <a:endParaRPr lang="en-US" sz="3600" dirty="0">
              <a:solidFill>
                <a:srgbClr val="0000FF"/>
              </a:solidFill>
            </a:endParaRPr>
          </a:p>
        </p:txBody>
      </p:sp>
      <p:grpSp>
        <p:nvGrpSpPr>
          <p:cNvPr id="3" name="Group 35"/>
          <p:cNvGrpSpPr/>
          <p:nvPr/>
        </p:nvGrpSpPr>
        <p:grpSpPr>
          <a:xfrm>
            <a:off x="3962400" y="2514600"/>
            <a:ext cx="457200" cy="457200"/>
            <a:chOff x="4267200" y="3352800"/>
            <a:chExt cx="762000" cy="687388"/>
          </a:xfrm>
        </p:grpSpPr>
        <p:cxnSp>
          <p:nvCxnSpPr>
            <p:cNvPr id="30" name="Straight Connector 29"/>
            <p:cNvCxnSpPr/>
            <p:nvPr/>
          </p:nvCxnSpPr>
          <p:spPr bwMode="auto">
            <a:xfrm>
              <a:off x="4267200" y="4038600"/>
              <a:ext cx="381000" cy="1588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2" name="Straight Connector 31"/>
            <p:cNvCxnSpPr/>
            <p:nvPr/>
          </p:nvCxnSpPr>
          <p:spPr bwMode="auto">
            <a:xfrm rot="5400000" flipH="1" flipV="1">
              <a:off x="4305300" y="3695703"/>
              <a:ext cx="685801" cy="1588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4" name="Straight Connector 33"/>
            <p:cNvCxnSpPr/>
            <p:nvPr/>
          </p:nvCxnSpPr>
          <p:spPr bwMode="auto">
            <a:xfrm>
              <a:off x="4648200" y="3352800"/>
              <a:ext cx="381000" cy="1588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37" name="TextBox 36"/>
          <p:cNvSpPr txBox="1"/>
          <p:nvPr/>
        </p:nvSpPr>
        <p:spPr>
          <a:xfrm>
            <a:off x="3505200" y="3505200"/>
            <a:ext cx="2514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/>
              <a:t>Threshold of 1</a:t>
            </a:r>
            <a:endParaRPr lang="en-US" sz="1800" dirty="0"/>
          </a:p>
        </p:txBody>
      </p:sp>
      <p:sp>
        <p:nvSpPr>
          <p:cNvPr id="38" name="TextBox 37"/>
          <p:cNvSpPr txBox="1"/>
          <p:nvPr/>
        </p:nvSpPr>
        <p:spPr>
          <a:xfrm>
            <a:off x="914400" y="1443335"/>
            <a:ext cx="990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39" name="TextBox 38"/>
          <p:cNvSpPr txBox="1"/>
          <p:nvPr/>
        </p:nvSpPr>
        <p:spPr>
          <a:xfrm>
            <a:off x="914400" y="2362200"/>
            <a:ext cx="60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40" name="TextBox 39"/>
          <p:cNvSpPr txBox="1"/>
          <p:nvPr/>
        </p:nvSpPr>
        <p:spPr>
          <a:xfrm>
            <a:off x="914400" y="3048000"/>
            <a:ext cx="60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990600" y="3733800"/>
            <a:ext cx="60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943600" y="2514600"/>
            <a:ext cx="123976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predicted</a:t>
            </a:r>
            <a:endParaRPr lang="en-US" sz="2000" dirty="0"/>
          </a:p>
        </p:txBody>
      </p:sp>
      <p:sp>
        <p:nvSpPr>
          <p:cNvPr id="5" name="TextBox 4"/>
          <p:cNvSpPr txBox="1"/>
          <p:nvPr/>
        </p:nvSpPr>
        <p:spPr>
          <a:xfrm>
            <a:off x="6096000" y="3429000"/>
            <a:ext cx="86907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</a:rPr>
              <a:t>actual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248400" y="3733800"/>
            <a:ext cx="1371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676400" y="4648200"/>
            <a:ext cx="531068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 smtClean="0"/>
              <a:t>Δw</a:t>
            </a:r>
            <a:r>
              <a:rPr lang="en-US" sz="2800" baseline="-25000" dirty="0" err="1" smtClean="0"/>
              <a:t>i</a:t>
            </a:r>
            <a:r>
              <a:rPr lang="en-US" sz="2800" dirty="0" smtClean="0"/>
              <a:t> = </a:t>
            </a:r>
            <a:r>
              <a:rPr lang="en-US" sz="2800" dirty="0" err="1" smtClean="0"/>
              <a:t>λ</a:t>
            </a:r>
            <a:r>
              <a:rPr lang="en-US" sz="2800" dirty="0" smtClean="0"/>
              <a:t> * (actual </a:t>
            </a:r>
            <a:r>
              <a:rPr lang="en-US" sz="2800" dirty="0"/>
              <a:t>-</a:t>
            </a:r>
            <a:r>
              <a:rPr lang="en-US" sz="2800" dirty="0" smtClean="0"/>
              <a:t> predicted) * x</a:t>
            </a:r>
            <a:r>
              <a:rPr lang="en-US" sz="2800" baseline="-25000" dirty="0" smtClean="0"/>
              <a:t>i</a:t>
            </a:r>
            <a:endParaRPr lang="en-US" sz="2800" baseline="-25000" dirty="0"/>
          </a:p>
        </p:txBody>
      </p:sp>
      <p:sp>
        <p:nvSpPr>
          <p:cNvPr id="7" name="Left Brace 6"/>
          <p:cNvSpPr/>
          <p:nvPr/>
        </p:nvSpPr>
        <p:spPr bwMode="auto">
          <a:xfrm rot="16200000">
            <a:off x="6400800" y="5181600"/>
            <a:ext cx="457200" cy="457200"/>
          </a:xfrm>
          <a:prstGeom prst="leftBrac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648200" y="5722203"/>
            <a:ext cx="4495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Only adjust those weights that actually contributed!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752600" y="4114800"/>
            <a:ext cx="220003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 smtClean="0"/>
              <a:t>w</a:t>
            </a:r>
            <a:r>
              <a:rPr lang="en-US" sz="2800" baseline="-25000" dirty="0" err="1" smtClean="0"/>
              <a:t>i</a:t>
            </a:r>
            <a:r>
              <a:rPr lang="en-US" sz="2800" dirty="0" smtClean="0"/>
              <a:t> = </a:t>
            </a:r>
            <a:r>
              <a:rPr lang="en-US" sz="2800" dirty="0" err="1" smtClean="0"/>
              <a:t>w</a:t>
            </a:r>
            <a:r>
              <a:rPr lang="en-US" sz="2800" baseline="-25000" dirty="0" err="1" smtClean="0"/>
              <a:t>i</a:t>
            </a:r>
            <a:r>
              <a:rPr lang="en-US" sz="2800" dirty="0"/>
              <a:t> </a:t>
            </a:r>
            <a:r>
              <a:rPr lang="en-US" sz="2800" dirty="0" smtClean="0"/>
              <a:t>+ </a:t>
            </a:r>
            <a:r>
              <a:rPr lang="en-US" sz="2800" dirty="0" err="1" smtClean="0"/>
              <a:t>Δwi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3529036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9" name="Oval 1027"/>
          <p:cNvSpPr>
            <a:spLocks noChangeArrowheads="1"/>
          </p:cNvSpPr>
          <p:nvPr/>
        </p:nvSpPr>
        <p:spPr bwMode="auto">
          <a:xfrm>
            <a:off x="3581400" y="2209800"/>
            <a:ext cx="1143000" cy="11430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71" name="Line 1029"/>
          <p:cNvSpPr>
            <a:spLocks noChangeShapeType="1"/>
          </p:cNvSpPr>
          <p:nvPr/>
        </p:nvSpPr>
        <p:spPr bwMode="auto">
          <a:xfrm>
            <a:off x="4800600" y="2743200"/>
            <a:ext cx="9906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73" name="Line 1031"/>
          <p:cNvSpPr>
            <a:spLocks noChangeShapeType="1"/>
          </p:cNvSpPr>
          <p:nvPr/>
        </p:nvSpPr>
        <p:spPr bwMode="auto">
          <a:xfrm>
            <a:off x="1600200" y="1752600"/>
            <a:ext cx="1905000" cy="609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74" name="Line 1032"/>
          <p:cNvSpPr>
            <a:spLocks noChangeShapeType="1"/>
          </p:cNvSpPr>
          <p:nvPr/>
        </p:nvSpPr>
        <p:spPr bwMode="auto">
          <a:xfrm>
            <a:off x="1600200" y="2590800"/>
            <a:ext cx="18288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75" name="Line 1033"/>
          <p:cNvSpPr>
            <a:spLocks noChangeShapeType="1"/>
          </p:cNvSpPr>
          <p:nvPr/>
        </p:nvSpPr>
        <p:spPr bwMode="auto">
          <a:xfrm flipV="1">
            <a:off x="1600200" y="3048000"/>
            <a:ext cx="1828800" cy="228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76" name="Line 1034"/>
          <p:cNvSpPr>
            <a:spLocks noChangeShapeType="1"/>
          </p:cNvSpPr>
          <p:nvPr/>
        </p:nvSpPr>
        <p:spPr bwMode="auto">
          <a:xfrm flipV="1">
            <a:off x="1676400" y="3200400"/>
            <a:ext cx="1905000" cy="685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81" name="Text Box 1039"/>
          <p:cNvSpPr txBox="1">
            <a:spLocks noChangeArrowheads="1"/>
          </p:cNvSpPr>
          <p:nvPr/>
        </p:nvSpPr>
        <p:spPr bwMode="auto">
          <a:xfrm>
            <a:off x="2133600" y="1447800"/>
            <a:ext cx="1371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 smtClean="0"/>
              <a:t>1</a:t>
            </a:r>
            <a:endParaRPr lang="en-US" sz="1800" baseline="-25000" dirty="0"/>
          </a:p>
        </p:txBody>
      </p:sp>
      <p:sp>
        <p:nvSpPr>
          <p:cNvPr id="36882" name="Text Box 1040"/>
          <p:cNvSpPr txBox="1">
            <a:spLocks noChangeArrowheads="1"/>
          </p:cNvSpPr>
          <p:nvPr/>
        </p:nvSpPr>
        <p:spPr bwMode="auto">
          <a:xfrm>
            <a:off x="1905000" y="2133600"/>
            <a:ext cx="1371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 smtClean="0"/>
              <a:t>-1</a:t>
            </a:r>
            <a:endParaRPr lang="en-US" sz="1800" baseline="-25000" dirty="0"/>
          </a:p>
        </p:txBody>
      </p:sp>
      <p:sp>
        <p:nvSpPr>
          <p:cNvPr id="36883" name="Text Box 1041"/>
          <p:cNvSpPr txBox="1">
            <a:spLocks noChangeArrowheads="1"/>
          </p:cNvSpPr>
          <p:nvPr/>
        </p:nvSpPr>
        <p:spPr bwMode="auto">
          <a:xfrm>
            <a:off x="1981200" y="2819400"/>
            <a:ext cx="13716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/>
              <a:t>1</a:t>
            </a:r>
            <a:endParaRPr lang="en-US" sz="1800" baseline="-25000" dirty="0"/>
          </a:p>
        </p:txBody>
      </p:sp>
      <p:sp>
        <p:nvSpPr>
          <p:cNvPr id="36884" name="Text Box 1042"/>
          <p:cNvSpPr txBox="1">
            <a:spLocks noChangeArrowheads="1"/>
          </p:cNvSpPr>
          <p:nvPr/>
        </p:nvSpPr>
        <p:spPr bwMode="auto">
          <a:xfrm>
            <a:off x="2209800" y="3733800"/>
            <a:ext cx="1371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 smtClean="0"/>
              <a:t>0.5</a:t>
            </a:r>
            <a:endParaRPr lang="en-US" sz="1800" baseline="-25000" dirty="0"/>
          </a:p>
        </p:txBody>
      </p:sp>
      <p:sp>
        <p:nvSpPr>
          <p:cNvPr id="36868" name="Text Box 1045"/>
          <p:cNvSpPr txBox="1">
            <a:spLocks noChangeArrowheads="1"/>
          </p:cNvSpPr>
          <p:nvPr/>
        </p:nvSpPr>
        <p:spPr bwMode="auto">
          <a:xfrm>
            <a:off x="-304800" y="381000"/>
            <a:ext cx="83820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000" dirty="0" smtClean="0"/>
              <a:t>Perceptron learning</a:t>
            </a:r>
            <a:endParaRPr lang="en-US" sz="4000" dirty="0"/>
          </a:p>
        </p:txBody>
      </p:sp>
      <p:sp>
        <p:nvSpPr>
          <p:cNvPr id="28" name="TextBox 27"/>
          <p:cNvSpPr txBox="1"/>
          <p:nvPr/>
        </p:nvSpPr>
        <p:spPr>
          <a:xfrm>
            <a:off x="6327588" y="2798802"/>
            <a:ext cx="1371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0000FF"/>
                </a:solidFill>
              </a:rPr>
              <a:t>0</a:t>
            </a:r>
            <a:endParaRPr lang="en-US" sz="3600" dirty="0">
              <a:solidFill>
                <a:srgbClr val="0000FF"/>
              </a:solidFill>
            </a:endParaRPr>
          </a:p>
        </p:txBody>
      </p:sp>
      <p:grpSp>
        <p:nvGrpSpPr>
          <p:cNvPr id="3" name="Group 35"/>
          <p:cNvGrpSpPr/>
          <p:nvPr/>
        </p:nvGrpSpPr>
        <p:grpSpPr>
          <a:xfrm>
            <a:off x="3962400" y="2514600"/>
            <a:ext cx="457200" cy="457200"/>
            <a:chOff x="4267200" y="3352800"/>
            <a:chExt cx="762000" cy="687388"/>
          </a:xfrm>
        </p:grpSpPr>
        <p:cxnSp>
          <p:nvCxnSpPr>
            <p:cNvPr id="30" name="Straight Connector 29"/>
            <p:cNvCxnSpPr/>
            <p:nvPr/>
          </p:nvCxnSpPr>
          <p:spPr bwMode="auto">
            <a:xfrm>
              <a:off x="4267200" y="4038600"/>
              <a:ext cx="381000" cy="1588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2" name="Straight Connector 31"/>
            <p:cNvCxnSpPr/>
            <p:nvPr/>
          </p:nvCxnSpPr>
          <p:spPr bwMode="auto">
            <a:xfrm rot="5400000" flipH="1" flipV="1">
              <a:off x="4305300" y="3695703"/>
              <a:ext cx="685801" cy="1588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4" name="Straight Connector 33"/>
            <p:cNvCxnSpPr/>
            <p:nvPr/>
          </p:nvCxnSpPr>
          <p:spPr bwMode="auto">
            <a:xfrm>
              <a:off x="4648200" y="3352800"/>
              <a:ext cx="381000" cy="1588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37" name="TextBox 36"/>
          <p:cNvSpPr txBox="1"/>
          <p:nvPr/>
        </p:nvSpPr>
        <p:spPr>
          <a:xfrm>
            <a:off x="3505200" y="3505200"/>
            <a:ext cx="2514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/>
              <a:t>Threshold of 1</a:t>
            </a:r>
            <a:endParaRPr lang="en-US" sz="1800" dirty="0"/>
          </a:p>
        </p:txBody>
      </p:sp>
      <p:sp>
        <p:nvSpPr>
          <p:cNvPr id="38" name="TextBox 37"/>
          <p:cNvSpPr txBox="1"/>
          <p:nvPr/>
        </p:nvSpPr>
        <p:spPr>
          <a:xfrm>
            <a:off x="914400" y="1443335"/>
            <a:ext cx="990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39" name="TextBox 38"/>
          <p:cNvSpPr txBox="1"/>
          <p:nvPr/>
        </p:nvSpPr>
        <p:spPr>
          <a:xfrm>
            <a:off x="914400" y="2362200"/>
            <a:ext cx="60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40" name="TextBox 39"/>
          <p:cNvSpPr txBox="1"/>
          <p:nvPr/>
        </p:nvSpPr>
        <p:spPr>
          <a:xfrm>
            <a:off x="914400" y="3048000"/>
            <a:ext cx="60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990600" y="3733800"/>
            <a:ext cx="60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943600" y="2514600"/>
            <a:ext cx="123976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predicted</a:t>
            </a:r>
            <a:endParaRPr lang="en-US" sz="2000" dirty="0"/>
          </a:p>
        </p:txBody>
      </p:sp>
      <p:sp>
        <p:nvSpPr>
          <p:cNvPr id="5" name="TextBox 4"/>
          <p:cNvSpPr txBox="1"/>
          <p:nvPr/>
        </p:nvSpPr>
        <p:spPr>
          <a:xfrm>
            <a:off x="6096000" y="3429000"/>
            <a:ext cx="86907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</a:rPr>
              <a:t>actual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248400" y="3733800"/>
            <a:ext cx="1371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676400" y="4648200"/>
            <a:ext cx="531068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 smtClean="0"/>
              <a:t>Δw</a:t>
            </a:r>
            <a:r>
              <a:rPr lang="en-US" sz="2800" baseline="-25000" dirty="0" err="1" smtClean="0"/>
              <a:t>i</a:t>
            </a:r>
            <a:r>
              <a:rPr lang="en-US" sz="2800" dirty="0" smtClean="0"/>
              <a:t> = </a:t>
            </a:r>
            <a:r>
              <a:rPr lang="en-US" sz="2800" dirty="0" err="1" smtClean="0"/>
              <a:t>λ</a:t>
            </a:r>
            <a:r>
              <a:rPr lang="en-US" sz="2800" dirty="0" smtClean="0"/>
              <a:t> * (actual </a:t>
            </a:r>
            <a:r>
              <a:rPr lang="en-US" sz="2800" dirty="0"/>
              <a:t>-</a:t>
            </a:r>
            <a:r>
              <a:rPr lang="en-US" sz="2800" dirty="0" smtClean="0"/>
              <a:t> predicted) * x</a:t>
            </a:r>
            <a:r>
              <a:rPr lang="en-US" sz="2800" baseline="-25000" dirty="0" smtClean="0"/>
              <a:t>i</a:t>
            </a:r>
            <a:endParaRPr lang="en-US" sz="2800" baseline="-25000" dirty="0"/>
          </a:p>
        </p:txBody>
      </p:sp>
      <p:sp>
        <p:nvSpPr>
          <p:cNvPr id="7" name="Left Brace 6"/>
          <p:cNvSpPr/>
          <p:nvPr/>
        </p:nvSpPr>
        <p:spPr bwMode="auto">
          <a:xfrm rot="16200000">
            <a:off x="2590800" y="5105400"/>
            <a:ext cx="457200" cy="457200"/>
          </a:xfrm>
          <a:prstGeom prst="leftBrac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600200" y="5791200"/>
            <a:ext cx="28194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What does this do?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752600" y="4114800"/>
            <a:ext cx="220003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 smtClean="0"/>
              <a:t>w</a:t>
            </a:r>
            <a:r>
              <a:rPr lang="en-US" sz="2800" baseline="-25000" dirty="0" err="1" smtClean="0"/>
              <a:t>i</a:t>
            </a:r>
            <a:r>
              <a:rPr lang="en-US" sz="2800" dirty="0" smtClean="0"/>
              <a:t> = </a:t>
            </a:r>
            <a:r>
              <a:rPr lang="en-US" sz="2800" dirty="0" err="1" smtClean="0"/>
              <a:t>w</a:t>
            </a:r>
            <a:r>
              <a:rPr lang="en-US" sz="2800" baseline="-25000" dirty="0" err="1" smtClean="0"/>
              <a:t>i</a:t>
            </a:r>
            <a:r>
              <a:rPr lang="en-US" sz="2800" dirty="0"/>
              <a:t> </a:t>
            </a:r>
            <a:r>
              <a:rPr lang="en-US" sz="2800" dirty="0" smtClean="0"/>
              <a:t>+ </a:t>
            </a:r>
            <a:r>
              <a:rPr lang="en-US" sz="2800" dirty="0" err="1" smtClean="0"/>
              <a:t>Δwi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8492309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9" name="Oval 1027"/>
          <p:cNvSpPr>
            <a:spLocks noChangeArrowheads="1"/>
          </p:cNvSpPr>
          <p:nvPr/>
        </p:nvSpPr>
        <p:spPr bwMode="auto">
          <a:xfrm>
            <a:off x="3581400" y="2209800"/>
            <a:ext cx="1143000" cy="11430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71" name="Line 1029"/>
          <p:cNvSpPr>
            <a:spLocks noChangeShapeType="1"/>
          </p:cNvSpPr>
          <p:nvPr/>
        </p:nvSpPr>
        <p:spPr bwMode="auto">
          <a:xfrm>
            <a:off x="4800600" y="2743200"/>
            <a:ext cx="9906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73" name="Line 1031"/>
          <p:cNvSpPr>
            <a:spLocks noChangeShapeType="1"/>
          </p:cNvSpPr>
          <p:nvPr/>
        </p:nvSpPr>
        <p:spPr bwMode="auto">
          <a:xfrm>
            <a:off x="1600200" y="1752600"/>
            <a:ext cx="1905000" cy="609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74" name="Line 1032"/>
          <p:cNvSpPr>
            <a:spLocks noChangeShapeType="1"/>
          </p:cNvSpPr>
          <p:nvPr/>
        </p:nvSpPr>
        <p:spPr bwMode="auto">
          <a:xfrm>
            <a:off x="1600200" y="2590800"/>
            <a:ext cx="18288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75" name="Line 1033"/>
          <p:cNvSpPr>
            <a:spLocks noChangeShapeType="1"/>
          </p:cNvSpPr>
          <p:nvPr/>
        </p:nvSpPr>
        <p:spPr bwMode="auto">
          <a:xfrm flipV="1">
            <a:off x="1600200" y="3048000"/>
            <a:ext cx="1828800" cy="228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76" name="Line 1034"/>
          <p:cNvSpPr>
            <a:spLocks noChangeShapeType="1"/>
          </p:cNvSpPr>
          <p:nvPr/>
        </p:nvSpPr>
        <p:spPr bwMode="auto">
          <a:xfrm flipV="1">
            <a:off x="1676400" y="3200400"/>
            <a:ext cx="1905000" cy="685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81" name="Text Box 1039"/>
          <p:cNvSpPr txBox="1">
            <a:spLocks noChangeArrowheads="1"/>
          </p:cNvSpPr>
          <p:nvPr/>
        </p:nvSpPr>
        <p:spPr bwMode="auto">
          <a:xfrm>
            <a:off x="2133600" y="1447800"/>
            <a:ext cx="1371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 smtClean="0"/>
              <a:t>1</a:t>
            </a:r>
            <a:endParaRPr lang="en-US" sz="1800" baseline="-25000" dirty="0"/>
          </a:p>
        </p:txBody>
      </p:sp>
      <p:sp>
        <p:nvSpPr>
          <p:cNvPr id="36882" name="Text Box 1040"/>
          <p:cNvSpPr txBox="1">
            <a:spLocks noChangeArrowheads="1"/>
          </p:cNvSpPr>
          <p:nvPr/>
        </p:nvSpPr>
        <p:spPr bwMode="auto">
          <a:xfrm>
            <a:off x="1905000" y="2133600"/>
            <a:ext cx="1371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 smtClean="0"/>
              <a:t>-1</a:t>
            </a:r>
            <a:endParaRPr lang="en-US" sz="1800" baseline="-25000" dirty="0"/>
          </a:p>
        </p:txBody>
      </p:sp>
      <p:sp>
        <p:nvSpPr>
          <p:cNvPr id="36883" name="Text Box 1041"/>
          <p:cNvSpPr txBox="1">
            <a:spLocks noChangeArrowheads="1"/>
          </p:cNvSpPr>
          <p:nvPr/>
        </p:nvSpPr>
        <p:spPr bwMode="auto">
          <a:xfrm>
            <a:off x="1981200" y="2819400"/>
            <a:ext cx="13716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/>
              <a:t>1</a:t>
            </a:r>
            <a:endParaRPr lang="en-US" sz="1800" baseline="-25000" dirty="0"/>
          </a:p>
        </p:txBody>
      </p:sp>
      <p:sp>
        <p:nvSpPr>
          <p:cNvPr id="36884" name="Text Box 1042"/>
          <p:cNvSpPr txBox="1">
            <a:spLocks noChangeArrowheads="1"/>
          </p:cNvSpPr>
          <p:nvPr/>
        </p:nvSpPr>
        <p:spPr bwMode="auto">
          <a:xfrm>
            <a:off x="2209800" y="3733800"/>
            <a:ext cx="1371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 smtClean="0"/>
              <a:t>0.5</a:t>
            </a:r>
            <a:endParaRPr lang="en-US" sz="1800" baseline="-25000" dirty="0"/>
          </a:p>
        </p:txBody>
      </p:sp>
      <p:sp>
        <p:nvSpPr>
          <p:cNvPr id="36868" name="Text Box 1045"/>
          <p:cNvSpPr txBox="1">
            <a:spLocks noChangeArrowheads="1"/>
          </p:cNvSpPr>
          <p:nvPr/>
        </p:nvSpPr>
        <p:spPr bwMode="auto">
          <a:xfrm>
            <a:off x="-304800" y="381000"/>
            <a:ext cx="83820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000" dirty="0" smtClean="0"/>
              <a:t>Perceptron learning</a:t>
            </a:r>
            <a:endParaRPr lang="en-US" sz="4000" dirty="0"/>
          </a:p>
        </p:txBody>
      </p:sp>
      <p:sp>
        <p:nvSpPr>
          <p:cNvPr id="28" name="TextBox 27"/>
          <p:cNvSpPr txBox="1"/>
          <p:nvPr/>
        </p:nvSpPr>
        <p:spPr>
          <a:xfrm>
            <a:off x="6327588" y="2798802"/>
            <a:ext cx="1371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0000FF"/>
                </a:solidFill>
              </a:rPr>
              <a:t>0</a:t>
            </a:r>
            <a:endParaRPr lang="en-US" sz="3600" dirty="0">
              <a:solidFill>
                <a:srgbClr val="0000FF"/>
              </a:solidFill>
            </a:endParaRPr>
          </a:p>
        </p:txBody>
      </p:sp>
      <p:grpSp>
        <p:nvGrpSpPr>
          <p:cNvPr id="3" name="Group 35"/>
          <p:cNvGrpSpPr/>
          <p:nvPr/>
        </p:nvGrpSpPr>
        <p:grpSpPr>
          <a:xfrm>
            <a:off x="3962400" y="2514600"/>
            <a:ext cx="457200" cy="457200"/>
            <a:chOff x="4267200" y="3352800"/>
            <a:chExt cx="762000" cy="687388"/>
          </a:xfrm>
        </p:grpSpPr>
        <p:cxnSp>
          <p:nvCxnSpPr>
            <p:cNvPr id="30" name="Straight Connector 29"/>
            <p:cNvCxnSpPr/>
            <p:nvPr/>
          </p:nvCxnSpPr>
          <p:spPr bwMode="auto">
            <a:xfrm>
              <a:off x="4267200" y="4038600"/>
              <a:ext cx="381000" cy="1588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2" name="Straight Connector 31"/>
            <p:cNvCxnSpPr/>
            <p:nvPr/>
          </p:nvCxnSpPr>
          <p:spPr bwMode="auto">
            <a:xfrm rot="5400000" flipH="1" flipV="1">
              <a:off x="4305300" y="3695703"/>
              <a:ext cx="685801" cy="1588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4" name="Straight Connector 33"/>
            <p:cNvCxnSpPr/>
            <p:nvPr/>
          </p:nvCxnSpPr>
          <p:spPr bwMode="auto">
            <a:xfrm>
              <a:off x="4648200" y="3352800"/>
              <a:ext cx="381000" cy="1588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37" name="TextBox 36"/>
          <p:cNvSpPr txBox="1"/>
          <p:nvPr/>
        </p:nvSpPr>
        <p:spPr>
          <a:xfrm>
            <a:off x="3505200" y="3505200"/>
            <a:ext cx="2514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/>
              <a:t>Threshold of 1</a:t>
            </a:r>
            <a:endParaRPr lang="en-US" sz="1800" dirty="0"/>
          </a:p>
        </p:txBody>
      </p:sp>
      <p:sp>
        <p:nvSpPr>
          <p:cNvPr id="38" name="TextBox 37"/>
          <p:cNvSpPr txBox="1"/>
          <p:nvPr/>
        </p:nvSpPr>
        <p:spPr>
          <a:xfrm>
            <a:off x="914400" y="1443335"/>
            <a:ext cx="990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39" name="TextBox 38"/>
          <p:cNvSpPr txBox="1"/>
          <p:nvPr/>
        </p:nvSpPr>
        <p:spPr>
          <a:xfrm>
            <a:off x="914400" y="2362200"/>
            <a:ext cx="60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40" name="TextBox 39"/>
          <p:cNvSpPr txBox="1"/>
          <p:nvPr/>
        </p:nvSpPr>
        <p:spPr>
          <a:xfrm>
            <a:off x="914400" y="3048000"/>
            <a:ext cx="60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990600" y="3733800"/>
            <a:ext cx="60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943600" y="2514600"/>
            <a:ext cx="123976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predicted</a:t>
            </a:r>
            <a:endParaRPr lang="en-US" sz="2000" dirty="0"/>
          </a:p>
        </p:txBody>
      </p:sp>
      <p:sp>
        <p:nvSpPr>
          <p:cNvPr id="5" name="TextBox 4"/>
          <p:cNvSpPr txBox="1"/>
          <p:nvPr/>
        </p:nvSpPr>
        <p:spPr>
          <a:xfrm>
            <a:off x="6096000" y="3429000"/>
            <a:ext cx="86907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</a:rPr>
              <a:t>actual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248400" y="3733800"/>
            <a:ext cx="1371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676400" y="4648200"/>
            <a:ext cx="531068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 smtClean="0"/>
              <a:t>Δw</a:t>
            </a:r>
            <a:r>
              <a:rPr lang="en-US" sz="2800" baseline="-25000" dirty="0" err="1" smtClean="0"/>
              <a:t>i</a:t>
            </a:r>
            <a:r>
              <a:rPr lang="en-US" sz="2800" dirty="0" smtClean="0"/>
              <a:t> = </a:t>
            </a:r>
            <a:r>
              <a:rPr lang="en-US" sz="2800" dirty="0" err="1" smtClean="0"/>
              <a:t>λ</a:t>
            </a:r>
            <a:r>
              <a:rPr lang="en-US" sz="2800" dirty="0" smtClean="0"/>
              <a:t> * (actual </a:t>
            </a:r>
            <a:r>
              <a:rPr lang="en-US" sz="2800" dirty="0"/>
              <a:t>-</a:t>
            </a:r>
            <a:r>
              <a:rPr lang="en-US" sz="2800" dirty="0" smtClean="0"/>
              <a:t> predicted) * x</a:t>
            </a:r>
            <a:r>
              <a:rPr lang="en-US" sz="2800" baseline="-25000" dirty="0" smtClean="0"/>
              <a:t>i</a:t>
            </a:r>
            <a:endParaRPr lang="en-US" sz="2800" baseline="-25000" dirty="0"/>
          </a:p>
        </p:txBody>
      </p:sp>
      <p:sp>
        <p:nvSpPr>
          <p:cNvPr id="7" name="Left Brace 6"/>
          <p:cNvSpPr/>
          <p:nvPr/>
        </p:nvSpPr>
        <p:spPr bwMode="auto">
          <a:xfrm rot="16200000">
            <a:off x="2590800" y="5105400"/>
            <a:ext cx="457200" cy="457200"/>
          </a:xfrm>
          <a:prstGeom prst="leftBrac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57200" y="5646003"/>
            <a:ext cx="702833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“learning rate”: value between 0 and 1 (</a:t>
            </a:r>
            <a:r>
              <a:rPr lang="en-US" dirty="0" err="1" smtClean="0">
                <a:solidFill>
                  <a:srgbClr val="0000FF"/>
                </a:solidFill>
              </a:rPr>
              <a:t>e.g</a:t>
            </a:r>
            <a:r>
              <a:rPr lang="en-US" dirty="0" smtClean="0">
                <a:solidFill>
                  <a:srgbClr val="0000FF"/>
                </a:solidFill>
              </a:rPr>
              <a:t> 0.1)</a:t>
            </a:r>
          </a:p>
          <a:p>
            <a:r>
              <a:rPr lang="en-US" dirty="0" smtClean="0">
                <a:solidFill>
                  <a:srgbClr val="0000FF"/>
                </a:solidFill>
              </a:rPr>
              <a:t>adjusts how abrupt the changes are to the model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752600" y="4114800"/>
            <a:ext cx="220003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 smtClean="0"/>
              <a:t>w</a:t>
            </a:r>
            <a:r>
              <a:rPr lang="en-US" sz="2800" baseline="-25000" dirty="0" err="1" smtClean="0"/>
              <a:t>i</a:t>
            </a:r>
            <a:r>
              <a:rPr lang="en-US" sz="2800" dirty="0" smtClean="0"/>
              <a:t> = </a:t>
            </a:r>
            <a:r>
              <a:rPr lang="en-US" sz="2800" dirty="0" err="1" smtClean="0"/>
              <a:t>w</a:t>
            </a:r>
            <a:r>
              <a:rPr lang="en-US" sz="2800" baseline="-25000" dirty="0" err="1" smtClean="0"/>
              <a:t>i</a:t>
            </a:r>
            <a:r>
              <a:rPr lang="en-US" sz="2800" dirty="0"/>
              <a:t> </a:t>
            </a:r>
            <a:r>
              <a:rPr lang="en-US" sz="2800" dirty="0" smtClean="0"/>
              <a:t>+ </a:t>
            </a:r>
            <a:r>
              <a:rPr lang="en-US" sz="2800" dirty="0" err="1" smtClean="0"/>
              <a:t>Δwi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4663958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9" name="Oval 1027"/>
          <p:cNvSpPr>
            <a:spLocks noChangeArrowheads="1"/>
          </p:cNvSpPr>
          <p:nvPr/>
        </p:nvSpPr>
        <p:spPr bwMode="auto">
          <a:xfrm>
            <a:off x="3581400" y="2209800"/>
            <a:ext cx="1143000" cy="11430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71" name="Line 1029"/>
          <p:cNvSpPr>
            <a:spLocks noChangeShapeType="1"/>
          </p:cNvSpPr>
          <p:nvPr/>
        </p:nvSpPr>
        <p:spPr bwMode="auto">
          <a:xfrm>
            <a:off x="4800600" y="2743200"/>
            <a:ext cx="9906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73" name="Line 1031"/>
          <p:cNvSpPr>
            <a:spLocks noChangeShapeType="1"/>
          </p:cNvSpPr>
          <p:nvPr/>
        </p:nvSpPr>
        <p:spPr bwMode="auto">
          <a:xfrm>
            <a:off x="1600200" y="1752600"/>
            <a:ext cx="1905000" cy="609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74" name="Line 1032"/>
          <p:cNvSpPr>
            <a:spLocks noChangeShapeType="1"/>
          </p:cNvSpPr>
          <p:nvPr/>
        </p:nvSpPr>
        <p:spPr bwMode="auto">
          <a:xfrm>
            <a:off x="1600200" y="2590800"/>
            <a:ext cx="18288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75" name="Line 1033"/>
          <p:cNvSpPr>
            <a:spLocks noChangeShapeType="1"/>
          </p:cNvSpPr>
          <p:nvPr/>
        </p:nvSpPr>
        <p:spPr bwMode="auto">
          <a:xfrm flipV="1">
            <a:off x="1600200" y="3048000"/>
            <a:ext cx="1828800" cy="228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76" name="Line 1034"/>
          <p:cNvSpPr>
            <a:spLocks noChangeShapeType="1"/>
          </p:cNvSpPr>
          <p:nvPr/>
        </p:nvSpPr>
        <p:spPr bwMode="auto">
          <a:xfrm flipV="1">
            <a:off x="1676400" y="3200400"/>
            <a:ext cx="1905000" cy="685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81" name="Text Box 1039"/>
          <p:cNvSpPr txBox="1">
            <a:spLocks noChangeArrowheads="1"/>
          </p:cNvSpPr>
          <p:nvPr/>
        </p:nvSpPr>
        <p:spPr bwMode="auto">
          <a:xfrm>
            <a:off x="2133600" y="1447800"/>
            <a:ext cx="1371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 smtClean="0"/>
              <a:t>1</a:t>
            </a:r>
            <a:endParaRPr lang="en-US" sz="1800" baseline="-25000" dirty="0"/>
          </a:p>
        </p:txBody>
      </p:sp>
      <p:sp>
        <p:nvSpPr>
          <p:cNvPr id="36882" name="Text Box 1040"/>
          <p:cNvSpPr txBox="1">
            <a:spLocks noChangeArrowheads="1"/>
          </p:cNvSpPr>
          <p:nvPr/>
        </p:nvSpPr>
        <p:spPr bwMode="auto">
          <a:xfrm>
            <a:off x="1905000" y="2133600"/>
            <a:ext cx="1371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 smtClean="0"/>
              <a:t>-1</a:t>
            </a:r>
            <a:endParaRPr lang="en-US" sz="1800" baseline="-25000" dirty="0"/>
          </a:p>
        </p:txBody>
      </p:sp>
      <p:sp>
        <p:nvSpPr>
          <p:cNvPr id="36883" name="Text Box 1041"/>
          <p:cNvSpPr txBox="1">
            <a:spLocks noChangeArrowheads="1"/>
          </p:cNvSpPr>
          <p:nvPr/>
        </p:nvSpPr>
        <p:spPr bwMode="auto">
          <a:xfrm>
            <a:off x="1981200" y="2819400"/>
            <a:ext cx="13716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/>
              <a:t>1</a:t>
            </a:r>
            <a:endParaRPr lang="en-US" sz="1800" baseline="-25000" dirty="0"/>
          </a:p>
        </p:txBody>
      </p:sp>
      <p:sp>
        <p:nvSpPr>
          <p:cNvPr id="36884" name="Text Box 1042"/>
          <p:cNvSpPr txBox="1">
            <a:spLocks noChangeArrowheads="1"/>
          </p:cNvSpPr>
          <p:nvPr/>
        </p:nvSpPr>
        <p:spPr bwMode="auto">
          <a:xfrm>
            <a:off x="2209800" y="3733800"/>
            <a:ext cx="1371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 smtClean="0"/>
              <a:t>0.5</a:t>
            </a:r>
            <a:endParaRPr lang="en-US" sz="1800" baseline="-25000" dirty="0"/>
          </a:p>
        </p:txBody>
      </p:sp>
      <p:sp>
        <p:nvSpPr>
          <p:cNvPr id="36868" name="Text Box 1045"/>
          <p:cNvSpPr txBox="1">
            <a:spLocks noChangeArrowheads="1"/>
          </p:cNvSpPr>
          <p:nvPr/>
        </p:nvSpPr>
        <p:spPr bwMode="auto">
          <a:xfrm>
            <a:off x="-304800" y="381000"/>
            <a:ext cx="83820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000" dirty="0" smtClean="0"/>
              <a:t>Perceptron learning</a:t>
            </a:r>
            <a:endParaRPr lang="en-US" sz="4000" dirty="0"/>
          </a:p>
        </p:txBody>
      </p:sp>
      <p:sp>
        <p:nvSpPr>
          <p:cNvPr id="28" name="TextBox 27"/>
          <p:cNvSpPr txBox="1"/>
          <p:nvPr/>
        </p:nvSpPr>
        <p:spPr>
          <a:xfrm>
            <a:off x="6327588" y="2798802"/>
            <a:ext cx="1371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0000FF"/>
                </a:solidFill>
              </a:rPr>
              <a:t>0</a:t>
            </a:r>
            <a:endParaRPr lang="en-US" sz="3600" dirty="0">
              <a:solidFill>
                <a:srgbClr val="0000FF"/>
              </a:solidFill>
            </a:endParaRPr>
          </a:p>
        </p:txBody>
      </p:sp>
      <p:grpSp>
        <p:nvGrpSpPr>
          <p:cNvPr id="3" name="Group 35"/>
          <p:cNvGrpSpPr/>
          <p:nvPr/>
        </p:nvGrpSpPr>
        <p:grpSpPr>
          <a:xfrm>
            <a:off x="3962400" y="2514600"/>
            <a:ext cx="457200" cy="457200"/>
            <a:chOff x="4267200" y="3352800"/>
            <a:chExt cx="762000" cy="687388"/>
          </a:xfrm>
        </p:grpSpPr>
        <p:cxnSp>
          <p:nvCxnSpPr>
            <p:cNvPr id="30" name="Straight Connector 29"/>
            <p:cNvCxnSpPr/>
            <p:nvPr/>
          </p:nvCxnSpPr>
          <p:spPr bwMode="auto">
            <a:xfrm>
              <a:off x="4267200" y="4038600"/>
              <a:ext cx="381000" cy="1588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2" name="Straight Connector 31"/>
            <p:cNvCxnSpPr/>
            <p:nvPr/>
          </p:nvCxnSpPr>
          <p:spPr bwMode="auto">
            <a:xfrm rot="5400000" flipH="1" flipV="1">
              <a:off x="4305300" y="3695703"/>
              <a:ext cx="685801" cy="1588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4" name="Straight Connector 33"/>
            <p:cNvCxnSpPr/>
            <p:nvPr/>
          </p:nvCxnSpPr>
          <p:spPr bwMode="auto">
            <a:xfrm>
              <a:off x="4648200" y="3352800"/>
              <a:ext cx="381000" cy="1588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37" name="TextBox 36"/>
          <p:cNvSpPr txBox="1"/>
          <p:nvPr/>
        </p:nvSpPr>
        <p:spPr>
          <a:xfrm>
            <a:off x="3505200" y="3505200"/>
            <a:ext cx="2514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/>
              <a:t>Threshold of 1</a:t>
            </a:r>
            <a:endParaRPr lang="en-US" sz="1800" dirty="0"/>
          </a:p>
        </p:txBody>
      </p:sp>
      <p:sp>
        <p:nvSpPr>
          <p:cNvPr id="38" name="TextBox 37"/>
          <p:cNvSpPr txBox="1"/>
          <p:nvPr/>
        </p:nvSpPr>
        <p:spPr>
          <a:xfrm>
            <a:off x="914400" y="1443335"/>
            <a:ext cx="990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39" name="TextBox 38"/>
          <p:cNvSpPr txBox="1"/>
          <p:nvPr/>
        </p:nvSpPr>
        <p:spPr>
          <a:xfrm>
            <a:off x="914400" y="2362200"/>
            <a:ext cx="60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40" name="TextBox 39"/>
          <p:cNvSpPr txBox="1"/>
          <p:nvPr/>
        </p:nvSpPr>
        <p:spPr>
          <a:xfrm>
            <a:off x="914400" y="3048000"/>
            <a:ext cx="60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990600" y="3733800"/>
            <a:ext cx="60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943600" y="2514600"/>
            <a:ext cx="123976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predicted</a:t>
            </a:r>
            <a:endParaRPr lang="en-US" sz="2000" dirty="0"/>
          </a:p>
        </p:txBody>
      </p:sp>
      <p:sp>
        <p:nvSpPr>
          <p:cNvPr id="5" name="TextBox 4"/>
          <p:cNvSpPr txBox="1"/>
          <p:nvPr/>
        </p:nvSpPr>
        <p:spPr>
          <a:xfrm>
            <a:off x="6096000" y="3429000"/>
            <a:ext cx="86907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</a:rPr>
              <a:t>actual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248400" y="3733800"/>
            <a:ext cx="1371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676400" y="4648200"/>
            <a:ext cx="531068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 smtClean="0"/>
              <a:t>Δw</a:t>
            </a:r>
            <a:r>
              <a:rPr lang="en-US" sz="2800" baseline="-25000" dirty="0" err="1" smtClean="0"/>
              <a:t>i</a:t>
            </a:r>
            <a:r>
              <a:rPr lang="en-US" sz="2800" dirty="0" smtClean="0"/>
              <a:t> = </a:t>
            </a:r>
            <a:r>
              <a:rPr lang="en-US" sz="2800" dirty="0" err="1" smtClean="0"/>
              <a:t>λ</a:t>
            </a:r>
            <a:r>
              <a:rPr lang="en-US" sz="2800" dirty="0" smtClean="0"/>
              <a:t> * (actual </a:t>
            </a:r>
            <a:r>
              <a:rPr lang="en-US" sz="2800" dirty="0"/>
              <a:t>-</a:t>
            </a:r>
            <a:r>
              <a:rPr lang="en-US" sz="2800" dirty="0" smtClean="0"/>
              <a:t> predicted) * x</a:t>
            </a:r>
            <a:r>
              <a:rPr lang="en-US" sz="2800" baseline="-25000" dirty="0" smtClean="0"/>
              <a:t>i</a:t>
            </a:r>
            <a:endParaRPr lang="en-US" sz="2800" baseline="-25000" dirty="0"/>
          </a:p>
        </p:txBody>
      </p:sp>
      <p:sp>
        <p:nvSpPr>
          <p:cNvPr id="8" name="TextBox 7"/>
          <p:cNvSpPr txBox="1"/>
          <p:nvPr/>
        </p:nvSpPr>
        <p:spPr>
          <a:xfrm>
            <a:off x="1828800" y="5739824"/>
            <a:ext cx="4998283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What about the threshold?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752600" y="4114800"/>
            <a:ext cx="220003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 smtClean="0"/>
              <a:t>w</a:t>
            </a:r>
            <a:r>
              <a:rPr lang="en-US" sz="2800" baseline="-25000" dirty="0" err="1" smtClean="0"/>
              <a:t>i</a:t>
            </a:r>
            <a:r>
              <a:rPr lang="en-US" sz="2800" dirty="0" smtClean="0"/>
              <a:t> = </a:t>
            </a:r>
            <a:r>
              <a:rPr lang="en-US" sz="2800" dirty="0" err="1" smtClean="0"/>
              <a:t>w</a:t>
            </a:r>
            <a:r>
              <a:rPr lang="en-US" sz="2800" baseline="-25000" dirty="0" err="1" smtClean="0"/>
              <a:t>i</a:t>
            </a:r>
            <a:r>
              <a:rPr lang="en-US" sz="2800" dirty="0"/>
              <a:t> </a:t>
            </a:r>
            <a:r>
              <a:rPr lang="en-US" sz="2800" dirty="0" smtClean="0"/>
              <a:t>+ </a:t>
            </a:r>
            <a:r>
              <a:rPr lang="en-US" sz="2800" dirty="0" err="1" smtClean="0"/>
              <a:t>Δwi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9473911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9" name="Oval 1027"/>
          <p:cNvSpPr>
            <a:spLocks noChangeArrowheads="1"/>
          </p:cNvSpPr>
          <p:nvPr/>
        </p:nvSpPr>
        <p:spPr bwMode="auto">
          <a:xfrm>
            <a:off x="3200400" y="1295400"/>
            <a:ext cx="1295400" cy="1219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71" name="Line 1029"/>
          <p:cNvSpPr>
            <a:spLocks noChangeShapeType="1"/>
          </p:cNvSpPr>
          <p:nvPr/>
        </p:nvSpPr>
        <p:spPr bwMode="auto">
          <a:xfrm>
            <a:off x="4495800" y="1905000"/>
            <a:ext cx="6096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72" name="Text Box 1030"/>
          <p:cNvSpPr txBox="1">
            <a:spLocks noChangeArrowheads="1"/>
          </p:cNvSpPr>
          <p:nvPr/>
        </p:nvSpPr>
        <p:spPr bwMode="auto">
          <a:xfrm>
            <a:off x="5105400" y="1676400"/>
            <a:ext cx="1371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/>
              <a:t>Output </a:t>
            </a:r>
            <a:r>
              <a:rPr lang="en-US" sz="1800" i="1" dirty="0"/>
              <a:t>y</a:t>
            </a:r>
          </a:p>
        </p:txBody>
      </p:sp>
      <p:sp>
        <p:nvSpPr>
          <p:cNvPr id="36873" name="Line 1031"/>
          <p:cNvSpPr>
            <a:spLocks noChangeShapeType="1"/>
          </p:cNvSpPr>
          <p:nvPr/>
        </p:nvSpPr>
        <p:spPr bwMode="auto">
          <a:xfrm>
            <a:off x="1524000" y="1066800"/>
            <a:ext cx="1752600" cy="457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74" name="Line 1032"/>
          <p:cNvSpPr>
            <a:spLocks noChangeShapeType="1"/>
          </p:cNvSpPr>
          <p:nvPr/>
        </p:nvSpPr>
        <p:spPr bwMode="auto">
          <a:xfrm>
            <a:off x="1524000" y="1828800"/>
            <a:ext cx="16002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75" name="Line 1033"/>
          <p:cNvSpPr>
            <a:spLocks noChangeShapeType="1"/>
          </p:cNvSpPr>
          <p:nvPr/>
        </p:nvSpPr>
        <p:spPr bwMode="auto">
          <a:xfrm flipV="1">
            <a:off x="1524000" y="2133600"/>
            <a:ext cx="1676400" cy="304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77" name="Text Box 1035"/>
          <p:cNvSpPr txBox="1">
            <a:spLocks noChangeArrowheads="1"/>
          </p:cNvSpPr>
          <p:nvPr/>
        </p:nvSpPr>
        <p:spPr bwMode="auto">
          <a:xfrm>
            <a:off x="609600" y="762000"/>
            <a:ext cx="1143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/>
              <a:t>Input x</a:t>
            </a:r>
            <a:r>
              <a:rPr lang="en-US" sz="1800" baseline="-25000" dirty="0"/>
              <a:t>1</a:t>
            </a:r>
          </a:p>
        </p:txBody>
      </p:sp>
      <p:sp>
        <p:nvSpPr>
          <p:cNvPr id="36878" name="Text Box 1036"/>
          <p:cNvSpPr txBox="1">
            <a:spLocks noChangeArrowheads="1"/>
          </p:cNvSpPr>
          <p:nvPr/>
        </p:nvSpPr>
        <p:spPr bwMode="auto">
          <a:xfrm>
            <a:off x="609600" y="1614488"/>
            <a:ext cx="1143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/>
              <a:t>Input x</a:t>
            </a:r>
            <a:r>
              <a:rPr lang="en-US" sz="1800" baseline="-25000"/>
              <a:t>2</a:t>
            </a:r>
          </a:p>
        </p:txBody>
      </p:sp>
      <p:sp>
        <p:nvSpPr>
          <p:cNvPr id="36879" name="Text Box 1037"/>
          <p:cNvSpPr txBox="1">
            <a:spLocks noChangeArrowheads="1"/>
          </p:cNvSpPr>
          <p:nvPr/>
        </p:nvSpPr>
        <p:spPr bwMode="auto">
          <a:xfrm>
            <a:off x="533400" y="2133600"/>
            <a:ext cx="1143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/>
              <a:t>Input x</a:t>
            </a:r>
            <a:r>
              <a:rPr lang="en-US" sz="1800" baseline="-25000" dirty="0"/>
              <a:t>3</a:t>
            </a:r>
          </a:p>
        </p:txBody>
      </p:sp>
      <p:sp>
        <p:nvSpPr>
          <p:cNvPr id="36881" name="Text Box 1039"/>
          <p:cNvSpPr txBox="1">
            <a:spLocks noChangeArrowheads="1"/>
          </p:cNvSpPr>
          <p:nvPr/>
        </p:nvSpPr>
        <p:spPr bwMode="auto">
          <a:xfrm>
            <a:off x="2209800" y="776287"/>
            <a:ext cx="1371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/>
              <a:t>Weight w</a:t>
            </a:r>
            <a:r>
              <a:rPr lang="en-US" sz="1800" baseline="-25000" dirty="0"/>
              <a:t>1</a:t>
            </a:r>
          </a:p>
        </p:txBody>
      </p:sp>
      <p:sp>
        <p:nvSpPr>
          <p:cNvPr id="36882" name="Text Box 1040"/>
          <p:cNvSpPr txBox="1">
            <a:spLocks noChangeArrowheads="1"/>
          </p:cNvSpPr>
          <p:nvPr/>
        </p:nvSpPr>
        <p:spPr bwMode="auto">
          <a:xfrm>
            <a:off x="1752600" y="1447800"/>
            <a:ext cx="1371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/>
              <a:t>Weight w</a:t>
            </a:r>
            <a:r>
              <a:rPr lang="en-US" sz="1800" baseline="-25000"/>
              <a:t>2</a:t>
            </a:r>
          </a:p>
        </p:txBody>
      </p:sp>
      <p:sp>
        <p:nvSpPr>
          <p:cNvPr id="36883" name="Text Box 1041"/>
          <p:cNvSpPr txBox="1">
            <a:spLocks noChangeArrowheads="1"/>
          </p:cNvSpPr>
          <p:nvPr/>
        </p:nvSpPr>
        <p:spPr bwMode="auto">
          <a:xfrm>
            <a:off x="1752600" y="2362200"/>
            <a:ext cx="1371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/>
              <a:t>Weight w</a:t>
            </a:r>
            <a:r>
              <a:rPr lang="en-US" sz="1800" baseline="-25000" dirty="0"/>
              <a:t>3</a:t>
            </a:r>
          </a:p>
        </p:txBody>
      </p:sp>
      <p:grpSp>
        <p:nvGrpSpPr>
          <p:cNvPr id="27" name="Group 35"/>
          <p:cNvGrpSpPr/>
          <p:nvPr/>
        </p:nvGrpSpPr>
        <p:grpSpPr>
          <a:xfrm>
            <a:off x="3505200" y="1600200"/>
            <a:ext cx="609600" cy="609600"/>
            <a:chOff x="4267200" y="3352800"/>
            <a:chExt cx="762000" cy="687388"/>
          </a:xfrm>
        </p:grpSpPr>
        <p:cxnSp>
          <p:nvCxnSpPr>
            <p:cNvPr id="30" name="Straight Connector 29"/>
            <p:cNvCxnSpPr/>
            <p:nvPr/>
          </p:nvCxnSpPr>
          <p:spPr bwMode="auto">
            <a:xfrm>
              <a:off x="4267200" y="4038600"/>
              <a:ext cx="381000" cy="1588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1" name="Straight Connector 30"/>
            <p:cNvCxnSpPr/>
            <p:nvPr/>
          </p:nvCxnSpPr>
          <p:spPr bwMode="auto">
            <a:xfrm rot="5400000" flipH="1" flipV="1">
              <a:off x="4305300" y="3695700"/>
              <a:ext cx="685800" cy="1588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2" name="Straight Connector 31"/>
            <p:cNvCxnSpPr/>
            <p:nvPr/>
          </p:nvCxnSpPr>
          <p:spPr bwMode="auto">
            <a:xfrm>
              <a:off x="4648200" y="3352800"/>
              <a:ext cx="381000" cy="1588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33" name="TextBox 32"/>
          <p:cNvSpPr txBox="1"/>
          <p:nvPr/>
        </p:nvSpPr>
        <p:spPr>
          <a:xfrm>
            <a:off x="3048000" y="2495490"/>
            <a:ext cx="2514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Threshold of </a:t>
            </a:r>
            <a:r>
              <a:rPr lang="en-US" sz="2000" i="1" dirty="0" smtClean="0"/>
              <a:t>t</a:t>
            </a:r>
            <a:endParaRPr lang="en-US" sz="2000" i="1" baseline="-25000" dirty="0"/>
          </a:p>
        </p:txBody>
      </p:sp>
      <p:graphicFrame>
        <p:nvGraphicFramePr>
          <p:cNvPr id="34" name="Object 3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28911546"/>
              </p:ext>
            </p:extLst>
          </p:nvPr>
        </p:nvGraphicFramePr>
        <p:xfrm>
          <a:off x="6553200" y="1371600"/>
          <a:ext cx="1973262" cy="1014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1237" name="Equation" r:id="rId4" imgW="889000" imgH="457200" progId="Equation.3">
                  <p:embed/>
                </p:oleObj>
              </mc:Choice>
              <mc:Fallback>
                <p:oleObj name="Equation" r:id="rId4" imgW="88900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53200" y="1371600"/>
                        <a:ext cx="1973262" cy="10144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8" name="Group 7"/>
          <p:cNvGrpSpPr/>
          <p:nvPr/>
        </p:nvGrpSpPr>
        <p:grpSpPr>
          <a:xfrm>
            <a:off x="457200" y="3200400"/>
            <a:ext cx="8382000" cy="2976265"/>
            <a:chOff x="457200" y="3200400"/>
            <a:chExt cx="8382000" cy="2976265"/>
          </a:xfrm>
        </p:grpSpPr>
        <p:sp>
          <p:nvSpPr>
            <p:cNvPr id="36" name="Oval 1027"/>
            <p:cNvSpPr>
              <a:spLocks noChangeArrowheads="1"/>
            </p:cNvSpPr>
            <p:nvPr/>
          </p:nvSpPr>
          <p:spPr bwMode="auto">
            <a:xfrm>
              <a:off x="3200400" y="3962400"/>
              <a:ext cx="1295400" cy="12192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Line 1029"/>
            <p:cNvSpPr>
              <a:spLocks noChangeShapeType="1"/>
            </p:cNvSpPr>
            <p:nvPr/>
          </p:nvSpPr>
          <p:spPr bwMode="auto">
            <a:xfrm>
              <a:off x="4495800" y="4572000"/>
              <a:ext cx="60960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Text Box 1030"/>
            <p:cNvSpPr txBox="1">
              <a:spLocks noChangeArrowheads="1"/>
            </p:cNvSpPr>
            <p:nvPr/>
          </p:nvSpPr>
          <p:spPr bwMode="auto">
            <a:xfrm>
              <a:off x="5105400" y="4343400"/>
              <a:ext cx="1371600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dirty="0"/>
                <a:t>Output </a:t>
              </a:r>
              <a:r>
                <a:rPr lang="en-US" sz="1800" i="1" dirty="0"/>
                <a:t>y</a:t>
              </a:r>
            </a:p>
          </p:txBody>
        </p:sp>
        <p:sp>
          <p:nvSpPr>
            <p:cNvPr id="39" name="Line 1031"/>
            <p:cNvSpPr>
              <a:spLocks noChangeShapeType="1"/>
            </p:cNvSpPr>
            <p:nvPr/>
          </p:nvSpPr>
          <p:spPr bwMode="auto">
            <a:xfrm>
              <a:off x="1524000" y="3733800"/>
              <a:ext cx="1752600" cy="45720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Line 1032"/>
            <p:cNvSpPr>
              <a:spLocks noChangeShapeType="1"/>
            </p:cNvSpPr>
            <p:nvPr/>
          </p:nvSpPr>
          <p:spPr bwMode="auto">
            <a:xfrm>
              <a:off x="1524000" y="4495800"/>
              <a:ext cx="160020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Line 1033"/>
            <p:cNvSpPr>
              <a:spLocks noChangeShapeType="1"/>
            </p:cNvSpPr>
            <p:nvPr/>
          </p:nvSpPr>
          <p:spPr bwMode="auto">
            <a:xfrm flipV="1">
              <a:off x="1524000" y="4800600"/>
              <a:ext cx="1676400" cy="30480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Text Box 1035"/>
            <p:cNvSpPr txBox="1">
              <a:spLocks noChangeArrowheads="1"/>
            </p:cNvSpPr>
            <p:nvPr/>
          </p:nvSpPr>
          <p:spPr bwMode="auto">
            <a:xfrm>
              <a:off x="609600" y="3429000"/>
              <a:ext cx="1143000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dirty="0"/>
                <a:t>Input x</a:t>
              </a:r>
              <a:r>
                <a:rPr lang="en-US" sz="1800" baseline="-25000" dirty="0"/>
                <a:t>1</a:t>
              </a:r>
            </a:p>
          </p:txBody>
        </p:sp>
        <p:sp>
          <p:nvSpPr>
            <p:cNvPr id="43" name="Text Box 1036"/>
            <p:cNvSpPr txBox="1">
              <a:spLocks noChangeArrowheads="1"/>
            </p:cNvSpPr>
            <p:nvPr/>
          </p:nvSpPr>
          <p:spPr bwMode="auto">
            <a:xfrm>
              <a:off x="609600" y="4281488"/>
              <a:ext cx="1143000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/>
                <a:t>Input x</a:t>
              </a:r>
              <a:r>
                <a:rPr lang="en-US" sz="1800" baseline="-25000"/>
                <a:t>2</a:t>
              </a:r>
            </a:p>
          </p:txBody>
        </p:sp>
        <p:sp>
          <p:nvSpPr>
            <p:cNvPr id="44" name="Text Box 1037"/>
            <p:cNvSpPr txBox="1">
              <a:spLocks noChangeArrowheads="1"/>
            </p:cNvSpPr>
            <p:nvPr/>
          </p:nvSpPr>
          <p:spPr bwMode="auto">
            <a:xfrm>
              <a:off x="533400" y="4800600"/>
              <a:ext cx="1143000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dirty="0"/>
                <a:t>Input x</a:t>
              </a:r>
              <a:r>
                <a:rPr lang="en-US" sz="1800" baseline="-25000" dirty="0"/>
                <a:t>3</a:t>
              </a:r>
            </a:p>
          </p:txBody>
        </p:sp>
        <p:sp>
          <p:nvSpPr>
            <p:cNvPr id="45" name="Text Box 1039"/>
            <p:cNvSpPr txBox="1">
              <a:spLocks noChangeArrowheads="1"/>
            </p:cNvSpPr>
            <p:nvPr/>
          </p:nvSpPr>
          <p:spPr bwMode="auto">
            <a:xfrm>
              <a:off x="2209800" y="3443287"/>
              <a:ext cx="1371600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dirty="0"/>
                <a:t>Weight w</a:t>
              </a:r>
              <a:r>
                <a:rPr lang="en-US" sz="1800" baseline="-25000" dirty="0"/>
                <a:t>1</a:t>
              </a:r>
            </a:p>
          </p:txBody>
        </p:sp>
        <p:sp>
          <p:nvSpPr>
            <p:cNvPr id="46" name="Text Box 1040"/>
            <p:cNvSpPr txBox="1">
              <a:spLocks noChangeArrowheads="1"/>
            </p:cNvSpPr>
            <p:nvPr/>
          </p:nvSpPr>
          <p:spPr bwMode="auto">
            <a:xfrm>
              <a:off x="1752600" y="4114800"/>
              <a:ext cx="1371600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/>
                <a:t>Weight w</a:t>
              </a:r>
              <a:r>
                <a:rPr lang="en-US" sz="1800" baseline="-25000"/>
                <a:t>2</a:t>
              </a:r>
            </a:p>
          </p:txBody>
        </p:sp>
        <p:sp>
          <p:nvSpPr>
            <p:cNvPr id="47" name="Text Box 1041"/>
            <p:cNvSpPr txBox="1">
              <a:spLocks noChangeArrowheads="1"/>
            </p:cNvSpPr>
            <p:nvPr/>
          </p:nvSpPr>
          <p:spPr bwMode="auto">
            <a:xfrm>
              <a:off x="1752600" y="5029200"/>
              <a:ext cx="1371600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dirty="0"/>
                <a:t>Weight w</a:t>
              </a:r>
              <a:r>
                <a:rPr lang="en-US" sz="1800" baseline="-25000" dirty="0"/>
                <a:t>3</a:t>
              </a:r>
            </a:p>
          </p:txBody>
        </p:sp>
        <p:grpSp>
          <p:nvGrpSpPr>
            <p:cNvPr id="48" name="Group 35"/>
            <p:cNvGrpSpPr/>
            <p:nvPr/>
          </p:nvGrpSpPr>
          <p:grpSpPr>
            <a:xfrm>
              <a:off x="3505200" y="4267200"/>
              <a:ext cx="609600" cy="609600"/>
              <a:chOff x="4267200" y="3352800"/>
              <a:chExt cx="762000" cy="687388"/>
            </a:xfrm>
          </p:grpSpPr>
          <p:cxnSp>
            <p:nvCxnSpPr>
              <p:cNvPr id="49" name="Straight Connector 48"/>
              <p:cNvCxnSpPr/>
              <p:nvPr/>
            </p:nvCxnSpPr>
            <p:spPr bwMode="auto">
              <a:xfrm>
                <a:off x="4267200" y="4038600"/>
                <a:ext cx="381000" cy="1588"/>
              </a:xfrm>
              <a:prstGeom prst="line">
                <a:avLst/>
              </a:prstGeom>
              <a:solidFill>
                <a:schemeClr val="accent1"/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50" name="Straight Connector 49"/>
              <p:cNvCxnSpPr/>
              <p:nvPr/>
            </p:nvCxnSpPr>
            <p:spPr bwMode="auto">
              <a:xfrm rot="5400000" flipH="1" flipV="1">
                <a:off x="4305300" y="3695700"/>
                <a:ext cx="685800" cy="1588"/>
              </a:xfrm>
              <a:prstGeom prst="line">
                <a:avLst/>
              </a:prstGeom>
              <a:solidFill>
                <a:schemeClr val="accent1"/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51" name="Straight Connector 50"/>
              <p:cNvCxnSpPr/>
              <p:nvPr/>
            </p:nvCxnSpPr>
            <p:spPr bwMode="auto">
              <a:xfrm>
                <a:off x="4648200" y="3352800"/>
                <a:ext cx="381000" cy="1588"/>
              </a:xfrm>
              <a:prstGeom prst="line">
                <a:avLst/>
              </a:prstGeom>
              <a:solidFill>
                <a:schemeClr val="accent1"/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52" name="TextBox 51"/>
            <p:cNvSpPr txBox="1"/>
            <p:nvPr/>
          </p:nvSpPr>
          <p:spPr>
            <a:xfrm>
              <a:off x="3429000" y="5162490"/>
              <a:ext cx="25146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 smtClean="0">
                  <a:solidFill>
                    <a:srgbClr val="0000FF"/>
                  </a:solidFill>
                </a:rPr>
                <a:t>Threshold of </a:t>
              </a:r>
              <a:r>
                <a:rPr lang="en-US" sz="2000" b="1" dirty="0">
                  <a:solidFill>
                    <a:srgbClr val="0000FF"/>
                  </a:solidFill>
                </a:rPr>
                <a:t>0</a:t>
              </a:r>
              <a:endParaRPr lang="en-US" sz="2000" b="1" baseline="-25000" dirty="0">
                <a:solidFill>
                  <a:srgbClr val="0000FF"/>
                </a:solidFill>
              </a:endParaRPr>
            </a:p>
          </p:txBody>
        </p:sp>
        <p:sp>
          <p:nvSpPr>
            <p:cNvPr id="53" name="Line 1033"/>
            <p:cNvSpPr>
              <a:spLocks noChangeShapeType="1"/>
            </p:cNvSpPr>
            <p:nvPr/>
          </p:nvSpPr>
          <p:spPr bwMode="auto">
            <a:xfrm flipV="1">
              <a:off x="1981200" y="5181600"/>
              <a:ext cx="1524000" cy="762000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 type="triangle" w="lg" len="lg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1498600" y="5715000"/>
              <a:ext cx="35583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rgbClr val="0000FF"/>
                  </a:solidFill>
                </a:rPr>
                <a:t>1</a:t>
              </a:r>
              <a:endParaRPr lang="en-US" b="1" dirty="0">
                <a:solidFill>
                  <a:srgbClr val="0000FF"/>
                </a:solidFill>
              </a:endParaRPr>
            </a:p>
          </p:txBody>
        </p:sp>
        <p:graphicFrame>
          <p:nvGraphicFramePr>
            <p:cNvPr id="54" name="Object 53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023697789"/>
                </p:ext>
              </p:extLst>
            </p:nvPr>
          </p:nvGraphicFramePr>
          <p:xfrm>
            <a:off x="6189663" y="3405187"/>
            <a:ext cx="2649537" cy="10144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71238" name="Equation" r:id="rId6" imgW="1193800" imgH="457200" progId="Equation.3">
                    <p:embed/>
                  </p:oleObj>
                </mc:Choice>
                <mc:Fallback>
                  <p:oleObj name="Equation" r:id="rId6" imgW="1193800" imgH="4572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189663" y="3405187"/>
                          <a:ext cx="2649537" cy="1014413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7" name="Straight Connector 6"/>
            <p:cNvCxnSpPr/>
            <p:nvPr/>
          </p:nvCxnSpPr>
          <p:spPr bwMode="auto">
            <a:xfrm>
              <a:off x="457200" y="3200400"/>
              <a:ext cx="8077200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57" name="Text Box 1041"/>
            <p:cNvSpPr txBox="1">
              <a:spLocks noChangeArrowheads="1"/>
            </p:cNvSpPr>
            <p:nvPr/>
          </p:nvSpPr>
          <p:spPr bwMode="auto">
            <a:xfrm rot="20485554">
              <a:off x="2209800" y="5695298"/>
              <a:ext cx="1371600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dirty="0">
                  <a:solidFill>
                    <a:srgbClr val="0000FF"/>
                  </a:solidFill>
                </a:rPr>
                <a:t>Weight </a:t>
              </a:r>
              <a:r>
                <a:rPr lang="en-US" sz="1800" dirty="0" smtClean="0">
                  <a:solidFill>
                    <a:srgbClr val="0000FF"/>
                  </a:solidFill>
                </a:rPr>
                <a:t>w</a:t>
              </a:r>
              <a:r>
                <a:rPr lang="en-US" sz="1800" baseline="-25000" dirty="0">
                  <a:solidFill>
                    <a:srgbClr val="0000FF"/>
                  </a:solidFill>
                </a:rPr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221393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9" name="Oval 1027"/>
          <p:cNvSpPr>
            <a:spLocks noChangeArrowheads="1"/>
          </p:cNvSpPr>
          <p:nvPr/>
        </p:nvSpPr>
        <p:spPr bwMode="auto">
          <a:xfrm>
            <a:off x="3200400" y="1295400"/>
            <a:ext cx="1295400" cy="1219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71" name="Line 1029"/>
          <p:cNvSpPr>
            <a:spLocks noChangeShapeType="1"/>
          </p:cNvSpPr>
          <p:nvPr/>
        </p:nvSpPr>
        <p:spPr bwMode="auto">
          <a:xfrm>
            <a:off x="4495800" y="1905000"/>
            <a:ext cx="6096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72" name="Text Box 1030"/>
          <p:cNvSpPr txBox="1">
            <a:spLocks noChangeArrowheads="1"/>
          </p:cNvSpPr>
          <p:nvPr/>
        </p:nvSpPr>
        <p:spPr bwMode="auto">
          <a:xfrm>
            <a:off x="5105400" y="1676400"/>
            <a:ext cx="1371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/>
              <a:t>Output </a:t>
            </a:r>
            <a:r>
              <a:rPr lang="en-US" sz="1800" i="1" dirty="0"/>
              <a:t>y</a:t>
            </a:r>
          </a:p>
        </p:txBody>
      </p:sp>
      <p:sp>
        <p:nvSpPr>
          <p:cNvPr id="36873" name="Line 1031"/>
          <p:cNvSpPr>
            <a:spLocks noChangeShapeType="1"/>
          </p:cNvSpPr>
          <p:nvPr/>
        </p:nvSpPr>
        <p:spPr bwMode="auto">
          <a:xfrm>
            <a:off x="1524000" y="1066800"/>
            <a:ext cx="1752600" cy="457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74" name="Line 1032"/>
          <p:cNvSpPr>
            <a:spLocks noChangeShapeType="1"/>
          </p:cNvSpPr>
          <p:nvPr/>
        </p:nvSpPr>
        <p:spPr bwMode="auto">
          <a:xfrm>
            <a:off x="1524000" y="1828800"/>
            <a:ext cx="16002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75" name="Line 1033"/>
          <p:cNvSpPr>
            <a:spLocks noChangeShapeType="1"/>
          </p:cNvSpPr>
          <p:nvPr/>
        </p:nvSpPr>
        <p:spPr bwMode="auto">
          <a:xfrm flipV="1">
            <a:off x="1524000" y="2133600"/>
            <a:ext cx="1676400" cy="304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77" name="Text Box 1035"/>
          <p:cNvSpPr txBox="1">
            <a:spLocks noChangeArrowheads="1"/>
          </p:cNvSpPr>
          <p:nvPr/>
        </p:nvSpPr>
        <p:spPr bwMode="auto">
          <a:xfrm>
            <a:off x="609600" y="762000"/>
            <a:ext cx="1143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/>
              <a:t>Input x</a:t>
            </a:r>
            <a:r>
              <a:rPr lang="en-US" sz="1800" baseline="-25000" dirty="0"/>
              <a:t>1</a:t>
            </a:r>
          </a:p>
        </p:txBody>
      </p:sp>
      <p:sp>
        <p:nvSpPr>
          <p:cNvPr id="36878" name="Text Box 1036"/>
          <p:cNvSpPr txBox="1">
            <a:spLocks noChangeArrowheads="1"/>
          </p:cNvSpPr>
          <p:nvPr/>
        </p:nvSpPr>
        <p:spPr bwMode="auto">
          <a:xfrm>
            <a:off x="609600" y="1614488"/>
            <a:ext cx="1143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/>
              <a:t>Input x</a:t>
            </a:r>
            <a:r>
              <a:rPr lang="en-US" sz="1800" baseline="-25000"/>
              <a:t>2</a:t>
            </a:r>
          </a:p>
        </p:txBody>
      </p:sp>
      <p:sp>
        <p:nvSpPr>
          <p:cNvPr id="36879" name="Text Box 1037"/>
          <p:cNvSpPr txBox="1">
            <a:spLocks noChangeArrowheads="1"/>
          </p:cNvSpPr>
          <p:nvPr/>
        </p:nvSpPr>
        <p:spPr bwMode="auto">
          <a:xfrm>
            <a:off x="533400" y="2133600"/>
            <a:ext cx="1143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/>
              <a:t>Input x</a:t>
            </a:r>
            <a:r>
              <a:rPr lang="en-US" sz="1800" baseline="-25000" dirty="0"/>
              <a:t>3</a:t>
            </a:r>
          </a:p>
        </p:txBody>
      </p:sp>
      <p:sp>
        <p:nvSpPr>
          <p:cNvPr id="36881" name="Text Box 1039"/>
          <p:cNvSpPr txBox="1">
            <a:spLocks noChangeArrowheads="1"/>
          </p:cNvSpPr>
          <p:nvPr/>
        </p:nvSpPr>
        <p:spPr bwMode="auto">
          <a:xfrm>
            <a:off x="2209800" y="776287"/>
            <a:ext cx="1371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/>
              <a:t>Weight w</a:t>
            </a:r>
            <a:r>
              <a:rPr lang="en-US" sz="1800" baseline="-25000" dirty="0"/>
              <a:t>1</a:t>
            </a:r>
          </a:p>
        </p:txBody>
      </p:sp>
      <p:sp>
        <p:nvSpPr>
          <p:cNvPr id="36882" name="Text Box 1040"/>
          <p:cNvSpPr txBox="1">
            <a:spLocks noChangeArrowheads="1"/>
          </p:cNvSpPr>
          <p:nvPr/>
        </p:nvSpPr>
        <p:spPr bwMode="auto">
          <a:xfrm>
            <a:off x="1752600" y="1447800"/>
            <a:ext cx="1371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/>
              <a:t>Weight w</a:t>
            </a:r>
            <a:r>
              <a:rPr lang="en-US" sz="1800" baseline="-25000"/>
              <a:t>2</a:t>
            </a:r>
          </a:p>
        </p:txBody>
      </p:sp>
      <p:sp>
        <p:nvSpPr>
          <p:cNvPr id="36883" name="Text Box 1041"/>
          <p:cNvSpPr txBox="1">
            <a:spLocks noChangeArrowheads="1"/>
          </p:cNvSpPr>
          <p:nvPr/>
        </p:nvSpPr>
        <p:spPr bwMode="auto">
          <a:xfrm>
            <a:off x="1752600" y="2362200"/>
            <a:ext cx="1371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/>
              <a:t>Weight w</a:t>
            </a:r>
            <a:r>
              <a:rPr lang="en-US" sz="1800" baseline="-25000" dirty="0"/>
              <a:t>3</a:t>
            </a:r>
          </a:p>
        </p:txBody>
      </p:sp>
      <p:grpSp>
        <p:nvGrpSpPr>
          <p:cNvPr id="27" name="Group 35"/>
          <p:cNvGrpSpPr/>
          <p:nvPr/>
        </p:nvGrpSpPr>
        <p:grpSpPr>
          <a:xfrm>
            <a:off x="3505200" y="1600200"/>
            <a:ext cx="609600" cy="609600"/>
            <a:chOff x="4267200" y="3352800"/>
            <a:chExt cx="762000" cy="687388"/>
          </a:xfrm>
        </p:grpSpPr>
        <p:cxnSp>
          <p:nvCxnSpPr>
            <p:cNvPr id="30" name="Straight Connector 29"/>
            <p:cNvCxnSpPr/>
            <p:nvPr/>
          </p:nvCxnSpPr>
          <p:spPr bwMode="auto">
            <a:xfrm>
              <a:off x="4267200" y="4038600"/>
              <a:ext cx="381000" cy="1588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1" name="Straight Connector 30"/>
            <p:cNvCxnSpPr/>
            <p:nvPr/>
          </p:nvCxnSpPr>
          <p:spPr bwMode="auto">
            <a:xfrm rot="5400000" flipH="1" flipV="1">
              <a:off x="4305300" y="3695700"/>
              <a:ext cx="685800" cy="1588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2" name="Straight Connector 31"/>
            <p:cNvCxnSpPr/>
            <p:nvPr/>
          </p:nvCxnSpPr>
          <p:spPr bwMode="auto">
            <a:xfrm>
              <a:off x="4648200" y="3352800"/>
              <a:ext cx="381000" cy="1588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33" name="TextBox 32"/>
          <p:cNvSpPr txBox="1"/>
          <p:nvPr/>
        </p:nvSpPr>
        <p:spPr>
          <a:xfrm>
            <a:off x="3048000" y="2495490"/>
            <a:ext cx="2514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Threshold of </a:t>
            </a:r>
            <a:r>
              <a:rPr lang="en-US" sz="2000" i="1" dirty="0" smtClean="0"/>
              <a:t>t</a:t>
            </a:r>
            <a:endParaRPr lang="en-US" sz="2000" i="1" baseline="-25000" dirty="0"/>
          </a:p>
        </p:txBody>
      </p:sp>
      <p:graphicFrame>
        <p:nvGraphicFramePr>
          <p:cNvPr id="34" name="Object 3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13988959"/>
              </p:ext>
            </p:extLst>
          </p:nvPr>
        </p:nvGraphicFramePr>
        <p:xfrm>
          <a:off x="6553200" y="1371600"/>
          <a:ext cx="1973262" cy="1014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3278" name="Equation" r:id="rId4" imgW="889000" imgH="457200" progId="Equation.3">
                  <p:embed/>
                </p:oleObj>
              </mc:Choice>
              <mc:Fallback>
                <p:oleObj name="Equation" r:id="rId4" imgW="88900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53200" y="1371600"/>
                        <a:ext cx="1973262" cy="10144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8" name="Group 7"/>
          <p:cNvGrpSpPr/>
          <p:nvPr/>
        </p:nvGrpSpPr>
        <p:grpSpPr>
          <a:xfrm>
            <a:off x="457200" y="3200400"/>
            <a:ext cx="8382000" cy="2976265"/>
            <a:chOff x="457200" y="3200400"/>
            <a:chExt cx="8382000" cy="2976265"/>
          </a:xfrm>
        </p:grpSpPr>
        <p:sp>
          <p:nvSpPr>
            <p:cNvPr id="36" name="Oval 1027"/>
            <p:cNvSpPr>
              <a:spLocks noChangeArrowheads="1"/>
            </p:cNvSpPr>
            <p:nvPr/>
          </p:nvSpPr>
          <p:spPr bwMode="auto">
            <a:xfrm>
              <a:off x="3200400" y="3962400"/>
              <a:ext cx="1295400" cy="12192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Line 1029"/>
            <p:cNvSpPr>
              <a:spLocks noChangeShapeType="1"/>
            </p:cNvSpPr>
            <p:nvPr/>
          </p:nvSpPr>
          <p:spPr bwMode="auto">
            <a:xfrm>
              <a:off x="4495800" y="4572000"/>
              <a:ext cx="60960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Text Box 1030"/>
            <p:cNvSpPr txBox="1">
              <a:spLocks noChangeArrowheads="1"/>
            </p:cNvSpPr>
            <p:nvPr/>
          </p:nvSpPr>
          <p:spPr bwMode="auto">
            <a:xfrm>
              <a:off x="5105400" y="4343400"/>
              <a:ext cx="1371600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dirty="0"/>
                <a:t>Output </a:t>
              </a:r>
              <a:r>
                <a:rPr lang="en-US" sz="1800" i="1" dirty="0"/>
                <a:t>y</a:t>
              </a:r>
            </a:p>
          </p:txBody>
        </p:sp>
        <p:sp>
          <p:nvSpPr>
            <p:cNvPr id="39" name="Line 1031"/>
            <p:cNvSpPr>
              <a:spLocks noChangeShapeType="1"/>
            </p:cNvSpPr>
            <p:nvPr/>
          </p:nvSpPr>
          <p:spPr bwMode="auto">
            <a:xfrm>
              <a:off x="1524000" y="3733800"/>
              <a:ext cx="1752600" cy="45720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Line 1032"/>
            <p:cNvSpPr>
              <a:spLocks noChangeShapeType="1"/>
            </p:cNvSpPr>
            <p:nvPr/>
          </p:nvSpPr>
          <p:spPr bwMode="auto">
            <a:xfrm>
              <a:off x="1524000" y="4495800"/>
              <a:ext cx="160020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Line 1033"/>
            <p:cNvSpPr>
              <a:spLocks noChangeShapeType="1"/>
            </p:cNvSpPr>
            <p:nvPr/>
          </p:nvSpPr>
          <p:spPr bwMode="auto">
            <a:xfrm flipV="1">
              <a:off x="1524000" y="4800600"/>
              <a:ext cx="1676400" cy="30480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Text Box 1035"/>
            <p:cNvSpPr txBox="1">
              <a:spLocks noChangeArrowheads="1"/>
            </p:cNvSpPr>
            <p:nvPr/>
          </p:nvSpPr>
          <p:spPr bwMode="auto">
            <a:xfrm>
              <a:off x="609600" y="3429000"/>
              <a:ext cx="1143000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dirty="0"/>
                <a:t>Input x</a:t>
              </a:r>
              <a:r>
                <a:rPr lang="en-US" sz="1800" baseline="-25000" dirty="0"/>
                <a:t>1</a:t>
              </a:r>
            </a:p>
          </p:txBody>
        </p:sp>
        <p:sp>
          <p:nvSpPr>
            <p:cNvPr id="43" name="Text Box 1036"/>
            <p:cNvSpPr txBox="1">
              <a:spLocks noChangeArrowheads="1"/>
            </p:cNvSpPr>
            <p:nvPr/>
          </p:nvSpPr>
          <p:spPr bwMode="auto">
            <a:xfrm>
              <a:off x="609600" y="4281488"/>
              <a:ext cx="1143000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/>
                <a:t>Input x</a:t>
              </a:r>
              <a:r>
                <a:rPr lang="en-US" sz="1800" baseline="-25000"/>
                <a:t>2</a:t>
              </a:r>
            </a:p>
          </p:txBody>
        </p:sp>
        <p:sp>
          <p:nvSpPr>
            <p:cNvPr id="44" name="Text Box 1037"/>
            <p:cNvSpPr txBox="1">
              <a:spLocks noChangeArrowheads="1"/>
            </p:cNvSpPr>
            <p:nvPr/>
          </p:nvSpPr>
          <p:spPr bwMode="auto">
            <a:xfrm>
              <a:off x="533400" y="4800600"/>
              <a:ext cx="1143000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dirty="0"/>
                <a:t>Input x</a:t>
              </a:r>
              <a:r>
                <a:rPr lang="en-US" sz="1800" baseline="-25000" dirty="0"/>
                <a:t>3</a:t>
              </a:r>
            </a:p>
          </p:txBody>
        </p:sp>
        <p:sp>
          <p:nvSpPr>
            <p:cNvPr id="45" name="Text Box 1039"/>
            <p:cNvSpPr txBox="1">
              <a:spLocks noChangeArrowheads="1"/>
            </p:cNvSpPr>
            <p:nvPr/>
          </p:nvSpPr>
          <p:spPr bwMode="auto">
            <a:xfrm>
              <a:off x="2209800" y="3443287"/>
              <a:ext cx="1371600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dirty="0"/>
                <a:t>Weight w</a:t>
              </a:r>
              <a:r>
                <a:rPr lang="en-US" sz="1800" baseline="-25000" dirty="0"/>
                <a:t>1</a:t>
              </a:r>
            </a:p>
          </p:txBody>
        </p:sp>
        <p:sp>
          <p:nvSpPr>
            <p:cNvPr id="46" name="Text Box 1040"/>
            <p:cNvSpPr txBox="1">
              <a:spLocks noChangeArrowheads="1"/>
            </p:cNvSpPr>
            <p:nvPr/>
          </p:nvSpPr>
          <p:spPr bwMode="auto">
            <a:xfrm>
              <a:off x="1752600" y="4114800"/>
              <a:ext cx="1371600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/>
                <a:t>Weight w</a:t>
              </a:r>
              <a:r>
                <a:rPr lang="en-US" sz="1800" baseline="-25000"/>
                <a:t>2</a:t>
              </a:r>
            </a:p>
          </p:txBody>
        </p:sp>
        <p:sp>
          <p:nvSpPr>
            <p:cNvPr id="47" name="Text Box 1041"/>
            <p:cNvSpPr txBox="1">
              <a:spLocks noChangeArrowheads="1"/>
            </p:cNvSpPr>
            <p:nvPr/>
          </p:nvSpPr>
          <p:spPr bwMode="auto">
            <a:xfrm>
              <a:off x="1752600" y="5029200"/>
              <a:ext cx="1371600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dirty="0"/>
                <a:t>Weight w</a:t>
              </a:r>
              <a:r>
                <a:rPr lang="en-US" sz="1800" baseline="-25000" dirty="0"/>
                <a:t>3</a:t>
              </a:r>
            </a:p>
          </p:txBody>
        </p:sp>
        <p:grpSp>
          <p:nvGrpSpPr>
            <p:cNvPr id="48" name="Group 35"/>
            <p:cNvGrpSpPr/>
            <p:nvPr/>
          </p:nvGrpSpPr>
          <p:grpSpPr>
            <a:xfrm>
              <a:off x="3505200" y="4267200"/>
              <a:ext cx="609600" cy="609600"/>
              <a:chOff x="4267200" y="3352800"/>
              <a:chExt cx="762000" cy="687388"/>
            </a:xfrm>
          </p:grpSpPr>
          <p:cxnSp>
            <p:nvCxnSpPr>
              <p:cNvPr id="49" name="Straight Connector 48"/>
              <p:cNvCxnSpPr/>
              <p:nvPr/>
            </p:nvCxnSpPr>
            <p:spPr bwMode="auto">
              <a:xfrm>
                <a:off x="4267200" y="4038600"/>
                <a:ext cx="381000" cy="1588"/>
              </a:xfrm>
              <a:prstGeom prst="line">
                <a:avLst/>
              </a:prstGeom>
              <a:solidFill>
                <a:schemeClr val="accent1"/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50" name="Straight Connector 49"/>
              <p:cNvCxnSpPr/>
              <p:nvPr/>
            </p:nvCxnSpPr>
            <p:spPr bwMode="auto">
              <a:xfrm rot="5400000" flipH="1" flipV="1">
                <a:off x="4305300" y="3695700"/>
                <a:ext cx="685800" cy="1588"/>
              </a:xfrm>
              <a:prstGeom prst="line">
                <a:avLst/>
              </a:prstGeom>
              <a:solidFill>
                <a:schemeClr val="accent1"/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51" name="Straight Connector 50"/>
              <p:cNvCxnSpPr/>
              <p:nvPr/>
            </p:nvCxnSpPr>
            <p:spPr bwMode="auto">
              <a:xfrm>
                <a:off x="4648200" y="3352800"/>
                <a:ext cx="381000" cy="1588"/>
              </a:xfrm>
              <a:prstGeom prst="line">
                <a:avLst/>
              </a:prstGeom>
              <a:solidFill>
                <a:schemeClr val="accent1"/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52" name="TextBox 51"/>
            <p:cNvSpPr txBox="1"/>
            <p:nvPr/>
          </p:nvSpPr>
          <p:spPr>
            <a:xfrm>
              <a:off x="3429000" y="5162490"/>
              <a:ext cx="25146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 smtClean="0">
                  <a:solidFill>
                    <a:srgbClr val="0000FF"/>
                  </a:solidFill>
                </a:rPr>
                <a:t>Threshold of </a:t>
              </a:r>
              <a:r>
                <a:rPr lang="en-US" sz="2000" b="1" dirty="0">
                  <a:solidFill>
                    <a:srgbClr val="0000FF"/>
                  </a:solidFill>
                </a:rPr>
                <a:t>0</a:t>
              </a:r>
              <a:endParaRPr lang="en-US" sz="2000" b="1" baseline="-25000" dirty="0">
                <a:solidFill>
                  <a:srgbClr val="0000FF"/>
                </a:solidFill>
              </a:endParaRPr>
            </a:p>
          </p:txBody>
        </p:sp>
        <p:sp>
          <p:nvSpPr>
            <p:cNvPr id="53" name="Line 1033"/>
            <p:cNvSpPr>
              <a:spLocks noChangeShapeType="1"/>
            </p:cNvSpPr>
            <p:nvPr/>
          </p:nvSpPr>
          <p:spPr bwMode="auto">
            <a:xfrm flipV="1">
              <a:off x="1981200" y="5181600"/>
              <a:ext cx="1524000" cy="762000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 type="triangle" w="lg" len="lg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1498600" y="5715000"/>
              <a:ext cx="35583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rgbClr val="0000FF"/>
                  </a:solidFill>
                </a:rPr>
                <a:t>1</a:t>
              </a:r>
              <a:endParaRPr lang="en-US" b="1" dirty="0">
                <a:solidFill>
                  <a:srgbClr val="0000FF"/>
                </a:solidFill>
              </a:endParaRPr>
            </a:p>
          </p:txBody>
        </p:sp>
        <p:graphicFrame>
          <p:nvGraphicFramePr>
            <p:cNvPr id="54" name="Object 53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173046364"/>
                </p:ext>
              </p:extLst>
            </p:nvPr>
          </p:nvGraphicFramePr>
          <p:xfrm>
            <a:off x="6189663" y="3405187"/>
            <a:ext cx="2649537" cy="10144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73279" name="Equation" r:id="rId6" imgW="1193800" imgH="457200" progId="Equation.3">
                    <p:embed/>
                  </p:oleObj>
                </mc:Choice>
                <mc:Fallback>
                  <p:oleObj name="Equation" r:id="rId6" imgW="1193800" imgH="4572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189663" y="3405187"/>
                          <a:ext cx="2649537" cy="1014413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7" name="Straight Connector 6"/>
            <p:cNvCxnSpPr/>
            <p:nvPr/>
          </p:nvCxnSpPr>
          <p:spPr bwMode="auto">
            <a:xfrm>
              <a:off x="457200" y="3200400"/>
              <a:ext cx="8077200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57" name="Text Box 1041"/>
            <p:cNvSpPr txBox="1">
              <a:spLocks noChangeArrowheads="1"/>
            </p:cNvSpPr>
            <p:nvPr/>
          </p:nvSpPr>
          <p:spPr bwMode="auto">
            <a:xfrm rot="20485554">
              <a:off x="2209800" y="5695298"/>
              <a:ext cx="1371600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dirty="0">
                  <a:solidFill>
                    <a:srgbClr val="0000FF"/>
                  </a:solidFill>
                </a:rPr>
                <a:t>Weight </a:t>
              </a:r>
              <a:r>
                <a:rPr lang="en-US" sz="1800" dirty="0" smtClean="0">
                  <a:solidFill>
                    <a:srgbClr val="0000FF"/>
                  </a:solidFill>
                </a:rPr>
                <a:t>w</a:t>
              </a:r>
              <a:r>
                <a:rPr lang="en-US" sz="1800" baseline="-25000" dirty="0">
                  <a:solidFill>
                    <a:srgbClr val="0000FF"/>
                  </a:solidFill>
                </a:rPr>
                <a:t>4</a:t>
              </a:r>
            </a:p>
          </p:txBody>
        </p:sp>
      </p:grpSp>
      <p:sp>
        <p:nvSpPr>
          <p:cNvPr id="55" name="TextBox 54"/>
          <p:cNvSpPr txBox="1"/>
          <p:nvPr/>
        </p:nvSpPr>
        <p:spPr>
          <a:xfrm>
            <a:off x="5296128" y="5939135"/>
            <a:ext cx="33906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equivalent when </a:t>
            </a:r>
            <a:r>
              <a:rPr lang="en-US" i="1" dirty="0" smtClean="0">
                <a:solidFill>
                  <a:srgbClr val="0000FF"/>
                </a:solidFill>
              </a:rPr>
              <a:t>w</a:t>
            </a:r>
            <a:r>
              <a:rPr lang="en-US" i="1" baseline="-25000" dirty="0" smtClean="0">
                <a:solidFill>
                  <a:srgbClr val="0000FF"/>
                </a:solidFill>
              </a:rPr>
              <a:t>4</a:t>
            </a:r>
            <a:r>
              <a:rPr lang="en-US" i="1" dirty="0" smtClean="0">
                <a:solidFill>
                  <a:srgbClr val="0000FF"/>
                </a:solidFill>
              </a:rPr>
              <a:t> = -t</a:t>
            </a:r>
            <a:endParaRPr lang="en-US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7107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Perceptron learning algorithm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4191000"/>
          </a:xfrm>
        </p:spPr>
        <p:txBody>
          <a:bodyPr/>
          <a:lstStyle/>
          <a:p>
            <a:pPr marL="0" indent="0">
              <a:buNone/>
            </a:pPr>
            <a:r>
              <a:rPr lang="en-US" sz="2800" dirty="0" smtClean="0">
                <a:solidFill>
                  <a:srgbClr val="FF6600"/>
                </a:solidFill>
              </a:rPr>
              <a:t>initialize weights of the model randomly</a:t>
            </a:r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r>
              <a:rPr lang="en-US" sz="2800" dirty="0" smtClean="0"/>
              <a:t>repeat until you get all examples right:</a:t>
            </a:r>
          </a:p>
          <a:p>
            <a:pPr marL="0" indent="0">
              <a:buNone/>
            </a:pPr>
            <a:endParaRPr lang="en-US" sz="2800" dirty="0"/>
          </a:p>
          <a:p>
            <a:pPr>
              <a:buFontTx/>
              <a:buChar char="-"/>
            </a:pPr>
            <a:r>
              <a:rPr lang="en-US" sz="2800" dirty="0" smtClean="0"/>
              <a:t>for each “training” example (</a:t>
            </a:r>
            <a:r>
              <a:rPr lang="en-US" sz="2800" i="1" dirty="0" smtClean="0">
                <a:solidFill>
                  <a:srgbClr val="FF6600"/>
                </a:solidFill>
              </a:rPr>
              <a:t>in a random order</a:t>
            </a:r>
            <a:r>
              <a:rPr lang="en-US" sz="2800" dirty="0" smtClean="0"/>
              <a:t>):</a:t>
            </a:r>
          </a:p>
          <a:p>
            <a:pPr lvl="1">
              <a:buFontTx/>
              <a:buChar char="-"/>
            </a:pPr>
            <a:r>
              <a:rPr lang="en-US" sz="2400" dirty="0" smtClean="0"/>
              <a:t>calculate current prediction on the example</a:t>
            </a:r>
          </a:p>
          <a:p>
            <a:pPr lvl="1">
              <a:buFontTx/>
              <a:buChar char="-"/>
            </a:pPr>
            <a:r>
              <a:rPr lang="en-US" sz="2400" dirty="0" smtClean="0"/>
              <a:t>if </a:t>
            </a:r>
            <a:r>
              <a:rPr lang="en-US" sz="2400" i="1" dirty="0" smtClean="0">
                <a:solidFill>
                  <a:srgbClr val="FF6600"/>
                </a:solidFill>
              </a:rPr>
              <a:t>wrong</a:t>
            </a:r>
            <a:r>
              <a:rPr lang="en-US" sz="2400" dirty="0"/>
              <a:t>:</a:t>
            </a:r>
            <a:endParaRPr lang="en-US" sz="2400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1752600" y="5410200"/>
            <a:ext cx="587819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 smtClean="0"/>
              <a:t>w</a:t>
            </a:r>
            <a:r>
              <a:rPr lang="en-US" sz="2800" baseline="-25000" dirty="0" err="1" smtClean="0"/>
              <a:t>i</a:t>
            </a:r>
            <a:r>
              <a:rPr lang="en-US" sz="2800" dirty="0" smtClean="0"/>
              <a:t> = </a:t>
            </a:r>
            <a:r>
              <a:rPr lang="en-US" sz="2800" dirty="0" err="1" smtClean="0"/>
              <a:t>w</a:t>
            </a:r>
            <a:r>
              <a:rPr lang="en-US" sz="2800" baseline="-25000" dirty="0" err="1" smtClean="0"/>
              <a:t>i</a:t>
            </a:r>
            <a:r>
              <a:rPr lang="en-US" sz="2800" dirty="0" smtClean="0"/>
              <a:t> + </a:t>
            </a:r>
            <a:r>
              <a:rPr lang="en-US" sz="2800" dirty="0" err="1" smtClean="0"/>
              <a:t>λ</a:t>
            </a:r>
            <a:r>
              <a:rPr lang="en-US" sz="2800" dirty="0" smtClean="0"/>
              <a:t> * (actual </a:t>
            </a:r>
            <a:r>
              <a:rPr lang="en-US" sz="2800" dirty="0"/>
              <a:t>-</a:t>
            </a:r>
            <a:r>
              <a:rPr lang="en-US" sz="2800" dirty="0" smtClean="0"/>
              <a:t> predicted) * x</a:t>
            </a:r>
            <a:r>
              <a:rPr lang="en-US" sz="2800" baseline="-25000" dirty="0" smtClean="0"/>
              <a:t>i</a:t>
            </a:r>
            <a:endParaRPr lang="en-US" sz="2800" baseline="-25000" dirty="0"/>
          </a:p>
        </p:txBody>
      </p:sp>
    </p:spTree>
    <p:extLst>
      <p:ext uri="{BB962C8B-B14F-4D97-AF65-F5344CB8AC3E}">
        <p14:creationId xmlns:p14="http://schemas.microsoft.com/office/powerpoint/2010/main" val="11456681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17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95733348"/>
              </p:ext>
            </p:extLst>
          </p:nvPr>
        </p:nvGraphicFramePr>
        <p:xfrm>
          <a:off x="685800" y="609600"/>
          <a:ext cx="2057400" cy="2209801"/>
        </p:xfrm>
        <a:graphic>
          <a:graphicData uri="http://schemas.openxmlformats.org/drawingml/2006/table">
            <a:tbl>
              <a:tblPr/>
              <a:tblGrid>
                <a:gridCol w="440872"/>
                <a:gridCol w="489857"/>
                <a:gridCol w="1126671"/>
              </a:tblGrid>
              <a:tr h="4423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and </a:t>
                      </a: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141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23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141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23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" name="Oval 2"/>
          <p:cNvSpPr>
            <a:spLocks noChangeArrowheads="1"/>
          </p:cNvSpPr>
          <p:nvPr/>
        </p:nvSpPr>
        <p:spPr bwMode="auto">
          <a:xfrm>
            <a:off x="3962400" y="3962400"/>
            <a:ext cx="1600200" cy="1600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Line 4"/>
          <p:cNvSpPr>
            <a:spLocks noChangeShapeType="1"/>
          </p:cNvSpPr>
          <p:nvPr/>
        </p:nvSpPr>
        <p:spPr bwMode="auto">
          <a:xfrm>
            <a:off x="5638800" y="4724400"/>
            <a:ext cx="1676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7315200" y="4510088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/>
              <a:t>Output </a:t>
            </a:r>
            <a:r>
              <a:rPr lang="en-US" sz="1800" i="1" dirty="0"/>
              <a:t>y</a:t>
            </a:r>
          </a:p>
        </p:txBody>
      </p:sp>
      <p:sp>
        <p:nvSpPr>
          <p:cNvPr id="9" name="Line 7"/>
          <p:cNvSpPr>
            <a:spLocks noChangeShapeType="1"/>
          </p:cNvSpPr>
          <p:nvPr/>
        </p:nvSpPr>
        <p:spPr bwMode="auto">
          <a:xfrm flipV="1">
            <a:off x="2362200" y="4876800"/>
            <a:ext cx="16002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Text Box 8"/>
          <p:cNvSpPr txBox="1">
            <a:spLocks noChangeArrowheads="1"/>
          </p:cNvSpPr>
          <p:nvPr/>
        </p:nvSpPr>
        <p:spPr bwMode="auto">
          <a:xfrm>
            <a:off x="1295400" y="4038600"/>
            <a:ext cx="1143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/>
              <a:t>Input x</a:t>
            </a:r>
            <a:r>
              <a:rPr lang="en-US" sz="1800" baseline="-25000" dirty="0"/>
              <a:t>1</a:t>
            </a:r>
          </a:p>
        </p:txBody>
      </p:sp>
      <p:sp>
        <p:nvSpPr>
          <p:cNvPr id="11" name="Text Box 9"/>
          <p:cNvSpPr txBox="1">
            <a:spLocks noChangeArrowheads="1"/>
          </p:cNvSpPr>
          <p:nvPr/>
        </p:nvSpPr>
        <p:spPr bwMode="auto">
          <a:xfrm>
            <a:off x="1143000" y="4648200"/>
            <a:ext cx="1143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/>
              <a:t>Input x</a:t>
            </a:r>
            <a:r>
              <a:rPr lang="en-US" sz="1800" baseline="-25000" dirty="0"/>
              <a:t>2</a:t>
            </a:r>
          </a:p>
        </p:txBody>
      </p:sp>
      <p:sp>
        <p:nvSpPr>
          <p:cNvPr id="12" name="Text Box 10"/>
          <p:cNvSpPr txBox="1">
            <a:spLocks noChangeArrowheads="1"/>
          </p:cNvSpPr>
          <p:nvPr/>
        </p:nvSpPr>
        <p:spPr bwMode="auto">
          <a:xfrm>
            <a:off x="2514600" y="3810000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 smtClean="0"/>
              <a:t>W</a:t>
            </a:r>
            <a:r>
              <a:rPr lang="en-US" sz="1800" baseline="-25000" dirty="0" smtClean="0"/>
              <a:t>1</a:t>
            </a:r>
            <a:r>
              <a:rPr lang="en-US" sz="1800" dirty="0"/>
              <a:t> </a:t>
            </a:r>
            <a:endParaRPr lang="en-US" sz="1800" baseline="-25000" dirty="0"/>
          </a:p>
        </p:txBody>
      </p:sp>
      <p:sp>
        <p:nvSpPr>
          <p:cNvPr id="14" name="Line 7"/>
          <p:cNvSpPr>
            <a:spLocks noChangeShapeType="1"/>
          </p:cNvSpPr>
          <p:nvPr/>
        </p:nvSpPr>
        <p:spPr bwMode="auto">
          <a:xfrm>
            <a:off x="2286000" y="4267200"/>
            <a:ext cx="1752600" cy="152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Line 7"/>
          <p:cNvSpPr>
            <a:spLocks noChangeShapeType="1"/>
          </p:cNvSpPr>
          <p:nvPr/>
        </p:nvSpPr>
        <p:spPr bwMode="auto">
          <a:xfrm flipV="1">
            <a:off x="2438400" y="5181600"/>
            <a:ext cx="1600200" cy="304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1981200" y="5257800"/>
            <a:ext cx="3558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18" name="Text Box 10"/>
          <p:cNvSpPr txBox="1">
            <a:spLocks noChangeArrowheads="1"/>
          </p:cNvSpPr>
          <p:nvPr/>
        </p:nvSpPr>
        <p:spPr bwMode="auto">
          <a:xfrm>
            <a:off x="2514600" y="4419600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 smtClean="0"/>
              <a:t>W</a:t>
            </a:r>
            <a:r>
              <a:rPr lang="en-US" sz="1800" baseline="-25000" dirty="0"/>
              <a:t>2</a:t>
            </a:r>
            <a:r>
              <a:rPr lang="en-US" sz="1800" dirty="0" smtClean="0"/>
              <a:t> </a:t>
            </a:r>
            <a:endParaRPr lang="en-US" sz="1800" baseline="-25000" dirty="0"/>
          </a:p>
        </p:txBody>
      </p:sp>
      <p:sp>
        <p:nvSpPr>
          <p:cNvPr id="19" name="Text Box 10"/>
          <p:cNvSpPr txBox="1">
            <a:spLocks noChangeArrowheads="1"/>
          </p:cNvSpPr>
          <p:nvPr/>
        </p:nvSpPr>
        <p:spPr bwMode="auto">
          <a:xfrm>
            <a:off x="2438400" y="4967288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 smtClean="0"/>
              <a:t>W</a:t>
            </a:r>
            <a:r>
              <a:rPr lang="en-US" sz="1800" baseline="-25000" dirty="0"/>
              <a:t>3</a:t>
            </a:r>
            <a:r>
              <a:rPr lang="en-US" sz="1800" dirty="0" smtClean="0"/>
              <a:t> </a:t>
            </a:r>
            <a:endParaRPr lang="en-US" sz="1800" baseline="-25000" dirty="0"/>
          </a:p>
        </p:txBody>
      </p:sp>
      <p:sp>
        <p:nvSpPr>
          <p:cNvPr id="20" name="TextBox 19"/>
          <p:cNvSpPr txBox="1"/>
          <p:nvPr/>
        </p:nvSpPr>
        <p:spPr>
          <a:xfrm>
            <a:off x="4114800" y="1371600"/>
            <a:ext cx="41704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initialize with random weights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3962400" y="605135"/>
            <a:ext cx="11299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λ</a:t>
            </a:r>
            <a:r>
              <a:rPr lang="en-US" dirty="0" smtClean="0"/>
              <a:t> = 0.1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37218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17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90595483"/>
              </p:ext>
            </p:extLst>
          </p:nvPr>
        </p:nvGraphicFramePr>
        <p:xfrm>
          <a:off x="685800" y="609600"/>
          <a:ext cx="2057400" cy="2209801"/>
        </p:xfrm>
        <a:graphic>
          <a:graphicData uri="http://schemas.openxmlformats.org/drawingml/2006/table">
            <a:tbl>
              <a:tblPr/>
              <a:tblGrid>
                <a:gridCol w="440872"/>
                <a:gridCol w="489857"/>
                <a:gridCol w="1126671"/>
              </a:tblGrid>
              <a:tr h="4423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and </a:t>
                      </a: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141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23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141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23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" name="Oval 2"/>
          <p:cNvSpPr>
            <a:spLocks noChangeArrowheads="1"/>
          </p:cNvSpPr>
          <p:nvPr/>
        </p:nvSpPr>
        <p:spPr bwMode="auto">
          <a:xfrm>
            <a:off x="3962400" y="3962400"/>
            <a:ext cx="1600200" cy="1600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Line 4"/>
          <p:cNvSpPr>
            <a:spLocks noChangeShapeType="1"/>
          </p:cNvSpPr>
          <p:nvPr/>
        </p:nvSpPr>
        <p:spPr bwMode="auto">
          <a:xfrm>
            <a:off x="5638800" y="4724400"/>
            <a:ext cx="1676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7315200" y="4510088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/>
              <a:t>Output </a:t>
            </a:r>
            <a:r>
              <a:rPr lang="en-US" sz="1800" i="1" dirty="0"/>
              <a:t>y</a:t>
            </a:r>
          </a:p>
        </p:txBody>
      </p:sp>
      <p:sp>
        <p:nvSpPr>
          <p:cNvPr id="9" name="Line 7"/>
          <p:cNvSpPr>
            <a:spLocks noChangeShapeType="1"/>
          </p:cNvSpPr>
          <p:nvPr/>
        </p:nvSpPr>
        <p:spPr bwMode="auto">
          <a:xfrm flipV="1">
            <a:off x="2362200" y="4876800"/>
            <a:ext cx="16002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Text Box 8"/>
          <p:cNvSpPr txBox="1">
            <a:spLocks noChangeArrowheads="1"/>
          </p:cNvSpPr>
          <p:nvPr/>
        </p:nvSpPr>
        <p:spPr bwMode="auto">
          <a:xfrm>
            <a:off x="1295400" y="4038600"/>
            <a:ext cx="1143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/>
              <a:t>Input x</a:t>
            </a:r>
            <a:r>
              <a:rPr lang="en-US" sz="1800" baseline="-25000" dirty="0"/>
              <a:t>1</a:t>
            </a:r>
          </a:p>
        </p:txBody>
      </p:sp>
      <p:sp>
        <p:nvSpPr>
          <p:cNvPr id="11" name="Text Box 9"/>
          <p:cNvSpPr txBox="1">
            <a:spLocks noChangeArrowheads="1"/>
          </p:cNvSpPr>
          <p:nvPr/>
        </p:nvSpPr>
        <p:spPr bwMode="auto">
          <a:xfrm>
            <a:off x="1143000" y="4648200"/>
            <a:ext cx="1143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/>
              <a:t>Input x</a:t>
            </a:r>
            <a:r>
              <a:rPr lang="en-US" sz="1800" baseline="-25000" dirty="0"/>
              <a:t>2</a:t>
            </a:r>
          </a:p>
        </p:txBody>
      </p:sp>
      <p:sp>
        <p:nvSpPr>
          <p:cNvPr id="12" name="Text Box 10"/>
          <p:cNvSpPr txBox="1">
            <a:spLocks noChangeArrowheads="1"/>
          </p:cNvSpPr>
          <p:nvPr/>
        </p:nvSpPr>
        <p:spPr bwMode="auto">
          <a:xfrm>
            <a:off x="2514600" y="3810000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W</a:t>
            </a:r>
            <a:r>
              <a:rPr lang="en-US" sz="1800" baseline="-25000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1</a:t>
            </a:r>
            <a:r>
              <a:rPr lang="en-US" sz="1800" dirty="0">
                <a:solidFill>
                  <a:schemeClr val="bg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1800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= 0.2 </a:t>
            </a:r>
            <a:endParaRPr lang="en-US" sz="1800" baseline="-25000" dirty="0">
              <a:solidFill>
                <a:schemeClr val="bg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4" name="Line 7"/>
          <p:cNvSpPr>
            <a:spLocks noChangeShapeType="1"/>
          </p:cNvSpPr>
          <p:nvPr/>
        </p:nvSpPr>
        <p:spPr bwMode="auto">
          <a:xfrm>
            <a:off x="2286000" y="4267200"/>
            <a:ext cx="1752600" cy="152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Line 7"/>
          <p:cNvSpPr>
            <a:spLocks noChangeShapeType="1"/>
          </p:cNvSpPr>
          <p:nvPr/>
        </p:nvSpPr>
        <p:spPr bwMode="auto">
          <a:xfrm flipV="1">
            <a:off x="2438400" y="5181600"/>
            <a:ext cx="1600200" cy="304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1981200" y="5257800"/>
            <a:ext cx="3558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18" name="Text Box 10"/>
          <p:cNvSpPr txBox="1">
            <a:spLocks noChangeArrowheads="1"/>
          </p:cNvSpPr>
          <p:nvPr/>
        </p:nvSpPr>
        <p:spPr bwMode="auto">
          <a:xfrm>
            <a:off x="2362200" y="4419600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W</a:t>
            </a:r>
            <a:r>
              <a:rPr lang="en-US" sz="1800" baseline="-25000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2</a:t>
            </a:r>
            <a:r>
              <a:rPr lang="en-US" sz="1800" dirty="0">
                <a:solidFill>
                  <a:schemeClr val="bg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1800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= 0.5 </a:t>
            </a:r>
            <a:endParaRPr lang="en-US" sz="1800" baseline="-25000" dirty="0">
              <a:solidFill>
                <a:schemeClr val="bg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9" name="Text Box 10"/>
          <p:cNvSpPr txBox="1">
            <a:spLocks noChangeArrowheads="1"/>
          </p:cNvSpPr>
          <p:nvPr/>
        </p:nvSpPr>
        <p:spPr bwMode="auto">
          <a:xfrm>
            <a:off x="2590800" y="5410200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W</a:t>
            </a:r>
            <a:r>
              <a:rPr lang="en-US" sz="1800" baseline="-25000" dirty="0">
                <a:solidFill>
                  <a:schemeClr val="bg2">
                    <a:lumMod val="60000"/>
                    <a:lumOff val="40000"/>
                  </a:schemeClr>
                </a:solidFill>
              </a:rPr>
              <a:t>3</a:t>
            </a:r>
            <a:r>
              <a:rPr lang="en-US" sz="1800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 = 0.1</a:t>
            </a:r>
            <a:endParaRPr lang="en-US" sz="1800" baseline="-25000" dirty="0">
              <a:solidFill>
                <a:schemeClr val="bg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962400" y="605135"/>
            <a:ext cx="11299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λ</a:t>
            </a:r>
            <a:r>
              <a:rPr lang="en-US" dirty="0" smtClean="0"/>
              <a:t> = 0.1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12502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17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7107269"/>
              </p:ext>
            </p:extLst>
          </p:nvPr>
        </p:nvGraphicFramePr>
        <p:xfrm>
          <a:off x="685800" y="609600"/>
          <a:ext cx="2057400" cy="2209801"/>
        </p:xfrm>
        <a:graphic>
          <a:graphicData uri="http://schemas.openxmlformats.org/drawingml/2006/table">
            <a:tbl>
              <a:tblPr/>
              <a:tblGrid>
                <a:gridCol w="440872"/>
                <a:gridCol w="489857"/>
                <a:gridCol w="1126671"/>
              </a:tblGrid>
              <a:tr h="4423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and </a:t>
                      </a: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141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23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141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23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" name="Oval 2"/>
          <p:cNvSpPr>
            <a:spLocks noChangeArrowheads="1"/>
          </p:cNvSpPr>
          <p:nvPr/>
        </p:nvSpPr>
        <p:spPr bwMode="auto">
          <a:xfrm>
            <a:off x="3962400" y="3962400"/>
            <a:ext cx="1600200" cy="1600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Line 4"/>
          <p:cNvSpPr>
            <a:spLocks noChangeShapeType="1"/>
          </p:cNvSpPr>
          <p:nvPr/>
        </p:nvSpPr>
        <p:spPr bwMode="auto">
          <a:xfrm>
            <a:off x="5638800" y="4724400"/>
            <a:ext cx="1676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7315200" y="4510088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/>
              <a:t>Output </a:t>
            </a:r>
            <a:r>
              <a:rPr lang="en-US" sz="1800" i="1" dirty="0"/>
              <a:t>y</a:t>
            </a:r>
          </a:p>
        </p:txBody>
      </p:sp>
      <p:sp>
        <p:nvSpPr>
          <p:cNvPr id="9" name="Line 7"/>
          <p:cNvSpPr>
            <a:spLocks noChangeShapeType="1"/>
          </p:cNvSpPr>
          <p:nvPr/>
        </p:nvSpPr>
        <p:spPr bwMode="auto">
          <a:xfrm flipV="1">
            <a:off x="2362200" y="4876800"/>
            <a:ext cx="16002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Text Box 8"/>
          <p:cNvSpPr txBox="1">
            <a:spLocks noChangeArrowheads="1"/>
          </p:cNvSpPr>
          <p:nvPr/>
        </p:nvSpPr>
        <p:spPr bwMode="auto">
          <a:xfrm>
            <a:off x="1828800" y="3962400"/>
            <a:ext cx="1143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smtClean="0"/>
              <a:t>1</a:t>
            </a:r>
            <a:endParaRPr lang="en-US" baseline="-25000" dirty="0"/>
          </a:p>
        </p:txBody>
      </p:sp>
      <p:sp>
        <p:nvSpPr>
          <p:cNvPr id="11" name="Text Box 9"/>
          <p:cNvSpPr txBox="1">
            <a:spLocks noChangeArrowheads="1"/>
          </p:cNvSpPr>
          <p:nvPr/>
        </p:nvSpPr>
        <p:spPr bwMode="auto">
          <a:xfrm>
            <a:off x="1905000" y="4572000"/>
            <a:ext cx="4572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smtClean="0"/>
              <a:t>0</a:t>
            </a:r>
            <a:endParaRPr lang="en-US" baseline="-25000" dirty="0"/>
          </a:p>
        </p:txBody>
      </p:sp>
      <p:sp>
        <p:nvSpPr>
          <p:cNvPr id="12" name="Text Box 10"/>
          <p:cNvSpPr txBox="1">
            <a:spLocks noChangeArrowheads="1"/>
          </p:cNvSpPr>
          <p:nvPr/>
        </p:nvSpPr>
        <p:spPr bwMode="auto">
          <a:xfrm>
            <a:off x="2514600" y="3810000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 smtClean="0"/>
              <a:t>W</a:t>
            </a:r>
            <a:r>
              <a:rPr lang="en-US" sz="1800" baseline="-25000" dirty="0" smtClean="0"/>
              <a:t>1</a:t>
            </a:r>
            <a:r>
              <a:rPr lang="en-US" sz="1800" dirty="0"/>
              <a:t> </a:t>
            </a:r>
            <a:r>
              <a:rPr lang="en-US" sz="1800" dirty="0" smtClean="0"/>
              <a:t>= 0.2 </a:t>
            </a:r>
            <a:endParaRPr lang="en-US" sz="1800" baseline="-25000" dirty="0"/>
          </a:p>
        </p:txBody>
      </p:sp>
      <p:sp>
        <p:nvSpPr>
          <p:cNvPr id="14" name="Line 7"/>
          <p:cNvSpPr>
            <a:spLocks noChangeShapeType="1"/>
          </p:cNvSpPr>
          <p:nvPr/>
        </p:nvSpPr>
        <p:spPr bwMode="auto">
          <a:xfrm>
            <a:off x="2286000" y="4267200"/>
            <a:ext cx="1752600" cy="152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Line 7"/>
          <p:cNvSpPr>
            <a:spLocks noChangeShapeType="1"/>
          </p:cNvSpPr>
          <p:nvPr/>
        </p:nvSpPr>
        <p:spPr bwMode="auto">
          <a:xfrm flipV="1">
            <a:off x="2438400" y="5181600"/>
            <a:ext cx="1600200" cy="304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1981200" y="5257800"/>
            <a:ext cx="3558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18" name="Text Box 10"/>
          <p:cNvSpPr txBox="1">
            <a:spLocks noChangeArrowheads="1"/>
          </p:cNvSpPr>
          <p:nvPr/>
        </p:nvSpPr>
        <p:spPr bwMode="auto">
          <a:xfrm>
            <a:off x="2362200" y="4419600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 smtClean="0"/>
              <a:t>W</a:t>
            </a:r>
            <a:r>
              <a:rPr lang="en-US" sz="1800" baseline="-25000" dirty="0" smtClean="0"/>
              <a:t>2</a:t>
            </a:r>
            <a:r>
              <a:rPr lang="en-US" sz="1800" dirty="0"/>
              <a:t> </a:t>
            </a:r>
            <a:r>
              <a:rPr lang="en-US" sz="1800" dirty="0" smtClean="0"/>
              <a:t>= 0.5 </a:t>
            </a:r>
            <a:endParaRPr lang="en-US" sz="1800" baseline="-25000" dirty="0"/>
          </a:p>
        </p:txBody>
      </p:sp>
      <p:sp>
        <p:nvSpPr>
          <p:cNvPr id="19" name="Text Box 10"/>
          <p:cNvSpPr txBox="1">
            <a:spLocks noChangeArrowheads="1"/>
          </p:cNvSpPr>
          <p:nvPr/>
        </p:nvSpPr>
        <p:spPr bwMode="auto">
          <a:xfrm>
            <a:off x="2590800" y="5348288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 smtClean="0"/>
              <a:t>W</a:t>
            </a:r>
            <a:r>
              <a:rPr lang="en-US" sz="1800" baseline="-25000" dirty="0"/>
              <a:t>3</a:t>
            </a:r>
            <a:r>
              <a:rPr lang="en-US" sz="1800" dirty="0" smtClean="0"/>
              <a:t> = 0.1</a:t>
            </a:r>
            <a:endParaRPr lang="en-US" sz="1800" baseline="-25000" dirty="0"/>
          </a:p>
        </p:txBody>
      </p:sp>
      <p:sp>
        <p:nvSpPr>
          <p:cNvPr id="21" name="TextBox 20"/>
          <p:cNvSpPr txBox="1"/>
          <p:nvPr/>
        </p:nvSpPr>
        <p:spPr>
          <a:xfrm>
            <a:off x="3962400" y="605135"/>
            <a:ext cx="11299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λ</a:t>
            </a:r>
            <a:r>
              <a:rPr lang="en-US" dirty="0" smtClean="0"/>
              <a:t> = 0.1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3675034" y="2057400"/>
            <a:ext cx="49355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w</a:t>
            </a:r>
            <a:r>
              <a:rPr lang="en-US" baseline="-25000" dirty="0" err="1" smtClean="0"/>
              <a:t>i</a:t>
            </a:r>
            <a:r>
              <a:rPr lang="en-US" dirty="0" smtClean="0"/>
              <a:t> = </a:t>
            </a:r>
            <a:r>
              <a:rPr lang="en-US" dirty="0" err="1" smtClean="0"/>
              <a:t>w</a:t>
            </a:r>
            <a:r>
              <a:rPr lang="en-US" baseline="-25000" dirty="0" err="1" smtClean="0"/>
              <a:t>i</a:t>
            </a:r>
            <a:r>
              <a:rPr lang="en-US" dirty="0" smtClean="0"/>
              <a:t> + </a:t>
            </a:r>
            <a:r>
              <a:rPr lang="en-US" dirty="0" err="1" smtClean="0"/>
              <a:t>λ</a:t>
            </a:r>
            <a:r>
              <a:rPr lang="en-US" dirty="0" smtClean="0"/>
              <a:t> * (actual </a:t>
            </a:r>
            <a:r>
              <a:rPr lang="en-US" dirty="0"/>
              <a:t>-</a:t>
            </a:r>
            <a:r>
              <a:rPr lang="en-US" dirty="0" smtClean="0"/>
              <a:t> predicted) * x</a:t>
            </a:r>
            <a:r>
              <a:rPr lang="en-US" baseline="-25000" dirty="0" smtClean="0"/>
              <a:t>i</a:t>
            </a:r>
            <a:endParaRPr lang="en-US" baseline="-25000" dirty="0"/>
          </a:p>
        </p:txBody>
      </p:sp>
      <p:sp>
        <p:nvSpPr>
          <p:cNvPr id="2" name="TextBox 1"/>
          <p:cNvSpPr txBox="1"/>
          <p:nvPr/>
        </p:nvSpPr>
        <p:spPr>
          <a:xfrm>
            <a:off x="2995555" y="1447800"/>
            <a:ext cx="13478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if wrong: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 bwMode="auto">
          <a:xfrm>
            <a:off x="457200" y="1905000"/>
            <a:ext cx="2133600" cy="457200"/>
          </a:xfrm>
          <a:prstGeom prst="rect">
            <a:avLst/>
          </a:prstGeom>
          <a:solidFill>
            <a:srgbClr val="FF6600">
              <a:alpha val="34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129114" y="6019800"/>
            <a:ext cx="23572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Right or wrong?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78713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17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33855555"/>
              </p:ext>
            </p:extLst>
          </p:nvPr>
        </p:nvGraphicFramePr>
        <p:xfrm>
          <a:off x="685800" y="609600"/>
          <a:ext cx="2057400" cy="2209801"/>
        </p:xfrm>
        <a:graphic>
          <a:graphicData uri="http://schemas.openxmlformats.org/drawingml/2006/table">
            <a:tbl>
              <a:tblPr/>
              <a:tblGrid>
                <a:gridCol w="440872"/>
                <a:gridCol w="489857"/>
                <a:gridCol w="1126671"/>
              </a:tblGrid>
              <a:tr h="4423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and </a:t>
                      </a: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141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23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141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23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" name="Oval 2"/>
          <p:cNvSpPr>
            <a:spLocks noChangeArrowheads="1"/>
          </p:cNvSpPr>
          <p:nvPr/>
        </p:nvSpPr>
        <p:spPr bwMode="auto">
          <a:xfrm>
            <a:off x="3962400" y="3962400"/>
            <a:ext cx="1600200" cy="1600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Line 4"/>
          <p:cNvSpPr>
            <a:spLocks noChangeShapeType="1"/>
          </p:cNvSpPr>
          <p:nvPr/>
        </p:nvSpPr>
        <p:spPr bwMode="auto">
          <a:xfrm>
            <a:off x="5638800" y="4724400"/>
            <a:ext cx="1676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7315200" y="4510088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/>
              <a:t>Output </a:t>
            </a:r>
            <a:r>
              <a:rPr lang="en-US" sz="1800" i="1" dirty="0"/>
              <a:t>y</a:t>
            </a:r>
          </a:p>
        </p:txBody>
      </p:sp>
      <p:sp>
        <p:nvSpPr>
          <p:cNvPr id="9" name="Line 7"/>
          <p:cNvSpPr>
            <a:spLocks noChangeShapeType="1"/>
          </p:cNvSpPr>
          <p:nvPr/>
        </p:nvSpPr>
        <p:spPr bwMode="auto">
          <a:xfrm flipV="1">
            <a:off x="2362200" y="4876800"/>
            <a:ext cx="16002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Text Box 8"/>
          <p:cNvSpPr txBox="1">
            <a:spLocks noChangeArrowheads="1"/>
          </p:cNvSpPr>
          <p:nvPr/>
        </p:nvSpPr>
        <p:spPr bwMode="auto">
          <a:xfrm>
            <a:off x="1828800" y="3962400"/>
            <a:ext cx="1143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smtClean="0"/>
              <a:t>1</a:t>
            </a:r>
            <a:endParaRPr lang="en-US" baseline="-25000" dirty="0"/>
          </a:p>
        </p:txBody>
      </p:sp>
      <p:sp>
        <p:nvSpPr>
          <p:cNvPr id="11" name="Text Box 9"/>
          <p:cNvSpPr txBox="1">
            <a:spLocks noChangeArrowheads="1"/>
          </p:cNvSpPr>
          <p:nvPr/>
        </p:nvSpPr>
        <p:spPr bwMode="auto">
          <a:xfrm>
            <a:off x="1905000" y="4572000"/>
            <a:ext cx="4572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smtClean="0"/>
              <a:t>0</a:t>
            </a:r>
            <a:endParaRPr lang="en-US" baseline="-25000" dirty="0"/>
          </a:p>
        </p:txBody>
      </p:sp>
      <p:sp>
        <p:nvSpPr>
          <p:cNvPr id="12" name="Text Box 10"/>
          <p:cNvSpPr txBox="1">
            <a:spLocks noChangeArrowheads="1"/>
          </p:cNvSpPr>
          <p:nvPr/>
        </p:nvSpPr>
        <p:spPr bwMode="auto">
          <a:xfrm>
            <a:off x="2514600" y="3810000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 smtClean="0"/>
              <a:t>W</a:t>
            </a:r>
            <a:r>
              <a:rPr lang="en-US" sz="1800" baseline="-25000" dirty="0" smtClean="0"/>
              <a:t>1</a:t>
            </a:r>
            <a:r>
              <a:rPr lang="en-US" sz="1800" dirty="0"/>
              <a:t> </a:t>
            </a:r>
            <a:r>
              <a:rPr lang="en-US" sz="1800" dirty="0" smtClean="0"/>
              <a:t>= 0.2 </a:t>
            </a:r>
            <a:endParaRPr lang="en-US" sz="1800" baseline="-25000" dirty="0"/>
          </a:p>
        </p:txBody>
      </p:sp>
      <p:sp>
        <p:nvSpPr>
          <p:cNvPr id="14" name="Line 7"/>
          <p:cNvSpPr>
            <a:spLocks noChangeShapeType="1"/>
          </p:cNvSpPr>
          <p:nvPr/>
        </p:nvSpPr>
        <p:spPr bwMode="auto">
          <a:xfrm>
            <a:off x="2286000" y="4267200"/>
            <a:ext cx="1752600" cy="152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Line 7"/>
          <p:cNvSpPr>
            <a:spLocks noChangeShapeType="1"/>
          </p:cNvSpPr>
          <p:nvPr/>
        </p:nvSpPr>
        <p:spPr bwMode="auto">
          <a:xfrm flipV="1">
            <a:off x="2438400" y="5181600"/>
            <a:ext cx="1600200" cy="304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1981200" y="5257800"/>
            <a:ext cx="3558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18" name="Text Box 10"/>
          <p:cNvSpPr txBox="1">
            <a:spLocks noChangeArrowheads="1"/>
          </p:cNvSpPr>
          <p:nvPr/>
        </p:nvSpPr>
        <p:spPr bwMode="auto">
          <a:xfrm>
            <a:off x="2362200" y="4419600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 smtClean="0"/>
              <a:t>W</a:t>
            </a:r>
            <a:r>
              <a:rPr lang="en-US" sz="1800" baseline="-25000" dirty="0" smtClean="0"/>
              <a:t>2</a:t>
            </a:r>
            <a:r>
              <a:rPr lang="en-US" sz="1800" dirty="0"/>
              <a:t> </a:t>
            </a:r>
            <a:r>
              <a:rPr lang="en-US" sz="1800" dirty="0" smtClean="0"/>
              <a:t>= 0.5 </a:t>
            </a:r>
            <a:endParaRPr lang="en-US" sz="1800" baseline="-25000" dirty="0"/>
          </a:p>
        </p:txBody>
      </p:sp>
      <p:sp>
        <p:nvSpPr>
          <p:cNvPr id="19" name="Text Box 10"/>
          <p:cNvSpPr txBox="1">
            <a:spLocks noChangeArrowheads="1"/>
          </p:cNvSpPr>
          <p:nvPr/>
        </p:nvSpPr>
        <p:spPr bwMode="auto">
          <a:xfrm>
            <a:off x="2590800" y="5348288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 smtClean="0"/>
              <a:t>W</a:t>
            </a:r>
            <a:r>
              <a:rPr lang="en-US" sz="1800" baseline="-25000" dirty="0"/>
              <a:t>3</a:t>
            </a:r>
            <a:r>
              <a:rPr lang="en-US" sz="1800" dirty="0" smtClean="0"/>
              <a:t> = 0.1</a:t>
            </a:r>
            <a:endParaRPr lang="en-US" sz="1800" baseline="-25000" dirty="0"/>
          </a:p>
        </p:txBody>
      </p:sp>
      <p:sp>
        <p:nvSpPr>
          <p:cNvPr id="21" name="TextBox 20"/>
          <p:cNvSpPr txBox="1"/>
          <p:nvPr/>
        </p:nvSpPr>
        <p:spPr>
          <a:xfrm>
            <a:off x="3962400" y="605135"/>
            <a:ext cx="11299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λ</a:t>
            </a:r>
            <a:r>
              <a:rPr lang="en-US" dirty="0" smtClean="0"/>
              <a:t> = 0.1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3675034" y="2057400"/>
            <a:ext cx="49355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w</a:t>
            </a:r>
            <a:r>
              <a:rPr lang="en-US" baseline="-25000" dirty="0" err="1" smtClean="0"/>
              <a:t>i</a:t>
            </a:r>
            <a:r>
              <a:rPr lang="en-US" dirty="0" smtClean="0"/>
              <a:t> = </a:t>
            </a:r>
            <a:r>
              <a:rPr lang="en-US" dirty="0" err="1" smtClean="0"/>
              <a:t>w</a:t>
            </a:r>
            <a:r>
              <a:rPr lang="en-US" baseline="-25000" dirty="0" err="1" smtClean="0"/>
              <a:t>i</a:t>
            </a:r>
            <a:r>
              <a:rPr lang="en-US" dirty="0" smtClean="0"/>
              <a:t> + </a:t>
            </a:r>
            <a:r>
              <a:rPr lang="en-US" dirty="0" err="1" smtClean="0"/>
              <a:t>λ</a:t>
            </a:r>
            <a:r>
              <a:rPr lang="en-US" dirty="0" smtClean="0"/>
              <a:t> * (actual </a:t>
            </a:r>
            <a:r>
              <a:rPr lang="en-US" dirty="0"/>
              <a:t>-</a:t>
            </a:r>
            <a:r>
              <a:rPr lang="en-US" dirty="0" smtClean="0"/>
              <a:t> predicted) * x</a:t>
            </a:r>
            <a:r>
              <a:rPr lang="en-US" baseline="-25000" dirty="0" smtClean="0"/>
              <a:t>i</a:t>
            </a:r>
            <a:endParaRPr lang="en-US" baseline="-25000" dirty="0"/>
          </a:p>
        </p:txBody>
      </p:sp>
      <p:sp>
        <p:nvSpPr>
          <p:cNvPr id="2" name="TextBox 1"/>
          <p:cNvSpPr txBox="1"/>
          <p:nvPr/>
        </p:nvSpPr>
        <p:spPr>
          <a:xfrm>
            <a:off x="2995555" y="1447800"/>
            <a:ext cx="13478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if wrong: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 bwMode="auto">
          <a:xfrm>
            <a:off x="457200" y="1905000"/>
            <a:ext cx="2133600" cy="457200"/>
          </a:xfrm>
          <a:prstGeom prst="rect">
            <a:avLst/>
          </a:prstGeom>
          <a:solidFill>
            <a:srgbClr val="FF6600">
              <a:alpha val="34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429000" y="6019800"/>
            <a:ext cx="10856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Wrong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638800" y="3962400"/>
            <a:ext cx="29136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sum =  0.3: output 1</a:t>
            </a:r>
            <a:endParaRPr lang="en-US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41489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17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62761466"/>
              </p:ext>
            </p:extLst>
          </p:nvPr>
        </p:nvGraphicFramePr>
        <p:xfrm>
          <a:off x="685800" y="609600"/>
          <a:ext cx="2057400" cy="2209801"/>
        </p:xfrm>
        <a:graphic>
          <a:graphicData uri="http://schemas.openxmlformats.org/drawingml/2006/table">
            <a:tbl>
              <a:tblPr/>
              <a:tblGrid>
                <a:gridCol w="440872"/>
                <a:gridCol w="489857"/>
                <a:gridCol w="1126671"/>
              </a:tblGrid>
              <a:tr h="4423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and </a:t>
                      </a: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141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23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141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23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" name="Oval 2"/>
          <p:cNvSpPr>
            <a:spLocks noChangeArrowheads="1"/>
          </p:cNvSpPr>
          <p:nvPr/>
        </p:nvSpPr>
        <p:spPr bwMode="auto">
          <a:xfrm>
            <a:off x="3962400" y="3962400"/>
            <a:ext cx="1600200" cy="1600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Line 4"/>
          <p:cNvSpPr>
            <a:spLocks noChangeShapeType="1"/>
          </p:cNvSpPr>
          <p:nvPr/>
        </p:nvSpPr>
        <p:spPr bwMode="auto">
          <a:xfrm>
            <a:off x="5638800" y="4724400"/>
            <a:ext cx="1676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7315200" y="4510088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/>
              <a:t>Output </a:t>
            </a:r>
            <a:r>
              <a:rPr lang="en-US" sz="1800" i="1" dirty="0"/>
              <a:t>y</a:t>
            </a:r>
          </a:p>
        </p:txBody>
      </p:sp>
      <p:sp>
        <p:nvSpPr>
          <p:cNvPr id="9" name="Line 7"/>
          <p:cNvSpPr>
            <a:spLocks noChangeShapeType="1"/>
          </p:cNvSpPr>
          <p:nvPr/>
        </p:nvSpPr>
        <p:spPr bwMode="auto">
          <a:xfrm flipV="1">
            <a:off x="2362200" y="4876800"/>
            <a:ext cx="16002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Text Box 8"/>
          <p:cNvSpPr txBox="1">
            <a:spLocks noChangeArrowheads="1"/>
          </p:cNvSpPr>
          <p:nvPr/>
        </p:nvSpPr>
        <p:spPr bwMode="auto">
          <a:xfrm>
            <a:off x="1828800" y="3962400"/>
            <a:ext cx="1143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smtClean="0"/>
              <a:t>1</a:t>
            </a:r>
            <a:endParaRPr lang="en-US" baseline="-25000" dirty="0"/>
          </a:p>
        </p:txBody>
      </p:sp>
      <p:sp>
        <p:nvSpPr>
          <p:cNvPr id="11" name="Text Box 9"/>
          <p:cNvSpPr txBox="1">
            <a:spLocks noChangeArrowheads="1"/>
          </p:cNvSpPr>
          <p:nvPr/>
        </p:nvSpPr>
        <p:spPr bwMode="auto">
          <a:xfrm>
            <a:off x="1905000" y="4572000"/>
            <a:ext cx="4572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smtClean="0"/>
              <a:t>0</a:t>
            </a:r>
            <a:endParaRPr lang="en-US" baseline="-25000" dirty="0"/>
          </a:p>
        </p:txBody>
      </p:sp>
      <p:sp>
        <p:nvSpPr>
          <p:cNvPr id="12" name="Text Box 10"/>
          <p:cNvSpPr txBox="1">
            <a:spLocks noChangeArrowheads="1"/>
          </p:cNvSpPr>
          <p:nvPr/>
        </p:nvSpPr>
        <p:spPr bwMode="auto">
          <a:xfrm>
            <a:off x="2514600" y="3810000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 smtClean="0"/>
              <a:t>W</a:t>
            </a:r>
            <a:r>
              <a:rPr lang="en-US" sz="1800" baseline="-25000" dirty="0" smtClean="0"/>
              <a:t>1</a:t>
            </a:r>
            <a:r>
              <a:rPr lang="en-US" sz="1800" dirty="0"/>
              <a:t> </a:t>
            </a:r>
            <a:r>
              <a:rPr lang="en-US" sz="1800" dirty="0" smtClean="0"/>
              <a:t>= 0.2 </a:t>
            </a:r>
            <a:endParaRPr lang="en-US" sz="1800" baseline="-25000" dirty="0"/>
          </a:p>
        </p:txBody>
      </p:sp>
      <p:sp>
        <p:nvSpPr>
          <p:cNvPr id="14" name="Line 7"/>
          <p:cNvSpPr>
            <a:spLocks noChangeShapeType="1"/>
          </p:cNvSpPr>
          <p:nvPr/>
        </p:nvSpPr>
        <p:spPr bwMode="auto">
          <a:xfrm>
            <a:off x="2286000" y="4267200"/>
            <a:ext cx="1752600" cy="152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Line 7"/>
          <p:cNvSpPr>
            <a:spLocks noChangeShapeType="1"/>
          </p:cNvSpPr>
          <p:nvPr/>
        </p:nvSpPr>
        <p:spPr bwMode="auto">
          <a:xfrm flipV="1">
            <a:off x="2438400" y="5181600"/>
            <a:ext cx="1600200" cy="304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1981200" y="5257800"/>
            <a:ext cx="3558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18" name="Text Box 10"/>
          <p:cNvSpPr txBox="1">
            <a:spLocks noChangeArrowheads="1"/>
          </p:cNvSpPr>
          <p:nvPr/>
        </p:nvSpPr>
        <p:spPr bwMode="auto">
          <a:xfrm>
            <a:off x="2362200" y="4419600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 smtClean="0"/>
              <a:t>W</a:t>
            </a:r>
            <a:r>
              <a:rPr lang="en-US" sz="1800" baseline="-25000" dirty="0" smtClean="0"/>
              <a:t>2</a:t>
            </a:r>
            <a:r>
              <a:rPr lang="en-US" sz="1800" dirty="0"/>
              <a:t> </a:t>
            </a:r>
            <a:r>
              <a:rPr lang="en-US" sz="1800" dirty="0" smtClean="0"/>
              <a:t>= 0.5 </a:t>
            </a:r>
            <a:endParaRPr lang="en-US" sz="1800" baseline="-25000" dirty="0"/>
          </a:p>
        </p:txBody>
      </p:sp>
      <p:sp>
        <p:nvSpPr>
          <p:cNvPr id="19" name="Text Box 10"/>
          <p:cNvSpPr txBox="1">
            <a:spLocks noChangeArrowheads="1"/>
          </p:cNvSpPr>
          <p:nvPr/>
        </p:nvSpPr>
        <p:spPr bwMode="auto">
          <a:xfrm>
            <a:off x="2590800" y="5348288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 smtClean="0"/>
              <a:t>W</a:t>
            </a:r>
            <a:r>
              <a:rPr lang="en-US" sz="1800" baseline="-25000" dirty="0"/>
              <a:t>3</a:t>
            </a:r>
            <a:r>
              <a:rPr lang="en-US" sz="1800" dirty="0" smtClean="0"/>
              <a:t> = 0.1</a:t>
            </a:r>
            <a:endParaRPr lang="en-US" sz="1800" baseline="-25000" dirty="0"/>
          </a:p>
        </p:txBody>
      </p:sp>
      <p:sp>
        <p:nvSpPr>
          <p:cNvPr id="21" name="TextBox 20"/>
          <p:cNvSpPr txBox="1"/>
          <p:nvPr/>
        </p:nvSpPr>
        <p:spPr>
          <a:xfrm>
            <a:off x="3962400" y="605135"/>
            <a:ext cx="11299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λ</a:t>
            </a:r>
            <a:r>
              <a:rPr lang="en-US" dirty="0" smtClean="0"/>
              <a:t> = 0.1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3675034" y="2057400"/>
            <a:ext cx="49355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w</a:t>
            </a:r>
            <a:r>
              <a:rPr lang="en-US" baseline="-25000" dirty="0" err="1" smtClean="0"/>
              <a:t>i</a:t>
            </a:r>
            <a:r>
              <a:rPr lang="en-US" dirty="0" smtClean="0"/>
              <a:t> = </a:t>
            </a:r>
            <a:r>
              <a:rPr lang="en-US" dirty="0" err="1" smtClean="0"/>
              <a:t>w</a:t>
            </a:r>
            <a:r>
              <a:rPr lang="en-US" baseline="-25000" dirty="0" err="1" smtClean="0"/>
              <a:t>i</a:t>
            </a:r>
            <a:r>
              <a:rPr lang="en-US" dirty="0" smtClean="0"/>
              <a:t> + </a:t>
            </a:r>
            <a:r>
              <a:rPr lang="en-US" dirty="0" err="1" smtClean="0"/>
              <a:t>λ</a:t>
            </a:r>
            <a:r>
              <a:rPr lang="en-US" dirty="0" smtClean="0"/>
              <a:t> * (actual </a:t>
            </a:r>
            <a:r>
              <a:rPr lang="en-US" dirty="0"/>
              <a:t>-</a:t>
            </a:r>
            <a:r>
              <a:rPr lang="en-US" dirty="0" smtClean="0"/>
              <a:t> predicted) * x</a:t>
            </a:r>
            <a:r>
              <a:rPr lang="en-US" baseline="-25000" dirty="0" smtClean="0"/>
              <a:t>i</a:t>
            </a:r>
            <a:endParaRPr lang="en-US" baseline="-25000" dirty="0"/>
          </a:p>
        </p:txBody>
      </p:sp>
      <p:sp>
        <p:nvSpPr>
          <p:cNvPr id="2" name="TextBox 1"/>
          <p:cNvSpPr txBox="1"/>
          <p:nvPr/>
        </p:nvSpPr>
        <p:spPr>
          <a:xfrm>
            <a:off x="2995555" y="1447800"/>
            <a:ext cx="13478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if wrong: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 bwMode="auto">
          <a:xfrm>
            <a:off x="457200" y="1905000"/>
            <a:ext cx="2133600" cy="457200"/>
          </a:xfrm>
          <a:prstGeom prst="rect">
            <a:avLst/>
          </a:prstGeom>
          <a:solidFill>
            <a:srgbClr val="FF6600">
              <a:alpha val="34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733800" y="6019800"/>
            <a:ext cx="20495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n</a:t>
            </a:r>
            <a:r>
              <a:rPr lang="en-US" dirty="0" smtClean="0">
                <a:solidFill>
                  <a:srgbClr val="FF0000"/>
                </a:solidFill>
              </a:rPr>
              <a:t>ew weights?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638800" y="3962400"/>
            <a:ext cx="29136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sum =  0.3: output 1</a:t>
            </a:r>
            <a:endParaRPr lang="en-US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84104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17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90799317"/>
              </p:ext>
            </p:extLst>
          </p:nvPr>
        </p:nvGraphicFramePr>
        <p:xfrm>
          <a:off x="685800" y="609600"/>
          <a:ext cx="2057400" cy="2209801"/>
        </p:xfrm>
        <a:graphic>
          <a:graphicData uri="http://schemas.openxmlformats.org/drawingml/2006/table">
            <a:tbl>
              <a:tblPr/>
              <a:tblGrid>
                <a:gridCol w="440872"/>
                <a:gridCol w="489857"/>
                <a:gridCol w="1126671"/>
              </a:tblGrid>
              <a:tr h="4423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and </a:t>
                      </a: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141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23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141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23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" name="Oval 2"/>
          <p:cNvSpPr>
            <a:spLocks noChangeArrowheads="1"/>
          </p:cNvSpPr>
          <p:nvPr/>
        </p:nvSpPr>
        <p:spPr bwMode="auto">
          <a:xfrm>
            <a:off x="3962400" y="3962400"/>
            <a:ext cx="1600200" cy="1600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Line 4"/>
          <p:cNvSpPr>
            <a:spLocks noChangeShapeType="1"/>
          </p:cNvSpPr>
          <p:nvPr/>
        </p:nvSpPr>
        <p:spPr bwMode="auto">
          <a:xfrm>
            <a:off x="5638800" y="4724400"/>
            <a:ext cx="1676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7315200" y="4510088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/>
              <a:t>Output </a:t>
            </a:r>
            <a:r>
              <a:rPr lang="en-US" sz="1800" i="1" dirty="0"/>
              <a:t>y</a:t>
            </a:r>
          </a:p>
        </p:txBody>
      </p:sp>
      <p:sp>
        <p:nvSpPr>
          <p:cNvPr id="9" name="Line 7"/>
          <p:cNvSpPr>
            <a:spLocks noChangeShapeType="1"/>
          </p:cNvSpPr>
          <p:nvPr/>
        </p:nvSpPr>
        <p:spPr bwMode="auto">
          <a:xfrm flipV="1">
            <a:off x="2362200" y="4876800"/>
            <a:ext cx="16002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Text Box 8"/>
          <p:cNvSpPr txBox="1">
            <a:spLocks noChangeArrowheads="1"/>
          </p:cNvSpPr>
          <p:nvPr/>
        </p:nvSpPr>
        <p:spPr bwMode="auto">
          <a:xfrm>
            <a:off x="1828800" y="3962400"/>
            <a:ext cx="1143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smtClean="0"/>
              <a:t>1</a:t>
            </a:r>
            <a:endParaRPr lang="en-US" baseline="-25000" dirty="0"/>
          </a:p>
        </p:txBody>
      </p:sp>
      <p:sp>
        <p:nvSpPr>
          <p:cNvPr id="11" name="Text Box 9"/>
          <p:cNvSpPr txBox="1">
            <a:spLocks noChangeArrowheads="1"/>
          </p:cNvSpPr>
          <p:nvPr/>
        </p:nvSpPr>
        <p:spPr bwMode="auto">
          <a:xfrm>
            <a:off x="1905000" y="4572000"/>
            <a:ext cx="4572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smtClean="0"/>
              <a:t>0</a:t>
            </a:r>
            <a:endParaRPr lang="en-US" baseline="-25000" dirty="0"/>
          </a:p>
        </p:txBody>
      </p:sp>
      <p:sp>
        <p:nvSpPr>
          <p:cNvPr id="12" name="Text Box 10"/>
          <p:cNvSpPr txBox="1">
            <a:spLocks noChangeArrowheads="1"/>
          </p:cNvSpPr>
          <p:nvPr/>
        </p:nvSpPr>
        <p:spPr bwMode="auto">
          <a:xfrm>
            <a:off x="2514600" y="3810000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 smtClean="0">
                <a:solidFill>
                  <a:srgbClr val="0000FF"/>
                </a:solidFill>
              </a:rPr>
              <a:t>W</a:t>
            </a:r>
            <a:r>
              <a:rPr lang="en-US" sz="1800" baseline="-25000" dirty="0" smtClean="0">
                <a:solidFill>
                  <a:srgbClr val="0000FF"/>
                </a:solidFill>
              </a:rPr>
              <a:t>1</a:t>
            </a:r>
            <a:r>
              <a:rPr lang="en-US" sz="1800" dirty="0">
                <a:solidFill>
                  <a:srgbClr val="0000FF"/>
                </a:solidFill>
              </a:rPr>
              <a:t> </a:t>
            </a:r>
            <a:r>
              <a:rPr lang="en-US" sz="1800" dirty="0" smtClean="0">
                <a:solidFill>
                  <a:srgbClr val="0000FF"/>
                </a:solidFill>
              </a:rPr>
              <a:t>= 0.1 </a:t>
            </a:r>
            <a:endParaRPr lang="en-US" sz="1800" baseline="-25000" dirty="0">
              <a:solidFill>
                <a:srgbClr val="0000FF"/>
              </a:solidFill>
            </a:endParaRPr>
          </a:p>
        </p:txBody>
      </p:sp>
      <p:sp>
        <p:nvSpPr>
          <p:cNvPr id="14" name="Line 7"/>
          <p:cNvSpPr>
            <a:spLocks noChangeShapeType="1"/>
          </p:cNvSpPr>
          <p:nvPr/>
        </p:nvSpPr>
        <p:spPr bwMode="auto">
          <a:xfrm>
            <a:off x="2286000" y="4267200"/>
            <a:ext cx="1752600" cy="152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Line 7"/>
          <p:cNvSpPr>
            <a:spLocks noChangeShapeType="1"/>
          </p:cNvSpPr>
          <p:nvPr/>
        </p:nvSpPr>
        <p:spPr bwMode="auto">
          <a:xfrm flipV="1">
            <a:off x="2438400" y="5181600"/>
            <a:ext cx="1600200" cy="304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1981200" y="5257800"/>
            <a:ext cx="3558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18" name="Text Box 10"/>
          <p:cNvSpPr txBox="1">
            <a:spLocks noChangeArrowheads="1"/>
          </p:cNvSpPr>
          <p:nvPr/>
        </p:nvSpPr>
        <p:spPr bwMode="auto">
          <a:xfrm>
            <a:off x="2362200" y="4419600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 smtClean="0"/>
              <a:t>W</a:t>
            </a:r>
            <a:r>
              <a:rPr lang="en-US" sz="1800" baseline="-25000" dirty="0" smtClean="0"/>
              <a:t>2</a:t>
            </a:r>
            <a:r>
              <a:rPr lang="en-US" sz="1800" dirty="0"/>
              <a:t> </a:t>
            </a:r>
            <a:r>
              <a:rPr lang="en-US" sz="1800" dirty="0" smtClean="0"/>
              <a:t>= 0.5 </a:t>
            </a:r>
            <a:endParaRPr lang="en-US" sz="1800" baseline="-25000" dirty="0"/>
          </a:p>
        </p:txBody>
      </p:sp>
      <p:sp>
        <p:nvSpPr>
          <p:cNvPr id="19" name="Text Box 10"/>
          <p:cNvSpPr txBox="1">
            <a:spLocks noChangeArrowheads="1"/>
          </p:cNvSpPr>
          <p:nvPr/>
        </p:nvSpPr>
        <p:spPr bwMode="auto">
          <a:xfrm>
            <a:off x="2590800" y="5348288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 smtClean="0">
                <a:solidFill>
                  <a:srgbClr val="0000FF"/>
                </a:solidFill>
              </a:rPr>
              <a:t>W</a:t>
            </a:r>
            <a:r>
              <a:rPr lang="en-US" sz="1800" baseline="-25000" dirty="0">
                <a:solidFill>
                  <a:srgbClr val="0000FF"/>
                </a:solidFill>
              </a:rPr>
              <a:t>3</a:t>
            </a:r>
            <a:r>
              <a:rPr lang="en-US" sz="1800" dirty="0" smtClean="0">
                <a:solidFill>
                  <a:srgbClr val="0000FF"/>
                </a:solidFill>
              </a:rPr>
              <a:t> = 0.0</a:t>
            </a:r>
            <a:endParaRPr lang="en-US" sz="1800" baseline="-25000" dirty="0">
              <a:solidFill>
                <a:srgbClr val="0000FF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962400" y="605135"/>
            <a:ext cx="11299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λ</a:t>
            </a:r>
            <a:r>
              <a:rPr lang="en-US" dirty="0" smtClean="0"/>
              <a:t> = 0.1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3675034" y="2057400"/>
            <a:ext cx="49355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w</a:t>
            </a:r>
            <a:r>
              <a:rPr lang="en-US" baseline="-25000" dirty="0" err="1" smtClean="0"/>
              <a:t>i</a:t>
            </a:r>
            <a:r>
              <a:rPr lang="en-US" dirty="0" smtClean="0"/>
              <a:t> = </a:t>
            </a:r>
            <a:r>
              <a:rPr lang="en-US" dirty="0" err="1" smtClean="0"/>
              <a:t>w</a:t>
            </a:r>
            <a:r>
              <a:rPr lang="en-US" baseline="-25000" dirty="0" err="1" smtClean="0"/>
              <a:t>i</a:t>
            </a:r>
            <a:r>
              <a:rPr lang="en-US" dirty="0" smtClean="0"/>
              <a:t> + </a:t>
            </a:r>
            <a:r>
              <a:rPr lang="en-US" dirty="0" err="1" smtClean="0"/>
              <a:t>λ</a:t>
            </a:r>
            <a:r>
              <a:rPr lang="en-US" dirty="0" smtClean="0"/>
              <a:t> * (actual </a:t>
            </a:r>
            <a:r>
              <a:rPr lang="en-US" dirty="0"/>
              <a:t>-</a:t>
            </a:r>
            <a:r>
              <a:rPr lang="en-US" dirty="0" smtClean="0"/>
              <a:t> predicted) * x</a:t>
            </a:r>
            <a:r>
              <a:rPr lang="en-US" baseline="-25000" dirty="0" smtClean="0"/>
              <a:t>i</a:t>
            </a:r>
            <a:endParaRPr lang="en-US" baseline="-25000" dirty="0"/>
          </a:p>
        </p:txBody>
      </p:sp>
      <p:sp>
        <p:nvSpPr>
          <p:cNvPr id="2" name="TextBox 1"/>
          <p:cNvSpPr txBox="1"/>
          <p:nvPr/>
        </p:nvSpPr>
        <p:spPr>
          <a:xfrm>
            <a:off x="2995555" y="1447800"/>
            <a:ext cx="13478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if wrong: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 bwMode="auto">
          <a:xfrm>
            <a:off x="457200" y="1905000"/>
            <a:ext cx="2133600" cy="457200"/>
          </a:xfrm>
          <a:prstGeom prst="rect">
            <a:avLst/>
          </a:prstGeom>
          <a:solidFill>
            <a:srgbClr val="FF6600">
              <a:alpha val="34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514600" y="6019800"/>
            <a:ext cx="56504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decrease (0-1=-1) all non-zero x</a:t>
            </a:r>
            <a:r>
              <a:rPr lang="en-US" baseline="-25000" dirty="0" smtClean="0">
                <a:solidFill>
                  <a:srgbClr val="0000FF"/>
                </a:solidFill>
              </a:rPr>
              <a:t>i</a:t>
            </a:r>
            <a:r>
              <a:rPr lang="en-US" dirty="0" smtClean="0">
                <a:solidFill>
                  <a:srgbClr val="0000FF"/>
                </a:solidFill>
              </a:rPr>
              <a:t> by 0.1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638800" y="3962400"/>
            <a:ext cx="29136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sum =  0.3: output 1</a:t>
            </a:r>
            <a:endParaRPr lang="en-US" dirty="0">
              <a:solidFill>
                <a:srgbClr val="0000FF"/>
              </a:solidFill>
            </a:endParaRPr>
          </a:p>
        </p:txBody>
      </p:sp>
      <p:cxnSp>
        <p:nvCxnSpPr>
          <p:cNvPr id="20" name="Straight Arrow Connector 19"/>
          <p:cNvCxnSpPr/>
          <p:nvPr/>
        </p:nvCxnSpPr>
        <p:spPr bwMode="auto">
          <a:xfrm flipV="1">
            <a:off x="4495800" y="2590800"/>
            <a:ext cx="1905000" cy="34290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arrow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22865965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17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84725362"/>
              </p:ext>
            </p:extLst>
          </p:nvPr>
        </p:nvGraphicFramePr>
        <p:xfrm>
          <a:off x="685800" y="609600"/>
          <a:ext cx="2057400" cy="2209801"/>
        </p:xfrm>
        <a:graphic>
          <a:graphicData uri="http://schemas.openxmlformats.org/drawingml/2006/table">
            <a:tbl>
              <a:tblPr/>
              <a:tblGrid>
                <a:gridCol w="440872"/>
                <a:gridCol w="489857"/>
                <a:gridCol w="1126671"/>
              </a:tblGrid>
              <a:tr h="4423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and </a:t>
                      </a: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141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23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141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23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" name="Oval 2"/>
          <p:cNvSpPr>
            <a:spLocks noChangeArrowheads="1"/>
          </p:cNvSpPr>
          <p:nvPr/>
        </p:nvSpPr>
        <p:spPr bwMode="auto">
          <a:xfrm>
            <a:off x="3962400" y="3962400"/>
            <a:ext cx="1600200" cy="1600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Line 4"/>
          <p:cNvSpPr>
            <a:spLocks noChangeShapeType="1"/>
          </p:cNvSpPr>
          <p:nvPr/>
        </p:nvSpPr>
        <p:spPr bwMode="auto">
          <a:xfrm>
            <a:off x="5638800" y="4724400"/>
            <a:ext cx="1676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7315200" y="4510088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/>
              <a:t>Output </a:t>
            </a:r>
            <a:r>
              <a:rPr lang="en-US" sz="1800" i="1" dirty="0"/>
              <a:t>y</a:t>
            </a:r>
          </a:p>
        </p:txBody>
      </p:sp>
      <p:sp>
        <p:nvSpPr>
          <p:cNvPr id="9" name="Line 7"/>
          <p:cNvSpPr>
            <a:spLocks noChangeShapeType="1"/>
          </p:cNvSpPr>
          <p:nvPr/>
        </p:nvSpPr>
        <p:spPr bwMode="auto">
          <a:xfrm flipV="1">
            <a:off x="2362200" y="4876800"/>
            <a:ext cx="16002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Text Box 8"/>
          <p:cNvSpPr txBox="1">
            <a:spLocks noChangeArrowheads="1"/>
          </p:cNvSpPr>
          <p:nvPr/>
        </p:nvSpPr>
        <p:spPr bwMode="auto">
          <a:xfrm>
            <a:off x="1828800" y="3962400"/>
            <a:ext cx="1143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smtClean="0"/>
              <a:t>1</a:t>
            </a:r>
            <a:endParaRPr lang="en-US" baseline="-25000" dirty="0"/>
          </a:p>
        </p:txBody>
      </p:sp>
      <p:sp>
        <p:nvSpPr>
          <p:cNvPr id="11" name="Text Box 9"/>
          <p:cNvSpPr txBox="1">
            <a:spLocks noChangeArrowheads="1"/>
          </p:cNvSpPr>
          <p:nvPr/>
        </p:nvSpPr>
        <p:spPr bwMode="auto">
          <a:xfrm>
            <a:off x="1905000" y="4572000"/>
            <a:ext cx="4572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1</a:t>
            </a:r>
            <a:endParaRPr lang="en-US" baseline="-25000" dirty="0"/>
          </a:p>
        </p:txBody>
      </p:sp>
      <p:sp>
        <p:nvSpPr>
          <p:cNvPr id="12" name="Text Box 10"/>
          <p:cNvSpPr txBox="1">
            <a:spLocks noChangeArrowheads="1"/>
          </p:cNvSpPr>
          <p:nvPr/>
        </p:nvSpPr>
        <p:spPr bwMode="auto">
          <a:xfrm>
            <a:off x="2514600" y="3810000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 smtClean="0"/>
              <a:t>W</a:t>
            </a:r>
            <a:r>
              <a:rPr lang="en-US" sz="1800" baseline="-25000" dirty="0" smtClean="0"/>
              <a:t>1</a:t>
            </a:r>
            <a:r>
              <a:rPr lang="en-US" sz="1800" dirty="0"/>
              <a:t> </a:t>
            </a:r>
            <a:r>
              <a:rPr lang="en-US" sz="1800" dirty="0" smtClean="0"/>
              <a:t>= 0.1 </a:t>
            </a:r>
            <a:endParaRPr lang="en-US" sz="1800" baseline="-25000" dirty="0"/>
          </a:p>
        </p:txBody>
      </p:sp>
      <p:sp>
        <p:nvSpPr>
          <p:cNvPr id="14" name="Line 7"/>
          <p:cNvSpPr>
            <a:spLocks noChangeShapeType="1"/>
          </p:cNvSpPr>
          <p:nvPr/>
        </p:nvSpPr>
        <p:spPr bwMode="auto">
          <a:xfrm>
            <a:off x="2286000" y="4267200"/>
            <a:ext cx="1752600" cy="152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Line 7"/>
          <p:cNvSpPr>
            <a:spLocks noChangeShapeType="1"/>
          </p:cNvSpPr>
          <p:nvPr/>
        </p:nvSpPr>
        <p:spPr bwMode="auto">
          <a:xfrm flipV="1">
            <a:off x="2438400" y="5181600"/>
            <a:ext cx="1600200" cy="304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1981200" y="5257800"/>
            <a:ext cx="3558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18" name="Text Box 10"/>
          <p:cNvSpPr txBox="1">
            <a:spLocks noChangeArrowheads="1"/>
          </p:cNvSpPr>
          <p:nvPr/>
        </p:nvSpPr>
        <p:spPr bwMode="auto">
          <a:xfrm>
            <a:off x="2362200" y="4419600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 smtClean="0"/>
              <a:t>W</a:t>
            </a:r>
            <a:r>
              <a:rPr lang="en-US" sz="1800" baseline="-25000" dirty="0" smtClean="0"/>
              <a:t>2</a:t>
            </a:r>
            <a:r>
              <a:rPr lang="en-US" sz="1800" dirty="0"/>
              <a:t> </a:t>
            </a:r>
            <a:r>
              <a:rPr lang="en-US" sz="1800" dirty="0" smtClean="0"/>
              <a:t>= 0.5 </a:t>
            </a:r>
            <a:endParaRPr lang="en-US" sz="1800" baseline="-25000" dirty="0"/>
          </a:p>
        </p:txBody>
      </p:sp>
      <p:sp>
        <p:nvSpPr>
          <p:cNvPr id="19" name="Text Box 10"/>
          <p:cNvSpPr txBox="1">
            <a:spLocks noChangeArrowheads="1"/>
          </p:cNvSpPr>
          <p:nvPr/>
        </p:nvSpPr>
        <p:spPr bwMode="auto">
          <a:xfrm>
            <a:off x="2590800" y="5348288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 smtClean="0"/>
              <a:t>W</a:t>
            </a:r>
            <a:r>
              <a:rPr lang="en-US" sz="1800" baseline="-25000" dirty="0"/>
              <a:t>3</a:t>
            </a:r>
            <a:r>
              <a:rPr lang="en-US" sz="1800" dirty="0" smtClean="0"/>
              <a:t> = 0.0</a:t>
            </a:r>
            <a:endParaRPr lang="en-US" sz="1800" baseline="-25000" dirty="0"/>
          </a:p>
        </p:txBody>
      </p:sp>
      <p:sp>
        <p:nvSpPr>
          <p:cNvPr id="21" name="TextBox 20"/>
          <p:cNvSpPr txBox="1"/>
          <p:nvPr/>
        </p:nvSpPr>
        <p:spPr>
          <a:xfrm>
            <a:off x="3962400" y="605135"/>
            <a:ext cx="11299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λ</a:t>
            </a:r>
            <a:r>
              <a:rPr lang="en-US" dirty="0" smtClean="0"/>
              <a:t> = 0.1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3675034" y="2057400"/>
            <a:ext cx="49355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w</a:t>
            </a:r>
            <a:r>
              <a:rPr lang="en-US" baseline="-25000" dirty="0" err="1" smtClean="0"/>
              <a:t>i</a:t>
            </a:r>
            <a:r>
              <a:rPr lang="en-US" dirty="0" smtClean="0"/>
              <a:t> = </a:t>
            </a:r>
            <a:r>
              <a:rPr lang="en-US" dirty="0" err="1" smtClean="0"/>
              <a:t>w</a:t>
            </a:r>
            <a:r>
              <a:rPr lang="en-US" baseline="-25000" dirty="0" err="1" smtClean="0"/>
              <a:t>i</a:t>
            </a:r>
            <a:r>
              <a:rPr lang="en-US" dirty="0" smtClean="0"/>
              <a:t> + </a:t>
            </a:r>
            <a:r>
              <a:rPr lang="en-US" dirty="0" err="1" smtClean="0"/>
              <a:t>λ</a:t>
            </a:r>
            <a:r>
              <a:rPr lang="en-US" dirty="0" smtClean="0"/>
              <a:t> * (actual </a:t>
            </a:r>
            <a:r>
              <a:rPr lang="en-US" dirty="0"/>
              <a:t>-</a:t>
            </a:r>
            <a:r>
              <a:rPr lang="en-US" dirty="0" smtClean="0"/>
              <a:t> predicted) * x</a:t>
            </a:r>
            <a:r>
              <a:rPr lang="en-US" baseline="-25000" dirty="0" smtClean="0"/>
              <a:t>i</a:t>
            </a:r>
            <a:endParaRPr lang="en-US" baseline="-25000" dirty="0"/>
          </a:p>
        </p:txBody>
      </p:sp>
      <p:sp>
        <p:nvSpPr>
          <p:cNvPr id="2" name="TextBox 1"/>
          <p:cNvSpPr txBox="1"/>
          <p:nvPr/>
        </p:nvSpPr>
        <p:spPr>
          <a:xfrm>
            <a:off x="2995555" y="1447800"/>
            <a:ext cx="13478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if wrong: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 bwMode="auto">
          <a:xfrm>
            <a:off x="457200" y="2286000"/>
            <a:ext cx="2133600" cy="457200"/>
          </a:xfrm>
          <a:prstGeom prst="rect">
            <a:avLst/>
          </a:prstGeom>
          <a:solidFill>
            <a:srgbClr val="FF6600">
              <a:alpha val="34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357714" y="6019800"/>
            <a:ext cx="23572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Right or wrong?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17673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17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04190539"/>
              </p:ext>
            </p:extLst>
          </p:nvPr>
        </p:nvGraphicFramePr>
        <p:xfrm>
          <a:off x="685800" y="609600"/>
          <a:ext cx="2057400" cy="2209801"/>
        </p:xfrm>
        <a:graphic>
          <a:graphicData uri="http://schemas.openxmlformats.org/drawingml/2006/table">
            <a:tbl>
              <a:tblPr/>
              <a:tblGrid>
                <a:gridCol w="440872"/>
                <a:gridCol w="489857"/>
                <a:gridCol w="1126671"/>
              </a:tblGrid>
              <a:tr h="4423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and </a:t>
                      </a: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141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23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141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23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" name="Oval 2"/>
          <p:cNvSpPr>
            <a:spLocks noChangeArrowheads="1"/>
          </p:cNvSpPr>
          <p:nvPr/>
        </p:nvSpPr>
        <p:spPr bwMode="auto">
          <a:xfrm>
            <a:off x="3962400" y="3962400"/>
            <a:ext cx="1600200" cy="1600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Line 4"/>
          <p:cNvSpPr>
            <a:spLocks noChangeShapeType="1"/>
          </p:cNvSpPr>
          <p:nvPr/>
        </p:nvSpPr>
        <p:spPr bwMode="auto">
          <a:xfrm>
            <a:off x="5638800" y="4724400"/>
            <a:ext cx="1676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7315200" y="4510088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/>
              <a:t>Output </a:t>
            </a:r>
            <a:r>
              <a:rPr lang="en-US" sz="1800" i="1" dirty="0"/>
              <a:t>y</a:t>
            </a:r>
          </a:p>
        </p:txBody>
      </p:sp>
      <p:sp>
        <p:nvSpPr>
          <p:cNvPr id="9" name="Line 7"/>
          <p:cNvSpPr>
            <a:spLocks noChangeShapeType="1"/>
          </p:cNvSpPr>
          <p:nvPr/>
        </p:nvSpPr>
        <p:spPr bwMode="auto">
          <a:xfrm flipV="1">
            <a:off x="2362200" y="4876800"/>
            <a:ext cx="16002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Text Box 8"/>
          <p:cNvSpPr txBox="1">
            <a:spLocks noChangeArrowheads="1"/>
          </p:cNvSpPr>
          <p:nvPr/>
        </p:nvSpPr>
        <p:spPr bwMode="auto">
          <a:xfrm>
            <a:off x="1828800" y="3962400"/>
            <a:ext cx="1143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smtClean="0"/>
              <a:t>1</a:t>
            </a:r>
            <a:endParaRPr lang="en-US" baseline="-25000" dirty="0"/>
          </a:p>
        </p:txBody>
      </p:sp>
      <p:sp>
        <p:nvSpPr>
          <p:cNvPr id="11" name="Text Box 9"/>
          <p:cNvSpPr txBox="1">
            <a:spLocks noChangeArrowheads="1"/>
          </p:cNvSpPr>
          <p:nvPr/>
        </p:nvSpPr>
        <p:spPr bwMode="auto">
          <a:xfrm>
            <a:off x="1905000" y="4572000"/>
            <a:ext cx="4572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smtClean="0"/>
              <a:t>0</a:t>
            </a:r>
            <a:endParaRPr lang="en-US" baseline="-25000" dirty="0"/>
          </a:p>
        </p:txBody>
      </p:sp>
      <p:sp>
        <p:nvSpPr>
          <p:cNvPr id="12" name="Text Box 10"/>
          <p:cNvSpPr txBox="1">
            <a:spLocks noChangeArrowheads="1"/>
          </p:cNvSpPr>
          <p:nvPr/>
        </p:nvSpPr>
        <p:spPr bwMode="auto">
          <a:xfrm>
            <a:off x="2514600" y="3810000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 smtClean="0"/>
              <a:t>W</a:t>
            </a:r>
            <a:r>
              <a:rPr lang="en-US" sz="1800" baseline="-25000" dirty="0" smtClean="0"/>
              <a:t>1</a:t>
            </a:r>
            <a:r>
              <a:rPr lang="en-US" sz="1800" dirty="0"/>
              <a:t> </a:t>
            </a:r>
            <a:r>
              <a:rPr lang="en-US" sz="1800" dirty="0" smtClean="0"/>
              <a:t>= 0.1 </a:t>
            </a:r>
            <a:endParaRPr lang="en-US" sz="1800" baseline="-25000" dirty="0"/>
          </a:p>
        </p:txBody>
      </p:sp>
      <p:sp>
        <p:nvSpPr>
          <p:cNvPr id="14" name="Line 7"/>
          <p:cNvSpPr>
            <a:spLocks noChangeShapeType="1"/>
          </p:cNvSpPr>
          <p:nvPr/>
        </p:nvSpPr>
        <p:spPr bwMode="auto">
          <a:xfrm>
            <a:off x="2286000" y="4267200"/>
            <a:ext cx="1752600" cy="152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Line 7"/>
          <p:cNvSpPr>
            <a:spLocks noChangeShapeType="1"/>
          </p:cNvSpPr>
          <p:nvPr/>
        </p:nvSpPr>
        <p:spPr bwMode="auto">
          <a:xfrm flipV="1">
            <a:off x="2438400" y="5181600"/>
            <a:ext cx="1600200" cy="304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1981200" y="5257800"/>
            <a:ext cx="3558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18" name="Text Box 10"/>
          <p:cNvSpPr txBox="1">
            <a:spLocks noChangeArrowheads="1"/>
          </p:cNvSpPr>
          <p:nvPr/>
        </p:nvSpPr>
        <p:spPr bwMode="auto">
          <a:xfrm>
            <a:off x="2362200" y="4419600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 smtClean="0"/>
              <a:t>W</a:t>
            </a:r>
            <a:r>
              <a:rPr lang="en-US" sz="1800" baseline="-25000" dirty="0" smtClean="0"/>
              <a:t>2</a:t>
            </a:r>
            <a:r>
              <a:rPr lang="en-US" sz="1800" dirty="0"/>
              <a:t> </a:t>
            </a:r>
            <a:r>
              <a:rPr lang="en-US" sz="1800" dirty="0" smtClean="0"/>
              <a:t>= 0.5 </a:t>
            </a:r>
            <a:endParaRPr lang="en-US" sz="1800" baseline="-25000" dirty="0"/>
          </a:p>
        </p:txBody>
      </p:sp>
      <p:sp>
        <p:nvSpPr>
          <p:cNvPr id="19" name="Text Box 10"/>
          <p:cNvSpPr txBox="1">
            <a:spLocks noChangeArrowheads="1"/>
          </p:cNvSpPr>
          <p:nvPr/>
        </p:nvSpPr>
        <p:spPr bwMode="auto">
          <a:xfrm>
            <a:off x="2590800" y="5348288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 smtClean="0"/>
              <a:t>W</a:t>
            </a:r>
            <a:r>
              <a:rPr lang="en-US" sz="1800" baseline="-25000" dirty="0"/>
              <a:t>3</a:t>
            </a:r>
            <a:r>
              <a:rPr lang="en-US" sz="1800" dirty="0" smtClean="0"/>
              <a:t> = 0.0</a:t>
            </a:r>
            <a:endParaRPr lang="en-US" sz="1800" baseline="-25000" dirty="0"/>
          </a:p>
        </p:txBody>
      </p:sp>
      <p:sp>
        <p:nvSpPr>
          <p:cNvPr id="21" name="TextBox 20"/>
          <p:cNvSpPr txBox="1"/>
          <p:nvPr/>
        </p:nvSpPr>
        <p:spPr>
          <a:xfrm>
            <a:off x="3962400" y="605135"/>
            <a:ext cx="11299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λ</a:t>
            </a:r>
            <a:r>
              <a:rPr lang="en-US" dirty="0" smtClean="0"/>
              <a:t> = 0.1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3675034" y="2057400"/>
            <a:ext cx="49355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w</a:t>
            </a:r>
            <a:r>
              <a:rPr lang="en-US" baseline="-25000" dirty="0" err="1" smtClean="0"/>
              <a:t>i</a:t>
            </a:r>
            <a:r>
              <a:rPr lang="en-US" dirty="0" smtClean="0"/>
              <a:t> = </a:t>
            </a:r>
            <a:r>
              <a:rPr lang="en-US" dirty="0" err="1" smtClean="0"/>
              <a:t>w</a:t>
            </a:r>
            <a:r>
              <a:rPr lang="en-US" baseline="-25000" dirty="0" err="1" smtClean="0"/>
              <a:t>i</a:t>
            </a:r>
            <a:r>
              <a:rPr lang="en-US" dirty="0" smtClean="0"/>
              <a:t> + </a:t>
            </a:r>
            <a:r>
              <a:rPr lang="en-US" dirty="0" err="1" smtClean="0"/>
              <a:t>λ</a:t>
            </a:r>
            <a:r>
              <a:rPr lang="en-US" dirty="0" smtClean="0"/>
              <a:t> * (actual </a:t>
            </a:r>
            <a:r>
              <a:rPr lang="en-US" dirty="0"/>
              <a:t>-</a:t>
            </a:r>
            <a:r>
              <a:rPr lang="en-US" dirty="0" smtClean="0"/>
              <a:t> predicted) * x</a:t>
            </a:r>
            <a:r>
              <a:rPr lang="en-US" baseline="-25000" dirty="0" smtClean="0"/>
              <a:t>i</a:t>
            </a:r>
            <a:endParaRPr lang="en-US" baseline="-25000" dirty="0"/>
          </a:p>
        </p:txBody>
      </p:sp>
      <p:sp>
        <p:nvSpPr>
          <p:cNvPr id="2" name="TextBox 1"/>
          <p:cNvSpPr txBox="1"/>
          <p:nvPr/>
        </p:nvSpPr>
        <p:spPr>
          <a:xfrm>
            <a:off x="2995555" y="1447800"/>
            <a:ext cx="13478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if wrong: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 bwMode="auto">
          <a:xfrm>
            <a:off x="457200" y="2286000"/>
            <a:ext cx="2133600" cy="457200"/>
          </a:xfrm>
          <a:prstGeom prst="rect">
            <a:avLst/>
          </a:prstGeom>
          <a:solidFill>
            <a:srgbClr val="FF6600">
              <a:alpha val="34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357714" y="6019800"/>
            <a:ext cx="26655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Right.  No update!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638800" y="3962400"/>
            <a:ext cx="29136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sum =  0.6: output 1</a:t>
            </a:r>
            <a:endParaRPr lang="en-US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0260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17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96038943"/>
              </p:ext>
            </p:extLst>
          </p:nvPr>
        </p:nvGraphicFramePr>
        <p:xfrm>
          <a:off x="685800" y="609600"/>
          <a:ext cx="2057400" cy="2209801"/>
        </p:xfrm>
        <a:graphic>
          <a:graphicData uri="http://schemas.openxmlformats.org/drawingml/2006/table">
            <a:tbl>
              <a:tblPr/>
              <a:tblGrid>
                <a:gridCol w="440872"/>
                <a:gridCol w="489857"/>
                <a:gridCol w="1126671"/>
              </a:tblGrid>
              <a:tr h="4423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and </a:t>
                      </a: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141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23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141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23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" name="Oval 2"/>
          <p:cNvSpPr>
            <a:spLocks noChangeArrowheads="1"/>
          </p:cNvSpPr>
          <p:nvPr/>
        </p:nvSpPr>
        <p:spPr bwMode="auto">
          <a:xfrm>
            <a:off x="3962400" y="3962400"/>
            <a:ext cx="1600200" cy="1600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Line 4"/>
          <p:cNvSpPr>
            <a:spLocks noChangeShapeType="1"/>
          </p:cNvSpPr>
          <p:nvPr/>
        </p:nvSpPr>
        <p:spPr bwMode="auto">
          <a:xfrm>
            <a:off x="5638800" y="4724400"/>
            <a:ext cx="1676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7315200" y="4510088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/>
              <a:t>Output </a:t>
            </a:r>
            <a:r>
              <a:rPr lang="en-US" sz="1800" i="1" dirty="0"/>
              <a:t>y</a:t>
            </a:r>
          </a:p>
        </p:txBody>
      </p:sp>
      <p:sp>
        <p:nvSpPr>
          <p:cNvPr id="9" name="Line 7"/>
          <p:cNvSpPr>
            <a:spLocks noChangeShapeType="1"/>
          </p:cNvSpPr>
          <p:nvPr/>
        </p:nvSpPr>
        <p:spPr bwMode="auto">
          <a:xfrm flipV="1">
            <a:off x="2362200" y="4876800"/>
            <a:ext cx="16002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Text Box 8"/>
          <p:cNvSpPr txBox="1">
            <a:spLocks noChangeArrowheads="1"/>
          </p:cNvSpPr>
          <p:nvPr/>
        </p:nvSpPr>
        <p:spPr bwMode="auto">
          <a:xfrm>
            <a:off x="1828800" y="3962400"/>
            <a:ext cx="1143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0</a:t>
            </a:r>
            <a:endParaRPr lang="en-US" baseline="-25000" dirty="0"/>
          </a:p>
        </p:txBody>
      </p:sp>
      <p:sp>
        <p:nvSpPr>
          <p:cNvPr id="11" name="Text Box 9"/>
          <p:cNvSpPr txBox="1">
            <a:spLocks noChangeArrowheads="1"/>
          </p:cNvSpPr>
          <p:nvPr/>
        </p:nvSpPr>
        <p:spPr bwMode="auto">
          <a:xfrm>
            <a:off x="1905000" y="4572000"/>
            <a:ext cx="4572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1</a:t>
            </a:r>
            <a:endParaRPr lang="en-US" baseline="-25000" dirty="0"/>
          </a:p>
        </p:txBody>
      </p:sp>
      <p:sp>
        <p:nvSpPr>
          <p:cNvPr id="12" name="Text Box 10"/>
          <p:cNvSpPr txBox="1">
            <a:spLocks noChangeArrowheads="1"/>
          </p:cNvSpPr>
          <p:nvPr/>
        </p:nvSpPr>
        <p:spPr bwMode="auto">
          <a:xfrm>
            <a:off x="2514600" y="3810000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 smtClean="0"/>
              <a:t>W</a:t>
            </a:r>
            <a:r>
              <a:rPr lang="en-US" sz="1800" baseline="-25000" dirty="0" smtClean="0"/>
              <a:t>1</a:t>
            </a:r>
            <a:r>
              <a:rPr lang="en-US" sz="1800" dirty="0"/>
              <a:t> </a:t>
            </a:r>
            <a:r>
              <a:rPr lang="en-US" sz="1800" dirty="0" smtClean="0"/>
              <a:t>= 0.1 </a:t>
            </a:r>
            <a:endParaRPr lang="en-US" sz="1800" baseline="-25000" dirty="0"/>
          </a:p>
        </p:txBody>
      </p:sp>
      <p:sp>
        <p:nvSpPr>
          <p:cNvPr id="14" name="Line 7"/>
          <p:cNvSpPr>
            <a:spLocks noChangeShapeType="1"/>
          </p:cNvSpPr>
          <p:nvPr/>
        </p:nvSpPr>
        <p:spPr bwMode="auto">
          <a:xfrm>
            <a:off x="2286000" y="4267200"/>
            <a:ext cx="1752600" cy="152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Line 7"/>
          <p:cNvSpPr>
            <a:spLocks noChangeShapeType="1"/>
          </p:cNvSpPr>
          <p:nvPr/>
        </p:nvSpPr>
        <p:spPr bwMode="auto">
          <a:xfrm flipV="1">
            <a:off x="2438400" y="5181600"/>
            <a:ext cx="1600200" cy="304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1981200" y="5257800"/>
            <a:ext cx="3558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18" name="Text Box 10"/>
          <p:cNvSpPr txBox="1">
            <a:spLocks noChangeArrowheads="1"/>
          </p:cNvSpPr>
          <p:nvPr/>
        </p:nvSpPr>
        <p:spPr bwMode="auto">
          <a:xfrm>
            <a:off x="2362200" y="4419600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 smtClean="0"/>
              <a:t>W</a:t>
            </a:r>
            <a:r>
              <a:rPr lang="en-US" sz="1800" baseline="-25000" dirty="0" smtClean="0"/>
              <a:t>2</a:t>
            </a:r>
            <a:r>
              <a:rPr lang="en-US" sz="1800" dirty="0"/>
              <a:t> </a:t>
            </a:r>
            <a:r>
              <a:rPr lang="en-US" sz="1800" dirty="0" smtClean="0"/>
              <a:t>= 0.5 </a:t>
            </a:r>
            <a:endParaRPr lang="en-US" sz="1800" baseline="-25000" dirty="0"/>
          </a:p>
        </p:txBody>
      </p:sp>
      <p:sp>
        <p:nvSpPr>
          <p:cNvPr id="19" name="Text Box 10"/>
          <p:cNvSpPr txBox="1">
            <a:spLocks noChangeArrowheads="1"/>
          </p:cNvSpPr>
          <p:nvPr/>
        </p:nvSpPr>
        <p:spPr bwMode="auto">
          <a:xfrm>
            <a:off x="2590800" y="5348288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 smtClean="0"/>
              <a:t>W</a:t>
            </a:r>
            <a:r>
              <a:rPr lang="en-US" sz="1800" baseline="-25000" dirty="0"/>
              <a:t>3</a:t>
            </a:r>
            <a:r>
              <a:rPr lang="en-US" sz="1800" dirty="0" smtClean="0"/>
              <a:t> = 0.0</a:t>
            </a:r>
            <a:endParaRPr lang="en-US" sz="1800" baseline="-25000" dirty="0"/>
          </a:p>
        </p:txBody>
      </p:sp>
      <p:sp>
        <p:nvSpPr>
          <p:cNvPr id="21" name="TextBox 20"/>
          <p:cNvSpPr txBox="1"/>
          <p:nvPr/>
        </p:nvSpPr>
        <p:spPr>
          <a:xfrm>
            <a:off x="3962400" y="605135"/>
            <a:ext cx="11299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λ</a:t>
            </a:r>
            <a:r>
              <a:rPr lang="en-US" dirty="0" smtClean="0"/>
              <a:t> = 0.1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3675034" y="2057400"/>
            <a:ext cx="49355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w</a:t>
            </a:r>
            <a:r>
              <a:rPr lang="en-US" baseline="-25000" dirty="0" err="1" smtClean="0"/>
              <a:t>i</a:t>
            </a:r>
            <a:r>
              <a:rPr lang="en-US" dirty="0" smtClean="0"/>
              <a:t> = </a:t>
            </a:r>
            <a:r>
              <a:rPr lang="en-US" dirty="0" err="1" smtClean="0"/>
              <a:t>w</a:t>
            </a:r>
            <a:r>
              <a:rPr lang="en-US" baseline="-25000" dirty="0" err="1" smtClean="0"/>
              <a:t>i</a:t>
            </a:r>
            <a:r>
              <a:rPr lang="en-US" dirty="0" smtClean="0"/>
              <a:t> + </a:t>
            </a:r>
            <a:r>
              <a:rPr lang="en-US" dirty="0" err="1" smtClean="0"/>
              <a:t>λ</a:t>
            </a:r>
            <a:r>
              <a:rPr lang="en-US" dirty="0" smtClean="0"/>
              <a:t> * (actual </a:t>
            </a:r>
            <a:r>
              <a:rPr lang="en-US" dirty="0"/>
              <a:t>-</a:t>
            </a:r>
            <a:r>
              <a:rPr lang="en-US" dirty="0" smtClean="0"/>
              <a:t> predicted) * x</a:t>
            </a:r>
            <a:r>
              <a:rPr lang="en-US" baseline="-25000" dirty="0" smtClean="0"/>
              <a:t>i</a:t>
            </a:r>
            <a:endParaRPr lang="en-US" baseline="-25000" dirty="0"/>
          </a:p>
        </p:txBody>
      </p:sp>
      <p:sp>
        <p:nvSpPr>
          <p:cNvPr id="2" name="TextBox 1"/>
          <p:cNvSpPr txBox="1"/>
          <p:nvPr/>
        </p:nvSpPr>
        <p:spPr>
          <a:xfrm>
            <a:off x="2995555" y="1447800"/>
            <a:ext cx="13478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if wrong: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 bwMode="auto">
          <a:xfrm>
            <a:off x="609600" y="1447800"/>
            <a:ext cx="2133600" cy="457200"/>
          </a:xfrm>
          <a:prstGeom prst="rect">
            <a:avLst/>
          </a:prstGeom>
          <a:solidFill>
            <a:srgbClr val="FF6600">
              <a:alpha val="34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357714" y="6019800"/>
            <a:ext cx="23572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Right or wrong?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02401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17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94634469"/>
              </p:ext>
            </p:extLst>
          </p:nvPr>
        </p:nvGraphicFramePr>
        <p:xfrm>
          <a:off x="685800" y="609600"/>
          <a:ext cx="2057400" cy="2209801"/>
        </p:xfrm>
        <a:graphic>
          <a:graphicData uri="http://schemas.openxmlformats.org/drawingml/2006/table">
            <a:tbl>
              <a:tblPr/>
              <a:tblGrid>
                <a:gridCol w="440872"/>
                <a:gridCol w="489857"/>
                <a:gridCol w="1126671"/>
              </a:tblGrid>
              <a:tr h="4423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and </a:t>
                      </a: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141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23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141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23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" name="Oval 2"/>
          <p:cNvSpPr>
            <a:spLocks noChangeArrowheads="1"/>
          </p:cNvSpPr>
          <p:nvPr/>
        </p:nvSpPr>
        <p:spPr bwMode="auto">
          <a:xfrm>
            <a:off x="3962400" y="3962400"/>
            <a:ext cx="1600200" cy="1600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Line 4"/>
          <p:cNvSpPr>
            <a:spLocks noChangeShapeType="1"/>
          </p:cNvSpPr>
          <p:nvPr/>
        </p:nvSpPr>
        <p:spPr bwMode="auto">
          <a:xfrm>
            <a:off x="5638800" y="4724400"/>
            <a:ext cx="1676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7315200" y="4510088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/>
              <a:t>Output </a:t>
            </a:r>
            <a:r>
              <a:rPr lang="en-US" sz="1800" i="1" dirty="0"/>
              <a:t>y</a:t>
            </a:r>
          </a:p>
        </p:txBody>
      </p:sp>
      <p:sp>
        <p:nvSpPr>
          <p:cNvPr id="9" name="Line 7"/>
          <p:cNvSpPr>
            <a:spLocks noChangeShapeType="1"/>
          </p:cNvSpPr>
          <p:nvPr/>
        </p:nvSpPr>
        <p:spPr bwMode="auto">
          <a:xfrm flipV="1">
            <a:off x="2362200" y="4876800"/>
            <a:ext cx="16002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Text Box 8"/>
          <p:cNvSpPr txBox="1">
            <a:spLocks noChangeArrowheads="1"/>
          </p:cNvSpPr>
          <p:nvPr/>
        </p:nvSpPr>
        <p:spPr bwMode="auto">
          <a:xfrm>
            <a:off x="1828800" y="3962400"/>
            <a:ext cx="1143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0</a:t>
            </a:r>
            <a:endParaRPr lang="en-US" baseline="-25000" dirty="0"/>
          </a:p>
        </p:txBody>
      </p:sp>
      <p:sp>
        <p:nvSpPr>
          <p:cNvPr id="11" name="Text Box 9"/>
          <p:cNvSpPr txBox="1">
            <a:spLocks noChangeArrowheads="1"/>
          </p:cNvSpPr>
          <p:nvPr/>
        </p:nvSpPr>
        <p:spPr bwMode="auto">
          <a:xfrm>
            <a:off x="1905000" y="4572000"/>
            <a:ext cx="4572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1</a:t>
            </a:r>
            <a:endParaRPr lang="en-US" baseline="-25000" dirty="0"/>
          </a:p>
        </p:txBody>
      </p:sp>
      <p:sp>
        <p:nvSpPr>
          <p:cNvPr id="12" name="Text Box 10"/>
          <p:cNvSpPr txBox="1">
            <a:spLocks noChangeArrowheads="1"/>
          </p:cNvSpPr>
          <p:nvPr/>
        </p:nvSpPr>
        <p:spPr bwMode="auto">
          <a:xfrm>
            <a:off x="2514600" y="3810000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 smtClean="0"/>
              <a:t>W</a:t>
            </a:r>
            <a:r>
              <a:rPr lang="en-US" sz="1800" baseline="-25000" dirty="0" smtClean="0"/>
              <a:t>1</a:t>
            </a:r>
            <a:r>
              <a:rPr lang="en-US" sz="1800" dirty="0"/>
              <a:t> </a:t>
            </a:r>
            <a:r>
              <a:rPr lang="en-US" sz="1800" dirty="0" smtClean="0"/>
              <a:t>= 0.1 </a:t>
            </a:r>
            <a:endParaRPr lang="en-US" sz="1800" baseline="-25000" dirty="0"/>
          </a:p>
        </p:txBody>
      </p:sp>
      <p:sp>
        <p:nvSpPr>
          <p:cNvPr id="14" name="Line 7"/>
          <p:cNvSpPr>
            <a:spLocks noChangeShapeType="1"/>
          </p:cNvSpPr>
          <p:nvPr/>
        </p:nvSpPr>
        <p:spPr bwMode="auto">
          <a:xfrm>
            <a:off x="2286000" y="4267200"/>
            <a:ext cx="1752600" cy="152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Line 7"/>
          <p:cNvSpPr>
            <a:spLocks noChangeShapeType="1"/>
          </p:cNvSpPr>
          <p:nvPr/>
        </p:nvSpPr>
        <p:spPr bwMode="auto">
          <a:xfrm flipV="1">
            <a:off x="2438400" y="5181600"/>
            <a:ext cx="1600200" cy="304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1981200" y="5257800"/>
            <a:ext cx="3558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18" name="Text Box 10"/>
          <p:cNvSpPr txBox="1">
            <a:spLocks noChangeArrowheads="1"/>
          </p:cNvSpPr>
          <p:nvPr/>
        </p:nvSpPr>
        <p:spPr bwMode="auto">
          <a:xfrm>
            <a:off x="2362200" y="4419600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 smtClean="0"/>
              <a:t>W</a:t>
            </a:r>
            <a:r>
              <a:rPr lang="en-US" sz="1800" baseline="-25000" dirty="0" smtClean="0"/>
              <a:t>2</a:t>
            </a:r>
            <a:r>
              <a:rPr lang="en-US" sz="1800" dirty="0"/>
              <a:t> </a:t>
            </a:r>
            <a:r>
              <a:rPr lang="en-US" sz="1800" dirty="0" smtClean="0"/>
              <a:t>= 0.5 </a:t>
            </a:r>
            <a:endParaRPr lang="en-US" sz="1800" baseline="-25000" dirty="0"/>
          </a:p>
        </p:txBody>
      </p:sp>
      <p:sp>
        <p:nvSpPr>
          <p:cNvPr id="19" name="Text Box 10"/>
          <p:cNvSpPr txBox="1">
            <a:spLocks noChangeArrowheads="1"/>
          </p:cNvSpPr>
          <p:nvPr/>
        </p:nvSpPr>
        <p:spPr bwMode="auto">
          <a:xfrm>
            <a:off x="2590800" y="5348288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 smtClean="0"/>
              <a:t>W</a:t>
            </a:r>
            <a:r>
              <a:rPr lang="en-US" sz="1800" baseline="-25000" dirty="0"/>
              <a:t>3</a:t>
            </a:r>
            <a:r>
              <a:rPr lang="en-US" sz="1800" dirty="0" smtClean="0"/>
              <a:t> = 0.0</a:t>
            </a:r>
            <a:endParaRPr lang="en-US" sz="1800" baseline="-25000" dirty="0"/>
          </a:p>
        </p:txBody>
      </p:sp>
      <p:sp>
        <p:nvSpPr>
          <p:cNvPr id="21" name="TextBox 20"/>
          <p:cNvSpPr txBox="1"/>
          <p:nvPr/>
        </p:nvSpPr>
        <p:spPr>
          <a:xfrm>
            <a:off x="3962400" y="605135"/>
            <a:ext cx="11299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λ</a:t>
            </a:r>
            <a:r>
              <a:rPr lang="en-US" dirty="0" smtClean="0"/>
              <a:t> = 0.1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3675034" y="2057400"/>
            <a:ext cx="49355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w</a:t>
            </a:r>
            <a:r>
              <a:rPr lang="en-US" baseline="-25000" dirty="0" err="1" smtClean="0"/>
              <a:t>i</a:t>
            </a:r>
            <a:r>
              <a:rPr lang="en-US" dirty="0" smtClean="0"/>
              <a:t> = </a:t>
            </a:r>
            <a:r>
              <a:rPr lang="en-US" dirty="0" err="1" smtClean="0"/>
              <a:t>w</a:t>
            </a:r>
            <a:r>
              <a:rPr lang="en-US" baseline="-25000" dirty="0" err="1" smtClean="0"/>
              <a:t>i</a:t>
            </a:r>
            <a:r>
              <a:rPr lang="en-US" dirty="0" smtClean="0"/>
              <a:t> + </a:t>
            </a:r>
            <a:r>
              <a:rPr lang="en-US" dirty="0" err="1" smtClean="0"/>
              <a:t>λ</a:t>
            </a:r>
            <a:r>
              <a:rPr lang="en-US" dirty="0" smtClean="0"/>
              <a:t> * (actual </a:t>
            </a:r>
            <a:r>
              <a:rPr lang="en-US" dirty="0"/>
              <a:t>-</a:t>
            </a:r>
            <a:r>
              <a:rPr lang="en-US" dirty="0" smtClean="0"/>
              <a:t> predicted) * x</a:t>
            </a:r>
            <a:r>
              <a:rPr lang="en-US" baseline="-25000" dirty="0" smtClean="0"/>
              <a:t>i</a:t>
            </a:r>
            <a:endParaRPr lang="en-US" baseline="-25000" dirty="0"/>
          </a:p>
        </p:txBody>
      </p:sp>
      <p:sp>
        <p:nvSpPr>
          <p:cNvPr id="2" name="TextBox 1"/>
          <p:cNvSpPr txBox="1"/>
          <p:nvPr/>
        </p:nvSpPr>
        <p:spPr>
          <a:xfrm>
            <a:off x="2995555" y="1447800"/>
            <a:ext cx="13478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if wrong: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 bwMode="auto">
          <a:xfrm>
            <a:off x="609600" y="1447800"/>
            <a:ext cx="2133600" cy="457200"/>
          </a:xfrm>
          <a:prstGeom prst="rect">
            <a:avLst/>
          </a:prstGeom>
          <a:solidFill>
            <a:srgbClr val="FF6600">
              <a:alpha val="34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886200" y="6019800"/>
            <a:ext cx="10856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Wrong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638800" y="3962400"/>
            <a:ext cx="29136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sum =  0.5: output 1</a:t>
            </a:r>
            <a:endParaRPr lang="en-US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48905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17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75681755"/>
              </p:ext>
            </p:extLst>
          </p:nvPr>
        </p:nvGraphicFramePr>
        <p:xfrm>
          <a:off x="685800" y="609600"/>
          <a:ext cx="2057400" cy="2209801"/>
        </p:xfrm>
        <a:graphic>
          <a:graphicData uri="http://schemas.openxmlformats.org/drawingml/2006/table">
            <a:tbl>
              <a:tblPr/>
              <a:tblGrid>
                <a:gridCol w="440872"/>
                <a:gridCol w="489857"/>
                <a:gridCol w="1126671"/>
              </a:tblGrid>
              <a:tr h="4423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and </a:t>
                      </a: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141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23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141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23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" name="Oval 2"/>
          <p:cNvSpPr>
            <a:spLocks noChangeArrowheads="1"/>
          </p:cNvSpPr>
          <p:nvPr/>
        </p:nvSpPr>
        <p:spPr bwMode="auto">
          <a:xfrm>
            <a:off x="3962400" y="3962400"/>
            <a:ext cx="1600200" cy="1600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Line 4"/>
          <p:cNvSpPr>
            <a:spLocks noChangeShapeType="1"/>
          </p:cNvSpPr>
          <p:nvPr/>
        </p:nvSpPr>
        <p:spPr bwMode="auto">
          <a:xfrm>
            <a:off x="5638800" y="4724400"/>
            <a:ext cx="1676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7315200" y="4510088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/>
              <a:t>Output </a:t>
            </a:r>
            <a:r>
              <a:rPr lang="en-US" sz="1800" i="1" dirty="0"/>
              <a:t>y</a:t>
            </a:r>
          </a:p>
        </p:txBody>
      </p:sp>
      <p:sp>
        <p:nvSpPr>
          <p:cNvPr id="9" name="Line 7"/>
          <p:cNvSpPr>
            <a:spLocks noChangeShapeType="1"/>
          </p:cNvSpPr>
          <p:nvPr/>
        </p:nvSpPr>
        <p:spPr bwMode="auto">
          <a:xfrm flipV="1">
            <a:off x="2362200" y="4876800"/>
            <a:ext cx="16002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Text Box 8"/>
          <p:cNvSpPr txBox="1">
            <a:spLocks noChangeArrowheads="1"/>
          </p:cNvSpPr>
          <p:nvPr/>
        </p:nvSpPr>
        <p:spPr bwMode="auto">
          <a:xfrm>
            <a:off x="1828800" y="3962400"/>
            <a:ext cx="1143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0</a:t>
            </a:r>
            <a:endParaRPr lang="en-US" baseline="-25000" dirty="0"/>
          </a:p>
        </p:txBody>
      </p:sp>
      <p:sp>
        <p:nvSpPr>
          <p:cNvPr id="11" name="Text Box 9"/>
          <p:cNvSpPr txBox="1">
            <a:spLocks noChangeArrowheads="1"/>
          </p:cNvSpPr>
          <p:nvPr/>
        </p:nvSpPr>
        <p:spPr bwMode="auto">
          <a:xfrm>
            <a:off x="1905000" y="4572000"/>
            <a:ext cx="4572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1</a:t>
            </a:r>
            <a:endParaRPr lang="en-US" baseline="-25000" dirty="0"/>
          </a:p>
        </p:txBody>
      </p:sp>
      <p:sp>
        <p:nvSpPr>
          <p:cNvPr id="12" name="Text Box 10"/>
          <p:cNvSpPr txBox="1">
            <a:spLocks noChangeArrowheads="1"/>
          </p:cNvSpPr>
          <p:nvPr/>
        </p:nvSpPr>
        <p:spPr bwMode="auto">
          <a:xfrm>
            <a:off x="2514600" y="3810000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 smtClean="0"/>
              <a:t>W</a:t>
            </a:r>
            <a:r>
              <a:rPr lang="en-US" sz="1800" baseline="-25000" dirty="0" smtClean="0"/>
              <a:t>1</a:t>
            </a:r>
            <a:r>
              <a:rPr lang="en-US" sz="1800" dirty="0"/>
              <a:t> </a:t>
            </a:r>
            <a:r>
              <a:rPr lang="en-US" sz="1800" dirty="0" smtClean="0"/>
              <a:t>= 0.1 </a:t>
            </a:r>
            <a:endParaRPr lang="en-US" sz="1800" baseline="-25000" dirty="0"/>
          </a:p>
        </p:txBody>
      </p:sp>
      <p:sp>
        <p:nvSpPr>
          <p:cNvPr id="14" name="Line 7"/>
          <p:cNvSpPr>
            <a:spLocks noChangeShapeType="1"/>
          </p:cNvSpPr>
          <p:nvPr/>
        </p:nvSpPr>
        <p:spPr bwMode="auto">
          <a:xfrm>
            <a:off x="2286000" y="4267200"/>
            <a:ext cx="1752600" cy="152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Line 7"/>
          <p:cNvSpPr>
            <a:spLocks noChangeShapeType="1"/>
          </p:cNvSpPr>
          <p:nvPr/>
        </p:nvSpPr>
        <p:spPr bwMode="auto">
          <a:xfrm flipV="1">
            <a:off x="2438400" y="5181600"/>
            <a:ext cx="1600200" cy="304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1981200" y="5257800"/>
            <a:ext cx="3558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18" name="Text Box 10"/>
          <p:cNvSpPr txBox="1">
            <a:spLocks noChangeArrowheads="1"/>
          </p:cNvSpPr>
          <p:nvPr/>
        </p:nvSpPr>
        <p:spPr bwMode="auto">
          <a:xfrm>
            <a:off x="2362200" y="4419600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 smtClean="0"/>
              <a:t>W</a:t>
            </a:r>
            <a:r>
              <a:rPr lang="en-US" sz="1800" baseline="-25000" dirty="0" smtClean="0"/>
              <a:t>2</a:t>
            </a:r>
            <a:r>
              <a:rPr lang="en-US" sz="1800" dirty="0"/>
              <a:t> </a:t>
            </a:r>
            <a:r>
              <a:rPr lang="en-US" sz="1800" dirty="0" smtClean="0"/>
              <a:t>= 0.5 </a:t>
            </a:r>
            <a:endParaRPr lang="en-US" sz="1800" baseline="-25000" dirty="0"/>
          </a:p>
        </p:txBody>
      </p:sp>
      <p:sp>
        <p:nvSpPr>
          <p:cNvPr id="19" name="Text Box 10"/>
          <p:cNvSpPr txBox="1">
            <a:spLocks noChangeArrowheads="1"/>
          </p:cNvSpPr>
          <p:nvPr/>
        </p:nvSpPr>
        <p:spPr bwMode="auto">
          <a:xfrm>
            <a:off x="2590800" y="5348288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 smtClean="0"/>
              <a:t>W</a:t>
            </a:r>
            <a:r>
              <a:rPr lang="en-US" sz="1800" baseline="-25000" dirty="0"/>
              <a:t>3</a:t>
            </a:r>
            <a:r>
              <a:rPr lang="en-US" sz="1800" dirty="0" smtClean="0"/>
              <a:t> = 0.0</a:t>
            </a:r>
            <a:endParaRPr lang="en-US" sz="1800" baseline="-25000" dirty="0"/>
          </a:p>
        </p:txBody>
      </p:sp>
      <p:sp>
        <p:nvSpPr>
          <p:cNvPr id="21" name="TextBox 20"/>
          <p:cNvSpPr txBox="1"/>
          <p:nvPr/>
        </p:nvSpPr>
        <p:spPr>
          <a:xfrm>
            <a:off x="3962400" y="605135"/>
            <a:ext cx="11299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λ</a:t>
            </a:r>
            <a:r>
              <a:rPr lang="en-US" dirty="0" smtClean="0"/>
              <a:t> = 0.1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3675034" y="2057400"/>
            <a:ext cx="49355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w</a:t>
            </a:r>
            <a:r>
              <a:rPr lang="en-US" baseline="-25000" dirty="0" err="1" smtClean="0"/>
              <a:t>i</a:t>
            </a:r>
            <a:r>
              <a:rPr lang="en-US" dirty="0" smtClean="0"/>
              <a:t> = </a:t>
            </a:r>
            <a:r>
              <a:rPr lang="en-US" dirty="0" err="1" smtClean="0"/>
              <a:t>w</a:t>
            </a:r>
            <a:r>
              <a:rPr lang="en-US" baseline="-25000" dirty="0" err="1" smtClean="0"/>
              <a:t>i</a:t>
            </a:r>
            <a:r>
              <a:rPr lang="en-US" dirty="0" smtClean="0"/>
              <a:t> + </a:t>
            </a:r>
            <a:r>
              <a:rPr lang="en-US" dirty="0" err="1" smtClean="0"/>
              <a:t>λ</a:t>
            </a:r>
            <a:r>
              <a:rPr lang="en-US" dirty="0" smtClean="0"/>
              <a:t> * (actual </a:t>
            </a:r>
            <a:r>
              <a:rPr lang="en-US" dirty="0"/>
              <a:t>-</a:t>
            </a:r>
            <a:r>
              <a:rPr lang="en-US" dirty="0" smtClean="0"/>
              <a:t> predicted) * x</a:t>
            </a:r>
            <a:r>
              <a:rPr lang="en-US" baseline="-25000" dirty="0" smtClean="0"/>
              <a:t>i</a:t>
            </a:r>
            <a:endParaRPr lang="en-US" baseline="-25000" dirty="0"/>
          </a:p>
        </p:txBody>
      </p:sp>
      <p:sp>
        <p:nvSpPr>
          <p:cNvPr id="2" name="TextBox 1"/>
          <p:cNvSpPr txBox="1"/>
          <p:nvPr/>
        </p:nvSpPr>
        <p:spPr>
          <a:xfrm>
            <a:off x="2995555" y="1447800"/>
            <a:ext cx="13478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if wrong: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 bwMode="auto">
          <a:xfrm>
            <a:off x="609600" y="1447800"/>
            <a:ext cx="2133600" cy="457200"/>
          </a:xfrm>
          <a:prstGeom prst="rect">
            <a:avLst/>
          </a:prstGeom>
          <a:solidFill>
            <a:srgbClr val="FF6600">
              <a:alpha val="34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638800" y="3962400"/>
            <a:ext cx="29136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sum =  0.5: output 1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733800" y="6019800"/>
            <a:ext cx="20495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n</a:t>
            </a:r>
            <a:r>
              <a:rPr lang="en-US" dirty="0" smtClean="0">
                <a:solidFill>
                  <a:srgbClr val="FF0000"/>
                </a:solidFill>
              </a:rPr>
              <a:t>ew weights?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07383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17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1614634"/>
              </p:ext>
            </p:extLst>
          </p:nvPr>
        </p:nvGraphicFramePr>
        <p:xfrm>
          <a:off x="685800" y="609600"/>
          <a:ext cx="2057400" cy="2209801"/>
        </p:xfrm>
        <a:graphic>
          <a:graphicData uri="http://schemas.openxmlformats.org/drawingml/2006/table">
            <a:tbl>
              <a:tblPr/>
              <a:tblGrid>
                <a:gridCol w="440872"/>
                <a:gridCol w="489857"/>
                <a:gridCol w="1126671"/>
              </a:tblGrid>
              <a:tr h="4423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and </a:t>
                      </a: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141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23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141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23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" name="Oval 2"/>
          <p:cNvSpPr>
            <a:spLocks noChangeArrowheads="1"/>
          </p:cNvSpPr>
          <p:nvPr/>
        </p:nvSpPr>
        <p:spPr bwMode="auto">
          <a:xfrm>
            <a:off x="3962400" y="3962400"/>
            <a:ext cx="1600200" cy="1600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Line 4"/>
          <p:cNvSpPr>
            <a:spLocks noChangeShapeType="1"/>
          </p:cNvSpPr>
          <p:nvPr/>
        </p:nvSpPr>
        <p:spPr bwMode="auto">
          <a:xfrm>
            <a:off x="5638800" y="4724400"/>
            <a:ext cx="1676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7315200" y="4510088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/>
              <a:t>Output </a:t>
            </a:r>
            <a:r>
              <a:rPr lang="en-US" sz="1800" i="1" dirty="0"/>
              <a:t>y</a:t>
            </a:r>
          </a:p>
        </p:txBody>
      </p:sp>
      <p:sp>
        <p:nvSpPr>
          <p:cNvPr id="9" name="Line 7"/>
          <p:cNvSpPr>
            <a:spLocks noChangeShapeType="1"/>
          </p:cNvSpPr>
          <p:nvPr/>
        </p:nvSpPr>
        <p:spPr bwMode="auto">
          <a:xfrm flipV="1">
            <a:off x="2362200" y="4876800"/>
            <a:ext cx="16002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Text Box 8"/>
          <p:cNvSpPr txBox="1">
            <a:spLocks noChangeArrowheads="1"/>
          </p:cNvSpPr>
          <p:nvPr/>
        </p:nvSpPr>
        <p:spPr bwMode="auto">
          <a:xfrm>
            <a:off x="1828800" y="3962400"/>
            <a:ext cx="1143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0</a:t>
            </a:r>
            <a:endParaRPr lang="en-US" baseline="-25000" dirty="0"/>
          </a:p>
        </p:txBody>
      </p:sp>
      <p:sp>
        <p:nvSpPr>
          <p:cNvPr id="11" name="Text Box 9"/>
          <p:cNvSpPr txBox="1">
            <a:spLocks noChangeArrowheads="1"/>
          </p:cNvSpPr>
          <p:nvPr/>
        </p:nvSpPr>
        <p:spPr bwMode="auto">
          <a:xfrm>
            <a:off x="1905000" y="4572000"/>
            <a:ext cx="4572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1</a:t>
            </a:r>
            <a:endParaRPr lang="en-US" baseline="-25000" dirty="0"/>
          </a:p>
        </p:txBody>
      </p:sp>
      <p:sp>
        <p:nvSpPr>
          <p:cNvPr id="12" name="Text Box 10"/>
          <p:cNvSpPr txBox="1">
            <a:spLocks noChangeArrowheads="1"/>
          </p:cNvSpPr>
          <p:nvPr/>
        </p:nvSpPr>
        <p:spPr bwMode="auto">
          <a:xfrm>
            <a:off x="2514600" y="3810000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 smtClean="0"/>
              <a:t>W</a:t>
            </a:r>
            <a:r>
              <a:rPr lang="en-US" sz="1800" baseline="-25000" dirty="0" smtClean="0"/>
              <a:t>1</a:t>
            </a:r>
            <a:r>
              <a:rPr lang="en-US" sz="1800" dirty="0"/>
              <a:t> </a:t>
            </a:r>
            <a:r>
              <a:rPr lang="en-US" sz="1800" dirty="0" smtClean="0"/>
              <a:t>= 0.1 </a:t>
            </a:r>
            <a:endParaRPr lang="en-US" sz="1800" baseline="-25000" dirty="0"/>
          </a:p>
        </p:txBody>
      </p:sp>
      <p:sp>
        <p:nvSpPr>
          <p:cNvPr id="14" name="Line 7"/>
          <p:cNvSpPr>
            <a:spLocks noChangeShapeType="1"/>
          </p:cNvSpPr>
          <p:nvPr/>
        </p:nvSpPr>
        <p:spPr bwMode="auto">
          <a:xfrm>
            <a:off x="2286000" y="4267200"/>
            <a:ext cx="1752600" cy="152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Line 7"/>
          <p:cNvSpPr>
            <a:spLocks noChangeShapeType="1"/>
          </p:cNvSpPr>
          <p:nvPr/>
        </p:nvSpPr>
        <p:spPr bwMode="auto">
          <a:xfrm flipV="1">
            <a:off x="2438400" y="5181600"/>
            <a:ext cx="1600200" cy="304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1981200" y="5257800"/>
            <a:ext cx="3558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18" name="Text Box 10"/>
          <p:cNvSpPr txBox="1">
            <a:spLocks noChangeArrowheads="1"/>
          </p:cNvSpPr>
          <p:nvPr/>
        </p:nvSpPr>
        <p:spPr bwMode="auto">
          <a:xfrm>
            <a:off x="2362200" y="4419600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 smtClean="0">
                <a:solidFill>
                  <a:srgbClr val="0000FF"/>
                </a:solidFill>
              </a:rPr>
              <a:t>W</a:t>
            </a:r>
            <a:r>
              <a:rPr lang="en-US" sz="1800" baseline="-25000" dirty="0" smtClean="0">
                <a:solidFill>
                  <a:srgbClr val="0000FF"/>
                </a:solidFill>
              </a:rPr>
              <a:t>2</a:t>
            </a:r>
            <a:r>
              <a:rPr lang="en-US" sz="1800" dirty="0">
                <a:solidFill>
                  <a:srgbClr val="0000FF"/>
                </a:solidFill>
              </a:rPr>
              <a:t> </a:t>
            </a:r>
            <a:r>
              <a:rPr lang="en-US" sz="1800" dirty="0" smtClean="0">
                <a:solidFill>
                  <a:srgbClr val="0000FF"/>
                </a:solidFill>
              </a:rPr>
              <a:t>= 0.4 </a:t>
            </a:r>
            <a:endParaRPr lang="en-US" sz="1800" baseline="-25000" dirty="0">
              <a:solidFill>
                <a:srgbClr val="0000FF"/>
              </a:solidFill>
            </a:endParaRPr>
          </a:p>
        </p:txBody>
      </p:sp>
      <p:sp>
        <p:nvSpPr>
          <p:cNvPr id="19" name="Text Box 10"/>
          <p:cNvSpPr txBox="1">
            <a:spLocks noChangeArrowheads="1"/>
          </p:cNvSpPr>
          <p:nvPr/>
        </p:nvSpPr>
        <p:spPr bwMode="auto">
          <a:xfrm>
            <a:off x="2590800" y="5348288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 smtClean="0">
                <a:solidFill>
                  <a:srgbClr val="0000FF"/>
                </a:solidFill>
              </a:rPr>
              <a:t>W</a:t>
            </a:r>
            <a:r>
              <a:rPr lang="en-US" sz="1800" baseline="-25000" dirty="0">
                <a:solidFill>
                  <a:srgbClr val="0000FF"/>
                </a:solidFill>
              </a:rPr>
              <a:t>3</a:t>
            </a:r>
            <a:r>
              <a:rPr lang="en-US" sz="1800" dirty="0" smtClean="0">
                <a:solidFill>
                  <a:srgbClr val="0000FF"/>
                </a:solidFill>
              </a:rPr>
              <a:t> = -0.1</a:t>
            </a:r>
            <a:endParaRPr lang="en-US" sz="1800" baseline="-25000" dirty="0">
              <a:solidFill>
                <a:srgbClr val="0000FF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962400" y="605135"/>
            <a:ext cx="11299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λ</a:t>
            </a:r>
            <a:r>
              <a:rPr lang="en-US" dirty="0" smtClean="0"/>
              <a:t> = 0.1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3675034" y="2057400"/>
            <a:ext cx="49355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w</a:t>
            </a:r>
            <a:r>
              <a:rPr lang="en-US" baseline="-25000" dirty="0" err="1" smtClean="0"/>
              <a:t>i</a:t>
            </a:r>
            <a:r>
              <a:rPr lang="en-US" dirty="0" smtClean="0"/>
              <a:t> = </a:t>
            </a:r>
            <a:r>
              <a:rPr lang="en-US" dirty="0" err="1" smtClean="0"/>
              <a:t>w</a:t>
            </a:r>
            <a:r>
              <a:rPr lang="en-US" baseline="-25000" dirty="0" err="1" smtClean="0"/>
              <a:t>i</a:t>
            </a:r>
            <a:r>
              <a:rPr lang="en-US" dirty="0" smtClean="0"/>
              <a:t> + </a:t>
            </a:r>
            <a:r>
              <a:rPr lang="en-US" dirty="0" err="1" smtClean="0"/>
              <a:t>λ</a:t>
            </a:r>
            <a:r>
              <a:rPr lang="en-US" dirty="0" smtClean="0"/>
              <a:t> * (actual </a:t>
            </a:r>
            <a:r>
              <a:rPr lang="en-US" dirty="0"/>
              <a:t>-</a:t>
            </a:r>
            <a:r>
              <a:rPr lang="en-US" dirty="0" smtClean="0"/>
              <a:t> predicted) * x</a:t>
            </a:r>
            <a:r>
              <a:rPr lang="en-US" baseline="-25000" dirty="0" smtClean="0"/>
              <a:t>i</a:t>
            </a:r>
            <a:endParaRPr lang="en-US" baseline="-25000" dirty="0"/>
          </a:p>
        </p:txBody>
      </p:sp>
      <p:sp>
        <p:nvSpPr>
          <p:cNvPr id="2" name="TextBox 1"/>
          <p:cNvSpPr txBox="1"/>
          <p:nvPr/>
        </p:nvSpPr>
        <p:spPr>
          <a:xfrm>
            <a:off x="2995555" y="1447800"/>
            <a:ext cx="13478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if wrong: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 bwMode="auto">
          <a:xfrm>
            <a:off x="609600" y="1447800"/>
            <a:ext cx="2133600" cy="457200"/>
          </a:xfrm>
          <a:prstGeom prst="rect">
            <a:avLst/>
          </a:prstGeom>
          <a:solidFill>
            <a:srgbClr val="FF6600">
              <a:alpha val="34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638800" y="3962400"/>
            <a:ext cx="29136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sum =  0.5: output 1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514600" y="6019800"/>
            <a:ext cx="56504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decrease (0-1=-1) all non-zero x</a:t>
            </a:r>
            <a:r>
              <a:rPr lang="en-US" baseline="-25000" dirty="0" smtClean="0">
                <a:solidFill>
                  <a:srgbClr val="0000FF"/>
                </a:solidFill>
              </a:rPr>
              <a:t>i</a:t>
            </a:r>
            <a:r>
              <a:rPr lang="en-US" dirty="0" smtClean="0">
                <a:solidFill>
                  <a:srgbClr val="0000FF"/>
                </a:solidFill>
              </a:rPr>
              <a:t> by 0.1</a:t>
            </a:r>
            <a:endParaRPr lang="en-US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01164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17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30166228"/>
              </p:ext>
            </p:extLst>
          </p:nvPr>
        </p:nvGraphicFramePr>
        <p:xfrm>
          <a:off x="685800" y="609600"/>
          <a:ext cx="2057400" cy="2209801"/>
        </p:xfrm>
        <a:graphic>
          <a:graphicData uri="http://schemas.openxmlformats.org/drawingml/2006/table">
            <a:tbl>
              <a:tblPr/>
              <a:tblGrid>
                <a:gridCol w="440872"/>
                <a:gridCol w="489857"/>
                <a:gridCol w="1126671"/>
              </a:tblGrid>
              <a:tr h="4423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and </a:t>
                      </a: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141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23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141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23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" name="Oval 2"/>
          <p:cNvSpPr>
            <a:spLocks noChangeArrowheads="1"/>
          </p:cNvSpPr>
          <p:nvPr/>
        </p:nvSpPr>
        <p:spPr bwMode="auto">
          <a:xfrm>
            <a:off x="3962400" y="3962400"/>
            <a:ext cx="1600200" cy="1600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Line 4"/>
          <p:cNvSpPr>
            <a:spLocks noChangeShapeType="1"/>
          </p:cNvSpPr>
          <p:nvPr/>
        </p:nvSpPr>
        <p:spPr bwMode="auto">
          <a:xfrm>
            <a:off x="5638800" y="4724400"/>
            <a:ext cx="1676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7315200" y="4510088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/>
              <a:t>Output </a:t>
            </a:r>
            <a:r>
              <a:rPr lang="en-US" sz="1800" i="1" dirty="0"/>
              <a:t>y</a:t>
            </a:r>
          </a:p>
        </p:txBody>
      </p:sp>
      <p:sp>
        <p:nvSpPr>
          <p:cNvPr id="9" name="Line 7"/>
          <p:cNvSpPr>
            <a:spLocks noChangeShapeType="1"/>
          </p:cNvSpPr>
          <p:nvPr/>
        </p:nvSpPr>
        <p:spPr bwMode="auto">
          <a:xfrm flipV="1">
            <a:off x="2362200" y="4876800"/>
            <a:ext cx="16002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Text Box 8"/>
          <p:cNvSpPr txBox="1">
            <a:spLocks noChangeArrowheads="1"/>
          </p:cNvSpPr>
          <p:nvPr/>
        </p:nvSpPr>
        <p:spPr bwMode="auto">
          <a:xfrm>
            <a:off x="1828800" y="3962400"/>
            <a:ext cx="1143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0</a:t>
            </a:r>
            <a:endParaRPr lang="en-US" baseline="-25000" dirty="0"/>
          </a:p>
        </p:txBody>
      </p:sp>
      <p:sp>
        <p:nvSpPr>
          <p:cNvPr id="11" name="Text Box 9"/>
          <p:cNvSpPr txBox="1">
            <a:spLocks noChangeArrowheads="1"/>
          </p:cNvSpPr>
          <p:nvPr/>
        </p:nvSpPr>
        <p:spPr bwMode="auto">
          <a:xfrm>
            <a:off x="1905000" y="4572000"/>
            <a:ext cx="4572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smtClean="0"/>
              <a:t>0</a:t>
            </a:r>
            <a:endParaRPr lang="en-US" baseline="-25000" dirty="0"/>
          </a:p>
        </p:txBody>
      </p:sp>
      <p:sp>
        <p:nvSpPr>
          <p:cNvPr id="12" name="Text Box 10"/>
          <p:cNvSpPr txBox="1">
            <a:spLocks noChangeArrowheads="1"/>
          </p:cNvSpPr>
          <p:nvPr/>
        </p:nvSpPr>
        <p:spPr bwMode="auto">
          <a:xfrm>
            <a:off x="2514600" y="3810000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 smtClean="0"/>
              <a:t>W</a:t>
            </a:r>
            <a:r>
              <a:rPr lang="en-US" sz="1800" baseline="-25000" dirty="0" smtClean="0"/>
              <a:t>1</a:t>
            </a:r>
            <a:r>
              <a:rPr lang="en-US" sz="1800" dirty="0"/>
              <a:t> </a:t>
            </a:r>
            <a:r>
              <a:rPr lang="en-US" sz="1800" dirty="0" smtClean="0"/>
              <a:t>= 0.1 </a:t>
            </a:r>
            <a:endParaRPr lang="en-US" sz="1800" baseline="-25000" dirty="0"/>
          </a:p>
        </p:txBody>
      </p:sp>
      <p:sp>
        <p:nvSpPr>
          <p:cNvPr id="14" name="Line 7"/>
          <p:cNvSpPr>
            <a:spLocks noChangeShapeType="1"/>
          </p:cNvSpPr>
          <p:nvPr/>
        </p:nvSpPr>
        <p:spPr bwMode="auto">
          <a:xfrm>
            <a:off x="2286000" y="4267200"/>
            <a:ext cx="1752600" cy="152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Line 7"/>
          <p:cNvSpPr>
            <a:spLocks noChangeShapeType="1"/>
          </p:cNvSpPr>
          <p:nvPr/>
        </p:nvSpPr>
        <p:spPr bwMode="auto">
          <a:xfrm flipV="1">
            <a:off x="2438400" y="5181600"/>
            <a:ext cx="1600200" cy="304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1981200" y="5257800"/>
            <a:ext cx="3558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18" name="Text Box 10"/>
          <p:cNvSpPr txBox="1">
            <a:spLocks noChangeArrowheads="1"/>
          </p:cNvSpPr>
          <p:nvPr/>
        </p:nvSpPr>
        <p:spPr bwMode="auto">
          <a:xfrm>
            <a:off x="2362200" y="4419600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 smtClean="0"/>
              <a:t>W</a:t>
            </a:r>
            <a:r>
              <a:rPr lang="en-US" sz="1800" baseline="-25000" dirty="0" smtClean="0"/>
              <a:t>2</a:t>
            </a:r>
            <a:r>
              <a:rPr lang="en-US" sz="1800" dirty="0"/>
              <a:t> </a:t>
            </a:r>
            <a:r>
              <a:rPr lang="en-US" sz="1800" dirty="0" smtClean="0"/>
              <a:t>= 0.4 </a:t>
            </a:r>
            <a:endParaRPr lang="en-US" sz="1800" baseline="-25000" dirty="0"/>
          </a:p>
        </p:txBody>
      </p:sp>
      <p:sp>
        <p:nvSpPr>
          <p:cNvPr id="19" name="Text Box 10"/>
          <p:cNvSpPr txBox="1">
            <a:spLocks noChangeArrowheads="1"/>
          </p:cNvSpPr>
          <p:nvPr/>
        </p:nvSpPr>
        <p:spPr bwMode="auto">
          <a:xfrm>
            <a:off x="2590800" y="5348288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 smtClean="0"/>
              <a:t>W</a:t>
            </a:r>
            <a:r>
              <a:rPr lang="en-US" sz="1800" baseline="-25000" dirty="0"/>
              <a:t>3</a:t>
            </a:r>
            <a:r>
              <a:rPr lang="en-US" sz="1800" dirty="0" smtClean="0"/>
              <a:t> = -0.1</a:t>
            </a:r>
            <a:endParaRPr lang="en-US" sz="1800" baseline="-25000" dirty="0"/>
          </a:p>
        </p:txBody>
      </p:sp>
      <p:sp>
        <p:nvSpPr>
          <p:cNvPr id="21" name="TextBox 20"/>
          <p:cNvSpPr txBox="1"/>
          <p:nvPr/>
        </p:nvSpPr>
        <p:spPr>
          <a:xfrm>
            <a:off x="3962400" y="605135"/>
            <a:ext cx="11299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λ</a:t>
            </a:r>
            <a:r>
              <a:rPr lang="en-US" dirty="0" smtClean="0"/>
              <a:t> = 0.1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3675034" y="2057400"/>
            <a:ext cx="49355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w</a:t>
            </a:r>
            <a:r>
              <a:rPr lang="en-US" baseline="-25000" dirty="0" err="1" smtClean="0"/>
              <a:t>i</a:t>
            </a:r>
            <a:r>
              <a:rPr lang="en-US" dirty="0" smtClean="0"/>
              <a:t> = </a:t>
            </a:r>
            <a:r>
              <a:rPr lang="en-US" dirty="0" err="1" smtClean="0"/>
              <a:t>w</a:t>
            </a:r>
            <a:r>
              <a:rPr lang="en-US" baseline="-25000" dirty="0" err="1" smtClean="0"/>
              <a:t>i</a:t>
            </a:r>
            <a:r>
              <a:rPr lang="en-US" dirty="0" smtClean="0"/>
              <a:t> + </a:t>
            </a:r>
            <a:r>
              <a:rPr lang="en-US" dirty="0" err="1" smtClean="0"/>
              <a:t>λ</a:t>
            </a:r>
            <a:r>
              <a:rPr lang="en-US" dirty="0" smtClean="0"/>
              <a:t> * (actual </a:t>
            </a:r>
            <a:r>
              <a:rPr lang="en-US" dirty="0"/>
              <a:t>-</a:t>
            </a:r>
            <a:r>
              <a:rPr lang="en-US" dirty="0" smtClean="0"/>
              <a:t> predicted) * x</a:t>
            </a:r>
            <a:r>
              <a:rPr lang="en-US" baseline="-25000" dirty="0" smtClean="0"/>
              <a:t>i</a:t>
            </a:r>
            <a:endParaRPr lang="en-US" baseline="-25000" dirty="0"/>
          </a:p>
        </p:txBody>
      </p:sp>
      <p:sp>
        <p:nvSpPr>
          <p:cNvPr id="2" name="TextBox 1"/>
          <p:cNvSpPr txBox="1"/>
          <p:nvPr/>
        </p:nvSpPr>
        <p:spPr>
          <a:xfrm>
            <a:off x="2995555" y="1447800"/>
            <a:ext cx="13478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if wrong: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 bwMode="auto">
          <a:xfrm>
            <a:off x="609600" y="1066800"/>
            <a:ext cx="2133600" cy="457200"/>
          </a:xfrm>
          <a:prstGeom prst="rect">
            <a:avLst/>
          </a:prstGeom>
          <a:solidFill>
            <a:srgbClr val="FF6600">
              <a:alpha val="34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357714" y="6019800"/>
            <a:ext cx="23572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Right or wrong?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08220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17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22166727"/>
              </p:ext>
            </p:extLst>
          </p:nvPr>
        </p:nvGraphicFramePr>
        <p:xfrm>
          <a:off x="685800" y="609600"/>
          <a:ext cx="2057400" cy="2209801"/>
        </p:xfrm>
        <a:graphic>
          <a:graphicData uri="http://schemas.openxmlformats.org/drawingml/2006/table">
            <a:tbl>
              <a:tblPr/>
              <a:tblGrid>
                <a:gridCol w="440872"/>
                <a:gridCol w="489857"/>
                <a:gridCol w="1126671"/>
              </a:tblGrid>
              <a:tr h="4423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and </a:t>
                      </a: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141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23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141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23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" name="Oval 2"/>
          <p:cNvSpPr>
            <a:spLocks noChangeArrowheads="1"/>
          </p:cNvSpPr>
          <p:nvPr/>
        </p:nvSpPr>
        <p:spPr bwMode="auto">
          <a:xfrm>
            <a:off x="3962400" y="3962400"/>
            <a:ext cx="1600200" cy="1600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Line 4"/>
          <p:cNvSpPr>
            <a:spLocks noChangeShapeType="1"/>
          </p:cNvSpPr>
          <p:nvPr/>
        </p:nvSpPr>
        <p:spPr bwMode="auto">
          <a:xfrm>
            <a:off x="5638800" y="4724400"/>
            <a:ext cx="1676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7315200" y="4510088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/>
              <a:t>Output </a:t>
            </a:r>
            <a:r>
              <a:rPr lang="en-US" sz="1800" i="1" dirty="0"/>
              <a:t>y</a:t>
            </a:r>
          </a:p>
        </p:txBody>
      </p:sp>
      <p:sp>
        <p:nvSpPr>
          <p:cNvPr id="9" name="Line 7"/>
          <p:cNvSpPr>
            <a:spLocks noChangeShapeType="1"/>
          </p:cNvSpPr>
          <p:nvPr/>
        </p:nvSpPr>
        <p:spPr bwMode="auto">
          <a:xfrm flipV="1">
            <a:off x="2362200" y="4876800"/>
            <a:ext cx="16002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Text Box 8"/>
          <p:cNvSpPr txBox="1">
            <a:spLocks noChangeArrowheads="1"/>
          </p:cNvSpPr>
          <p:nvPr/>
        </p:nvSpPr>
        <p:spPr bwMode="auto">
          <a:xfrm>
            <a:off x="1828800" y="3962400"/>
            <a:ext cx="1143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0</a:t>
            </a:r>
            <a:endParaRPr lang="en-US" baseline="-25000" dirty="0"/>
          </a:p>
        </p:txBody>
      </p:sp>
      <p:sp>
        <p:nvSpPr>
          <p:cNvPr id="11" name="Text Box 9"/>
          <p:cNvSpPr txBox="1">
            <a:spLocks noChangeArrowheads="1"/>
          </p:cNvSpPr>
          <p:nvPr/>
        </p:nvSpPr>
        <p:spPr bwMode="auto">
          <a:xfrm>
            <a:off x="1905000" y="4572000"/>
            <a:ext cx="4572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smtClean="0"/>
              <a:t>0</a:t>
            </a:r>
            <a:endParaRPr lang="en-US" baseline="-25000" dirty="0"/>
          </a:p>
        </p:txBody>
      </p:sp>
      <p:sp>
        <p:nvSpPr>
          <p:cNvPr id="12" name="Text Box 10"/>
          <p:cNvSpPr txBox="1">
            <a:spLocks noChangeArrowheads="1"/>
          </p:cNvSpPr>
          <p:nvPr/>
        </p:nvSpPr>
        <p:spPr bwMode="auto">
          <a:xfrm>
            <a:off x="2514600" y="3810000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 smtClean="0"/>
              <a:t>W</a:t>
            </a:r>
            <a:r>
              <a:rPr lang="en-US" sz="1800" baseline="-25000" dirty="0" smtClean="0"/>
              <a:t>1</a:t>
            </a:r>
            <a:r>
              <a:rPr lang="en-US" sz="1800" dirty="0"/>
              <a:t> </a:t>
            </a:r>
            <a:r>
              <a:rPr lang="en-US" sz="1800" dirty="0" smtClean="0"/>
              <a:t>= 0.1 </a:t>
            </a:r>
            <a:endParaRPr lang="en-US" sz="1800" baseline="-25000" dirty="0"/>
          </a:p>
        </p:txBody>
      </p:sp>
      <p:sp>
        <p:nvSpPr>
          <p:cNvPr id="14" name="Line 7"/>
          <p:cNvSpPr>
            <a:spLocks noChangeShapeType="1"/>
          </p:cNvSpPr>
          <p:nvPr/>
        </p:nvSpPr>
        <p:spPr bwMode="auto">
          <a:xfrm>
            <a:off x="2286000" y="4267200"/>
            <a:ext cx="1752600" cy="152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Line 7"/>
          <p:cNvSpPr>
            <a:spLocks noChangeShapeType="1"/>
          </p:cNvSpPr>
          <p:nvPr/>
        </p:nvSpPr>
        <p:spPr bwMode="auto">
          <a:xfrm flipV="1">
            <a:off x="2438400" y="5181600"/>
            <a:ext cx="1600200" cy="304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1981200" y="5257800"/>
            <a:ext cx="3558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18" name="Text Box 10"/>
          <p:cNvSpPr txBox="1">
            <a:spLocks noChangeArrowheads="1"/>
          </p:cNvSpPr>
          <p:nvPr/>
        </p:nvSpPr>
        <p:spPr bwMode="auto">
          <a:xfrm>
            <a:off x="2362200" y="4419600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 smtClean="0"/>
              <a:t>W</a:t>
            </a:r>
            <a:r>
              <a:rPr lang="en-US" sz="1800" baseline="-25000" dirty="0" smtClean="0"/>
              <a:t>2</a:t>
            </a:r>
            <a:r>
              <a:rPr lang="en-US" sz="1800" dirty="0"/>
              <a:t> </a:t>
            </a:r>
            <a:r>
              <a:rPr lang="en-US" sz="1800" dirty="0" smtClean="0"/>
              <a:t>= 0.4 </a:t>
            </a:r>
            <a:endParaRPr lang="en-US" sz="1800" baseline="-25000" dirty="0"/>
          </a:p>
        </p:txBody>
      </p:sp>
      <p:sp>
        <p:nvSpPr>
          <p:cNvPr id="19" name="Text Box 10"/>
          <p:cNvSpPr txBox="1">
            <a:spLocks noChangeArrowheads="1"/>
          </p:cNvSpPr>
          <p:nvPr/>
        </p:nvSpPr>
        <p:spPr bwMode="auto">
          <a:xfrm>
            <a:off x="2590800" y="5348288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 smtClean="0"/>
              <a:t>W</a:t>
            </a:r>
            <a:r>
              <a:rPr lang="en-US" sz="1800" baseline="-25000" dirty="0"/>
              <a:t>3</a:t>
            </a:r>
            <a:r>
              <a:rPr lang="en-US" sz="1800" dirty="0" smtClean="0"/>
              <a:t> = -0.1</a:t>
            </a:r>
            <a:endParaRPr lang="en-US" sz="1800" baseline="-25000" dirty="0"/>
          </a:p>
        </p:txBody>
      </p:sp>
      <p:sp>
        <p:nvSpPr>
          <p:cNvPr id="21" name="TextBox 20"/>
          <p:cNvSpPr txBox="1"/>
          <p:nvPr/>
        </p:nvSpPr>
        <p:spPr>
          <a:xfrm>
            <a:off x="3962400" y="605135"/>
            <a:ext cx="11299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λ</a:t>
            </a:r>
            <a:r>
              <a:rPr lang="en-US" dirty="0" smtClean="0"/>
              <a:t> = 0.1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3675034" y="2057400"/>
            <a:ext cx="49355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w</a:t>
            </a:r>
            <a:r>
              <a:rPr lang="en-US" baseline="-25000" dirty="0" err="1" smtClean="0"/>
              <a:t>i</a:t>
            </a:r>
            <a:r>
              <a:rPr lang="en-US" dirty="0" smtClean="0"/>
              <a:t> = </a:t>
            </a:r>
            <a:r>
              <a:rPr lang="en-US" dirty="0" err="1" smtClean="0"/>
              <a:t>w</a:t>
            </a:r>
            <a:r>
              <a:rPr lang="en-US" baseline="-25000" dirty="0" err="1" smtClean="0"/>
              <a:t>i</a:t>
            </a:r>
            <a:r>
              <a:rPr lang="en-US" dirty="0" smtClean="0"/>
              <a:t> + </a:t>
            </a:r>
            <a:r>
              <a:rPr lang="en-US" dirty="0" err="1" smtClean="0"/>
              <a:t>λ</a:t>
            </a:r>
            <a:r>
              <a:rPr lang="en-US" dirty="0" smtClean="0"/>
              <a:t> * (actual </a:t>
            </a:r>
            <a:r>
              <a:rPr lang="en-US" dirty="0"/>
              <a:t>-</a:t>
            </a:r>
            <a:r>
              <a:rPr lang="en-US" dirty="0" smtClean="0"/>
              <a:t> predicted) * x</a:t>
            </a:r>
            <a:r>
              <a:rPr lang="en-US" baseline="-25000" dirty="0" smtClean="0"/>
              <a:t>i</a:t>
            </a:r>
            <a:endParaRPr lang="en-US" baseline="-25000" dirty="0"/>
          </a:p>
        </p:txBody>
      </p:sp>
      <p:sp>
        <p:nvSpPr>
          <p:cNvPr id="2" name="TextBox 1"/>
          <p:cNvSpPr txBox="1"/>
          <p:nvPr/>
        </p:nvSpPr>
        <p:spPr>
          <a:xfrm>
            <a:off x="2995555" y="1447800"/>
            <a:ext cx="13478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if wrong: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 bwMode="auto">
          <a:xfrm>
            <a:off x="609600" y="1066800"/>
            <a:ext cx="2133600" cy="457200"/>
          </a:xfrm>
          <a:prstGeom prst="rect">
            <a:avLst/>
          </a:prstGeom>
          <a:solidFill>
            <a:srgbClr val="FF6600">
              <a:alpha val="34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357714" y="6019800"/>
            <a:ext cx="25800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Right. No update! 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638800" y="3962400"/>
            <a:ext cx="30161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sum =  -0.1: output 0</a:t>
            </a:r>
            <a:endParaRPr lang="en-US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73580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17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27163300"/>
              </p:ext>
            </p:extLst>
          </p:nvPr>
        </p:nvGraphicFramePr>
        <p:xfrm>
          <a:off x="685800" y="609600"/>
          <a:ext cx="2057400" cy="2209801"/>
        </p:xfrm>
        <a:graphic>
          <a:graphicData uri="http://schemas.openxmlformats.org/drawingml/2006/table">
            <a:tbl>
              <a:tblPr/>
              <a:tblGrid>
                <a:gridCol w="440872"/>
                <a:gridCol w="489857"/>
                <a:gridCol w="1126671"/>
              </a:tblGrid>
              <a:tr h="4423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and </a:t>
                      </a: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141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23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141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23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" name="Oval 2"/>
          <p:cNvSpPr>
            <a:spLocks noChangeArrowheads="1"/>
          </p:cNvSpPr>
          <p:nvPr/>
        </p:nvSpPr>
        <p:spPr bwMode="auto">
          <a:xfrm>
            <a:off x="3962400" y="3962400"/>
            <a:ext cx="1600200" cy="1600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Line 4"/>
          <p:cNvSpPr>
            <a:spLocks noChangeShapeType="1"/>
          </p:cNvSpPr>
          <p:nvPr/>
        </p:nvSpPr>
        <p:spPr bwMode="auto">
          <a:xfrm>
            <a:off x="5638800" y="4724400"/>
            <a:ext cx="1676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7315200" y="4510088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/>
              <a:t>Output </a:t>
            </a:r>
            <a:r>
              <a:rPr lang="en-US" sz="1800" i="1" dirty="0"/>
              <a:t>y</a:t>
            </a:r>
          </a:p>
        </p:txBody>
      </p:sp>
      <p:sp>
        <p:nvSpPr>
          <p:cNvPr id="9" name="Line 7"/>
          <p:cNvSpPr>
            <a:spLocks noChangeShapeType="1"/>
          </p:cNvSpPr>
          <p:nvPr/>
        </p:nvSpPr>
        <p:spPr bwMode="auto">
          <a:xfrm flipV="1">
            <a:off x="2362200" y="4876800"/>
            <a:ext cx="16002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Text Box 8"/>
          <p:cNvSpPr txBox="1">
            <a:spLocks noChangeArrowheads="1"/>
          </p:cNvSpPr>
          <p:nvPr/>
        </p:nvSpPr>
        <p:spPr bwMode="auto">
          <a:xfrm>
            <a:off x="1828800" y="3962400"/>
            <a:ext cx="1143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0</a:t>
            </a:r>
            <a:endParaRPr lang="en-US" baseline="-25000" dirty="0"/>
          </a:p>
        </p:txBody>
      </p:sp>
      <p:sp>
        <p:nvSpPr>
          <p:cNvPr id="11" name="Text Box 9"/>
          <p:cNvSpPr txBox="1">
            <a:spLocks noChangeArrowheads="1"/>
          </p:cNvSpPr>
          <p:nvPr/>
        </p:nvSpPr>
        <p:spPr bwMode="auto">
          <a:xfrm>
            <a:off x="1905000" y="4572000"/>
            <a:ext cx="4572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1</a:t>
            </a:r>
            <a:endParaRPr lang="en-US" baseline="-25000" dirty="0"/>
          </a:p>
        </p:txBody>
      </p:sp>
      <p:sp>
        <p:nvSpPr>
          <p:cNvPr id="12" name="Text Box 10"/>
          <p:cNvSpPr txBox="1">
            <a:spLocks noChangeArrowheads="1"/>
          </p:cNvSpPr>
          <p:nvPr/>
        </p:nvSpPr>
        <p:spPr bwMode="auto">
          <a:xfrm>
            <a:off x="2514600" y="3810000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 smtClean="0"/>
              <a:t>W</a:t>
            </a:r>
            <a:r>
              <a:rPr lang="en-US" sz="1800" baseline="-25000" dirty="0" smtClean="0"/>
              <a:t>1</a:t>
            </a:r>
            <a:r>
              <a:rPr lang="en-US" sz="1800" dirty="0"/>
              <a:t> </a:t>
            </a:r>
            <a:r>
              <a:rPr lang="en-US" sz="1800" dirty="0" smtClean="0"/>
              <a:t>= 0.1 </a:t>
            </a:r>
            <a:endParaRPr lang="en-US" sz="1800" baseline="-25000" dirty="0"/>
          </a:p>
        </p:txBody>
      </p:sp>
      <p:sp>
        <p:nvSpPr>
          <p:cNvPr id="14" name="Line 7"/>
          <p:cNvSpPr>
            <a:spLocks noChangeShapeType="1"/>
          </p:cNvSpPr>
          <p:nvPr/>
        </p:nvSpPr>
        <p:spPr bwMode="auto">
          <a:xfrm>
            <a:off x="2286000" y="4267200"/>
            <a:ext cx="1752600" cy="152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Line 7"/>
          <p:cNvSpPr>
            <a:spLocks noChangeShapeType="1"/>
          </p:cNvSpPr>
          <p:nvPr/>
        </p:nvSpPr>
        <p:spPr bwMode="auto">
          <a:xfrm flipV="1">
            <a:off x="2438400" y="5181600"/>
            <a:ext cx="1600200" cy="304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1981200" y="5257800"/>
            <a:ext cx="3558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18" name="Text Box 10"/>
          <p:cNvSpPr txBox="1">
            <a:spLocks noChangeArrowheads="1"/>
          </p:cNvSpPr>
          <p:nvPr/>
        </p:nvSpPr>
        <p:spPr bwMode="auto">
          <a:xfrm>
            <a:off x="2362200" y="4419600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 smtClean="0"/>
              <a:t>W</a:t>
            </a:r>
            <a:r>
              <a:rPr lang="en-US" sz="1800" baseline="-25000" dirty="0" smtClean="0"/>
              <a:t>2</a:t>
            </a:r>
            <a:r>
              <a:rPr lang="en-US" sz="1800" dirty="0"/>
              <a:t> </a:t>
            </a:r>
            <a:r>
              <a:rPr lang="en-US" sz="1800" dirty="0" smtClean="0"/>
              <a:t>= 0.4 </a:t>
            </a:r>
            <a:endParaRPr lang="en-US" sz="1800" baseline="-25000" dirty="0"/>
          </a:p>
        </p:txBody>
      </p:sp>
      <p:sp>
        <p:nvSpPr>
          <p:cNvPr id="19" name="Text Box 10"/>
          <p:cNvSpPr txBox="1">
            <a:spLocks noChangeArrowheads="1"/>
          </p:cNvSpPr>
          <p:nvPr/>
        </p:nvSpPr>
        <p:spPr bwMode="auto">
          <a:xfrm>
            <a:off x="2590800" y="5348288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 smtClean="0"/>
              <a:t>W</a:t>
            </a:r>
            <a:r>
              <a:rPr lang="en-US" sz="1800" baseline="-25000" dirty="0"/>
              <a:t>3</a:t>
            </a:r>
            <a:r>
              <a:rPr lang="en-US" sz="1800" dirty="0" smtClean="0"/>
              <a:t> = -0.1</a:t>
            </a:r>
            <a:endParaRPr lang="en-US" sz="1800" baseline="-25000" dirty="0"/>
          </a:p>
        </p:txBody>
      </p:sp>
      <p:sp>
        <p:nvSpPr>
          <p:cNvPr id="21" name="TextBox 20"/>
          <p:cNvSpPr txBox="1"/>
          <p:nvPr/>
        </p:nvSpPr>
        <p:spPr>
          <a:xfrm>
            <a:off x="3962400" y="605135"/>
            <a:ext cx="11299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λ</a:t>
            </a:r>
            <a:r>
              <a:rPr lang="en-US" dirty="0" smtClean="0"/>
              <a:t> = 0.1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3675034" y="2057400"/>
            <a:ext cx="49355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w</a:t>
            </a:r>
            <a:r>
              <a:rPr lang="en-US" baseline="-25000" dirty="0" err="1" smtClean="0"/>
              <a:t>i</a:t>
            </a:r>
            <a:r>
              <a:rPr lang="en-US" dirty="0" smtClean="0"/>
              <a:t> = </a:t>
            </a:r>
            <a:r>
              <a:rPr lang="en-US" dirty="0" err="1" smtClean="0"/>
              <a:t>w</a:t>
            </a:r>
            <a:r>
              <a:rPr lang="en-US" baseline="-25000" dirty="0" err="1" smtClean="0"/>
              <a:t>i</a:t>
            </a:r>
            <a:r>
              <a:rPr lang="en-US" dirty="0" smtClean="0"/>
              <a:t> + </a:t>
            </a:r>
            <a:r>
              <a:rPr lang="en-US" dirty="0" err="1" smtClean="0"/>
              <a:t>λ</a:t>
            </a:r>
            <a:r>
              <a:rPr lang="en-US" dirty="0" smtClean="0"/>
              <a:t> * (actual </a:t>
            </a:r>
            <a:r>
              <a:rPr lang="en-US" dirty="0"/>
              <a:t>-</a:t>
            </a:r>
            <a:r>
              <a:rPr lang="en-US" dirty="0" smtClean="0"/>
              <a:t> predicted) * x</a:t>
            </a:r>
            <a:r>
              <a:rPr lang="en-US" baseline="-25000" dirty="0" smtClean="0"/>
              <a:t>i</a:t>
            </a:r>
            <a:endParaRPr lang="en-US" baseline="-25000" dirty="0"/>
          </a:p>
        </p:txBody>
      </p:sp>
      <p:sp>
        <p:nvSpPr>
          <p:cNvPr id="2" name="TextBox 1"/>
          <p:cNvSpPr txBox="1"/>
          <p:nvPr/>
        </p:nvSpPr>
        <p:spPr>
          <a:xfrm>
            <a:off x="2995555" y="1447800"/>
            <a:ext cx="13478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if wrong: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 bwMode="auto">
          <a:xfrm>
            <a:off x="609600" y="1447800"/>
            <a:ext cx="2133600" cy="457200"/>
          </a:xfrm>
          <a:prstGeom prst="rect">
            <a:avLst/>
          </a:prstGeom>
          <a:solidFill>
            <a:srgbClr val="FF6600">
              <a:alpha val="34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357714" y="6019800"/>
            <a:ext cx="23572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Right or wrong?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61951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17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86248304"/>
              </p:ext>
            </p:extLst>
          </p:nvPr>
        </p:nvGraphicFramePr>
        <p:xfrm>
          <a:off x="685800" y="609600"/>
          <a:ext cx="2057400" cy="2209801"/>
        </p:xfrm>
        <a:graphic>
          <a:graphicData uri="http://schemas.openxmlformats.org/drawingml/2006/table">
            <a:tbl>
              <a:tblPr/>
              <a:tblGrid>
                <a:gridCol w="440872"/>
                <a:gridCol w="489857"/>
                <a:gridCol w="1126671"/>
              </a:tblGrid>
              <a:tr h="4423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and </a:t>
                      </a: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141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23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141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23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" name="Oval 2"/>
          <p:cNvSpPr>
            <a:spLocks noChangeArrowheads="1"/>
          </p:cNvSpPr>
          <p:nvPr/>
        </p:nvSpPr>
        <p:spPr bwMode="auto">
          <a:xfrm>
            <a:off x="3962400" y="3962400"/>
            <a:ext cx="1600200" cy="1600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Line 4"/>
          <p:cNvSpPr>
            <a:spLocks noChangeShapeType="1"/>
          </p:cNvSpPr>
          <p:nvPr/>
        </p:nvSpPr>
        <p:spPr bwMode="auto">
          <a:xfrm>
            <a:off x="5638800" y="4724400"/>
            <a:ext cx="1676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7315200" y="4510088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/>
              <a:t>Output </a:t>
            </a:r>
            <a:r>
              <a:rPr lang="en-US" sz="1800" i="1" dirty="0"/>
              <a:t>y</a:t>
            </a:r>
          </a:p>
        </p:txBody>
      </p:sp>
      <p:sp>
        <p:nvSpPr>
          <p:cNvPr id="9" name="Line 7"/>
          <p:cNvSpPr>
            <a:spLocks noChangeShapeType="1"/>
          </p:cNvSpPr>
          <p:nvPr/>
        </p:nvSpPr>
        <p:spPr bwMode="auto">
          <a:xfrm flipV="1">
            <a:off x="2362200" y="4876800"/>
            <a:ext cx="16002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Text Box 8"/>
          <p:cNvSpPr txBox="1">
            <a:spLocks noChangeArrowheads="1"/>
          </p:cNvSpPr>
          <p:nvPr/>
        </p:nvSpPr>
        <p:spPr bwMode="auto">
          <a:xfrm>
            <a:off x="1828800" y="3962400"/>
            <a:ext cx="1143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0</a:t>
            </a:r>
            <a:endParaRPr lang="en-US" baseline="-25000" dirty="0"/>
          </a:p>
        </p:txBody>
      </p:sp>
      <p:sp>
        <p:nvSpPr>
          <p:cNvPr id="11" name="Text Box 9"/>
          <p:cNvSpPr txBox="1">
            <a:spLocks noChangeArrowheads="1"/>
          </p:cNvSpPr>
          <p:nvPr/>
        </p:nvSpPr>
        <p:spPr bwMode="auto">
          <a:xfrm>
            <a:off x="1905000" y="4572000"/>
            <a:ext cx="4572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1</a:t>
            </a:r>
            <a:endParaRPr lang="en-US" baseline="-25000" dirty="0"/>
          </a:p>
        </p:txBody>
      </p:sp>
      <p:sp>
        <p:nvSpPr>
          <p:cNvPr id="12" name="Text Box 10"/>
          <p:cNvSpPr txBox="1">
            <a:spLocks noChangeArrowheads="1"/>
          </p:cNvSpPr>
          <p:nvPr/>
        </p:nvSpPr>
        <p:spPr bwMode="auto">
          <a:xfrm>
            <a:off x="2514600" y="3810000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 smtClean="0"/>
              <a:t>W</a:t>
            </a:r>
            <a:r>
              <a:rPr lang="en-US" sz="1800" baseline="-25000" dirty="0" smtClean="0"/>
              <a:t>1</a:t>
            </a:r>
            <a:r>
              <a:rPr lang="en-US" sz="1800" dirty="0"/>
              <a:t> </a:t>
            </a:r>
            <a:r>
              <a:rPr lang="en-US" sz="1800" dirty="0" smtClean="0"/>
              <a:t>= 0.1 </a:t>
            </a:r>
            <a:endParaRPr lang="en-US" sz="1800" baseline="-25000" dirty="0"/>
          </a:p>
        </p:txBody>
      </p:sp>
      <p:sp>
        <p:nvSpPr>
          <p:cNvPr id="14" name="Line 7"/>
          <p:cNvSpPr>
            <a:spLocks noChangeShapeType="1"/>
          </p:cNvSpPr>
          <p:nvPr/>
        </p:nvSpPr>
        <p:spPr bwMode="auto">
          <a:xfrm>
            <a:off x="2286000" y="4267200"/>
            <a:ext cx="1752600" cy="152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Line 7"/>
          <p:cNvSpPr>
            <a:spLocks noChangeShapeType="1"/>
          </p:cNvSpPr>
          <p:nvPr/>
        </p:nvSpPr>
        <p:spPr bwMode="auto">
          <a:xfrm flipV="1">
            <a:off x="2438400" y="5181600"/>
            <a:ext cx="1600200" cy="304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1981200" y="5257800"/>
            <a:ext cx="3558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18" name="Text Box 10"/>
          <p:cNvSpPr txBox="1">
            <a:spLocks noChangeArrowheads="1"/>
          </p:cNvSpPr>
          <p:nvPr/>
        </p:nvSpPr>
        <p:spPr bwMode="auto">
          <a:xfrm>
            <a:off x="2362200" y="4419600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 smtClean="0"/>
              <a:t>W</a:t>
            </a:r>
            <a:r>
              <a:rPr lang="en-US" sz="1800" baseline="-25000" dirty="0" smtClean="0"/>
              <a:t>2</a:t>
            </a:r>
            <a:r>
              <a:rPr lang="en-US" sz="1800" dirty="0"/>
              <a:t> </a:t>
            </a:r>
            <a:r>
              <a:rPr lang="en-US" sz="1800" dirty="0" smtClean="0"/>
              <a:t>= 0.4 </a:t>
            </a:r>
            <a:endParaRPr lang="en-US" sz="1800" baseline="-25000" dirty="0"/>
          </a:p>
        </p:txBody>
      </p:sp>
      <p:sp>
        <p:nvSpPr>
          <p:cNvPr id="19" name="Text Box 10"/>
          <p:cNvSpPr txBox="1">
            <a:spLocks noChangeArrowheads="1"/>
          </p:cNvSpPr>
          <p:nvPr/>
        </p:nvSpPr>
        <p:spPr bwMode="auto">
          <a:xfrm>
            <a:off x="2590800" y="5348288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 smtClean="0"/>
              <a:t>W</a:t>
            </a:r>
            <a:r>
              <a:rPr lang="en-US" sz="1800" baseline="-25000" dirty="0"/>
              <a:t>3</a:t>
            </a:r>
            <a:r>
              <a:rPr lang="en-US" sz="1800" dirty="0" smtClean="0"/>
              <a:t> = -0.1</a:t>
            </a:r>
            <a:endParaRPr lang="en-US" sz="1800" baseline="-25000" dirty="0"/>
          </a:p>
        </p:txBody>
      </p:sp>
      <p:sp>
        <p:nvSpPr>
          <p:cNvPr id="21" name="TextBox 20"/>
          <p:cNvSpPr txBox="1"/>
          <p:nvPr/>
        </p:nvSpPr>
        <p:spPr>
          <a:xfrm>
            <a:off x="3962400" y="605135"/>
            <a:ext cx="11299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λ</a:t>
            </a:r>
            <a:r>
              <a:rPr lang="en-US" dirty="0" smtClean="0"/>
              <a:t> = 0.1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3675034" y="2057400"/>
            <a:ext cx="49355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w</a:t>
            </a:r>
            <a:r>
              <a:rPr lang="en-US" baseline="-25000" dirty="0" err="1" smtClean="0"/>
              <a:t>i</a:t>
            </a:r>
            <a:r>
              <a:rPr lang="en-US" dirty="0" smtClean="0"/>
              <a:t> = </a:t>
            </a:r>
            <a:r>
              <a:rPr lang="en-US" dirty="0" err="1" smtClean="0"/>
              <a:t>w</a:t>
            </a:r>
            <a:r>
              <a:rPr lang="en-US" baseline="-25000" dirty="0" err="1" smtClean="0"/>
              <a:t>i</a:t>
            </a:r>
            <a:r>
              <a:rPr lang="en-US" dirty="0" smtClean="0"/>
              <a:t> + </a:t>
            </a:r>
            <a:r>
              <a:rPr lang="en-US" dirty="0" err="1" smtClean="0"/>
              <a:t>λ</a:t>
            </a:r>
            <a:r>
              <a:rPr lang="en-US" dirty="0" smtClean="0"/>
              <a:t> * (actual </a:t>
            </a:r>
            <a:r>
              <a:rPr lang="en-US" dirty="0"/>
              <a:t>-</a:t>
            </a:r>
            <a:r>
              <a:rPr lang="en-US" dirty="0" smtClean="0"/>
              <a:t> predicted) * x</a:t>
            </a:r>
            <a:r>
              <a:rPr lang="en-US" baseline="-25000" dirty="0" smtClean="0"/>
              <a:t>i</a:t>
            </a:r>
            <a:endParaRPr lang="en-US" baseline="-25000" dirty="0"/>
          </a:p>
        </p:txBody>
      </p:sp>
      <p:sp>
        <p:nvSpPr>
          <p:cNvPr id="2" name="TextBox 1"/>
          <p:cNvSpPr txBox="1"/>
          <p:nvPr/>
        </p:nvSpPr>
        <p:spPr>
          <a:xfrm>
            <a:off x="2995555" y="1447800"/>
            <a:ext cx="13478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if wrong: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 bwMode="auto">
          <a:xfrm>
            <a:off x="609600" y="1447800"/>
            <a:ext cx="2133600" cy="457200"/>
          </a:xfrm>
          <a:prstGeom prst="rect">
            <a:avLst/>
          </a:prstGeom>
          <a:solidFill>
            <a:srgbClr val="FF6600">
              <a:alpha val="34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733800" y="6019800"/>
            <a:ext cx="10856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Wrong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638800" y="3962400"/>
            <a:ext cx="29136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sum =  0.3: output 1</a:t>
            </a:r>
            <a:endParaRPr lang="en-US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08330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17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49266923"/>
              </p:ext>
            </p:extLst>
          </p:nvPr>
        </p:nvGraphicFramePr>
        <p:xfrm>
          <a:off x="685800" y="609600"/>
          <a:ext cx="2057400" cy="2209801"/>
        </p:xfrm>
        <a:graphic>
          <a:graphicData uri="http://schemas.openxmlformats.org/drawingml/2006/table">
            <a:tbl>
              <a:tblPr/>
              <a:tblGrid>
                <a:gridCol w="440872"/>
                <a:gridCol w="489857"/>
                <a:gridCol w="1126671"/>
              </a:tblGrid>
              <a:tr h="4423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and </a:t>
                      </a: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141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23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141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23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" name="Oval 2"/>
          <p:cNvSpPr>
            <a:spLocks noChangeArrowheads="1"/>
          </p:cNvSpPr>
          <p:nvPr/>
        </p:nvSpPr>
        <p:spPr bwMode="auto">
          <a:xfrm>
            <a:off x="3962400" y="3962400"/>
            <a:ext cx="1600200" cy="1600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Line 4"/>
          <p:cNvSpPr>
            <a:spLocks noChangeShapeType="1"/>
          </p:cNvSpPr>
          <p:nvPr/>
        </p:nvSpPr>
        <p:spPr bwMode="auto">
          <a:xfrm>
            <a:off x="5638800" y="4724400"/>
            <a:ext cx="1676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7315200" y="4510088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/>
              <a:t>Output </a:t>
            </a:r>
            <a:r>
              <a:rPr lang="en-US" sz="1800" i="1" dirty="0"/>
              <a:t>y</a:t>
            </a:r>
          </a:p>
        </p:txBody>
      </p:sp>
      <p:sp>
        <p:nvSpPr>
          <p:cNvPr id="9" name="Line 7"/>
          <p:cNvSpPr>
            <a:spLocks noChangeShapeType="1"/>
          </p:cNvSpPr>
          <p:nvPr/>
        </p:nvSpPr>
        <p:spPr bwMode="auto">
          <a:xfrm flipV="1">
            <a:off x="2362200" y="4876800"/>
            <a:ext cx="16002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Text Box 8"/>
          <p:cNvSpPr txBox="1">
            <a:spLocks noChangeArrowheads="1"/>
          </p:cNvSpPr>
          <p:nvPr/>
        </p:nvSpPr>
        <p:spPr bwMode="auto">
          <a:xfrm>
            <a:off x="1828800" y="3962400"/>
            <a:ext cx="1143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0</a:t>
            </a:r>
            <a:endParaRPr lang="en-US" baseline="-25000" dirty="0"/>
          </a:p>
        </p:txBody>
      </p:sp>
      <p:sp>
        <p:nvSpPr>
          <p:cNvPr id="11" name="Text Box 9"/>
          <p:cNvSpPr txBox="1">
            <a:spLocks noChangeArrowheads="1"/>
          </p:cNvSpPr>
          <p:nvPr/>
        </p:nvSpPr>
        <p:spPr bwMode="auto">
          <a:xfrm>
            <a:off x="1905000" y="4572000"/>
            <a:ext cx="4572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1</a:t>
            </a:r>
            <a:endParaRPr lang="en-US" baseline="-25000" dirty="0"/>
          </a:p>
        </p:txBody>
      </p:sp>
      <p:sp>
        <p:nvSpPr>
          <p:cNvPr id="12" name="Text Box 10"/>
          <p:cNvSpPr txBox="1">
            <a:spLocks noChangeArrowheads="1"/>
          </p:cNvSpPr>
          <p:nvPr/>
        </p:nvSpPr>
        <p:spPr bwMode="auto">
          <a:xfrm>
            <a:off x="2514600" y="3810000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 smtClean="0"/>
              <a:t>W</a:t>
            </a:r>
            <a:r>
              <a:rPr lang="en-US" sz="1800" baseline="-25000" dirty="0" smtClean="0"/>
              <a:t>1</a:t>
            </a:r>
            <a:r>
              <a:rPr lang="en-US" sz="1800" dirty="0"/>
              <a:t> </a:t>
            </a:r>
            <a:r>
              <a:rPr lang="en-US" sz="1800" dirty="0" smtClean="0"/>
              <a:t>= 0.1 </a:t>
            </a:r>
            <a:endParaRPr lang="en-US" sz="1800" baseline="-25000" dirty="0"/>
          </a:p>
        </p:txBody>
      </p:sp>
      <p:sp>
        <p:nvSpPr>
          <p:cNvPr id="14" name="Line 7"/>
          <p:cNvSpPr>
            <a:spLocks noChangeShapeType="1"/>
          </p:cNvSpPr>
          <p:nvPr/>
        </p:nvSpPr>
        <p:spPr bwMode="auto">
          <a:xfrm>
            <a:off x="2286000" y="4267200"/>
            <a:ext cx="1752600" cy="152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Line 7"/>
          <p:cNvSpPr>
            <a:spLocks noChangeShapeType="1"/>
          </p:cNvSpPr>
          <p:nvPr/>
        </p:nvSpPr>
        <p:spPr bwMode="auto">
          <a:xfrm flipV="1">
            <a:off x="2438400" y="5181600"/>
            <a:ext cx="1600200" cy="304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1981200" y="5257800"/>
            <a:ext cx="3558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18" name="Text Box 10"/>
          <p:cNvSpPr txBox="1">
            <a:spLocks noChangeArrowheads="1"/>
          </p:cNvSpPr>
          <p:nvPr/>
        </p:nvSpPr>
        <p:spPr bwMode="auto">
          <a:xfrm>
            <a:off x="2362200" y="4419600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 smtClean="0">
                <a:solidFill>
                  <a:srgbClr val="0000FF"/>
                </a:solidFill>
              </a:rPr>
              <a:t>W</a:t>
            </a:r>
            <a:r>
              <a:rPr lang="en-US" sz="1800" baseline="-25000" dirty="0" smtClean="0">
                <a:solidFill>
                  <a:srgbClr val="0000FF"/>
                </a:solidFill>
              </a:rPr>
              <a:t>2</a:t>
            </a:r>
            <a:r>
              <a:rPr lang="en-US" sz="1800" dirty="0">
                <a:solidFill>
                  <a:srgbClr val="0000FF"/>
                </a:solidFill>
              </a:rPr>
              <a:t> </a:t>
            </a:r>
            <a:r>
              <a:rPr lang="en-US" sz="1800" dirty="0" smtClean="0">
                <a:solidFill>
                  <a:srgbClr val="0000FF"/>
                </a:solidFill>
              </a:rPr>
              <a:t>= 0.3 </a:t>
            </a:r>
            <a:endParaRPr lang="en-US" sz="1800" baseline="-25000" dirty="0">
              <a:solidFill>
                <a:srgbClr val="0000FF"/>
              </a:solidFill>
            </a:endParaRPr>
          </a:p>
        </p:txBody>
      </p:sp>
      <p:sp>
        <p:nvSpPr>
          <p:cNvPr id="19" name="Text Box 10"/>
          <p:cNvSpPr txBox="1">
            <a:spLocks noChangeArrowheads="1"/>
          </p:cNvSpPr>
          <p:nvPr/>
        </p:nvSpPr>
        <p:spPr bwMode="auto">
          <a:xfrm>
            <a:off x="2590800" y="5348288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 smtClean="0">
                <a:solidFill>
                  <a:srgbClr val="0000FF"/>
                </a:solidFill>
              </a:rPr>
              <a:t>W</a:t>
            </a:r>
            <a:r>
              <a:rPr lang="en-US" sz="1800" baseline="-25000" dirty="0">
                <a:solidFill>
                  <a:srgbClr val="0000FF"/>
                </a:solidFill>
              </a:rPr>
              <a:t>3</a:t>
            </a:r>
            <a:r>
              <a:rPr lang="en-US" sz="1800" dirty="0" smtClean="0">
                <a:solidFill>
                  <a:srgbClr val="0000FF"/>
                </a:solidFill>
              </a:rPr>
              <a:t> = -0.2</a:t>
            </a:r>
            <a:endParaRPr lang="en-US" sz="1800" baseline="-25000" dirty="0">
              <a:solidFill>
                <a:srgbClr val="0000FF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962400" y="605135"/>
            <a:ext cx="11299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λ</a:t>
            </a:r>
            <a:r>
              <a:rPr lang="en-US" dirty="0" smtClean="0"/>
              <a:t> = 0.1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3675034" y="2057400"/>
            <a:ext cx="49355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w</a:t>
            </a:r>
            <a:r>
              <a:rPr lang="en-US" baseline="-25000" dirty="0" err="1" smtClean="0"/>
              <a:t>i</a:t>
            </a:r>
            <a:r>
              <a:rPr lang="en-US" dirty="0" smtClean="0"/>
              <a:t> = </a:t>
            </a:r>
            <a:r>
              <a:rPr lang="en-US" dirty="0" err="1" smtClean="0"/>
              <a:t>w</a:t>
            </a:r>
            <a:r>
              <a:rPr lang="en-US" baseline="-25000" dirty="0" err="1" smtClean="0"/>
              <a:t>i</a:t>
            </a:r>
            <a:r>
              <a:rPr lang="en-US" dirty="0" smtClean="0"/>
              <a:t> + </a:t>
            </a:r>
            <a:r>
              <a:rPr lang="en-US" dirty="0" err="1" smtClean="0"/>
              <a:t>λ</a:t>
            </a:r>
            <a:r>
              <a:rPr lang="en-US" dirty="0" smtClean="0"/>
              <a:t> * (actual </a:t>
            </a:r>
            <a:r>
              <a:rPr lang="en-US" dirty="0"/>
              <a:t>-</a:t>
            </a:r>
            <a:r>
              <a:rPr lang="en-US" dirty="0" smtClean="0"/>
              <a:t> predicted) * x</a:t>
            </a:r>
            <a:r>
              <a:rPr lang="en-US" baseline="-25000" dirty="0" smtClean="0"/>
              <a:t>i</a:t>
            </a:r>
            <a:endParaRPr lang="en-US" baseline="-25000" dirty="0"/>
          </a:p>
        </p:txBody>
      </p:sp>
      <p:sp>
        <p:nvSpPr>
          <p:cNvPr id="2" name="TextBox 1"/>
          <p:cNvSpPr txBox="1"/>
          <p:nvPr/>
        </p:nvSpPr>
        <p:spPr>
          <a:xfrm>
            <a:off x="2995555" y="1447800"/>
            <a:ext cx="13478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if wrong: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 bwMode="auto">
          <a:xfrm>
            <a:off x="609600" y="1447800"/>
            <a:ext cx="2133600" cy="457200"/>
          </a:xfrm>
          <a:prstGeom prst="rect">
            <a:avLst/>
          </a:prstGeom>
          <a:solidFill>
            <a:srgbClr val="FF6600">
              <a:alpha val="34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638800" y="3962400"/>
            <a:ext cx="29136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sum =  0.3: output 1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514600" y="6019800"/>
            <a:ext cx="56504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decrease (0-1=-1) all non-zero x</a:t>
            </a:r>
            <a:r>
              <a:rPr lang="en-US" baseline="-25000" dirty="0" smtClean="0">
                <a:solidFill>
                  <a:srgbClr val="0000FF"/>
                </a:solidFill>
              </a:rPr>
              <a:t>i</a:t>
            </a:r>
            <a:r>
              <a:rPr lang="en-US" dirty="0" smtClean="0">
                <a:solidFill>
                  <a:srgbClr val="0000FF"/>
                </a:solidFill>
              </a:rPr>
              <a:t> by 0.1</a:t>
            </a:r>
            <a:endParaRPr lang="en-US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41152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17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96335194"/>
              </p:ext>
            </p:extLst>
          </p:nvPr>
        </p:nvGraphicFramePr>
        <p:xfrm>
          <a:off x="685800" y="609600"/>
          <a:ext cx="2057400" cy="2209801"/>
        </p:xfrm>
        <a:graphic>
          <a:graphicData uri="http://schemas.openxmlformats.org/drawingml/2006/table">
            <a:tbl>
              <a:tblPr/>
              <a:tblGrid>
                <a:gridCol w="440872"/>
                <a:gridCol w="489857"/>
                <a:gridCol w="1126671"/>
              </a:tblGrid>
              <a:tr h="4423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and </a:t>
                      </a: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141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23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141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23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" name="Oval 2"/>
          <p:cNvSpPr>
            <a:spLocks noChangeArrowheads="1"/>
          </p:cNvSpPr>
          <p:nvPr/>
        </p:nvSpPr>
        <p:spPr bwMode="auto">
          <a:xfrm>
            <a:off x="3962400" y="3962400"/>
            <a:ext cx="1600200" cy="1600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Line 4"/>
          <p:cNvSpPr>
            <a:spLocks noChangeShapeType="1"/>
          </p:cNvSpPr>
          <p:nvPr/>
        </p:nvSpPr>
        <p:spPr bwMode="auto">
          <a:xfrm>
            <a:off x="5638800" y="4724400"/>
            <a:ext cx="1676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7315200" y="4510088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/>
              <a:t>Output </a:t>
            </a:r>
            <a:r>
              <a:rPr lang="en-US" sz="1800" i="1" dirty="0"/>
              <a:t>y</a:t>
            </a:r>
          </a:p>
        </p:txBody>
      </p:sp>
      <p:sp>
        <p:nvSpPr>
          <p:cNvPr id="9" name="Line 7"/>
          <p:cNvSpPr>
            <a:spLocks noChangeShapeType="1"/>
          </p:cNvSpPr>
          <p:nvPr/>
        </p:nvSpPr>
        <p:spPr bwMode="auto">
          <a:xfrm flipV="1">
            <a:off x="2362200" y="4876800"/>
            <a:ext cx="16002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Text Box 8"/>
          <p:cNvSpPr txBox="1">
            <a:spLocks noChangeArrowheads="1"/>
          </p:cNvSpPr>
          <p:nvPr/>
        </p:nvSpPr>
        <p:spPr bwMode="auto">
          <a:xfrm>
            <a:off x="1828800" y="3962400"/>
            <a:ext cx="1143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smtClean="0"/>
              <a:t>1</a:t>
            </a:r>
            <a:endParaRPr lang="en-US" baseline="-25000" dirty="0"/>
          </a:p>
        </p:txBody>
      </p:sp>
      <p:sp>
        <p:nvSpPr>
          <p:cNvPr id="11" name="Text Box 9"/>
          <p:cNvSpPr txBox="1">
            <a:spLocks noChangeArrowheads="1"/>
          </p:cNvSpPr>
          <p:nvPr/>
        </p:nvSpPr>
        <p:spPr bwMode="auto">
          <a:xfrm>
            <a:off x="1905000" y="4572000"/>
            <a:ext cx="4572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1</a:t>
            </a:r>
            <a:endParaRPr lang="en-US" baseline="-25000" dirty="0"/>
          </a:p>
        </p:txBody>
      </p:sp>
      <p:sp>
        <p:nvSpPr>
          <p:cNvPr id="12" name="Text Box 10"/>
          <p:cNvSpPr txBox="1">
            <a:spLocks noChangeArrowheads="1"/>
          </p:cNvSpPr>
          <p:nvPr/>
        </p:nvSpPr>
        <p:spPr bwMode="auto">
          <a:xfrm>
            <a:off x="2514600" y="3810000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 smtClean="0"/>
              <a:t>W</a:t>
            </a:r>
            <a:r>
              <a:rPr lang="en-US" sz="1800" baseline="-25000" dirty="0" smtClean="0"/>
              <a:t>1</a:t>
            </a:r>
            <a:r>
              <a:rPr lang="en-US" sz="1800" dirty="0"/>
              <a:t> </a:t>
            </a:r>
            <a:r>
              <a:rPr lang="en-US" sz="1800" dirty="0" smtClean="0"/>
              <a:t>= 0.1 </a:t>
            </a:r>
            <a:endParaRPr lang="en-US" sz="1800" baseline="-25000" dirty="0"/>
          </a:p>
        </p:txBody>
      </p:sp>
      <p:sp>
        <p:nvSpPr>
          <p:cNvPr id="14" name="Line 7"/>
          <p:cNvSpPr>
            <a:spLocks noChangeShapeType="1"/>
          </p:cNvSpPr>
          <p:nvPr/>
        </p:nvSpPr>
        <p:spPr bwMode="auto">
          <a:xfrm>
            <a:off x="2286000" y="4267200"/>
            <a:ext cx="1752600" cy="152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Line 7"/>
          <p:cNvSpPr>
            <a:spLocks noChangeShapeType="1"/>
          </p:cNvSpPr>
          <p:nvPr/>
        </p:nvSpPr>
        <p:spPr bwMode="auto">
          <a:xfrm flipV="1">
            <a:off x="2438400" y="5181600"/>
            <a:ext cx="1600200" cy="304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1981200" y="5257800"/>
            <a:ext cx="3558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18" name="Text Box 10"/>
          <p:cNvSpPr txBox="1">
            <a:spLocks noChangeArrowheads="1"/>
          </p:cNvSpPr>
          <p:nvPr/>
        </p:nvSpPr>
        <p:spPr bwMode="auto">
          <a:xfrm>
            <a:off x="2362200" y="4419600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 smtClean="0"/>
              <a:t>W</a:t>
            </a:r>
            <a:r>
              <a:rPr lang="en-US" sz="1800" baseline="-25000" dirty="0" smtClean="0"/>
              <a:t>2</a:t>
            </a:r>
            <a:r>
              <a:rPr lang="en-US" sz="1800" dirty="0"/>
              <a:t> </a:t>
            </a:r>
            <a:r>
              <a:rPr lang="en-US" sz="1800" dirty="0" smtClean="0"/>
              <a:t>= 0.3 </a:t>
            </a:r>
            <a:endParaRPr lang="en-US" sz="1800" baseline="-25000" dirty="0"/>
          </a:p>
        </p:txBody>
      </p:sp>
      <p:sp>
        <p:nvSpPr>
          <p:cNvPr id="19" name="Text Box 10"/>
          <p:cNvSpPr txBox="1">
            <a:spLocks noChangeArrowheads="1"/>
          </p:cNvSpPr>
          <p:nvPr/>
        </p:nvSpPr>
        <p:spPr bwMode="auto">
          <a:xfrm>
            <a:off x="2590800" y="5348288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 smtClean="0"/>
              <a:t>W</a:t>
            </a:r>
            <a:r>
              <a:rPr lang="en-US" sz="1800" baseline="-25000" dirty="0"/>
              <a:t>3</a:t>
            </a:r>
            <a:r>
              <a:rPr lang="en-US" sz="1800" dirty="0" smtClean="0"/>
              <a:t> = -0.2</a:t>
            </a:r>
            <a:endParaRPr lang="en-US" sz="1800" baseline="-25000" dirty="0"/>
          </a:p>
        </p:txBody>
      </p:sp>
      <p:sp>
        <p:nvSpPr>
          <p:cNvPr id="21" name="TextBox 20"/>
          <p:cNvSpPr txBox="1"/>
          <p:nvPr/>
        </p:nvSpPr>
        <p:spPr>
          <a:xfrm>
            <a:off x="3962400" y="605135"/>
            <a:ext cx="11299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λ</a:t>
            </a:r>
            <a:r>
              <a:rPr lang="en-US" dirty="0" smtClean="0"/>
              <a:t> = 0.1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3675034" y="2057400"/>
            <a:ext cx="49355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w</a:t>
            </a:r>
            <a:r>
              <a:rPr lang="en-US" baseline="-25000" dirty="0" err="1" smtClean="0"/>
              <a:t>i</a:t>
            </a:r>
            <a:r>
              <a:rPr lang="en-US" dirty="0" smtClean="0"/>
              <a:t> = </a:t>
            </a:r>
            <a:r>
              <a:rPr lang="en-US" dirty="0" err="1" smtClean="0"/>
              <a:t>w</a:t>
            </a:r>
            <a:r>
              <a:rPr lang="en-US" baseline="-25000" dirty="0" err="1" smtClean="0"/>
              <a:t>i</a:t>
            </a:r>
            <a:r>
              <a:rPr lang="en-US" dirty="0" smtClean="0"/>
              <a:t> + </a:t>
            </a:r>
            <a:r>
              <a:rPr lang="en-US" dirty="0" err="1" smtClean="0"/>
              <a:t>λ</a:t>
            </a:r>
            <a:r>
              <a:rPr lang="en-US" dirty="0" smtClean="0"/>
              <a:t> * (actual </a:t>
            </a:r>
            <a:r>
              <a:rPr lang="en-US" dirty="0"/>
              <a:t>-</a:t>
            </a:r>
            <a:r>
              <a:rPr lang="en-US" dirty="0" smtClean="0"/>
              <a:t> predicted) * x</a:t>
            </a:r>
            <a:r>
              <a:rPr lang="en-US" baseline="-25000" dirty="0" smtClean="0"/>
              <a:t>i</a:t>
            </a:r>
            <a:endParaRPr lang="en-US" baseline="-25000" dirty="0"/>
          </a:p>
        </p:txBody>
      </p:sp>
      <p:sp>
        <p:nvSpPr>
          <p:cNvPr id="2" name="TextBox 1"/>
          <p:cNvSpPr txBox="1"/>
          <p:nvPr/>
        </p:nvSpPr>
        <p:spPr>
          <a:xfrm>
            <a:off x="2995555" y="1447800"/>
            <a:ext cx="13478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if wrong: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 bwMode="auto">
          <a:xfrm>
            <a:off x="609600" y="2362200"/>
            <a:ext cx="2133600" cy="457200"/>
          </a:xfrm>
          <a:prstGeom prst="rect">
            <a:avLst/>
          </a:prstGeom>
          <a:solidFill>
            <a:srgbClr val="FF6600">
              <a:alpha val="34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638800" y="3962400"/>
            <a:ext cx="29136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sum =  0.2: output 1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971800" y="6019800"/>
            <a:ext cx="26655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Right.  No update!</a:t>
            </a:r>
            <a:endParaRPr lang="en-US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56942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4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17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81695100"/>
              </p:ext>
            </p:extLst>
          </p:nvPr>
        </p:nvGraphicFramePr>
        <p:xfrm>
          <a:off x="685800" y="609600"/>
          <a:ext cx="2057400" cy="2209801"/>
        </p:xfrm>
        <a:graphic>
          <a:graphicData uri="http://schemas.openxmlformats.org/drawingml/2006/table">
            <a:tbl>
              <a:tblPr/>
              <a:tblGrid>
                <a:gridCol w="440872"/>
                <a:gridCol w="489857"/>
                <a:gridCol w="1126671"/>
              </a:tblGrid>
              <a:tr h="4423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and </a:t>
                      </a: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141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23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141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23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" name="Oval 2"/>
          <p:cNvSpPr>
            <a:spLocks noChangeArrowheads="1"/>
          </p:cNvSpPr>
          <p:nvPr/>
        </p:nvSpPr>
        <p:spPr bwMode="auto">
          <a:xfrm>
            <a:off x="3962400" y="3962400"/>
            <a:ext cx="1600200" cy="1600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Line 4"/>
          <p:cNvSpPr>
            <a:spLocks noChangeShapeType="1"/>
          </p:cNvSpPr>
          <p:nvPr/>
        </p:nvSpPr>
        <p:spPr bwMode="auto">
          <a:xfrm>
            <a:off x="5638800" y="4724400"/>
            <a:ext cx="1676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7315200" y="4510088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/>
              <a:t>Output </a:t>
            </a:r>
            <a:r>
              <a:rPr lang="en-US" sz="1800" i="1" dirty="0"/>
              <a:t>y</a:t>
            </a:r>
          </a:p>
        </p:txBody>
      </p:sp>
      <p:sp>
        <p:nvSpPr>
          <p:cNvPr id="9" name="Line 7"/>
          <p:cNvSpPr>
            <a:spLocks noChangeShapeType="1"/>
          </p:cNvSpPr>
          <p:nvPr/>
        </p:nvSpPr>
        <p:spPr bwMode="auto">
          <a:xfrm flipV="1">
            <a:off x="2362200" y="4876800"/>
            <a:ext cx="16002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Text Box 8"/>
          <p:cNvSpPr txBox="1">
            <a:spLocks noChangeArrowheads="1"/>
          </p:cNvSpPr>
          <p:nvPr/>
        </p:nvSpPr>
        <p:spPr bwMode="auto">
          <a:xfrm>
            <a:off x="1828800" y="3962400"/>
            <a:ext cx="1143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0</a:t>
            </a:r>
            <a:endParaRPr lang="en-US" baseline="-25000" dirty="0"/>
          </a:p>
        </p:txBody>
      </p:sp>
      <p:sp>
        <p:nvSpPr>
          <p:cNvPr id="11" name="Text Box 9"/>
          <p:cNvSpPr txBox="1">
            <a:spLocks noChangeArrowheads="1"/>
          </p:cNvSpPr>
          <p:nvPr/>
        </p:nvSpPr>
        <p:spPr bwMode="auto">
          <a:xfrm>
            <a:off x="1905000" y="4572000"/>
            <a:ext cx="4572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smtClean="0"/>
              <a:t>0</a:t>
            </a:r>
            <a:endParaRPr lang="en-US" baseline="-25000" dirty="0"/>
          </a:p>
        </p:txBody>
      </p:sp>
      <p:sp>
        <p:nvSpPr>
          <p:cNvPr id="12" name="Text Box 10"/>
          <p:cNvSpPr txBox="1">
            <a:spLocks noChangeArrowheads="1"/>
          </p:cNvSpPr>
          <p:nvPr/>
        </p:nvSpPr>
        <p:spPr bwMode="auto">
          <a:xfrm>
            <a:off x="2514600" y="3810000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 smtClean="0"/>
              <a:t>W</a:t>
            </a:r>
            <a:r>
              <a:rPr lang="en-US" sz="1800" baseline="-25000" dirty="0" smtClean="0"/>
              <a:t>1</a:t>
            </a:r>
            <a:r>
              <a:rPr lang="en-US" sz="1800" dirty="0"/>
              <a:t> </a:t>
            </a:r>
            <a:r>
              <a:rPr lang="en-US" sz="1800" dirty="0" smtClean="0"/>
              <a:t>= 0.1 </a:t>
            </a:r>
            <a:endParaRPr lang="en-US" sz="1800" baseline="-25000" dirty="0"/>
          </a:p>
        </p:txBody>
      </p:sp>
      <p:sp>
        <p:nvSpPr>
          <p:cNvPr id="14" name="Line 7"/>
          <p:cNvSpPr>
            <a:spLocks noChangeShapeType="1"/>
          </p:cNvSpPr>
          <p:nvPr/>
        </p:nvSpPr>
        <p:spPr bwMode="auto">
          <a:xfrm>
            <a:off x="2286000" y="4267200"/>
            <a:ext cx="1752600" cy="152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Line 7"/>
          <p:cNvSpPr>
            <a:spLocks noChangeShapeType="1"/>
          </p:cNvSpPr>
          <p:nvPr/>
        </p:nvSpPr>
        <p:spPr bwMode="auto">
          <a:xfrm flipV="1">
            <a:off x="2438400" y="5181600"/>
            <a:ext cx="1600200" cy="304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1981200" y="5257800"/>
            <a:ext cx="3558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18" name="Text Box 10"/>
          <p:cNvSpPr txBox="1">
            <a:spLocks noChangeArrowheads="1"/>
          </p:cNvSpPr>
          <p:nvPr/>
        </p:nvSpPr>
        <p:spPr bwMode="auto">
          <a:xfrm>
            <a:off x="2362200" y="4419600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 smtClean="0"/>
              <a:t>W</a:t>
            </a:r>
            <a:r>
              <a:rPr lang="en-US" sz="1800" baseline="-25000" dirty="0" smtClean="0"/>
              <a:t>2</a:t>
            </a:r>
            <a:r>
              <a:rPr lang="en-US" sz="1800" dirty="0"/>
              <a:t> </a:t>
            </a:r>
            <a:r>
              <a:rPr lang="en-US" sz="1800" dirty="0" smtClean="0"/>
              <a:t>= 0.3 </a:t>
            </a:r>
            <a:endParaRPr lang="en-US" sz="1800" baseline="-25000" dirty="0"/>
          </a:p>
        </p:txBody>
      </p:sp>
      <p:sp>
        <p:nvSpPr>
          <p:cNvPr id="19" name="Text Box 10"/>
          <p:cNvSpPr txBox="1">
            <a:spLocks noChangeArrowheads="1"/>
          </p:cNvSpPr>
          <p:nvPr/>
        </p:nvSpPr>
        <p:spPr bwMode="auto">
          <a:xfrm>
            <a:off x="2590800" y="5348288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 smtClean="0"/>
              <a:t>W</a:t>
            </a:r>
            <a:r>
              <a:rPr lang="en-US" sz="1800" baseline="-25000" dirty="0"/>
              <a:t>3</a:t>
            </a:r>
            <a:r>
              <a:rPr lang="en-US" sz="1800" dirty="0" smtClean="0"/>
              <a:t> = -0.2</a:t>
            </a:r>
            <a:endParaRPr lang="en-US" sz="1800" baseline="-25000" dirty="0"/>
          </a:p>
        </p:txBody>
      </p:sp>
      <p:sp>
        <p:nvSpPr>
          <p:cNvPr id="21" name="TextBox 20"/>
          <p:cNvSpPr txBox="1"/>
          <p:nvPr/>
        </p:nvSpPr>
        <p:spPr>
          <a:xfrm>
            <a:off x="3962400" y="605135"/>
            <a:ext cx="11299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λ</a:t>
            </a:r>
            <a:r>
              <a:rPr lang="en-US" dirty="0" smtClean="0"/>
              <a:t> = 0.1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3675034" y="2057400"/>
            <a:ext cx="49355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w</a:t>
            </a:r>
            <a:r>
              <a:rPr lang="en-US" baseline="-25000" dirty="0" err="1" smtClean="0"/>
              <a:t>i</a:t>
            </a:r>
            <a:r>
              <a:rPr lang="en-US" dirty="0" smtClean="0"/>
              <a:t> = </a:t>
            </a:r>
            <a:r>
              <a:rPr lang="en-US" dirty="0" err="1" smtClean="0"/>
              <a:t>w</a:t>
            </a:r>
            <a:r>
              <a:rPr lang="en-US" baseline="-25000" dirty="0" err="1" smtClean="0"/>
              <a:t>i</a:t>
            </a:r>
            <a:r>
              <a:rPr lang="en-US" dirty="0" smtClean="0"/>
              <a:t> + </a:t>
            </a:r>
            <a:r>
              <a:rPr lang="en-US" dirty="0" err="1" smtClean="0"/>
              <a:t>λ</a:t>
            </a:r>
            <a:r>
              <a:rPr lang="en-US" dirty="0" smtClean="0"/>
              <a:t> * (actual </a:t>
            </a:r>
            <a:r>
              <a:rPr lang="en-US" dirty="0"/>
              <a:t>-</a:t>
            </a:r>
            <a:r>
              <a:rPr lang="en-US" dirty="0" smtClean="0"/>
              <a:t> predicted) * x</a:t>
            </a:r>
            <a:r>
              <a:rPr lang="en-US" baseline="-25000" dirty="0" smtClean="0"/>
              <a:t>i</a:t>
            </a:r>
            <a:endParaRPr lang="en-US" baseline="-25000" dirty="0"/>
          </a:p>
        </p:txBody>
      </p:sp>
      <p:sp>
        <p:nvSpPr>
          <p:cNvPr id="2" name="TextBox 1"/>
          <p:cNvSpPr txBox="1"/>
          <p:nvPr/>
        </p:nvSpPr>
        <p:spPr>
          <a:xfrm>
            <a:off x="2995555" y="1447800"/>
            <a:ext cx="13478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if wrong: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 bwMode="auto">
          <a:xfrm>
            <a:off x="609600" y="1066800"/>
            <a:ext cx="2133600" cy="457200"/>
          </a:xfrm>
          <a:prstGeom prst="rect">
            <a:avLst/>
          </a:prstGeom>
          <a:solidFill>
            <a:srgbClr val="FF6600">
              <a:alpha val="34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638800" y="3962400"/>
            <a:ext cx="30161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sum =  -0.2: output 0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971800" y="6019800"/>
            <a:ext cx="26655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Right.  No update!</a:t>
            </a:r>
            <a:endParaRPr lang="en-US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90008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4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17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86049927"/>
              </p:ext>
            </p:extLst>
          </p:nvPr>
        </p:nvGraphicFramePr>
        <p:xfrm>
          <a:off x="685800" y="609600"/>
          <a:ext cx="2057400" cy="2209801"/>
        </p:xfrm>
        <a:graphic>
          <a:graphicData uri="http://schemas.openxmlformats.org/drawingml/2006/table">
            <a:tbl>
              <a:tblPr/>
              <a:tblGrid>
                <a:gridCol w="440872"/>
                <a:gridCol w="489857"/>
                <a:gridCol w="1126671"/>
              </a:tblGrid>
              <a:tr h="4423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and </a:t>
                      </a: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141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23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141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23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" name="Oval 2"/>
          <p:cNvSpPr>
            <a:spLocks noChangeArrowheads="1"/>
          </p:cNvSpPr>
          <p:nvPr/>
        </p:nvSpPr>
        <p:spPr bwMode="auto">
          <a:xfrm>
            <a:off x="3962400" y="3962400"/>
            <a:ext cx="1600200" cy="1600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Line 4"/>
          <p:cNvSpPr>
            <a:spLocks noChangeShapeType="1"/>
          </p:cNvSpPr>
          <p:nvPr/>
        </p:nvSpPr>
        <p:spPr bwMode="auto">
          <a:xfrm>
            <a:off x="5638800" y="4724400"/>
            <a:ext cx="1676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7315200" y="4510088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/>
              <a:t>Output </a:t>
            </a:r>
            <a:r>
              <a:rPr lang="en-US" sz="1800" i="1" dirty="0"/>
              <a:t>y</a:t>
            </a:r>
          </a:p>
        </p:txBody>
      </p:sp>
      <p:sp>
        <p:nvSpPr>
          <p:cNvPr id="9" name="Line 7"/>
          <p:cNvSpPr>
            <a:spLocks noChangeShapeType="1"/>
          </p:cNvSpPr>
          <p:nvPr/>
        </p:nvSpPr>
        <p:spPr bwMode="auto">
          <a:xfrm flipV="1">
            <a:off x="2362200" y="4876800"/>
            <a:ext cx="16002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Text Box 8"/>
          <p:cNvSpPr txBox="1">
            <a:spLocks noChangeArrowheads="1"/>
          </p:cNvSpPr>
          <p:nvPr/>
        </p:nvSpPr>
        <p:spPr bwMode="auto">
          <a:xfrm>
            <a:off x="1828800" y="3962400"/>
            <a:ext cx="1143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smtClean="0"/>
              <a:t>1</a:t>
            </a:r>
            <a:endParaRPr lang="en-US" baseline="-25000" dirty="0"/>
          </a:p>
        </p:txBody>
      </p:sp>
      <p:sp>
        <p:nvSpPr>
          <p:cNvPr id="11" name="Text Box 9"/>
          <p:cNvSpPr txBox="1">
            <a:spLocks noChangeArrowheads="1"/>
          </p:cNvSpPr>
          <p:nvPr/>
        </p:nvSpPr>
        <p:spPr bwMode="auto">
          <a:xfrm>
            <a:off x="1905000" y="4572000"/>
            <a:ext cx="4572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smtClean="0"/>
              <a:t>0</a:t>
            </a:r>
            <a:endParaRPr lang="en-US" baseline="-25000" dirty="0"/>
          </a:p>
        </p:txBody>
      </p:sp>
      <p:sp>
        <p:nvSpPr>
          <p:cNvPr id="12" name="Text Box 10"/>
          <p:cNvSpPr txBox="1">
            <a:spLocks noChangeArrowheads="1"/>
          </p:cNvSpPr>
          <p:nvPr/>
        </p:nvSpPr>
        <p:spPr bwMode="auto">
          <a:xfrm>
            <a:off x="2514600" y="3810000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 smtClean="0"/>
              <a:t>W</a:t>
            </a:r>
            <a:r>
              <a:rPr lang="en-US" sz="1800" baseline="-25000" dirty="0" smtClean="0"/>
              <a:t>1</a:t>
            </a:r>
            <a:r>
              <a:rPr lang="en-US" sz="1800" dirty="0"/>
              <a:t> </a:t>
            </a:r>
            <a:r>
              <a:rPr lang="en-US" sz="1800" dirty="0" smtClean="0"/>
              <a:t>= 0.1 </a:t>
            </a:r>
            <a:endParaRPr lang="en-US" sz="1800" baseline="-25000" dirty="0"/>
          </a:p>
        </p:txBody>
      </p:sp>
      <p:sp>
        <p:nvSpPr>
          <p:cNvPr id="14" name="Line 7"/>
          <p:cNvSpPr>
            <a:spLocks noChangeShapeType="1"/>
          </p:cNvSpPr>
          <p:nvPr/>
        </p:nvSpPr>
        <p:spPr bwMode="auto">
          <a:xfrm>
            <a:off x="2286000" y="4267200"/>
            <a:ext cx="1752600" cy="152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Line 7"/>
          <p:cNvSpPr>
            <a:spLocks noChangeShapeType="1"/>
          </p:cNvSpPr>
          <p:nvPr/>
        </p:nvSpPr>
        <p:spPr bwMode="auto">
          <a:xfrm flipV="1">
            <a:off x="2438400" y="5181600"/>
            <a:ext cx="1600200" cy="304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1981200" y="5257800"/>
            <a:ext cx="3558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18" name="Text Box 10"/>
          <p:cNvSpPr txBox="1">
            <a:spLocks noChangeArrowheads="1"/>
          </p:cNvSpPr>
          <p:nvPr/>
        </p:nvSpPr>
        <p:spPr bwMode="auto">
          <a:xfrm>
            <a:off x="2362200" y="4419600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 smtClean="0"/>
              <a:t>W</a:t>
            </a:r>
            <a:r>
              <a:rPr lang="en-US" sz="1800" baseline="-25000" dirty="0" smtClean="0"/>
              <a:t>2</a:t>
            </a:r>
            <a:r>
              <a:rPr lang="en-US" sz="1800" dirty="0"/>
              <a:t> </a:t>
            </a:r>
            <a:r>
              <a:rPr lang="en-US" sz="1800" dirty="0" smtClean="0"/>
              <a:t>= 0.3 </a:t>
            </a:r>
            <a:endParaRPr lang="en-US" sz="1800" baseline="-25000" dirty="0"/>
          </a:p>
        </p:txBody>
      </p:sp>
      <p:sp>
        <p:nvSpPr>
          <p:cNvPr id="19" name="Text Box 10"/>
          <p:cNvSpPr txBox="1">
            <a:spLocks noChangeArrowheads="1"/>
          </p:cNvSpPr>
          <p:nvPr/>
        </p:nvSpPr>
        <p:spPr bwMode="auto">
          <a:xfrm>
            <a:off x="2590800" y="5348288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 smtClean="0"/>
              <a:t>W</a:t>
            </a:r>
            <a:r>
              <a:rPr lang="en-US" sz="1800" baseline="-25000" dirty="0"/>
              <a:t>3</a:t>
            </a:r>
            <a:r>
              <a:rPr lang="en-US" sz="1800" dirty="0" smtClean="0"/>
              <a:t> = -0.2</a:t>
            </a:r>
            <a:endParaRPr lang="en-US" sz="1800" baseline="-25000" dirty="0"/>
          </a:p>
        </p:txBody>
      </p:sp>
      <p:sp>
        <p:nvSpPr>
          <p:cNvPr id="21" name="TextBox 20"/>
          <p:cNvSpPr txBox="1"/>
          <p:nvPr/>
        </p:nvSpPr>
        <p:spPr>
          <a:xfrm>
            <a:off x="3962400" y="605135"/>
            <a:ext cx="11299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λ</a:t>
            </a:r>
            <a:r>
              <a:rPr lang="en-US" dirty="0" smtClean="0"/>
              <a:t> = 0.1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3675034" y="2057400"/>
            <a:ext cx="49355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w</a:t>
            </a:r>
            <a:r>
              <a:rPr lang="en-US" baseline="-25000" dirty="0" err="1" smtClean="0"/>
              <a:t>i</a:t>
            </a:r>
            <a:r>
              <a:rPr lang="en-US" dirty="0" smtClean="0"/>
              <a:t> = </a:t>
            </a:r>
            <a:r>
              <a:rPr lang="en-US" dirty="0" err="1" smtClean="0"/>
              <a:t>w</a:t>
            </a:r>
            <a:r>
              <a:rPr lang="en-US" baseline="-25000" dirty="0" err="1" smtClean="0"/>
              <a:t>i</a:t>
            </a:r>
            <a:r>
              <a:rPr lang="en-US" dirty="0" smtClean="0"/>
              <a:t> + </a:t>
            </a:r>
            <a:r>
              <a:rPr lang="en-US" dirty="0" err="1" smtClean="0"/>
              <a:t>λ</a:t>
            </a:r>
            <a:r>
              <a:rPr lang="en-US" dirty="0" smtClean="0"/>
              <a:t> * (actual </a:t>
            </a:r>
            <a:r>
              <a:rPr lang="en-US" dirty="0"/>
              <a:t>-</a:t>
            </a:r>
            <a:r>
              <a:rPr lang="en-US" dirty="0" smtClean="0"/>
              <a:t> predicted) * x</a:t>
            </a:r>
            <a:r>
              <a:rPr lang="en-US" baseline="-25000" dirty="0" smtClean="0"/>
              <a:t>i</a:t>
            </a:r>
            <a:endParaRPr lang="en-US" baseline="-25000" dirty="0"/>
          </a:p>
        </p:txBody>
      </p:sp>
      <p:sp>
        <p:nvSpPr>
          <p:cNvPr id="2" name="TextBox 1"/>
          <p:cNvSpPr txBox="1"/>
          <p:nvPr/>
        </p:nvSpPr>
        <p:spPr>
          <a:xfrm>
            <a:off x="2995555" y="1447800"/>
            <a:ext cx="13478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if wrong: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 bwMode="auto">
          <a:xfrm>
            <a:off x="609600" y="1828800"/>
            <a:ext cx="2133600" cy="457200"/>
          </a:xfrm>
          <a:prstGeom prst="rect">
            <a:avLst/>
          </a:prstGeom>
          <a:solidFill>
            <a:srgbClr val="FF6600">
              <a:alpha val="34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638800" y="3962400"/>
            <a:ext cx="30161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sum =  -0.1: output 0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971800" y="6019800"/>
            <a:ext cx="26655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Right.  No update!</a:t>
            </a:r>
            <a:endParaRPr lang="en-US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7163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4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17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1029604"/>
              </p:ext>
            </p:extLst>
          </p:nvPr>
        </p:nvGraphicFramePr>
        <p:xfrm>
          <a:off x="685800" y="609600"/>
          <a:ext cx="2057400" cy="2209801"/>
        </p:xfrm>
        <a:graphic>
          <a:graphicData uri="http://schemas.openxmlformats.org/drawingml/2006/table">
            <a:tbl>
              <a:tblPr/>
              <a:tblGrid>
                <a:gridCol w="440872"/>
                <a:gridCol w="489857"/>
                <a:gridCol w="1126671"/>
              </a:tblGrid>
              <a:tr h="4423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and </a:t>
                      </a: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141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23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141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23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" name="Oval 2"/>
          <p:cNvSpPr>
            <a:spLocks noChangeArrowheads="1"/>
          </p:cNvSpPr>
          <p:nvPr/>
        </p:nvSpPr>
        <p:spPr bwMode="auto">
          <a:xfrm>
            <a:off x="3962400" y="3962400"/>
            <a:ext cx="1600200" cy="1600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Line 4"/>
          <p:cNvSpPr>
            <a:spLocks noChangeShapeType="1"/>
          </p:cNvSpPr>
          <p:nvPr/>
        </p:nvSpPr>
        <p:spPr bwMode="auto">
          <a:xfrm>
            <a:off x="5638800" y="4724400"/>
            <a:ext cx="1676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7315200" y="4510088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/>
              <a:t>Output </a:t>
            </a:r>
            <a:r>
              <a:rPr lang="en-US" sz="1800" i="1" dirty="0"/>
              <a:t>y</a:t>
            </a:r>
          </a:p>
        </p:txBody>
      </p:sp>
      <p:sp>
        <p:nvSpPr>
          <p:cNvPr id="9" name="Line 7"/>
          <p:cNvSpPr>
            <a:spLocks noChangeShapeType="1"/>
          </p:cNvSpPr>
          <p:nvPr/>
        </p:nvSpPr>
        <p:spPr bwMode="auto">
          <a:xfrm flipV="1">
            <a:off x="2362200" y="4876800"/>
            <a:ext cx="16002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Text Box 8"/>
          <p:cNvSpPr txBox="1">
            <a:spLocks noChangeArrowheads="1"/>
          </p:cNvSpPr>
          <p:nvPr/>
        </p:nvSpPr>
        <p:spPr bwMode="auto">
          <a:xfrm>
            <a:off x="1828800" y="3962400"/>
            <a:ext cx="1143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smtClean="0"/>
              <a:t>1</a:t>
            </a:r>
            <a:endParaRPr lang="en-US" baseline="-25000" dirty="0"/>
          </a:p>
        </p:txBody>
      </p:sp>
      <p:sp>
        <p:nvSpPr>
          <p:cNvPr id="11" name="Text Box 9"/>
          <p:cNvSpPr txBox="1">
            <a:spLocks noChangeArrowheads="1"/>
          </p:cNvSpPr>
          <p:nvPr/>
        </p:nvSpPr>
        <p:spPr bwMode="auto">
          <a:xfrm>
            <a:off x="1905000" y="4572000"/>
            <a:ext cx="4572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smtClean="0"/>
              <a:t>0</a:t>
            </a:r>
            <a:endParaRPr lang="en-US" baseline="-25000" dirty="0"/>
          </a:p>
        </p:txBody>
      </p:sp>
      <p:sp>
        <p:nvSpPr>
          <p:cNvPr id="12" name="Text Box 10"/>
          <p:cNvSpPr txBox="1">
            <a:spLocks noChangeArrowheads="1"/>
          </p:cNvSpPr>
          <p:nvPr/>
        </p:nvSpPr>
        <p:spPr bwMode="auto">
          <a:xfrm>
            <a:off x="2514600" y="3810000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 smtClean="0"/>
              <a:t>W</a:t>
            </a:r>
            <a:r>
              <a:rPr lang="en-US" sz="1800" baseline="-25000" dirty="0" smtClean="0"/>
              <a:t>1</a:t>
            </a:r>
            <a:r>
              <a:rPr lang="en-US" sz="1800" dirty="0"/>
              <a:t> </a:t>
            </a:r>
            <a:r>
              <a:rPr lang="en-US" sz="1800" dirty="0" smtClean="0"/>
              <a:t>= 0.1 </a:t>
            </a:r>
            <a:endParaRPr lang="en-US" sz="1800" baseline="-25000" dirty="0"/>
          </a:p>
        </p:txBody>
      </p:sp>
      <p:sp>
        <p:nvSpPr>
          <p:cNvPr id="14" name="Line 7"/>
          <p:cNvSpPr>
            <a:spLocks noChangeShapeType="1"/>
          </p:cNvSpPr>
          <p:nvPr/>
        </p:nvSpPr>
        <p:spPr bwMode="auto">
          <a:xfrm>
            <a:off x="2286000" y="4267200"/>
            <a:ext cx="1752600" cy="152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Line 7"/>
          <p:cNvSpPr>
            <a:spLocks noChangeShapeType="1"/>
          </p:cNvSpPr>
          <p:nvPr/>
        </p:nvSpPr>
        <p:spPr bwMode="auto">
          <a:xfrm flipV="1">
            <a:off x="2438400" y="5181600"/>
            <a:ext cx="1600200" cy="304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1981200" y="5257800"/>
            <a:ext cx="3558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18" name="Text Box 10"/>
          <p:cNvSpPr txBox="1">
            <a:spLocks noChangeArrowheads="1"/>
          </p:cNvSpPr>
          <p:nvPr/>
        </p:nvSpPr>
        <p:spPr bwMode="auto">
          <a:xfrm>
            <a:off x="2362200" y="4419600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 smtClean="0"/>
              <a:t>W</a:t>
            </a:r>
            <a:r>
              <a:rPr lang="en-US" sz="1800" baseline="-25000" dirty="0" smtClean="0"/>
              <a:t>2</a:t>
            </a:r>
            <a:r>
              <a:rPr lang="en-US" sz="1800" dirty="0"/>
              <a:t> </a:t>
            </a:r>
            <a:r>
              <a:rPr lang="en-US" sz="1800" dirty="0" smtClean="0"/>
              <a:t>= 0.3 </a:t>
            </a:r>
            <a:endParaRPr lang="en-US" sz="1800" baseline="-25000" dirty="0"/>
          </a:p>
        </p:txBody>
      </p:sp>
      <p:sp>
        <p:nvSpPr>
          <p:cNvPr id="19" name="Text Box 10"/>
          <p:cNvSpPr txBox="1">
            <a:spLocks noChangeArrowheads="1"/>
          </p:cNvSpPr>
          <p:nvPr/>
        </p:nvSpPr>
        <p:spPr bwMode="auto">
          <a:xfrm>
            <a:off x="2590800" y="5348288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 smtClean="0"/>
              <a:t>W</a:t>
            </a:r>
            <a:r>
              <a:rPr lang="en-US" sz="1800" baseline="-25000" dirty="0"/>
              <a:t>3</a:t>
            </a:r>
            <a:r>
              <a:rPr lang="en-US" sz="1800" dirty="0" smtClean="0"/>
              <a:t> = -0.2</a:t>
            </a:r>
            <a:endParaRPr lang="en-US" sz="1800" baseline="-25000" dirty="0"/>
          </a:p>
        </p:txBody>
      </p:sp>
      <p:sp>
        <p:nvSpPr>
          <p:cNvPr id="21" name="TextBox 20"/>
          <p:cNvSpPr txBox="1"/>
          <p:nvPr/>
        </p:nvSpPr>
        <p:spPr>
          <a:xfrm>
            <a:off x="3962400" y="605135"/>
            <a:ext cx="11299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λ</a:t>
            </a:r>
            <a:r>
              <a:rPr lang="en-US" dirty="0" smtClean="0"/>
              <a:t> = 0.1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3675034" y="2057400"/>
            <a:ext cx="49355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w</a:t>
            </a:r>
            <a:r>
              <a:rPr lang="en-US" baseline="-25000" dirty="0" err="1" smtClean="0"/>
              <a:t>i</a:t>
            </a:r>
            <a:r>
              <a:rPr lang="en-US" dirty="0" smtClean="0"/>
              <a:t> = </a:t>
            </a:r>
            <a:r>
              <a:rPr lang="en-US" dirty="0" err="1" smtClean="0"/>
              <a:t>w</a:t>
            </a:r>
            <a:r>
              <a:rPr lang="en-US" baseline="-25000" dirty="0" err="1" smtClean="0"/>
              <a:t>i</a:t>
            </a:r>
            <a:r>
              <a:rPr lang="en-US" dirty="0" smtClean="0"/>
              <a:t> + </a:t>
            </a:r>
            <a:r>
              <a:rPr lang="en-US" dirty="0" err="1" smtClean="0"/>
              <a:t>λ</a:t>
            </a:r>
            <a:r>
              <a:rPr lang="en-US" dirty="0" smtClean="0"/>
              <a:t> * (actual </a:t>
            </a:r>
            <a:r>
              <a:rPr lang="en-US" dirty="0"/>
              <a:t>-</a:t>
            </a:r>
            <a:r>
              <a:rPr lang="en-US" dirty="0" smtClean="0"/>
              <a:t> predicted) * x</a:t>
            </a:r>
            <a:r>
              <a:rPr lang="en-US" baseline="-25000" dirty="0" smtClean="0"/>
              <a:t>i</a:t>
            </a:r>
            <a:endParaRPr lang="en-US" baseline="-25000" dirty="0"/>
          </a:p>
        </p:txBody>
      </p:sp>
      <p:sp>
        <p:nvSpPr>
          <p:cNvPr id="2" name="TextBox 1"/>
          <p:cNvSpPr txBox="1"/>
          <p:nvPr/>
        </p:nvSpPr>
        <p:spPr>
          <a:xfrm>
            <a:off x="2995555" y="1447800"/>
            <a:ext cx="13478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if wrong:</a:t>
            </a:r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2971800" y="6019800"/>
            <a:ext cx="25925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Are they all right?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57455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17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07117419"/>
              </p:ext>
            </p:extLst>
          </p:nvPr>
        </p:nvGraphicFramePr>
        <p:xfrm>
          <a:off x="685800" y="609600"/>
          <a:ext cx="2057400" cy="2209801"/>
        </p:xfrm>
        <a:graphic>
          <a:graphicData uri="http://schemas.openxmlformats.org/drawingml/2006/table">
            <a:tbl>
              <a:tblPr/>
              <a:tblGrid>
                <a:gridCol w="440872"/>
                <a:gridCol w="489857"/>
                <a:gridCol w="1126671"/>
              </a:tblGrid>
              <a:tr h="4423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and </a:t>
                      </a: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141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23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141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23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" name="Oval 2"/>
          <p:cNvSpPr>
            <a:spLocks noChangeArrowheads="1"/>
          </p:cNvSpPr>
          <p:nvPr/>
        </p:nvSpPr>
        <p:spPr bwMode="auto">
          <a:xfrm>
            <a:off x="3962400" y="3962400"/>
            <a:ext cx="1600200" cy="1600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Line 4"/>
          <p:cNvSpPr>
            <a:spLocks noChangeShapeType="1"/>
          </p:cNvSpPr>
          <p:nvPr/>
        </p:nvSpPr>
        <p:spPr bwMode="auto">
          <a:xfrm>
            <a:off x="5638800" y="4724400"/>
            <a:ext cx="1676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7315200" y="4510088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/>
              <a:t>Output </a:t>
            </a:r>
            <a:r>
              <a:rPr lang="en-US" sz="1800" i="1" dirty="0"/>
              <a:t>y</a:t>
            </a:r>
          </a:p>
        </p:txBody>
      </p:sp>
      <p:sp>
        <p:nvSpPr>
          <p:cNvPr id="9" name="Line 7"/>
          <p:cNvSpPr>
            <a:spLocks noChangeShapeType="1"/>
          </p:cNvSpPr>
          <p:nvPr/>
        </p:nvSpPr>
        <p:spPr bwMode="auto">
          <a:xfrm flipV="1">
            <a:off x="2362200" y="4876800"/>
            <a:ext cx="16002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Text Box 8"/>
          <p:cNvSpPr txBox="1">
            <a:spLocks noChangeArrowheads="1"/>
          </p:cNvSpPr>
          <p:nvPr/>
        </p:nvSpPr>
        <p:spPr bwMode="auto">
          <a:xfrm>
            <a:off x="1828800" y="3962400"/>
            <a:ext cx="1143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smtClean="0"/>
              <a:t>1</a:t>
            </a:r>
            <a:endParaRPr lang="en-US" baseline="-25000" dirty="0"/>
          </a:p>
        </p:txBody>
      </p:sp>
      <p:sp>
        <p:nvSpPr>
          <p:cNvPr id="11" name="Text Box 9"/>
          <p:cNvSpPr txBox="1">
            <a:spLocks noChangeArrowheads="1"/>
          </p:cNvSpPr>
          <p:nvPr/>
        </p:nvSpPr>
        <p:spPr bwMode="auto">
          <a:xfrm>
            <a:off x="1905000" y="4572000"/>
            <a:ext cx="4572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smtClean="0"/>
              <a:t>0</a:t>
            </a:r>
            <a:endParaRPr lang="en-US" baseline="-25000" dirty="0"/>
          </a:p>
        </p:txBody>
      </p:sp>
      <p:sp>
        <p:nvSpPr>
          <p:cNvPr id="12" name="Text Box 10"/>
          <p:cNvSpPr txBox="1">
            <a:spLocks noChangeArrowheads="1"/>
          </p:cNvSpPr>
          <p:nvPr/>
        </p:nvSpPr>
        <p:spPr bwMode="auto">
          <a:xfrm>
            <a:off x="2514600" y="3810000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 smtClean="0"/>
              <a:t>W</a:t>
            </a:r>
            <a:r>
              <a:rPr lang="en-US" sz="1800" baseline="-25000" dirty="0" smtClean="0"/>
              <a:t>1</a:t>
            </a:r>
            <a:r>
              <a:rPr lang="en-US" sz="1800" dirty="0"/>
              <a:t> </a:t>
            </a:r>
            <a:r>
              <a:rPr lang="en-US" sz="1800" dirty="0" smtClean="0"/>
              <a:t>= 0.1 </a:t>
            </a:r>
            <a:endParaRPr lang="en-US" sz="1800" baseline="-25000" dirty="0"/>
          </a:p>
        </p:txBody>
      </p:sp>
      <p:sp>
        <p:nvSpPr>
          <p:cNvPr id="14" name="Line 7"/>
          <p:cNvSpPr>
            <a:spLocks noChangeShapeType="1"/>
          </p:cNvSpPr>
          <p:nvPr/>
        </p:nvSpPr>
        <p:spPr bwMode="auto">
          <a:xfrm>
            <a:off x="2286000" y="4267200"/>
            <a:ext cx="1752600" cy="152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Line 7"/>
          <p:cNvSpPr>
            <a:spLocks noChangeShapeType="1"/>
          </p:cNvSpPr>
          <p:nvPr/>
        </p:nvSpPr>
        <p:spPr bwMode="auto">
          <a:xfrm flipV="1">
            <a:off x="2438400" y="5181600"/>
            <a:ext cx="1600200" cy="304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1981200" y="5257800"/>
            <a:ext cx="3558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18" name="Text Box 10"/>
          <p:cNvSpPr txBox="1">
            <a:spLocks noChangeArrowheads="1"/>
          </p:cNvSpPr>
          <p:nvPr/>
        </p:nvSpPr>
        <p:spPr bwMode="auto">
          <a:xfrm>
            <a:off x="2362200" y="4419600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 smtClean="0"/>
              <a:t>W</a:t>
            </a:r>
            <a:r>
              <a:rPr lang="en-US" sz="1800" baseline="-25000" dirty="0" smtClean="0"/>
              <a:t>2</a:t>
            </a:r>
            <a:r>
              <a:rPr lang="en-US" sz="1800" dirty="0"/>
              <a:t> </a:t>
            </a:r>
            <a:r>
              <a:rPr lang="en-US" sz="1800" dirty="0" smtClean="0"/>
              <a:t>= 0.3 </a:t>
            </a:r>
            <a:endParaRPr lang="en-US" sz="1800" baseline="-25000" dirty="0"/>
          </a:p>
        </p:txBody>
      </p:sp>
      <p:sp>
        <p:nvSpPr>
          <p:cNvPr id="19" name="Text Box 10"/>
          <p:cNvSpPr txBox="1">
            <a:spLocks noChangeArrowheads="1"/>
          </p:cNvSpPr>
          <p:nvPr/>
        </p:nvSpPr>
        <p:spPr bwMode="auto">
          <a:xfrm>
            <a:off x="2590800" y="5348288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 smtClean="0"/>
              <a:t>W</a:t>
            </a:r>
            <a:r>
              <a:rPr lang="en-US" sz="1800" baseline="-25000" dirty="0"/>
              <a:t>3</a:t>
            </a:r>
            <a:r>
              <a:rPr lang="en-US" sz="1800" dirty="0" smtClean="0"/>
              <a:t> = -0.2</a:t>
            </a:r>
            <a:endParaRPr lang="en-US" sz="1800" baseline="-25000" dirty="0"/>
          </a:p>
        </p:txBody>
      </p:sp>
      <p:sp>
        <p:nvSpPr>
          <p:cNvPr id="21" name="TextBox 20"/>
          <p:cNvSpPr txBox="1"/>
          <p:nvPr/>
        </p:nvSpPr>
        <p:spPr>
          <a:xfrm>
            <a:off x="3962400" y="605135"/>
            <a:ext cx="11299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λ</a:t>
            </a:r>
            <a:r>
              <a:rPr lang="en-US" dirty="0" smtClean="0"/>
              <a:t> = 0.1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3675034" y="2057400"/>
            <a:ext cx="49355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w</a:t>
            </a:r>
            <a:r>
              <a:rPr lang="en-US" baseline="-25000" dirty="0" err="1" smtClean="0"/>
              <a:t>i</a:t>
            </a:r>
            <a:r>
              <a:rPr lang="en-US" dirty="0" smtClean="0"/>
              <a:t> = </a:t>
            </a:r>
            <a:r>
              <a:rPr lang="en-US" dirty="0" err="1" smtClean="0"/>
              <a:t>w</a:t>
            </a:r>
            <a:r>
              <a:rPr lang="en-US" baseline="-25000" dirty="0" err="1" smtClean="0"/>
              <a:t>i</a:t>
            </a:r>
            <a:r>
              <a:rPr lang="en-US" dirty="0" smtClean="0"/>
              <a:t> + </a:t>
            </a:r>
            <a:r>
              <a:rPr lang="en-US" dirty="0" err="1" smtClean="0"/>
              <a:t>λ</a:t>
            </a:r>
            <a:r>
              <a:rPr lang="en-US" dirty="0" smtClean="0"/>
              <a:t> * (actual </a:t>
            </a:r>
            <a:r>
              <a:rPr lang="en-US" dirty="0"/>
              <a:t>-</a:t>
            </a:r>
            <a:r>
              <a:rPr lang="en-US" dirty="0" smtClean="0"/>
              <a:t> predicted) * x</a:t>
            </a:r>
            <a:r>
              <a:rPr lang="en-US" baseline="-25000" dirty="0" smtClean="0"/>
              <a:t>i</a:t>
            </a:r>
            <a:endParaRPr lang="en-US" baseline="-25000" dirty="0"/>
          </a:p>
        </p:txBody>
      </p:sp>
      <p:sp>
        <p:nvSpPr>
          <p:cNvPr id="2" name="TextBox 1"/>
          <p:cNvSpPr txBox="1"/>
          <p:nvPr/>
        </p:nvSpPr>
        <p:spPr>
          <a:xfrm>
            <a:off x="2995555" y="1447800"/>
            <a:ext cx="13478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if wrong: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 bwMode="auto">
          <a:xfrm>
            <a:off x="609600" y="1447800"/>
            <a:ext cx="2133600" cy="457200"/>
          </a:xfrm>
          <a:prstGeom prst="rect">
            <a:avLst/>
          </a:prstGeom>
          <a:solidFill>
            <a:srgbClr val="FF6600">
              <a:alpha val="34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638800" y="3962400"/>
            <a:ext cx="29136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sum =  0.1: output 1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10000" y="6096000"/>
            <a:ext cx="10856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Wrong</a:t>
            </a:r>
            <a:endParaRPr lang="en-US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80822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17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06846065"/>
              </p:ext>
            </p:extLst>
          </p:nvPr>
        </p:nvGraphicFramePr>
        <p:xfrm>
          <a:off x="685800" y="609600"/>
          <a:ext cx="2057400" cy="2209801"/>
        </p:xfrm>
        <a:graphic>
          <a:graphicData uri="http://schemas.openxmlformats.org/drawingml/2006/table">
            <a:tbl>
              <a:tblPr/>
              <a:tblGrid>
                <a:gridCol w="440872"/>
                <a:gridCol w="489857"/>
                <a:gridCol w="1126671"/>
              </a:tblGrid>
              <a:tr h="4423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and </a:t>
                      </a: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141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23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141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23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" name="Oval 2"/>
          <p:cNvSpPr>
            <a:spLocks noChangeArrowheads="1"/>
          </p:cNvSpPr>
          <p:nvPr/>
        </p:nvSpPr>
        <p:spPr bwMode="auto">
          <a:xfrm>
            <a:off x="3962400" y="3962400"/>
            <a:ext cx="1600200" cy="1600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Line 4"/>
          <p:cNvSpPr>
            <a:spLocks noChangeShapeType="1"/>
          </p:cNvSpPr>
          <p:nvPr/>
        </p:nvSpPr>
        <p:spPr bwMode="auto">
          <a:xfrm>
            <a:off x="5638800" y="4724400"/>
            <a:ext cx="1676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7315200" y="4510088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/>
              <a:t>Output </a:t>
            </a:r>
            <a:r>
              <a:rPr lang="en-US" sz="1800" i="1" dirty="0"/>
              <a:t>y</a:t>
            </a:r>
          </a:p>
        </p:txBody>
      </p:sp>
      <p:sp>
        <p:nvSpPr>
          <p:cNvPr id="9" name="Line 7"/>
          <p:cNvSpPr>
            <a:spLocks noChangeShapeType="1"/>
          </p:cNvSpPr>
          <p:nvPr/>
        </p:nvSpPr>
        <p:spPr bwMode="auto">
          <a:xfrm flipV="1">
            <a:off x="2362200" y="4876800"/>
            <a:ext cx="16002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Text Box 8"/>
          <p:cNvSpPr txBox="1">
            <a:spLocks noChangeArrowheads="1"/>
          </p:cNvSpPr>
          <p:nvPr/>
        </p:nvSpPr>
        <p:spPr bwMode="auto">
          <a:xfrm>
            <a:off x="1828800" y="3962400"/>
            <a:ext cx="1143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smtClean="0"/>
              <a:t>1</a:t>
            </a:r>
            <a:endParaRPr lang="en-US" baseline="-25000" dirty="0"/>
          </a:p>
        </p:txBody>
      </p:sp>
      <p:sp>
        <p:nvSpPr>
          <p:cNvPr id="11" name="Text Box 9"/>
          <p:cNvSpPr txBox="1">
            <a:spLocks noChangeArrowheads="1"/>
          </p:cNvSpPr>
          <p:nvPr/>
        </p:nvSpPr>
        <p:spPr bwMode="auto">
          <a:xfrm>
            <a:off x="1905000" y="4572000"/>
            <a:ext cx="4572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smtClean="0"/>
              <a:t>0</a:t>
            </a:r>
            <a:endParaRPr lang="en-US" baseline="-25000" dirty="0"/>
          </a:p>
        </p:txBody>
      </p:sp>
      <p:sp>
        <p:nvSpPr>
          <p:cNvPr id="12" name="Text Box 10"/>
          <p:cNvSpPr txBox="1">
            <a:spLocks noChangeArrowheads="1"/>
          </p:cNvSpPr>
          <p:nvPr/>
        </p:nvSpPr>
        <p:spPr bwMode="auto">
          <a:xfrm>
            <a:off x="2514600" y="3810000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 smtClean="0"/>
              <a:t>W</a:t>
            </a:r>
            <a:r>
              <a:rPr lang="en-US" sz="1800" baseline="-25000" dirty="0" smtClean="0"/>
              <a:t>1</a:t>
            </a:r>
            <a:r>
              <a:rPr lang="en-US" sz="1800" dirty="0"/>
              <a:t> </a:t>
            </a:r>
            <a:r>
              <a:rPr lang="en-US" sz="1800" dirty="0" smtClean="0"/>
              <a:t>= 0.1 </a:t>
            </a:r>
            <a:endParaRPr lang="en-US" sz="1800" baseline="-25000" dirty="0"/>
          </a:p>
        </p:txBody>
      </p:sp>
      <p:sp>
        <p:nvSpPr>
          <p:cNvPr id="14" name="Line 7"/>
          <p:cNvSpPr>
            <a:spLocks noChangeShapeType="1"/>
          </p:cNvSpPr>
          <p:nvPr/>
        </p:nvSpPr>
        <p:spPr bwMode="auto">
          <a:xfrm>
            <a:off x="2286000" y="4267200"/>
            <a:ext cx="1752600" cy="152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Line 7"/>
          <p:cNvSpPr>
            <a:spLocks noChangeShapeType="1"/>
          </p:cNvSpPr>
          <p:nvPr/>
        </p:nvSpPr>
        <p:spPr bwMode="auto">
          <a:xfrm flipV="1">
            <a:off x="2438400" y="5181600"/>
            <a:ext cx="1600200" cy="304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1981200" y="5257800"/>
            <a:ext cx="3558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18" name="Text Box 10"/>
          <p:cNvSpPr txBox="1">
            <a:spLocks noChangeArrowheads="1"/>
          </p:cNvSpPr>
          <p:nvPr/>
        </p:nvSpPr>
        <p:spPr bwMode="auto">
          <a:xfrm>
            <a:off x="2362200" y="4419600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 smtClean="0">
                <a:solidFill>
                  <a:srgbClr val="0000FF"/>
                </a:solidFill>
              </a:rPr>
              <a:t>W</a:t>
            </a:r>
            <a:r>
              <a:rPr lang="en-US" sz="1800" baseline="-25000" dirty="0" smtClean="0">
                <a:solidFill>
                  <a:srgbClr val="0000FF"/>
                </a:solidFill>
              </a:rPr>
              <a:t>2</a:t>
            </a:r>
            <a:r>
              <a:rPr lang="en-US" sz="1800" dirty="0">
                <a:solidFill>
                  <a:srgbClr val="0000FF"/>
                </a:solidFill>
              </a:rPr>
              <a:t> </a:t>
            </a:r>
            <a:r>
              <a:rPr lang="en-US" sz="1800" dirty="0" smtClean="0">
                <a:solidFill>
                  <a:srgbClr val="0000FF"/>
                </a:solidFill>
              </a:rPr>
              <a:t>= 0.2 </a:t>
            </a:r>
            <a:endParaRPr lang="en-US" sz="1800" baseline="-25000" dirty="0">
              <a:solidFill>
                <a:srgbClr val="0000FF"/>
              </a:solidFill>
            </a:endParaRPr>
          </a:p>
        </p:txBody>
      </p:sp>
      <p:sp>
        <p:nvSpPr>
          <p:cNvPr id="19" name="Text Box 10"/>
          <p:cNvSpPr txBox="1">
            <a:spLocks noChangeArrowheads="1"/>
          </p:cNvSpPr>
          <p:nvPr/>
        </p:nvSpPr>
        <p:spPr bwMode="auto">
          <a:xfrm>
            <a:off x="2590800" y="5348288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 smtClean="0">
                <a:solidFill>
                  <a:srgbClr val="0000FF"/>
                </a:solidFill>
              </a:rPr>
              <a:t>W</a:t>
            </a:r>
            <a:r>
              <a:rPr lang="en-US" sz="1800" baseline="-25000" dirty="0">
                <a:solidFill>
                  <a:srgbClr val="0000FF"/>
                </a:solidFill>
              </a:rPr>
              <a:t>3</a:t>
            </a:r>
            <a:r>
              <a:rPr lang="en-US" sz="1800" dirty="0" smtClean="0">
                <a:solidFill>
                  <a:srgbClr val="0000FF"/>
                </a:solidFill>
              </a:rPr>
              <a:t> = -0.3</a:t>
            </a:r>
            <a:endParaRPr lang="en-US" sz="1800" baseline="-25000" dirty="0">
              <a:solidFill>
                <a:srgbClr val="0000FF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962400" y="605135"/>
            <a:ext cx="11299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λ</a:t>
            </a:r>
            <a:r>
              <a:rPr lang="en-US" dirty="0" smtClean="0"/>
              <a:t> = 0.1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3675034" y="2057400"/>
            <a:ext cx="49355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w</a:t>
            </a:r>
            <a:r>
              <a:rPr lang="en-US" baseline="-25000" dirty="0" err="1" smtClean="0"/>
              <a:t>i</a:t>
            </a:r>
            <a:r>
              <a:rPr lang="en-US" dirty="0" smtClean="0"/>
              <a:t> = </a:t>
            </a:r>
            <a:r>
              <a:rPr lang="en-US" dirty="0" err="1" smtClean="0"/>
              <a:t>w</a:t>
            </a:r>
            <a:r>
              <a:rPr lang="en-US" baseline="-25000" dirty="0" err="1" smtClean="0"/>
              <a:t>i</a:t>
            </a:r>
            <a:r>
              <a:rPr lang="en-US" dirty="0" smtClean="0"/>
              <a:t> + </a:t>
            </a:r>
            <a:r>
              <a:rPr lang="en-US" dirty="0" err="1" smtClean="0"/>
              <a:t>λ</a:t>
            </a:r>
            <a:r>
              <a:rPr lang="en-US" dirty="0" smtClean="0"/>
              <a:t> * (actual </a:t>
            </a:r>
            <a:r>
              <a:rPr lang="en-US" dirty="0"/>
              <a:t>-</a:t>
            </a:r>
            <a:r>
              <a:rPr lang="en-US" dirty="0" smtClean="0"/>
              <a:t> predicted) * x</a:t>
            </a:r>
            <a:r>
              <a:rPr lang="en-US" baseline="-25000" dirty="0" smtClean="0"/>
              <a:t>i</a:t>
            </a:r>
            <a:endParaRPr lang="en-US" baseline="-25000" dirty="0"/>
          </a:p>
        </p:txBody>
      </p:sp>
      <p:sp>
        <p:nvSpPr>
          <p:cNvPr id="2" name="TextBox 1"/>
          <p:cNvSpPr txBox="1"/>
          <p:nvPr/>
        </p:nvSpPr>
        <p:spPr>
          <a:xfrm>
            <a:off x="2995555" y="1447800"/>
            <a:ext cx="13478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if wrong: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 bwMode="auto">
          <a:xfrm>
            <a:off x="609600" y="1447800"/>
            <a:ext cx="2133600" cy="457200"/>
          </a:xfrm>
          <a:prstGeom prst="rect">
            <a:avLst/>
          </a:prstGeom>
          <a:solidFill>
            <a:srgbClr val="FF6600">
              <a:alpha val="34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638800" y="3962400"/>
            <a:ext cx="29136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sum =  0.1: output 1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514600" y="6019800"/>
            <a:ext cx="56504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decrease (0-1=-1) all non-zero x</a:t>
            </a:r>
            <a:r>
              <a:rPr lang="en-US" baseline="-25000" dirty="0" smtClean="0">
                <a:solidFill>
                  <a:srgbClr val="0000FF"/>
                </a:solidFill>
              </a:rPr>
              <a:t>i</a:t>
            </a:r>
            <a:r>
              <a:rPr lang="en-US" dirty="0" smtClean="0">
                <a:solidFill>
                  <a:srgbClr val="0000FF"/>
                </a:solidFill>
              </a:rPr>
              <a:t> by 0.1</a:t>
            </a:r>
            <a:endParaRPr lang="en-US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71301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17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63322188"/>
              </p:ext>
            </p:extLst>
          </p:nvPr>
        </p:nvGraphicFramePr>
        <p:xfrm>
          <a:off x="685800" y="609600"/>
          <a:ext cx="2057400" cy="2209801"/>
        </p:xfrm>
        <a:graphic>
          <a:graphicData uri="http://schemas.openxmlformats.org/drawingml/2006/table">
            <a:tbl>
              <a:tblPr/>
              <a:tblGrid>
                <a:gridCol w="440872"/>
                <a:gridCol w="489857"/>
                <a:gridCol w="1126671"/>
              </a:tblGrid>
              <a:tr h="4423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and </a:t>
                      </a: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141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23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141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23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" name="Oval 2"/>
          <p:cNvSpPr>
            <a:spLocks noChangeArrowheads="1"/>
          </p:cNvSpPr>
          <p:nvPr/>
        </p:nvSpPr>
        <p:spPr bwMode="auto">
          <a:xfrm>
            <a:off x="3962400" y="3962400"/>
            <a:ext cx="1600200" cy="1600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Line 4"/>
          <p:cNvSpPr>
            <a:spLocks noChangeShapeType="1"/>
          </p:cNvSpPr>
          <p:nvPr/>
        </p:nvSpPr>
        <p:spPr bwMode="auto">
          <a:xfrm>
            <a:off x="5638800" y="4724400"/>
            <a:ext cx="1676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7315200" y="4510088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/>
              <a:t>Output </a:t>
            </a:r>
            <a:r>
              <a:rPr lang="en-US" sz="1800" i="1" dirty="0"/>
              <a:t>y</a:t>
            </a:r>
          </a:p>
        </p:txBody>
      </p:sp>
      <p:sp>
        <p:nvSpPr>
          <p:cNvPr id="9" name="Line 7"/>
          <p:cNvSpPr>
            <a:spLocks noChangeShapeType="1"/>
          </p:cNvSpPr>
          <p:nvPr/>
        </p:nvSpPr>
        <p:spPr bwMode="auto">
          <a:xfrm flipV="1">
            <a:off x="2362200" y="4876800"/>
            <a:ext cx="16002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Text Box 8"/>
          <p:cNvSpPr txBox="1">
            <a:spLocks noChangeArrowheads="1"/>
          </p:cNvSpPr>
          <p:nvPr/>
        </p:nvSpPr>
        <p:spPr bwMode="auto">
          <a:xfrm>
            <a:off x="1828800" y="3962400"/>
            <a:ext cx="1143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smtClean="0"/>
              <a:t>1</a:t>
            </a:r>
            <a:endParaRPr lang="en-US" baseline="-25000" dirty="0"/>
          </a:p>
        </p:txBody>
      </p:sp>
      <p:sp>
        <p:nvSpPr>
          <p:cNvPr id="11" name="Text Box 9"/>
          <p:cNvSpPr txBox="1">
            <a:spLocks noChangeArrowheads="1"/>
          </p:cNvSpPr>
          <p:nvPr/>
        </p:nvSpPr>
        <p:spPr bwMode="auto">
          <a:xfrm>
            <a:off x="1905000" y="4572000"/>
            <a:ext cx="4572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smtClean="0"/>
              <a:t>0</a:t>
            </a:r>
            <a:endParaRPr lang="en-US" baseline="-25000" dirty="0"/>
          </a:p>
        </p:txBody>
      </p:sp>
      <p:sp>
        <p:nvSpPr>
          <p:cNvPr id="12" name="Text Box 10"/>
          <p:cNvSpPr txBox="1">
            <a:spLocks noChangeArrowheads="1"/>
          </p:cNvSpPr>
          <p:nvPr/>
        </p:nvSpPr>
        <p:spPr bwMode="auto">
          <a:xfrm>
            <a:off x="2514600" y="3810000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 smtClean="0"/>
              <a:t>W</a:t>
            </a:r>
            <a:r>
              <a:rPr lang="en-US" sz="1800" baseline="-25000" dirty="0" smtClean="0"/>
              <a:t>1</a:t>
            </a:r>
            <a:r>
              <a:rPr lang="en-US" sz="1800" dirty="0"/>
              <a:t> </a:t>
            </a:r>
            <a:r>
              <a:rPr lang="en-US" sz="1800" dirty="0" smtClean="0"/>
              <a:t>= 0.1 </a:t>
            </a:r>
            <a:endParaRPr lang="en-US" sz="1800" baseline="-25000" dirty="0"/>
          </a:p>
        </p:txBody>
      </p:sp>
      <p:sp>
        <p:nvSpPr>
          <p:cNvPr id="14" name="Line 7"/>
          <p:cNvSpPr>
            <a:spLocks noChangeShapeType="1"/>
          </p:cNvSpPr>
          <p:nvPr/>
        </p:nvSpPr>
        <p:spPr bwMode="auto">
          <a:xfrm>
            <a:off x="2286000" y="4267200"/>
            <a:ext cx="1752600" cy="152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Line 7"/>
          <p:cNvSpPr>
            <a:spLocks noChangeShapeType="1"/>
          </p:cNvSpPr>
          <p:nvPr/>
        </p:nvSpPr>
        <p:spPr bwMode="auto">
          <a:xfrm flipV="1">
            <a:off x="2438400" y="5181600"/>
            <a:ext cx="1600200" cy="304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1981200" y="5257800"/>
            <a:ext cx="3558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18" name="Text Box 10"/>
          <p:cNvSpPr txBox="1">
            <a:spLocks noChangeArrowheads="1"/>
          </p:cNvSpPr>
          <p:nvPr/>
        </p:nvSpPr>
        <p:spPr bwMode="auto">
          <a:xfrm>
            <a:off x="2362200" y="4419600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 smtClean="0"/>
              <a:t>W</a:t>
            </a:r>
            <a:r>
              <a:rPr lang="en-US" sz="1800" baseline="-25000" dirty="0" smtClean="0"/>
              <a:t>2</a:t>
            </a:r>
            <a:r>
              <a:rPr lang="en-US" sz="1800" dirty="0"/>
              <a:t> </a:t>
            </a:r>
            <a:r>
              <a:rPr lang="en-US" sz="1800" dirty="0" smtClean="0"/>
              <a:t>= 0.2 </a:t>
            </a:r>
            <a:endParaRPr lang="en-US" sz="1800" baseline="-25000" dirty="0"/>
          </a:p>
        </p:txBody>
      </p:sp>
      <p:sp>
        <p:nvSpPr>
          <p:cNvPr id="19" name="Text Box 10"/>
          <p:cNvSpPr txBox="1">
            <a:spLocks noChangeArrowheads="1"/>
          </p:cNvSpPr>
          <p:nvPr/>
        </p:nvSpPr>
        <p:spPr bwMode="auto">
          <a:xfrm>
            <a:off x="2590800" y="5348288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 smtClean="0"/>
              <a:t>W</a:t>
            </a:r>
            <a:r>
              <a:rPr lang="en-US" sz="1800" baseline="-25000" dirty="0"/>
              <a:t>3</a:t>
            </a:r>
            <a:r>
              <a:rPr lang="en-US" sz="1800" dirty="0" smtClean="0"/>
              <a:t> = -0.3</a:t>
            </a:r>
            <a:endParaRPr lang="en-US" sz="1800" baseline="-25000" dirty="0"/>
          </a:p>
        </p:txBody>
      </p:sp>
      <p:sp>
        <p:nvSpPr>
          <p:cNvPr id="21" name="TextBox 20"/>
          <p:cNvSpPr txBox="1"/>
          <p:nvPr/>
        </p:nvSpPr>
        <p:spPr>
          <a:xfrm>
            <a:off x="3962400" y="605135"/>
            <a:ext cx="11299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λ</a:t>
            </a:r>
            <a:r>
              <a:rPr lang="en-US" dirty="0" smtClean="0"/>
              <a:t> = 0.1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3675034" y="2057400"/>
            <a:ext cx="49355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w</a:t>
            </a:r>
            <a:r>
              <a:rPr lang="en-US" baseline="-25000" dirty="0" err="1" smtClean="0"/>
              <a:t>i</a:t>
            </a:r>
            <a:r>
              <a:rPr lang="en-US" dirty="0" smtClean="0"/>
              <a:t> = </a:t>
            </a:r>
            <a:r>
              <a:rPr lang="en-US" dirty="0" err="1" smtClean="0"/>
              <a:t>w</a:t>
            </a:r>
            <a:r>
              <a:rPr lang="en-US" baseline="-25000" dirty="0" err="1" smtClean="0"/>
              <a:t>i</a:t>
            </a:r>
            <a:r>
              <a:rPr lang="en-US" dirty="0" smtClean="0"/>
              <a:t> + </a:t>
            </a:r>
            <a:r>
              <a:rPr lang="en-US" dirty="0" err="1" smtClean="0"/>
              <a:t>λ</a:t>
            </a:r>
            <a:r>
              <a:rPr lang="en-US" dirty="0" smtClean="0"/>
              <a:t> * (actual </a:t>
            </a:r>
            <a:r>
              <a:rPr lang="en-US" dirty="0"/>
              <a:t>-</a:t>
            </a:r>
            <a:r>
              <a:rPr lang="en-US" dirty="0" smtClean="0"/>
              <a:t> predicted) * x</a:t>
            </a:r>
            <a:r>
              <a:rPr lang="en-US" baseline="-25000" dirty="0" smtClean="0"/>
              <a:t>i</a:t>
            </a:r>
            <a:endParaRPr lang="en-US" baseline="-25000" dirty="0"/>
          </a:p>
        </p:txBody>
      </p:sp>
      <p:sp>
        <p:nvSpPr>
          <p:cNvPr id="2" name="TextBox 1"/>
          <p:cNvSpPr txBox="1"/>
          <p:nvPr/>
        </p:nvSpPr>
        <p:spPr>
          <a:xfrm>
            <a:off x="2995555" y="1447800"/>
            <a:ext cx="13478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if wrong: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 bwMode="auto">
          <a:xfrm>
            <a:off x="609600" y="1447800"/>
            <a:ext cx="2133600" cy="457200"/>
          </a:xfrm>
          <a:prstGeom prst="rect">
            <a:avLst/>
          </a:prstGeom>
          <a:solidFill>
            <a:srgbClr val="FF6600">
              <a:alpha val="34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638800" y="3962400"/>
            <a:ext cx="29136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sum =  0.1: output 1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274873" y="6019800"/>
            <a:ext cx="25925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Are they all right?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29347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17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39862713"/>
              </p:ext>
            </p:extLst>
          </p:nvPr>
        </p:nvGraphicFramePr>
        <p:xfrm>
          <a:off x="685800" y="609600"/>
          <a:ext cx="2057400" cy="2209801"/>
        </p:xfrm>
        <a:graphic>
          <a:graphicData uri="http://schemas.openxmlformats.org/drawingml/2006/table">
            <a:tbl>
              <a:tblPr/>
              <a:tblGrid>
                <a:gridCol w="440872"/>
                <a:gridCol w="489857"/>
                <a:gridCol w="1126671"/>
              </a:tblGrid>
              <a:tr h="4423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and </a:t>
                      </a: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141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23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141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23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" name="Oval 2"/>
          <p:cNvSpPr>
            <a:spLocks noChangeArrowheads="1"/>
          </p:cNvSpPr>
          <p:nvPr/>
        </p:nvSpPr>
        <p:spPr bwMode="auto">
          <a:xfrm>
            <a:off x="3962400" y="3962400"/>
            <a:ext cx="1600200" cy="1600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Line 4"/>
          <p:cNvSpPr>
            <a:spLocks noChangeShapeType="1"/>
          </p:cNvSpPr>
          <p:nvPr/>
        </p:nvSpPr>
        <p:spPr bwMode="auto">
          <a:xfrm>
            <a:off x="5638800" y="4724400"/>
            <a:ext cx="1676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7315200" y="4510088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/>
              <a:t>Output </a:t>
            </a:r>
            <a:r>
              <a:rPr lang="en-US" sz="1800" i="1" dirty="0"/>
              <a:t>y</a:t>
            </a:r>
          </a:p>
        </p:txBody>
      </p:sp>
      <p:sp>
        <p:nvSpPr>
          <p:cNvPr id="9" name="Line 7"/>
          <p:cNvSpPr>
            <a:spLocks noChangeShapeType="1"/>
          </p:cNvSpPr>
          <p:nvPr/>
        </p:nvSpPr>
        <p:spPr bwMode="auto">
          <a:xfrm flipV="1">
            <a:off x="2362200" y="4876800"/>
            <a:ext cx="16002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Text Box 8"/>
          <p:cNvSpPr txBox="1">
            <a:spLocks noChangeArrowheads="1"/>
          </p:cNvSpPr>
          <p:nvPr/>
        </p:nvSpPr>
        <p:spPr bwMode="auto">
          <a:xfrm>
            <a:off x="1828800" y="3962400"/>
            <a:ext cx="1143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smtClean="0"/>
              <a:t>1</a:t>
            </a:r>
            <a:endParaRPr lang="en-US" baseline="-25000" dirty="0"/>
          </a:p>
        </p:txBody>
      </p:sp>
      <p:sp>
        <p:nvSpPr>
          <p:cNvPr id="11" name="Text Box 9"/>
          <p:cNvSpPr txBox="1">
            <a:spLocks noChangeArrowheads="1"/>
          </p:cNvSpPr>
          <p:nvPr/>
        </p:nvSpPr>
        <p:spPr bwMode="auto">
          <a:xfrm>
            <a:off x="1905000" y="4572000"/>
            <a:ext cx="4572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1</a:t>
            </a:r>
            <a:endParaRPr lang="en-US" baseline="-25000" dirty="0"/>
          </a:p>
        </p:txBody>
      </p:sp>
      <p:sp>
        <p:nvSpPr>
          <p:cNvPr id="12" name="Text Box 10"/>
          <p:cNvSpPr txBox="1">
            <a:spLocks noChangeArrowheads="1"/>
          </p:cNvSpPr>
          <p:nvPr/>
        </p:nvSpPr>
        <p:spPr bwMode="auto">
          <a:xfrm>
            <a:off x="2514600" y="3810000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 smtClean="0"/>
              <a:t>W</a:t>
            </a:r>
            <a:r>
              <a:rPr lang="en-US" sz="1800" baseline="-25000" dirty="0" smtClean="0"/>
              <a:t>1</a:t>
            </a:r>
            <a:r>
              <a:rPr lang="en-US" sz="1800" dirty="0"/>
              <a:t> </a:t>
            </a:r>
            <a:r>
              <a:rPr lang="en-US" sz="1800" dirty="0" smtClean="0"/>
              <a:t>= 0.1 </a:t>
            </a:r>
            <a:endParaRPr lang="en-US" sz="1800" baseline="-25000" dirty="0"/>
          </a:p>
        </p:txBody>
      </p:sp>
      <p:sp>
        <p:nvSpPr>
          <p:cNvPr id="14" name="Line 7"/>
          <p:cNvSpPr>
            <a:spLocks noChangeShapeType="1"/>
          </p:cNvSpPr>
          <p:nvPr/>
        </p:nvSpPr>
        <p:spPr bwMode="auto">
          <a:xfrm>
            <a:off x="2286000" y="4267200"/>
            <a:ext cx="1752600" cy="152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Line 7"/>
          <p:cNvSpPr>
            <a:spLocks noChangeShapeType="1"/>
          </p:cNvSpPr>
          <p:nvPr/>
        </p:nvSpPr>
        <p:spPr bwMode="auto">
          <a:xfrm flipV="1">
            <a:off x="2438400" y="5181600"/>
            <a:ext cx="1600200" cy="304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1981200" y="5257800"/>
            <a:ext cx="3558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18" name="Text Box 10"/>
          <p:cNvSpPr txBox="1">
            <a:spLocks noChangeArrowheads="1"/>
          </p:cNvSpPr>
          <p:nvPr/>
        </p:nvSpPr>
        <p:spPr bwMode="auto">
          <a:xfrm>
            <a:off x="2362200" y="4419600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 smtClean="0"/>
              <a:t>W</a:t>
            </a:r>
            <a:r>
              <a:rPr lang="en-US" sz="1800" baseline="-25000" dirty="0" smtClean="0"/>
              <a:t>2</a:t>
            </a:r>
            <a:r>
              <a:rPr lang="en-US" sz="1800" dirty="0"/>
              <a:t> </a:t>
            </a:r>
            <a:r>
              <a:rPr lang="en-US" sz="1800" dirty="0" smtClean="0"/>
              <a:t>= 0.2 </a:t>
            </a:r>
            <a:endParaRPr lang="en-US" sz="1800" baseline="-25000" dirty="0"/>
          </a:p>
        </p:txBody>
      </p:sp>
      <p:sp>
        <p:nvSpPr>
          <p:cNvPr id="19" name="Text Box 10"/>
          <p:cNvSpPr txBox="1">
            <a:spLocks noChangeArrowheads="1"/>
          </p:cNvSpPr>
          <p:nvPr/>
        </p:nvSpPr>
        <p:spPr bwMode="auto">
          <a:xfrm>
            <a:off x="2590800" y="5348288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 smtClean="0"/>
              <a:t>W</a:t>
            </a:r>
            <a:r>
              <a:rPr lang="en-US" sz="1800" baseline="-25000" dirty="0"/>
              <a:t>3</a:t>
            </a:r>
            <a:r>
              <a:rPr lang="en-US" sz="1800" dirty="0" smtClean="0"/>
              <a:t> = -0.3</a:t>
            </a:r>
            <a:endParaRPr lang="en-US" sz="1800" baseline="-25000" dirty="0"/>
          </a:p>
        </p:txBody>
      </p:sp>
      <p:sp>
        <p:nvSpPr>
          <p:cNvPr id="21" name="TextBox 20"/>
          <p:cNvSpPr txBox="1"/>
          <p:nvPr/>
        </p:nvSpPr>
        <p:spPr>
          <a:xfrm>
            <a:off x="3962400" y="605135"/>
            <a:ext cx="11299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λ</a:t>
            </a:r>
            <a:r>
              <a:rPr lang="en-US" dirty="0" smtClean="0"/>
              <a:t> = 0.1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3675034" y="2057400"/>
            <a:ext cx="49355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w</a:t>
            </a:r>
            <a:r>
              <a:rPr lang="en-US" baseline="-25000" dirty="0" err="1" smtClean="0"/>
              <a:t>i</a:t>
            </a:r>
            <a:r>
              <a:rPr lang="en-US" dirty="0" smtClean="0"/>
              <a:t> = </a:t>
            </a:r>
            <a:r>
              <a:rPr lang="en-US" dirty="0" err="1" smtClean="0"/>
              <a:t>w</a:t>
            </a:r>
            <a:r>
              <a:rPr lang="en-US" baseline="-25000" dirty="0" err="1" smtClean="0"/>
              <a:t>i</a:t>
            </a:r>
            <a:r>
              <a:rPr lang="en-US" dirty="0" smtClean="0"/>
              <a:t> + </a:t>
            </a:r>
            <a:r>
              <a:rPr lang="en-US" dirty="0" err="1" smtClean="0"/>
              <a:t>λ</a:t>
            </a:r>
            <a:r>
              <a:rPr lang="en-US" dirty="0" smtClean="0"/>
              <a:t> * (actual </a:t>
            </a:r>
            <a:r>
              <a:rPr lang="en-US" dirty="0"/>
              <a:t>-</a:t>
            </a:r>
            <a:r>
              <a:rPr lang="en-US" dirty="0" smtClean="0"/>
              <a:t> predicted) * x</a:t>
            </a:r>
            <a:r>
              <a:rPr lang="en-US" baseline="-25000" dirty="0" smtClean="0"/>
              <a:t>i</a:t>
            </a:r>
            <a:endParaRPr lang="en-US" baseline="-25000" dirty="0"/>
          </a:p>
        </p:txBody>
      </p:sp>
      <p:sp>
        <p:nvSpPr>
          <p:cNvPr id="2" name="TextBox 1"/>
          <p:cNvSpPr txBox="1"/>
          <p:nvPr/>
        </p:nvSpPr>
        <p:spPr>
          <a:xfrm>
            <a:off x="2995555" y="1447800"/>
            <a:ext cx="13478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if wrong: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 bwMode="auto">
          <a:xfrm>
            <a:off x="609600" y="1143000"/>
            <a:ext cx="2133600" cy="1676400"/>
          </a:xfrm>
          <a:prstGeom prst="rect">
            <a:avLst/>
          </a:prstGeom>
          <a:solidFill>
            <a:srgbClr val="FF6600">
              <a:alpha val="34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895600" y="6019800"/>
            <a:ext cx="29502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We’ve learned AND!</a:t>
            </a:r>
            <a:endParaRPr lang="en-US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91837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Perceptron</a:t>
            </a:r>
            <a:r>
              <a:rPr lang="en-US" dirty="0" smtClean="0"/>
              <a:t> learning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dirty="0" smtClean="0"/>
              <a:t>A few missing details, but not much more than this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 smtClean="0"/>
              <a:t>Keeps adjusting weights as long as it makes mistakes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 smtClean="0"/>
              <a:t>If the training data is </a:t>
            </a:r>
            <a:r>
              <a:rPr lang="en-US" sz="2400" dirty="0" smtClean="0">
                <a:solidFill>
                  <a:srgbClr val="FF0000"/>
                </a:solidFill>
              </a:rPr>
              <a:t>linearly separable</a:t>
            </a:r>
            <a:r>
              <a:rPr lang="en-US" sz="2400" dirty="0" smtClean="0"/>
              <a:t> the perceptron learning algorithm is guaranteed to converge to the “correct” solution (where it gets all examples right)</a:t>
            </a:r>
          </a:p>
        </p:txBody>
      </p:sp>
    </p:spTree>
    <p:extLst>
      <p:ext uri="{BB962C8B-B14F-4D97-AF65-F5344CB8AC3E}">
        <p14:creationId xmlns:p14="http://schemas.microsoft.com/office/powerpoint/2010/main" val="10989240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Linearly Separable</a:t>
            </a:r>
          </a:p>
        </p:txBody>
      </p:sp>
      <p:graphicFrame>
        <p:nvGraphicFramePr>
          <p:cNvPr id="78893" name="Group 1069"/>
          <p:cNvGraphicFramePr>
            <a:graphicFrameLocks noGrp="1"/>
          </p:cNvGraphicFramePr>
          <p:nvPr>
            <p:ph idx="1"/>
          </p:nvPr>
        </p:nvGraphicFramePr>
        <p:xfrm>
          <a:off x="381000" y="1981200"/>
          <a:ext cx="1752600" cy="1676402"/>
        </p:xfrm>
        <a:graphic>
          <a:graphicData uri="http://schemas.openxmlformats.org/drawingml/2006/table">
            <a:tbl>
              <a:tblPr/>
              <a:tblGrid>
                <a:gridCol w="376238"/>
                <a:gridCol w="415925"/>
                <a:gridCol w="960437"/>
              </a:tblGrid>
              <a:tr h="3349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4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4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4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and </a:t>
                      </a: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4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49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65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49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49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88091" name="Oval 1076"/>
          <p:cNvSpPr>
            <a:spLocks noChangeArrowheads="1"/>
          </p:cNvSpPr>
          <p:nvPr/>
        </p:nvSpPr>
        <p:spPr bwMode="auto">
          <a:xfrm>
            <a:off x="1981200" y="2438400"/>
            <a:ext cx="152400" cy="152400"/>
          </a:xfrm>
          <a:prstGeom prst="ellipse">
            <a:avLst/>
          </a:prstGeom>
          <a:solidFill>
            <a:srgbClr val="0000FF"/>
          </a:solidFill>
          <a:ln w="9525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8092" name="Oval 1077"/>
          <p:cNvSpPr>
            <a:spLocks noChangeArrowheads="1"/>
          </p:cNvSpPr>
          <p:nvPr/>
        </p:nvSpPr>
        <p:spPr bwMode="auto">
          <a:xfrm>
            <a:off x="1981200" y="2743200"/>
            <a:ext cx="152400" cy="152400"/>
          </a:xfrm>
          <a:prstGeom prst="ellipse">
            <a:avLst/>
          </a:prstGeom>
          <a:solidFill>
            <a:srgbClr val="0000FF"/>
          </a:solidFill>
          <a:ln w="9525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8093" name="Oval 1078"/>
          <p:cNvSpPr>
            <a:spLocks noChangeArrowheads="1"/>
          </p:cNvSpPr>
          <p:nvPr/>
        </p:nvSpPr>
        <p:spPr bwMode="auto">
          <a:xfrm>
            <a:off x="1981200" y="3048000"/>
            <a:ext cx="152400" cy="152400"/>
          </a:xfrm>
          <a:prstGeom prst="ellipse">
            <a:avLst/>
          </a:prstGeom>
          <a:solidFill>
            <a:srgbClr val="0000FF"/>
          </a:solidFill>
          <a:ln w="9525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8095" name="Oval 1080"/>
          <p:cNvSpPr>
            <a:spLocks noChangeArrowheads="1"/>
          </p:cNvSpPr>
          <p:nvPr/>
        </p:nvSpPr>
        <p:spPr bwMode="auto">
          <a:xfrm>
            <a:off x="1981200" y="3352800"/>
            <a:ext cx="152400" cy="152400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graphicFrame>
        <p:nvGraphicFramePr>
          <p:cNvPr id="78910" name="Group 1086"/>
          <p:cNvGraphicFramePr>
            <a:graphicFrameLocks noGrp="1"/>
          </p:cNvGraphicFramePr>
          <p:nvPr/>
        </p:nvGraphicFramePr>
        <p:xfrm>
          <a:off x="3200400" y="1981200"/>
          <a:ext cx="1752600" cy="1676402"/>
        </p:xfrm>
        <a:graphic>
          <a:graphicData uri="http://schemas.openxmlformats.org/drawingml/2006/table">
            <a:tbl>
              <a:tblPr/>
              <a:tblGrid>
                <a:gridCol w="376238"/>
                <a:gridCol w="415925"/>
                <a:gridCol w="960437"/>
              </a:tblGrid>
              <a:tr h="3349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4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4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4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or </a:t>
                      </a: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4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49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65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49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49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88121" name="Oval 1126"/>
          <p:cNvSpPr>
            <a:spLocks noChangeArrowheads="1"/>
          </p:cNvSpPr>
          <p:nvPr/>
        </p:nvSpPr>
        <p:spPr bwMode="auto">
          <a:xfrm>
            <a:off x="4800600" y="2438400"/>
            <a:ext cx="152400" cy="152400"/>
          </a:xfrm>
          <a:prstGeom prst="ellipse">
            <a:avLst/>
          </a:prstGeom>
          <a:solidFill>
            <a:srgbClr val="0000FF"/>
          </a:solidFill>
          <a:ln w="9525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8123" name="Oval 1130"/>
          <p:cNvSpPr>
            <a:spLocks noChangeArrowheads="1"/>
          </p:cNvSpPr>
          <p:nvPr/>
        </p:nvSpPr>
        <p:spPr bwMode="auto">
          <a:xfrm>
            <a:off x="4800600" y="3352800"/>
            <a:ext cx="152400" cy="152400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8127" name="Oval 1134"/>
          <p:cNvSpPr>
            <a:spLocks noChangeArrowheads="1"/>
          </p:cNvSpPr>
          <p:nvPr/>
        </p:nvSpPr>
        <p:spPr bwMode="auto">
          <a:xfrm>
            <a:off x="7772400" y="2667000"/>
            <a:ext cx="152400" cy="152400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8128" name="Oval 1135"/>
          <p:cNvSpPr>
            <a:spLocks noChangeArrowheads="1"/>
          </p:cNvSpPr>
          <p:nvPr/>
        </p:nvSpPr>
        <p:spPr bwMode="auto">
          <a:xfrm>
            <a:off x="4800600" y="2743200"/>
            <a:ext cx="152400" cy="152400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graphicFrame>
        <p:nvGraphicFramePr>
          <p:cNvPr id="78962" name="Group 1138"/>
          <p:cNvGraphicFramePr>
            <a:graphicFrameLocks noGrp="1"/>
          </p:cNvGraphicFramePr>
          <p:nvPr/>
        </p:nvGraphicFramePr>
        <p:xfrm>
          <a:off x="6172200" y="1905000"/>
          <a:ext cx="1752600" cy="1676402"/>
        </p:xfrm>
        <a:graphic>
          <a:graphicData uri="http://schemas.openxmlformats.org/drawingml/2006/table">
            <a:tbl>
              <a:tblPr/>
              <a:tblGrid>
                <a:gridCol w="376238"/>
                <a:gridCol w="415925"/>
                <a:gridCol w="960437"/>
              </a:tblGrid>
              <a:tr h="3349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4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4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4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xor </a:t>
                      </a: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4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49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65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49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49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88153" name="Oval 1178"/>
          <p:cNvSpPr>
            <a:spLocks noChangeArrowheads="1"/>
          </p:cNvSpPr>
          <p:nvPr/>
        </p:nvSpPr>
        <p:spPr bwMode="auto">
          <a:xfrm>
            <a:off x="7772400" y="2362200"/>
            <a:ext cx="152400" cy="152400"/>
          </a:xfrm>
          <a:prstGeom prst="ellipse">
            <a:avLst/>
          </a:prstGeom>
          <a:solidFill>
            <a:srgbClr val="0000FF"/>
          </a:solidFill>
          <a:ln w="9525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8154" name="Oval 1180"/>
          <p:cNvSpPr>
            <a:spLocks noChangeArrowheads="1"/>
          </p:cNvSpPr>
          <p:nvPr/>
        </p:nvSpPr>
        <p:spPr bwMode="auto">
          <a:xfrm>
            <a:off x="7772400" y="3276600"/>
            <a:ext cx="152400" cy="152400"/>
          </a:xfrm>
          <a:prstGeom prst="ellipse">
            <a:avLst/>
          </a:prstGeom>
          <a:solidFill>
            <a:srgbClr val="0000FF"/>
          </a:solidFill>
          <a:ln w="9525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8157" name="Oval 1186"/>
          <p:cNvSpPr>
            <a:spLocks noChangeArrowheads="1"/>
          </p:cNvSpPr>
          <p:nvPr/>
        </p:nvSpPr>
        <p:spPr bwMode="auto">
          <a:xfrm>
            <a:off x="7772400" y="2971800"/>
            <a:ext cx="152400" cy="152400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8158" name="Oval 1187"/>
          <p:cNvSpPr>
            <a:spLocks noChangeArrowheads="1"/>
          </p:cNvSpPr>
          <p:nvPr/>
        </p:nvSpPr>
        <p:spPr bwMode="auto">
          <a:xfrm>
            <a:off x="4800600" y="3048000"/>
            <a:ext cx="152400" cy="152400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1066800" y="4724400"/>
            <a:ext cx="72644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A data set is </a:t>
            </a:r>
            <a:r>
              <a:rPr lang="en-US" sz="2800" dirty="0" smtClean="0">
                <a:solidFill>
                  <a:srgbClr val="FF6B09"/>
                </a:solidFill>
              </a:rPr>
              <a:t>linearly separable </a:t>
            </a:r>
            <a:r>
              <a:rPr lang="en-US" sz="2800" dirty="0" smtClean="0"/>
              <a:t>if you can separate one example type from the </a:t>
            </a:r>
            <a:r>
              <a:rPr lang="en-US" sz="2800" dirty="0" smtClean="0"/>
              <a:t>with a line other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2057400" y="6248400"/>
            <a:ext cx="54197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Which of these are linearly separable?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46582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8893" name="Group 1069"/>
          <p:cNvGraphicFramePr>
            <a:graphicFrameLocks noGrp="1"/>
          </p:cNvGraphicFramePr>
          <p:nvPr>
            <p:ph idx="1"/>
          </p:nvPr>
        </p:nvGraphicFramePr>
        <p:xfrm>
          <a:off x="381000" y="1981200"/>
          <a:ext cx="1752600" cy="1676402"/>
        </p:xfrm>
        <a:graphic>
          <a:graphicData uri="http://schemas.openxmlformats.org/drawingml/2006/table">
            <a:tbl>
              <a:tblPr/>
              <a:tblGrid>
                <a:gridCol w="376238"/>
                <a:gridCol w="415925"/>
                <a:gridCol w="960437"/>
              </a:tblGrid>
              <a:tr h="3349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4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4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4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and </a:t>
                      </a: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4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49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65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49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49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88086" name="Line 1070"/>
          <p:cNvSpPr>
            <a:spLocks noChangeShapeType="1"/>
          </p:cNvSpPr>
          <p:nvPr/>
        </p:nvSpPr>
        <p:spPr bwMode="auto">
          <a:xfrm>
            <a:off x="990600" y="4114800"/>
            <a:ext cx="0" cy="2438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8087" name="Line 1071"/>
          <p:cNvSpPr>
            <a:spLocks noChangeShapeType="1"/>
          </p:cNvSpPr>
          <p:nvPr/>
        </p:nvSpPr>
        <p:spPr bwMode="auto">
          <a:xfrm>
            <a:off x="685800" y="6172200"/>
            <a:ext cx="2133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8088" name="Oval 1073"/>
          <p:cNvSpPr>
            <a:spLocks noChangeArrowheads="1"/>
          </p:cNvSpPr>
          <p:nvPr/>
        </p:nvSpPr>
        <p:spPr bwMode="auto">
          <a:xfrm>
            <a:off x="914400" y="4800600"/>
            <a:ext cx="152400" cy="152400"/>
          </a:xfrm>
          <a:prstGeom prst="ellipse">
            <a:avLst/>
          </a:prstGeom>
          <a:solidFill>
            <a:srgbClr val="0000FF"/>
          </a:solidFill>
          <a:ln w="9525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8089" name="Oval 1074"/>
          <p:cNvSpPr>
            <a:spLocks noChangeArrowheads="1"/>
          </p:cNvSpPr>
          <p:nvPr/>
        </p:nvSpPr>
        <p:spPr bwMode="auto">
          <a:xfrm>
            <a:off x="1905000" y="6096000"/>
            <a:ext cx="152400" cy="152400"/>
          </a:xfrm>
          <a:prstGeom prst="ellipse">
            <a:avLst/>
          </a:prstGeom>
          <a:solidFill>
            <a:srgbClr val="0000FF"/>
          </a:solidFill>
          <a:ln w="9525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8090" name="Oval 1075"/>
          <p:cNvSpPr>
            <a:spLocks noChangeArrowheads="1"/>
          </p:cNvSpPr>
          <p:nvPr/>
        </p:nvSpPr>
        <p:spPr bwMode="auto">
          <a:xfrm>
            <a:off x="914400" y="6096000"/>
            <a:ext cx="152400" cy="152400"/>
          </a:xfrm>
          <a:prstGeom prst="ellipse">
            <a:avLst/>
          </a:prstGeom>
          <a:solidFill>
            <a:srgbClr val="0000FF"/>
          </a:solidFill>
          <a:ln w="9525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8091" name="Oval 1076"/>
          <p:cNvSpPr>
            <a:spLocks noChangeArrowheads="1"/>
          </p:cNvSpPr>
          <p:nvPr/>
        </p:nvSpPr>
        <p:spPr bwMode="auto">
          <a:xfrm>
            <a:off x="1981200" y="2438400"/>
            <a:ext cx="152400" cy="152400"/>
          </a:xfrm>
          <a:prstGeom prst="ellipse">
            <a:avLst/>
          </a:prstGeom>
          <a:solidFill>
            <a:srgbClr val="0000FF"/>
          </a:solidFill>
          <a:ln w="9525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8092" name="Oval 1077"/>
          <p:cNvSpPr>
            <a:spLocks noChangeArrowheads="1"/>
          </p:cNvSpPr>
          <p:nvPr/>
        </p:nvSpPr>
        <p:spPr bwMode="auto">
          <a:xfrm>
            <a:off x="1981200" y="2743200"/>
            <a:ext cx="152400" cy="152400"/>
          </a:xfrm>
          <a:prstGeom prst="ellipse">
            <a:avLst/>
          </a:prstGeom>
          <a:solidFill>
            <a:srgbClr val="0000FF"/>
          </a:solidFill>
          <a:ln w="9525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8093" name="Oval 1078"/>
          <p:cNvSpPr>
            <a:spLocks noChangeArrowheads="1"/>
          </p:cNvSpPr>
          <p:nvPr/>
        </p:nvSpPr>
        <p:spPr bwMode="auto">
          <a:xfrm>
            <a:off x="1981200" y="3048000"/>
            <a:ext cx="152400" cy="152400"/>
          </a:xfrm>
          <a:prstGeom prst="ellipse">
            <a:avLst/>
          </a:prstGeom>
          <a:solidFill>
            <a:srgbClr val="0000FF"/>
          </a:solidFill>
          <a:ln w="9525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8094" name="Oval 1079"/>
          <p:cNvSpPr>
            <a:spLocks noChangeArrowheads="1"/>
          </p:cNvSpPr>
          <p:nvPr/>
        </p:nvSpPr>
        <p:spPr bwMode="auto">
          <a:xfrm>
            <a:off x="1905000" y="4800600"/>
            <a:ext cx="152400" cy="152400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8095" name="Oval 1080"/>
          <p:cNvSpPr>
            <a:spLocks noChangeArrowheads="1"/>
          </p:cNvSpPr>
          <p:nvPr/>
        </p:nvSpPr>
        <p:spPr bwMode="auto">
          <a:xfrm>
            <a:off x="1981200" y="3352800"/>
            <a:ext cx="152400" cy="152400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8096" name="Text Box 1081"/>
          <p:cNvSpPr txBox="1">
            <a:spLocks noChangeArrowheads="1"/>
          </p:cNvSpPr>
          <p:nvPr/>
        </p:nvSpPr>
        <p:spPr bwMode="auto">
          <a:xfrm>
            <a:off x="381000" y="5988050"/>
            <a:ext cx="4572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/>
              <a:t>x</a:t>
            </a:r>
            <a:r>
              <a:rPr lang="en-US" sz="1600" baseline="-25000"/>
              <a:t>1</a:t>
            </a:r>
          </a:p>
        </p:txBody>
      </p:sp>
      <p:sp>
        <p:nvSpPr>
          <p:cNvPr id="88097" name="Text Box 1082"/>
          <p:cNvSpPr txBox="1">
            <a:spLocks noChangeArrowheads="1"/>
          </p:cNvSpPr>
          <p:nvPr/>
        </p:nvSpPr>
        <p:spPr bwMode="auto">
          <a:xfrm>
            <a:off x="838200" y="6445250"/>
            <a:ext cx="4572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/>
              <a:t>x</a:t>
            </a:r>
            <a:r>
              <a:rPr lang="en-US" sz="1600" baseline="-25000"/>
              <a:t>2</a:t>
            </a:r>
          </a:p>
        </p:txBody>
      </p:sp>
      <p:sp>
        <p:nvSpPr>
          <p:cNvPr id="88098" name="Line 1084"/>
          <p:cNvSpPr>
            <a:spLocks noChangeShapeType="1"/>
          </p:cNvSpPr>
          <p:nvPr/>
        </p:nvSpPr>
        <p:spPr bwMode="auto">
          <a:xfrm>
            <a:off x="1066800" y="4114800"/>
            <a:ext cx="1676400" cy="2514600"/>
          </a:xfrm>
          <a:prstGeom prst="line">
            <a:avLst/>
          </a:prstGeom>
          <a:noFill/>
          <a:ln w="31750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graphicFrame>
        <p:nvGraphicFramePr>
          <p:cNvPr id="78910" name="Group 1086"/>
          <p:cNvGraphicFramePr>
            <a:graphicFrameLocks noGrp="1"/>
          </p:cNvGraphicFramePr>
          <p:nvPr/>
        </p:nvGraphicFramePr>
        <p:xfrm>
          <a:off x="3200400" y="1981200"/>
          <a:ext cx="1752600" cy="1676402"/>
        </p:xfrm>
        <a:graphic>
          <a:graphicData uri="http://schemas.openxmlformats.org/drawingml/2006/table">
            <a:tbl>
              <a:tblPr/>
              <a:tblGrid>
                <a:gridCol w="376238"/>
                <a:gridCol w="415925"/>
                <a:gridCol w="960437"/>
              </a:tblGrid>
              <a:tr h="3349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4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4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4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or </a:t>
                      </a: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4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49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65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49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49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88118" name="Line 1121"/>
          <p:cNvSpPr>
            <a:spLocks noChangeShapeType="1"/>
          </p:cNvSpPr>
          <p:nvPr/>
        </p:nvSpPr>
        <p:spPr bwMode="auto">
          <a:xfrm>
            <a:off x="3810000" y="4114800"/>
            <a:ext cx="0" cy="2438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8119" name="Line 1122"/>
          <p:cNvSpPr>
            <a:spLocks noChangeShapeType="1"/>
          </p:cNvSpPr>
          <p:nvPr/>
        </p:nvSpPr>
        <p:spPr bwMode="auto">
          <a:xfrm>
            <a:off x="3505200" y="6172200"/>
            <a:ext cx="2133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8120" name="Oval 1125"/>
          <p:cNvSpPr>
            <a:spLocks noChangeArrowheads="1"/>
          </p:cNvSpPr>
          <p:nvPr/>
        </p:nvSpPr>
        <p:spPr bwMode="auto">
          <a:xfrm>
            <a:off x="3733800" y="6096000"/>
            <a:ext cx="152400" cy="152400"/>
          </a:xfrm>
          <a:prstGeom prst="ellipse">
            <a:avLst/>
          </a:prstGeom>
          <a:solidFill>
            <a:srgbClr val="0000FF"/>
          </a:solidFill>
          <a:ln w="9525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8121" name="Oval 1126"/>
          <p:cNvSpPr>
            <a:spLocks noChangeArrowheads="1"/>
          </p:cNvSpPr>
          <p:nvPr/>
        </p:nvSpPr>
        <p:spPr bwMode="auto">
          <a:xfrm>
            <a:off x="4800600" y="2438400"/>
            <a:ext cx="152400" cy="152400"/>
          </a:xfrm>
          <a:prstGeom prst="ellipse">
            <a:avLst/>
          </a:prstGeom>
          <a:solidFill>
            <a:srgbClr val="0000FF"/>
          </a:solidFill>
          <a:ln w="9525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8122" name="Oval 1129"/>
          <p:cNvSpPr>
            <a:spLocks noChangeArrowheads="1"/>
          </p:cNvSpPr>
          <p:nvPr/>
        </p:nvSpPr>
        <p:spPr bwMode="auto">
          <a:xfrm>
            <a:off x="4724400" y="4800600"/>
            <a:ext cx="152400" cy="152400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8123" name="Oval 1130"/>
          <p:cNvSpPr>
            <a:spLocks noChangeArrowheads="1"/>
          </p:cNvSpPr>
          <p:nvPr/>
        </p:nvSpPr>
        <p:spPr bwMode="auto">
          <a:xfrm>
            <a:off x="4800600" y="3352800"/>
            <a:ext cx="152400" cy="152400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8124" name="Text Box 1131"/>
          <p:cNvSpPr txBox="1">
            <a:spLocks noChangeArrowheads="1"/>
          </p:cNvSpPr>
          <p:nvPr/>
        </p:nvSpPr>
        <p:spPr bwMode="auto">
          <a:xfrm>
            <a:off x="3200400" y="5988050"/>
            <a:ext cx="4572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/>
              <a:t>x</a:t>
            </a:r>
            <a:r>
              <a:rPr lang="en-US" sz="1600" baseline="-25000"/>
              <a:t>1</a:t>
            </a:r>
          </a:p>
        </p:txBody>
      </p:sp>
      <p:sp>
        <p:nvSpPr>
          <p:cNvPr id="88125" name="Text Box 1132"/>
          <p:cNvSpPr txBox="1">
            <a:spLocks noChangeArrowheads="1"/>
          </p:cNvSpPr>
          <p:nvPr/>
        </p:nvSpPr>
        <p:spPr bwMode="auto">
          <a:xfrm>
            <a:off x="3657600" y="6477000"/>
            <a:ext cx="4572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/>
              <a:t>x</a:t>
            </a:r>
            <a:r>
              <a:rPr lang="en-US" sz="1600" baseline="-25000"/>
              <a:t>2</a:t>
            </a:r>
          </a:p>
        </p:txBody>
      </p:sp>
      <p:sp>
        <p:nvSpPr>
          <p:cNvPr id="88126" name="Line 1133"/>
          <p:cNvSpPr>
            <a:spLocks noChangeShapeType="1"/>
          </p:cNvSpPr>
          <p:nvPr/>
        </p:nvSpPr>
        <p:spPr bwMode="auto">
          <a:xfrm>
            <a:off x="3124200" y="4800600"/>
            <a:ext cx="1676400" cy="1905000"/>
          </a:xfrm>
          <a:prstGeom prst="line">
            <a:avLst/>
          </a:prstGeom>
          <a:noFill/>
          <a:ln w="31750">
            <a:solidFill>
              <a:srgbClr val="008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8127" name="Oval 1134"/>
          <p:cNvSpPr>
            <a:spLocks noChangeArrowheads="1"/>
          </p:cNvSpPr>
          <p:nvPr/>
        </p:nvSpPr>
        <p:spPr bwMode="auto">
          <a:xfrm>
            <a:off x="7772400" y="2667000"/>
            <a:ext cx="152400" cy="152400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8128" name="Oval 1135"/>
          <p:cNvSpPr>
            <a:spLocks noChangeArrowheads="1"/>
          </p:cNvSpPr>
          <p:nvPr/>
        </p:nvSpPr>
        <p:spPr bwMode="auto">
          <a:xfrm>
            <a:off x="4800600" y="2743200"/>
            <a:ext cx="152400" cy="152400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8129" name="Oval 1136"/>
          <p:cNvSpPr>
            <a:spLocks noChangeArrowheads="1"/>
          </p:cNvSpPr>
          <p:nvPr/>
        </p:nvSpPr>
        <p:spPr bwMode="auto">
          <a:xfrm>
            <a:off x="3733800" y="4800600"/>
            <a:ext cx="152400" cy="152400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8130" name="Oval 1137"/>
          <p:cNvSpPr>
            <a:spLocks noChangeArrowheads="1"/>
          </p:cNvSpPr>
          <p:nvPr/>
        </p:nvSpPr>
        <p:spPr bwMode="auto">
          <a:xfrm>
            <a:off x="4800600" y="6096000"/>
            <a:ext cx="152400" cy="152400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graphicFrame>
        <p:nvGraphicFramePr>
          <p:cNvPr id="78962" name="Group 1138"/>
          <p:cNvGraphicFramePr>
            <a:graphicFrameLocks noGrp="1"/>
          </p:cNvGraphicFramePr>
          <p:nvPr/>
        </p:nvGraphicFramePr>
        <p:xfrm>
          <a:off x="6172200" y="1905000"/>
          <a:ext cx="1752600" cy="1676402"/>
        </p:xfrm>
        <a:graphic>
          <a:graphicData uri="http://schemas.openxmlformats.org/drawingml/2006/table">
            <a:tbl>
              <a:tblPr/>
              <a:tblGrid>
                <a:gridCol w="376238"/>
                <a:gridCol w="415925"/>
                <a:gridCol w="960437"/>
              </a:tblGrid>
              <a:tr h="3349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4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4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4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xor </a:t>
                      </a: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4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49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65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49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49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88150" name="Line 1173"/>
          <p:cNvSpPr>
            <a:spLocks noChangeShapeType="1"/>
          </p:cNvSpPr>
          <p:nvPr/>
        </p:nvSpPr>
        <p:spPr bwMode="auto">
          <a:xfrm>
            <a:off x="6781800" y="4038600"/>
            <a:ext cx="0" cy="2438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8151" name="Line 1174"/>
          <p:cNvSpPr>
            <a:spLocks noChangeShapeType="1"/>
          </p:cNvSpPr>
          <p:nvPr/>
        </p:nvSpPr>
        <p:spPr bwMode="auto">
          <a:xfrm>
            <a:off x="6477000" y="6096000"/>
            <a:ext cx="2133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8152" name="Oval 1177"/>
          <p:cNvSpPr>
            <a:spLocks noChangeArrowheads="1"/>
          </p:cNvSpPr>
          <p:nvPr/>
        </p:nvSpPr>
        <p:spPr bwMode="auto">
          <a:xfrm>
            <a:off x="6705600" y="6019800"/>
            <a:ext cx="152400" cy="152400"/>
          </a:xfrm>
          <a:prstGeom prst="ellipse">
            <a:avLst/>
          </a:prstGeom>
          <a:solidFill>
            <a:srgbClr val="0000FF"/>
          </a:solidFill>
          <a:ln w="9525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8153" name="Oval 1178"/>
          <p:cNvSpPr>
            <a:spLocks noChangeArrowheads="1"/>
          </p:cNvSpPr>
          <p:nvPr/>
        </p:nvSpPr>
        <p:spPr bwMode="auto">
          <a:xfrm>
            <a:off x="7772400" y="2362200"/>
            <a:ext cx="152400" cy="152400"/>
          </a:xfrm>
          <a:prstGeom prst="ellipse">
            <a:avLst/>
          </a:prstGeom>
          <a:solidFill>
            <a:srgbClr val="0000FF"/>
          </a:solidFill>
          <a:ln w="9525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8154" name="Oval 1180"/>
          <p:cNvSpPr>
            <a:spLocks noChangeArrowheads="1"/>
          </p:cNvSpPr>
          <p:nvPr/>
        </p:nvSpPr>
        <p:spPr bwMode="auto">
          <a:xfrm>
            <a:off x="7772400" y="3276600"/>
            <a:ext cx="152400" cy="152400"/>
          </a:xfrm>
          <a:prstGeom prst="ellipse">
            <a:avLst/>
          </a:prstGeom>
          <a:solidFill>
            <a:srgbClr val="0000FF"/>
          </a:solidFill>
          <a:ln w="9525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8155" name="Text Box 1183"/>
          <p:cNvSpPr txBox="1">
            <a:spLocks noChangeArrowheads="1"/>
          </p:cNvSpPr>
          <p:nvPr/>
        </p:nvSpPr>
        <p:spPr bwMode="auto">
          <a:xfrm>
            <a:off x="6172200" y="5911850"/>
            <a:ext cx="4572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/>
              <a:t>x</a:t>
            </a:r>
            <a:r>
              <a:rPr lang="en-US" sz="1600" baseline="-25000"/>
              <a:t>1</a:t>
            </a:r>
          </a:p>
        </p:txBody>
      </p:sp>
      <p:sp>
        <p:nvSpPr>
          <p:cNvPr id="88156" name="Text Box 1184"/>
          <p:cNvSpPr txBox="1">
            <a:spLocks noChangeArrowheads="1"/>
          </p:cNvSpPr>
          <p:nvPr/>
        </p:nvSpPr>
        <p:spPr bwMode="auto">
          <a:xfrm>
            <a:off x="6629400" y="6400800"/>
            <a:ext cx="4572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/>
              <a:t>x</a:t>
            </a:r>
            <a:r>
              <a:rPr lang="en-US" sz="1600" baseline="-25000"/>
              <a:t>2</a:t>
            </a:r>
          </a:p>
        </p:txBody>
      </p:sp>
      <p:sp>
        <p:nvSpPr>
          <p:cNvPr id="88157" name="Oval 1186"/>
          <p:cNvSpPr>
            <a:spLocks noChangeArrowheads="1"/>
          </p:cNvSpPr>
          <p:nvPr/>
        </p:nvSpPr>
        <p:spPr bwMode="auto">
          <a:xfrm>
            <a:off x="7772400" y="2971800"/>
            <a:ext cx="152400" cy="152400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8158" name="Oval 1187"/>
          <p:cNvSpPr>
            <a:spLocks noChangeArrowheads="1"/>
          </p:cNvSpPr>
          <p:nvPr/>
        </p:nvSpPr>
        <p:spPr bwMode="auto">
          <a:xfrm>
            <a:off x="4800600" y="3048000"/>
            <a:ext cx="152400" cy="152400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8159" name="Oval 1188"/>
          <p:cNvSpPr>
            <a:spLocks noChangeArrowheads="1"/>
          </p:cNvSpPr>
          <p:nvPr/>
        </p:nvSpPr>
        <p:spPr bwMode="auto">
          <a:xfrm>
            <a:off x="6705600" y="4724400"/>
            <a:ext cx="152400" cy="152400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8160" name="Oval 1189"/>
          <p:cNvSpPr>
            <a:spLocks noChangeArrowheads="1"/>
          </p:cNvSpPr>
          <p:nvPr/>
        </p:nvSpPr>
        <p:spPr bwMode="auto">
          <a:xfrm>
            <a:off x="7696200" y="6019800"/>
            <a:ext cx="152400" cy="152400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8161" name="Oval 1190"/>
          <p:cNvSpPr>
            <a:spLocks noChangeArrowheads="1"/>
          </p:cNvSpPr>
          <p:nvPr/>
        </p:nvSpPr>
        <p:spPr bwMode="auto">
          <a:xfrm>
            <a:off x="7696200" y="4724400"/>
            <a:ext cx="152400" cy="152400"/>
          </a:xfrm>
          <a:prstGeom prst="ellipse">
            <a:avLst/>
          </a:prstGeom>
          <a:solidFill>
            <a:srgbClr val="0000FF"/>
          </a:solidFill>
          <a:ln w="9525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" name="TextBox 44"/>
          <p:cNvSpPr txBox="1"/>
          <p:nvPr/>
        </p:nvSpPr>
        <p:spPr>
          <a:xfrm>
            <a:off x="1447800" y="762000"/>
            <a:ext cx="54197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Which of these are linearly separable?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22840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098" grpId="0" animBg="1"/>
      <p:bldP spid="88126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XOR</a:t>
            </a:r>
          </a:p>
        </p:txBody>
      </p:sp>
      <p:grpSp>
        <p:nvGrpSpPr>
          <p:cNvPr id="2" name="Group 32"/>
          <p:cNvGrpSpPr>
            <a:grpSpLocks/>
          </p:cNvGrpSpPr>
          <p:nvPr/>
        </p:nvGrpSpPr>
        <p:grpSpPr bwMode="auto">
          <a:xfrm>
            <a:off x="228600" y="1371600"/>
            <a:ext cx="8001000" cy="2898775"/>
            <a:chOff x="0" y="1463"/>
            <a:chExt cx="5040" cy="1826"/>
          </a:xfrm>
        </p:grpSpPr>
        <p:sp>
          <p:nvSpPr>
            <p:cNvPr id="94232" name="Oval 5"/>
            <p:cNvSpPr>
              <a:spLocks noChangeAspect="1" noChangeArrowheads="1"/>
            </p:cNvSpPr>
            <p:nvPr/>
          </p:nvSpPr>
          <p:spPr bwMode="auto">
            <a:xfrm>
              <a:off x="1559" y="1463"/>
              <a:ext cx="697" cy="69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233" name="Text Box 8"/>
            <p:cNvSpPr txBox="1">
              <a:spLocks noChangeArrowheads="1"/>
            </p:cNvSpPr>
            <p:nvPr/>
          </p:nvSpPr>
          <p:spPr bwMode="auto">
            <a:xfrm>
              <a:off x="0" y="1689"/>
              <a:ext cx="72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/>
                <a:t>Input x</a:t>
              </a:r>
              <a:r>
                <a:rPr lang="en-US" sz="1800" baseline="-25000"/>
                <a:t>1</a:t>
              </a:r>
            </a:p>
          </p:txBody>
        </p:sp>
        <p:sp>
          <p:nvSpPr>
            <p:cNvPr id="94234" name="Oval 10"/>
            <p:cNvSpPr>
              <a:spLocks noChangeAspect="1" noChangeArrowheads="1"/>
            </p:cNvSpPr>
            <p:nvPr/>
          </p:nvSpPr>
          <p:spPr bwMode="auto">
            <a:xfrm>
              <a:off x="3335" y="1920"/>
              <a:ext cx="697" cy="69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235" name="Oval 11"/>
            <p:cNvSpPr>
              <a:spLocks noChangeAspect="1" noChangeArrowheads="1"/>
            </p:cNvSpPr>
            <p:nvPr/>
          </p:nvSpPr>
          <p:spPr bwMode="auto">
            <a:xfrm>
              <a:off x="1607" y="2592"/>
              <a:ext cx="697" cy="69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236" name="Text Box 12"/>
            <p:cNvSpPr txBox="1">
              <a:spLocks noChangeArrowheads="1"/>
            </p:cNvSpPr>
            <p:nvPr/>
          </p:nvSpPr>
          <p:spPr bwMode="auto">
            <a:xfrm>
              <a:off x="0" y="2889"/>
              <a:ext cx="72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/>
                <a:t>Input x</a:t>
              </a:r>
              <a:r>
                <a:rPr lang="en-US" sz="1800" baseline="-25000"/>
                <a:t>2</a:t>
              </a:r>
            </a:p>
          </p:txBody>
        </p:sp>
        <p:sp>
          <p:nvSpPr>
            <p:cNvPr id="94237" name="Text Box 13"/>
            <p:cNvSpPr txBox="1">
              <a:spLocks noChangeArrowheads="1"/>
            </p:cNvSpPr>
            <p:nvPr/>
          </p:nvSpPr>
          <p:spPr bwMode="auto">
            <a:xfrm>
              <a:off x="672" y="1593"/>
              <a:ext cx="864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400" dirty="0">
                  <a:solidFill>
                    <a:srgbClr val="FF0000"/>
                  </a:solidFill>
                </a:rPr>
                <a:t>?</a:t>
              </a:r>
              <a:r>
                <a:rPr lang="en-US" sz="1800" dirty="0" smtClean="0">
                  <a:solidFill>
                    <a:srgbClr val="FF0000"/>
                  </a:solidFill>
                </a:rPr>
                <a:t> </a:t>
              </a:r>
              <a:endParaRPr lang="en-US" sz="1800" baseline="-25000" dirty="0">
                <a:solidFill>
                  <a:srgbClr val="FF0000"/>
                </a:solidFill>
              </a:endParaRPr>
            </a:p>
          </p:txBody>
        </p:sp>
        <p:sp>
          <p:nvSpPr>
            <p:cNvPr id="94238" name="Line 16"/>
            <p:cNvSpPr>
              <a:spLocks noChangeShapeType="1"/>
            </p:cNvSpPr>
            <p:nvPr/>
          </p:nvSpPr>
          <p:spPr bwMode="auto">
            <a:xfrm>
              <a:off x="624" y="1824"/>
              <a:ext cx="912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239" name="Line 17"/>
            <p:cNvSpPr>
              <a:spLocks noChangeShapeType="1"/>
            </p:cNvSpPr>
            <p:nvPr/>
          </p:nvSpPr>
          <p:spPr bwMode="auto">
            <a:xfrm>
              <a:off x="624" y="1920"/>
              <a:ext cx="960" cy="100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240" name="Line 18"/>
            <p:cNvSpPr>
              <a:spLocks noChangeShapeType="1"/>
            </p:cNvSpPr>
            <p:nvPr/>
          </p:nvSpPr>
          <p:spPr bwMode="auto">
            <a:xfrm>
              <a:off x="624" y="2976"/>
              <a:ext cx="96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241" name="Line 19"/>
            <p:cNvSpPr>
              <a:spLocks noChangeShapeType="1"/>
            </p:cNvSpPr>
            <p:nvPr/>
          </p:nvSpPr>
          <p:spPr bwMode="auto">
            <a:xfrm flipV="1">
              <a:off x="624" y="1920"/>
              <a:ext cx="864" cy="100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242" name="Text Box 20"/>
            <p:cNvSpPr txBox="1">
              <a:spLocks noChangeArrowheads="1"/>
            </p:cNvSpPr>
            <p:nvPr/>
          </p:nvSpPr>
          <p:spPr bwMode="auto">
            <a:xfrm>
              <a:off x="1152" y="2361"/>
              <a:ext cx="864" cy="1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400" dirty="0" smtClean="0">
                  <a:solidFill>
                    <a:srgbClr val="FF0000"/>
                  </a:solidFill>
                </a:rPr>
                <a:t>?</a:t>
              </a:r>
              <a:endParaRPr lang="en-US" sz="1400" baseline="-25000" dirty="0">
                <a:solidFill>
                  <a:srgbClr val="FF0000"/>
                </a:solidFill>
              </a:endParaRPr>
            </a:p>
          </p:txBody>
        </p:sp>
        <p:sp>
          <p:nvSpPr>
            <p:cNvPr id="94243" name="Text Box 21"/>
            <p:cNvSpPr txBox="1">
              <a:spLocks noChangeArrowheads="1"/>
            </p:cNvSpPr>
            <p:nvPr/>
          </p:nvSpPr>
          <p:spPr bwMode="auto">
            <a:xfrm>
              <a:off x="1152" y="2160"/>
              <a:ext cx="864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400" dirty="0" smtClean="0">
                  <a:solidFill>
                    <a:srgbClr val="FF0000"/>
                  </a:solidFill>
                </a:rPr>
                <a:t>?</a:t>
              </a:r>
              <a:r>
                <a:rPr lang="en-US" sz="1800" dirty="0" smtClean="0">
                  <a:solidFill>
                    <a:srgbClr val="FF0000"/>
                  </a:solidFill>
                </a:rPr>
                <a:t> </a:t>
              </a:r>
              <a:endParaRPr lang="en-US" sz="1800" dirty="0">
                <a:solidFill>
                  <a:srgbClr val="FF0000"/>
                </a:solidFill>
              </a:endParaRPr>
            </a:p>
          </p:txBody>
        </p:sp>
        <p:sp>
          <p:nvSpPr>
            <p:cNvPr id="94244" name="Text Box 22"/>
            <p:cNvSpPr txBox="1">
              <a:spLocks noChangeArrowheads="1"/>
            </p:cNvSpPr>
            <p:nvPr/>
          </p:nvSpPr>
          <p:spPr bwMode="auto">
            <a:xfrm>
              <a:off x="672" y="2976"/>
              <a:ext cx="864" cy="1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400" dirty="0">
                  <a:solidFill>
                    <a:srgbClr val="FF0000"/>
                  </a:solidFill>
                </a:rPr>
                <a:t>?</a:t>
              </a:r>
              <a:endParaRPr lang="en-US" sz="1400" baseline="-25000" dirty="0">
                <a:solidFill>
                  <a:srgbClr val="FF0000"/>
                </a:solidFill>
              </a:endParaRPr>
            </a:p>
          </p:txBody>
        </p:sp>
        <p:sp>
          <p:nvSpPr>
            <p:cNvPr id="94245" name="Text Box 23"/>
            <p:cNvSpPr txBox="1">
              <a:spLocks noChangeArrowheads="1"/>
            </p:cNvSpPr>
            <p:nvPr/>
          </p:nvSpPr>
          <p:spPr bwMode="auto">
            <a:xfrm>
              <a:off x="3504" y="2188"/>
              <a:ext cx="528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600" dirty="0"/>
                <a:t>T =</a:t>
              </a:r>
              <a:r>
                <a:rPr lang="en-US" sz="1600" dirty="0" smtClean="0"/>
                <a:t> </a:t>
              </a:r>
              <a:r>
                <a:rPr lang="en-US" sz="1600" dirty="0" smtClean="0">
                  <a:solidFill>
                    <a:srgbClr val="FF0000"/>
                  </a:solidFill>
                </a:rPr>
                <a:t>?</a:t>
              </a:r>
              <a:endParaRPr lang="en-US" sz="1600" dirty="0">
                <a:solidFill>
                  <a:srgbClr val="FF0000"/>
                </a:solidFill>
              </a:endParaRPr>
            </a:p>
          </p:txBody>
        </p:sp>
        <p:sp>
          <p:nvSpPr>
            <p:cNvPr id="94246" name="Text Box 24"/>
            <p:cNvSpPr txBox="1">
              <a:spLocks noChangeArrowheads="1"/>
            </p:cNvSpPr>
            <p:nvPr/>
          </p:nvSpPr>
          <p:spPr bwMode="auto">
            <a:xfrm>
              <a:off x="1728" y="2860"/>
              <a:ext cx="528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600" dirty="0"/>
                <a:t>T =</a:t>
              </a:r>
              <a:r>
                <a:rPr lang="en-US" sz="1600" dirty="0" smtClean="0"/>
                <a:t> </a:t>
              </a:r>
              <a:r>
                <a:rPr lang="en-US" sz="1600" dirty="0" smtClean="0">
                  <a:solidFill>
                    <a:srgbClr val="FF0000"/>
                  </a:solidFill>
                </a:rPr>
                <a:t>?</a:t>
              </a:r>
              <a:endParaRPr lang="en-US" sz="1600" dirty="0">
                <a:solidFill>
                  <a:srgbClr val="FF0000"/>
                </a:solidFill>
              </a:endParaRPr>
            </a:p>
          </p:txBody>
        </p:sp>
        <p:sp>
          <p:nvSpPr>
            <p:cNvPr id="94247" name="Text Box 25"/>
            <p:cNvSpPr txBox="1">
              <a:spLocks noChangeArrowheads="1"/>
            </p:cNvSpPr>
            <p:nvPr/>
          </p:nvSpPr>
          <p:spPr bwMode="auto">
            <a:xfrm>
              <a:off x="1680" y="1728"/>
              <a:ext cx="528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600" dirty="0"/>
                <a:t>T =</a:t>
              </a:r>
              <a:r>
                <a:rPr lang="en-US" sz="1600" dirty="0" smtClean="0"/>
                <a:t> </a:t>
              </a:r>
              <a:r>
                <a:rPr lang="en-US" sz="1600" dirty="0" smtClean="0">
                  <a:solidFill>
                    <a:srgbClr val="FF0000"/>
                  </a:solidFill>
                </a:rPr>
                <a:t>?</a:t>
              </a:r>
              <a:endParaRPr lang="en-US" sz="1600" dirty="0">
                <a:solidFill>
                  <a:srgbClr val="FF0000"/>
                </a:solidFill>
              </a:endParaRPr>
            </a:p>
          </p:txBody>
        </p:sp>
        <p:sp>
          <p:nvSpPr>
            <p:cNvPr id="94248" name="Line 26"/>
            <p:cNvSpPr>
              <a:spLocks noChangeShapeType="1"/>
            </p:cNvSpPr>
            <p:nvPr/>
          </p:nvSpPr>
          <p:spPr bwMode="auto">
            <a:xfrm>
              <a:off x="2304" y="1872"/>
              <a:ext cx="1008" cy="33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249" name="Line 27"/>
            <p:cNvSpPr>
              <a:spLocks noChangeShapeType="1"/>
            </p:cNvSpPr>
            <p:nvPr/>
          </p:nvSpPr>
          <p:spPr bwMode="auto">
            <a:xfrm flipV="1">
              <a:off x="2352" y="2448"/>
              <a:ext cx="1008" cy="4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250" name="Line 28"/>
            <p:cNvSpPr>
              <a:spLocks noChangeShapeType="1"/>
            </p:cNvSpPr>
            <p:nvPr/>
          </p:nvSpPr>
          <p:spPr bwMode="auto">
            <a:xfrm>
              <a:off x="4080" y="2304"/>
              <a:ext cx="96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251" name="Text Box 29"/>
            <p:cNvSpPr txBox="1">
              <a:spLocks noChangeArrowheads="1"/>
            </p:cNvSpPr>
            <p:nvPr/>
          </p:nvSpPr>
          <p:spPr bwMode="auto">
            <a:xfrm>
              <a:off x="2736" y="1872"/>
              <a:ext cx="864" cy="1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400" dirty="0">
                  <a:solidFill>
                    <a:srgbClr val="FF0000"/>
                  </a:solidFill>
                </a:rPr>
                <a:t>?</a:t>
              </a:r>
              <a:endParaRPr lang="en-US" sz="1400" baseline="-25000" dirty="0">
                <a:solidFill>
                  <a:srgbClr val="FF0000"/>
                </a:solidFill>
              </a:endParaRPr>
            </a:p>
          </p:txBody>
        </p:sp>
        <p:sp>
          <p:nvSpPr>
            <p:cNvPr id="94252" name="Text Box 30"/>
            <p:cNvSpPr txBox="1">
              <a:spLocks noChangeArrowheads="1"/>
            </p:cNvSpPr>
            <p:nvPr/>
          </p:nvSpPr>
          <p:spPr bwMode="auto">
            <a:xfrm>
              <a:off x="2736" y="2688"/>
              <a:ext cx="864" cy="1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400" dirty="0">
                  <a:solidFill>
                    <a:srgbClr val="FF0000"/>
                  </a:solidFill>
                </a:rPr>
                <a:t>?</a:t>
              </a:r>
              <a:endParaRPr lang="en-US" sz="1400" baseline="-25000" dirty="0">
                <a:solidFill>
                  <a:srgbClr val="FF0000"/>
                </a:solidFill>
              </a:endParaRPr>
            </a:p>
          </p:txBody>
        </p:sp>
      </p:grpSp>
      <p:graphicFrame>
        <p:nvGraphicFramePr>
          <p:cNvPr id="54346" name="Group 74"/>
          <p:cNvGraphicFramePr>
            <a:graphicFrameLocks noGrp="1"/>
          </p:cNvGraphicFramePr>
          <p:nvPr>
            <p:ph idx="1"/>
          </p:nvPr>
        </p:nvGraphicFramePr>
        <p:xfrm>
          <a:off x="5257800" y="3886200"/>
          <a:ext cx="3200400" cy="2590799"/>
        </p:xfrm>
        <a:graphic>
          <a:graphicData uri="http://schemas.openxmlformats.org/drawingml/2006/table">
            <a:tbl>
              <a:tblPr/>
              <a:tblGrid>
                <a:gridCol w="685800"/>
                <a:gridCol w="762000"/>
                <a:gridCol w="1752600"/>
              </a:tblGrid>
              <a:tr h="304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2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2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2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  <a:r>
                        <a:rPr kumimoji="0" 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xor </a:t>
                      </a: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2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94231" name="Rectangle 75"/>
          <p:cNvSpPr>
            <a:spLocks noChangeArrowheads="1"/>
          </p:cNvSpPr>
          <p:nvPr/>
        </p:nvSpPr>
        <p:spPr bwMode="auto">
          <a:xfrm>
            <a:off x="6629400" y="2362200"/>
            <a:ext cx="201136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/>
              <a:t>Output = x</a:t>
            </a:r>
            <a:r>
              <a:rPr lang="en-US" sz="1800" baseline="-25000"/>
              <a:t>1</a:t>
            </a:r>
            <a:r>
              <a:rPr lang="en-US" sz="1800" b="1"/>
              <a:t> xor </a:t>
            </a:r>
            <a:r>
              <a:rPr lang="en-US" sz="1800"/>
              <a:t>x</a:t>
            </a:r>
            <a:r>
              <a:rPr lang="en-US" sz="1800" baseline="-2500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7786723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XOR</a:t>
            </a:r>
          </a:p>
        </p:txBody>
      </p:sp>
      <p:grpSp>
        <p:nvGrpSpPr>
          <p:cNvPr id="94211" name="Group 32"/>
          <p:cNvGrpSpPr>
            <a:grpSpLocks/>
          </p:cNvGrpSpPr>
          <p:nvPr/>
        </p:nvGrpSpPr>
        <p:grpSpPr bwMode="auto">
          <a:xfrm>
            <a:off x="228600" y="1371600"/>
            <a:ext cx="8001000" cy="2898775"/>
            <a:chOff x="0" y="1463"/>
            <a:chExt cx="5040" cy="1826"/>
          </a:xfrm>
        </p:grpSpPr>
        <p:sp>
          <p:nvSpPr>
            <p:cNvPr id="94232" name="Oval 5"/>
            <p:cNvSpPr>
              <a:spLocks noChangeAspect="1" noChangeArrowheads="1"/>
            </p:cNvSpPr>
            <p:nvPr/>
          </p:nvSpPr>
          <p:spPr bwMode="auto">
            <a:xfrm>
              <a:off x="1559" y="1463"/>
              <a:ext cx="697" cy="69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233" name="Text Box 8"/>
            <p:cNvSpPr txBox="1">
              <a:spLocks noChangeArrowheads="1"/>
            </p:cNvSpPr>
            <p:nvPr/>
          </p:nvSpPr>
          <p:spPr bwMode="auto">
            <a:xfrm>
              <a:off x="0" y="1689"/>
              <a:ext cx="72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/>
                <a:t>Input x</a:t>
              </a:r>
              <a:r>
                <a:rPr lang="en-US" sz="1800" baseline="-25000"/>
                <a:t>1</a:t>
              </a:r>
            </a:p>
          </p:txBody>
        </p:sp>
        <p:sp>
          <p:nvSpPr>
            <p:cNvPr id="94234" name="Oval 10"/>
            <p:cNvSpPr>
              <a:spLocks noChangeAspect="1" noChangeArrowheads="1"/>
            </p:cNvSpPr>
            <p:nvPr/>
          </p:nvSpPr>
          <p:spPr bwMode="auto">
            <a:xfrm>
              <a:off x="3335" y="1920"/>
              <a:ext cx="697" cy="69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235" name="Oval 11"/>
            <p:cNvSpPr>
              <a:spLocks noChangeAspect="1" noChangeArrowheads="1"/>
            </p:cNvSpPr>
            <p:nvPr/>
          </p:nvSpPr>
          <p:spPr bwMode="auto">
            <a:xfrm>
              <a:off x="1607" y="2592"/>
              <a:ext cx="697" cy="69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236" name="Text Box 12"/>
            <p:cNvSpPr txBox="1">
              <a:spLocks noChangeArrowheads="1"/>
            </p:cNvSpPr>
            <p:nvPr/>
          </p:nvSpPr>
          <p:spPr bwMode="auto">
            <a:xfrm>
              <a:off x="0" y="2889"/>
              <a:ext cx="72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/>
                <a:t>Input x</a:t>
              </a:r>
              <a:r>
                <a:rPr lang="en-US" sz="1800" baseline="-25000"/>
                <a:t>2</a:t>
              </a:r>
            </a:p>
          </p:txBody>
        </p:sp>
        <p:sp>
          <p:nvSpPr>
            <p:cNvPr id="94237" name="Text Box 13"/>
            <p:cNvSpPr txBox="1">
              <a:spLocks noChangeArrowheads="1"/>
            </p:cNvSpPr>
            <p:nvPr/>
          </p:nvSpPr>
          <p:spPr bwMode="auto">
            <a:xfrm>
              <a:off x="672" y="1593"/>
              <a:ext cx="864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400"/>
                <a:t>1</a:t>
              </a:r>
              <a:r>
                <a:rPr lang="en-US" sz="1800"/>
                <a:t> </a:t>
              </a:r>
              <a:endParaRPr lang="en-US" sz="1800" baseline="-25000"/>
            </a:p>
          </p:txBody>
        </p:sp>
        <p:sp>
          <p:nvSpPr>
            <p:cNvPr id="94238" name="Line 16"/>
            <p:cNvSpPr>
              <a:spLocks noChangeShapeType="1"/>
            </p:cNvSpPr>
            <p:nvPr/>
          </p:nvSpPr>
          <p:spPr bwMode="auto">
            <a:xfrm>
              <a:off x="624" y="1824"/>
              <a:ext cx="912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239" name="Line 17"/>
            <p:cNvSpPr>
              <a:spLocks noChangeShapeType="1"/>
            </p:cNvSpPr>
            <p:nvPr/>
          </p:nvSpPr>
          <p:spPr bwMode="auto">
            <a:xfrm>
              <a:off x="624" y="1920"/>
              <a:ext cx="960" cy="100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240" name="Line 18"/>
            <p:cNvSpPr>
              <a:spLocks noChangeShapeType="1"/>
            </p:cNvSpPr>
            <p:nvPr/>
          </p:nvSpPr>
          <p:spPr bwMode="auto">
            <a:xfrm>
              <a:off x="624" y="2976"/>
              <a:ext cx="96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241" name="Line 19"/>
            <p:cNvSpPr>
              <a:spLocks noChangeShapeType="1"/>
            </p:cNvSpPr>
            <p:nvPr/>
          </p:nvSpPr>
          <p:spPr bwMode="auto">
            <a:xfrm flipV="1">
              <a:off x="624" y="1920"/>
              <a:ext cx="864" cy="100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242" name="Text Box 20"/>
            <p:cNvSpPr txBox="1">
              <a:spLocks noChangeArrowheads="1"/>
            </p:cNvSpPr>
            <p:nvPr/>
          </p:nvSpPr>
          <p:spPr bwMode="auto">
            <a:xfrm>
              <a:off x="1152" y="2361"/>
              <a:ext cx="864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400"/>
                <a:t>-1</a:t>
              </a:r>
              <a:endParaRPr lang="en-US" sz="1400" baseline="-25000"/>
            </a:p>
          </p:txBody>
        </p:sp>
        <p:sp>
          <p:nvSpPr>
            <p:cNvPr id="94243" name="Text Box 21"/>
            <p:cNvSpPr txBox="1">
              <a:spLocks noChangeArrowheads="1"/>
            </p:cNvSpPr>
            <p:nvPr/>
          </p:nvSpPr>
          <p:spPr bwMode="auto">
            <a:xfrm>
              <a:off x="1152" y="2160"/>
              <a:ext cx="864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400"/>
                <a:t>-1</a:t>
              </a:r>
              <a:r>
                <a:rPr lang="en-US" sz="1800"/>
                <a:t> </a:t>
              </a:r>
            </a:p>
          </p:txBody>
        </p:sp>
        <p:sp>
          <p:nvSpPr>
            <p:cNvPr id="94244" name="Text Box 22"/>
            <p:cNvSpPr txBox="1">
              <a:spLocks noChangeArrowheads="1"/>
            </p:cNvSpPr>
            <p:nvPr/>
          </p:nvSpPr>
          <p:spPr bwMode="auto">
            <a:xfrm>
              <a:off x="672" y="2976"/>
              <a:ext cx="864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400"/>
                <a:t>1</a:t>
              </a:r>
              <a:endParaRPr lang="en-US" sz="1400" baseline="-25000"/>
            </a:p>
          </p:txBody>
        </p:sp>
        <p:sp>
          <p:nvSpPr>
            <p:cNvPr id="94245" name="Text Box 23"/>
            <p:cNvSpPr txBox="1">
              <a:spLocks noChangeArrowheads="1"/>
            </p:cNvSpPr>
            <p:nvPr/>
          </p:nvSpPr>
          <p:spPr bwMode="auto">
            <a:xfrm>
              <a:off x="3504" y="2188"/>
              <a:ext cx="528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600"/>
                <a:t>T = 1</a:t>
              </a:r>
            </a:p>
          </p:txBody>
        </p:sp>
        <p:sp>
          <p:nvSpPr>
            <p:cNvPr id="94246" name="Text Box 24"/>
            <p:cNvSpPr txBox="1">
              <a:spLocks noChangeArrowheads="1"/>
            </p:cNvSpPr>
            <p:nvPr/>
          </p:nvSpPr>
          <p:spPr bwMode="auto">
            <a:xfrm>
              <a:off x="1728" y="2860"/>
              <a:ext cx="528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600"/>
                <a:t>T = 1</a:t>
              </a:r>
            </a:p>
          </p:txBody>
        </p:sp>
        <p:sp>
          <p:nvSpPr>
            <p:cNvPr id="94247" name="Text Box 25"/>
            <p:cNvSpPr txBox="1">
              <a:spLocks noChangeArrowheads="1"/>
            </p:cNvSpPr>
            <p:nvPr/>
          </p:nvSpPr>
          <p:spPr bwMode="auto">
            <a:xfrm>
              <a:off x="1680" y="1728"/>
              <a:ext cx="528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600"/>
                <a:t>T = 1</a:t>
              </a:r>
            </a:p>
          </p:txBody>
        </p:sp>
        <p:sp>
          <p:nvSpPr>
            <p:cNvPr id="94248" name="Line 26"/>
            <p:cNvSpPr>
              <a:spLocks noChangeShapeType="1"/>
            </p:cNvSpPr>
            <p:nvPr/>
          </p:nvSpPr>
          <p:spPr bwMode="auto">
            <a:xfrm>
              <a:off x="2304" y="1872"/>
              <a:ext cx="1008" cy="33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249" name="Line 27"/>
            <p:cNvSpPr>
              <a:spLocks noChangeShapeType="1"/>
            </p:cNvSpPr>
            <p:nvPr/>
          </p:nvSpPr>
          <p:spPr bwMode="auto">
            <a:xfrm flipV="1">
              <a:off x="2352" y="2448"/>
              <a:ext cx="1008" cy="4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250" name="Line 28"/>
            <p:cNvSpPr>
              <a:spLocks noChangeShapeType="1"/>
            </p:cNvSpPr>
            <p:nvPr/>
          </p:nvSpPr>
          <p:spPr bwMode="auto">
            <a:xfrm>
              <a:off x="4080" y="2304"/>
              <a:ext cx="96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251" name="Text Box 29"/>
            <p:cNvSpPr txBox="1">
              <a:spLocks noChangeArrowheads="1"/>
            </p:cNvSpPr>
            <p:nvPr/>
          </p:nvSpPr>
          <p:spPr bwMode="auto">
            <a:xfrm>
              <a:off x="2736" y="1872"/>
              <a:ext cx="864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400"/>
                <a:t>1</a:t>
              </a:r>
              <a:endParaRPr lang="en-US" sz="1400" baseline="-25000"/>
            </a:p>
          </p:txBody>
        </p:sp>
        <p:sp>
          <p:nvSpPr>
            <p:cNvPr id="94252" name="Text Box 30"/>
            <p:cNvSpPr txBox="1">
              <a:spLocks noChangeArrowheads="1"/>
            </p:cNvSpPr>
            <p:nvPr/>
          </p:nvSpPr>
          <p:spPr bwMode="auto">
            <a:xfrm>
              <a:off x="2736" y="2688"/>
              <a:ext cx="864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400"/>
                <a:t>1</a:t>
              </a:r>
              <a:endParaRPr lang="en-US" sz="1400" baseline="-25000"/>
            </a:p>
          </p:txBody>
        </p:sp>
      </p:grpSp>
      <p:graphicFrame>
        <p:nvGraphicFramePr>
          <p:cNvPr id="54346" name="Group 74"/>
          <p:cNvGraphicFramePr>
            <a:graphicFrameLocks noGrp="1"/>
          </p:cNvGraphicFramePr>
          <p:nvPr>
            <p:ph idx="1"/>
          </p:nvPr>
        </p:nvGraphicFramePr>
        <p:xfrm>
          <a:off x="5257800" y="3886200"/>
          <a:ext cx="3200400" cy="2590799"/>
        </p:xfrm>
        <a:graphic>
          <a:graphicData uri="http://schemas.openxmlformats.org/drawingml/2006/table">
            <a:tbl>
              <a:tblPr/>
              <a:tblGrid>
                <a:gridCol w="685800"/>
                <a:gridCol w="762000"/>
                <a:gridCol w="1752600"/>
              </a:tblGrid>
              <a:tr h="304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2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2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2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  <a:r>
                        <a:rPr kumimoji="0" 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xor </a:t>
                      </a: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2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94231" name="Rectangle 75"/>
          <p:cNvSpPr>
            <a:spLocks noChangeArrowheads="1"/>
          </p:cNvSpPr>
          <p:nvPr/>
        </p:nvSpPr>
        <p:spPr bwMode="auto">
          <a:xfrm>
            <a:off x="6629400" y="2362200"/>
            <a:ext cx="201136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/>
              <a:t>Output = x</a:t>
            </a:r>
            <a:r>
              <a:rPr lang="en-US" sz="1800" baseline="-25000"/>
              <a:t>1</a:t>
            </a:r>
            <a:r>
              <a:rPr lang="en-US" sz="1800" b="1"/>
              <a:t> xor </a:t>
            </a:r>
            <a:r>
              <a:rPr lang="en-US" sz="1800"/>
              <a:t>x</a:t>
            </a:r>
            <a:r>
              <a:rPr lang="en-US" sz="1800" baseline="-2500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5423404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Learning in </a:t>
            </a:r>
            <a:r>
              <a:rPr lang="en-US" dirty="0" smtClean="0"/>
              <a:t>multilayer </a:t>
            </a:r>
            <a:r>
              <a:rPr lang="en-US" dirty="0"/>
              <a:t>n</a:t>
            </a:r>
            <a:r>
              <a:rPr lang="en-US" dirty="0" smtClean="0"/>
              <a:t>etworks</a:t>
            </a:r>
            <a:endParaRPr lang="en-US" dirty="0"/>
          </a:p>
        </p:txBody>
      </p:sp>
      <p:sp>
        <p:nvSpPr>
          <p:cNvPr id="1187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52600"/>
            <a:ext cx="8229600" cy="3886200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sz="2800" dirty="0" smtClean="0"/>
              <a:t>Similar idea as </a:t>
            </a:r>
            <a:r>
              <a:rPr lang="en-US" sz="2800" dirty="0" err="1" smtClean="0"/>
              <a:t>perceptrons</a:t>
            </a:r>
            <a:endParaRPr lang="en-US" sz="2800" dirty="0" smtClean="0"/>
          </a:p>
          <a:p>
            <a:pPr marL="0" indent="0" eaLnBrk="1" hangingPunct="1">
              <a:buNone/>
            </a:pPr>
            <a:endParaRPr lang="en-US" sz="2800" dirty="0" smtClean="0"/>
          </a:p>
          <a:p>
            <a:pPr marL="0" indent="0" eaLnBrk="1" hangingPunct="1">
              <a:buNone/>
            </a:pPr>
            <a:r>
              <a:rPr lang="en-US" sz="2800" dirty="0" smtClean="0"/>
              <a:t>Examples are </a:t>
            </a:r>
            <a:r>
              <a:rPr lang="en-US" sz="2800" dirty="0"/>
              <a:t>presented to the </a:t>
            </a:r>
            <a:r>
              <a:rPr lang="en-US" sz="2800" dirty="0" smtClean="0"/>
              <a:t>network</a:t>
            </a:r>
          </a:p>
          <a:p>
            <a:pPr marL="0" indent="0" eaLnBrk="1" hangingPunct="1">
              <a:buNone/>
            </a:pPr>
            <a:endParaRPr lang="en-US" sz="2800" dirty="0"/>
          </a:p>
          <a:p>
            <a:pPr marL="0" indent="0" eaLnBrk="1" hangingPunct="1">
              <a:buNone/>
            </a:pPr>
            <a:r>
              <a:rPr lang="en-US" sz="2800" dirty="0"/>
              <a:t>If the network computes an output that matches the desired, nothing is done</a:t>
            </a:r>
          </a:p>
          <a:p>
            <a:pPr marL="0" indent="0" eaLnBrk="1" hangingPunct="1">
              <a:buNone/>
            </a:pPr>
            <a:endParaRPr lang="en-US" sz="2800" dirty="0" smtClean="0"/>
          </a:p>
          <a:p>
            <a:pPr marL="0" indent="0" eaLnBrk="1" hangingPunct="1">
              <a:buNone/>
            </a:pPr>
            <a:r>
              <a:rPr lang="en-US" sz="2800" dirty="0" smtClean="0"/>
              <a:t>If </a:t>
            </a:r>
            <a:r>
              <a:rPr lang="en-US" sz="2800" dirty="0"/>
              <a:t>there is an error, then the weights are adjusted to balance the error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Learning in multilayer networks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2133600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 smtClean="0"/>
              <a:t>Key idea for </a:t>
            </a:r>
            <a:r>
              <a:rPr lang="en-US" sz="2400" dirty="0" err="1" smtClean="0"/>
              <a:t>perceptron</a:t>
            </a:r>
            <a:r>
              <a:rPr lang="en-US" sz="2400" dirty="0" smtClean="0"/>
              <a:t> learning: if the </a:t>
            </a:r>
            <a:r>
              <a:rPr lang="en-US" sz="2400" dirty="0" err="1" smtClean="0"/>
              <a:t>perceptron’s</a:t>
            </a:r>
            <a:r>
              <a:rPr lang="en-US" sz="2400" dirty="0" smtClean="0"/>
              <a:t> output is different than the expected output, update the weights</a:t>
            </a:r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r>
              <a:rPr lang="en-US" sz="2400" dirty="0" smtClean="0">
                <a:solidFill>
                  <a:srgbClr val="FF6B09"/>
                </a:solidFill>
              </a:rPr>
              <a:t>Challenge: for multilayer networks, we don’t know what the expected output/error is for the internal nodes</a:t>
            </a:r>
            <a:endParaRPr lang="en-US" sz="2400" dirty="0">
              <a:solidFill>
                <a:srgbClr val="FF6B09"/>
              </a:solidFill>
            </a:endParaRPr>
          </a:p>
        </p:txBody>
      </p:sp>
      <p:sp>
        <p:nvSpPr>
          <p:cNvPr id="5" name="Oval 12"/>
          <p:cNvSpPr>
            <a:spLocks noChangeArrowheads="1"/>
          </p:cNvSpPr>
          <p:nvPr/>
        </p:nvSpPr>
        <p:spPr bwMode="auto">
          <a:xfrm>
            <a:off x="6521637" y="4616637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Oval 12"/>
          <p:cNvSpPr>
            <a:spLocks noChangeArrowheads="1"/>
          </p:cNvSpPr>
          <p:nvPr/>
        </p:nvSpPr>
        <p:spPr bwMode="auto">
          <a:xfrm>
            <a:off x="7131237" y="4616637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Oval 12"/>
          <p:cNvSpPr>
            <a:spLocks noChangeArrowheads="1"/>
          </p:cNvSpPr>
          <p:nvPr/>
        </p:nvSpPr>
        <p:spPr bwMode="auto">
          <a:xfrm>
            <a:off x="7740837" y="4616637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Oval 12"/>
          <p:cNvSpPr>
            <a:spLocks noChangeArrowheads="1"/>
          </p:cNvSpPr>
          <p:nvPr/>
        </p:nvSpPr>
        <p:spPr bwMode="auto">
          <a:xfrm>
            <a:off x="7131237" y="5454837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9" name="Straight Arrow Connector 8"/>
          <p:cNvCxnSpPr>
            <a:stCxn id="5" idx="5"/>
            <a:endCxn id="8" idx="1"/>
          </p:cNvCxnSpPr>
          <p:nvPr/>
        </p:nvCxnSpPr>
        <p:spPr bwMode="auto">
          <a:xfrm rot="16200000" flipH="1">
            <a:off x="6667500" y="4991100"/>
            <a:ext cx="622674" cy="39407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0" name="Straight Arrow Connector 9"/>
          <p:cNvCxnSpPr>
            <a:stCxn id="6" idx="4"/>
            <a:endCxn id="8" idx="0"/>
          </p:cNvCxnSpPr>
          <p:nvPr/>
        </p:nvCxnSpPr>
        <p:spPr bwMode="auto">
          <a:xfrm rot="5400000">
            <a:off x="7016937" y="5188137"/>
            <a:ext cx="533400" cy="158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1" name="Straight Arrow Connector 10"/>
          <p:cNvCxnSpPr>
            <a:stCxn id="7" idx="3"/>
            <a:endCxn id="8" idx="7"/>
          </p:cNvCxnSpPr>
          <p:nvPr/>
        </p:nvCxnSpPr>
        <p:spPr bwMode="auto">
          <a:xfrm rot="5400000">
            <a:off x="7277100" y="4991100"/>
            <a:ext cx="622674" cy="39407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2" name="Straight Arrow Connector 11"/>
          <p:cNvCxnSpPr>
            <a:endCxn id="5" idx="0"/>
          </p:cNvCxnSpPr>
          <p:nvPr/>
        </p:nvCxnSpPr>
        <p:spPr bwMode="auto">
          <a:xfrm rot="16200000" flipH="1">
            <a:off x="6293037" y="4235637"/>
            <a:ext cx="609600" cy="15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3" name="Straight Arrow Connector 12"/>
          <p:cNvCxnSpPr>
            <a:endCxn id="5" idx="0"/>
          </p:cNvCxnSpPr>
          <p:nvPr/>
        </p:nvCxnSpPr>
        <p:spPr bwMode="auto">
          <a:xfrm rot="5400000">
            <a:off x="6483537" y="4197537"/>
            <a:ext cx="609600" cy="228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4" name="Straight Arrow Connector 13"/>
          <p:cNvCxnSpPr/>
          <p:nvPr/>
        </p:nvCxnSpPr>
        <p:spPr bwMode="auto">
          <a:xfrm rot="16200000" flipH="1">
            <a:off x="6902637" y="4235636"/>
            <a:ext cx="609600" cy="15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5" name="Straight Arrow Connector 14"/>
          <p:cNvCxnSpPr/>
          <p:nvPr/>
        </p:nvCxnSpPr>
        <p:spPr bwMode="auto">
          <a:xfrm rot="5400000">
            <a:off x="7093137" y="4197536"/>
            <a:ext cx="609600" cy="228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6" name="Straight Arrow Connector 15"/>
          <p:cNvCxnSpPr/>
          <p:nvPr/>
        </p:nvCxnSpPr>
        <p:spPr bwMode="auto">
          <a:xfrm rot="16200000" flipH="1">
            <a:off x="7512237" y="4235637"/>
            <a:ext cx="609600" cy="15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7" name="Straight Arrow Connector 16"/>
          <p:cNvCxnSpPr/>
          <p:nvPr/>
        </p:nvCxnSpPr>
        <p:spPr bwMode="auto">
          <a:xfrm rot="5400000">
            <a:off x="7702737" y="4197537"/>
            <a:ext cx="609600" cy="228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8" name="Straight Arrow Connector 17"/>
          <p:cNvCxnSpPr>
            <a:stCxn id="8" idx="4"/>
          </p:cNvCxnSpPr>
          <p:nvPr/>
        </p:nvCxnSpPr>
        <p:spPr bwMode="auto">
          <a:xfrm rot="5400000">
            <a:off x="7131237" y="5912037"/>
            <a:ext cx="304800" cy="158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9" name="Oval 12"/>
          <p:cNvSpPr>
            <a:spLocks noChangeArrowheads="1"/>
          </p:cNvSpPr>
          <p:nvPr/>
        </p:nvSpPr>
        <p:spPr bwMode="auto">
          <a:xfrm>
            <a:off x="1797237" y="5226237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20" name="Straight Arrow Connector 19"/>
          <p:cNvCxnSpPr>
            <a:endCxn id="19" idx="1"/>
          </p:cNvCxnSpPr>
          <p:nvPr/>
        </p:nvCxnSpPr>
        <p:spPr bwMode="auto">
          <a:xfrm rot="16200000" flipH="1">
            <a:off x="1333500" y="4762500"/>
            <a:ext cx="622674" cy="39407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1" name="Straight Arrow Connector 20"/>
          <p:cNvCxnSpPr>
            <a:endCxn id="19" idx="0"/>
          </p:cNvCxnSpPr>
          <p:nvPr/>
        </p:nvCxnSpPr>
        <p:spPr bwMode="auto">
          <a:xfrm rot="5400000">
            <a:off x="1682937" y="4959537"/>
            <a:ext cx="533400" cy="158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2" name="Straight Arrow Connector 21"/>
          <p:cNvCxnSpPr>
            <a:endCxn id="19" idx="7"/>
          </p:cNvCxnSpPr>
          <p:nvPr/>
        </p:nvCxnSpPr>
        <p:spPr bwMode="auto">
          <a:xfrm rot="5400000">
            <a:off x="1943100" y="4762500"/>
            <a:ext cx="622674" cy="39407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3" name="Straight Arrow Connector 22"/>
          <p:cNvCxnSpPr>
            <a:stCxn id="19" idx="4"/>
          </p:cNvCxnSpPr>
          <p:nvPr/>
        </p:nvCxnSpPr>
        <p:spPr bwMode="auto">
          <a:xfrm rot="5400000">
            <a:off x="1797237" y="5683437"/>
            <a:ext cx="304800" cy="158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4" name="TextBox 23"/>
          <p:cNvSpPr txBox="1"/>
          <p:nvPr/>
        </p:nvSpPr>
        <p:spPr>
          <a:xfrm>
            <a:off x="1143000" y="6172200"/>
            <a:ext cx="2057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perceptron</a:t>
            </a:r>
            <a:endParaRPr lang="en-US" dirty="0">
              <a:solidFill>
                <a:schemeClr val="bg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943600" y="6243935"/>
            <a:ext cx="3505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multi-layer network</a:t>
            </a:r>
            <a:endParaRPr lang="en-US" dirty="0">
              <a:solidFill>
                <a:schemeClr val="bg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886200" y="5029200"/>
            <a:ext cx="2743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expected output?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8" name="Rectangle 27"/>
          <p:cNvSpPr/>
          <p:nvPr/>
        </p:nvSpPr>
        <p:spPr bwMode="auto">
          <a:xfrm>
            <a:off x="6705600" y="4953000"/>
            <a:ext cx="1143000" cy="533400"/>
          </a:xfrm>
          <a:prstGeom prst="rect">
            <a:avLst/>
          </a:prstGeom>
          <a:solidFill>
            <a:srgbClr val="FF0000">
              <a:alpha val="44000"/>
            </a:srgbClr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Backpropagation</a:t>
            </a:r>
            <a:endParaRPr lang="en-US" dirty="0"/>
          </a:p>
        </p:txBody>
      </p:sp>
      <p:sp>
        <p:nvSpPr>
          <p:cNvPr id="5" name="Oval 12"/>
          <p:cNvSpPr>
            <a:spLocks noChangeArrowheads="1"/>
          </p:cNvSpPr>
          <p:nvPr/>
        </p:nvSpPr>
        <p:spPr bwMode="auto">
          <a:xfrm>
            <a:off x="304800" y="38100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Oval 12"/>
          <p:cNvSpPr>
            <a:spLocks noChangeArrowheads="1"/>
          </p:cNvSpPr>
          <p:nvPr/>
        </p:nvSpPr>
        <p:spPr bwMode="auto">
          <a:xfrm>
            <a:off x="914400" y="38100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Oval 12"/>
          <p:cNvSpPr>
            <a:spLocks noChangeArrowheads="1"/>
          </p:cNvSpPr>
          <p:nvPr/>
        </p:nvSpPr>
        <p:spPr bwMode="auto">
          <a:xfrm>
            <a:off x="1524000" y="38100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Oval 12"/>
          <p:cNvSpPr>
            <a:spLocks noChangeArrowheads="1"/>
          </p:cNvSpPr>
          <p:nvPr/>
        </p:nvSpPr>
        <p:spPr bwMode="auto">
          <a:xfrm>
            <a:off x="914400" y="46482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9" name="Straight Arrow Connector 8"/>
          <p:cNvCxnSpPr>
            <a:stCxn id="5" idx="5"/>
            <a:endCxn id="8" idx="1"/>
          </p:cNvCxnSpPr>
          <p:nvPr/>
        </p:nvCxnSpPr>
        <p:spPr bwMode="auto">
          <a:xfrm rot="16200000" flipH="1">
            <a:off x="450663" y="4184463"/>
            <a:ext cx="622674" cy="39407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0" name="Straight Arrow Connector 9"/>
          <p:cNvCxnSpPr>
            <a:stCxn id="6" idx="4"/>
            <a:endCxn id="8" idx="0"/>
          </p:cNvCxnSpPr>
          <p:nvPr/>
        </p:nvCxnSpPr>
        <p:spPr bwMode="auto">
          <a:xfrm rot="5400000">
            <a:off x="800100" y="4381500"/>
            <a:ext cx="533400" cy="158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1" name="Straight Arrow Connector 10"/>
          <p:cNvCxnSpPr>
            <a:stCxn id="7" idx="3"/>
            <a:endCxn id="8" idx="7"/>
          </p:cNvCxnSpPr>
          <p:nvPr/>
        </p:nvCxnSpPr>
        <p:spPr bwMode="auto">
          <a:xfrm rot="5400000">
            <a:off x="1060263" y="4184463"/>
            <a:ext cx="622674" cy="39407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2" name="Straight Arrow Connector 11"/>
          <p:cNvCxnSpPr>
            <a:endCxn id="5" idx="0"/>
          </p:cNvCxnSpPr>
          <p:nvPr/>
        </p:nvCxnSpPr>
        <p:spPr bwMode="auto">
          <a:xfrm rot="16200000" flipH="1">
            <a:off x="76200" y="3429000"/>
            <a:ext cx="609600" cy="15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3" name="Straight Arrow Connector 12"/>
          <p:cNvCxnSpPr>
            <a:endCxn id="5" idx="0"/>
          </p:cNvCxnSpPr>
          <p:nvPr/>
        </p:nvCxnSpPr>
        <p:spPr bwMode="auto">
          <a:xfrm rot="5400000">
            <a:off x="266700" y="3390900"/>
            <a:ext cx="609600" cy="228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4" name="Straight Arrow Connector 13"/>
          <p:cNvCxnSpPr/>
          <p:nvPr/>
        </p:nvCxnSpPr>
        <p:spPr bwMode="auto">
          <a:xfrm rot="16200000" flipH="1">
            <a:off x="685800" y="3428999"/>
            <a:ext cx="609600" cy="15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5" name="Straight Arrow Connector 14"/>
          <p:cNvCxnSpPr/>
          <p:nvPr/>
        </p:nvCxnSpPr>
        <p:spPr bwMode="auto">
          <a:xfrm rot="5400000">
            <a:off x="876300" y="3390899"/>
            <a:ext cx="609600" cy="228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6" name="Straight Arrow Connector 15"/>
          <p:cNvCxnSpPr/>
          <p:nvPr/>
        </p:nvCxnSpPr>
        <p:spPr bwMode="auto">
          <a:xfrm rot="16200000" flipH="1">
            <a:off x="1295400" y="3429000"/>
            <a:ext cx="609600" cy="15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7" name="Straight Arrow Connector 16"/>
          <p:cNvCxnSpPr/>
          <p:nvPr/>
        </p:nvCxnSpPr>
        <p:spPr bwMode="auto">
          <a:xfrm rot="5400000">
            <a:off x="1485900" y="3390900"/>
            <a:ext cx="609600" cy="228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8" name="Straight Arrow Connector 17"/>
          <p:cNvCxnSpPr>
            <a:stCxn id="8" idx="4"/>
          </p:cNvCxnSpPr>
          <p:nvPr/>
        </p:nvCxnSpPr>
        <p:spPr bwMode="auto">
          <a:xfrm rot="5400000">
            <a:off x="914400" y="5105400"/>
            <a:ext cx="304800" cy="158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30" name="Rectangle 29"/>
          <p:cNvSpPr/>
          <p:nvPr/>
        </p:nvSpPr>
        <p:spPr bwMode="auto">
          <a:xfrm>
            <a:off x="304800" y="4114800"/>
            <a:ext cx="1600200" cy="1219200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28600" y="1752600"/>
            <a:ext cx="8610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Say we get it wrong, and we now want to update the weights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2819400" y="4114800"/>
            <a:ext cx="468206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We can update this layer just as if it were a perceptron</a:t>
            </a:r>
            <a:endParaRPr lang="en-US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Backpropagation</a:t>
            </a:r>
            <a:endParaRPr lang="en-US" dirty="0"/>
          </a:p>
        </p:txBody>
      </p:sp>
      <p:sp>
        <p:nvSpPr>
          <p:cNvPr id="5" name="Oval 12"/>
          <p:cNvSpPr>
            <a:spLocks noChangeArrowheads="1"/>
          </p:cNvSpPr>
          <p:nvPr/>
        </p:nvSpPr>
        <p:spPr bwMode="auto">
          <a:xfrm>
            <a:off x="304800" y="38100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Oval 12"/>
          <p:cNvSpPr>
            <a:spLocks noChangeArrowheads="1"/>
          </p:cNvSpPr>
          <p:nvPr/>
        </p:nvSpPr>
        <p:spPr bwMode="auto">
          <a:xfrm>
            <a:off x="914400" y="38100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Oval 12"/>
          <p:cNvSpPr>
            <a:spLocks noChangeArrowheads="1"/>
          </p:cNvSpPr>
          <p:nvPr/>
        </p:nvSpPr>
        <p:spPr bwMode="auto">
          <a:xfrm>
            <a:off x="1524000" y="38100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Oval 12"/>
          <p:cNvSpPr>
            <a:spLocks noChangeArrowheads="1"/>
          </p:cNvSpPr>
          <p:nvPr/>
        </p:nvSpPr>
        <p:spPr bwMode="auto">
          <a:xfrm>
            <a:off x="914400" y="46482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9" name="Straight Arrow Connector 8"/>
          <p:cNvCxnSpPr>
            <a:stCxn id="5" idx="5"/>
            <a:endCxn id="8" idx="1"/>
          </p:cNvCxnSpPr>
          <p:nvPr/>
        </p:nvCxnSpPr>
        <p:spPr bwMode="auto">
          <a:xfrm rot="16200000" flipH="1">
            <a:off x="450663" y="4184463"/>
            <a:ext cx="622674" cy="39407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0" name="Straight Arrow Connector 9"/>
          <p:cNvCxnSpPr>
            <a:stCxn id="6" idx="4"/>
            <a:endCxn id="8" idx="0"/>
          </p:cNvCxnSpPr>
          <p:nvPr/>
        </p:nvCxnSpPr>
        <p:spPr bwMode="auto">
          <a:xfrm rot="5400000">
            <a:off x="800100" y="4381500"/>
            <a:ext cx="533400" cy="158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1" name="Straight Arrow Connector 10"/>
          <p:cNvCxnSpPr>
            <a:stCxn id="7" idx="3"/>
            <a:endCxn id="8" idx="7"/>
          </p:cNvCxnSpPr>
          <p:nvPr/>
        </p:nvCxnSpPr>
        <p:spPr bwMode="auto">
          <a:xfrm rot="5400000">
            <a:off x="1060263" y="4184463"/>
            <a:ext cx="622674" cy="39407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2" name="Straight Arrow Connector 11"/>
          <p:cNvCxnSpPr>
            <a:endCxn id="5" idx="0"/>
          </p:cNvCxnSpPr>
          <p:nvPr/>
        </p:nvCxnSpPr>
        <p:spPr bwMode="auto">
          <a:xfrm rot="16200000" flipH="1">
            <a:off x="76200" y="3429000"/>
            <a:ext cx="609600" cy="15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3" name="Straight Arrow Connector 12"/>
          <p:cNvCxnSpPr>
            <a:endCxn id="5" idx="0"/>
          </p:cNvCxnSpPr>
          <p:nvPr/>
        </p:nvCxnSpPr>
        <p:spPr bwMode="auto">
          <a:xfrm rot="5400000">
            <a:off x="266700" y="3390900"/>
            <a:ext cx="609600" cy="228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4" name="Straight Arrow Connector 13"/>
          <p:cNvCxnSpPr/>
          <p:nvPr/>
        </p:nvCxnSpPr>
        <p:spPr bwMode="auto">
          <a:xfrm rot="16200000" flipH="1">
            <a:off x="685800" y="3428999"/>
            <a:ext cx="609600" cy="15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5" name="Straight Arrow Connector 14"/>
          <p:cNvCxnSpPr/>
          <p:nvPr/>
        </p:nvCxnSpPr>
        <p:spPr bwMode="auto">
          <a:xfrm rot="5400000">
            <a:off x="876300" y="3390899"/>
            <a:ext cx="609600" cy="228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6" name="Straight Arrow Connector 15"/>
          <p:cNvCxnSpPr/>
          <p:nvPr/>
        </p:nvCxnSpPr>
        <p:spPr bwMode="auto">
          <a:xfrm rot="16200000" flipH="1">
            <a:off x="1295400" y="3429000"/>
            <a:ext cx="609600" cy="15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7" name="Straight Arrow Connector 16"/>
          <p:cNvCxnSpPr/>
          <p:nvPr/>
        </p:nvCxnSpPr>
        <p:spPr bwMode="auto">
          <a:xfrm rot="5400000">
            <a:off x="1485900" y="3390900"/>
            <a:ext cx="609600" cy="228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8" name="Straight Arrow Connector 17"/>
          <p:cNvCxnSpPr>
            <a:stCxn id="8" idx="4"/>
          </p:cNvCxnSpPr>
          <p:nvPr/>
        </p:nvCxnSpPr>
        <p:spPr bwMode="auto">
          <a:xfrm rot="5400000">
            <a:off x="914400" y="5105400"/>
            <a:ext cx="304800" cy="158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30" name="Rectangle 29"/>
          <p:cNvSpPr/>
          <p:nvPr/>
        </p:nvSpPr>
        <p:spPr bwMode="auto">
          <a:xfrm>
            <a:off x="304800" y="3048000"/>
            <a:ext cx="1600200" cy="1219200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28600" y="1752600"/>
            <a:ext cx="9067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Say we get it wrong, and we now want to update the weights</a:t>
            </a:r>
            <a:endParaRPr lang="en-US" dirty="0"/>
          </a:p>
        </p:txBody>
      </p:sp>
      <p:sp>
        <p:nvSpPr>
          <p:cNvPr id="25" name="TextBox 24"/>
          <p:cNvSpPr txBox="1"/>
          <p:nvPr/>
        </p:nvSpPr>
        <p:spPr>
          <a:xfrm>
            <a:off x="2209800" y="3276600"/>
            <a:ext cx="68580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“back-propagate” the </a:t>
            </a:r>
            <a:r>
              <a:rPr lang="en-US" dirty="0" smtClean="0"/>
              <a:t>error (actual – predicted):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Assume all of these nodes were responsible for some of the error</a:t>
            </a:r>
          </a:p>
          <a:p>
            <a:endParaRPr lang="en-US" dirty="0" smtClean="0"/>
          </a:p>
          <a:p>
            <a:r>
              <a:rPr lang="en-US" dirty="0" smtClean="0">
                <a:solidFill>
                  <a:srgbClr val="FF0000"/>
                </a:solidFill>
              </a:rPr>
              <a:t>How can we figure out how much they were responsible for?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Backpropagation</a:t>
            </a:r>
            <a:endParaRPr lang="en-US" dirty="0"/>
          </a:p>
        </p:txBody>
      </p:sp>
      <p:sp>
        <p:nvSpPr>
          <p:cNvPr id="5" name="Oval 12"/>
          <p:cNvSpPr>
            <a:spLocks noChangeArrowheads="1"/>
          </p:cNvSpPr>
          <p:nvPr/>
        </p:nvSpPr>
        <p:spPr bwMode="auto">
          <a:xfrm>
            <a:off x="304800" y="38100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Oval 12"/>
          <p:cNvSpPr>
            <a:spLocks noChangeArrowheads="1"/>
          </p:cNvSpPr>
          <p:nvPr/>
        </p:nvSpPr>
        <p:spPr bwMode="auto">
          <a:xfrm>
            <a:off x="914400" y="38100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Oval 12"/>
          <p:cNvSpPr>
            <a:spLocks noChangeArrowheads="1"/>
          </p:cNvSpPr>
          <p:nvPr/>
        </p:nvSpPr>
        <p:spPr bwMode="auto">
          <a:xfrm>
            <a:off x="1524000" y="38100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Oval 12"/>
          <p:cNvSpPr>
            <a:spLocks noChangeArrowheads="1"/>
          </p:cNvSpPr>
          <p:nvPr/>
        </p:nvSpPr>
        <p:spPr bwMode="auto">
          <a:xfrm>
            <a:off x="914400" y="46482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9" name="Straight Arrow Connector 8"/>
          <p:cNvCxnSpPr>
            <a:stCxn id="5" idx="5"/>
            <a:endCxn id="8" idx="1"/>
          </p:cNvCxnSpPr>
          <p:nvPr/>
        </p:nvCxnSpPr>
        <p:spPr bwMode="auto">
          <a:xfrm rot="16200000" flipH="1">
            <a:off x="450663" y="4184463"/>
            <a:ext cx="622674" cy="39407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0" name="Straight Arrow Connector 9"/>
          <p:cNvCxnSpPr>
            <a:stCxn id="6" idx="4"/>
            <a:endCxn id="8" idx="0"/>
          </p:cNvCxnSpPr>
          <p:nvPr/>
        </p:nvCxnSpPr>
        <p:spPr bwMode="auto">
          <a:xfrm rot="5400000">
            <a:off x="800100" y="4381500"/>
            <a:ext cx="533400" cy="158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1" name="Straight Arrow Connector 10"/>
          <p:cNvCxnSpPr>
            <a:stCxn id="7" idx="3"/>
            <a:endCxn id="8" idx="7"/>
          </p:cNvCxnSpPr>
          <p:nvPr/>
        </p:nvCxnSpPr>
        <p:spPr bwMode="auto">
          <a:xfrm rot="5400000">
            <a:off x="1060263" y="4184463"/>
            <a:ext cx="622674" cy="39407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2" name="Straight Arrow Connector 11"/>
          <p:cNvCxnSpPr>
            <a:endCxn id="5" idx="0"/>
          </p:cNvCxnSpPr>
          <p:nvPr/>
        </p:nvCxnSpPr>
        <p:spPr bwMode="auto">
          <a:xfrm rot="16200000" flipH="1">
            <a:off x="76200" y="3429000"/>
            <a:ext cx="609600" cy="15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3" name="Straight Arrow Connector 12"/>
          <p:cNvCxnSpPr>
            <a:endCxn id="5" idx="0"/>
          </p:cNvCxnSpPr>
          <p:nvPr/>
        </p:nvCxnSpPr>
        <p:spPr bwMode="auto">
          <a:xfrm rot="5400000">
            <a:off x="266700" y="3390900"/>
            <a:ext cx="609600" cy="228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4" name="Straight Arrow Connector 13"/>
          <p:cNvCxnSpPr/>
          <p:nvPr/>
        </p:nvCxnSpPr>
        <p:spPr bwMode="auto">
          <a:xfrm rot="16200000" flipH="1">
            <a:off x="685800" y="3428999"/>
            <a:ext cx="609600" cy="15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5" name="Straight Arrow Connector 14"/>
          <p:cNvCxnSpPr/>
          <p:nvPr/>
        </p:nvCxnSpPr>
        <p:spPr bwMode="auto">
          <a:xfrm rot="5400000">
            <a:off x="876300" y="3390899"/>
            <a:ext cx="609600" cy="228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6" name="Straight Arrow Connector 15"/>
          <p:cNvCxnSpPr/>
          <p:nvPr/>
        </p:nvCxnSpPr>
        <p:spPr bwMode="auto">
          <a:xfrm rot="16200000" flipH="1">
            <a:off x="1295400" y="3429000"/>
            <a:ext cx="609600" cy="15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7" name="Straight Arrow Connector 16"/>
          <p:cNvCxnSpPr/>
          <p:nvPr/>
        </p:nvCxnSpPr>
        <p:spPr bwMode="auto">
          <a:xfrm rot="5400000">
            <a:off x="1485900" y="3390900"/>
            <a:ext cx="609600" cy="228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8" name="Straight Arrow Connector 17"/>
          <p:cNvCxnSpPr>
            <a:stCxn id="8" idx="4"/>
          </p:cNvCxnSpPr>
          <p:nvPr/>
        </p:nvCxnSpPr>
        <p:spPr bwMode="auto">
          <a:xfrm rot="5400000">
            <a:off x="914400" y="5105400"/>
            <a:ext cx="304800" cy="158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30" name="Rectangle 29"/>
          <p:cNvSpPr/>
          <p:nvPr/>
        </p:nvSpPr>
        <p:spPr bwMode="auto">
          <a:xfrm>
            <a:off x="304800" y="2971800"/>
            <a:ext cx="1600200" cy="1219200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28600" y="1752600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Say we get it wrong, and we now want to update the weights</a:t>
            </a:r>
            <a:endParaRPr lang="en-US" dirty="0"/>
          </a:p>
        </p:txBody>
      </p:sp>
      <p:sp>
        <p:nvSpPr>
          <p:cNvPr id="25" name="Oval 24"/>
          <p:cNvSpPr/>
          <p:nvPr/>
        </p:nvSpPr>
        <p:spPr bwMode="auto">
          <a:xfrm>
            <a:off x="304800" y="4191000"/>
            <a:ext cx="1524000" cy="1219200"/>
          </a:xfrm>
          <a:prstGeom prst="ellipse">
            <a:avLst/>
          </a:prstGeom>
          <a:solidFill>
            <a:srgbClr val="FF0000">
              <a:alpha val="43000"/>
            </a:srgbClr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26" name="Oval 25"/>
          <p:cNvSpPr/>
          <p:nvPr/>
        </p:nvSpPr>
        <p:spPr bwMode="auto">
          <a:xfrm>
            <a:off x="4495800" y="3505200"/>
            <a:ext cx="762000" cy="7620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cxnSp>
        <p:nvCxnSpPr>
          <p:cNvPr id="28" name="Straight Arrow Connector 27"/>
          <p:cNvCxnSpPr>
            <a:stCxn id="26" idx="4"/>
          </p:cNvCxnSpPr>
          <p:nvPr/>
        </p:nvCxnSpPr>
        <p:spPr bwMode="auto">
          <a:xfrm rot="5400000">
            <a:off x="4457700" y="4686300"/>
            <a:ext cx="838200" cy="158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3" name="Straight Arrow Connector 32"/>
          <p:cNvCxnSpPr>
            <a:stCxn id="25" idx="6"/>
          </p:cNvCxnSpPr>
          <p:nvPr/>
        </p:nvCxnSpPr>
        <p:spPr bwMode="auto">
          <a:xfrm flipV="1">
            <a:off x="1828800" y="4191000"/>
            <a:ext cx="2590800" cy="60960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  <a:effectLst/>
        </p:spPr>
      </p:cxnSp>
      <p:sp>
        <p:nvSpPr>
          <p:cNvPr id="35" name="TextBox 34"/>
          <p:cNvSpPr txBox="1"/>
          <p:nvPr/>
        </p:nvSpPr>
        <p:spPr>
          <a:xfrm>
            <a:off x="5029200" y="4343400"/>
            <a:ext cx="41148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error </a:t>
            </a:r>
            <a:r>
              <a:rPr lang="en-US" dirty="0" smtClean="0">
                <a:solidFill>
                  <a:srgbClr val="FF0000"/>
                </a:solidFill>
              </a:rPr>
              <a:t>(actual – predicte</a:t>
            </a:r>
            <a:r>
              <a:rPr lang="en-US" dirty="0" smtClean="0">
                <a:solidFill>
                  <a:srgbClr val="FF0000"/>
                </a:solidFill>
              </a:rPr>
              <a:t>d)</a:t>
            </a:r>
            <a:endParaRPr lang="en-US" dirty="0">
              <a:solidFill>
                <a:srgbClr val="FF0000"/>
              </a:solidFill>
            </a:endParaRPr>
          </a:p>
        </p:txBody>
      </p:sp>
      <p:cxnSp>
        <p:nvCxnSpPr>
          <p:cNvPr id="38" name="Straight Arrow Connector 37"/>
          <p:cNvCxnSpPr>
            <a:endCxn id="26" idx="1"/>
          </p:cNvCxnSpPr>
          <p:nvPr/>
        </p:nvCxnSpPr>
        <p:spPr bwMode="auto">
          <a:xfrm rot="16200000" flipH="1">
            <a:off x="4038600" y="3048000"/>
            <a:ext cx="721192" cy="41639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40" name="Straight Arrow Connector 39"/>
          <p:cNvCxnSpPr>
            <a:endCxn id="26" idx="0"/>
          </p:cNvCxnSpPr>
          <p:nvPr/>
        </p:nvCxnSpPr>
        <p:spPr bwMode="auto">
          <a:xfrm rot="5400000">
            <a:off x="4457700" y="3086100"/>
            <a:ext cx="838200" cy="158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44" name="Straight Arrow Connector 43"/>
          <p:cNvCxnSpPr>
            <a:endCxn id="26" idx="7"/>
          </p:cNvCxnSpPr>
          <p:nvPr/>
        </p:nvCxnSpPr>
        <p:spPr bwMode="auto">
          <a:xfrm rot="5400000">
            <a:off x="4993808" y="2971800"/>
            <a:ext cx="797392" cy="49259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45" name="TextBox 44"/>
          <p:cNvSpPr txBox="1"/>
          <p:nvPr/>
        </p:nvSpPr>
        <p:spPr>
          <a:xfrm>
            <a:off x="3810000" y="2971800"/>
            <a:ext cx="60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</a:t>
            </a:r>
            <a:r>
              <a:rPr lang="en-US" baseline="-25000" dirty="0" smtClean="0"/>
              <a:t>1</a:t>
            </a:r>
            <a:endParaRPr lang="en-US" baseline="-25000" dirty="0"/>
          </a:p>
        </p:txBody>
      </p:sp>
      <p:sp>
        <p:nvSpPr>
          <p:cNvPr id="46" name="TextBox 45"/>
          <p:cNvSpPr txBox="1"/>
          <p:nvPr/>
        </p:nvSpPr>
        <p:spPr>
          <a:xfrm>
            <a:off x="4419600" y="2743200"/>
            <a:ext cx="60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</a:t>
            </a:r>
            <a:r>
              <a:rPr lang="en-US" baseline="-25000" dirty="0" smtClean="0"/>
              <a:t>2</a:t>
            </a:r>
            <a:endParaRPr lang="en-US" baseline="-25000" dirty="0"/>
          </a:p>
        </p:txBody>
      </p:sp>
      <p:sp>
        <p:nvSpPr>
          <p:cNvPr id="47" name="TextBox 46"/>
          <p:cNvSpPr txBox="1"/>
          <p:nvPr/>
        </p:nvSpPr>
        <p:spPr>
          <a:xfrm>
            <a:off x="5410200" y="2891135"/>
            <a:ext cx="60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</a:t>
            </a:r>
            <a:r>
              <a:rPr lang="en-US" baseline="-25000" dirty="0" smtClean="0"/>
              <a:t>3</a:t>
            </a:r>
            <a:endParaRPr lang="en-US" baseline="-25000" dirty="0"/>
          </a:p>
        </p:txBody>
      </p:sp>
      <p:sp>
        <p:nvSpPr>
          <p:cNvPr id="48" name="TextBox 47"/>
          <p:cNvSpPr txBox="1"/>
          <p:nvPr/>
        </p:nvSpPr>
        <p:spPr>
          <a:xfrm>
            <a:off x="3429000" y="5638800"/>
            <a:ext cx="4343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error for node </a:t>
            </a:r>
            <a:r>
              <a:rPr lang="en-US" i="1" dirty="0" err="1" smtClean="0"/>
              <a:t>i</a:t>
            </a:r>
            <a:r>
              <a:rPr lang="en-US" dirty="0" smtClean="0"/>
              <a:t> is: </a:t>
            </a:r>
            <a:r>
              <a:rPr lang="en-US" dirty="0" err="1" smtClean="0">
                <a:solidFill>
                  <a:srgbClr val="FF0000"/>
                </a:solidFill>
              </a:rPr>
              <a:t>w</a:t>
            </a:r>
            <a:r>
              <a:rPr lang="en-US" baseline="-25000" dirty="0" err="1" smtClean="0">
                <a:solidFill>
                  <a:srgbClr val="FF0000"/>
                </a:solidFill>
              </a:rPr>
              <a:t>i</a:t>
            </a:r>
            <a:r>
              <a:rPr lang="en-US" dirty="0" smtClean="0">
                <a:solidFill>
                  <a:srgbClr val="FF0000"/>
                </a:solidFill>
              </a:rPr>
              <a:t> error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Backpropagation</a:t>
            </a:r>
            <a:endParaRPr lang="en-US" dirty="0"/>
          </a:p>
        </p:txBody>
      </p:sp>
      <p:sp>
        <p:nvSpPr>
          <p:cNvPr id="5" name="Oval 12"/>
          <p:cNvSpPr>
            <a:spLocks noChangeArrowheads="1"/>
          </p:cNvSpPr>
          <p:nvPr/>
        </p:nvSpPr>
        <p:spPr bwMode="auto">
          <a:xfrm>
            <a:off x="304800" y="38100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Oval 12"/>
          <p:cNvSpPr>
            <a:spLocks noChangeArrowheads="1"/>
          </p:cNvSpPr>
          <p:nvPr/>
        </p:nvSpPr>
        <p:spPr bwMode="auto">
          <a:xfrm>
            <a:off x="914400" y="38100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Oval 12"/>
          <p:cNvSpPr>
            <a:spLocks noChangeArrowheads="1"/>
          </p:cNvSpPr>
          <p:nvPr/>
        </p:nvSpPr>
        <p:spPr bwMode="auto">
          <a:xfrm>
            <a:off x="1524000" y="38100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Oval 12"/>
          <p:cNvSpPr>
            <a:spLocks noChangeArrowheads="1"/>
          </p:cNvSpPr>
          <p:nvPr/>
        </p:nvSpPr>
        <p:spPr bwMode="auto">
          <a:xfrm>
            <a:off x="914400" y="46482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9" name="Straight Arrow Connector 8"/>
          <p:cNvCxnSpPr>
            <a:stCxn id="5" idx="5"/>
            <a:endCxn id="8" idx="1"/>
          </p:cNvCxnSpPr>
          <p:nvPr/>
        </p:nvCxnSpPr>
        <p:spPr bwMode="auto">
          <a:xfrm rot="16200000" flipH="1">
            <a:off x="450663" y="4184463"/>
            <a:ext cx="622674" cy="39407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0" name="Straight Arrow Connector 9"/>
          <p:cNvCxnSpPr>
            <a:stCxn id="6" idx="4"/>
            <a:endCxn id="8" idx="0"/>
          </p:cNvCxnSpPr>
          <p:nvPr/>
        </p:nvCxnSpPr>
        <p:spPr bwMode="auto">
          <a:xfrm rot="5400000">
            <a:off x="800100" y="4381500"/>
            <a:ext cx="533400" cy="158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1" name="Straight Arrow Connector 10"/>
          <p:cNvCxnSpPr>
            <a:stCxn id="7" idx="3"/>
            <a:endCxn id="8" idx="7"/>
          </p:cNvCxnSpPr>
          <p:nvPr/>
        </p:nvCxnSpPr>
        <p:spPr bwMode="auto">
          <a:xfrm rot="5400000">
            <a:off x="1060263" y="4184463"/>
            <a:ext cx="622674" cy="39407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2" name="Straight Arrow Connector 11"/>
          <p:cNvCxnSpPr>
            <a:endCxn id="5" idx="0"/>
          </p:cNvCxnSpPr>
          <p:nvPr/>
        </p:nvCxnSpPr>
        <p:spPr bwMode="auto">
          <a:xfrm rot="16200000" flipH="1">
            <a:off x="76200" y="3429000"/>
            <a:ext cx="609600" cy="15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3" name="Straight Arrow Connector 12"/>
          <p:cNvCxnSpPr>
            <a:endCxn id="5" idx="0"/>
          </p:cNvCxnSpPr>
          <p:nvPr/>
        </p:nvCxnSpPr>
        <p:spPr bwMode="auto">
          <a:xfrm rot="5400000">
            <a:off x="266700" y="3390900"/>
            <a:ext cx="609600" cy="228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4" name="Straight Arrow Connector 13"/>
          <p:cNvCxnSpPr/>
          <p:nvPr/>
        </p:nvCxnSpPr>
        <p:spPr bwMode="auto">
          <a:xfrm rot="16200000" flipH="1">
            <a:off x="685800" y="3428999"/>
            <a:ext cx="609600" cy="15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5" name="Straight Arrow Connector 14"/>
          <p:cNvCxnSpPr/>
          <p:nvPr/>
        </p:nvCxnSpPr>
        <p:spPr bwMode="auto">
          <a:xfrm rot="5400000">
            <a:off x="876300" y="3390899"/>
            <a:ext cx="609600" cy="228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6" name="Straight Arrow Connector 15"/>
          <p:cNvCxnSpPr/>
          <p:nvPr/>
        </p:nvCxnSpPr>
        <p:spPr bwMode="auto">
          <a:xfrm rot="16200000" flipH="1">
            <a:off x="1295400" y="3429000"/>
            <a:ext cx="609600" cy="15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7" name="Straight Arrow Connector 16"/>
          <p:cNvCxnSpPr/>
          <p:nvPr/>
        </p:nvCxnSpPr>
        <p:spPr bwMode="auto">
          <a:xfrm rot="5400000">
            <a:off x="1485900" y="3390900"/>
            <a:ext cx="609600" cy="228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8" name="Straight Arrow Connector 17"/>
          <p:cNvCxnSpPr>
            <a:stCxn id="8" idx="4"/>
          </p:cNvCxnSpPr>
          <p:nvPr/>
        </p:nvCxnSpPr>
        <p:spPr bwMode="auto">
          <a:xfrm rot="5400000">
            <a:off x="914400" y="5105400"/>
            <a:ext cx="304800" cy="158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30" name="Rectangle 29"/>
          <p:cNvSpPr/>
          <p:nvPr/>
        </p:nvSpPr>
        <p:spPr bwMode="auto">
          <a:xfrm>
            <a:off x="304800" y="2971800"/>
            <a:ext cx="1600200" cy="1219200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28600" y="1752600"/>
            <a:ext cx="10591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Say we get it wrong, and we now want to update the weights</a:t>
            </a:r>
            <a:endParaRPr lang="en-US" dirty="0"/>
          </a:p>
        </p:txBody>
      </p:sp>
      <p:sp>
        <p:nvSpPr>
          <p:cNvPr id="25" name="TextBox 24"/>
          <p:cNvSpPr txBox="1"/>
          <p:nvPr/>
        </p:nvSpPr>
        <p:spPr>
          <a:xfrm>
            <a:off x="2667000" y="3200400"/>
            <a:ext cx="4682067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Update these weights and continue the process back through the network</a:t>
            </a:r>
            <a:endParaRPr lang="en-US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Backpropagation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724400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 smtClean="0"/>
              <a:t>calculate the error at the output layer</a:t>
            </a:r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r>
              <a:rPr lang="en-US" sz="2400" dirty="0" err="1" smtClean="0"/>
              <a:t>backpropagate</a:t>
            </a:r>
            <a:r>
              <a:rPr lang="en-US" sz="2400" dirty="0" smtClean="0"/>
              <a:t> the error up the network</a:t>
            </a:r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r>
              <a:rPr lang="en-US" sz="2400" dirty="0" smtClean="0"/>
              <a:t>Update the weights based on these errors</a:t>
            </a:r>
          </a:p>
          <a:p>
            <a:endParaRPr lang="en-US" sz="2400" dirty="0" smtClean="0"/>
          </a:p>
          <a:p>
            <a:pPr marL="0" indent="0">
              <a:buNone/>
            </a:pPr>
            <a:r>
              <a:rPr lang="en-US" sz="2400" dirty="0" smtClean="0"/>
              <a:t>Can be shown that this is the appropriate thing to do based on our assumptions</a:t>
            </a:r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r>
              <a:rPr lang="en-US" sz="2400" dirty="0" smtClean="0"/>
              <a:t>That said, many neuroscientists don’t think the brain does </a:t>
            </a:r>
            <a:r>
              <a:rPr lang="en-US" sz="2400" dirty="0" err="1" smtClean="0"/>
              <a:t>backpropagation</a:t>
            </a:r>
            <a:r>
              <a:rPr lang="en-US" sz="2400" dirty="0" smtClean="0"/>
              <a:t> of errors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Neural network regression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191000"/>
          </a:xfrm>
        </p:spPr>
        <p:txBody>
          <a:bodyPr/>
          <a:lstStyle/>
          <a:p>
            <a:pPr marL="0" indent="0">
              <a:buNone/>
            </a:pPr>
            <a:r>
              <a:rPr lang="en-US" sz="2800" dirty="0" smtClean="0"/>
              <a:t>Given enough hidden nodes, you can learn </a:t>
            </a:r>
            <a:r>
              <a:rPr lang="en-US" sz="2800" i="1" dirty="0" smtClean="0"/>
              <a:t>any</a:t>
            </a:r>
            <a:r>
              <a:rPr lang="en-US" sz="2800" dirty="0" smtClean="0"/>
              <a:t> function with a neural network</a:t>
            </a:r>
          </a:p>
          <a:p>
            <a:pPr marL="0" indent="0">
              <a:buNone/>
            </a:pPr>
            <a:endParaRPr lang="en-US" sz="2800" dirty="0" smtClean="0"/>
          </a:p>
          <a:p>
            <a:pPr marL="0" indent="0">
              <a:buNone/>
            </a:pPr>
            <a:r>
              <a:rPr lang="en-US" sz="2800" dirty="0" smtClean="0"/>
              <a:t>Challenges:</a:t>
            </a:r>
          </a:p>
          <a:p>
            <a:pPr lvl="1"/>
            <a:r>
              <a:rPr lang="en-US" sz="2400" dirty="0" err="1" smtClean="0"/>
              <a:t>overfitting</a:t>
            </a:r>
            <a:r>
              <a:rPr lang="en-US" sz="2400" dirty="0" smtClean="0"/>
              <a:t> – learning only the training data and not learning to generalize</a:t>
            </a:r>
          </a:p>
          <a:p>
            <a:pPr lvl="1"/>
            <a:endParaRPr lang="en-US" sz="2400" dirty="0" smtClean="0"/>
          </a:p>
          <a:p>
            <a:pPr lvl="1"/>
            <a:r>
              <a:rPr lang="en-US" sz="2400" dirty="0" smtClean="0"/>
              <a:t>picking a network structure</a:t>
            </a:r>
          </a:p>
          <a:p>
            <a:pPr lvl="1"/>
            <a:endParaRPr lang="en-US" sz="2400" dirty="0" smtClean="0"/>
          </a:p>
          <a:p>
            <a:pPr lvl="1"/>
            <a:r>
              <a:rPr lang="en-US" sz="2400" dirty="0" smtClean="0"/>
              <a:t>can require a lot of tweaking of parameters, preprocessing, etc.</a:t>
            </a:r>
          </a:p>
          <a:p>
            <a:pPr lvl="1"/>
            <a:endParaRPr lang="en-US" sz="24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6080" name="Group 368"/>
          <p:cNvGraphicFramePr>
            <a:graphicFrameLocks noGrp="1"/>
          </p:cNvGraphicFramePr>
          <p:nvPr>
            <p:ph/>
          </p:nvPr>
        </p:nvGraphicFramePr>
        <p:xfrm>
          <a:off x="228600" y="1371600"/>
          <a:ext cx="3733800" cy="3784608"/>
        </p:xfrm>
        <a:graphic>
          <a:graphicData uri="http://schemas.openxmlformats.org/drawingml/2006/table">
            <a:tbl>
              <a:tblPr/>
              <a:tblGrid>
                <a:gridCol w="233363"/>
                <a:gridCol w="233362"/>
                <a:gridCol w="233363"/>
                <a:gridCol w="233362"/>
                <a:gridCol w="233363"/>
                <a:gridCol w="233362"/>
                <a:gridCol w="233363"/>
                <a:gridCol w="233362"/>
                <a:gridCol w="233363"/>
                <a:gridCol w="233362"/>
                <a:gridCol w="233363"/>
                <a:gridCol w="233362"/>
                <a:gridCol w="233363"/>
                <a:gridCol w="233362"/>
                <a:gridCol w="233363"/>
                <a:gridCol w="233362"/>
              </a:tblGrid>
              <a:tr h="2365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65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65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65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65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65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65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65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65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65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65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65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65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65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65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65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3" name="Group 300"/>
          <p:cNvGraphicFramePr>
            <a:graphicFrameLocks/>
          </p:cNvGraphicFramePr>
          <p:nvPr/>
        </p:nvGraphicFramePr>
        <p:xfrm>
          <a:off x="4648200" y="1371600"/>
          <a:ext cx="3733800" cy="3784608"/>
        </p:xfrm>
        <a:graphic>
          <a:graphicData uri="http://schemas.openxmlformats.org/drawingml/2006/table">
            <a:tbl>
              <a:tblPr/>
              <a:tblGrid>
                <a:gridCol w="233363"/>
                <a:gridCol w="233362"/>
                <a:gridCol w="233363"/>
                <a:gridCol w="233362"/>
                <a:gridCol w="233363"/>
                <a:gridCol w="233362"/>
                <a:gridCol w="233363"/>
                <a:gridCol w="233362"/>
                <a:gridCol w="233363"/>
                <a:gridCol w="233362"/>
                <a:gridCol w="233363"/>
                <a:gridCol w="233362"/>
                <a:gridCol w="233363"/>
                <a:gridCol w="233362"/>
                <a:gridCol w="233363"/>
                <a:gridCol w="233362"/>
              </a:tblGrid>
              <a:tr h="2365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65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65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65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65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65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65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65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65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65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65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65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65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65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65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65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228600" y="5710535"/>
            <a:ext cx="8915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Popular for digit recognition and many computer vision tasks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304800" y="6172200"/>
            <a:ext cx="60198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hlinkClick r:id="rId3"/>
              </a:rPr>
              <a:t>http://yann.lecun.com/exdb/mnist</a:t>
            </a:r>
            <a:r>
              <a:rPr lang="en-US" dirty="0" smtClean="0">
                <a:hlinkClick r:id="rId3"/>
              </a:rPr>
              <a:t>/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Cog </a:t>
            </a:r>
            <a:r>
              <a:rPr lang="en-US" dirty="0" err="1" smtClean="0"/>
              <a:t>sci</a:t>
            </a:r>
            <a:r>
              <a:rPr lang="en-US" dirty="0" smtClean="0"/>
              <a:t> people like </a:t>
            </a:r>
            <a:r>
              <a:rPr lang="en-US" dirty="0" err="1" smtClean="0"/>
              <a:t>NNs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800" dirty="0" smtClean="0"/>
              <a:t>Expression/emotion recognition</a:t>
            </a:r>
          </a:p>
          <a:p>
            <a:pPr lvl="1"/>
            <a:r>
              <a:rPr lang="en-US" sz="2400" dirty="0" smtClean="0"/>
              <a:t>Gary Cottrell et al</a:t>
            </a:r>
          </a:p>
          <a:p>
            <a:endParaRPr lang="en-US" sz="2800" dirty="0" smtClean="0"/>
          </a:p>
          <a:p>
            <a:endParaRPr lang="en-US" sz="2800" dirty="0" smtClean="0"/>
          </a:p>
          <a:p>
            <a:endParaRPr lang="en-US" sz="2800" dirty="0" smtClean="0"/>
          </a:p>
          <a:p>
            <a:endParaRPr lang="en-US" sz="2800" dirty="0" smtClean="0"/>
          </a:p>
          <a:p>
            <a:endParaRPr lang="en-US" sz="2800" dirty="0" smtClean="0"/>
          </a:p>
          <a:p>
            <a:endParaRPr lang="en-US" sz="2800" dirty="0" smtClean="0"/>
          </a:p>
          <a:p>
            <a:pPr marL="0" indent="0">
              <a:buNone/>
            </a:pPr>
            <a:r>
              <a:rPr lang="en-US" sz="2800" dirty="0" smtClean="0"/>
              <a:t>Language learning</a:t>
            </a:r>
            <a:endParaRPr lang="en-US" sz="28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3200400"/>
            <a:ext cx="4114800" cy="252624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/>
              <a:t>Interpreting Satellite Imagery for Automated Weather Forecasting</a:t>
            </a:r>
          </a:p>
        </p:txBody>
      </p:sp>
      <p:pic>
        <p:nvPicPr>
          <p:cNvPr id="133123" name="Picture 4" descr="sat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08150" y="2514600"/>
            <a:ext cx="2330450" cy="2300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24" name="Picture 5" descr="sat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137150" y="2478088"/>
            <a:ext cx="2330450" cy="2322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1676400"/>
            <a:ext cx="7620000" cy="4191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90600" y="762000"/>
            <a:ext cx="6046447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What NNs learned from </a:t>
            </a:r>
            <a:r>
              <a:rPr lang="en-US" sz="3200" dirty="0" err="1" smtClean="0"/>
              <a:t>youtube</a:t>
            </a:r>
            <a:endParaRPr lang="en-US" sz="3200" dirty="0"/>
          </a:p>
        </p:txBody>
      </p:sp>
      <p:sp>
        <p:nvSpPr>
          <p:cNvPr id="6" name="Rectangle 5"/>
          <p:cNvSpPr/>
          <p:nvPr/>
        </p:nvSpPr>
        <p:spPr>
          <a:xfrm>
            <a:off x="457200" y="6019800"/>
            <a:ext cx="85344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dirty="0"/>
              <a:t>http://</a:t>
            </a:r>
            <a:r>
              <a:rPr lang="en-US" sz="1800" dirty="0" err="1"/>
              <a:t>www.nytimes.com</a:t>
            </a:r>
            <a:r>
              <a:rPr lang="en-US" sz="1800" dirty="0"/>
              <a:t>/2012/06/26/technology/in-a-big-network-of-computers-evidence-of-machine-</a:t>
            </a:r>
            <a:r>
              <a:rPr lang="en-US" sz="1800" dirty="0" err="1"/>
              <a:t>learning.html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6883112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90600" y="762000"/>
            <a:ext cx="6046447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What NNs learned from </a:t>
            </a:r>
            <a:r>
              <a:rPr lang="en-US" sz="3200" dirty="0" err="1" smtClean="0"/>
              <a:t>youtube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dirty="0" smtClean="0"/>
              <a:t>trained on 10M snapshots from </a:t>
            </a:r>
            <a:r>
              <a:rPr lang="en-US" sz="2400" dirty="0" err="1" smtClean="0"/>
              <a:t>youtube</a:t>
            </a:r>
            <a:r>
              <a:rPr lang="en-US" sz="2400" dirty="0" smtClean="0"/>
              <a:t> videos</a:t>
            </a:r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r>
              <a:rPr lang="en-US" sz="2400" dirty="0" smtClean="0"/>
              <a:t>NN with 1 billion connections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 smtClean="0"/>
              <a:t>16,000 processors</a:t>
            </a:r>
            <a:endParaRPr lang="en-US" sz="2400" dirty="0"/>
          </a:p>
          <a:p>
            <a:pPr marL="0" indent="0">
              <a:buNone/>
            </a:pPr>
            <a:endParaRPr lang="en-US" sz="24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5800" y="4191000"/>
            <a:ext cx="4114800" cy="2263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30901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Summary</a:t>
            </a:r>
          </a:p>
        </p:txBody>
      </p:sp>
      <p:sp>
        <p:nvSpPr>
          <p:cNvPr id="135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r>
              <a:rPr lang="en-US" sz="2800" dirty="0" err="1"/>
              <a:t>Perceptrons</a:t>
            </a:r>
            <a:r>
              <a:rPr lang="en-US" sz="2800" dirty="0"/>
              <a:t>, one layer networks, are insufficiently expressive</a:t>
            </a:r>
          </a:p>
          <a:p>
            <a:pPr marL="0" indent="0" eaLnBrk="1" hangingPunct="1">
              <a:lnSpc>
                <a:spcPct val="90000"/>
              </a:lnSpc>
              <a:buNone/>
            </a:pPr>
            <a:endParaRPr lang="en-US" sz="2800" dirty="0" smtClean="0"/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sz="2800" dirty="0" smtClean="0"/>
              <a:t>Multi</a:t>
            </a:r>
            <a:r>
              <a:rPr lang="en-US" sz="2800" dirty="0"/>
              <a:t>-layer networks are sufficiently expressive and can be trained by error back-</a:t>
            </a:r>
            <a:r>
              <a:rPr lang="en-US" sz="2800" dirty="0" err="1"/>
              <a:t>propogation</a:t>
            </a:r>
            <a:endParaRPr lang="en-US" sz="2800" dirty="0"/>
          </a:p>
          <a:p>
            <a:pPr marL="0" indent="0" eaLnBrk="1" hangingPunct="1">
              <a:lnSpc>
                <a:spcPct val="90000"/>
              </a:lnSpc>
              <a:buNone/>
            </a:pPr>
            <a:endParaRPr lang="en-US" sz="2800" dirty="0" smtClean="0"/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sz="2800" dirty="0" smtClean="0"/>
              <a:t>Many </a:t>
            </a:r>
            <a:r>
              <a:rPr lang="en-US" sz="2800" dirty="0"/>
              <a:t>applications including speech, driving, hand written character recognition, fraud detection, driving, etc.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Our python NN module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828800"/>
            <a:ext cx="4876800" cy="7620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Data:</a:t>
            </a:r>
            <a:endParaRPr lang="en-US" dirty="0"/>
          </a:p>
        </p:txBody>
      </p:sp>
      <p:graphicFrame>
        <p:nvGraphicFramePr>
          <p:cNvPr id="4" name="Group 17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37028818"/>
              </p:ext>
            </p:extLst>
          </p:nvPr>
        </p:nvGraphicFramePr>
        <p:xfrm>
          <a:off x="609601" y="2819400"/>
          <a:ext cx="3276599" cy="3505197"/>
        </p:xfrm>
        <a:graphic>
          <a:graphicData uri="http://schemas.openxmlformats.org/drawingml/2006/table">
            <a:tbl>
              <a:tblPr/>
              <a:tblGrid>
                <a:gridCol w="780143"/>
                <a:gridCol w="624114"/>
                <a:gridCol w="712930"/>
                <a:gridCol w="1159412"/>
              </a:tblGrid>
              <a:tr h="38964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  <a:endParaRPr kumimoji="0" lang="en-US" sz="1800" b="0" i="0" u="none" strike="noStrike" cap="none" normalizeH="0" baseline="-2500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and 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88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964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88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964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964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964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964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964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6019800" y="2971800"/>
            <a:ext cx="2590800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charset="2"/>
              <a:buChar char="n"/>
              <a:defRPr sz="3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charset="2"/>
              <a:buChar char="¨"/>
              <a:defRPr sz="2800">
                <a:solidFill>
                  <a:schemeClr val="tx1"/>
                </a:solidFill>
                <a:latin typeface="+mn-lt"/>
                <a:ea typeface="ＭＳ Ｐゴシック" pitchFamily="-111" charset="-128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charset="2"/>
              <a:buChar char="n"/>
              <a:defRPr sz="2400">
                <a:solidFill>
                  <a:schemeClr val="tx1"/>
                </a:solidFill>
                <a:latin typeface="+mn-lt"/>
                <a:ea typeface="ＭＳ Ｐゴシック" pitchFamily="-111" charset="-128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charset="2"/>
              <a:buChar char="¨"/>
              <a:defRPr sz="2000">
                <a:solidFill>
                  <a:schemeClr val="tx1"/>
                </a:solidFill>
                <a:latin typeface="+mn-lt"/>
                <a:ea typeface="ＭＳ Ｐゴシック" pitchFamily="-111" charset="-128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+mn-lt"/>
                <a:ea typeface="ＭＳ Ｐゴシック" pitchFamily="-111" charset="-128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-111" charset="2"/>
              <a:buChar char="§"/>
              <a:defRPr sz="2000">
                <a:solidFill>
                  <a:schemeClr val="tx1"/>
                </a:solidFill>
                <a:latin typeface="+mn-lt"/>
                <a:ea typeface="ＭＳ Ｐゴシック" pitchFamily="-111" charset="-128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-111" charset="2"/>
              <a:buChar char="§"/>
              <a:defRPr sz="2000">
                <a:solidFill>
                  <a:schemeClr val="tx1"/>
                </a:solidFill>
                <a:latin typeface="+mn-lt"/>
                <a:ea typeface="ＭＳ Ｐゴシック" pitchFamily="-111" charset="-128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-111" charset="2"/>
              <a:buChar char="§"/>
              <a:defRPr sz="2000">
                <a:solidFill>
                  <a:schemeClr val="tx1"/>
                </a:solidFill>
                <a:latin typeface="+mn-lt"/>
                <a:ea typeface="ＭＳ Ｐゴシック" pitchFamily="-111" charset="-128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-111" charset="2"/>
              <a:buChar char="§"/>
              <a:defRPr sz="2000">
                <a:solidFill>
                  <a:schemeClr val="tx1"/>
                </a:solidFill>
                <a:latin typeface="+mn-lt"/>
                <a:ea typeface="ＭＳ Ｐゴシック" pitchFamily="-111" charset="-128"/>
              </a:defRPr>
            </a:lvl9pPr>
          </a:lstStyle>
          <a:p>
            <a:pPr marL="0" indent="0">
              <a:buFont typeface="Wingdings" charset="2"/>
              <a:buNone/>
            </a:pPr>
            <a:r>
              <a:rPr lang="en-US" sz="1800" smtClean="0"/>
              <a:t>table = \</a:t>
            </a:r>
          </a:p>
          <a:p>
            <a:pPr marL="0" indent="0">
              <a:buFont typeface="Wingdings" charset="2"/>
              <a:buNone/>
            </a:pPr>
            <a:r>
              <a:rPr lang="en-US" sz="1800" smtClean="0"/>
              <a:t>[ ([0.0, 0.0, 0.0], [1.0]),</a:t>
            </a:r>
          </a:p>
          <a:p>
            <a:pPr marL="0" indent="0">
              <a:buFont typeface="Wingdings" charset="2"/>
              <a:buNone/>
            </a:pPr>
            <a:r>
              <a:rPr lang="en-US" sz="1800" smtClean="0"/>
              <a:t>  ([0.0, 1.0, 0.0], [0.0]),</a:t>
            </a:r>
          </a:p>
          <a:p>
            <a:pPr marL="0" indent="0">
              <a:buFont typeface="Wingdings" charset="2"/>
              <a:buNone/>
            </a:pPr>
            <a:r>
              <a:rPr lang="en-US" sz="1800" smtClean="0"/>
              <a:t>  ([1.0, 0.0, 0.0], [1.0]),</a:t>
            </a:r>
          </a:p>
          <a:p>
            <a:pPr marL="0" indent="0">
              <a:buFont typeface="Wingdings" charset="2"/>
              <a:buNone/>
            </a:pPr>
            <a:r>
              <a:rPr lang="en-US" sz="1800" smtClean="0"/>
              <a:t>  ([1.0, 1.0, 0.0], [0.0]),</a:t>
            </a:r>
          </a:p>
          <a:p>
            <a:pPr marL="0" indent="0">
              <a:buFont typeface="Wingdings" charset="2"/>
              <a:buNone/>
            </a:pPr>
            <a:r>
              <a:rPr lang="en-US" sz="1800" smtClean="0"/>
              <a:t>  ([0.0, 0.0, 1.0], [1.0]),</a:t>
            </a:r>
          </a:p>
          <a:p>
            <a:pPr marL="0" indent="0">
              <a:buFont typeface="Wingdings" charset="2"/>
              <a:buNone/>
            </a:pPr>
            <a:r>
              <a:rPr lang="en-US" sz="1800" smtClean="0"/>
              <a:t>  ([0.0, 1.0, 1.0], [1.0]),</a:t>
            </a:r>
          </a:p>
          <a:p>
            <a:pPr marL="0" indent="0">
              <a:buFont typeface="Wingdings" charset="2"/>
              <a:buNone/>
            </a:pPr>
            <a:r>
              <a:rPr lang="en-US" sz="1800" smtClean="0"/>
              <a:t>  ([1.0, 0.0, 1.0], [1.0]),</a:t>
            </a:r>
          </a:p>
          <a:p>
            <a:pPr marL="0" indent="0">
              <a:buFont typeface="Wingdings" charset="2"/>
              <a:buNone/>
            </a:pPr>
            <a:r>
              <a:rPr lang="en-US" sz="1800" smtClean="0"/>
              <a:t>  ([1.0, 1.0, 1.0], [0.0]) ]</a:t>
            </a:r>
            <a:endParaRPr lang="en-US" sz="1800" dirty="0" smtClean="0"/>
          </a:p>
        </p:txBody>
      </p:sp>
      <p:sp>
        <p:nvSpPr>
          <p:cNvPr id="6" name="Right Arrow 5"/>
          <p:cNvSpPr/>
          <p:nvPr/>
        </p:nvSpPr>
        <p:spPr bwMode="auto">
          <a:xfrm>
            <a:off x="4343400" y="3886200"/>
            <a:ext cx="838200" cy="990600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8369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590800"/>
            <a:ext cx="2590800" cy="3276600"/>
          </a:xfrm>
        </p:spPr>
        <p:txBody>
          <a:bodyPr/>
          <a:lstStyle/>
          <a:p>
            <a:pPr marL="0" indent="0">
              <a:buNone/>
            </a:pPr>
            <a:r>
              <a:rPr lang="en-US" sz="1800" dirty="0" smtClean="0"/>
              <a:t>table = \</a:t>
            </a:r>
          </a:p>
          <a:p>
            <a:pPr marL="0" indent="0">
              <a:buNone/>
            </a:pPr>
            <a:r>
              <a:rPr lang="en-US" sz="1800" dirty="0" smtClean="0"/>
              <a:t>[ ([0.0, 0.0, 0.0], [1.0]),</a:t>
            </a:r>
          </a:p>
          <a:p>
            <a:pPr marL="0" indent="0">
              <a:buNone/>
            </a:pPr>
            <a:r>
              <a:rPr lang="en-US" sz="1800" dirty="0" smtClean="0"/>
              <a:t>  </a:t>
            </a:r>
            <a:r>
              <a:rPr lang="en-US" sz="1800" dirty="0"/>
              <a:t>([0.0, </a:t>
            </a:r>
            <a:r>
              <a:rPr lang="en-US" sz="1800" dirty="0" smtClean="0"/>
              <a:t>1.0</a:t>
            </a:r>
            <a:r>
              <a:rPr lang="en-US" sz="1800" dirty="0"/>
              <a:t>, 0.0], </a:t>
            </a:r>
            <a:r>
              <a:rPr lang="en-US" sz="1800" dirty="0" smtClean="0"/>
              <a:t>[0.0</a:t>
            </a:r>
            <a:r>
              <a:rPr lang="en-US" sz="1800" dirty="0"/>
              <a:t>]</a:t>
            </a:r>
            <a:r>
              <a:rPr lang="en-US" sz="1800" dirty="0" smtClean="0"/>
              <a:t>),</a:t>
            </a:r>
          </a:p>
          <a:p>
            <a:pPr marL="0" indent="0">
              <a:buNone/>
            </a:pPr>
            <a:r>
              <a:rPr lang="en-US" sz="1800" dirty="0"/>
              <a:t> </a:t>
            </a:r>
            <a:r>
              <a:rPr lang="en-US" sz="1800" dirty="0" smtClean="0"/>
              <a:t> </a:t>
            </a:r>
            <a:r>
              <a:rPr lang="en-US" sz="1800" dirty="0"/>
              <a:t>(</a:t>
            </a:r>
            <a:r>
              <a:rPr lang="en-US" sz="1800" dirty="0" smtClean="0"/>
              <a:t>[1.0</a:t>
            </a:r>
            <a:r>
              <a:rPr lang="en-US" sz="1800" dirty="0"/>
              <a:t>, 0</a:t>
            </a:r>
            <a:r>
              <a:rPr lang="en-US" sz="1800" dirty="0" smtClean="0"/>
              <a:t>.0</a:t>
            </a:r>
            <a:r>
              <a:rPr lang="en-US" sz="1800" dirty="0"/>
              <a:t>, 0.0], </a:t>
            </a:r>
            <a:r>
              <a:rPr lang="en-US" sz="1800" dirty="0" smtClean="0"/>
              <a:t>[1.0</a:t>
            </a:r>
            <a:r>
              <a:rPr lang="en-US" sz="1800" dirty="0"/>
              <a:t>]</a:t>
            </a:r>
            <a:r>
              <a:rPr lang="en-US" sz="1800" dirty="0" smtClean="0"/>
              <a:t>),</a:t>
            </a:r>
          </a:p>
          <a:p>
            <a:pPr marL="0" indent="0">
              <a:buNone/>
            </a:pPr>
            <a:r>
              <a:rPr lang="en-US" sz="1800" dirty="0"/>
              <a:t> </a:t>
            </a:r>
            <a:r>
              <a:rPr lang="en-US" sz="1800" dirty="0" smtClean="0"/>
              <a:t> </a:t>
            </a:r>
            <a:r>
              <a:rPr lang="en-US" sz="1800" dirty="0"/>
              <a:t>(</a:t>
            </a:r>
            <a:r>
              <a:rPr lang="en-US" sz="1800" dirty="0" smtClean="0"/>
              <a:t>[1.0</a:t>
            </a:r>
            <a:r>
              <a:rPr lang="en-US" sz="1800" dirty="0"/>
              <a:t>, 1.0, 0.0], [0.0]</a:t>
            </a:r>
            <a:r>
              <a:rPr lang="en-US" sz="1800" dirty="0" smtClean="0"/>
              <a:t>),</a:t>
            </a:r>
          </a:p>
          <a:p>
            <a:pPr marL="0" indent="0">
              <a:buNone/>
            </a:pPr>
            <a:r>
              <a:rPr lang="en-US" sz="1800" dirty="0"/>
              <a:t> </a:t>
            </a:r>
            <a:r>
              <a:rPr lang="en-US" sz="1800" dirty="0" smtClean="0"/>
              <a:t> </a:t>
            </a:r>
            <a:r>
              <a:rPr lang="en-US" sz="1800" dirty="0"/>
              <a:t>([0.0, </a:t>
            </a:r>
            <a:r>
              <a:rPr lang="en-US" sz="1800" dirty="0" smtClean="0"/>
              <a:t>0.0</a:t>
            </a:r>
            <a:r>
              <a:rPr lang="en-US" sz="1800" dirty="0"/>
              <a:t>, </a:t>
            </a:r>
            <a:r>
              <a:rPr lang="en-US" sz="1800" dirty="0" smtClean="0"/>
              <a:t>1.0</a:t>
            </a:r>
            <a:r>
              <a:rPr lang="en-US" sz="1800" dirty="0"/>
              <a:t>], </a:t>
            </a:r>
            <a:r>
              <a:rPr lang="en-US" sz="1800" dirty="0" smtClean="0"/>
              <a:t>[1.0</a:t>
            </a:r>
            <a:r>
              <a:rPr lang="en-US" sz="1800" dirty="0"/>
              <a:t>]</a:t>
            </a:r>
            <a:r>
              <a:rPr lang="en-US" sz="1800" dirty="0" smtClean="0"/>
              <a:t>),</a:t>
            </a:r>
          </a:p>
          <a:p>
            <a:pPr marL="0" indent="0">
              <a:buNone/>
            </a:pPr>
            <a:r>
              <a:rPr lang="en-US" sz="1800" dirty="0"/>
              <a:t> </a:t>
            </a:r>
            <a:r>
              <a:rPr lang="en-US" sz="1800" dirty="0" smtClean="0"/>
              <a:t> </a:t>
            </a:r>
            <a:r>
              <a:rPr lang="en-US" sz="1800" dirty="0"/>
              <a:t>([0.0, 1.0, </a:t>
            </a:r>
            <a:r>
              <a:rPr lang="en-US" sz="1800" dirty="0" smtClean="0"/>
              <a:t>1.0</a:t>
            </a:r>
            <a:r>
              <a:rPr lang="en-US" sz="1800" dirty="0"/>
              <a:t>], </a:t>
            </a:r>
            <a:r>
              <a:rPr lang="en-US" sz="1800" dirty="0" smtClean="0"/>
              <a:t>[1.0</a:t>
            </a:r>
            <a:r>
              <a:rPr lang="en-US" sz="1800" dirty="0"/>
              <a:t>]</a:t>
            </a:r>
            <a:r>
              <a:rPr lang="en-US" sz="1800" dirty="0" smtClean="0"/>
              <a:t>),</a:t>
            </a:r>
          </a:p>
          <a:p>
            <a:pPr marL="0" indent="0">
              <a:buNone/>
            </a:pPr>
            <a:r>
              <a:rPr lang="en-US" sz="1800" dirty="0"/>
              <a:t> </a:t>
            </a:r>
            <a:r>
              <a:rPr lang="en-US" sz="1800" dirty="0" smtClean="0"/>
              <a:t> </a:t>
            </a:r>
            <a:r>
              <a:rPr lang="en-US" sz="1800" dirty="0"/>
              <a:t>(</a:t>
            </a:r>
            <a:r>
              <a:rPr lang="en-US" sz="1800" dirty="0" smtClean="0"/>
              <a:t>[1.0</a:t>
            </a:r>
            <a:r>
              <a:rPr lang="en-US" sz="1800" dirty="0"/>
              <a:t>, </a:t>
            </a:r>
            <a:r>
              <a:rPr lang="en-US" sz="1800" dirty="0" smtClean="0"/>
              <a:t>0.0</a:t>
            </a:r>
            <a:r>
              <a:rPr lang="en-US" sz="1800" dirty="0"/>
              <a:t>, </a:t>
            </a:r>
            <a:r>
              <a:rPr lang="en-US" sz="1800" dirty="0" smtClean="0"/>
              <a:t>1.0</a:t>
            </a:r>
            <a:r>
              <a:rPr lang="en-US" sz="1800" dirty="0"/>
              <a:t>], </a:t>
            </a:r>
            <a:r>
              <a:rPr lang="en-US" sz="1800" dirty="0" smtClean="0"/>
              <a:t>[1.0</a:t>
            </a:r>
            <a:r>
              <a:rPr lang="en-US" sz="1800" dirty="0"/>
              <a:t>]</a:t>
            </a:r>
            <a:r>
              <a:rPr lang="en-US" sz="1800" dirty="0" smtClean="0"/>
              <a:t>),</a:t>
            </a:r>
          </a:p>
          <a:p>
            <a:pPr marL="0" indent="0">
              <a:buNone/>
            </a:pPr>
            <a:r>
              <a:rPr lang="en-US" sz="1800" dirty="0"/>
              <a:t> </a:t>
            </a:r>
            <a:r>
              <a:rPr lang="en-US" sz="1800" dirty="0" smtClean="0"/>
              <a:t> </a:t>
            </a:r>
            <a:r>
              <a:rPr lang="en-US" sz="1800" dirty="0"/>
              <a:t>(</a:t>
            </a:r>
            <a:r>
              <a:rPr lang="en-US" sz="1800" dirty="0" smtClean="0"/>
              <a:t>[1.0</a:t>
            </a:r>
            <a:r>
              <a:rPr lang="en-US" sz="1800" dirty="0"/>
              <a:t>, 1.0, </a:t>
            </a:r>
            <a:r>
              <a:rPr lang="en-US" sz="1800" dirty="0" smtClean="0"/>
              <a:t>1.0</a:t>
            </a:r>
            <a:r>
              <a:rPr lang="en-US" sz="1800" dirty="0"/>
              <a:t>], [0.0]</a:t>
            </a:r>
            <a:r>
              <a:rPr lang="en-US" sz="1800" dirty="0" smtClean="0"/>
              <a:t>) ]</a:t>
            </a:r>
          </a:p>
        </p:txBody>
      </p:sp>
      <p:cxnSp>
        <p:nvCxnSpPr>
          <p:cNvPr id="5" name="Straight Arrow Connector 4"/>
          <p:cNvCxnSpPr>
            <a:endCxn id="8" idx="1"/>
          </p:cNvCxnSpPr>
          <p:nvPr/>
        </p:nvCxnSpPr>
        <p:spPr bwMode="auto">
          <a:xfrm flipV="1">
            <a:off x="2743200" y="2897833"/>
            <a:ext cx="1905000" cy="22636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6" name="TextBox 5"/>
          <p:cNvSpPr txBox="1"/>
          <p:nvPr/>
        </p:nvSpPr>
        <p:spPr>
          <a:xfrm>
            <a:off x="504351" y="2129135"/>
            <a:ext cx="23912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list of examples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4648200" y="2667000"/>
            <a:ext cx="312717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( </a:t>
            </a:r>
            <a:r>
              <a:rPr lang="en-US" dirty="0" smtClean="0">
                <a:solidFill>
                  <a:srgbClr val="0000FF"/>
                </a:solidFill>
              </a:rPr>
              <a:t>[</a:t>
            </a:r>
            <a:r>
              <a:rPr lang="en-US" dirty="0">
                <a:solidFill>
                  <a:srgbClr val="0000FF"/>
                </a:solidFill>
              </a:rPr>
              <a:t>0.0, 0.0, 0.0]</a:t>
            </a:r>
            <a:r>
              <a:rPr lang="en-US" dirty="0"/>
              <a:t>, </a:t>
            </a:r>
            <a:r>
              <a:rPr lang="en-US" dirty="0">
                <a:solidFill>
                  <a:srgbClr val="FF6600"/>
                </a:solidFill>
              </a:rPr>
              <a:t>[1.0</a:t>
            </a:r>
            <a:r>
              <a:rPr lang="en-US" dirty="0" smtClean="0">
                <a:solidFill>
                  <a:srgbClr val="FF6600"/>
                </a:solidFill>
              </a:rPr>
              <a:t>] 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5140735" y="3212068"/>
            <a:ext cx="10314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solidFill>
                  <a:srgbClr val="0000FF"/>
                </a:solidFill>
              </a:rPr>
              <a:t>input list</a:t>
            </a:r>
            <a:endParaRPr lang="en-US" sz="1800" dirty="0">
              <a:solidFill>
                <a:srgbClr val="0000FF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447308" y="3200400"/>
            <a:ext cx="11726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solidFill>
                  <a:srgbClr val="FF6600"/>
                </a:solidFill>
              </a:rPr>
              <a:t>output list</a:t>
            </a:r>
            <a:endParaRPr lang="en-US" sz="1800" dirty="0">
              <a:solidFill>
                <a:srgbClr val="FF6600"/>
              </a:solidFill>
            </a:endParaRPr>
          </a:p>
        </p:txBody>
      </p:sp>
      <p:sp>
        <p:nvSpPr>
          <p:cNvPr id="11" name="Left Brace 10"/>
          <p:cNvSpPr/>
          <p:nvPr/>
        </p:nvSpPr>
        <p:spPr bwMode="auto">
          <a:xfrm rot="16200000">
            <a:off x="5943600" y="2438400"/>
            <a:ext cx="457200" cy="2895600"/>
          </a:xfrm>
          <a:prstGeom prst="leftBrac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46133" y="4038600"/>
            <a:ext cx="23661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example = tuple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51937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Training on the data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12192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Construct a new network:</a:t>
            </a:r>
          </a:p>
          <a:p>
            <a:pPr marL="0" indent="0">
              <a:buNone/>
            </a:pPr>
            <a:r>
              <a:rPr lang="en-US" dirty="0" smtClean="0"/>
              <a:t>&gt;&gt;&gt; </a:t>
            </a:r>
            <a:r>
              <a:rPr lang="en-US" dirty="0" err="1" smtClean="0"/>
              <a:t>nn</a:t>
            </a:r>
            <a:r>
              <a:rPr lang="en-US" dirty="0" smtClean="0"/>
              <a:t> = </a:t>
            </a:r>
            <a:r>
              <a:rPr lang="en-US" dirty="0" err="1"/>
              <a:t>N</a:t>
            </a:r>
            <a:r>
              <a:rPr lang="en-US" smtClean="0"/>
              <a:t>euralNet</a:t>
            </a:r>
            <a:r>
              <a:rPr lang="en-US" dirty="0" smtClean="0"/>
              <a:t>(3, 2, 1)</a:t>
            </a:r>
            <a:endParaRPr lang="en-US" dirty="0"/>
          </a:p>
        </p:txBody>
      </p:sp>
      <p:cxnSp>
        <p:nvCxnSpPr>
          <p:cNvPr id="5" name="Straight Arrow Connector 4"/>
          <p:cNvCxnSpPr/>
          <p:nvPr/>
        </p:nvCxnSpPr>
        <p:spPr bwMode="auto">
          <a:xfrm flipV="1">
            <a:off x="2286000" y="3048000"/>
            <a:ext cx="838200" cy="914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6" name="TextBox 5"/>
          <p:cNvSpPr txBox="1"/>
          <p:nvPr/>
        </p:nvSpPr>
        <p:spPr>
          <a:xfrm>
            <a:off x="228600" y="4114800"/>
            <a:ext cx="369146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constructor: constructs a new NN object</a:t>
            </a:r>
            <a:endParaRPr lang="en-US" dirty="0"/>
          </a:p>
        </p:txBody>
      </p:sp>
      <p:cxnSp>
        <p:nvCxnSpPr>
          <p:cNvPr id="7" name="Straight Arrow Connector 6"/>
          <p:cNvCxnSpPr/>
          <p:nvPr/>
        </p:nvCxnSpPr>
        <p:spPr bwMode="auto">
          <a:xfrm flipV="1">
            <a:off x="5105400" y="3276600"/>
            <a:ext cx="76200" cy="7620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9" name="TextBox 8"/>
          <p:cNvSpPr txBox="1"/>
          <p:nvPr/>
        </p:nvSpPr>
        <p:spPr>
          <a:xfrm>
            <a:off x="4038600" y="4191000"/>
            <a:ext cx="17761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input nodes</a:t>
            </a:r>
            <a:endParaRPr lang="en-US" dirty="0"/>
          </a:p>
        </p:txBody>
      </p:sp>
      <p:cxnSp>
        <p:nvCxnSpPr>
          <p:cNvPr id="11" name="Straight Arrow Connector 10"/>
          <p:cNvCxnSpPr/>
          <p:nvPr/>
        </p:nvCxnSpPr>
        <p:spPr bwMode="auto">
          <a:xfrm flipH="1" flipV="1">
            <a:off x="5562600" y="3124200"/>
            <a:ext cx="609600" cy="1676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3" name="TextBox 12"/>
          <p:cNvSpPr txBox="1"/>
          <p:nvPr/>
        </p:nvSpPr>
        <p:spPr>
          <a:xfrm>
            <a:off x="5105400" y="4953000"/>
            <a:ext cx="20329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hidden nodes</a:t>
            </a:r>
            <a:endParaRPr lang="en-US" dirty="0"/>
          </a:p>
        </p:txBody>
      </p:sp>
      <p:cxnSp>
        <p:nvCxnSpPr>
          <p:cNvPr id="16" name="Straight Arrow Connector 15"/>
          <p:cNvCxnSpPr/>
          <p:nvPr/>
        </p:nvCxnSpPr>
        <p:spPr bwMode="auto">
          <a:xfrm flipH="1" flipV="1">
            <a:off x="6096000" y="3124200"/>
            <a:ext cx="762000" cy="8382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8" name="TextBox 17"/>
          <p:cNvSpPr txBox="1"/>
          <p:nvPr/>
        </p:nvSpPr>
        <p:spPr>
          <a:xfrm>
            <a:off x="6553200" y="4038600"/>
            <a:ext cx="19644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output nodes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16566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Training on the data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12192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Construct a new network:</a:t>
            </a:r>
          </a:p>
          <a:p>
            <a:pPr marL="0" indent="0">
              <a:buNone/>
            </a:pPr>
            <a:r>
              <a:rPr lang="en-US" dirty="0" smtClean="0"/>
              <a:t>&gt;&gt;&gt; </a:t>
            </a:r>
            <a:r>
              <a:rPr lang="en-US" dirty="0" err="1" smtClean="0"/>
              <a:t>nn</a:t>
            </a:r>
            <a:r>
              <a:rPr lang="en-US" dirty="0" smtClean="0"/>
              <a:t> = </a:t>
            </a:r>
            <a:r>
              <a:rPr lang="en-US" dirty="0" err="1" smtClean="0"/>
              <a:t>neuralNet</a:t>
            </a:r>
            <a:r>
              <a:rPr lang="en-US" dirty="0" smtClean="0"/>
              <a:t>(3, 2, 1)</a:t>
            </a:r>
            <a:endParaRPr lang="en-US" dirty="0"/>
          </a:p>
        </p:txBody>
      </p:sp>
      <p:grpSp>
        <p:nvGrpSpPr>
          <p:cNvPr id="68" name="Group 67"/>
          <p:cNvGrpSpPr/>
          <p:nvPr/>
        </p:nvGrpSpPr>
        <p:grpSpPr>
          <a:xfrm>
            <a:off x="1524000" y="4495800"/>
            <a:ext cx="5638800" cy="1905000"/>
            <a:chOff x="1524000" y="4495800"/>
            <a:chExt cx="5638800" cy="1905000"/>
          </a:xfrm>
        </p:grpSpPr>
        <p:sp>
          <p:nvSpPr>
            <p:cNvPr id="12" name="Oval 12"/>
            <p:cNvSpPr>
              <a:spLocks noChangeArrowheads="1"/>
            </p:cNvSpPr>
            <p:nvPr/>
          </p:nvSpPr>
          <p:spPr bwMode="auto">
            <a:xfrm>
              <a:off x="2286000" y="4572000"/>
              <a:ext cx="228600" cy="2286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cxnSp>
          <p:nvCxnSpPr>
            <p:cNvPr id="14" name="Straight Arrow Connector 13"/>
            <p:cNvCxnSpPr/>
            <p:nvPr/>
          </p:nvCxnSpPr>
          <p:spPr bwMode="auto">
            <a:xfrm>
              <a:off x="1524000" y="4724400"/>
              <a:ext cx="76200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19" name="Oval 12"/>
            <p:cNvSpPr>
              <a:spLocks noChangeArrowheads="1"/>
            </p:cNvSpPr>
            <p:nvPr/>
          </p:nvSpPr>
          <p:spPr bwMode="auto">
            <a:xfrm>
              <a:off x="2286000" y="5334000"/>
              <a:ext cx="228600" cy="2286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cxnSp>
          <p:nvCxnSpPr>
            <p:cNvPr id="20" name="Straight Arrow Connector 19"/>
            <p:cNvCxnSpPr/>
            <p:nvPr/>
          </p:nvCxnSpPr>
          <p:spPr bwMode="auto">
            <a:xfrm>
              <a:off x="1524000" y="5486400"/>
              <a:ext cx="76200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21" name="Oval 12"/>
            <p:cNvSpPr>
              <a:spLocks noChangeArrowheads="1"/>
            </p:cNvSpPr>
            <p:nvPr/>
          </p:nvSpPr>
          <p:spPr bwMode="auto">
            <a:xfrm>
              <a:off x="2286000" y="6172200"/>
              <a:ext cx="228600" cy="2286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cxnSp>
          <p:nvCxnSpPr>
            <p:cNvPr id="22" name="Straight Arrow Connector 21"/>
            <p:cNvCxnSpPr/>
            <p:nvPr/>
          </p:nvCxnSpPr>
          <p:spPr bwMode="auto">
            <a:xfrm>
              <a:off x="1524000" y="6324600"/>
              <a:ext cx="76200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24" name="Oval 12"/>
            <p:cNvSpPr>
              <a:spLocks noChangeArrowheads="1"/>
            </p:cNvSpPr>
            <p:nvPr/>
          </p:nvSpPr>
          <p:spPr bwMode="auto">
            <a:xfrm>
              <a:off x="3810000" y="4495800"/>
              <a:ext cx="609600" cy="6096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Oval 12"/>
            <p:cNvSpPr>
              <a:spLocks noChangeArrowheads="1"/>
            </p:cNvSpPr>
            <p:nvPr/>
          </p:nvSpPr>
          <p:spPr bwMode="auto">
            <a:xfrm>
              <a:off x="3810000" y="5715000"/>
              <a:ext cx="609600" cy="6096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26" name="Group 35"/>
            <p:cNvGrpSpPr/>
            <p:nvPr/>
          </p:nvGrpSpPr>
          <p:grpSpPr>
            <a:xfrm>
              <a:off x="3886200" y="4648200"/>
              <a:ext cx="381000" cy="304800"/>
              <a:chOff x="4267200" y="3352800"/>
              <a:chExt cx="762000" cy="687388"/>
            </a:xfrm>
          </p:grpSpPr>
          <p:cxnSp>
            <p:nvCxnSpPr>
              <p:cNvPr id="27" name="Straight Connector 26"/>
              <p:cNvCxnSpPr/>
              <p:nvPr/>
            </p:nvCxnSpPr>
            <p:spPr bwMode="auto">
              <a:xfrm>
                <a:off x="4267200" y="4038600"/>
                <a:ext cx="381000" cy="1588"/>
              </a:xfrm>
              <a:prstGeom prst="line">
                <a:avLst/>
              </a:prstGeom>
              <a:solidFill>
                <a:schemeClr val="accent1"/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8" name="Straight Connector 27"/>
              <p:cNvCxnSpPr/>
              <p:nvPr/>
            </p:nvCxnSpPr>
            <p:spPr bwMode="auto">
              <a:xfrm rot="5400000" flipH="1" flipV="1">
                <a:off x="4305300" y="3695700"/>
                <a:ext cx="685800" cy="1588"/>
              </a:xfrm>
              <a:prstGeom prst="line">
                <a:avLst/>
              </a:prstGeom>
              <a:solidFill>
                <a:schemeClr val="accent1"/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9" name="Straight Connector 28"/>
              <p:cNvCxnSpPr/>
              <p:nvPr/>
            </p:nvCxnSpPr>
            <p:spPr bwMode="auto">
              <a:xfrm>
                <a:off x="4648200" y="3352800"/>
                <a:ext cx="381000" cy="1588"/>
              </a:xfrm>
              <a:prstGeom prst="line">
                <a:avLst/>
              </a:prstGeom>
              <a:solidFill>
                <a:schemeClr val="accent1"/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30" name="Group 35"/>
            <p:cNvGrpSpPr/>
            <p:nvPr/>
          </p:nvGrpSpPr>
          <p:grpSpPr>
            <a:xfrm>
              <a:off x="3886200" y="5867400"/>
              <a:ext cx="381000" cy="304800"/>
              <a:chOff x="4267200" y="3352800"/>
              <a:chExt cx="762000" cy="687388"/>
            </a:xfrm>
          </p:grpSpPr>
          <p:cxnSp>
            <p:nvCxnSpPr>
              <p:cNvPr id="31" name="Straight Connector 30"/>
              <p:cNvCxnSpPr/>
              <p:nvPr/>
            </p:nvCxnSpPr>
            <p:spPr bwMode="auto">
              <a:xfrm>
                <a:off x="4267200" y="4038600"/>
                <a:ext cx="381000" cy="1588"/>
              </a:xfrm>
              <a:prstGeom prst="line">
                <a:avLst/>
              </a:prstGeom>
              <a:solidFill>
                <a:schemeClr val="accent1"/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2" name="Straight Connector 31"/>
              <p:cNvCxnSpPr/>
              <p:nvPr/>
            </p:nvCxnSpPr>
            <p:spPr bwMode="auto">
              <a:xfrm rot="5400000" flipH="1" flipV="1">
                <a:off x="4305300" y="3695700"/>
                <a:ext cx="685800" cy="1588"/>
              </a:xfrm>
              <a:prstGeom prst="line">
                <a:avLst/>
              </a:prstGeom>
              <a:solidFill>
                <a:schemeClr val="accent1"/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3" name="Straight Connector 32"/>
              <p:cNvCxnSpPr/>
              <p:nvPr/>
            </p:nvCxnSpPr>
            <p:spPr bwMode="auto">
              <a:xfrm>
                <a:off x="4648200" y="3352800"/>
                <a:ext cx="381000" cy="1588"/>
              </a:xfrm>
              <a:prstGeom prst="line">
                <a:avLst/>
              </a:prstGeom>
              <a:solidFill>
                <a:schemeClr val="accent1"/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cxnSp>
          <p:nvCxnSpPr>
            <p:cNvPr id="34" name="Straight Arrow Connector 33"/>
            <p:cNvCxnSpPr>
              <a:endCxn id="24" idx="2"/>
            </p:cNvCxnSpPr>
            <p:nvPr/>
          </p:nvCxnSpPr>
          <p:spPr bwMode="auto">
            <a:xfrm>
              <a:off x="2514600" y="4648200"/>
              <a:ext cx="1295400" cy="15240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36" name="Straight Arrow Connector 35"/>
            <p:cNvCxnSpPr>
              <a:stCxn id="12" idx="5"/>
              <a:endCxn id="25" idx="1"/>
            </p:cNvCxnSpPr>
            <p:nvPr/>
          </p:nvCxnSpPr>
          <p:spPr bwMode="auto">
            <a:xfrm>
              <a:off x="2481122" y="4767122"/>
              <a:ext cx="1418152" cy="1037152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39" name="Straight Arrow Connector 38"/>
            <p:cNvCxnSpPr>
              <a:stCxn id="19" idx="7"/>
              <a:endCxn id="24" idx="3"/>
            </p:cNvCxnSpPr>
            <p:nvPr/>
          </p:nvCxnSpPr>
          <p:spPr bwMode="auto">
            <a:xfrm flipV="1">
              <a:off x="2481122" y="5016126"/>
              <a:ext cx="1418152" cy="351352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42" name="Straight Arrow Connector 41"/>
            <p:cNvCxnSpPr>
              <a:stCxn id="19" idx="5"/>
              <a:endCxn id="25" idx="2"/>
            </p:cNvCxnSpPr>
            <p:nvPr/>
          </p:nvCxnSpPr>
          <p:spPr bwMode="auto">
            <a:xfrm>
              <a:off x="2481122" y="5529122"/>
              <a:ext cx="1328878" cy="49067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45" name="Straight Arrow Connector 44"/>
            <p:cNvCxnSpPr>
              <a:stCxn id="21" idx="7"/>
            </p:cNvCxnSpPr>
            <p:nvPr/>
          </p:nvCxnSpPr>
          <p:spPr bwMode="auto">
            <a:xfrm flipV="1">
              <a:off x="2481122" y="5105400"/>
              <a:ext cx="1481278" cy="110027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48" name="Straight Arrow Connector 47"/>
            <p:cNvCxnSpPr>
              <a:stCxn id="21" idx="5"/>
              <a:endCxn id="25" idx="3"/>
            </p:cNvCxnSpPr>
            <p:nvPr/>
          </p:nvCxnSpPr>
          <p:spPr bwMode="auto">
            <a:xfrm flipV="1">
              <a:off x="2481122" y="6235326"/>
              <a:ext cx="1418152" cy="131996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51" name="Oval 12"/>
            <p:cNvSpPr>
              <a:spLocks noChangeArrowheads="1"/>
            </p:cNvSpPr>
            <p:nvPr/>
          </p:nvSpPr>
          <p:spPr bwMode="auto">
            <a:xfrm>
              <a:off x="5715000" y="5105400"/>
              <a:ext cx="609600" cy="6096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52" name="Group 35"/>
            <p:cNvGrpSpPr/>
            <p:nvPr/>
          </p:nvGrpSpPr>
          <p:grpSpPr>
            <a:xfrm>
              <a:off x="5791200" y="5257800"/>
              <a:ext cx="381000" cy="304800"/>
              <a:chOff x="4267200" y="3352800"/>
              <a:chExt cx="762000" cy="687388"/>
            </a:xfrm>
          </p:grpSpPr>
          <p:cxnSp>
            <p:nvCxnSpPr>
              <p:cNvPr id="53" name="Straight Connector 52"/>
              <p:cNvCxnSpPr/>
              <p:nvPr/>
            </p:nvCxnSpPr>
            <p:spPr bwMode="auto">
              <a:xfrm>
                <a:off x="4267200" y="4038600"/>
                <a:ext cx="381000" cy="1588"/>
              </a:xfrm>
              <a:prstGeom prst="line">
                <a:avLst/>
              </a:prstGeom>
              <a:solidFill>
                <a:schemeClr val="accent1"/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54" name="Straight Connector 53"/>
              <p:cNvCxnSpPr/>
              <p:nvPr/>
            </p:nvCxnSpPr>
            <p:spPr bwMode="auto">
              <a:xfrm rot="5400000" flipH="1" flipV="1">
                <a:off x="4305300" y="3695700"/>
                <a:ext cx="685800" cy="1588"/>
              </a:xfrm>
              <a:prstGeom prst="line">
                <a:avLst/>
              </a:prstGeom>
              <a:solidFill>
                <a:schemeClr val="accent1"/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55" name="Straight Connector 54"/>
              <p:cNvCxnSpPr/>
              <p:nvPr/>
            </p:nvCxnSpPr>
            <p:spPr bwMode="auto">
              <a:xfrm>
                <a:off x="4648200" y="3352800"/>
                <a:ext cx="381000" cy="1588"/>
              </a:xfrm>
              <a:prstGeom prst="line">
                <a:avLst/>
              </a:prstGeom>
              <a:solidFill>
                <a:schemeClr val="accent1"/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cxnSp>
          <p:nvCxnSpPr>
            <p:cNvPr id="56" name="Straight Arrow Connector 55"/>
            <p:cNvCxnSpPr>
              <a:stCxn id="24" idx="6"/>
              <a:endCxn id="51" idx="1"/>
            </p:cNvCxnSpPr>
            <p:nvPr/>
          </p:nvCxnSpPr>
          <p:spPr bwMode="auto">
            <a:xfrm>
              <a:off x="4419600" y="4800600"/>
              <a:ext cx="1384674" cy="394074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59" name="Straight Arrow Connector 58"/>
            <p:cNvCxnSpPr>
              <a:stCxn id="25" idx="6"/>
              <a:endCxn id="51" idx="3"/>
            </p:cNvCxnSpPr>
            <p:nvPr/>
          </p:nvCxnSpPr>
          <p:spPr bwMode="auto">
            <a:xfrm flipV="1">
              <a:off x="4419600" y="5625726"/>
              <a:ext cx="1384674" cy="394074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62" name="Straight Arrow Connector 61"/>
            <p:cNvCxnSpPr>
              <a:stCxn id="51" idx="6"/>
            </p:cNvCxnSpPr>
            <p:nvPr/>
          </p:nvCxnSpPr>
          <p:spPr bwMode="auto">
            <a:xfrm>
              <a:off x="6324600" y="5410200"/>
              <a:ext cx="83820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sp>
        <p:nvSpPr>
          <p:cNvPr id="65" name="TextBox 64"/>
          <p:cNvSpPr txBox="1"/>
          <p:nvPr/>
        </p:nvSpPr>
        <p:spPr>
          <a:xfrm>
            <a:off x="1219200" y="3881735"/>
            <a:ext cx="20328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3 input nodes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3657600" y="3810000"/>
            <a:ext cx="22896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</a:t>
            </a:r>
            <a:r>
              <a:rPr lang="en-US" dirty="0" smtClean="0"/>
              <a:t> hidden nodes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5715000" y="4419600"/>
            <a:ext cx="20672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 output node</a:t>
            </a:r>
          </a:p>
        </p:txBody>
      </p:sp>
    </p:spTree>
    <p:extLst>
      <p:ext uri="{BB962C8B-B14F-4D97-AF65-F5344CB8AC3E}">
        <p14:creationId xmlns:p14="http://schemas.microsoft.com/office/powerpoint/2010/main" val="31437965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Training on the data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3657600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 smtClean="0"/>
              <a:t>&gt;&gt;&gt; </a:t>
            </a:r>
            <a:r>
              <a:rPr lang="en-US" sz="2000" dirty="0" err="1" smtClean="0"/>
              <a:t>nn.train</a:t>
            </a:r>
            <a:r>
              <a:rPr lang="en-US" sz="2000" dirty="0" smtClean="0"/>
              <a:t>(table)</a:t>
            </a:r>
          </a:p>
          <a:p>
            <a:pPr marL="0" indent="0">
              <a:buNone/>
            </a:pPr>
            <a:r>
              <a:rPr lang="en-US" sz="1800" dirty="0"/>
              <a:t>error 0.195200      </a:t>
            </a:r>
          </a:p>
          <a:p>
            <a:pPr marL="0" indent="0">
              <a:buNone/>
            </a:pPr>
            <a:r>
              <a:rPr lang="en-US" sz="1800" dirty="0"/>
              <a:t>error 0.062292      </a:t>
            </a:r>
          </a:p>
          <a:p>
            <a:pPr marL="0" indent="0">
              <a:buNone/>
            </a:pPr>
            <a:r>
              <a:rPr lang="en-US" sz="1800" dirty="0"/>
              <a:t>error 0.031077      </a:t>
            </a:r>
          </a:p>
          <a:p>
            <a:pPr marL="0" indent="0">
              <a:buNone/>
            </a:pPr>
            <a:r>
              <a:rPr lang="en-US" sz="1800" dirty="0"/>
              <a:t>error 0.019437      </a:t>
            </a:r>
          </a:p>
          <a:p>
            <a:pPr marL="0" indent="0">
              <a:buNone/>
            </a:pPr>
            <a:r>
              <a:rPr lang="en-US" sz="1800" dirty="0"/>
              <a:t>error 0.013728      </a:t>
            </a:r>
          </a:p>
          <a:p>
            <a:pPr marL="0" indent="0">
              <a:buNone/>
            </a:pPr>
            <a:r>
              <a:rPr lang="en-US" sz="1800" dirty="0"/>
              <a:t>error 0.010437      </a:t>
            </a:r>
          </a:p>
          <a:p>
            <a:pPr marL="0" indent="0">
              <a:buNone/>
            </a:pPr>
            <a:r>
              <a:rPr lang="en-US" sz="1800" dirty="0"/>
              <a:t>error 0.008332      </a:t>
            </a:r>
          </a:p>
          <a:p>
            <a:pPr marL="0" indent="0">
              <a:buNone/>
            </a:pPr>
            <a:r>
              <a:rPr lang="en-US" sz="1800" dirty="0"/>
              <a:t>error 0.006885      </a:t>
            </a:r>
          </a:p>
          <a:p>
            <a:pPr marL="0" indent="0">
              <a:buNone/>
            </a:pPr>
            <a:r>
              <a:rPr lang="en-US" sz="1800" dirty="0"/>
              <a:t>error 0.005837      </a:t>
            </a:r>
          </a:p>
          <a:p>
            <a:pPr marL="0" indent="0">
              <a:buNone/>
            </a:pPr>
            <a:r>
              <a:rPr lang="en-US" sz="1800" dirty="0"/>
              <a:t>error 0.005047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19200" y="5638800"/>
            <a:ext cx="6756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by default trains 1000 iteration and prints out error values every 100 iterations</a:t>
            </a:r>
          </a:p>
        </p:txBody>
      </p:sp>
    </p:spTree>
    <p:extLst>
      <p:ext uri="{BB962C8B-B14F-4D97-AF65-F5344CB8AC3E}">
        <p14:creationId xmlns:p14="http://schemas.microsoft.com/office/powerpoint/2010/main" val="18815062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After training, can look at the weights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3657600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 smtClean="0"/>
              <a:t>&gt;&gt;&gt; </a:t>
            </a:r>
            <a:r>
              <a:rPr lang="en-US" sz="2000" dirty="0" err="1" smtClean="0"/>
              <a:t>nn.train</a:t>
            </a:r>
            <a:r>
              <a:rPr lang="en-US" sz="2000" dirty="0" smtClean="0"/>
              <a:t>(table)</a:t>
            </a:r>
          </a:p>
          <a:p>
            <a:pPr marL="0" indent="0">
              <a:buNone/>
            </a:pPr>
            <a:r>
              <a:rPr lang="en-US" sz="2000" dirty="0" smtClean="0"/>
              <a:t>&gt;&gt;&gt; </a:t>
            </a:r>
            <a:r>
              <a:rPr lang="en-US" sz="2000" dirty="0" err="1" smtClean="0"/>
              <a:t>nn.getIHWeights</a:t>
            </a:r>
            <a:r>
              <a:rPr lang="en-US" sz="2000" dirty="0" smtClean="0"/>
              <a:t>()</a:t>
            </a:r>
          </a:p>
          <a:p>
            <a:pPr marL="0" indent="0">
              <a:buNone/>
            </a:pPr>
            <a:r>
              <a:rPr lang="en-US" sz="1600" dirty="0"/>
              <a:t>[[-3.3435628797862624, -0.272324373735495], </a:t>
            </a:r>
            <a:endParaRPr lang="en-US" sz="1600" dirty="0" smtClean="0"/>
          </a:p>
          <a:p>
            <a:pPr marL="0" indent="0">
              <a:buNone/>
            </a:pPr>
            <a:r>
              <a:rPr lang="en-US" sz="1600" dirty="0"/>
              <a:t> </a:t>
            </a:r>
            <a:r>
              <a:rPr lang="en-US" sz="1600" dirty="0" smtClean="0"/>
              <a:t>[</a:t>
            </a:r>
            <a:r>
              <a:rPr lang="en-US" sz="1600" dirty="0"/>
              <a:t>-4.846203738642956, -4.601230952566068], </a:t>
            </a:r>
            <a:endParaRPr lang="en-US" sz="1600" dirty="0" smtClean="0"/>
          </a:p>
          <a:p>
            <a:pPr marL="0" indent="0">
              <a:buNone/>
            </a:pPr>
            <a:r>
              <a:rPr lang="en-US" sz="1600" dirty="0"/>
              <a:t> </a:t>
            </a:r>
            <a:r>
              <a:rPr lang="en-US" sz="1600" dirty="0" smtClean="0"/>
              <a:t>[</a:t>
            </a:r>
            <a:r>
              <a:rPr lang="en-US" sz="1600" dirty="0"/>
              <a:t>3.4233831101145973, 0.573534695637572]</a:t>
            </a:r>
            <a:r>
              <a:rPr lang="en-US" sz="1600" dirty="0" smtClean="0"/>
              <a:t>,</a:t>
            </a:r>
          </a:p>
          <a:p>
            <a:pPr marL="0" indent="0">
              <a:buNone/>
            </a:pPr>
            <a:r>
              <a:rPr lang="en-US" sz="1600" dirty="0"/>
              <a:t> </a:t>
            </a:r>
            <a:r>
              <a:rPr lang="en-US" sz="1600" dirty="0" smtClean="0"/>
              <a:t>[</a:t>
            </a:r>
            <a:r>
              <a:rPr lang="en-US" sz="1600" dirty="0"/>
              <a:t>2.9388429644152128, 1.8509761272713543]]</a:t>
            </a:r>
            <a:endParaRPr lang="en-US" sz="1600" dirty="0" smtClean="0"/>
          </a:p>
        </p:txBody>
      </p:sp>
      <p:grpSp>
        <p:nvGrpSpPr>
          <p:cNvPr id="5" name="Group 4"/>
          <p:cNvGrpSpPr/>
          <p:nvPr/>
        </p:nvGrpSpPr>
        <p:grpSpPr>
          <a:xfrm>
            <a:off x="1524000" y="4495800"/>
            <a:ext cx="5638800" cy="1905000"/>
            <a:chOff x="1524000" y="4495800"/>
            <a:chExt cx="5638800" cy="1905000"/>
          </a:xfrm>
        </p:grpSpPr>
        <p:sp>
          <p:nvSpPr>
            <p:cNvPr id="6" name="Oval 12"/>
            <p:cNvSpPr>
              <a:spLocks noChangeArrowheads="1"/>
            </p:cNvSpPr>
            <p:nvPr/>
          </p:nvSpPr>
          <p:spPr bwMode="auto">
            <a:xfrm>
              <a:off x="2286000" y="4572000"/>
              <a:ext cx="228600" cy="2286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cxnSp>
          <p:nvCxnSpPr>
            <p:cNvPr id="7" name="Straight Arrow Connector 6"/>
            <p:cNvCxnSpPr/>
            <p:nvPr/>
          </p:nvCxnSpPr>
          <p:spPr bwMode="auto">
            <a:xfrm>
              <a:off x="1524000" y="4724400"/>
              <a:ext cx="76200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8" name="Oval 12"/>
            <p:cNvSpPr>
              <a:spLocks noChangeArrowheads="1"/>
            </p:cNvSpPr>
            <p:nvPr/>
          </p:nvSpPr>
          <p:spPr bwMode="auto">
            <a:xfrm>
              <a:off x="2286000" y="5334000"/>
              <a:ext cx="228600" cy="2286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cxnSp>
          <p:nvCxnSpPr>
            <p:cNvPr id="9" name="Straight Arrow Connector 8"/>
            <p:cNvCxnSpPr/>
            <p:nvPr/>
          </p:nvCxnSpPr>
          <p:spPr bwMode="auto">
            <a:xfrm>
              <a:off x="1524000" y="5486400"/>
              <a:ext cx="76200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10" name="Oval 12"/>
            <p:cNvSpPr>
              <a:spLocks noChangeArrowheads="1"/>
            </p:cNvSpPr>
            <p:nvPr/>
          </p:nvSpPr>
          <p:spPr bwMode="auto">
            <a:xfrm>
              <a:off x="2286000" y="6172200"/>
              <a:ext cx="228600" cy="2286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cxnSp>
          <p:nvCxnSpPr>
            <p:cNvPr id="11" name="Straight Arrow Connector 10"/>
            <p:cNvCxnSpPr/>
            <p:nvPr/>
          </p:nvCxnSpPr>
          <p:spPr bwMode="auto">
            <a:xfrm>
              <a:off x="1524000" y="6324600"/>
              <a:ext cx="76200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12" name="Oval 12"/>
            <p:cNvSpPr>
              <a:spLocks noChangeArrowheads="1"/>
            </p:cNvSpPr>
            <p:nvPr/>
          </p:nvSpPr>
          <p:spPr bwMode="auto">
            <a:xfrm>
              <a:off x="3810000" y="4495800"/>
              <a:ext cx="609600" cy="6096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Oval 12"/>
            <p:cNvSpPr>
              <a:spLocks noChangeArrowheads="1"/>
            </p:cNvSpPr>
            <p:nvPr/>
          </p:nvSpPr>
          <p:spPr bwMode="auto">
            <a:xfrm>
              <a:off x="3810000" y="5715000"/>
              <a:ext cx="609600" cy="6096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14" name="Group 35"/>
            <p:cNvGrpSpPr/>
            <p:nvPr/>
          </p:nvGrpSpPr>
          <p:grpSpPr>
            <a:xfrm>
              <a:off x="3886200" y="4648200"/>
              <a:ext cx="381000" cy="304800"/>
              <a:chOff x="4267200" y="3352800"/>
              <a:chExt cx="762000" cy="687388"/>
            </a:xfrm>
          </p:grpSpPr>
          <p:cxnSp>
            <p:nvCxnSpPr>
              <p:cNvPr id="33" name="Straight Connector 32"/>
              <p:cNvCxnSpPr/>
              <p:nvPr/>
            </p:nvCxnSpPr>
            <p:spPr bwMode="auto">
              <a:xfrm>
                <a:off x="4267200" y="4038600"/>
                <a:ext cx="381000" cy="1588"/>
              </a:xfrm>
              <a:prstGeom prst="line">
                <a:avLst/>
              </a:prstGeom>
              <a:solidFill>
                <a:schemeClr val="accent1"/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4" name="Straight Connector 33"/>
              <p:cNvCxnSpPr/>
              <p:nvPr/>
            </p:nvCxnSpPr>
            <p:spPr bwMode="auto">
              <a:xfrm rot="5400000" flipH="1" flipV="1">
                <a:off x="4305300" y="3695700"/>
                <a:ext cx="685800" cy="1588"/>
              </a:xfrm>
              <a:prstGeom prst="line">
                <a:avLst/>
              </a:prstGeom>
              <a:solidFill>
                <a:schemeClr val="accent1"/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5" name="Straight Connector 34"/>
              <p:cNvCxnSpPr/>
              <p:nvPr/>
            </p:nvCxnSpPr>
            <p:spPr bwMode="auto">
              <a:xfrm>
                <a:off x="4648200" y="3352800"/>
                <a:ext cx="381000" cy="1588"/>
              </a:xfrm>
              <a:prstGeom prst="line">
                <a:avLst/>
              </a:prstGeom>
              <a:solidFill>
                <a:schemeClr val="accent1"/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15" name="Group 35"/>
            <p:cNvGrpSpPr/>
            <p:nvPr/>
          </p:nvGrpSpPr>
          <p:grpSpPr>
            <a:xfrm>
              <a:off x="3886200" y="5867400"/>
              <a:ext cx="381000" cy="304800"/>
              <a:chOff x="4267200" y="3352800"/>
              <a:chExt cx="762000" cy="687388"/>
            </a:xfrm>
          </p:grpSpPr>
          <p:cxnSp>
            <p:nvCxnSpPr>
              <p:cNvPr id="30" name="Straight Connector 29"/>
              <p:cNvCxnSpPr/>
              <p:nvPr/>
            </p:nvCxnSpPr>
            <p:spPr bwMode="auto">
              <a:xfrm>
                <a:off x="4267200" y="4038600"/>
                <a:ext cx="381000" cy="1588"/>
              </a:xfrm>
              <a:prstGeom prst="line">
                <a:avLst/>
              </a:prstGeom>
              <a:solidFill>
                <a:schemeClr val="accent1"/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1" name="Straight Connector 30"/>
              <p:cNvCxnSpPr/>
              <p:nvPr/>
            </p:nvCxnSpPr>
            <p:spPr bwMode="auto">
              <a:xfrm rot="5400000" flipH="1" flipV="1">
                <a:off x="4305300" y="3695700"/>
                <a:ext cx="685800" cy="1588"/>
              </a:xfrm>
              <a:prstGeom prst="line">
                <a:avLst/>
              </a:prstGeom>
              <a:solidFill>
                <a:schemeClr val="accent1"/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2" name="Straight Connector 31"/>
              <p:cNvCxnSpPr/>
              <p:nvPr/>
            </p:nvCxnSpPr>
            <p:spPr bwMode="auto">
              <a:xfrm>
                <a:off x="4648200" y="3352800"/>
                <a:ext cx="381000" cy="1588"/>
              </a:xfrm>
              <a:prstGeom prst="line">
                <a:avLst/>
              </a:prstGeom>
              <a:solidFill>
                <a:schemeClr val="accent1"/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cxnSp>
          <p:nvCxnSpPr>
            <p:cNvPr id="16" name="Straight Arrow Connector 15"/>
            <p:cNvCxnSpPr>
              <a:endCxn id="12" idx="2"/>
            </p:cNvCxnSpPr>
            <p:nvPr/>
          </p:nvCxnSpPr>
          <p:spPr bwMode="auto">
            <a:xfrm>
              <a:off x="2514600" y="4648200"/>
              <a:ext cx="1295400" cy="15240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rgbClr val="FF66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17" name="Straight Arrow Connector 16"/>
            <p:cNvCxnSpPr>
              <a:stCxn id="6" idx="5"/>
              <a:endCxn id="13" idx="1"/>
            </p:cNvCxnSpPr>
            <p:nvPr/>
          </p:nvCxnSpPr>
          <p:spPr bwMode="auto">
            <a:xfrm>
              <a:off x="2481122" y="4767122"/>
              <a:ext cx="1418152" cy="1037152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rgbClr val="FF66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18" name="Straight Arrow Connector 17"/>
            <p:cNvCxnSpPr>
              <a:stCxn id="8" idx="7"/>
              <a:endCxn id="12" idx="3"/>
            </p:cNvCxnSpPr>
            <p:nvPr/>
          </p:nvCxnSpPr>
          <p:spPr bwMode="auto">
            <a:xfrm flipV="1">
              <a:off x="2481122" y="5016126"/>
              <a:ext cx="1418152" cy="351352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19" name="Straight Arrow Connector 18"/>
            <p:cNvCxnSpPr>
              <a:stCxn id="8" idx="5"/>
              <a:endCxn id="13" idx="2"/>
            </p:cNvCxnSpPr>
            <p:nvPr/>
          </p:nvCxnSpPr>
          <p:spPr bwMode="auto">
            <a:xfrm>
              <a:off x="2481122" y="5529122"/>
              <a:ext cx="1328878" cy="49067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20" name="Straight Arrow Connector 19"/>
            <p:cNvCxnSpPr>
              <a:stCxn id="10" idx="7"/>
            </p:cNvCxnSpPr>
            <p:nvPr/>
          </p:nvCxnSpPr>
          <p:spPr bwMode="auto">
            <a:xfrm flipV="1">
              <a:off x="2481122" y="5105400"/>
              <a:ext cx="1481278" cy="110027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21" name="Straight Arrow Connector 20"/>
            <p:cNvCxnSpPr>
              <a:stCxn id="10" idx="5"/>
              <a:endCxn id="13" idx="3"/>
            </p:cNvCxnSpPr>
            <p:nvPr/>
          </p:nvCxnSpPr>
          <p:spPr bwMode="auto">
            <a:xfrm flipV="1">
              <a:off x="2481122" y="6235326"/>
              <a:ext cx="1418152" cy="131996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22" name="Oval 12"/>
            <p:cNvSpPr>
              <a:spLocks noChangeArrowheads="1"/>
            </p:cNvSpPr>
            <p:nvPr/>
          </p:nvSpPr>
          <p:spPr bwMode="auto">
            <a:xfrm>
              <a:off x="5715000" y="5105400"/>
              <a:ext cx="609600" cy="6096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23" name="Group 35"/>
            <p:cNvGrpSpPr/>
            <p:nvPr/>
          </p:nvGrpSpPr>
          <p:grpSpPr>
            <a:xfrm>
              <a:off x="5791200" y="5257800"/>
              <a:ext cx="381000" cy="304800"/>
              <a:chOff x="4267200" y="3352800"/>
              <a:chExt cx="762000" cy="687388"/>
            </a:xfrm>
          </p:grpSpPr>
          <p:cxnSp>
            <p:nvCxnSpPr>
              <p:cNvPr id="27" name="Straight Connector 26"/>
              <p:cNvCxnSpPr/>
              <p:nvPr/>
            </p:nvCxnSpPr>
            <p:spPr bwMode="auto">
              <a:xfrm>
                <a:off x="4267200" y="4038600"/>
                <a:ext cx="381000" cy="1588"/>
              </a:xfrm>
              <a:prstGeom prst="line">
                <a:avLst/>
              </a:prstGeom>
              <a:solidFill>
                <a:schemeClr val="accent1"/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8" name="Straight Connector 27"/>
              <p:cNvCxnSpPr/>
              <p:nvPr/>
            </p:nvCxnSpPr>
            <p:spPr bwMode="auto">
              <a:xfrm rot="5400000" flipH="1" flipV="1">
                <a:off x="4305300" y="3695700"/>
                <a:ext cx="685800" cy="1588"/>
              </a:xfrm>
              <a:prstGeom prst="line">
                <a:avLst/>
              </a:prstGeom>
              <a:solidFill>
                <a:schemeClr val="accent1"/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9" name="Straight Connector 28"/>
              <p:cNvCxnSpPr/>
              <p:nvPr/>
            </p:nvCxnSpPr>
            <p:spPr bwMode="auto">
              <a:xfrm>
                <a:off x="4648200" y="3352800"/>
                <a:ext cx="381000" cy="1588"/>
              </a:xfrm>
              <a:prstGeom prst="line">
                <a:avLst/>
              </a:prstGeom>
              <a:solidFill>
                <a:schemeClr val="accent1"/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cxnSp>
          <p:nvCxnSpPr>
            <p:cNvPr id="24" name="Straight Arrow Connector 23"/>
            <p:cNvCxnSpPr>
              <a:stCxn id="12" idx="6"/>
              <a:endCxn id="22" idx="1"/>
            </p:cNvCxnSpPr>
            <p:nvPr/>
          </p:nvCxnSpPr>
          <p:spPr bwMode="auto">
            <a:xfrm>
              <a:off x="4419600" y="4800600"/>
              <a:ext cx="1384674" cy="394074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25" name="Straight Arrow Connector 24"/>
            <p:cNvCxnSpPr>
              <a:stCxn id="13" idx="6"/>
              <a:endCxn id="22" idx="3"/>
            </p:cNvCxnSpPr>
            <p:nvPr/>
          </p:nvCxnSpPr>
          <p:spPr bwMode="auto">
            <a:xfrm flipV="1">
              <a:off x="4419600" y="5625726"/>
              <a:ext cx="1384674" cy="394074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26" name="Straight Arrow Connector 25"/>
            <p:cNvCxnSpPr>
              <a:stCxn id="22" idx="6"/>
            </p:cNvCxnSpPr>
            <p:nvPr/>
          </p:nvCxnSpPr>
          <p:spPr bwMode="auto">
            <a:xfrm>
              <a:off x="6324600" y="5410200"/>
              <a:ext cx="83820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sp>
        <p:nvSpPr>
          <p:cNvPr id="36" name="Rectangle 35"/>
          <p:cNvSpPr/>
          <p:nvPr/>
        </p:nvSpPr>
        <p:spPr bwMode="auto">
          <a:xfrm>
            <a:off x="609600" y="2514600"/>
            <a:ext cx="4191000" cy="381000"/>
          </a:xfrm>
          <a:prstGeom prst="rect">
            <a:avLst/>
          </a:prstGeom>
          <a:solidFill>
            <a:srgbClr val="FF6600">
              <a:alpha val="24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37146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After training, can look at the weights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3657600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 smtClean="0"/>
              <a:t>&gt;&gt;&gt; </a:t>
            </a:r>
            <a:r>
              <a:rPr lang="en-US" sz="2000" dirty="0" err="1" smtClean="0"/>
              <a:t>nn.train</a:t>
            </a:r>
            <a:r>
              <a:rPr lang="en-US" sz="2000" dirty="0" smtClean="0"/>
              <a:t>(table)</a:t>
            </a:r>
          </a:p>
          <a:p>
            <a:pPr marL="0" indent="0">
              <a:buNone/>
            </a:pPr>
            <a:r>
              <a:rPr lang="en-US" sz="2000" dirty="0" smtClean="0"/>
              <a:t>&gt;&gt;&gt; </a:t>
            </a:r>
            <a:r>
              <a:rPr lang="en-US" sz="2000" dirty="0" err="1" smtClean="0"/>
              <a:t>nn.getIHWeights</a:t>
            </a:r>
            <a:r>
              <a:rPr lang="en-US" sz="2000" dirty="0" smtClean="0"/>
              <a:t>()</a:t>
            </a:r>
          </a:p>
          <a:p>
            <a:pPr marL="0" indent="0">
              <a:buNone/>
            </a:pPr>
            <a:r>
              <a:rPr lang="en-US" sz="1600" dirty="0"/>
              <a:t>[[-3.3435628797862624, -0.272324373735495], </a:t>
            </a:r>
            <a:endParaRPr lang="en-US" sz="1600" dirty="0" smtClean="0"/>
          </a:p>
          <a:p>
            <a:pPr marL="0" indent="0">
              <a:buNone/>
            </a:pPr>
            <a:r>
              <a:rPr lang="en-US" sz="1600" dirty="0"/>
              <a:t> </a:t>
            </a:r>
            <a:r>
              <a:rPr lang="en-US" sz="1600" dirty="0" smtClean="0"/>
              <a:t>[</a:t>
            </a:r>
            <a:r>
              <a:rPr lang="en-US" sz="1600" dirty="0"/>
              <a:t>-4.846203738642956, -4.601230952566068], </a:t>
            </a:r>
            <a:endParaRPr lang="en-US" sz="1600" dirty="0" smtClean="0"/>
          </a:p>
          <a:p>
            <a:pPr marL="0" indent="0">
              <a:buNone/>
            </a:pPr>
            <a:r>
              <a:rPr lang="en-US" sz="1600" dirty="0"/>
              <a:t> </a:t>
            </a:r>
            <a:r>
              <a:rPr lang="en-US" sz="1600" dirty="0" smtClean="0"/>
              <a:t>[</a:t>
            </a:r>
            <a:r>
              <a:rPr lang="en-US" sz="1600" dirty="0"/>
              <a:t>3.4233831101145973, 0.573534695637572]</a:t>
            </a:r>
            <a:r>
              <a:rPr lang="en-US" sz="1600" dirty="0" smtClean="0"/>
              <a:t>,</a:t>
            </a:r>
          </a:p>
          <a:p>
            <a:pPr marL="0" indent="0">
              <a:buNone/>
            </a:pPr>
            <a:r>
              <a:rPr lang="en-US" sz="1600" dirty="0"/>
              <a:t> </a:t>
            </a:r>
            <a:r>
              <a:rPr lang="en-US" sz="1600" dirty="0" smtClean="0"/>
              <a:t>[</a:t>
            </a:r>
            <a:r>
              <a:rPr lang="en-US" sz="1600" dirty="0"/>
              <a:t>2.9388429644152128, 1.8509761272713543]]</a:t>
            </a:r>
            <a:endParaRPr lang="en-US" sz="1600" dirty="0" smtClean="0"/>
          </a:p>
        </p:txBody>
      </p:sp>
      <p:grpSp>
        <p:nvGrpSpPr>
          <p:cNvPr id="5" name="Group 4"/>
          <p:cNvGrpSpPr/>
          <p:nvPr/>
        </p:nvGrpSpPr>
        <p:grpSpPr>
          <a:xfrm>
            <a:off x="1524000" y="4495800"/>
            <a:ext cx="5638800" cy="1905000"/>
            <a:chOff x="1524000" y="4495800"/>
            <a:chExt cx="5638800" cy="1905000"/>
          </a:xfrm>
        </p:grpSpPr>
        <p:sp>
          <p:nvSpPr>
            <p:cNvPr id="6" name="Oval 12"/>
            <p:cNvSpPr>
              <a:spLocks noChangeArrowheads="1"/>
            </p:cNvSpPr>
            <p:nvPr/>
          </p:nvSpPr>
          <p:spPr bwMode="auto">
            <a:xfrm>
              <a:off x="2286000" y="4572000"/>
              <a:ext cx="228600" cy="2286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cxnSp>
          <p:nvCxnSpPr>
            <p:cNvPr id="7" name="Straight Arrow Connector 6"/>
            <p:cNvCxnSpPr/>
            <p:nvPr/>
          </p:nvCxnSpPr>
          <p:spPr bwMode="auto">
            <a:xfrm>
              <a:off x="1524000" y="4724400"/>
              <a:ext cx="76200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8" name="Oval 12"/>
            <p:cNvSpPr>
              <a:spLocks noChangeArrowheads="1"/>
            </p:cNvSpPr>
            <p:nvPr/>
          </p:nvSpPr>
          <p:spPr bwMode="auto">
            <a:xfrm>
              <a:off x="2286000" y="5334000"/>
              <a:ext cx="228600" cy="2286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cxnSp>
          <p:nvCxnSpPr>
            <p:cNvPr id="9" name="Straight Arrow Connector 8"/>
            <p:cNvCxnSpPr/>
            <p:nvPr/>
          </p:nvCxnSpPr>
          <p:spPr bwMode="auto">
            <a:xfrm>
              <a:off x="1524000" y="5486400"/>
              <a:ext cx="76200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10" name="Oval 12"/>
            <p:cNvSpPr>
              <a:spLocks noChangeArrowheads="1"/>
            </p:cNvSpPr>
            <p:nvPr/>
          </p:nvSpPr>
          <p:spPr bwMode="auto">
            <a:xfrm>
              <a:off x="2286000" y="6172200"/>
              <a:ext cx="228600" cy="2286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cxnSp>
          <p:nvCxnSpPr>
            <p:cNvPr id="11" name="Straight Arrow Connector 10"/>
            <p:cNvCxnSpPr/>
            <p:nvPr/>
          </p:nvCxnSpPr>
          <p:spPr bwMode="auto">
            <a:xfrm>
              <a:off x="1524000" y="6324600"/>
              <a:ext cx="76200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12" name="Oval 12"/>
            <p:cNvSpPr>
              <a:spLocks noChangeArrowheads="1"/>
            </p:cNvSpPr>
            <p:nvPr/>
          </p:nvSpPr>
          <p:spPr bwMode="auto">
            <a:xfrm>
              <a:off x="3810000" y="4495800"/>
              <a:ext cx="609600" cy="6096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Oval 12"/>
            <p:cNvSpPr>
              <a:spLocks noChangeArrowheads="1"/>
            </p:cNvSpPr>
            <p:nvPr/>
          </p:nvSpPr>
          <p:spPr bwMode="auto">
            <a:xfrm>
              <a:off x="3810000" y="5715000"/>
              <a:ext cx="609600" cy="6096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14" name="Group 35"/>
            <p:cNvGrpSpPr/>
            <p:nvPr/>
          </p:nvGrpSpPr>
          <p:grpSpPr>
            <a:xfrm>
              <a:off x="3886200" y="4648200"/>
              <a:ext cx="381000" cy="304800"/>
              <a:chOff x="4267200" y="3352800"/>
              <a:chExt cx="762000" cy="687388"/>
            </a:xfrm>
          </p:grpSpPr>
          <p:cxnSp>
            <p:nvCxnSpPr>
              <p:cNvPr id="33" name="Straight Connector 32"/>
              <p:cNvCxnSpPr/>
              <p:nvPr/>
            </p:nvCxnSpPr>
            <p:spPr bwMode="auto">
              <a:xfrm>
                <a:off x="4267200" y="4038600"/>
                <a:ext cx="381000" cy="1588"/>
              </a:xfrm>
              <a:prstGeom prst="line">
                <a:avLst/>
              </a:prstGeom>
              <a:solidFill>
                <a:schemeClr val="accent1"/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4" name="Straight Connector 33"/>
              <p:cNvCxnSpPr/>
              <p:nvPr/>
            </p:nvCxnSpPr>
            <p:spPr bwMode="auto">
              <a:xfrm rot="5400000" flipH="1" flipV="1">
                <a:off x="4305300" y="3695700"/>
                <a:ext cx="685800" cy="1588"/>
              </a:xfrm>
              <a:prstGeom prst="line">
                <a:avLst/>
              </a:prstGeom>
              <a:solidFill>
                <a:schemeClr val="accent1"/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5" name="Straight Connector 34"/>
              <p:cNvCxnSpPr/>
              <p:nvPr/>
            </p:nvCxnSpPr>
            <p:spPr bwMode="auto">
              <a:xfrm>
                <a:off x="4648200" y="3352800"/>
                <a:ext cx="381000" cy="1588"/>
              </a:xfrm>
              <a:prstGeom prst="line">
                <a:avLst/>
              </a:prstGeom>
              <a:solidFill>
                <a:schemeClr val="accent1"/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15" name="Group 35"/>
            <p:cNvGrpSpPr/>
            <p:nvPr/>
          </p:nvGrpSpPr>
          <p:grpSpPr>
            <a:xfrm>
              <a:off x="3886200" y="5867400"/>
              <a:ext cx="381000" cy="304800"/>
              <a:chOff x="4267200" y="3352800"/>
              <a:chExt cx="762000" cy="687388"/>
            </a:xfrm>
          </p:grpSpPr>
          <p:cxnSp>
            <p:nvCxnSpPr>
              <p:cNvPr id="30" name="Straight Connector 29"/>
              <p:cNvCxnSpPr/>
              <p:nvPr/>
            </p:nvCxnSpPr>
            <p:spPr bwMode="auto">
              <a:xfrm>
                <a:off x="4267200" y="4038600"/>
                <a:ext cx="381000" cy="1588"/>
              </a:xfrm>
              <a:prstGeom prst="line">
                <a:avLst/>
              </a:prstGeom>
              <a:solidFill>
                <a:schemeClr val="accent1"/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1" name="Straight Connector 30"/>
              <p:cNvCxnSpPr/>
              <p:nvPr/>
            </p:nvCxnSpPr>
            <p:spPr bwMode="auto">
              <a:xfrm rot="5400000" flipH="1" flipV="1">
                <a:off x="4305300" y="3695700"/>
                <a:ext cx="685800" cy="1588"/>
              </a:xfrm>
              <a:prstGeom prst="line">
                <a:avLst/>
              </a:prstGeom>
              <a:solidFill>
                <a:schemeClr val="accent1"/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2" name="Straight Connector 31"/>
              <p:cNvCxnSpPr/>
              <p:nvPr/>
            </p:nvCxnSpPr>
            <p:spPr bwMode="auto">
              <a:xfrm>
                <a:off x="4648200" y="3352800"/>
                <a:ext cx="381000" cy="1588"/>
              </a:xfrm>
              <a:prstGeom prst="line">
                <a:avLst/>
              </a:prstGeom>
              <a:solidFill>
                <a:schemeClr val="accent1"/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cxnSp>
          <p:nvCxnSpPr>
            <p:cNvPr id="16" name="Straight Arrow Connector 15"/>
            <p:cNvCxnSpPr>
              <a:endCxn id="12" idx="2"/>
            </p:cNvCxnSpPr>
            <p:nvPr/>
          </p:nvCxnSpPr>
          <p:spPr bwMode="auto">
            <a:xfrm>
              <a:off x="2514600" y="4648200"/>
              <a:ext cx="1295400" cy="15240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17" name="Straight Arrow Connector 16"/>
            <p:cNvCxnSpPr>
              <a:stCxn id="6" idx="5"/>
              <a:endCxn id="13" idx="1"/>
            </p:cNvCxnSpPr>
            <p:nvPr/>
          </p:nvCxnSpPr>
          <p:spPr bwMode="auto">
            <a:xfrm>
              <a:off x="2481122" y="4767122"/>
              <a:ext cx="1418152" cy="1037152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18" name="Straight Arrow Connector 17"/>
            <p:cNvCxnSpPr>
              <a:stCxn id="8" idx="7"/>
              <a:endCxn id="12" idx="3"/>
            </p:cNvCxnSpPr>
            <p:nvPr/>
          </p:nvCxnSpPr>
          <p:spPr bwMode="auto">
            <a:xfrm flipV="1">
              <a:off x="2481122" y="5016126"/>
              <a:ext cx="1418152" cy="351352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rgbClr val="FF66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19" name="Straight Arrow Connector 18"/>
            <p:cNvCxnSpPr>
              <a:stCxn id="8" idx="5"/>
              <a:endCxn id="13" idx="2"/>
            </p:cNvCxnSpPr>
            <p:nvPr/>
          </p:nvCxnSpPr>
          <p:spPr bwMode="auto">
            <a:xfrm>
              <a:off x="2481122" y="5529122"/>
              <a:ext cx="1328878" cy="49067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rgbClr val="FF66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20" name="Straight Arrow Connector 19"/>
            <p:cNvCxnSpPr>
              <a:stCxn id="10" idx="7"/>
            </p:cNvCxnSpPr>
            <p:nvPr/>
          </p:nvCxnSpPr>
          <p:spPr bwMode="auto">
            <a:xfrm flipV="1">
              <a:off x="2481122" y="5105400"/>
              <a:ext cx="1481278" cy="110027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21" name="Straight Arrow Connector 20"/>
            <p:cNvCxnSpPr>
              <a:stCxn id="10" idx="5"/>
              <a:endCxn id="13" idx="3"/>
            </p:cNvCxnSpPr>
            <p:nvPr/>
          </p:nvCxnSpPr>
          <p:spPr bwMode="auto">
            <a:xfrm flipV="1">
              <a:off x="2481122" y="6235326"/>
              <a:ext cx="1418152" cy="131996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22" name="Oval 12"/>
            <p:cNvSpPr>
              <a:spLocks noChangeArrowheads="1"/>
            </p:cNvSpPr>
            <p:nvPr/>
          </p:nvSpPr>
          <p:spPr bwMode="auto">
            <a:xfrm>
              <a:off x="5715000" y="5105400"/>
              <a:ext cx="609600" cy="6096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23" name="Group 35"/>
            <p:cNvGrpSpPr/>
            <p:nvPr/>
          </p:nvGrpSpPr>
          <p:grpSpPr>
            <a:xfrm>
              <a:off x="5791200" y="5257800"/>
              <a:ext cx="381000" cy="304800"/>
              <a:chOff x="4267200" y="3352800"/>
              <a:chExt cx="762000" cy="687388"/>
            </a:xfrm>
          </p:grpSpPr>
          <p:cxnSp>
            <p:nvCxnSpPr>
              <p:cNvPr id="27" name="Straight Connector 26"/>
              <p:cNvCxnSpPr/>
              <p:nvPr/>
            </p:nvCxnSpPr>
            <p:spPr bwMode="auto">
              <a:xfrm>
                <a:off x="4267200" y="4038600"/>
                <a:ext cx="381000" cy="1588"/>
              </a:xfrm>
              <a:prstGeom prst="line">
                <a:avLst/>
              </a:prstGeom>
              <a:solidFill>
                <a:schemeClr val="accent1"/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8" name="Straight Connector 27"/>
              <p:cNvCxnSpPr/>
              <p:nvPr/>
            </p:nvCxnSpPr>
            <p:spPr bwMode="auto">
              <a:xfrm rot="5400000" flipH="1" flipV="1">
                <a:off x="4305300" y="3695700"/>
                <a:ext cx="685800" cy="1588"/>
              </a:xfrm>
              <a:prstGeom prst="line">
                <a:avLst/>
              </a:prstGeom>
              <a:solidFill>
                <a:schemeClr val="accent1"/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9" name="Straight Connector 28"/>
              <p:cNvCxnSpPr/>
              <p:nvPr/>
            </p:nvCxnSpPr>
            <p:spPr bwMode="auto">
              <a:xfrm>
                <a:off x="4648200" y="3352800"/>
                <a:ext cx="381000" cy="1588"/>
              </a:xfrm>
              <a:prstGeom prst="line">
                <a:avLst/>
              </a:prstGeom>
              <a:solidFill>
                <a:schemeClr val="accent1"/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cxnSp>
          <p:nvCxnSpPr>
            <p:cNvPr id="24" name="Straight Arrow Connector 23"/>
            <p:cNvCxnSpPr>
              <a:stCxn id="12" idx="6"/>
              <a:endCxn id="22" idx="1"/>
            </p:cNvCxnSpPr>
            <p:nvPr/>
          </p:nvCxnSpPr>
          <p:spPr bwMode="auto">
            <a:xfrm>
              <a:off x="4419600" y="4800600"/>
              <a:ext cx="1384674" cy="394074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25" name="Straight Arrow Connector 24"/>
            <p:cNvCxnSpPr>
              <a:stCxn id="13" idx="6"/>
              <a:endCxn id="22" idx="3"/>
            </p:cNvCxnSpPr>
            <p:nvPr/>
          </p:nvCxnSpPr>
          <p:spPr bwMode="auto">
            <a:xfrm flipV="1">
              <a:off x="4419600" y="5625726"/>
              <a:ext cx="1384674" cy="394074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26" name="Straight Arrow Connector 25"/>
            <p:cNvCxnSpPr>
              <a:stCxn id="22" idx="6"/>
            </p:cNvCxnSpPr>
            <p:nvPr/>
          </p:nvCxnSpPr>
          <p:spPr bwMode="auto">
            <a:xfrm>
              <a:off x="6324600" y="5410200"/>
              <a:ext cx="83820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sp>
        <p:nvSpPr>
          <p:cNvPr id="36" name="Rectangle 35"/>
          <p:cNvSpPr/>
          <p:nvPr/>
        </p:nvSpPr>
        <p:spPr bwMode="auto">
          <a:xfrm>
            <a:off x="609600" y="2743200"/>
            <a:ext cx="4191000" cy="381000"/>
          </a:xfrm>
          <a:prstGeom prst="rect">
            <a:avLst/>
          </a:prstGeom>
          <a:solidFill>
            <a:srgbClr val="FF6600">
              <a:alpha val="24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99257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After training, can look at the weights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1905000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/>
              <a:t>&gt;&gt;&gt; </a:t>
            </a:r>
            <a:r>
              <a:rPr lang="en-US" sz="2400" dirty="0" err="1"/>
              <a:t>nn.getHOWeights</a:t>
            </a:r>
            <a:r>
              <a:rPr lang="en-US" sz="2400" dirty="0"/>
              <a:t>(</a:t>
            </a:r>
            <a:r>
              <a:rPr lang="en-US" sz="2400" dirty="0" smtClean="0"/>
              <a:t>)</a:t>
            </a:r>
          </a:p>
          <a:p>
            <a:pPr marL="0" indent="0">
              <a:buNone/>
            </a:pPr>
            <a:r>
              <a:rPr lang="en-US" sz="2400" dirty="0" smtClean="0"/>
              <a:t>[</a:t>
            </a:r>
            <a:r>
              <a:rPr lang="en-US" sz="2400" dirty="0"/>
              <a:t>[8.116192424400454], </a:t>
            </a:r>
            <a:endParaRPr lang="en-US" sz="2400" dirty="0" smtClean="0"/>
          </a:p>
          <a:p>
            <a:pPr marL="0" indent="0">
              <a:buNone/>
            </a:pPr>
            <a:r>
              <a:rPr lang="en-US" sz="2400" dirty="0"/>
              <a:t> </a:t>
            </a:r>
            <a:r>
              <a:rPr lang="en-US" sz="2400" dirty="0" smtClean="0"/>
              <a:t>[</a:t>
            </a:r>
            <a:r>
              <a:rPr lang="en-US" sz="2400" dirty="0"/>
              <a:t>5.358094903107918]</a:t>
            </a:r>
            <a:r>
              <a:rPr lang="en-US" sz="2400" dirty="0" smtClean="0"/>
              <a:t>,</a:t>
            </a:r>
          </a:p>
          <a:p>
            <a:pPr marL="0" indent="0">
              <a:buNone/>
            </a:pPr>
            <a:r>
              <a:rPr lang="en-US" sz="2400" dirty="0"/>
              <a:t> </a:t>
            </a:r>
            <a:r>
              <a:rPr lang="en-US" sz="2400" dirty="0" smtClean="0"/>
              <a:t>[</a:t>
            </a:r>
            <a:r>
              <a:rPr lang="en-US" sz="2400" dirty="0"/>
              <a:t>-4.373829543609533]]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1524000" y="4495800"/>
            <a:ext cx="5638800" cy="1905000"/>
            <a:chOff x="1524000" y="4495800"/>
            <a:chExt cx="5638800" cy="1905000"/>
          </a:xfrm>
        </p:grpSpPr>
        <p:sp>
          <p:nvSpPr>
            <p:cNvPr id="5" name="Oval 12"/>
            <p:cNvSpPr>
              <a:spLocks noChangeArrowheads="1"/>
            </p:cNvSpPr>
            <p:nvPr/>
          </p:nvSpPr>
          <p:spPr bwMode="auto">
            <a:xfrm>
              <a:off x="2286000" y="4572000"/>
              <a:ext cx="228600" cy="2286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cxnSp>
          <p:nvCxnSpPr>
            <p:cNvPr id="6" name="Straight Arrow Connector 5"/>
            <p:cNvCxnSpPr/>
            <p:nvPr/>
          </p:nvCxnSpPr>
          <p:spPr bwMode="auto">
            <a:xfrm>
              <a:off x="1524000" y="4724400"/>
              <a:ext cx="76200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7" name="Oval 12"/>
            <p:cNvSpPr>
              <a:spLocks noChangeArrowheads="1"/>
            </p:cNvSpPr>
            <p:nvPr/>
          </p:nvSpPr>
          <p:spPr bwMode="auto">
            <a:xfrm>
              <a:off x="2286000" y="5334000"/>
              <a:ext cx="228600" cy="2286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cxnSp>
          <p:nvCxnSpPr>
            <p:cNvPr id="8" name="Straight Arrow Connector 7"/>
            <p:cNvCxnSpPr/>
            <p:nvPr/>
          </p:nvCxnSpPr>
          <p:spPr bwMode="auto">
            <a:xfrm>
              <a:off x="1524000" y="5486400"/>
              <a:ext cx="76200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9" name="Oval 12"/>
            <p:cNvSpPr>
              <a:spLocks noChangeArrowheads="1"/>
            </p:cNvSpPr>
            <p:nvPr/>
          </p:nvSpPr>
          <p:spPr bwMode="auto">
            <a:xfrm>
              <a:off x="2286000" y="6172200"/>
              <a:ext cx="228600" cy="2286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cxnSp>
          <p:nvCxnSpPr>
            <p:cNvPr id="10" name="Straight Arrow Connector 9"/>
            <p:cNvCxnSpPr/>
            <p:nvPr/>
          </p:nvCxnSpPr>
          <p:spPr bwMode="auto">
            <a:xfrm>
              <a:off x="1524000" y="6324600"/>
              <a:ext cx="76200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11" name="Oval 12"/>
            <p:cNvSpPr>
              <a:spLocks noChangeArrowheads="1"/>
            </p:cNvSpPr>
            <p:nvPr/>
          </p:nvSpPr>
          <p:spPr bwMode="auto">
            <a:xfrm>
              <a:off x="3810000" y="4495800"/>
              <a:ext cx="609600" cy="6096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Oval 12"/>
            <p:cNvSpPr>
              <a:spLocks noChangeArrowheads="1"/>
            </p:cNvSpPr>
            <p:nvPr/>
          </p:nvSpPr>
          <p:spPr bwMode="auto">
            <a:xfrm>
              <a:off x="3810000" y="5715000"/>
              <a:ext cx="609600" cy="6096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13" name="Group 35"/>
            <p:cNvGrpSpPr/>
            <p:nvPr/>
          </p:nvGrpSpPr>
          <p:grpSpPr>
            <a:xfrm>
              <a:off x="3886200" y="4648200"/>
              <a:ext cx="381000" cy="304800"/>
              <a:chOff x="4267200" y="3352800"/>
              <a:chExt cx="762000" cy="687388"/>
            </a:xfrm>
          </p:grpSpPr>
          <p:cxnSp>
            <p:nvCxnSpPr>
              <p:cNvPr id="32" name="Straight Connector 31"/>
              <p:cNvCxnSpPr/>
              <p:nvPr/>
            </p:nvCxnSpPr>
            <p:spPr bwMode="auto">
              <a:xfrm>
                <a:off x="4267200" y="4038600"/>
                <a:ext cx="381000" cy="1588"/>
              </a:xfrm>
              <a:prstGeom prst="line">
                <a:avLst/>
              </a:prstGeom>
              <a:solidFill>
                <a:schemeClr val="accent1"/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3" name="Straight Connector 32"/>
              <p:cNvCxnSpPr/>
              <p:nvPr/>
            </p:nvCxnSpPr>
            <p:spPr bwMode="auto">
              <a:xfrm rot="5400000" flipH="1" flipV="1">
                <a:off x="4305300" y="3695700"/>
                <a:ext cx="685800" cy="1588"/>
              </a:xfrm>
              <a:prstGeom prst="line">
                <a:avLst/>
              </a:prstGeom>
              <a:solidFill>
                <a:schemeClr val="accent1"/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4" name="Straight Connector 33"/>
              <p:cNvCxnSpPr/>
              <p:nvPr/>
            </p:nvCxnSpPr>
            <p:spPr bwMode="auto">
              <a:xfrm>
                <a:off x="4648200" y="3352800"/>
                <a:ext cx="381000" cy="1588"/>
              </a:xfrm>
              <a:prstGeom prst="line">
                <a:avLst/>
              </a:prstGeom>
              <a:solidFill>
                <a:schemeClr val="accent1"/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14" name="Group 35"/>
            <p:cNvGrpSpPr/>
            <p:nvPr/>
          </p:nvGrpSpPr>
          <p:grpSpPr>
            <a:xfrm>
              <a:off x="3886200" y="5867400"/>
              <a:ext cx="381000" cy="304800"/>
              <a:chOff x="4267200" y="3352800"/>
              <a:chExt cx="762000" cy="687388"/>
            </a:xfrm>
          </p:grpSpPr>
          <p:cxnSp>
            <p:nvCxnSpPr>
              <p:cNvPr id="29" name="Straight Connector 28"/>
              <p:cNvCxnSpPr/>
              <p:nvPr/>
            </p:nvCxnSpPr>
            <p:spPr bwMode="auto">
              <a:xfrm>
                <a:off x="4267200" y="4038600"/>
                <a:ext cx="381000" cy="1588"/>
              </a:xfrm>
              <a:prstGeom prst="line">
                <a:avLst/>
              </a:prstGeom>
              <a:solidFill>
                <a:schemeClr val="accent1"/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0" name="Straight Connector 29"/>
              <p:cNvCxnSpPr/>
              <p:nvPr/>
            </p:nvCxnSpPr>
            <p:spPr bwMode="auto">
              <a:xfrm rot="5400000" flipH="1" flipV="1">
                <a:off x="4305300" y="3695700"/>
                <a:ext cx="685800" cy="1588"/>
              </a:xfrm>
              <a:prstGeom prst="line">
                <a:avLst/>
              </a:prstGeom>
              <a:solidFill>
                <a:schemeClr val="accent1"/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1" name="Straight Connector 30"/>
              <p:cNvCxnSpPr/>
              <p:nvPr/>
            </p:nvCxnSpPr>
            <p:spPr bwMode="auto">
              <a:xfrm>
                <a:off x="4648200" y="3352800"/>
                <a:ext cx="381000" cy="1588"/>
              </a:xfrm>
              <a:prstGeom prst="line">
                <a:avLst/>
              </a:prstGeom>
              <a:solidFill>
                <a:schemeClr val="accent1"/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cxnSp>
          <p:nvCxnSpPr>
            <p:cNvPr id="15" name="Straight Arrow Connector 14"/>
            <p:cNvCxnSpPr>
              <a:endCxn id="11" idx="2"/>
            </p:cNvCxnSpPr>
            <p:nvPr/>
          </p:nvCxnSpPr>
          <p:spPr bwMode="auto">
            <a:xfrm>
              <a:off x="2514600" y="4648200"/>
              <a:ext cx="1295400" cy="15240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16" name="Straight Arrow Connector 15"/>
            <p:cNvCxnSpPr>
              <a:stCxn id="5" idx="5"/>
              <a:endCxn id="12" idx="1"/>
            </p:cNvCxnSpPr>
            <p:nvPr/>
          </p:nvCxnSpPr>
          <p:spPr bwMode="auto">
            <a:xfrm>
              <a:off x="2481122" y="4767122"/>
              <a:ext cx="1418152" cy="1037152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17" name="Straight Arrow Connector 16"/>
            <p:cNvCxnSpPr>
              <a:stCxn id="7" idx="7"/>
              <a:endCxn id="11" idx="3"/>
            </p:cNvCxnSpPr>
            <p:nvPr/>
          </p:nvCxnSpPr>
          <p:spPr bwMode="auto">
            <a:xfrm flipV="1">
              <a:off x="2481122" y="5016126"/>
              <a:ext cx="1418152" cy="351352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18" name="Straight Arrow Connector 17"/>
            <p:cNvCxnSpPr>
              <a:stCxn id="7" idx="5"/>
              <a:endCxn id="12" idx="2"/>
            </p:cNvCxnSpPr>
            <p:nvPr/>
          </p:nvCxnSpPr>
          <p:spPr bwMode="auto">
            <a:xfrm>
              <a:off x="2481122" y="5529122"/>
              <a:ext cx="1328878" cy="49067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19" name="Straight Arrow Connector 18"/>
            <p:cNvCxnSpPr>
              <a:stCxn id="9" idx="7"/>
            </p:cNvCxnSpPr>
            <p:nvPr/>
          </p:nvCxnSpPr>
          <p:spPr bwMode="auto">
            <a:xfrm flipV="1">
              <a:off x="2481122" y="5105400"/>
              <a:ext cx="1481278" cy="110027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20" name="Straight Arrow Connector 19"/>
            <p:cNvCxnSpPr>
              <a:stCxn id="9" idx="5"/>
              <a:endCxn id="12" idx="3"/>
            </p:cNvCxnSpPr>
            <p:nvPr/>
          </p:nvCxnSpPr>
          <p:spPr bwMode="auto">
            <a:xfrm flipV="1">
              <a:off x="2481122" y="6235326"/>
              <a:ext cx="1418152" cy="131996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21" name="Oval 12"/>
            <p:cNvSpPr>
              <a:spLocks noChangeArrowheads="1"/>
            </p:cNvSpPr>
            <p:nvPr/>
          </p:nvSpPr>
          <p:spPr bwMode="auto">
            <a:xfrm>
              <a:off x="5715000" y="5105400"/>
              <a:ext cx="609600" cy="6096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22" name="Group 35"/>
            <p:cNvGrpSpPr/>
            <p:nvPr/>
          </p:nvGrpSpPr>
          <p:grpSpPr>
            <a:xfrm>
              <a:off x="5791200" y="5257800"/>
              <a:ext cx="381000" cy="304800"/>
              <a:chOff x="4267200" y="3352800"/>
              <a:chExt cx="762000" cy="687388"/>
            </a:xfrm>
          </p:grpSpPr>
          <p:cxnSp>
            <p:nvCxnSpPr>
              <p:cNvPr id="26" name="Straight Connector 25"/>
              <p:cNvCxnSpPr/>
              <p:nvPr/>
            </p:nvCxnSpPr>
            <p:spPr bwMode="auto">
              <a:xfrm>
                <a:off x="4267200" y="4038600"/>
                <a:ext cx="381000" cy="1588"/>
              </a:xfrm>
              <a:prstGeom prst="line">
                <a:avLst/>
              </a:prstGeom>
              <a:solidFill>
                <a:schemeClr val="accent1"/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7" name="Straight Connector 26"/>
              <p:cNvCxnSpPr/>
              <p:nvPr/>
            </p:nvCxnSpPr>
            <p:spPr bwMode="auto">
              <a:xfrm rot="5400000" flipH="1" flipV="1">
                <a:off x="4305300" y="3695700"/>
                <a:ext cx="685800" cy="1588"/>
              </a:xfrm>
              <a:prstGeom prst="line">
                <a:avLst/>
              </a:prstGeom>
              <a:solidFill>
                <a:schemeClr val="accent1"/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8" name="Straight Connector 27"/>
              <p:cNvCxnSpPr/>
              <p:nvPr/>
            </p:nvCxnSpPr>
            <p:spPr bwMode="auto">
              <a:xfrm>
                <a:off x="4648200" y="3352800"/>
                <a:ext cx="381000" cy="1588"/>
              </a:xfrm>
              <a:prstGeom prst="line">
                <a:avLst/>
              </a:prstGeom>
              <a:solidFill>
                <a:schemeClr val="accent1"/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cxnSp>
          <p:nvCxnSpPr>
            <p:cNvPr id="23" name="Straight Arrow Connector 22"/>
            <p:cNvCxnSpPr>
              <a:stCxn id="11" idx="6"/>
              <a:endCxn id="21" idx="1"/>
            </p:cNvCxnSpPr>
            <p:nvPr/>
          </p:nvCxnSpPr>
          <p:spPr bwMode="auto">
            <a:xfrm>
              <a:off x="4419600" y="4800600"/>
              <a:ext cx="1384674" cy="394074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rgbClr val="FF66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24" name="Straight Arrow Connector 23"/>
            <p:cNvCxnSpPr>
              <a:stCxn id="12" idx="6"/>
              <a:endCxn id="21" idx="3"/>
            </p:cNvCxnSpPr>
            <p:nvPr/>
          </p:nvCxnSpPr>
          <p:spPr bwMode="auto">
            <a:xfrm flipV="1">
              <a:off x="4419600" y="5625726"/>
              <a:ext cx="1384674" cy="394074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25" name="Straight Arrow Connector 24"/>
            <p:cNvCxnSpPr>
              <a:stCxn id="21" idx="6"/>
            </p:cNvCxnSpPr>
            <p:nvPr/>
          </p:nvCxnSpPr>
          <p:spPr bwMode="auto">
            <a:xfrm>
              <a:off x="6324600" y="5410200"/>
              <a:ext cx="83820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sp>
        <p:nvSpPr>
          <p:cNvPr id="35" name="Rectangle 34"/>
          <p:cNvSpPr/>
          <p:nvPr/>
        </p:nvSpPr>
        <p:spPr bwMode="auto">
          <a:xfrm>
            <a:off x="609600" y="2514600"/>
            <a:ext cx="2971800" cy="304800"/>
          </a:xfrm>
          <a:prstGeom prst="rect">
            <a:avLst/>
          </a:prstGeom>
          <a:solidFill>
            <a:srgbClr val="FF6600">
              <a:alpha val="24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64607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Many parameters to play with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" y="1981200"/>
            <a:ext cx="8976360" cy="434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15045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Calling with optional parameters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dirty="0" smtClean="0"/>
              <a:t>&gt;&gt;&gt; </a:t>
            </a:r>
            <a:r>
              <a:rPr lang="en-US" sz="2400" dirty="0" err="1" smtClean="0"/>
              <a:t>nn.train</a:t>
            </a:r>
            <a:r>
              <a:rPr lang="en-US" sz="2400" dirty="0" smtClean="0"/>
              <a:t>(table, iterations = 5, </a:t>
            </a:r>
            <a:r>
              <a:rPr lang="en-US" sz="2400" dirty="0" err="1" smtClean="0"/>
              <a:t>printInterval</a:t>
            </a:r>
            <a:r>
              <a:rPr lang="en-US" sz="2400" dirty="0" smtClean="0"/>
              <a:t> = 1)</a:t>
            </a:r>
          </a:p>
          <a:p>
            <a:pPr marL="0" indent="0">
              <a:buNone/>
            </a:pPr>
            <a:r>
              <a:rPr lang="en-US" sz="1800" dirty="0"/>
              <a:t>error 0.005033      </a:t>
            </a:r>
          </a:p>
          <a:p>
            <a:pPr marL="0" indent="0">
              <a:buNone/>
            </a:pPr>
            <a:r>
              <a:rPr lang="en-US" sz="1800" dirty="0"/>
              <a:t>error 0.005026      </a:t>
            </a:r>
          </a:p>
          <a:p>
            <a:pPr marL="0" indent="0">
              <a:buNone/>
            </a:pPr>
            <a:r>
              <a:rPr lang="en-US" sz="1800" dirty="0"/>
              <a:t>error 0.005019      </a:t>
            </a:r>
          </a:p>
          <a:p>
            <a:pPr marL="0" indent="0">
              <a:buNone/>
            </a:pPr>
            <a:r>
              <a:rPr lang="en-US" sz="1800" dirty="0"/>
              <a:t>error 0.005012      </a:t>
            </a:r>
          </a:p>
          <a:p>
            <a:pPr marL="0" indent="0">
              <a:buNone/>
            </a:pPr>
            <a:r>
              <a:rPr lang="en-US" sz="1800" dirty="0"/>
              <a:t>error </a:t>
            </a:r>
            <a:r>
              <a:rPr lang="en-US" sz="1800" dirty="0" smtClean="0"/>
              <a:t>0.005005</a:t>
            </a:r>
          </a:p>
        </p:txBody>
      </p:sp>
    </p:spTree>
    <p:extLst>
      <p:ext uri="{BB962C8B-B14F-4D97-AF65-F5344CB8AC3E}">
        <p14:creationId xmlns:p14="http://schemas.microsoft.com/office/powerpoint/2010/main" val="14613633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Train vs. test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2438400"/>
            <a:ext cx="1638300" cy="19177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905000" y="1828800"/>
            <a:ext cx="15245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TrainData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0" y="2667000"/>
            <a:ext cx="1638300" cy="16637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748867" y="1905000"/>
            <a:ext cx="13992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TestData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914400" y="4800600"/>
            <a:ext cx="3289783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&gt;&gt;&gt; </a:t>
            </a:r>
            <a:r>
              <a:rPr lang="en-US" dirty="0" err="1" smtClean="0"/>
              <a:t>nn.train</a:t>
            </a:r>
            <a:r>
              <a:rPr lang="en-US" dirty="0" smtClean="0"/>
              <a:t>(</a:t>
            </a:r>
            <a:r>
              <a:rPr lang="en-US" dirty="0" err="1" smtClean="0"/>
              <a:t>trainData</a:t>
            </a:r>
            <a:r>
              <a:rPr lang="en-US" dirty="0" smtClean="0"/>
              <a:t>)</a:t>
            </a:r>
          </a:p>
          <a:p>
            <a:r>
              <a:rPr lang="en-US" dirty="0" smtClean="0"/>
              <a:t>&gt;&gt;&gt; </a:t>
            </a:r>
            <a:r>
              <a:rPr lang="en-US" dirty="0" err="1" smtClean="0"/>
              <a:t>nn.test</a:t>
            </a:r>
            <a:r>
              <a:rPr lang="en-US" dirty="0" smtClean="0"/>
              <a:t>(</a:t>
            </a:r>
            <a:r>
              <a:rPr lang="en-US" dirty="0" err="1" smtClean="0"/>
              <a:t>testData</a:t>
            </a:r>
            <a:r>
              <a:rPr lang="en-US" dirty="0" smtClean="0"/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02716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057400" y="2667000"/>
            <a:ext cx="60198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http://</a:t>
            </a:r>
            <a:r>
              <a:rPr lang="en-US" dirty="0" err="1"/>
              <a:t>www.sciencebytes.org</a:t>
            </a:r>
            <a:r>
              <a:rPr lang="en-US" dirty="0"/>
              <a:t>/2011/05/03/blueprint-for-the-brain/</a:t>
            </a:r>
          </a:p>
        </p:txBody>
      </p:sp>
    </p:spTree>
    <p:extLst>
      <p:ext uri="{BB962C8B-B14F-4D97-AF65-F5344CB8AC3E}">
        <p14:creationId xmlns:p14="http://schemas.microsoft.com/office/powerpoint/2010/main" val="25002135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Pixel">
  <a:themeElements>
    <a:clrScheme name="Pixel 12">
      <a:dk1>
        <a:srgbClr val="000000"/>
      </a:dk1>
      <a:lt1>
        <a:srgbClr val="FFFFFF"/>
      </a:lt1>
      <a:dk2>
        <a:srgbClr val="000000"/>
      </a:dk2>
      <a:lt2>
        <a:srgbClr val="00007D"/>
      </a:lt2>
      <a:accent1>
        <a:srgbClr val="9999FF"/>
      </a:accent1>
      <a:accent2>
        <a:srgbClr val="9999CC"/>
      </a:accent2>
      <a:accent3>
        <a:srgbClr val="FFFFFF"/>
      </a:accent3>
      <a:accent4>
        <a:srgbClr val="000000"/>
      </a:accent4>
      <a:accent5>
        <a:srgbClr val="CACAFF"/>
      </a:accent5>
      <a:accent6>
        <a:srgbClr val="8A8AB9"/>
      </a:accent6>
      <a:hlink>
        <a:srgbClr val="666699"/>
      </a:hlink>
      <a:folHlink>
        <a:srgbClr val="CCCCE6"/>
      </a:folHlink>
    </a:clrScheme>
    <a:fontScheme name="Pixe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111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111" charset="0"/>
          </a:defRPr>
        </a:defPPr>
      </a:lstStyle>
    </a:lnDef>
  </a:objectDefaults>
  <a:extraClrSchemeLst>
    <a:extraClrScheme>
      <a:clrScheme name="Pixel 1">
        <a:dk1>
          <a:srgbClr val="0066FF"/>
        </a:dk1>
        <a:lt1>
          <a:srgbClr val="FFFFFF"/>
        </a:lt1>
        <a:dk2>
          <a:srgbClr val="000066"/>
        </a:dk2>
        <a:lt2>
          <a:srgbClr val="FFFFFF"/>
        </a:lt2>
        <a:accent1>
          <a:srgbClr val="6699FF"/>
        </a:accent1>
        <a:accent2>
          <a:srgbClr val="3333FF"/>
        </a:accent2>
        <a:accent3>
          <a:srgbClr val="AAAAB8"/>
        </a:accent3>
        <a:accent4>
          <a:srgbClr val="DADADA"/>
        </a:accent4>
        <a:accent5>
          <a:srgbClr val="B8CAFF"/>
        </a:accent5>
        <a:accent6>
          <a:srgbClr val="2D2DE7"/>
        </a:accent6>
        <a:hlink>
          <a:srgbClr val="FFCC00"/>
        </a:hlink>
        <a:folHlink>
          <a:srgbClr val="00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2">
        <a:dk1>
          <a:srgbClr val="009999"/>
        </a:dk1>
        <a:lt1>
          <a:srgbClr val="FFFFFF"/>
        </a:lt1>
        <a:dk2>
          <a:srgbClr val="334B49"/>
        </a:dk2>
        <a:lt2>
          <a:srgbClr val="FFFFFF"/>
        </a:lt2>
        <a:accent1>
          <a:srgbClr val="33CCCC"/>
        </a:accent1>
        <a:accent2>
          <a:srgbClr val="008080"/>
        </a:accent2>
        <a:accent3>
          <a:srgbClr val="ADB1B1"/>
        </a:accent3>
        <a:accent4>
          <a:srgbClr val="DADADA"/>
        </a:accent4>
        <a:accent5>
          <a:srgbClr val="ADE2E2"/>
        </a:accent5>
        <a:accent6>
          <a:srgbClr val="007373"/>
        </a:accent6>
        <a:hlink>
          <a:srgbClr val="FFCC00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3">
        <a:dk1>
          <a:srgbClr val="006699"/>
        </a:dk1>
        <a:lt1>
          <a:srgbClr val="FFFFFF"/>
        </a:lt1>
        <a:dk2>
          <a:srgbClr val="333399"/>
        </a:dk2>
        <a:lt2>
          <a:srgbClr val="FFFFFF"/>
        </a:lt2>
        <a:accent1>
          <a:srgbClr val="0099CC"/>
        </a:accent1>
        <a:accent2>
          <a:srgbClr val="0386AF"/>
        </a:accent2>
        <a:accent3>
          <a:srgbClr val="ADADCA"/>
        </a:accent3>
        <a:accent4>
          <a:srgbClr val="DADADA"/>
        </a:accent4>
        <a:accent5>
          <a:srgbClr val="AACAE2"/>
        </a:accent5>
        <a:accent6>
          <a:srgbClr val="02799E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4">
        <a:dk1>
          <a:srgbClr val="008080"/>
        </a:dk1>
        <a:lt1>
          <a:srgbClr val="FFFFFF"/>
        </a:lt1>
        <a:dk2>
          <a:srgbClr val="2F978D"/>
        </a:dk2>
        <a:lt2>
          <a:srgbClr val="FFFFFF"/>
        </a:lt2>
        <a:accent1>
          <a:srgbClr val="0099FF"/>
        </a:accent1>
        <a:accent2>
          <a:srgbClr val="009999"/>
        </a:accent2>
        <a:accent3>
          <a:srgbClr val="ADC9C5"/>
        </a:accent3>
        <a:accent4>
          <a:srgbClr val="DADADA"/>
        </a:accent4>
        <a:accent5>
          <a:srgbClr val="AACAFF"/>
        </a:accent5>
        <a:accent6>
          <a:srgbClr val="008A8A"/>
        </a:accent6>
        <a:hlink>
          <a:srgbClr val="FFFFCC"/>
        </a:hlink>
        <a:folHlink>
          <a:srgbClr val="70CAC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5">
        <a:dk1>
          <a:srgbClr val="822504"/>
        </a:dk1>
        <a:lt1>
          <a:srgbClr val="FFFFFF"/>
        </a:lt1>
        <a:dk2>
          <a:srgbClr val="330000"/>
        </a:dk2>
        <a:lt2>
          <a:srgbClr val="FFFFFF"/>
        </a:lt2>
        <a:accent1>
          <a:srgbClr val="FF9900"/>
        </a:accent1>
        <a:accent2>
          <a:srgbClr val="9E2A06"/>
        </a:accent2>
        <a:accent3>
          <a:srgbClr val="ADAAAA"/>
        </a:accent3>
        <a:accent4>
          <a:srgbClr val="DADADA"/>
        </a:accent4>
        <a:accent5>
          <a:srgbClr val="FFCAAA"/>
        </a:accent5>
        <a:accent6>
          <a:srgbClr val="8F2505"/>
        </a:accent6>
        <a:hlink>
          <a:srgbClr val="FF3300"/>
        </a:hlink>
        <a:folHlink>
          <a:srgbClr val="7C070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6">
        <a:dk1>
          <a:srgbClr val="336600"/>
        </a:dk1>
        <a:lt1>
          <a:srgbClr val="FFFFFF"/>
        </a:lt1>
        <a:dk2>
          <a:srgbClr val="4A7911"/>
        </a:dk2>
        <a:lt2>
          <a:srgbClr val="FFFFFF"/>
        </a:lt2>
        <a:accent1>
          <a:srgbClr val="666633"/>
        </a:accent1>
        <a:accent2>
          <a:srgbClr val="669900"/>
        </a:accent2>
        <a:accent3>
          <a:srgbClr val="B1BEAA"/>
        </a:accent3>
        <a:accent4>
          <a:srgbClr val="DADADA"/>
        </a:accent4>
        <a:accent5>
          <a:srgbClr val="B8B8AD"/>
        </a:accent5>
        <a:accent6>
          <a:srgbClr val="5C8A00"/>
        </a:accent6>
        <a:hlink>
          <a:srgbClr val="FFCC00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7">
        <a:dk1>
          <a:srgbClr val="000000"/>
        </a:dk1>
        <a:lt1>
          <a:srgbClr val="FFFFFF"/>
        </a:lt1>
        <a:dk2>
          <a:srgbClr val="000000"/>
        </a:dk2>
        <a:lt2>
          <a:srgbClr val="CC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8">
        <a:dk1>
          <a:srgbClr val="003300"/>
        </a:dk1>
        <a:lt1>
          <a:srgbClr val="FFFFFF"/>
        </a:lt1>
        <a:dk2>
          <a:srgbClr val="000000"/>
        </a:dk2>
        <a:lt2>
          <a:srgbClr val="336600"/>
        </a:lt2>
        <a:accent1>
          <a:srgbClr val="CCCC00"/>
        </a:accent1>
        <a:accent2>
          <a:srgbClr val="669900"/>
        </a:accent2>
        <a:accent3>
          <a:srgbClr val="FFFFFF"/>
        </a:accent3>
        <a:accent4>
          <a:srgbClr val="002A00"/>
        </a:accent4>
        <a:accent5>
          <a:srgbClr val="E2E2AA"/>
        </a:accent5>
        <a:accent6>
          <a:srgbClr val="5C8A00"/>
        </a:accent6>
        <a:hlink>
          <a:srgbClr val="333300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9">
        <a:dk1>
          <a:srgbClr val="000000"/>
        </a:dk1>
        <a:lt1>
          <a:srgbClr val="FFFFFF"/>
        </a:lt1>
        <a:dk2>
          <a:srgbClr val="000000"/>
        </a:dk2>
        <a:lt2>
          <a:srgbClr val="440044"/>
        </a:lt2>
        <a:accent1>
          <a:srgbClr val="FFCCCC"/>
        </a:accent1>
        <a:accent2>
          <a:srgbClr val="790571"/>
        </a:accent2>
        <a:accent3>
          <a:srgbClr val="FFFFFF"/>
        </a:accent3>
        <a:accent4>
          <a:srgbClr val="000000"/>
        </a:accent4>
        <a:accent5>
          <a:srgbClr val="FFE2E2"/>
        </a:accent5>
        <a:accent6>
          <a:srgbClr val="6D0466"/>
        </a:accent6>
        <a:hlink>
          <a:srgbClr val="993366"/>
        </a:hlink>
        <a:folHlink>
          <a:srgbClr val="9F839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0">
        <a:dk1>
          <a:srgbClr val="000000"/>
        </a:dk1>
        <a:lt1>
          <a:srgbClr val="FFFFFF"/>
        </a:lt1>
        <a:dk2>
          <a:srgbClr val="000000"/>
        </a:dk2>
        <a:lt2>
          <a:srgbClr val="FF9900"/>
        </a:lt2>
        <a:accent1>
          <a:srgbClr val="FFCC99"/>
        </a:accent1>
        <a:accent2>
          <a:srgbClr val="FBA313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E39310"/>
        </a:accent6>
        <a:hlink>
          <a:srgbClr val="CC3300"/>
        </a:hlink>
        <a:folHlink>
          <a:srgbClr val="FCC66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1">
        <a:dk1>
          <a:srgbClr val="000000"/>
        </a:dk1>
        <a:lt1>
          <a:srgbClr val="FFFFFF"/>
        </a:lt1>
        <a:dk2>
          <a:srgbClr val="000000"/>
        </a:dk2>
        <a:lt2>
          <a:srgbClr val="779F92"/>
        </a:lt2>
        <a:accent1>
          <a:srgbClr val="33CCCC"/>
        </a:accent1>
        <a:accent2>
          <a:srgbClr val="9DC2D7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EB0C3"/>
        </a:accent6>
        <a:hlink>
          <a:srgbClr val="006666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2">
        <a:dk1>
          <a:srgbClr val="000000"/>
        </a:dk1>
        <a:lt1>
          <a:srgbClr val="FFFFFF"/>
        </a:lt1>
        <a:dk2>
          <a:srgbClr val="000000"/>
        </a:dk2>
        <a:lt2>
          <a:srgbClr val="00007D"/>
        </a:lt2>
        <a:accent1>
          <a:srgbClr val="9999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CACAFF"/>
        </a:accent5>
        <a:accent6>
          <a:srgbClr val="8A8AB9"/>
        </a:accent6>
        <a:hlink>
          <a:srgbClr val="666699"/>
        </a:hlink>
        <a:folHlink>
          <a:srgbClr val="CCCCE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Pixel</Template>
  <TotalTime>9435</TotalTime>
  <Words>3776</Words>
  <Application>Microsoft Macintosh PowerPoint</Application>
  <PresentationFormat>On-screen Show (4:3)</PresentationFormat>
  <Paragraphs>1440</Paragraphs>
  <Slides>80</Slides>
  <Notes>29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80</vt:i4>
      </vt:variant>
    </vt:vector>
  </HeadingPairs>
  <TitlesOfParts>
    <vt:vector size="82" baseType="lpstr">
      <vt:lpstr>Pixel</vt:lpstr>
      <vt:lpstr>Equation</vt:lpstr>
      <vt:lpstr>Neural Networks 2</vt:lpstr>
      <vt:lpstr>Artificial Neural Networks</vt:lpstr>
      <vt:lpstr>PowerPoint Presentation</vt:lpstr>
      <vt:lpstr>PowerPoint Presentation</vt:lpstr>
      <vt:lpstr>Training neural networks</vt:lpstr>
      <vt:lpstr>Perceptron learning algorithm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Perceptron update rule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Perceptron learning algorithm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Perceptron learning</vt:lpstr>
      <vt:lpstr>Linearly Separable</vt:lpstr>
      <vt:lpstr>PowerPoint Presentation</vt:lpstr>
      <vt:lpstr>XOR</vt:lpstr>
      <vt:lpstr>XOR</vt:lpstr>
      <vt:lpstr>Learning in multilayer networks</vt:lpstr>
      <vt:lpstr>Learning in multilayer networks</vt:lpstr>
      <vt:lpstr>Backpropagation</vt:lpstr>
      <vt:lpstr>Backpropagation</vt:lpstr>
      <vt:lpstr>Backpropagation</vt:lpstr>
      <vt:lpstr>Backpropagation</vt:lpstr>
      <vt:lpstr>Backpropagation</vt:lpstr>
      <vt:lpstr>Neural network regression</vt:lpstr>
      <vt:lpstr>PowerPoint Presentation</vt:lpstr>
      <vt:lpstr>Cog sci people like NNs</vt:lpstr>
      <vt:lpstr>Interpreting Satellite Imagery for Automated Weather Forecasting</vt:lpstr>
      <vt:lpstr>PowerPoint Presentation</vt:lpstr>
      <vt:lpstr>PowerPoint Presentation</vt:lpstr>
      <vt:lpstr>Summary</vt:lpstr>
      <vt:lpstr>Our python NN module</vt:lpstr>
      <vt:lpstr>Data format</vt:lpstr>
      <vt:lpstr>Training on the data</vt:lpstr>
      <vt:lpstr>Training on the data</vt:lpstr>
      <vt:lpstr>Training on the data</vt:lpstr>
      <vt:lpstr>After training, can look at the weights</vt:lpstr>
      <vt:lpstr>After training, can look at the weights</vt:lpstr>
      <vt:lpstr>After training, can look at the weights</vt:lpstr>
      <vt:lpstr>Many parameters to play with</vt:lpstr>
      <vt:lpstr>Calling with optional parameters</vt:lpstr>
      <vt:lpstr>Train vs. test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David Kauchak</cp:lastModifiedBy>
  <cp:revision>504</cp:revision>
  <cp:lastPrinted>2015-03-11T20:42:39Z</cp:lastPrinted>
  <dcterms:created xsi:type="dcterms:W3CDTF">2010-11-08T21:43:53Z</dcterms:created>
  <dcterms:modified xsi:type="dcterms:W3CDTF">2016-03-03T21:04:50Z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