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9"/>
  </p:notesMasterIdLst>
  <p:sldIdLst>
    <p:sldId id="256" r:id="rId2"/>
    <p:sldId id="654" r:id="rId3"/>
    <p:sldId id="614" r:id="rId4"/>
    <p:sldId id="617" r:id="rId5"/>
    <p:sldId id="618" r:id="rId6"/>
    <p:sldId id="686" r:id="rId7"/>
    <p:sldId id="687" r:id="rId8"/>
    <p:sldId id="620" r:id="rId9"/>
    <p:sldId id="621" r:id="rId10"/>
    <p:sldId id="623" r:id="rId11"/>
    <p:sldId id="622" r:id="rId12"/>
    <p:sldId id="624" r:id="rId13"/>
    <p:sldId id="625" r:id="rId14"/>
    <p:sldId id="627" r:id="rId15"/>
    <p:sldId id="626" r:id="rId16"/>
    <p:sldId id="628" r:id="rId17"/>
    <p:sldId id="629" r:id="rId18"/>
    <p:sldId id="630" r:id="rId19"/>
    <p:sldId id="631" r:id="rId20"/>
    <p:sldId id="632" r:id="rId21"/>
    <p:sldId id="671" r:id="rId22"/>
    <p:sldId id="672" r:id="rId23"/>
    <p:sldId id="673" r:id="rId24"/>
    <p:sldId id="674" r:id="rId25"/>
    <p:sldId id="675" r:id="rId26"/>
    <p:sldId id="676" r:id="rId27"/>
    <p:sldId id="677" r:id="rId28"/>
    <p:sldId id="678" r:id="rId29"/>
    <p:sldId id="679" r:id="rId30"/>
    <p:sldId id="680" r:id="rId31"/>
    <p:sldId id="681" r:id="rId32"/>
    <p:sldId id="682" r:id="rId33"/>
    <p:sldId id="683" r:id="rId34"/>
    <p:sldId id="684" r:id="rId35"/>
    <p:sldId id="685" r:id="rId36"/>
    <p:sldId id="649" r:id="rId37"/>
    <p:sldId id="666" r:id="rId38"/>
    <p:sldId id="650" r:id="rId39"/>
    <p:sldId id="667" r:id="rId40"/>
    <p:sldId id="634" r:id="rId41"/>
    <p:sldId id="637" r:id="rId42"/>
    <p:sldId id="638" r:id="rId43"/>
    <p:sldId id="639" r:id="rId44"/>
    <p:sldId id="640" r:id="rId45"/>
    <p:sldId id="641" r:id="rId46"/>
    <p:sldId id="642" r:id="rId47"/>
    <p:sldId id="643" r:id="rId48"/>
    <p:sldId id="644" r:id="rId49"/>
    <p:sldId id="645" r:id="rId50"/>
    <p:sldId id="646" r:id="rId51"/>
    <p:sldId id="647" r:id="rId52"/>
    <p:sldId id="648" r:id="rId53"/>
    <p:sldId id="652" r:id="rId54"/>
    <p:sldId id="653" r:id="rId55"/>
    <p:sldId id="510" r:id="rId56"/>
    <p:sldId id="511" r:id="rId57"/>
    <p:sldId id="669" r:id="rId5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6" autoAdjust="0"/>
    <p:restoredTop sz="86632" autoAdjust="0"/>
  </p:normalViewPr>
  <p:slideViewPr>
    <p:cSldViewPr snapToObjects="1">
      <p:cViewPr varScale="1">
        <p:scale>
          <a:sx n="57" d="100"/>
          <a:sy n="57" d="100"/>
        </p:scale>
        <p:origin x="-960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232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theme" Target="theme/theme1.xml"/><Relationship Id="rId64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notesMaster" Target="notesMasters/notesMaster1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printerSettings" Target="printerSettings/printerSettings1.bin"/><Relationship Id="rId61" Type="http://schemas.openxmlformats.org/officeDocument/2006/relationships/presProps" Target="presProps.xml"/><Relationship Id="rId62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213A-4496-8E41-939D-6D779164903A}" type="datetimeFigureOut">
              <a:rPr lang="en-US" smtClean="0"/>
              <a:pPr/>
              <a:t>3/8/16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E9A50-EED1-FA4E-868B-D30F9FDBA6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957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Why is it important</a:t>
            </a:r>
            <a:r>
              <a:rPr lang="en-US" baseline="0" dirty="0" smtClean="0"/>
              <a:t> that NT and T and disjoint?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996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| is shorthand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572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3/8/16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3/8/16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3/8/16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3/8/16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3/8/16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3/8/16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6FE768-D535-DB4F-A86D-18423950C428}" type="datetimeFigureOut">
              <a:rPr lang="en-US" smtClean="0"/>
              <a:pPr/>
              <a:t>3/8/16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6FE768-D535-DB4F-A86D-18423950C428}" type="datetimeFigureOut">
              <a:rPr lang="en-US" smtClean="0"/>
              <a:pPr/>
              <a:t>3/8/16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3/8/16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CFGs – take 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David Kauchak</a:t>
            </a:r>
          </a:p>
          <a:p>
            <a:r>
              <a:rPr lang="en-US" dirty="0" smtClean="0"/>
              <a:t>CS30 – Spring </a:t>
            </a:r>
            <a:r>
              <a:rPr lang="en-US" dirty="0" smtClean="0"/>
              <a:t>2016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Lab/neural net package?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Assignment 6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8972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Grammars</a:t>
            </a:r>
            <a:endParaRPr lang="en-US" dirty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4572000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dirty="0" smtClean="0"/>
              <a:t>Language view: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dirty="0" smtClean="0"/>
              <a:t>A grammar is a set of structural rules that govern the composition of sentences, phrases and words.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dirty="0" smtClean="0"/>
              <a:t>Computational view: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dirty="0" smtClean="0"/>
              <a:t>A grammar (often called a “formal grammar”) is a set of rules that describe what strings are valid in a formal language.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153241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CFG production rules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971800" y="2971800"/>
            <a:ext cx="1831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S </a:t>
            </a:r>
            <a:r>
              <a:rPr lang="en-US" sz="2800" dirty="0" err="1" smtClean="0">
                <a:sym typeface="Symbol" charset="2"/>
              </a:rPr>
              <a:t></a:t>
            </a:r>
            <a:r>
              <a:rPr lang="en-US" sz="2800" dirty="0" smtClean="0">
                <a:sym typeface="Symbol" charset="2"/>
              </a:rPr>
              <a:t> NP VP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2971800" y="2971800"/>
            <a:ext cx="1831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S </a:t>
            </a:r>
            <a:r>
              <a:rPr lang="en-US" sz="2800" dirty="0" err="1" smtClean="0">
                <a:sym typeface="Symbol" charset="2"/>
              </a:rPr>
              <a:t></a:t>
            </a:r>
            <a:r>
              <a:rPr lang="en-US" sz="2800" dirty="0" smtClean="0">
                <a:sym typeface="Symbol" charset="2"/>
              </a:rPr>
              <a:t> NP VP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295400" y="3846493"/>
            <a:ext cx="3429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90"/>
                </a:solidFill>
              </a:rPr>
              <a:t>left hand side</a:t>
            </a:r>
          </a:p>
          <a:p>
            <a:r>
              <a:rPr lang="en-US" sz="2800" dirty="0" smtClean="0">
                <a:solidFill>
                  <a:srgbClr val="000090"/>
                </a:solidFill>
              </a:rPr>
              <a:t>(single symbol)</a:t>
            </a:r>
            <a:endParaRPr lang="en-US" sz="2800" dirty="0">
              <a:solidFill>
                <a:srgbClr val="00009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62400" y="3846493"/>
            <a:ext cx="3429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90"/>
                </a:solidFill>
              </a:rPr>
              <a:t>right hand side</a:t>
            </a:r>
          </a:p>
          <a:p>
            <a:r>
              <a:rPr lang="en-US" sz="2800" dirty="0" smtClean="0">
                <a:solidFill>
                  <a:srgbClr val="000090"/>
                </a:solidFill>
              </a:rPr>
              <a:t>(one or more symbols)</a:t>
            </a:r>
            <a:endParaRPr lang="en-US" sz="28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3411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CFG example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2667000"/>
            <a:ext cx="295625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A B C</a:t>
            </a:r>
          </a:p>
          <a:p>
            <a:r>
              <a:rPr lang="en-US" sz="3200" dirty="0" smtClean="0">
                <a:sym typeface="Symbol" charset="2"/>
              </a:rPr>
              <a:t>A  I</a:t>
            </a:r>
          </a:p>
          <a:p>
            <a:r>
              <a:rPr lang="en-US" sz="3200" dirty="0" smtClean="0">
                <a:sym typeface="Symbol" charset="2"/>
              </a:rPr>
              <a:t>B  really</a:t>
            </a:r>
          </a:p>
          <a:p>
            <a:r>
              <a:rPr lang="en-US" sz="3200" dirty="0">
                <a:sym typeface="Symbol" charset="2"/>
              </a:rPr>
              <a:t>B </a:t>
            </a:r>
            <a:r>
              <a:rPr lang="en-US" sz="3200" dirty="0" smtClean="0">
                <a:sym typeface="Symbol" charset="2"/>
              </a:rPr>
              <a:t> really, B</a:t>
            </a:r>
          </a:p>
          <a:p>
            <a:r>
              <a:rPr lang="en-US" sz="3200" dirty="0">
                <a:sym typeface="Symbol" charset="2"/>
              </a:rPr>
              <a:t>C </a:t>
            </a:r>
            <a:r>
              <a:rPr lang="en-US" sz="3200" dirty="0" smtClean="0">
                <a:sym typeface="Symbol" charset="2"/>
              </a:rPr>
              <a:t> like </a:t>
            </a:r>
            <a:r>
              <a:rPr lang="en-US" sz="3200" dirty="0" err="1" smtClean="0">
                <a:sym typeface="Symbol" charset="2"/>
              </a:rPr>
              <a:t>cs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485354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CFGs formally</a:t>
            </a:r>
            <a:endParaRPr lang="en-US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648" y="1600200"/>
            <a:ext cx="8153400" cy="5105400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</a:pPr>
            <a:r>
              <a:rPr lang="en-US" dirty="0"/>
              <a:t>G = </a:t>
            </a:r>
            <a:r>
              <a:rPr lang="en-US" dirty="0" smtClean="0"/>
              <a:t>(</a:t>
            </a:r>
            <a:r>
              <a:rPr lang="en-US" b="1" dirty="0" smtClean="0">
                <a:solidFill>
                  <a:srgbClr val="0000FF"/>
                </a:solidFill>
              </a:rPr>
              <a:t>NT</a:t>
            </a:r>
            <a:r>
              <a:rPr lang="en-US" dirty="0" smtClean="0"/>
              <a:t>, </a:t>
            </a:r>
            <a:r>
              <a:rPr lang="en-US" b="1" dirty="0" smtClean="0">
                <a:solidFill>
                  <a:srgbClr val="0000FF"/>
                </a:solidFill>
              </a:rPr>
              <a:t>T</a:t>
            </a:r>
            <a:r>
              <a:rPr lang="en-US" dirty="0" smtClean="0"/>
              <a:t>, </a:t>
            </a:r>
            <a:r>
              <a:rPr lang="en-US" b="1" dirty="0" smtClean="0">
                <a:solidFill>
                  <a:srgbClr val="0000FF"/>
                </a:solidFill>
              </a:rPr>
              <a:t>P</a:t>
            </a:r>
            <a:r>
              <a:rPr lang="en-US" dirty="0" smtClean="0"/>
              <a:t>, </a:t>
            </a:r>
            <a:r>
              <a:rPr lang="en-US" b="1" dirty="0" smtClean="0">
                <a:solidFill>
                  <a:srgbClr val="0000FF"/>
                </a:solidFill>
              </a:rPr>
              <a:t>S</a:t>
            </a:r>
            <a:r>
              <a:rPr lang="en-US" dirty="0"/>
              <a:t>)</a:t>
            </a:r>
          </a:p>
          <a:p>
            <a:pPr marL="0" indent="0" eaLnBrk="1" hangingPunct="1">
              <a:buNone/>
            </a:pPr>
            <a:endParaRPr lang="en-US" dirty="0" smtClean="0"/>
          </a:p>
          <a:p>
            <a:pPr marL="0" indent="0" eaLnBrk="1" hangingPunct="1">
              <a:buNone/>
            </a:pPr>
            <a:r>
              <a:rPr lang="en-US" b="1" dirty="0" smtClean="0">
                <a:solidFill>
                  <a:srgbClr val="0000FF"/>
                </a:solidFill>
              </a:rPr>
              <a:t>NT</a:t>
            </a:r>
            <a:r>
              <a:rPr lang="en-US" dirty="0" smtClean="0"/>
              <a:t>: </a:t>
            </a:r>
            <a:r>
              <a:rPr lang="en-US" dirty="0"/>
              <a:t>finite set of nonterminal </a:t>
            </a:r>
            <a:r>
              <a:rPr lang="en-US" dirty="0" smtClean="0"/>
              <a:t>symbols</a:t>
            </a:r>
          </a:p>
          <a:p>
            <a:pPr marL="0" indent="0" eaLnBrk="1" hangingPunct="1">
              <a:buNone/>
            </a:pPr>
            <a:endParaRPr lang="en-US" dirty="0"/>
          </a:p>
          <a:p>
            <a:pPr marL="0" indent="0" eaLnBrk="1" hangingPunct="1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</a:t>
            </a:r>
            <a:r>
              <a:rPr lang="en-US" dirty="0"/>
              <a:t>: finite set of terminal symbols, </a:t>
            </a:r>
            <a:r>
              <a:rPr lang="en-US" b="1" dirty="0" smtClean="0">
                <a:solidFill>
                  <a:srgbClr val="0000FF"/>
                </a:solidFill>
              </a:rPr>
              <a:t>NT</a:t>
            </a: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en-US" b="1" dirty="0">
                <a:solidFill>
                  <a:srgbClr val="0000FF"/>
                </a:solidFill>
              </a:rPr>
              <a:t>T</a:t>
            </a:r>
            <a:r>
              <a:rPr lang="en-US" dirty="0"/>
              <a:t> are disjoint</a:t>
            </a:r>
          </a:p>
          <a:p>
            <a:pPr marL="0" indent="0" eaLnBrk="1" hangingPunct="1">
              <a:buNone/>
            </a:pPr>
            <a:endParaRPr lang="en-US" dirty="0" smtClean="0"/>
          </a:p>
          <a:p>
            <a:pPr marL="0" indent="0" eaLnBrk="1" hangingPunct="1">
              <a:buNone/>
            </a:pPr>
            <a:r>
              <a:rPr lang="en-US" b="1" dirty="0" smtClean="0">
                <a:solidFill>
                  <a:srgbClr val="0000FF"/>
                </a:solidFill>
              </a:rPr>
              <a:t>P</a:t>
            </a:r>
            <a:r>
              <a:rPr lang="en-US" dirty="0"/>
              <a:t>: finite set of productions of the form</a:t>
            </a:r>
          </a:p>
          <a:p>
            <a:pPr lvl="1" eaLnBrk="1" hangingPunct="1">
              <a:buFontTx/>
              <a:buNone/>
            </a:pPr>
            <a:r>
              <a:rPr lang="en-US" dirty="0"/>
              <a:t>A </a:t>
            </a:r>
            <a:r>
              <a:rPr lang="en-US" dirty="0">
                <a:sym typeface="Symbol" charset="2"/>
              </a:rPr>
              <a:t> ,  </a:t>
            </a:r>
            <a:r>
              <a:rPr lang="en-US" dirty="0"/>
              <a:t>A</a:t>
            </a:r>
            <a:r>
              <a:rPr lang="en-US" dirty="0">
                <a:sym typeface="Symbol" charset="2"/>
              </a:rPr>
              <a:t>  </a:t>
            </a:r>
            <a:r>
              <a:rPr lang="en-US" dirty="0" smtClean="0">
                <a:sym typeface="Symbol" charset="2"/>
              </a:rPr>
              <a:t>NT </a:t>
            </a:r>
            <a:r>
              <a:rPr lang="en-US" dirty="0">
                <a:sym typeface="Symbol" charset="2"/>
              </a:rPr>
              <a:t>and   (T </a:t>
            </a:r>
            <a:r>
              <a:rPr lang="en-US" dirty="0" smtClean="0">
                <a:sym typeface="Symbol" charset="2"/>
              </a:rPr>
              <a:t> NT)</a:t>
            </a:r>
            <a:r>
              <a:rPr lang="en-US" dirty="0">
                <a:sym typeface="Symbol" charset="2"/>
              </a:rPr>
              <a:t>*</a:t>
            </a:r>
          </a:p>
          <a:p>
            <a:pPr marL="0" indent="0" eaLnBrk="1" hangingPunct="1">
              <a:buNone/>
            </a:pPr>
            <a:endParaRPr lang="en-US" dirty="0" smtClean="0">
              <a:sym typeface="Symbol" charset="2"/>
            </a:endParaRPr>
          </a:p>
          <a:p>
            <a:pPr marL="0" indent="0" eaLnBrk="1" hangingPunct="1">
              <a:buNone/>
            </a:pPr>
            <a:r>
              <a:rPr lang="en-US" b="1" dirty="0" smtClean="0">
                <a:solidFill>
                  <a:srgbClr val="0000FF"/>
                </a:solidFill>
                <a:sym typeface="Symbol" charset="2"/>
              </a:rPr>
              <a:t>S</a:t>
            </a:r>
            <a:r>
              <a:rPr lang="en-US" dirty="0" smtClean="0">
                <a:sym typeface="Symbol" charset="2"/>
              </a:rPr>
              <a:t> </a:t>
            </a:r>
            <a:r>
              <a:rPr lang="en-US" dirty="0">
                <a:sym typeface="Symbol" charset="2"/>
              </a:rPr>
              <a:t></a:t>
            </a:r>
            <a:r>
              <a:rPr lang="en-US" dirty="0" smtClean="0">
                <a:sym typeface="Symbol" charset="2"/>
              </a:rPr>
              <a:t> NT: </a:t>
            </a:r>
            <a:r>
              <a:rPr lang="en-US" dirty="0">
                <a:sym typeface="Symbol" charset="2"/>
              </a:rPr>
              <a:t>start symbol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2793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CFG example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2667000"/>
            <a:ext cx="295625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A B C</a:t>
            </a:r>
          </a:p>
          <a:p>
            <a:r>
              <a:rPr lang="en-US" sz="3200" dirty="0" smtClean="0">
                <a:sym typeface="Symbol" charset="2"/>
              </a:rPr>
              <a:t>A  I</a:t>
            </a:r>
          </a:p>
          <a:p>
            <a:r>
              <a:rPr lang="en-US" sz="3200" dirty="0" smtClean="0">
                <a:sym typeface="Symbol" charset="2"/>
              </a:rPr>
              <a:t>B  really</a:t>
            </a:r>
          </a:p>
          <a:p>
            <a:r>
              <a:rPr lang="en-US" sz="3200" dirty="0">
                <a:sym typeface="Symbol" charset="2"/>
              </a:rPr>
              <a:t>B </a:t>
            </a:r>
            <a:r>
              <a:rPr lang="en-US" sz="3200" dirty="0" smtClean="0">
                <a:sym typeface="Symbol" charset="2"/>
              </a:rPr>
              <a:t> really, B</a:t>
            </a:r>
          </a:p>
          <a:p>
            <a:r>
              <a:rPr lang="en-US" sz="3200" dirty="0">
                <a:sym typeface="Symbol" charset="2"/>
              </a:rPr>
              <a:t>C </a:t>
            </a:r>
            <a:r>
              <a:rPr lang="en-US" sz="3200" dirty="0" smtClean="0">
                <a:sym typeface="Symbol" charset="2"/>
              </a:rPr>
              <a:t> like </a:t>
            </a:r>
            <a:r>
              <a:rPr lang="en-US" sz="3200" dirty="0" err="1" smtClean="0">
                <a:sym typeface="Symbol" charset="2"/>
              </a:rPr>
              <a:t>cs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581400" y="1951011"/>
            <a:ext cx="5265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Grammars “generate” or “derive” strings: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662955" y="3264188"/>
            <a:ext cx="4572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920525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CFG example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2667000"/>
            <a:ext cx="295625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A B C</a:t>
            </a:r>
          </a:p>
          <a:p>
            <a:r>
              <a:rPr lang="en-US" sz="3200" dirty="0" smtClean="0">
                <a:sym typeface="Symbol" charset="2"/>
              </a:rPr>
              <a:t>A  I</a:t>
            </a:r>
          </a:p>
          <a:p>
            <a:r>
              <a:rPr lang="en-US" sz="3200" dirty="0" smtClean="0">
                <a:sym typeface="Symbol" charset="2"/>
              </a:rPr>
              <a:t>B  really</a:t>
            </a:r>
          </a:p>
          <a:p>
            <a:r>
              <a:rPr lang="en-US" sz="3200" dirty="0">
                <a:sym typeface="Symbol" charset="2"/>
              </a:rPr>
              <a:t>B </a:t>
            </a:r>
            <a:r>
              <a:rPr lang="en-US" sz="3200" dirty="0" smtClean="0">
                <a:sym typeface="Symbol" charset="2"/>
              </a:rPr>
              <a:t> really, B</a:t>
            </a:r>
          </a:p>
          <a:p>
            <a:r>
              <a:rPr lang="en-US" sz="3200" dirty="0">
                <a:sym typeface="Symbol" charset="2"/>
              </a:rPr>
              <a:t>C </a:t>
            </a:r>
            <a:r>
              <a:rPr lang="en-US" sz="3200" dirty="0" smtClean="0">
                <a:sym typeface="Symbol" charset="2"/>
              </a:rPr>
              <a:t> like </a:t>
            </a:r>
            <a:r>
              <a:rPr lang="en-US" sz="3200" dirty="0" err="1" smtClean="0">
                <a:sym typeface="Symbol" charset="2"/>
              </a:rPr>
              <a:t>cs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581400" y="1951011"/>
            <a:ext cx="5265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Grammars “generate” or “derive” strings: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662955" y="3264188"/>
            <a:ext cx="4572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</a:t>
            </a:r>
            <a:endParaRPr lang="en-US" sz="3200" dirty="0"/>
          </a:p>
        </p:txBody>
      </p:sp>
      <p:sp>
        <p:nvSpPr>
          <p:cNvPr id="3" name="Rectangle 2"/>
          <p:cNvSpPr/>
          <p:nvPr/>
        </p:nvSpPr>
        <p:spPr>
          <a:xfrm>
            <a:off x="304800" y="2743200"/>
            <a:ext cx="1981200" cy="520988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497557" y="4867602"/>
            <a:ext cx="52451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We can apply a rule by substituting the symbol</a:t>
            </a:r>
          </a:p>
          <a:p>
            <a:r>
              <a:rPr lang="en-US" sz="2000" dirty="0" smtClean="0"/>
              <a:t>on the left hand side with the symbols on the right</a:t>
            </a:r>
          </a:p>
        </p:txBody>
      </p:sp>
    </p:spTree>
    <p:extLst>
      <p:ext uri="{BB962C8B-B14F-4D97-AF65-F5344CB8AC3E}">
        <p14:creationId xmlns:p14="http://schemas.microsoft.com/office/powerpoint/2010/main" val="11463373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CFG example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2667000"/>
            <a:ext cx="295625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A B C</a:t>
            </a:r>
          </a:p>
          <a:p>
            <a:r>
              <a:rPr lang="en-US" sz="3200" dirty="0" smtClean="0">
                <a:sym typeface="Symbol" charset="2"/>
              </a:rPr>
              <a:t>A  I</a:t>
            </a:r>
          </a:p>
          <a:p>
            <a:r>
              <a:rPr lang="en-US" sz="3200" dirty="0" smtClean="0">
                <a:sym typeface="Symbol" charset="2"/>
              </a:rPr>
              <a:t>B  really</a:t>
            </a:r>
          </a:p>
          <a:p>
            <a:r>
              <a:rPr lang="en-US" sz="3200" dirty="0">
                <a:sym typeface="Symbol" charset="2"/>
              </a:rPr>
              <a:t>B </a:t>
            </a:r>
            <a:r>
              <a:rPr lang="en-US" sz="3200" dirty="0" smtClean="0">
                <a:sym typeface="Symbol" charset="2"/>
              </a:rPr>
              <a:t> really, B</a:t>
            </a:r>
          </a:p>
          <a:p>
            <a:r>
              <a:rPr lang="en-US" sz="3200" dirty="0">
                <a:sym typeface="Symbol" charset="2"/>
              </a:rPr>
              <a:t>C </a:t>
            </a:r>
            <a:r>
              <a:rPr lang="en-US" sz="3200" dirty="0" smtClean="0">
                <a:sym typeface="Symbol" charset="2"/>
              </a:rPr>
              <a:t> like </a:t>
            </a:r>
            <a:r>
              <a:rPr lang="en-US" sz="3200" dirty="0" err="1" smtClean="0">
                <a:sym typeface="Symbol" charset="2"/>
              </a:rPr>
              <a:t>cs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581400" y="1951011"/>
            <a:ext cx="5265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Grammars “generate” or “derive” strings: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410200" y="3264188"/>
            <a:ext cx="1195046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</a:rPr>
              <a:t>A B C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97557" y="4867602"/>
            <a:ext cx="52451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We can apply a rule by substituting the symbol</a:t>
            </a:r>
          </a:p>
          <a:p>
            <a:r>
              <a:rPr lang="en-US" sz="2000" dirty="0" smtClean="0"/>
              <a:t>on the left hand side with the symbols on the right</a:t>
            </a:r>
          </a:p>
        </p:txBody>
      </p:sp>
      <p:sp>
        <p:nvSpPr>
          <p:cNvPr id="8" name="Rectangle 7"/>
          <p:cNvSpPr/>
          <p:nvPr/>
        </p:nvSpPr>
        <p:spPr>
          <a:xfrm>
            <a:off x="304800" y="2743200"/>
            <a:ext cx="1981200" cy="520988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344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CFG example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2667000"/>
            <a:ext cx="295625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A B C</a:t>
            </a:r>
          </a:p>
          <a:p>
            <a:r>
              <a:rPr lang="en-US" sz="3200" dirty="0" smtClean="0">
                <a:sym typeface="Symbol" charset="2"/>
              </a:rPr>
              <a:t>A  I</a:t>
            </a:r>
          </a:p>
          <a:p>
            <a:r>
              <a:rPr lang="en-US" sz="3200" dirty="0" smtClean="0">
                <a:sym typeface="Symbol" charset="2"/>
              </a:rPr>
              <a:t>B  really</a:t>
            </a:r>
          </a:p>
          <a:p>
            <a:r>
              <a:rPr lang="en-US" sz="3200" dirty="0">
                <a:sym typeface="Symbol" charset="2"/>
              </a:rPr>
              <a:t>B </a:t>
            </a:r>
            <a:r>
              <a:rPr lang="en-US" sz="3200" dirty="0" smtClean="0">
                <a:sym typeface="Symbol" charset="2"/>
              </a:rPr>
              <a:t> really, B</a:t>
            </a:r>
          </a:p>
          <a:p>
            <a:r>
              <a:rPr lang="en-US" sz="3200" dirty="0">
                <a:sym typeface="Symbol" charset="2"/>
              </a:rPr>
              <a:t>C </a:t>
            </a:r>
            <a:r>
              <a:rPr lang="en-US" sz="3200" dirty="0" smtClean="0">
                <a:sym typeface="Symbol" charset="2"/>
              </a:rPr>
              <a:t> like </a:t>
            </a:r>
            <a:r>
              <a:rPr lang="en-US" sz="3200" dirty="0" err="1" smtClean="0">
                <a:sym typeface="Symbol" charset="2"/>
              </a:rPr>
              <a:t>cs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581400" y="1951011"/>
            <a:ext cx="5265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Grammars “generate” or “derive” strings: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410200" y="3264188"/>
            <a:ext cx="1195046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</a:rPr>
              <a:t>A B C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3733800"/>
            <a:ext cx="1981200" cy="520988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497557" y="4867602"/>
            <a:ext cx="52451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We can apply a rule by substituting the symbol</a:t>
            </a:r>
          </a:p>
          <a:p>
            <a:r>
              <a:rPr lang="en-US" sz="2000" dirty="0" smtClean="0"/>
              <a:t>on the left hand side with the symbols on the right</a:t>
            </a:r>
          </a:p>
        </p:txBody>
      </p:sp>
    </p:spTree>
    <p:extLst>
      <p:ext uri="{BB962C8B-B14F-4D97-AF65-F5344CB8AC3E}">
        <p14:creationId xmlns:p14="http://schemas.microsoft.com/office/powerpoint/2010/main" val="26374608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CFG example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2667000"/>
            <a:ext cx="295625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A B C</a:t>
            </a:r>
          </a:p>
          <a:p>
            <a:r>
              <a:rPr lang="en-US" sz="3200" dirty="0" smtClean="0">
                <a:sym typeface="Symbol" charset="2"/>
              </a:rPr>
              <a:t>A  I</a:t>
            </a:r>
          </a:p>
          <a:p>
            <a:r>
              <a:rPr lang="en-US" sz="3200" dirty="0" smtClean="0">
                <a:sym typeface="Symbol" charset="2"/>
              </a:rPr>
              <a:t>B  really</a:t>
            </a:r>
          </a:p>
          <a:p>
            <a:r>
              <a:rPr lang="en-US" sz="3200" dirty="0">
                <a:sym typeface="Symbol" charset="2"/>
              </a:rPr>
              <a:t>B </a:t>
            </a:r>
            <a:r>
              <a:rPr lang="en-US" sz="3200" dirty="0" smtClean="0">
                <a:sym typeface="Symbol" charset="2"/>
              </a:rPr>
              <a:t> really, B</a:t>
            </a:r>
          </a:p>
          <a:p>
            <a:r>
              <a:rPr lang="en-US" sz="3200" dirty="0">
                <a:sym typeface="Symbol" charset="2"/>
              </a:rPr>
              <a:t>C </a:t>
            </a:r>
            <a:r>
              <a:rPr lang="en-US" sz="3200" dirty="0" smtClean="0">
                <a:sym typeface="Symbol" charset="2"/>
              </a:rPr>
              <a:t> like </a:t>
            </a:r>
            <a:r>
              <a:rPr lang="en-US" sz="3200" dirty="0" err="1" smtClean="0">
                <a:sym typeface="Symbol" charset="2"/>
              </a:rPr>
              <a:t>cs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581400" y="1951011"/>
            <a:ext cx="5265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Grammars “generate” or “derive” strings: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29200" y="3264188"/>
            <a:ext cx="28956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A</a:t>
            </a:r>
            <a:r>
              <a:rPr lang="en-US" sz="3200" dirty="0" smtClean="0">
                <a:solidFill>
                  <a:srgbClr val="008000"/>
                </a:solidFill>
              </a:rPr>
              <a:t> really </a:t>
            </a:r>
            <a:r>
              <a:rPr lang="en-US" sz="3200" dirty="0" smtClean="0">
                <a:solidFill>
                  <a:srgbClr val="000000"/>
                </a:solidFill>
              </a:rPr>
              <a:t>C</a:t>
            </a:r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3733800"/>
            <a:ext cx="1981200" cy="520988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497557" y="4867602"/>
            <a:ext cx="52451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We can apply a rule by substituting the symbol</a:t>
            </a:r>
          </a:p>
          <a:p>
            <a:r>
              <a:rPr lang="en-US" sz="2000" dirty="0" smtClean="0"/>
              <a:t>on the left hand side with the symbols on the right</a:t>
            </a:r>
          </a:p>
        </p:txBody>
      </p:sp>
    </p:spTree>
    <p:extLst>
      <p:ext uri="{BB962C8B-B14F-4D97-AF65-F5344CB8AC3E}">
        <p14:creationId xmlns:p14="http://schemas.microsoft.com/office/powerpoint/2010/main" val="2272663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CFG example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2667000"/>
            <a:ext cx="295625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A B C</a:t>
            </a:r>
          </a:p>
          <a:p>
            <a:r>
              <a:rPr lang="en-US" sz="3200" dirty="0" smtClean="0">
                <a:sym typeface="Symbol" charset="2"/>
              </a:rPr>
              <a:t>A  I</a:t>
            </a:r>
          </a:p>
          <a:p>
            <a:r>
              <a:rPr lang="en-US" sz="3200" dirty="0" smtClean="0">
                <a:sym typeface="Symbol" charset="2"/>
              </a:rPr>
              <a:t>B  really</a:t>
            </a:r>
          </a:p>
          <a:p>
            <a:r>
              <a:rPr lang="en-US" sz="3200" dirty="0">
                <a:sym typeface="Symbol" charset="2"/>
              </a:rPr>
              <a:t>B </a:t>
            </a:r>
            <a:r>
              <a:rPr lang="en-US" sz="3200" dirty="0" smtClean="0">
                <a:sym typeface="Symbol" charset="2"/>
              </a:rPr>
              <a:t> really, B</a:t>
            </a:r>
          </a:p>
          <a:p>
            <a:r>
              <a:rPr lang="en-US" sz="3200" dirty="0">
                <a:sym typeface="Symbol" charset="2"/>
              </a:rPr>
              <a:t>C </a:t>
            </a:r>
            <a:r>
              <a:rPr lang="en-US" sz="3200" dirty="0" smtClean="0">
                <a:sym typeface="Symbol" charset="2"/>
              </a:rPr>
              <a:t> like </a:t>
            </a:r>
            <a:r>
              <a:rPr lang="en-US" sz="3200" dirty="0" err="1" smtClean="0">
                <a:sym typeface="Symbol" charset="2"/>
              </a:rPr>
              <a:t>cs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581400" y="1951011"/>
            <a:ext cx="5265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Grammars “generate” or “derive” strings: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29200" y="3264188"/>
            <a:ext cx="28956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A</a:t>
            </a:r>
            <a:r>
              <a:rPr lang="en-US" sz="3200" dirty="0" smtClean="0">
                <a:solidFill>
                  <a:srgbClr val="008000"/>
                </a:solidFill>
              </a:rPr>
              <a:t> really </a:t>
            </a:r>
            <a:r>
              <a:rPr lang="en-US" sz="3200" dirty="0" smtClean="0">
                <a:solidFill>
                  <a:srgbClr val="000000"/>
                </a:solidFill>
              </a:rPr>
              <a:t>C</a:t>
            </a:r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4700557"/>
            <a:ext cx="2133600" cy="520988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497557" y="4867602"/>
            <a:ext cx="52451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We can apply a rule by substituting the symbol</a:t>
            </a:r>
          </a:p>
          <a:p>
            <a:r>
              <a:rPr lang="en-US" sz="2000" dirty="0" smtClean="0"/>
              <a:t>on the left hand side with the symbols on the right</a:t>
            </a:r>
          </a:p>
        </p:txBody>
      </p:sp>
    </p:spTree>
    <p:extLst>
      <p:ext uri="{BB962C8B-B14F-4D97-AF65-F5344CB8AC3E}">
        <p14:creationId xmlns:p14="http://schemas.microsoft.com/office/powerpoint/2010/main" val="16203862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CFG example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2667000"/>
            <a:ext cx="295625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A B C</a:t>
            </a:r>
          </a:p>
          <a:p>
            <a:r>
              <a:rPr lang="en-US" sz="3200" dirty="0" smtClean="0">
                <a:sym typeface="Symbol" charset="2"/>
              </a:rPr>
              <a:t>A  I</a:t>
            </a:r>
          </a:p>
          <a:p>
            <a:r>
              <a:rPr lang="en-US" sz="3200" dirty="0" smtClean="0">
                <a:sym typeface="Symbol" charset="2"/>
              </a:rPr>
              <a:t>B  really</a:t>
            </a:r>
          </a:p>
          <a:p>
            <a:r>
              <a:rPr lang="en-US" sz="3200" dirty="0">
                <a:sym typeface="Symbol" charset="2"/>
              </a:rPr>
              <a:t>B </a:t>
            </a:r>
            <a:r>
              <a:rPr lang="en-US" sz="3200" dirty="0" smtClean="0">
                <a:sym typeface="Symbol" charset="2"/>
              </a:rPr>
              <a:t> really, B</a:t>
            </a:r>
          </a:p>
          <a:p>
            <a:r>
              <a:rPr lang="en-US" sz="3200" dirty="0">
                <a:sym typeface="Symbol" charset="2"/>
              </a:rPr>
              <a:t>C </a:t>
            </a:r>
            <a:r>
              <a:rPr lang="en-US" sz="3200" dirty="0" smtClean="0">
                <a:sym typeface="Symbol" charset="2"/>
              </a:rPr>
              <a:t> like </a:t>
            </a:r>
            <a:r>
              <a:rPr lang="en-US" sz="3200" dirty="0" err="1" smtClean="0">
                <a:sym typeface="Symbol" charset="2"/>
              </a:rPr>
              <a:t>cs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581400" y="1951011"/>
            <a:ext cx="5265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Grammars “generate” or “derive” strings: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29200" y="3264188"/>
            <a:ext cx="28956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A</a:t>
            </a:r>
            <a:r>
              <a:rPr lang="en-US" sz="3200" dirty="0" smtClean="0">
                <a:solidFill>
                  <a:srgbClr val="008000"/>
                </a:solidFill>
              </a:rPr>
              <a:t> </a:t>
            </a:r>
            <a:r>
              <a:rPr lang="en-US" sz="3200" dirty="0" smtClean="0">
                <a:solidFill>
                  <a:srgbClr val="000000"/>
                </a:solidFill>
              </a:rPr>
              <a:t>really</a:t>
            </a:r>
            <a:r>
              <a:rPr lang="en-US" sz="3200" dirty="0" smtClean="0">
                <a:solidFill>
                  <a:srgbClr val="008000"/>
                </a:solidFill>
              </a:rPr>
              <a:t> like </a:t>
            </a:r>
            <a:r>
              <a:rPr lang="en-US" sz="3200" dirty="0" err="1" smtClean="0">
                <a:solidFill>
                  <a:srgbClr val="008000"/>
                </a:solidFill>
              </a:rPr>
              <a:t>cs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4700557"/>
            <a:ext cx="2133600" cy="520988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497557" y="4867602"/>
            <a:ext cx="52451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We can apply a rule by substituting the symbol</a:t>
            </a:r>
          </a:p>
          <a:p>
            <a:r>
              <a:rPr lang="en-US" sz="2000" dirty="0" smtClean="0"/>
              <a:t>on the left hand side with the symbols on the right</a:t>
            </a:r>
          </a:p>
        </p:txBody>
      </p:sp>
    </p:spTree>
    <p:extLst>
      <p:ext uri="{BB962C8B-B14F-4D97-AF65-F5344CB8AC3E}">
        <p14:creationId xmlns:p14="http://schemas.microsoft.com/office/powerpoint/2010/main" val="32906002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CFG example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2667000"/>
            <a:ext cx="295625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A B C</a:t>
            </a:r>
          </a:p>
          <a:p>
            <a:r>
              <a:rPr lang="en-US" sz="3200" dirty="0" smtClean="0">
                <a:sym typeface="Symbol" charset="2"/>
              </a:rPr>
              <a:t>A  I</a:t>
            </a:r>
          </a:p>
          <a:p>
            <a:r>
              <a:rPr lang="en-US" sz="3200" dirty="0" smtClean="0">
                <a:sym typeface="Symbol" charset="2"/>
              </a:rPr>
              <a:t>B  really</a:t>
            </a:r>
          </a:p>
          <a:p>
            <a:r>
              <a:rPr lang="en-US" sz="3200" dirty="0">
                <a:sym typeface="Symbol" charset="2"/>
              </a:rPr>
              <a:t>B </a:t>
            </a:r>
            <a:r>
              <a:rPr lang="en-US" sz="3200" dirty="0" smtClean="0">
                <a:sym typeface="Symbol" charset="2"/>
              </a:rPr>
              <a:t> really, B</a:t>
            </a:r>
          </a:p>
          <a:p>
            <a:r>
              <a:rPr lang="en-US" sz="3200" dirty="0">
                <a:sym typeface="Symbol" charset="2"/>
              </a:rPr>
              <a:t>C </a:t>
            </a:r>
            <a:r>
              <a:rPr lang="en-US" sz="3200" dirty="0" smtClean="0">
                <a:sym typeface="Symbol" charset="2"/>
              </a:rPr>
              <a:t> like </a:t>
            </a:r>
            <a:r>
              <a:rPr lang="en-US" sz="3200" dirty="0" err="1" smtClean="0">
                <a:sym typeface="Symbol" charset="2"/>
              </a:rPr>
              <a:t>cs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581400" y="1951011"/>
            <a:ext cx="5265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Grammars “generate” or “derive” strings: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29200" y="3264188"/>
            <a:ext cx="28956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A</a:t>
            </a:r>
            <a:r>
              <a:rPr lang="en-US" sz="3200" dirty="0" smtClean="0">
                <a:solidFill>
                  <a:srgbClr val="008000"/>
                </a:solidFill>
              </a:rPr>
              <a:t> </a:t>
            </a:r>
            <a:r>
              <a:rPr lang="en-US" sz="3200" dirty="0" smtClean="0">
                <a:solidFill>
                  <a:srgbClr val="000000"/>
                </a:solidFill>
              </a:rPr>
              <a:t>really</a:t>
            </a:r>
            <a:r>
              <a:rPr lang="en-US" sz="3200" dirty="0" smtClean="0">
                <a:solidFill>
                  <a:srgbClr val="008000"/>
                </a:solidFill>
              </a:rPr>
              <a:t> like </a:t>
            </a:r>
            <a:r>
              <a:rPr lang="en-US" sz="3200" dirty="0" err="1" smtClean="0">
                <a:solidFill>
                  <a:srgbClr val="008000"/>
                </a:solidFill>
              </a:rPr>
              <a:t>cs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97557" y="4867602"/>
            <a:ext cx="52451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We can apply a rule by substituting the symbol</a:t>
            </a:r>
          </a:p>
          <a:p>
            <a:r>
              <a:rPr lang="en-US" sz="2000" dirty="0" smtClean="0"/>
              <a:t>on the left hand side with the symbols on the right</a:t>
            </a:r>
          </a:p>
        </p:txBody>
      </p:sp>
      <p:sp>
        <p:nvSpPr>
          <p:cNvPr id="8" name="Rectangle 7"/>
          <p:cNvSpPr/>
          <p:nvPr/>
        </p:nvSpPr>
        <p:spPr>
          <a:xfrm>
            <a:off x="304800" y="3261214"/>
            <a:ext cx="1295400" cy="520988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828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CFG example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2667000"/>
            <a:ext cx="295625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A B C</a:t>
            </a:r>
          </a:p>
          <a:p>
            <a:r>
              <a:rPr lang="en-US" sz="3200" dirty="0" smtClean="0">
                <a:sym typeface="Symbol" charset="2"/>
              </a:rPr>
              <a:t>A  I</a:t>
            </a:r>
          </a:p>
          <a:p>
            <a:r>
              <a:rPr lang="en-US" sz="3200" dirty="0" smtClean="0">
                <a:sym typeface="Symbol" charset="2"/>
              </a:rPr>
              <a:t>B  really</a:t>
            </a:r>
          </a:p>
          <a:p>
            <a:r>
              <a:rPr lang="en-US" sz="3200" dirty="0">
                <a:sym typeface="Symbol" charset="2"/>
              </a:rPr>
              <a:t>B </a:t>
            </a:r>
            <a:r>
              <a:rPr lang="en-US" sz="3200" dirty="0" smtClean="0">
                <a:sym typeface="Symbol" charset="2"/>
              </a:rPr>
              <a:t> really, B</a:t>
            </a:r>
          </a:p>
          <a:p>
            <a:r>
              <a:rPr lang="en-US" sz="3200" dirty="0">
                <a:sym typeface="Symbol" charset="2"/>
              </a:rPr>
              <a:t>C </a:t>
            </a:r>
            <a:r>
              <a:rPr lang="en-US" sz="3200" dirty="0" smtClean="0">
                <a:sym typeface="Symbol" charset="2"/>
              </a:rPr>
              <a:t> like </a:t>
            </a:r>
            <a:r>
              <a:rPr lang="en-US" sz="3200" dirty="0" err="1" smtClean="0">
                <a:sym typeface="Symbol" charset="2"/>
              </a:rPr>
              <a:t>cs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581400" y="1951011"/>
            <a:ext cx="5265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Grammars “generate” or “derive” strings: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29200" y="3264188"/>
            <a:ext cx="28956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008000"/>
                </a:solidFill>
              </a:rPr>
              <a:t>I</a:t>
            </a:r>
            <a:r>
              <a:rPr lang="en-US" sz="3200" dirty="0" smtClean="0">
                <a:solidFill>
                  <a:srgbClr val="008000"/>
                </a:solidFill>
              </a:rPr>
              <a:t> </a:t>
            </a:r>
            <a:r>
              <a:rPr lang="en-US" sz="3200" dirty="0" smtClean="0">
                <a:solidFill>
                  <a:srgbClr val="000000"/>
                </a:solidFill>
              </a:rPr>
              <a:t>really</a:t>
            </a:r>
            <a:r>
              <a:rPr lang="en-US" sz="3200" dirty="0" smtClean="0">
                <a:solidFill>
                  <a:srgbClr val="008000"/>
                </a:solidFill>
              </a:rPr>
              <a:t> </a:t>
            </a:r>
            <a:r>
              <a:rPr lang="en-US" sz="3200" dirty="0" smtClean="0"/>
              <a:t>like </a:t>
            </a:r>
            <a:r>
              <a:rPr lang="en-US" sz="3200" dirty="0" err="1" smtClean="0"/>
              <a:t>cs</a:t>
            </a:r>
            <a:endParaRPr lang="en-US" sz="3200" dirty="0"/>
          </a:p>
        </p:txBody>
      </p:sp>
      <p:sp>
        <p:nvSpPr>
          <p:cNvPr id="3" name="Rectangle 2"/>
          <p:cNvSpPr/>
          <p:nvPr/>
        </p:nvSpPr>
        <p:spPr>
          <a:xfrm>
            <a:off x="304800" y="3261214"/>
            <a:ext cx="1295400" cy="520988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497557" y="4867602"/>
            <a:ext cx="52451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We can apply a rule by substituting the symbol</a:t>
            </a:r>
          </a:p>
          <a:p>
            <a:r>
              <a:rPr lang="en-US" sz="2000" dirty="0" smtClean="0"/>
              <a:t>on the left hand side with the symbols on the right</a:t>
            </a:r>
          </a:p>
        </p:txBody>
      </p:sp>
    </p:spTree>
    <p:extLst>
      <p:ext uri="{BB962C8B-B14F-4D97-AF65-F5344CB8AC3E}">
        <p14:creationId xmlns:p14="http://schemas.microsoft.com/office/powerpoint/2010/main" val="12789471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CFG example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2667000"/>
            <a:ext cx="295625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A B C</a:t>
            </a:r>
          </a:p>
          <a:p>
            <a:r>
              <a:rPr lang="en-US" sz="3200" dirty="0" smtClean="0">
                <a:sym typeface="Symbol" charset="2"/>
              </a:rPr>
              <a:t>A  I</a:t>
            </a:r>
          </a:p>
          <a:p>
            <a:r>
              <a:rPr lang="en-US" sz="3200" dirty="0" smtClean="0">
                <a:sym typeface="Symbol" charset="2"/>
              </a:rPr>
              <a:t>B  really</a:t>
            </a:r>
          </a:p>
          <a:p>
            <a:r>
              <a:rPr lang="en-US" sz="3200" dirty="0">
                <a:sym typeface="Symbol" charset="2"/>
              </a:rPr>
              <a:t>B </a:t>
            </a:r>
            <a:r>
              <a:rPr lang="en-US" sz="3200" dirty="0" smtClean="0">
                <a:sym typeface="Symbol" charset="2"/>
              </a:rPr>
              <a:t> really, B</a:t>
            </a:r>
          </a:p>
          <a:p>
            <a:r>
              <a:rPr lang="en-US" sz="3200" dirty="0">
                <a:sym typeface="Symbol" charset="2"/>
              </a:rPr>
              <a:t>C </a:t>
            </a:r>
            <a:r>
              <a:rPr lang="en-US" sz="3200" dirty="0" smtClean="0">
                <a:sym typeface="Symbol" charset="2"/>
              </a:rPr>
              <a:t> like </a:t>
            </a:r>
            <a:r>
              <a:rPr lang="en-US" sz="3200" dirty="0" err="1" smtClean="0">
                <a:sym typeface="Symbol" charset="2"/>
              </a:rPr>
              <a:t>cs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581400" y="1951011"/>
            <a:ext cx="5265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Grammars “generate” or “derive” strings: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29200" y="3264188"/>
            <a:ext cx="28956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</a:rPr>
              <a:t>I</a:t>
            </a:r>
            <a:r>
              <a:rPr lang="en-US" sz="3200" dirty="0" smtClean="0">
                <a:solidFill>
                  <a:srgbClr val="008000"/>
                </a:solidFill>
              </a:rPr>
              <a:t> </a:t>
            </a:r>
            <a:r>
              <a:rPr lang="en-US" sz="3200" dirty="0" smtClean="0">
                <a:solidFill>
                  <a:srgbClr val="000000"/>
                </a:solidFill>
              </a:rPr>
              <a:t>really</a:t>
            </a:r>
            <a:r>
              <a:rPr lang="en-US" sz="3200" dirty="0" smtClean="0">
                <a:solidFill>
                  <a:srgbClr val="008000"/>
                </a:solidFill>
              </a:rPr>
              <a:t> </a:t>
            </a:r>
            <a:r>
              <a:rPr lang="en-US" sz="3200" dirty="0" smtClean="0"/>
              <a:t>like </a:t>
            </a:r>
            <a:r>
              <a:rPr lang="en-US" sz="3200" dirty="0" err="1" smtClean="0"/>
              <a:t>cs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3497557" y="4867602"/>
            <a:ext cx="52451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We can apply a rule by substituting the symbol</a:t>
            </a:r>
          </a:p>
          <a:p>
            <a:r>
              <a:rPr lang="en-US" sz="2000" dirty="0" smtClean="0"/>
              <a:t>on the left hand side with the symbols on the right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19111" y="6010161"/>
            <a:ext cx="4626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No more rules apply, so we’re done!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5051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CFG example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2667000"/>
            <a:ext cx="295625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A B C</a:t>
            </a:r>
          </a:p>
          <a:p>
            <a:r>
              <a:rPr lang="en-US" sz="3200" dirty="0" smtClean="0">
                <a:sym typeface="Symbol" charset="2"/>
              </a:rPr>
              <a:t>A  I</a:t>
            </a:r>
          </a:p>
          <a:p>
            <a:r>
              <a:rPr lang="en-US" sz="3200" dirty="0" smtClean="0">
                <a:sym typeface="Symbol" charset="2"/>
              </a:rPr>
              <a:t>B  really</a:t>
            </a:r>
          </a:p>
          <a:p>
            <a:r>
              <a:rPr lang="en-US" sz="3200" dirty="0">
                <a:sym typeface="Symbol" charset="2"/>
              </a:rPr>
              <a:t>B </a:t>
            </a:r>
            <a:r>
              <a:rPr lang="en-US" sz="3200" dirty="0" smtClean="0">
                <a:sym typeface="Symbol" charset="2"/>
              </a:rPr>
              <a:t> really, B</a:t>
            </a:r>
          </a:p>
          <a:p>
            <a:r>
              <a:rPr lang="en-US" sz="3200" dirty="0">
                <a:sym typeface="Symbol" charset="2"/>
              </a:rPr>
              <a:t>C </a:t>
            </a:r>
            <a:r>
              <a:rPr lang="en-US" sz="3200" dirty="0" smtClean="0">
                <a:sym typeface="Symbol" charset="2"/>
              </a:rPr>
              <a:t> like </a:t>
            </a:r>
            <a:r>
              <a:rPr lang="en-US" sz="3200" dirty="0" err="1" smtClean="0">
                <a:sym typeface="Symbol" charset="2"/>
              </a:rPr>
              <a:t>cs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581400" y="1951011"/>
            <a:ext cx="5265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Grammars “generate” or “derive” strings: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29200" y="3264188"/>
            <a:ext cx="28956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</a:rPr>
              <a:t>I</a:t>
            </a:r>
            <a:r>
              <a:rPr lang="en-US" sz="3200" dirty="0" smtClean="0">
                <a:solidFill>
                  <a:srgbClr val="008000"/>
                </a:solidFill>
              </a:rPr>
              <a:t> </a:t>
            </a:r>
            <a:r>
              <a:rPr lang="en-US" sz="3200" dirty="0" smtClean="0">
                <a:solidFill>
                  <a:srgbClr val="000000"/>
                </a:solidFill>
              </a:rPr>
              <a:t>really</a:t>
            </a:r>
            <a:r>
              <a:rPr lang="en-US" sz="3200" dirty="0" smtClean="0">
                <a:solidFill>
                  <a:srgbClr val="008000"/>
                </a:solidFill>
              </a:rPr>
              <a:t> </a:t>
            </a:r>
            <a:r>
              <a:rPr lang="en-US" sz="3200" dirty="0" smtClean="0"/>
              <a:t>like </a:t>
            </a:r>
            <a:r>
              <a:rPr lang="en-US" sz="3200" dirty="0" err="1" smtClean="0"/>
              <a:t>cs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3497557" y="4867602"/>
            <a:ext cx="52451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We can apply a rule by substituting the symbol</a:t>
            </a:r>
          </a:p>
          <a:p>
            <a:r>
              <a:rPr lang="en-US" sz="2000" dirty="0" smtClean="0"/>
              <a:t>on the left hand side with the symbols on the right</a:t>
            </a:r>
          </a:p>
        </p:txBody>
      </p:sp>
    </p:spTree>
    <p:extLst>
      <p:ext uri="{BB962C8B-B14F-4D97-AF65-F5344CB8AC3E}">
        <p14:creationId xmlns:p14="http://schemas.microsoft.com/office/powerpoint/2010/main" val="41457475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CFG example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2667000"/>
            <a:ext cx="295625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A B C</a:t>
            </a:r>
          </a:p>
          <a:p>
            <a:r>
              <a:rPr lang="en-US" sz="3200" dirty="0" smtClean="0">
                <a:sym typeface="Symbol" charset="2"/>
              </a:rPr>
              <a:t>A  I</a:t>
            </a:r>
          </a:p>
          <a:p>
            <a:r>
              <a:rPr lang="en-US" sz="3200" dirty="0" smtClean="0">
                <a:sym typeface="Symbol" charset="2"/>
              </a:rPr>
              <a:t>B  really</a:t>
            </a:r>
          </a:p>
          <a:p>
            <a:r>
              <a:rPr lang="en-US" sz="3200" dirty="0">
                <a:sym typeface="Symbol" charset="2"/>
              </a:rPr>
              <a:t>B </a:t>
            </a:r>
            <a:r>
              <a:rPr lang="en-US" sz="3200" dirty="0" smtClean="0">
                <a:sym typeface="Symbol" charset="2"/>
              </a:rPr>
              <a:t> really, B</a:t>
            </a:r>
          </a:p>
          <a:p>
            <a:r>
              <a:rPr lang="en-US" sz="3200" dirty="0">
                <a:sym typeface="Symbol" charset="2"/>
              </a:rPr>
              <a:t>C </a:t>
            </a:r>
            <a:r>
              <a:rPr lang="en-US" sz="3200" dirty="0" smtClean="0">
                <a:sym typeface="Symbol" charset="2"/>
              </a:rPr>
              <a:t> like </a:t>
            </a:r>
            <a:r>
              <a:rPr lang="en-US" sz="3200" dirty="0" err="1" smtClean="0">
                <a:sym typeface="Symbol" charset="2"/>
              </a:rPr>
              <a:t>cs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581400" y="1951011"/>
            <a:ext cx="5265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Grammars “generate” or “derive” strings: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29200" y="3264188"/>
            <a:ext cx="28956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A</a:t>
            </a:r>
            <a:r>
              <a:rPr lang="en-US" sz="3200" dirty="0" smtClean="0">
                <a:solidFill>
                  <a:srgbClr val="008000"/>
                </a:solidFill>
              </a:rPr>
              <a:t> really, B </a:t>
            </a:r>
            <a:r>
              <a:rPr lang="en-US" sz="3200" dirty="0" smtClean="0">
                <a:solidFill>
                  <a:srgbClr val="000000"/>
                </a:solidFill>
              </a:rPr>
              <a:t>C</a:t>
            </a:r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4702" y="4191000"/>
            <a:ext cx="2352298" cy="520988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497557" y="4867602"/>
            <a:ext cx="52451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We can apply a rule by substituting the symbol</a:t>
            </a:r>
          </a:p>
          <a:p>
            <a:r>
              <a:rPr lang="en-US" sz="2000" dirty="0" smtClean="0"/>
              <a:t>on the left hand side with the symbols on the right</a:t>
            </a:r>
          </a:p>
        </p:txBody>
      </p:sp>
    </p:spTree>
    <p:extLst>
      <p:ext uri="{BB962C8B-B14F-4D97-AF65-F5344CB8AC3E}">
        <p14:creationId xmlns:p14="http://schemas.microsoft.com/office/powerpoint/2010/main" val="1315060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CFG example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2667000"/>
            <a:ext cx="295625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A B C</a:t>
            </a:r>
          </a:p>
          <a:p>
            <a:r>
              <a:rPr lang="en-US" sz="3200" dirty="0" smtClean="0">
                <a:sym typeface="Symbol" charset="2"/>
              </a:rPr>
              <a:t>A  I</a:t>
            </a:r>
          </a:p>
          <a:p>
            <a:r>
              <a:rPr lang="en-US" sz="3200" dirty="0" smtClean="0">
                <a:sym typeface="Symbol" charset="2"/>
              </a:rPr>
              <a:t>B  really</a:t>
            </a:r>
          </a:p>
          <a:p>
            <a:r>
              <a:rPr lang="en-US" sz="3200" dirty="0">
                <a:sym typeface="Symbol" charset="2"/>
              </a:rPr>
              <a:t>B </a:t>
            </a:r>
            <a:r>
              <a:rPr lang="en-US" sz="3200" dirty="0" smtClean="0">
                <a:sym typeface="Symbol" charset="2"/>
              </a:rPr>
              <a:t> really, B</a:t>
            </a:r>
          </a:p>
          <a:p>
            <a:r>
              <a:rPr lang="en-US" sz="3200" dirty="0">
                <a:sym typeface="Symbol" charset="2"/>
              </a:rPr>
              <a:t>C </a:t>
            </a:r>
            <a:r>
              <a:rPr lang="en-US" sz="3200" dirty="0" smtClean="0">
                <a:sym typeface="Symbol" charset="2"/>
              </a:rPr>
              <a:t> like </a:t>
            </a:r>
            <a:r>
              <a:rPr lang="en-US" sz="3200" dirty="0" err="1" smtClean="0">
                <a:sym typeface="Symbol" charset="2"/>
              </a:rPr>
              <a:t>cs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581400" y="1951011"/>
            <a:ext cx="5265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Grammars “generate” or “derive” strings: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14800" y="3429000"/>
            <a:ext cx="40386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A</a:t>
            </a:r>
            <a:r>
              <a:rPr lang="en-US" sz="3200" dirty="0" smtClean="0">
                <a:solidFill>
                  <a:srgbClr val="008000"/>
                </a:solidFill>
              </a:rPr>
              <a:t> </a:t>
            </a:r>
            <a:r>
              <a:rPr lang="en-US" sz="3200" dirty="0" smtClean="0"/>
              <a:t>really, </a:t>
            </a:r>
            <a:r>
              <a:rPr lang="en-US" sz="3200" dirty="0" smtClean="0">
                <a:solidFill>
                  <a:srgbClr val="008000"/>
                </a:solidFill>
              </a:rPr>
              <a:t>really, B </a:t>
            </a:r>
            <a:r>
              <a:rPr lang="en-US" sz="3200" dirty="0" smtClean="0">
                <a:solidFill>
                  <a:srgbClr val="000000"/>
                </a:solidFill>
              </a:rPr>
              <a:t>C</a:t>
            </a:r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4702" y="4191000"/>
            <a:ext cx="2352298" cy="520988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497557" y="4867602"/>
            <a:ext cx="52451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We can apply a rule by substituting the symbol</a:t>
            </a:r>
          </a:p>
          <a:p>
            <a:r>
              <a:rPr lang="en-US" sz="2000" dirty="0" smtClean="0"/>
              <a:t>on the left hand side with the symbols on the right</a:t>
            </a:r>
          </a:p>
        </p:txBody>
      </p:sp>
    </p:spTree>
    <p:extLst>
      <p:ext uri="{BB962C8B-B14F-4D97-AF65-F5344CB8AC3E}">
        <p14:creationId xmlns:p14="http://schemas.microsoft.com/office/powerpoint/2010/main" val="24135464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CFG example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2667000"/>
            <a:ext cx="295625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A B C</a:t>
            </a:r>
          </a:p>
          <a:p>
            <a:r>
              <a:rPr lang="en-US" sz="3200" dirty="0" smtClean="0">
                <a:sym typeface="Symbol" charset="2"/>
              </a:rPr>
              <a:t>A  I</a:t>
            </a:r>
          </a:p>
          <a:p>
            <a:r>
              <a:rPr lang="en-US" sz="3200" dirty="0" smtClean="0">
                <a:sym typeface="Symbol" charset="2"/>
              </a:rPr>
              <a:t>B  really</a:t>
            </a:r>
          </a:p>
          <a:p>
            <a:r>
              <a:rPr lang="en-US" sz="3200" dirty="0">
                <a:sym typeface="Symbol" charset="2"/>
              </a:rPr>
              <a:t>B </a:t>
            </a:r>
            <a:r>
              <a:rPr lang="en-US" sz="3200" dirty="0" smtClean="0">
                <a:sym typeface="Symbol" charset="2"/>
              </a:rPr>
              <a:t> really, B</a:t>
            </a:r>
          </a:p>
          <a:p>
            <a:r>
              <a:rPr lang="en-US" sz="3200" dirty="0">
                <a:sym typeface="Symbol" charset="2"/>
              </a:rPr>
              <a:t>C </a:t>
            </a:r>
            <a:r>
              <a:rPr lang="en-US" sz="3200" dirty="0" smtClean="0">
                <a:sym typeface="Symbol" charset="2"/>
              </a:rPr>
              <a:t> like </a:t>
            </a:r>
            <a:r>
              <a:rPr lang="en-US" sz="3200" dirty="0" err="1" smtClean="0">
                <a:sym typeface="Symbol" charset="2"/>
              </a:rPr>
              <a:t>cs</a:t>
            </a:r>
            <a:endParaRPr lang="en-US" sz="3200" dirty="0"/>
          </a:p>
        </p:txBody>
      </p:sp>
      <p:sp>
        <p:nvSpPr>
          <p:cNvPr id="6" name="Rectangle 5"/>
          <p:cNvSpPr/>
          <p:nvPr/>
        </p:nvSpPr>
        <p:spPr>
          <a:xfrm>
            <a:off x="3629707" y="4114800"/>
            <a:ext cx="4655843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I</a:t>
            </a:r>
            <a:r>
              <a:rPr lang="en-US" sz="3200" dirty="0" smtClean="0">
                <a:solidFill>
                  <a:srgbClr val="0000FF"/>
                </a:solidFill>
              </a:rPr>
              <a:t> really, really, … like </a:t>
            </a:r>
            <a:r>
              <a:rPr lang="en-US" sz="3200" dirty="0" err="1" smtClean="0">
                <a:solidFill>
                  <a:srgbClr val="0000FF"/>
                </a:solidFill>
              </a:rPr>
              <a:t>cs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71799" y="2029574"/>
            <a:ext cx="5289365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Grammars describe a language, i.e. the strings (aka sentences) that are part of that language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546624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language does this represent?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0" y="2590800"/>
            <a:ext cx="39624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</a:t>
            </a:r>
            <a:r>
              <a:rPr lang="en-US" sz="3200" dirty="0" err="1" smtClean="0">
                <a:sym typeface="Symbol" charset="2"/>
              </a:rPr>
              <a:t>aS</a:t>
            </a:r>
            <a:endParaRPr lang="en-US" sz="3200" dirty="0">
              <a:sym typeface="Symbol" charset="2"/>
            </a:endParaRPr>
          </a:p>
          <a:p>
            <a:r>
              <a:rPr lang="en-US" sz="3200" dirty="0"/>
              <a:t>S </a:t>
            </a:r>
            <a:r>
              <a:rPr lang="en-US" sz="3200" dirty="0" smtClean="0">
                <a:sym typeface="Symbol" charset="2"/>
              </a:rPr>
              <a:t> E</a:t>
            </a:r>
          </a:p>
          <a:p>
            <a:r>
              <a:rPr lang="en-US" sz="3200" dirty="0" smtClean="0">
                <a:sym typeface="Symbol" charset="2"/>
              </a:rPr>
              <a:t>E  </a:t>
            </a:r>
            <a:r>
              <a:rPr lang="en-US" sz="3200" dirty="0" err="1" smtClean="0">
                <a:sym typeface="Symbol" charset="2"/>
              </a:rPr>
              <a:t>bE</a:t>
            </a:r>
            <a:endParaRPr lang="en-US" sz="3200" dirty="0" smtClean="0">
              <a:sym typeface="Symbol" charset="2"/>
            </a:endParaRPr>
          </a:p>
          <a:p>
            <a:r>
              <a:rPr lang="en-US" sz="3200" dirty="0">
                <a:sym typeface="Symbol" charset="2"/>
              </a:rPr>
              <a:t>E </a:t>
            </a:r>
            <a:r>
              <a:rPr lang="en-US" sz="3200" dirty="0" smtClean="0">
                <a:sym typeface="Symbol" charset="2"/>
              </a:rPr>
              <a:t> b</a:t>
            </a:r>
          </a:p>
        </p:txBody>
      </p:sp>
    </p:spTree>
    <p:extLst>
      <p:ext uri="{BB962C8B-B14F-4D97-AF65-F5344CB8AC3E}">
        <p14:creationId xmlns:p14="http://schemas.microsoft.com/office/powerpoint/2010/main" val="19334014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language does this represent?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0" y="2590800"/>
            <a:ext cx="39624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</a:t>
            </a:r>
            <a:r>
              <a:rPr lang="en-US" sz="3200" dirty="0" err="1" smtClean="0">
                <a:sym typeface="Symbol" charset="2"/>
              </a:rPr>
              <a:t>aS</a:t>
            </a:r>
            <a:endParaRPr lang="en-US" sz="3200" dirty="0">
              <a:sym typeface="Symbol" charset="2"/>
            </a:endParaRPr>
          </a:p>
          <a:p>
            <a:r>
              <a:rPr lang="en-US" sz="3200" dirty="0"/>
              <a:t>S </a:t>
            </a:r>
            <a:r>
              <a:rPr lang="en-US" sz="3200" dirty="0" smtClean="0">
                <a:sym typeface="Symbol" charset="2"/>
              </a:rPr>
              <a:t> E</a:t>
            </a:r>
          </a:p>
          <a:p>
            <a:r>
              <a:rPr lang="en-US" sz="3200" dirty="0" smtClean="0">
                <a:sym typeface="Symbol" charset="2"/>
              </a:rPr>
              <a:t>E  </a:t>
            </a:r>
            <a:r>
              <a:rPr lang="en-US" sz="3200" dirty="0" err="1" smtClean="0">
                <a:sym typeface="Symbol" charset="2"/>
              </a:rPr>
              <a:t>bE</a:t>
            </a:r>
            <a:endParaRPr lang="en-US" sz="3200" dirty="0" smtClean="0">
              <a:sym typeface="Symbol" charset="2"/>
            </a:endParaRPr>
          </a:p>
          <a:p>
            <a:r>
              <a:rPr lang="en-US" sz="3200" dirty="0">
                <a:sym typeface="Symbol" charset="2"/>
              </a:rPr>
              <a:t>E </a:t>
            </a:r>
            <a:r>
              <a:rPr lang="en-US" sz="3200" dirty="0" smtClean="0">
                <a:sym typeface="Symbol" charset="2"/>
              </a:rPr>
              <a:t> b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629950" y="3124200"/>
            <a:ext cx="38985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S</a:t>
            </a:r>
            <a:endParaRPr lang="en-US" sz="3200" dirty="0"/>
          </a:p>
        </p:txBody>
      </p:sp>
      <p:sp>
        <p:nvSpPr>
          <p:cNvPr id="3" name="Right Brace 2"/>
          <p:cNvSpPr/>
          <p:nvPr/>
        </p:nvSpPr>
        <p:spPr>
          <a:xfrm>
            <a:off x="2133600" y="2667000"/>
            <a:ext cx="228600" cy="1041976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590800" y="2895600"/>
            <a:ext cx="18450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Two options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774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language does this represent?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0" y="2590800"/>
            <a:ext cx="39624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</a:rPr>
              <a:t>S </a:t>
            </a:r>
            <a:r>
              <a:rPr lang="en-US" sz="3200" dirty="0" smtClean="0">
                <a:solidFill>
                  <a:srgbClr val="008000"/>
                </a:solidFill>
                <a:sym typeface="Symbol" charset="2"/>
              </a:rPr>
              <a:t> </a:t>
            </a:r>
            <a:r>
              <a:rPr lang="en-US" sz="3200" dirty="0" err="1" smtClean="0">
                <a:solidFill>
                  <a:srgbClr val="008000"/>
                </a:solidFill>
                <a:sym typeface="Symbol" charset="2"/>
              </a:rPr>
              <a:t>aS</a:t>
            </a:r>
            <a:endParaRPr lang="en-US" sz="3200" dirty="0">
              <a:solidFill>
                <a:srgbClr val="008000"/>
              </a:solidFill>
              <a:sym typeface="Symbol" charset="2"/>
            </a:endParaRPr>
          </a:p>
          <a:p>
            <a:r>
              <a:rPr lang="en-US" sz="3200" dirty="0"/>
              <a:t>S </a:t>
            </a:r>
            <a:r>
              <a:rPr lang="en-US" sz="3200" dirty="0" smtClean="0">
                <a:sym typeface="Symbol" charset="2"/>
              </a:rPr>
              <a:t> E</a:t>
            </a:r>
          </a:p>
          <a:p>
            <a:r>
              <a:rPr lang="en-US" sz="3200" dirty="0" smtClean="0">
                <a:sym typeface="Symbol" charset="2"/>
              </a:rPr>
              <a:t>E  </a:t>
            </a:r>
            <a:r>
              <a:rPr lang="en-US" sz="3200" dirty="0" err="1" smtClean="0">
                <a:sym typeface="Symbol" charset="2"/>
              </a:rPr>
              <a:t>bE</a:t>
            </a:r>
            <a:endParaRPr lang="en-US" sz="3200" dirty="0" smtClean="0">
              <a:sym typeface="Symbol" charset="2"/>
            </a:endParaRPr>
          </a:p>
          <a:p>
            <a:r>
              <a:rPr lang="en-US" sz="3200" dirty="0">
                <a:sym typeface="Symbol" charset="2"/>
              </a:rPr>
              <a:t>E </a:t>
            </a:r>
            <a:r>
              <a:rPr lang="en-US" sz="3200" dirty="0" smtClean="0">
                <a:sym typeface="Symbol" charset="2"/>
              </a:rPr>
              <a:t> b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629950" y="3124200"/>
            <a:ext cx="61627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solidFill>
                  <a:srgbClr val="008000"/>
                </a:solidFill>
              </a:rPr>
              <a:t>aS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82350" y="2051545"/>
            <a:ext cx="38985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</a:rPr>
              <a:t>S</a:t>
            </a:r>
            <a:endParaRPr lang="en-US" sz="3200" dirty="0">
              <a:solidFill>
                <a:srgbClr val="008000"/>
              </a:solidFill>
            </a:endParaRPr>
          </a:p>
        </p:txBody>
      </p:sp>
      <p:cxnSp>
        <p:nvCxnSpPr>
          <p:cNvPr id="9" name="Straight Arrow Connector 8"/>
          <p:cNvCxnSpPr>
            <a:endCxn id="2" idx="0"/>
          </p:cNvCxnSpPr>
          <p:nvPr/>
        </p:nvCxnSpPr>
        <p:spPr>
          <a:xfrm flipH="1">
            <a:off x="5938087" y="2743200"/>
            <a:ext cx="5513" cy="38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95998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language does this represent?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0" y="2590800"/>
            <a:ext cx="39624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</a:rPr>
              <a:t>S </a:t>
            </a:r>
            <a:r>
              <a:rPr lang="en-US" sz="3200" dirty="0" smtClean="0">
                <a:solidFill>
                  <a:srgbClr val="008000"/>
                </a:solidFill>
                <a:sym typeface="Symbol" charset="2"/>
              </a:rPr>
              <a:t> </a:t>
            </a:r>
            <a:r>
              <a:rPr lang="en-US" sz="3200" dirty="0" err="1" smtClean="0">
                <a:solidFill>
                  <a:srgbClr val="008000"/>
                </a:solidFill>
                <a:sym typeface="Symbol" charset="2"/>
              </a:rPr>
              <a:t>aS</a:t>
            </a:r>
            <a:endParaRPr lang="en-US" sz="3200" dirty="0">
              <a:solidFill>
                <a:srgbClr val="008000"/>
              </a:solidFill>
              <a:sym typeface="Symbol" charset="2"/>
            </a:endParaRPr>
          </a:p>
          <a:p>
            <a:r>
              <a:rPr lang="en-US" sz="3200" dirty="0"/>
              <a:t>S </a:t>
            </a:r>
            <a:r>
              <a:rPr lang="en-US" sz="3200" dirty="0" smtClean="0">
                <a:sym typeface="Symbol" charset="2"/>
              </a:rPr>
              <a:t> E</a:t>
            </a:r>
          </a:p>
          <a:p>
            <a:r>
              <a:rPr lang="en-US" sz="3200" dirty="0" smtClean="0">
                <a:sym typeface="Symbol" charset="2"/>
              </a:rPr>
              <a:t>E  </a:t>
            </a:r>
            <a:r>
              <a:rPr lang="en-US" sz="3200" dirty="0" err="1" smtClean="0">
                <a:sym typeface="Symbol" charset="2"/>
              </a:rPr>
              <a:t>bE</a:t>
            </a:r>
            <a:endParaRPr lang="en-US" sz="3200" dirty="0" smtClean="0">
              <a:sym typeface="Symbol" charset="2"/>
            </a:endParaRPr>
          </a:p>
          <a:p>
            <a:r>
              <a:rPr lang="en-US" sz="3200" dirty="0">
                <a:sym typeface="Symbol" charset="2"/>
              </a:rPr>
              <a:t>E </a:t>
            </a:r>
            <a:r>
              <a:rPr lang="en-US" sz="3200" dirty="0" smtClean="0">
                <a:sym typeface="Symbol" charset="2"/>
              </a:rPr>
              <a:t> b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629950" y="3124200"/>
            <a:ext cx="84269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/>
              <a:t>a</a:t>
            </a:r>
            <a:r>
              <a:rPr lang="en-US" sz="3200" dirty="0" err="1" smtClean="0">
                <a:solidFill>
                  <a:srgbClr val="008000"/>
                </a:solidFill>
              </a:rPr>
              <a:t>aS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5000" y="2133600"/>
            <a:ext cx="61627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a</a:t>
            </a:r>
            <a:r>
              <a:rPr lang="en-US" sz="3200" dirty="0" err="1" smtClean="0">
                <a:solidFill>
                  <a:srgbClr val="008000"/>
                </a:solidFill>
              </a:rPr>
              <a:t>S</a:t>
            </a:r>
            <a:endParaRPr lang="en-US" sz="3200" dirty="0">
              <a:solidFill>
                <a:srgbClr val="008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6166687" y="2743200"/>
            <a:ext cx="5513" cy="38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20378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language does this represent?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0" y="2590800"/>
            <a:ext cx="39624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</a:rPr>
              <a:t>S </a:t>
            </a:r>
            <a:r>
              <a:rPr lang="en-US" sz="3200" dirty="0" smtClean="0">
                <a:solidFill>
                  <a:srgbClr val="008000"/>
                </a:solidFill>
                <a:sym typeface="Symbol" charset="2"/>
              </a:rPr>
              <a:t> </a:t>
            </a:r>
            <a:r>
              <a:rPr lang="en-US" sz="3200" dirty="0" err="1" smtClean="0">
                <a:solidFill>
                  <a:srgbClr val="008000"/>
                </a:solidFill>
                <a:sym typeface="Symbol" charset="2"/>
              </a:rPr>
              <a:t>aS</a:t>
            </a:r>
            <a:endParaRPr lang="en-US" sz="3200" dirty="0">
              <a:solidFill>
                <a:srgbClr val="008000"/>
              </a:solidFill>
              <a:sym typeface="Symbol" charset="2"/>
            </a:endParaRPr>
          </a:p>
          <a:p>
            <a:r>
              <a:rPr lang="en-US" sz="3200" dirty="0"/>
              <a:t>S </a:t>
            </a:r>
            <a:r>
              <a:rPr lang="en-US" sz="3200" dirty="0" smtClean="0">
                <a:sym typeface="Symbol" charset="2"/>
              </a:rPr>
              <a:t> E</a:t>
            </a:r>
          </a:p>
          <a:p>
            <a:r>
              <a:rPr lang="en-US" sz="3200" dirty="0" smtClean="0">
                <a:sym typeface="Symbol" charset="2"/>
              </a:rPr>
              <a:t>E  </a:t>
            </a:r>
            <a:r>
              <a:rPr lang="en-US" sz="3200" dirty="0" err="1" smtClean="0">
                <a:sym typeface="Symbol" charset="2"/>
              </a:rPr>
              <a:t>bE</a:t>
            </a:r>
            <a:endParaRPr lang="en-US" sz="3200" dirty="0" smtClean="0">
              <a:sym typeface="Symbol" charset="2"/>
            </a:endParaRPr>
          </a:p>
          <a:p>
            <a:r>
              <a:rPr lang="en-US" sz="3200" dirty="0">
                <a:sym typeface="Symbol" charset="2"/>
              </a:rPr>
              <a:t>E </a:t>
            </a:r>
            <a:r>
              <a:rPr lang="en-US" sz="3200" dirty="0" smtClean="0">
                <a:sym typeface="Symbol" charset="2"/>
              </a:rPr>
              <a:t> b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410200" y="3124200"/>
            <a:ext cx="106912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aa</a:t>
            </a:r>
            <a:r>
              <a:rPr lang="en-US" sz="3200" dirty="0" err="1" smtClean="0">
                <a:solidFill>
                  <a:srgbClr val="008000"/>
                </a:solidFill>
              </a:rPr>
              <a:t>aS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62600" y="2133600"/>
            <a:ext cx="84269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aa</a:t>
            </a:r>
            <a:r>
              <a:rPr lang="en-US" sz="3200" dirty="0" err="1" smtClean="0">
                <a:solidFill>
                  <a:srgbClr val="008000"/>
                </a:solidFill>
              </a:rPr>
              <a:t>S</a:t>
            </a:r>
            <a:endParaRPr lang="en-US" sz="3200" dirty="0">
              <a:solidFill>
                <a:srgbClr val="008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6166687" y="2743200"/>
            <a:ext cx="5513" cy="38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732612" y="4419600"/>
            <a:ext cx="49995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- Can do this as many times as we want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- Keeps adding more a’s to the front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718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language does this represent?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0" y="2590800"/>
            <a:ext cx="39624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</a:t>
            </a:r>
            <a:r>
              <a:rPr lang="en-US" sz="3200" dirty="0" err="1" smtClean="0">
                <a:sym typeface="Symbol" charset="2"/>
              </a:rPr>
              <a:t>aS</a:t>
            </a:r>
            <a:endParaRPr lang="en-US" sz="3200" dirty="0">
              <a:sym typeface="Symbol" charset="2"/>
            </a:endParaRPr>
          </a:p>
          <a:p>
            <a:r>
              <a:rPr lang="en-US" sz="3200" dirty="0">
                <a:solidFill>
                  <a:srgbClr val="008000"/>
                </a:solidFill>
              </a:rPr>
              <a:t>S </a:t>
            </a:r>
            <a:r>
              <a:rPr lang="en-US" sz="3200" dirty="0" smtClean="0">
                <a:solidFill>
                  <a:srgbClr val="008000"/>
                </a:solidFill>
                <a:sym typeface="Symbol" charset="2"/>
              </a:rPr>
              <a:t> E</a:t>
            </a:r>
          </a:p>
          <a:p>
            <a:r>
              <a:rPr lang="en-US" sz="3200" dirty="0" smtClean="0">
                <a:sym typeface="Symbol" charset="2"/>
              </a:rPr>
              <a:t>E  </a:t>
            </a:r>
            <a:r>
              <a:rPr lang="en-US" sz="3200" dirty="0" err="1" smtClean="0">
                <a:sym typeface="Symbol" charset="2"/>
              </a:rPr>
              <a:t>bE</a:t>
            </a:r>
            <a:endParaRPr lang="en-US" sz="3200" dirty="0" smtClean="0">
              <a:sym typeface="Symbol" charset="2"/>
            </a:endParaRPr>
          </a:p>
          <a:p>
            <a:r>
              <a:rPr lang="en-US" sz="3200" dirty="0">
                <a:sym typeface="Symbol" charset="2"/>
              </a:rPr>
              <a:t>E </a:t>
            </a:r>
            <a:r>
              <a:rPr lang="en-US" sz="3200" dirty="0" smtClean="0">
                <a:sym typeface="Symbol" charset="2"/>
              </a:rPr>
              <a:t> b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280925" y="3124200"/>
            <a:ext cx="104367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aaa</a:t>
            </a:r>
            <a:r>
              <a:rPr lang="en-US" sz="3200" dirty="0" err="1">
                <a:solidFill>
                  <a:srgbClr val="008000"/>
                </a:solidFill>
              </a:rPr>
              <a:t>E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0" y="2133600"/>
            <a:ext cx="106912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aaa</a:t>
            </a:r>
            <a:r>
              <a:rPr lang="en-US" sz="3200" dirty="0" err="1" smtClean="0">
                <a:solidFill>
                  <a:srgbClr val="008000"/>
                </a:solidFill>
              </a:rPr>
              <a:t>S</a:t>
            </a:r>
            <a:endParaRPr lang="en-US" sz="3200" dirty="0">
              <a:solidFill>
                <a:srgbClr val="008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6166687" y="2743200"/>
            <a:ext cx="5513" cy="38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343400" y="4338935"/>
            <a:ext cx="37497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Eventually, apply second rule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4587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language does this represent?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0" y="2590800"/>
            <a:ext cx="39624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</a:t>
            </a:r>
            <a:r>
              <a:rPr lang="en-US" sz="3200" dirty="0" err="1" smtClean="0">
                <a:sym typeface="Symbol" charset="2"/>
              </a:rPr>
              <a:t>aS</a:t>
            </a:r>
            <a:endParaRPr lang="en-US" sz="3200" dirty="0">
              <a:sym typeface="Symbol" charset="2"/>
            </a:endParaRPr>
          </a:p>
          <a:p>
            <a:r>
              <a:rPr lang="en-US" sz="3200" dirty="0"/>
              <a:t>S </a:t>
            </a:r>
            <a:r>
              <a:rPr lang="en-US" sz="3200" dirty="0" smtClean="0">
                <a:sym typeface="Symbol" charset="2"/>
              </a:rPr>
              <a:t> E</a:t>
            </a:r>
          </a:p>
          <a:p>
            <a:r>
              <a:rPr lang="en-US" sz="3200" dirty="0" smtClean="0">
                <a:sym typeface="Symbol" charset="2"/>
              </a:rPr>
              <a:t>E  </a:t>
            </a:r>
            <a:r>
              <a:rPr lang="en-US" sz="3200" dirty="0" err="1" smtClean="0">
                <a:sym typeface="Symbol" charset="2"/>
              </a:rPr>
              <a:t>bE</a:t>
            </a:r>
            <a:endParaRPr lang="en-US" sz="3200" dirty="0" smtClean="0">
              <a:sym typeface="Symbol" charset="2"/>
            </a:endParaRPr>
          </a:p>
          <a:p>
            <a:r>
              <a:rPr lang="en-US" sz="3200" dirty="0">
                <a:sym typeface="Symbol" charset="2"/>
              </a:rPr>
              <a:t>E </a:t>
            </a:r>
            <a:r>
              <a:rPr lang="en-US" sz="3200" dirty="0" smtClean="0">
                <a:sym typeface="Symbol" charset="2"/>
              </a:rPr>
              <a:t> b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280925" y="3124200"/>
            <a:ext cx="104367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aaa</a:t>
            </a:r>
            <a:r>
              <a:rPr lang="en-US" sz="3200" dirty="0" err="1">
                <a:solidFill>
                  <a:srgbClr val="008000"/>
                </a:solidFill>
              </a:rPr>
              <a:t>E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9" name="Right Brace 8"/>
          <p:cNvSpPr/>
          <p:nvPr/>
        </p:nvSpPr>
        <p:spPr>
          <a:xfrm>
            <a:off x="2133600" y="3610927"/>
            <a:ext cx="228600" cy="1041976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590800" y="3839527"/>
            <a:ext cx="18450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Two options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2081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language does this represent?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0" y="2590800"/>
            <a:ext cx="39624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</a:t>
            </a:r>
            <a:r>
              <a:rPr lang="en-US" sz="3200" dirty="0" err="1" smtClean="0">
                <a:sym typeface="Symbol" charset="2"/>
              </a:rPr>
              <a:t>aS</a:t>
            </a:r>
            <a:endParaRPr lang="en-US" sz="3200" dirty="0">
              <a:sym typeface="Symbol" charset="2"/>
            </a:endParaRPr>
          </a:p>
          <a:p>
            <a:r>
              <a:rPr lang="en-US" sz="3200" dirty="0"/>
              <a:t>S </a:t>
            </a:r>
            <a:r>
              <a:rPr lang="en-US" sz="3200" dirty="0" smtClean="0">
                <a:sym typeface="Symbol" charset="2"/>
              </a:rPr>
              <a:t> E</a:t>
            </a:r>
          </a:p>
          <a:p>
            <a:r>
              <a:rPr lang="en-US" sz="3200" dirty="0" smtClean="0">
                <a:solidFill>
                  <a:srgbClr val="008000"/>
                </a:solidFill>
                <a:sym typeface="Symbol" charset="2"/>
              </a:rPr>
              <a:t>E  </a:t>
            </a:r>
            <a:r>
              <a:rPr lang="en-US" sz="3200" dirty="0" err="1" smtClean="0">
                <a:solidFill>
                  <a:srgbClr val="008000"/>
                </a:solidFill>
                <a:sym typeface="Symbol" charset="2"/>
              </a:rPr>
              <a:t>bE</a:t>
            </a:r>
            <a:endParaRPr lang="en-US" sz="3200" dirty="0" smtClean="0">
              <a:solidFill>
                <a:srgbClr val="008000"/>
              </a:solidFill>
              <a:sym typeface="Symbol" charset="2"/>
            </a:endParaRPr>
          </a:p>
          <a:p>
            <a:r>
              <a:rPr lang="en-US" sz="3200" dirty="0">
                <a:sym typeface="Symbol" charset="2"/>
              </a:rPr>
              <a:t>E </a:t>
            </a:r>
            <a:r>
              <a:rPr lang="en-US" sz="3200" dirty="0" smtClean="0">
                <a:sym typeface="Symbol" charset="2"/>
              </a:rPr>
              <a:t> b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280925" y="2133600"/>
            <a:ext cx="104367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aaa</a:t>
            </a:r>
            <a:r>
              <a:rPr lang="en-US" sz="3200" dirty="0" err="1">
                <a:solidFill>
                  <a:srgbClr val="008000"/>
                </a:solidFill>
              </a:rPr>
              <a:t>E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80925" y="3124200"/>
            <a:ext cx="127009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aaa</a:t>
            </a:r>
            <a:r>
              <a:rPr lang="en-US" sz="3200" dirty="0" err="1" smtClean="0">
                <a:solidFill>
                  <a:srgbClr val="008000"/>
                </a:solidFill>
              </a:rPr>
              <a:t>bE</a:t>
            </a:r>
            <a:endParaRPr lang="en-US" sz="3200" dirty="0">
              <a:solidFill>
                <a:srgbClr val="00800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6166687" y="2743200"/>
            <a:ext cx="5513" cy="38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34113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language does this represent?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0" y="2590800"/>
            <a:ext cx="39624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</a:t>
            </a:r>
            <a:r>
              <a:rPr lang="en-US" sz="3200" dirty="0" err="1" smtClean="0">
                <a:sym typeface="Symbol" charset="2"/>
              </a:rPr>
              <a:t>aS</a:t>
            </a:r>
            <a:endParaRPr lang="en-US" sz="3200" dirty="0">
              <a:sym typeface="Symbol" charset="2"/>
            </a:endParaRPr>
          </a:p>
          <a:p>
            <a:r>
              <a:rPr lang="en-US" sz="3200" dirty="0"/>
              <a:t>S </a:t>
            </a:r>
            <a:r>
              <a:rPr lang="en-US" sz="3200" dirty="0" smtClean="0">
                <a:sym typeface="Symbol" charset="2"/>
              </a:rPr>
              <a:t> E</a:t>
            </a:r>
          </a:p>
          <a:p>
            <a:r>
              <a:rPr lang="en-US" sz="3200" dirty="0" smtClean="0">
                <a:solidFill>
                  <a:srgbClr val="008000"/>
                </a:solidFill>
                <a:sym typeface="Symbol" charset="2"/>
              </a:rPr>
              <a:t>E  </a:t>
            </a:r>
            <a:r>
              <a:rPr lang="en-US" sz="3200" dirty="0" err="1" smtClean="0">
                <a:solidFill>
                  <a:srgbClr val="008000"/>
                </a:solidFill>
                <a:sym typeface="Symbol" charset="2"/>
              </a:rPr>
              <a:t>bE</a:t>
            </a:r>
            <a:endParaRPr lang="en-US" sz="3200" dirty="0" smtClean="0">
              <a:solidFill>
                <a:srgbClr val="008000"/>
              </a:solidFill>
              <a:sym typeface="Symbol" charset="2"/>
            </a:endParaRPr>
          </a:p>
          <a:p>
            <a:r>
              <a:rPr lang="en-US" sz="3200" dirty="0">
                <a:sym typeface="Symbol" charset="2"/>
              </a:rPr>
              <a:t>E </a:t>
            </a:r>
            <a:r>
              <a:rPr lang="en-US" sz="3200" dirty="0" smtClean="0">
                <a:sym typeface="Symbol" charset="2"/>
              </a:rPr>
              <a:t> b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105400" y="2133600"/>
            <a:ext cx="127009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aaab</a:t>
            </a:r>
            <a:r>
              <a:rPr lang="en-US" sz="3200" dirty="0" err="1" smtClean="0">
                <a:solidFill>
                  <a:srgbClr val="008000"/>
                </a:solidFill>
              </a:rPr>
              <a:t>E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29200" y="3124200"/>
            <a:ext cx="149251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aaab</a:t>
            </a:r>
            <a:r>
              <a:rPr lang="en-US" sz="3200" dirty="0" err="1" smtClean="0">
                <a:solidFill>
                  <a:srgbClr val="008000"/>
                </a:solidFill>
              </a:rPr>
              <a:t>bE</a:t>
            </a:r>
            <a:endParaRPr lang="en-US" sz="3200" dirty="0">
              <a:solidFill>
                <a:srgbClr val="00800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6166687" y="2743200"/>
            <a:ext cx="5513" cy="38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41914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language does this represent?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0" y="2590800"/>
            <a:ext cx="39624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</a:t>
            </a:r>
            <a:r>
              <a:rPr lang="en-US" sz="3200" dirty="0" err="1" smtClean="0">
                <a:sym typeface="Symbol" charset="2"/>
              </a:rPr>
              <a:t>aS</a:t>
            </a:r>
            <a:endParaRPr lang="en-US" sz="3200" dirty="0">
              <a:sym typeface="Symbol" charset="2"/>
            </a:endParaRPr>
          </a:p>
          <a:p>
            <a:r>
              <a:rPr lang="en-US" sz="3200" dirty="0"/>
              <a:t>S </a:t>
            </a:r>
            <a:r>
              <a:rPr lang="en-US" sz="3200" dirty="0" smtClean="0">
                <a:sym typeface="Symbol" charset="2"/>
              </a:rPr>
              <a:t> E</a:t>
            </a:r>
          </a:p>
          <a:p>
            <a:r>
              <a:rPr lang="en-US" sz="3200" dirty="0" smtClean="0">
                <a:solidFill>
                  <a:srgbClr val="008000"/>
                </a:solidFill>
                <a:sym typeface="Symbol" charset="2"/>
              </a:rPr>
              <a:t>E  </a:t>
            </a:r>
            <a:r>
              <a:rPr lang="en-US" sz="3200" dirty="0" err="1" smtClean="0">
                <a:solidFill>
                  <a:srgbClr val="008000"/>
                </a:solidFill>
                <a:sym typeface="Symbol" charset="2"/>
              </a:rPr>
              <a:t>bE</a:t>
            </a:r>
            <a:endParaRPr lang="en-US" sz="3200" dirty="0" smtClean="0">
              <a:solidFill>
                <a:srgbClr val="008000"/>
              </a:solidFill>
              <a:sym typeface="Symbol" charset="2"/>
            </a:endParaRPr>
          </a:p>
          <a:p>
            <a:r>
              <a:rPr lang="en-US" sz="3200" dirty="0">
                <a:sym typeface="Symbol" charset="2"/>
              </a:rPr>
              <a:t>E </a:t>
            </a:r>
            <a:r>
              <a:rPr lang="en-US" sz="3200" dirty="0" smtClean="0">
                <a:sym typeface="Symbol" charset="2"/>
              </a:rPr>
              <a:t> b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876800" y="2133600"/>
            <a:ext cx="149251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aaabb</a:t>
            </a:r>
            <a:r>
              <a:rPr lang="en-US" sz="3200" dirty="0" err="1" smtClean="0">
                <a:solidFill>
                  <a:srgbClr val="008000"/>
                </a:solidFill>
              </a:rPr>
              <a:t>E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24400" y="3124200"/>
            <a:ext cx="171493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aaabb</a:t>
            </a:r>
            <a:r>
              <a:rPr lang="en-US" sz="3200" dirty="0" err="1" smtClean="0">
                <a:solidFill>
                  <a:srgbClr val="008000"/>
                </a:solidFill>
              </a:rPr>
              <a:t>bE</a:t>
            </a:r>
            <a:endParaRPr lang="en-US" sz="3200" dirty="0">
              <a:solidFill>
                <a:srgbClr val="00800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6166687" y="2743200"/>
            <a:ext cx="5513" cy="38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17331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language does this represent?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0" y="2590800"/>
            <a:ext cx="39624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</a:t>
            </a:r>
            <a:r>
              <a:rPr lang="en-US" sz="3200" dirty="0" err="1" smtClean="0">
                <a:sym typeface="Symbol" charset="2"/>
              </a:rPr>
              <a:t>aS</a:t>
            </a:r>
            <a:endParaRPr lang="en-US" sz="3200" dirty="0">
              <a:sym typeface="Symbol" charset="2"/>
            </a:endParaRPr>
          </a:p>
          <a:p>
            <a:r>
              <a:rPr lang="en-US" sz="3200" dirty="0"/>
              <a:t>S </a:t>
            </a:r>
            <a:r>
              <a:rPr lang="en-US" sz="3200" dirty="0" smtClean="0">
                <a:sym typeface="Symbol" charset="2"/>
              </a:rPr>
              <a:t> E</a:t>
            </a:r>
          </a:p>
          <a:p>
            <a:r>
              <a:rPr lang="en-US" sz="3200" dirty="0" smtClean="0">
                <a:solidFill>
                  <a:srgbClr val="008000"/>
                </a:solidFill>
                <a:sym typeface="Symbol" charset="2"/>
              </a:rPr>
              <a:t>E  </a:t>
            </a:r>
            <a:r>
              <a:rPr lang="en-US" sz="3200" dirty="0" err="1" smtClean="0">
                <a:solidFill>
                  <a:srgbClr val="008000"/>
                </a:solidFill>
                <a:sym typeface="Symbol" charset="2"/>
              </a:rPr>
              <a:t>bE</a:t>
            </a:r>
            <a:endParaRPr lang="en-US" sz="3200" dirty="0" smtClean="0">
              <a:solidFill>
                <a:srgbClr val="008000"/>
              </a:solidFill>
              <a:sym typeface="Symbol" charset="2"/>
            </a:endParaRPr>
          </a:p>
          <a:p>
            <a:r>
              <a:rPr lang="en-US" sz="3200" dirty="0">
                <a:sym typeface="Symbol" charset="2"/>
              </a:rPr>
              <a:t>E </a:t>
            </a:r>
            <a:r>
              <a:rPr lang="en-US" sz="3200" dirty="0" smtClean="0">
                <a:sym typeface="Symbol" charset="2"/>
              </a:rPr>
              <a:t> b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876800" y="2133600"/>
            <a:ext cx="149251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aaabb</a:t>
            </a:r>
            <a:r>
              <a:rPr lang="en-US" sz="3200" dirty="0" err="1" smtClean="0">
                <a:solidFill>
                  <a:srgbClr val="008000"/>
                </a:solidFill>
              </a:rPr>
              <a:t>E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0" y="3124200"/>
            <a:ext cx="212930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aaabb</a:t>
            </a:r>
            <a:r>
              <a:rPr lang="en-US" sz="3200" dirty="0" smtClean="0"/>
              <a:t>…</a:t>
            </a:r>
            <a:r>
              <a:rPr lang="en-US" sz="3200" dirty="0" err="1" smtClean="0">
                <a:solidFill>
                  <a:srgbClr val="008000"/>
                </a:solidFill>
              </a:rPr>
              <a:t>bE</a:t>
            </a:r>
            <a:endParaRPr lang="en-US" sz="3200" dirty="0">
              <a:solidFill>
                <a:srgbClr val="00800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6166687" y="2743200"/>
            <a:ext cx="5513" cy="38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732612" y="4419600"/>
            <a:ext cx="49995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- Can do this as many times as we want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- Keeps adding more b’s to the end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1951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language does this represent?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0" y="2590800"/>
            <a:ext cx="39624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</a:t>
            </a:r>
            <a:r>
              <a:rPr lang="en-US" sz="3200" dirty="0" err="1" smtClean="0">
                <a:sym typeface="Symbol" charset="2"/>
              </a:rPr>
              <a:t>aS</a:t>
            </a:r>
            <a:endParaRPr lang="en-US" sz="3200" dirty="0">
              <a:sym typeface="Symbol" charset="2"/>
            </a:endParaRPr>
          </a:p>
          <a:p>
            <a:r>
              <a:rPr lang="en-US" sz="3200" dirty="0"/>
              <a:t>S </a:t>
            </a:r>
            <a:r>
              <a:rPr lang="en-US" sz="3200" dirty="0" smtClean="0">
                <a:sym typeface="Symbol" charset="2"/>
              </a:rPr>
              <a:t> E</a:t>
            </a:r>
          </a:p>
          <a:p>
            <a:r>
              <a:rPr lang="en-US" sz="3200" dirty="0" smtClean="0">
                <a:solidFill>
                  <a:srgbClr val="000000"/>
                </a:solidFill>
                <a:sym typeface="Symbol" charset="2"/>
              </a:rPr>
              <a:t>E  </a:t>
            </a:r>
            <a:r>
              <a:rPr lang="en-US" sz="3200" dirty="0" err="1" smtClean="0">
                <a:solidFill>
                  <a:srgbClr val="000000"/>
                </a:solidFill>
                <a:sym typeface="Symbol" charset="2"/>
              </a:rPr>
              <a:t>bE</a:t>
            </a:r>
            <a:endParaRPr lang="en-US" sz="3200" dirty="0" smtClean="0">
              <a:solidFill>
                <a:srgbClr val="000000"/>
              </a:solidFill>
              <a:sym typeface="Symbol" charset="2"/>
            </a:endParaRPr>
          </a:p>
          <a:p>
            <a:r>
              <a:rPr lang="en-US" sz="3200" dirty="0">
                <a:solidFill>
                  <a:srgbClr val="008000"/>
                </a:solidFill>
                <a:sym typeface="Symbol" charset="2"/>
              </a:rPr>
              <a:t>E </a:t>
            </a:r>
            <a:r>
              <a:rPr lang="en-US" sz="3200" dirty="0" smtClean="0">
                <a:solidFill>
                  <a:srgbClr val="008000"/>
                </a:solidFill>
                <a:sym typeface="Symbol" charset="2"/>
              </a:rPr>
              <a:t> b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267200" y="2133600"/>
            <a:ext cx="212930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aaabb</a:t>
            </a:r>
            <a:r>
              <a:rPr lang="en-US" sz="3200" dirty="0" smtClean="0"/>
              <a:t>…</a:t>
            </a:r>
            <a:r>
              <a:rPr lang="en-US" sz="3200" dirty="0" err="1" smtClean="0"/>
              <a:t>b</a:t>
            </a:r>
            <a:r>
              <a:rPr lang="en-US" sz="3200" dirty="0" err="1" smtClean="0">
                <a:solidFill>
                  <a:srgbClr val="008000"/>
                </a:solidFill>
              </a:rPr>
              <a:t>E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91000" y="3124200"/>
            <a:ext cx="217198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aaabb</a:t>
            </a:r>
            <a:r>
              <a:rPr lang="en-US" sz="3200" dirty="0" smtClean="0"/>
              <a:t>…b</a:t>
            </a:r>
            <a:r>
              <a:rPr lang="en-US" sz="3200" dirty="0" smtClean="0">
                <a:solidFill>
                  <a:srgbClr val="008000"/>
                </a:solidFill>
              </a:rPr>
              <a:t>b</a:t>
            </a:r>
            <a:endParaRPr lang="en-US" sz="3200" dirty="0">
              <a:solidFill>
                <a:srgbClr val="00800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6166687" y="2743200"/>
            <a:ext cx="5513" cy="38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343400" y="4338935"/>
            <a:ext cx="37497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Eventually, apply second rule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39894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language does this represent?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0" y="2590800"/>
            <a:ext cx="39624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</a:t>
            </a:r>
            <a:r>
              <a:rPr lang="en-US" sz="3200" dirty="0" err="1" smtClean="0">
                <a:sym typeface="Symbol" charset="2"/>
              </a:rPr>
              <a:t>aS</a:t>
            </a:r>
            <a:endParaRPr lang="en-US" sz="3200" dirty="0">
              <a:sym typeface="Symbol" charset="2"/>
            </a:endParaRPr>
          </a:p>
          <a:p>
            <a:r>
              <a:rPr lang="en-US" sz="3200" dirty="0"/>
              <a:t>S </a:t>
            </a:r>
            <a:r>
              <a:rPr lang="en-US" sz="3200" dirty="0" smtClean="0">
                <a:sym typeface="Symbol" charset="2"/>
              </a:rPr>
              <a:t> E</a:t>
            </a:r>
          </a:p>
          <a:p>
            <a:r>
              <a:rPr lang="en-US" sz="3200" dirty="0" smtClean="0">
                <a:solidFill>
                  <a:srgbClr val="000000"/>
                </a:solidFill>
                <a:sym typeface="Symbol" charset="2"/>
              </a:rPr>
              <a:t>E  </a:t>
            </a:r>
            <a:r>
              <a:rPr lang="en-US" sz="3200" dirty="0" err="1" smtClean="0">
                <a:solidFill>
                  <a:srgbClr val="000000"/>
                </a:solidFill>
                <a:sym typeface="Symbol" charset="2"/>
              </a:rPr>
              <a:t>bE</a:t>
            </a:r>
            <a:endParaRPr lang="en-US" sz="3200" dirty="0" smtClean="0">
              <a:solidFill>
                <a:srgbClr val="000000"/>
              </a:solidFill>
              <a:sym typeface="Symbol" charset="2"/>
            </a:endParaRPr>
          </a:p>
          <a:p>
            <a:r>
              <a:rPr lang="en-US" sz="3200" dirty="0">
                <a:sym typeface="Symbol" charset="2"/>
              </a:rPr>
              <a:t>E </a:t>
            </a:r>
            <a:r>
              <a:rPr lang="en-US" sz="3200" dirty="0" smtClean="0">
                <a:sym typeface="Symbol" charset="2"/>
              </a:rPr>
              <a:t> b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267200" y="2133600"/>
            <a:ext cx="212930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aaabb</a:t>
            </a:r>
            <a:r>
              <a:rPr lang="en-US" sz="3200" dirty="0" smtClean="0"/>
              <a:t>…</a:t>
            </a:r>
            <a:r>
              <a:rPr lang="en-US" sz="3200" dirty="0" err="1" smtClean="0"/>
              <a:t>b</a:t>
            </a:r>
            <a:r>
              <a:rPr lang="en-US" sz="3200" dirty="0" err="1" smtClean="0">
                <a:solidFill>
                  <a:srgbClr val="008000"/>
                </a:solidFill>
              </a:rPr>
              <a:t>E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91000" y="3124200"/>
            <a:ext cx="217198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aaabb</a:t>
            </a:r>
            <a:r>
              <a:rPr lang="en-US" sz="3200" dirty="0" smtClean="0"/>
              <a:t>…b</a:t>
            </a:r>
            <a:r>
              <a:rPr lang="en-US" sz="3200" dirty="0" smtClean="0">
                <a:solidFill>
                  <a:srgbClr val="008000"/>
                </a:solidFill>
              </a:rPr>
              <a:t>b</a:t>
            </a:r>
            <a:endParaRPr lang="en-US" sz="3200" dirty="0">
              <a:solidFill>
                <a:srgbClr val="00800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6166687" y="2743200"/>
            <a:ext cx="5513" cy="38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62000" y="5257800"/>
            <a:ext cx="71513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Grammar represents all strings with zero or more a’s followed by one or more b’s</a:t>
            </a:r>
          </a:p>
        </p:txBody>
      </p:sp>
    </p:spTree>
    <p:extLst>
      <p:ext uri="{BB962C8B-B14F-4D97-AF65-F5344CB8AC3E}">
        <p14:creationId xmlns:p14="http://schemas.microsoft.com/office/powerpoint/2010/main" val="22555253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Notational convenience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12648" y="2895600"/>
            <a:ext cx="19050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</a:t>
            </a:r>
            <a:r>
              <a:rPr lang="en-US" sz="3200" dirty="0" err="1" smtClean="0">
                <a:sym typeface="Symbol" charset="2"/>
              </a:rPr>
              <a:t>aS</a:t>
            </a:r>
            <a:endParaRPr lang="en-US" sz="3200" dirty="0">
              <a:sym typeface="Symbol" charset="2"/>
            </a:endParaRPr>
          </a:p>
          <a:p>
            <a:r>
              <a:rPr lang="en-US" sz="3200" dirty="0"/>
              <a:t>S </a:t>
            </a:r>
            <a:r>
              <a:rPr lang="en-US" sz="3200" dirty="0" smtClean="0">
                <a:sym typeface="Symbol" charset="2"/>
              </a:rPr>
              <a:t> E</a:t>
            </a:r>
          </a:p>
          <a:p>
            <a:r>
              <a:rPr lang="en-US" sz="3200" dirty="0" smtClean="0">
                <a:solidFill>
                  <a:srgbClr val="000000"/>
                </a:solidFill>
                <a:sym typeface="Symbol" charset="2"/>
              </a:rPr>
              <a:t>E  </a:t>
            </a:r>
            <a:r>
              <a:rPr lang="en-US" sz="3200" dirty="0" err="1" smtClean="0">
                <a:solidFill>
                  <a:srgbClr val="000000"/>
                </a:solidFill>
                <a:sym typeface="Symbol" charset="2"/>
              </a:rPr>
              <a:t>bE</a:t>
            </a:r>
            <a:endParaRPr lang="en-US" sz="3200" dirty="0" smtClean="0">
              <a:solidFill>
                <a:srgbClr val="000000"/>
              </a:solidFill>
              <a:sym typeface="Symbol" charset="2"/>
            </a:endParaRPr>
          </a:p>
          <a:p>
            <a:r>
              <a:rPr lang="en-US" sz="3200" dirty="0">
                <a:sym typeface="Symbol" charset="2"/>
              </a:rPr>
              <a:t>E </a:t>
            </a:r>
            <a:r>
              <a:rPr lang="en-US" sz="3200" dirty="0" smtClean="0">
                <a:sym typeface="Symbol" charset="2"/>
              </a:rPr>
              <a:t> b</a:t>
            </a:r>
          </a:p>
        </p:txBody>
      </p:sp>
      <p:sp>
        <p:nvSpPr>
          <p:cNvPr id="5" name="Right Arrow 4"/>
          <p:cNvSpPr/>
          <p:nvPr/>
        </p:nvSpPr>
        <p:spPr>
          <a:xfrm>
            <a:off x="2695012" y="3366759"/>
            <a:ext cx="914400" cy="1066800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343400" y="3276600"/>
            <a:ext cx="3276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</a:t>
            </a:r>
            <a:r>
              <a:rPr lang="en-US" sz="3200" dirty="0" err="1" smtClean="0">
                <a:sym typeface="Symbol" charset="2"/>
              </a:rPr>
              <a:t>aS</a:t>
            </a:r>
            <a:r>
              <a:rPr lang="en-US" sz="3200" dirty="0" smtClean="0">
                <a:sym typeface="Symbol" charset="2"/>
              </a:rPr>
              <a:t>  </a:t>
            </a:r>
            <a:r>
              <a:rPr lang="en-US" sz="3200" b="1" dirty="0" smtClean="0">
                <a:solidFill>
                  <a:srgbClr val="008000"/>
                </a:solidFill>
                <a:sym typeface="Symbol" charset="2"/>
              </a:rPr>
              <a:t>|</a:t>
            </a:r>
            <a:r>
              <a:rPr lang="en-US" sz="3200" dirty="0" smtClean="0">
                <a:sym typeface="Symbol" charset="2"/>
              </a:rPr>
              <a:t>  E</a:t>
            </a:r>
            <a:endParaRPr lang="en-US" sz="3200" dirty="0">
              <a:sym typeface="Symbol" charset="2"/>
            </a:endParaRPr>
          </a:p>
          <a:p>
            <a:r>
              <a:rPr lang="en-US" sz="3200" dirty="0" smtClean="0">
                <a:solidFill>
                  <a:srgbClr val="000000"/>
                </a:solidFill>
                <a:sym typeface="Symbol" charset="2"/>
              </a:rPr>
              <a:t>E  </a:t>
            </a:r>
            <a:r>
              <a:rPr lang="en-US" sz="3200" dirty="0" err="1" smtClean="0">
                <a:solidFill>
                  <a:srgbClr val="000000"/>
                </a:solidFill>
                <a:sym typeface="Symbol" charset="2"/>
              </a:rPr>
              <a:t>bE</a:t>
            </a:r>
            <a:r>
              <a:rPr lang="en-US" sz="3200" dirty="0">
                <a:sym typeface="Symbol" charset="2"/>
              </a:rPr>
              <a:t> </a:t>
            </a:r>
            <a:r>
              <a:rPr lang="en-US" sz="3200" b="1" dirty="0">
                <a:solidFill>
                  <a:srgbClr val="008000"/>
                </a:solidFill>
                <a:sym typeface="Symbol" charset="2"/>
              </a:rPr>
              <a:t>|</a:t>
            </a:r>
            <a:r>
              <a:rPr lang="en-US" sz="3200" dirty="0">
                <a:sym typeface="Symbol" charset="2"/>
              </a:rPr>
              <a:t> </a:t>
            </a:r>
            <a:r>
              <a:rPr lang="en-US" sz="3200" dirty="0" smtClean="0">
                <a:sym typeface="Symbol" charset="2"/>
              </a:rPr>
              <a:t> b</a:t>
            </a:r>
            <a:endParaRPr lang="en-US" sz="3200" dirty="0" smtClean="0">
              <a:solidFill>
                <a:srgbClr val="000000"/>
              </a:solidFill>
              <a:sym typeface="Symbol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4286617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839200" cy="990600"/>
          </a:xfrm>
        </p:spPr>
        <p:txBody>
          <a:bodyPr>
            <a:noAutofit/>
          </a:bodyPr>
          <a:lstStyle/>
          <a:p>
            <a:r>
              <a:rPr lang="en-US" sz="3600" dirty="0" smtClean="0"/>
              <a:t>Often many ways to write the same language</a:t>
            </a:r>
            <a:endParaRPr lang="en-US" sz="3600" dirty="0"/>
          </a:p>
        </p:txBody>
      </p:sp>
      <p:sp>
        <p:nvSpPr>
          <p:cNvPr id="4" name="Rectangle 3"/>
          <p:cNvSpPr/>
          <p:nvPr/>
        </p:nvSpPr>
        <p:spPr>
          <a:xfrm>
            <a:off x="685800" y="1828800"/>
            <a:ext cx="3276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</a:t>
            </a:r>
            <a:r>
              <a:rPr lang="en-US" sz="3200" dirty="0" err="1" smtClean="0">
                <a:sym typeface="Symbol" charset="2"/>
              </a:rPr>
              <a:t>aS</a:t>
            </a:r>
            <a:r>
              <a:rPr lang="en-US" sz="3200" dirty="0" smtClean="0">
                <a:sym typeface="Symbol" charset="2"/>
              </a:rPr>
              <a:t>  </a:t>
            </a:r>
            <a:r>
              <a:rPr lang="en-US" sz="3200" b="1" dirty="0" smtClean="0">
                <a:solidFill>
                  <a:srgbClr val="008000"/>
                </a:solidFill>
                <a:sym typeface="Symbol" charset="2"/>
              </a:rPr>
              <a:t>|</a:t>
            </a:r>
            <a:r>
              <a:rPr lang="en-US" sz="3200" dirty="0" smtClean="0">
                <a:sym typeface="Symbol" charset="2"/>
              </a:rPr>
              <a:t>  E</a:t>
            </a:r>
            <a:endParaRPr lang="en-US" sz="3200" dirty="0">
              <a:sym typeface="Symbol" charset="2"/>
            </a:endParaRPr>
          </a:p>
          <a:p>
            <a:r>
              <a:rPr lang="en-US" sz="3200" dirty="0" smtClean="0">
                <a:solidFill>
                  <a:srgbClr val="000000"/>
                </a:solidFill>
                <a:sym typeface="Symbol" charset="2"/>
              </a:rPr>
              <a:t>E  </a:t>
            </a:r>
            <a:r>
              <a:rPr lang="en-US" sz="3200" dirty="0" err="1" smtClean="0">
                <a:solidFill>
                  <a:srgbClr val="000000"/>
                </a:solidFill>
                <a:sym typeface="Symbol" charset="2"/>
              </a:rPr>
              <a:t>bE</a:t>
            </a:r>
            <a:r>
              <a:rPr lang="en-US" sz="3200" dirty="0">
                <a:sym typeface="Symbol" charset="2"/>
              </a:rPr>
              <a:t> </a:t>
            </a:r>
            <a:r>
              <a:rPr lang="en-US" sz="3200" b="1" dirty="0">
                <a:solidFill>
                  <a:srgbClr val="008000"/>
                </a:solidFill>
                <a:sym typeface="Symbol" charset="2"/>
              </a:rPr>
              <a:t>|</a:t>
            </a:r>
            <a:r>
              <a:rPr lang="en-US" sz="3200" dirty="0">
                <a:sym typeface="Symbol" charset="2"/>
              </a:rPr>
              <a:t> </a:t>
            </a:r>
            <a:r>
              <a:rPr lang="en-US" sz="3200" dirty="0" smtClean="0">
                <a:sym typeface="Symbol" charset="2"/>
              </a:rPr>
              <a:t> b</a:t>
            </a:r>
            <a:endParaRPr lang="en-US" sz="3200" dirty="0" smtClean="0">
              <a:solidFill>
                <a:srgbClr val="000000"/>
              </a:solidFill>
              <a:sym typeface="Symbol" charset="2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304800" y="3276600"/>
            <a:ext cx="815340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609600" y="3418582"/>
            <a:ext cx="3276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</a:t>
            </a:r>
            <a:r>
              <a:rPr lang="en-US" sz="3200" dirty="0" err="1" smtClean="0">
                <a:sym typeface="Symbol" charset="2"/>
              </a:rPr>
              <a:t>aS</a:t>
            </a:r>
            <a:r>
              <a:rPr lang="en-US" sz="3200" dirty="0" smtClean="0">
                <a:sym typeface="Symbol" charset="2"/>
              </a:rPr>
              <a:t>  </a:t>
            </a:r>
            <a:r>
              <a:rPr lang="en-US" sz="3200" b="1" dirty="0" smtClean="0">
                <a:solidFill>
                  <a:srgbClr val="008000"/>
                </a:solidFill>
                <a:sym typeface="Symbol" charset="2"/>
              </a:rPr>
              <a:t>|</a:t>
            </a:r>
            <a:r>
              <a:rPr lang="en-US" sz="3200" dirty="0" smtClean="0">
                <a:sym typeface="Symbol" charset="2"/>
              </a:rPr>
              <a:t>  E</a:t>
            </a:r>
            <a:endParaRPr lang="en-US" sz="3200" dirty="0">
              <a:sym typeface="Symbol" charset="2"/>
            </a:endParaRPr>
          </a:p>
          <a:p>
            <a:r>
              <a:rPr lang="en-US" sz="3200" dirty="0" smtClean="0">
                <a:solidFill>
                  <a:srgbClr val="000000"/>
                </a:solidFill>
                <a:sym typeface="Symbol" charset="2"/>
              </a:rPr>
              <a:t>E  </a:t>
            </a:r>
            <a:r>
              <a:rPr lang="en-US" sz="3200" dirty="0" err="1" smtClean="0">
                <a:solidFill>
                  <a:srgbClr val="000000"/>
                </a:solidFill>
                <a:sym typeface="Symbol" charset="2"/>
              </a:rPr>
              <a:t>Eb</a:t>
            </a:r>
            <a:r>
              <a:rPr lang="en-US" sz="3200" dirty="0" smtClean="0">
                <a:sym typeface="Symbol" charset="2"/>
              </a:rPr>
              <a:t> </a:t>
            </a:r>
            <a:r>
              <a:rPr lang="en-US" sz="3200" b="1" dirty="0">
                <a:solidFill>
                  <a:srgbClr val="008000"/>
                </a:solidFill>
                <a:sym typeface="Symbol" charset="2"/>
              </a:rPr>
              <a:t>|</a:t>
            </a:r>
            <a:r>
              <a:rPr lang="en-US" sz="3200" dirty="0">
                <a:sym typeface="Symbol" charset="2"/>
              </a:rPr>
              <a:t> </a:t>
            </a:r>
            <a:r>
              <a:rPr lang="en-US" sz="3200" dirty="0" smtClean="0">
                <a:sym typeface="Symbol" charset="2"/>
              </a:rPr>
              <a:t> b</a:t>
            </a:r>
            <a:endParaRPr lang="en-US" sz="3200" dirty="0" smtClean="0">
              <a:solidFill>
                <a:srgbClr val="000000"/>
              </a:solidFill>
              <a:sym typeface="Symbol" charset="2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304800" y="4876800"/>
            <a:ext cx="815340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13900" y="5257800"/>
            <a:ext cx="59393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</a:t>
            </a:r>
            <a:r>
              <a:rPr lang="en-US" sz="3200" dirty="0" err="1" smtClean="0">
                <a:sym typeface="Symbol" charset="2"/>
              </a:rPr>
              <a:t>aS</a:t>
            </a:r>
            <a:r>
              <a:rPr lang="en-US" sz="3200" dirty="0" smtClean="0">
                <a:sym typeface="Symbol" charset="2"/>
              </a:rPr>
              <a:t>  </a:t>
            </a:r>
            <a:r>
              <a:rPr lang="en-US" sz="3200" b="1" dirty="0" smtClean="0">
                <a:solidFill>
                  <a:srgbClr val="008000"/>
                </a:solidFill>
                <a:sym typeface="Symbol" charset="2"/>
              </a:rPr>
              <a:t>|</a:t>
            </a:r>
            <a:r>
              <a:rPr lang="en-US" sz="3200" dirty="0" smtClean="0">
                <a:sym typeface="Symbol" charset="2"/>
              </a:rPr>
              <a:t>  </a:t>
            </a:r>
            <a:r>
              <a:rPr lang="en-US" sz="3200" dirty="0" err="1" smtClean="0">
                <a:sym typeface="Symbol" charset="2"/>
              </a:rPr>
              <a:t>aaS</a:t>
            </a:r>
            <a:r>
              <a:rPr lang="en-US" sz="3200" dirty="0" smtClean="0">
                <a:sym typeface="Symbol" charset="2"/>
              </a:rPr>
              <a:t> </a:t>
            </a:r>
            <a:r>
              <a:rPr lang="en-US" sz="3200" b="1" dirty="0">
                <a:solidFill>
                  <a:srgbClr val="008000"/>
                </a:solidFill>
                <a:sym typeface="Symbol" charset="2"/>
              </a:rPr>
              <a:t>|</a:t>
            </a:r>
            <a:r>
              <a:rPr lang="en-US" sz="3200" dirty="0" smtClean="0">
                <a:sym typeface="Symbol" charset="2"/>
              </a:rPr>
              <a:t>  E</a:t>
            </a:r>
            <a:endParaRPr lang="en-US" sz="3200" dirty="0">
              <a:sym typeface="Symbol" charset="2"/>
            </a:endParaRPr>
          </a:p>
          <a:p>
            <a:r>
              <a:rPr lang="en-US" sz="3200" dirty="0" smtClean="0">
                <a:solidFill>
                  <a:srgbClr val="000000"/>
                </a:solidFill>
                <a:sym typeface="Symbol" charset="2"/>
              </a:rPr>
              <a:t>E  </a:t>
            </a:r>
            <a:r>
              <a:rPr lang="en-US" sz="3200" dirty="0" err="1" smtClean="0">
                <a:solidFill>
                  <a:srgbClr val="000000"/>
                </a:solidFill>
                <a:sym typeface="Symbol" charset="2"/>
              </a:rPr>
              <a:t>Eb</a:t>
            </a:r>
            <a:r>
              <a:rPr lang="en-US" sz="3200" dirty="0" smtClean="0">
                <a:sym typeface="Symbol" charset="2"/>
              </a:rPr>
              <a:t> </a:t>
            </a:r>
            <a:r>
              <a:rPr lang="en-US" sz="3200" b="1" dirty="0">
                <a:solidFill>
                  <a:srgbClr val="008000"/>
                </a:solidFill>
                <a:sym typeface="Symbol" charset="2"/>
              </a:rPr>
              <a:t>|</a:t>
            </a:r>
            <a:r>
              <a:rPr lang="en-US" sz="3200" dirty="0">
                <a:sym typeface="Symbol" charset="2"/>
              </a:rPr>
              <a:t> </a:t>
            </a:r>
            <a:r>
              <a:rPr lang="en-US" sz="3200" dirty="0" smtClean="0">
                <a:sym typeface="Symbol" charset="2"/>
              </a:rPr>
              <a:t> b</a:t>
            </a:r>
            <a:endParaRPr lang="en-US" sz="3200" dirty="0" smtClean="0">
              <a:solidFill>
                <a:srgbClr val="000000"/>
              </a:solidFill>
              <a:sym typeface="Symbol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7236495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languages do these represent?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57988" y="3733800"/>
            <a:ext cx="295625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</a:t>
            </a:r>
            <a:r>
              <a:rPr lang="en-US" sz="3200" dirty="0" err="1" smtClean="0">
                <a:sym typeface="Symbol" charset="2"/>
              </a:rPr>
              <a:t>aSb</a:t>
            </a:r>
            <a:endParaRPr lang="en-US" sz="3200" dirty="0" smtClean="0">
              <a:sym typeface="Symbol" charset="2"/>
            </a:endParaRPr>
          </a:p>
          <a:p>
            <a:r>
              <a:rPr lang="en-US" sz="3200" dirty="0">
                <a:sym typeface="Symbol" charset="2"/>
              </a:rPr>
              <a:t>S </a:t>
            </a:r>
            <a:r>
              <a:rPr lang="en-US" sz="3200" dirty="0" smtClean="0">
                <a:sym typeface="Symbol" charset="2"/>
              </a:rPr>
              <a:t> </a:t>
            </a:r>
            <a:r>
              <a:rPr lang="en-US" sz="3200" dirty="0" err="1" smtClean="0">
                <a:sym typeface="Symbol" charset="2"/>
              </a:rPr>
              <a:t>ab</a:t>
            </a:r>
            <a:r>
              <a:rPr lang="en-US" sz="3200" dirty="0" smtClean="0">
                <a:sym typeface="Symbol" charset="2"/>
              </a:rPr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762000" y="1992750"/>
            <a:ext cx="533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</a:t>
            </a:r>
            <a:r>
              <a:rPr lang="en-US" sz="3200" dirty="0" err="1" smtClean="0">
                <a:sym typeface="Symbol" charset="2"/>
              </a:rPr>
              <a:t>aEa</a:t>
            </a:r>
            <a:r>
              <a:rPr lang="en-US" sz="3200" dirty="0" smtClean="0">
                <a:sym typeface="Symbol" charset="2"/>
              </a:rPr>
              <a:t>  </a:t>
            </a:r>
            <a:r>
              <a:rPr lang="en-US" sz="3200" b="1" dirty="0" smtClean="0">
                <a:solidFill>
                  <a:srgbClr val="008000"/>
                </a:solidFill>
                <a:sym typeface="Symbol" charset="2"/>
              </a:rPr>
              <a:t>|</a:t>
            </a:r>
            <a:r>
              <a:rPr lang="en-US" sz="3200" dirty="0" smtClean="0">
                <a:sym typeface="Symbol" charset="2"/>
              </a:rPr>
              <a:t>  </a:t>
            </a:r>
            <a:r>
              <a:rPr lang="en-US" sz="3200" dirty="0" err="1" smtClean="0">
                <a:sym typeface="Symbol" charset="2"/>
              </a:rPr>
              <a:t>bEb</a:t>
            </a:r>
            <a:endParaRPr lang="en-US" sz="3200" dirty="0" smtClean="0">
              <a:sym typeface="Symbol" charset="2"/>
            </a:endParaRPr>
          </a:p>
          <a:p>
            <a:r>
              <a:rPr lang="en-US" sz="3200" dirty="0" smtClean="0">
                <a:sym typeface="Symbol" charset="2"/>
              </a:rPr>
              <a:t>E  </a:t>
            </a:r>
            <a:r>
              <a:rPr lang="en-US" sz="3200" dirty="0" err="1" smtClean="0">
                <a:sym typeface="Symbol" charset="2"/>
              </a:rPr>
              <a:t>Ea</a:t>
            </a:r>
            <a:r>
              <a:rPr lang="en-US" sz="3200" dirty="0" smtClean="0">
                <a:sym typeface="Symbol" charset="2"/>
              </a:rPr>
              <a:t>  </a:t>
            </a:r>
            <a:r>
              <a:rPr lang="en-US" sz="3200" b="1" dirty="0" smtClean="0">
                <a:solidFill>
                  <a:srgbClr val="008000"/>
                </a:solidFill>
                <a:sym typeface="Symbol" charset="2"/>
              </a:rPr>
              <a:t>|</a:t>
            </a:r>
            <a:r>
              <a:rPr lang="en-US" sz="3200" dirty="0" smtClean="0">
                <a:sym typeface="Symbol" charset="2"/>
              </a:rPr>
              <a:t>  </a:t>
            </a:r>
            <a:r>
              <a:rPr lang="en-US" sz="3200" dirty="0" err="1" smtClean="0">
                <a:sym typeface="Symbol" charset="2"/>
              </a:rPr>
              <a:t>Eb</a:t>
            </a:r>
            <a:r>
              <a:rPr lang="en-US" sz="3200" dirty="0" smtClean="0">
                <a:sym typeface="Symbol" charset="2"/>
              </a:rPr>
              <a:t>  </a:t>
            </a:r>
            <a:r>
              <a:rPr lang="en-US" sz="3200" b="1" dirty="0" smtClean="0">
                <a:solidFill>
                  <a:srgbClr val="008000"/>
                </a:solidFill>
                <a:sym typeface="Symbol" charset="2"/>
              </a:rPr>
              <a:t>|</a:t>
            </a:r>
            <a:r>
              <a:rPr lang="en-US" sz="3200" dirty="0" smtClean="0">
                <a:sym typeface="Symbol" charset="2"/>
              </a:rPr>
              <a:t>  a  </a:t>
            </a:r>
            <a:r>
              <a:rPr lang="en-US" sz="3200" b="1" dirty="0">
                <a:solidFill>
                  <a:srgbClr val="008000"/>
                </a:solidFill>
                <a:sym typeface="Symbol" charset="2"/>
              </a:rPr>
              <a:t>|</a:t>
            </a:r>
            <a:r>
              <a:rPr lang="en-US" sz="3200" dirty="0" smtClean="0">
                <a:sym typeface="Symbol" charset="2"/>
              </a:rPr>
              <a:t>  b</a:t>
            </a:r>
          </a:p>
        </p:txBody>
      </p:sp>
      <p:sp>
        <p:nvSpPr>
          <p:cNvPr id="8" name="Rectangle 7"/>
          <p:cNvSpPr/>
          <p:nvPr/>
        </p:nvSpPr>
        <p:spPr>
          <a:xfrm>
            <a:off x="757988" y="5257800"/>
            <a:ext cx="7547812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</a:t>
            </a:r>
            <a:r>
              <a:rPr lang="en-US" sz="3200" dirty="0" err="1" smtClean="0">
                <a:sym typeface="Symbol" charset="2"/>
              </a:rPr>
              <a:t>aaS</a:t>
            </a:r>
            <a:r>
              <a:rPr lang="en-US" sz="3200" dirty="0" smtClean="0">
                <a:sym typeface="Symbol" charset="2"/>
              </a:rPr>
              <a:t>  </a:t>
            </a:r>
            <a:r>
              <a:rPr lang="en-US" sz="3200" b="1" dirty="0" smtClean="0">
                <a:solidFill>
                  <a:srgbClr val="008000"/>
                </a:solidFill>
                <a:sym typeface="Symbol" charset="2"/>
              </a:rPr>
              <a:t>|</a:t>
            </a:r>
            <a:r>
              <a:rPr lang="en-US" sz="3200" dirty="0" smtClean="0">
                <a:sym typeface="Symbol" charset="2"/>
              </a:rPr>
              <a:t>  </a:t>
            </a:r>
            <a:r>
              <a:rPr lang="en-US" sz="3200" dirty="0" err="1" smtClean="0">
                <a:sym typeface="Symbol" charset="2"/>
              </a:rPr>
              <a:t>abS</a:t>
            </a:r>
            <a:r>
              <a:rPr lang="en-US" sz="3200" dirty="0" smtClean="0">
                <a:sym typeface="Symbol" charset="2"/>
              </a:rPr>
              <a:t>  </a:t>
            </a:r>
            <a:r>
              <a:rPr lang="en-US" sz="3200" b="1" dirty="0" smtClean="0">
                <a:solidFill>
                  <a:srgbClr val="008000"/>
                </a:solidFill>
                <a:sym typeface="Symbol" charset="2"/>
              </a:rPr>
              <a:t>|</a:t>
            </a:r>
            <a:r>
              <a:rPr lang="en-US" sz="3200" dirty="0" smtClean="0">
                <a:sym typeface="Symbol" charset="2"/>
              </a:rPr>
              <a:t>  </a:t>
            </a:r>
            <a:r>
              <a:rPr lang="en-US" sz="3200" dirty="0" err="1" smtClean="0">
                <a:sym typeface="Symbol" charset="2"/>
              </a:rPr>
              <a:t>baS</a:t>
            </a:r>
            <a:r>
              <a:rPr lang="en-US" sz="3200" dirty="0" smtClean="0">
                <a:sym typeface="Symbol" charset="2"/>
              </a:rPr>
              <a:t>  </a:t>
            </a:r>
            <a:r>
              <a:rPr lang="en-US" sz="3200" b="1" dirty="0" smtClean="0">
                <a:solidFill>
                  <a:srgbClr val="008000"/>
                </a:solidFill>
                <a:sym typeface="Symbol" charset="2"/>
              </a:rPr>
              <a:t>|</a:t>
            </a:r>
            <a:r>
              <a:rPr lang="en-US" sz="3200" dirty="0" smtClean="0">
                <a:sym typeface="Symbol" charset="2"/>
              </a:rPr>
              <a:t>  </a:t>
            </a:r>
            <a:r>
              <a:rPr lang="en-US" sz="3200" dirty="0" err="1" smtClean="0">
                <a:sym typeface="Symbol" charset="2"/>
              </a:rPr>
              <a:t>bbS</a:t>
            </a:r>
            <a:r>
              <a:rPr lang="en-US" sz="3200" dirty="0" smtClean="0">
                <a:sym typeface="Symbol" charset="2"/>
              </a:rPr>
              <a:t>  </a:t>
            </a:r>
            <a:r>
              <a:rPr lang="en-US" sz="3200" b="1" dirty="0" smtClean="0">
                <a:solidFill>
                  <a:srgbClr val="008000"/>
                </a:solidFill>
                <a:sym typeface="Symbol" charset="2"/>
              </a:rPr>
              <a:t>|</a:t>
            </a:r>
            <a:r>
              <a:rPr lang="en-US" sz="3200" dirty="0" smtClean="0">
                <a:sym typeface="Symbol" charset="2"/>
              </a:rPr>
              <a:t> </a:t>
            </a:r>
            <a:r>
              <a:rPr lang="en-US" sz="3200" dirty="0" err="1" smtClean="0">
                <a:sym typeface="Symbol" charset="2"/>
              </a:rPr>
              <a:t>ε</a:t>
            </a:r>
            <a:endParaRPr lang="en-US" sz="3200" dirty="0" smtClean="0">
              <a:sym typeface="Symbol" charset="2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7345220" y="5649218"/>
            <a:ext cx="503380" cy="3705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708520" y="6074112"/>
            <a:ext cx="8439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nothing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533400" y="3429000"/>
            <a:ext cx="800100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33400" y="5105400"/>
            <a:ext cx="800100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76191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languages do these represent?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57988" y="3733800"/>
            <a:ext cx="295625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</a:t>
            </a:r>
            <a:r>
              <a:rPr lang="en-US" sz="3200" dirty="0" err="1" smtClean="0">
                <a:sym typeface="Symbol" charset="2"/>
              </a:rPr>
              <a:t>aSb</a:t>
            </a:r>
            <a:endParaRPr lang="en-US" sz="3200" dirty="0" smtClean="0">
              <a:sym typeface="Symbol" charset="2"/>
            </a:endParaRPr>
          </a:p>
          <a:p>
            <a:r>
              <a:rPr lang="en-US" sz="3200" dirty="0">
                <a:sym typeface="Symbol" charset="2"/>
              </a:rPr>
              <a:t>S </a:t>
            </a:r>
            <a:r>
              <a:rPr lang="en-US" sz="3200" dirty="0" smtClean="0">
                <a:sym typeface="Symbol" charset="2"/>
              </a:rPr>
              <a:t> </a:t>
            </a:r>
            <a:r>
              <a:rPr lang="en-US" sz="3200" dirty="0" err="1" smtClean="0">
                <a:sym typeface="Symbol" charset="2"/>
              </a:rPr>
              <a:t>ab</a:t>
            </a:r>
            <a:r>
              <a:rPr lang="en-US" sz="3200" dirty="0" smtClean="0">
                <a:sym typeface="Symbol" charset="2"/>
              </a:rPr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757988" y="5257800"/>
            <a:ext cx="7547812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</a:t>
            </a:r>
            <a:r>
              <a:rPr lang="en-US" sz="3200" dirty="0" err="1" smtClean="0">
                <a:sym typeface="Symbol" charset="2"/>
              </a:rPr>
              <a:t>aaS</a:t>
            </a:r>
            <a:r>
              <a:rPr lang="en-US" sz="3200" dirty="0" smtClean="0">
                <a:sym typeface="Symbol" charset="2"/>
              </a:rPr>
              <a:t>  </a:t>
            </a:r>
            <a:r>
              <a:rPr lang="en-US" sz="3200" b="1" dirty="0" smtClean="0">
                <a:solidFill>
                  <a:srgbClr val="008000"/>
                </a:solidFill>
                <a:sym typeface="Symbol" charset="2"/>
              </a:rPr>
              <a:t>|</a:t>
            </a:r>
            <a:r>
              <a:rPr lang="en-US" sz="3200" dirty="0" smtClean="0">
                <a:sym typeface="Symbol" charset="2"/>
              </a:rPr>
              <a:t>  </a:t>
            </a:r>
            <a:r>
              <a:rPr lang="en-US" sz="3200" dirty="0" err="1" smtClean="0">
                <a:sym typeface="Symbol" charset="2"/>
              </a:rPr>
              <a:t>abS</a:t>
            </a:r>
            <a:r>
              <a:rPr lang="en-US" sz="3200" dirty="0" smtClean="0">
                <a:sym typeface="Symbol" charset="2"/>
              </a:rPr>
              <a:t>  </a:t>
            </a:r>
            <a:r>
              <a:rPr lang="en-US" sz="3200" b="1" dirty="0" smtClean="0">
                <a:solidFill>
                  <a:srgbClr val="008000"/>
                </a:solidFill>
                <a:sym typeface="Symbol" charset="2"/>
              </a:rPr>
              <a:t>|</a:t>
            </a:r>
            <a:r>
              <a:rPr lang="en-US" sz="3200" dirty="0" smtClean="0">
                <a:sym typeface="Symbol" charset="2"/>
              </a:rPr>
              <a:t>  </a:t>
            </a:r>
            <a:r>
              <a:rPr lang="en-US" sz="3200" dirty="0" err="1" smtClean="0">
                <a:sym typeface="Symbol" charset="2"/>
              </a:rPr>
              <a:t>baS</a:t>
            </a:r>
            <a:r>
              <a:rPr lang="en-US" sz="3200" dirty="0" smtClean="0">
                <a:sym typeface="Symbol" charset="2"/>
              </a:rPr>
              <a:t>  </a:t>
            </a:r>
            <a:r>
              <a:rPr lang="en-US" sz="3200" b="1" dirty="0" smtClean="0">
                <a:solidFill>
                  <a:srgbClr val="008000"/>
                </a:solidFill>
                <a:sym typeface="Symbol" charset="2"/>
              </a:rPr>
              <a:t>|</a:t>
            </a:r>
            <a:r>
              <a:rPr lang="en-US" sz="3200" dirty="0" smtClean="0">
                <a:sym typeface="Symbol" charset="2"/>
              </a:rPr>
              <a:t>  </a:t>
            </a:r>
            <a:r>
              <a:rPr lang="en-US" sz="3200" dirty="0" err="1" smtClean="0">
                <a:sym typeface="Symbol" charset="2"/>
              </a:rPr>
              <a:t>bbS</a:t>
            </a:r>
            <a:r>
              <a:rPr lang="en-US" sz="3200" dirty="0" smtClean="0">
                <a:sym typeface="Symbol" charset="2"/>
              </a:rPr>
              <a:t>  </a:t>
            </a:r>
            <a:r>
              <a:rPr lang="en-US" sz="3200" b="1" dirty="0" smtClean="0">
                <a:solidFill>
                  <a:srgbClr val="008000"/>
                </a:solidFill>
                <a:sym typeface="Symbol" charset="2"/>
              </a:rPr>
              <a:t>|</a:t>
            </a:r>
            <a:r>
              <a:rPr lang="en-US" sz="3200" dirty="0" smtClean="0">
                <a:sym typeface="Symbol" charset="2"/>
              </a:rPr>
              <a:t> </a:t>
            </a:r>
            <a:r>
              <a:rPr lang="en-US" sz="3200" dirty="0" err="1" smtClean="0">
                <a:sym typeface="Symbol" charset="2"/>
              </a:rPr>
              <a:t>ε</a:t>
            </a:r>
            <a:endParaRPr lang="en-US" sz="3200" dirty="0" smtClean="0">
              <a:sym typeface="Symbol" charset="2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533400" y="3429000"/>
            <a:ext cx="800100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33400" y="5105400"/>
            <a:ext cx="800100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648200" y="1600200"/>
            <a:ext cx="43464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all strings of a’s and b’s that start and end with the same letter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114800" y="3817203"/>
            <a:ext cx="39137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strings of a’s followed by an equal number of b’s 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355848" y="6096000"/>
            <a:ext cx="5483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all strings of a’s and b’s with even length 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62000" y="1992750"/>
            <a:ext cx="533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</a:t>
            </a:r>
            <a:r>
              <a:rPr lang="en-US" sz="3200" dirty="0" err="1" smtClean="0">
                <a:sym typeface="Symbol" charset="2"/>
              </a:rPr>
              <a:t>aEa</a:t>
            </a:r>
            <a:r>
              <a:rPr lang="en-US" sz="3200" dirty="0" smtClean="0">
                <a:sym typeface="Symbol" charset="2"/>
              </a:rPr>
              <a:t>  </a:t>
            </a:r>
            <a:r>
              <a:rPr lang="en-US" sz="3200" b="1" dirty="0" smtClean="0">
                <a:solidFill>
                  <a:srgbClr val="008000"/>
                </a:solidFill>
                <a:sym typeface="Symbol" charset="2"/>
              </a:rPr>
              <a:t>|</a:t>
            </a:r>
            <a:r>
              <a:rPr lang="en-US" sz="3200" dirty="0" smtClean="0">
                <a:sym typeface="Symbol" charset="2"/>
              </a:rPr>
              <a:t>  </a:t>
            </a:r>
            <a:r>
              <a:rPr lang="en-US" sz="3200" dirty="0" err="1" smtClean="0">
                <a:sym typeface="Symbol" charset="2"/>
              </a:rPr>
              <a:t>bEb</a:t>
            </a:r>
            <a:endParaRPr lang="en-US" sz="3200" dirty="0" smtClean="0">
              <a:sym typeface="Symbol" charset="2"/>
            </a:endParaRPr>
          </a:p>
          <a:p>
            <a:r>
              <a:rPr lang="en-US" sz="3200" dirty="0" smtClean="0">
                <a:sym typeface="Symbol" charset="2"/>
              </a:rPr>
              <a:t>E  </a:t>
            </a:r>
            <a:r>
              <a:rPr lang="en-US" sz="3200" dirty="0" err="1" smtClean="0">
                <a:sym typeface="Symbol" charset="2"/>
              </a:rPr>
              <a:t>Ea</a:t>
            </a:r>
            <a:r>
              <a:rPr lang="en-US" sz="3200" dirty="0" smtClean="0">
                <a:sym typeface="Symbol" charset="2"/>
              </a:rPr>
              <a:t>  </a:t>
            </a:r>
            <a:r>
              <a:rPr lang="en-US" sz="3200" b="1" dirty="0" smtClean="0">
                <a:solidFill>
                  <a:srgbClr val="008000"/>
                </a:solidFill>
                <a:sym typeface="Symbol" charset="2"/>
              </a:rPr>
              <a:t>|</a:t>
            </a:r>
            <a:r>
              <a:rPr lang="en-US" sz="3200" dirty="0" smtClean="0">
                <a:sym typeface="Symbol" charset="2"/>
              </a:rPr>
              <a:t>  </a:t>
            </a:r>
            <a:r>
              <a:rPr lang="en-US" sz="3200" dirty="0" err="1" smtClean="0">
                <a:sym typeface="Symbol" charset="2"/>
              </a:rPr>
              <a:t>Eb</a:t>
            </a:r>
            <a:r>
              <a:rPr lang="en-US" sz="3200" dirty="0" smtClean="0">
                <a:sym typeface="Symbol" charset="2"/>
              </a:rPr>
              <a:t>  </a:t>
            </a:r>
            <a:r>
              <a:rPr lang="en-US" sz="3200" b="1" dirty="0" smtClean="0">
                <a:solidFill>
                  <a:srgbClr val="008000"/>
                </a:solidFill>
                <a:sym typeface="Symbol" charset="2"/>
              </a:rPr>
              <a:t>|</a:t>
            </a:r>
            <a:r>
              <a:rPr lang="en-US" sz="3200" dirty="0" smtClean="0">
                <a:sym typeface="Symbol" charset="2"/>
              </a:rPr>
              <a:t>  a  </a:t>
            </a:r>
            <a:r>
              <a:rPr lang="en-US" sz="3200" b="1" dirty="0">
                <a:solidFill>
                  <a:srgbClr val="008000"/>
                </a:solidFill>
                <a:sym typeface="Symbol" charset="2"/>
              </a:rPr>
              <a:t>|</a:t>
            </a:r>
            <a:r>
              <a:rPr lang="en-US" sz="3200" dirty="0" smtClean="0">
                <a:sym typeface="Symbol" charset="2"/>
              </a:rPr>
              <a:t>  b</a:t>
            </a:r>
          </a:p>
        </p:txBody>
      </p:sp>
    </p:spTree>
    <p:extLst>
      <p:ext uri="{BB962C8B-B14F-4D97-AF65-F5344CB8AC3E}">
        <p14:creationId xmlns:p14="http://schemas.microsoft.com/office/powerpoint/2010/main" val="41093190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Writing CFGs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66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Write a CFG to represent the language containing all strings that start with a.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362200" y="3733800"/>
            <a:ext cx="38862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S </a:t>
            </a:r>
            <a:r>
              <a:rPr lang="en-US" sz="3200" dirty="0" smtClean="0">
                <a:solidFill>
                  <a:srgbClr val="0000FF"/>
                </a:solidFill>
                <a:sym typeface="Symbol" charset="2"/>
              </a:rPr>
              <a:t> </a:t>
            </a:r>
            <a:r>
              <a:rPr lang="en-US" sz="3200" dirty="0" err="1" smtClean="0">
                <a:solidFill>
                  <a:srgbClr val="0000FF"/>
                </a:solidFill>
                <a:sym typeface="Symbol" charset="2"/>
              </a:rPr>
              <a:t>aT</a:t>
            </a:r>
            <a:endParaRPr lang="en-US" sz="3200" dirty="0" smtClean="0">
              <a:solidFill>
                <a:srgbClr val="0000FF"/>
              </a:solidFill>
              <a:sym typeface="Symbol" charset="2"/>
            </a:endParaRPr>
          </a:p>
          <a:p>
            <a:r>
              <a:rPr lang="en-US" sz="3200" dirty="0" smtClean="0">
                <a:solidFill>
                  <a:srgbClr val="0000FF"/>
                </a:solidFill>
                <a:sym typeface="Symbol" charset="2"/>
              </a:rPr>
              <a:t>T </a:t>
            </a:r>
            <a:r>
              <a:rPr lang="en-US" sz="3200" dirty="0">
                <a:solidFill>
                  <a:srgbClr val="0000FF"/>
                </a:solidFill>
                <a:sym typeface="Symbol" charset="2"/>
              </a:rPr>
              <a:t> </a:t>
            </a:r>
            <a:r>
              <a:rPr lang="en-US" sz="3200" dirty="0" smtClean="0">
                <a:solidFill>
                  <a:srgbClr val="0000FF"/>
                </a:solidFill>
                <a:sym typeface="Symbol" charset="2"/>
              </a:rPr>
              <a:t> Ta  </a:t>
            </a:r>
            <a:r>
              <a:rPr lang="en-US" sz="3200" b="1" dirty="0" smtClean="0">
                <a:solidFill>
                  <a:srgbClr val="008000"/>
                </a:solidFill>
                <a:sym typeface="Symbol" charset="2"/>
              </a:rPr>
              <a:t>|</a:t>
            </a:r>
            <a:r>
              <a:rPr lang="en-US" sz="3200" dirty="0" smtClean="0">
                <a:solidFill>
                  <a:srgbClr val="0000FF"/>
                </a:solidFill>
                <a:sym typeface="Symbol" charset="2"/>
              </a:rPr>
              <a:t>  Tb  </a:t>
            </a:r>
            <a:r>
              <a:rPr lang="en-US" sz="3200" b="1" dirty="0" smtClean="0">
                <a:solidFill>
                  <a:srgbClr val="008000"/>
                </a:solidFill>
                <a:sym typeface="Symbol" charset="2"/>
              </a:rPr>
              <a:t>| </a:t>
            </a:r>
            <a:r>
              <a:rPr lang="en-US" sz="3200" dirty="0" err="1" smtClean="0">
                <a:solidFill>
                  <a:srgbClr val="0000FF"/>
                </a:solidFill>
                <a:sym typeface="Symbol" charset="2"/>
              </a:rPr>
              <a:t>ε</a:t>
            </a:r>
            <a:r>
              <a:rPr lang="en-US" sz="3200" dirty="0" smtClean="0">
                <a:solidFill>
                  <a:srgbClr val="0000FF"/>
                </a:solidFill>
                <a:sym typeface="Symbol" charset="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552845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Writing CFGs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66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Write a CFG to represent the language containing all strings with exactly two </a:t>
            </a:r>
            <a:r>
              <a:rPr lang="en-US" dirty="0" err="1" smtClean="0">
                <a:solidFill>
                  <a:srgbClr val="FF0000"/>
                </a:solidFill>
              </a:rPr>
              <a:t>bs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362200" y="3733800"/>
            <a:ext cx="38862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S </a:t>
            </a:r>
            <a:r>
              <a:rPr lang="en-US" sz="3200" dirty="0" smtClean="0">
                <a:solidFill>
                  <a:srgbClr val="0000FF"/>
                </a:solidFill>
                <a:sym typeface="Symbol" charset="2"/>
              </a:rPr>
              <a:t> </a:t>
            </a:r>
            <a:r>
              <a:rPr lang="en-US" sz="3200" dirty="0" err="1" smtClean="0">
                <a:solidFill>
                  <a:srgbClr val="0000FF"/>
                </a:solidFill>
                <a:sym typeface="Symbol" charset="2"/>
              </a:rPr>
              <a:t>TbTbT</a:t>
            </a:r>
            <a:endParaRPr lang="en-US" sz="3200" dirty="0" smtClean="0">
              <a:solidFill>
                <a:srgbClr val="0000FF"/>
              </a:solidFill>
              <a:sym typeface="Symbol" charset="2"/>
            </a:endParaRPr>
          </a:p>
          <a:p>
            <a:r>
              <a:rPr lang="en-US" sz="3200" dirty="0" smtClean="0">
                <a:solidFill>
                  <a:srgbClr val="0000FF"/>
                </a:solidFill>
                <a:sym typeface="Symbol" charset="2"/>
              </a:rPr>
              <a:t>T </a:t>
            </a:r>
            <a:r>
              <a:rPr lang="en-US" sz="3200" dirty="0">
                <a:solidFill>
                  <a:srgbClr val="0000FF"/>
                </a:solidFill>
                <a:sym typeface="Symbol" charset="2"/>
              </a:rPr>
              <a:t> </a:t>
            </a:r>
            <a:r>
              <a:rPr lang="en-US" sz="3200" dirty="0" smtClean="0">
                <a:solidFill>
                  <a:srgbClr val="0000FF"/>
                </a:solidFill>
                <a:sym typeface="Symbol" charset="2"/>
              </a:rPr>
              <a:t> Ta |</a:t>
            </a:r>
            <a:r>
              <a:rPr lang="en-US" sz="3200" dirty="0" err="1">
                <a:solidFill>
                  <a:srgbClr val="0000FF"/>
                </a:solidFill>
                <a:sym typeface="Symbol" charset="2"/>
              </a:rPr>
              <a:t>ε</a:t>
            </a:r>
            <a:r>
              <a:rPr lang="en-US" sz="3200" dirty="0" smtClean="0">
                <a:solidFill>
                  <a:srgbClr val="0000FF"/>
                </a:solidFill>
                <a:sym typeface="Symbol" charset="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057941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CFG: </a:t>
            </a:r>
            <a:r>
              <a:rPr lang="en-US" dirty="0" smtClean="0"/>
              <a:t>Another example</a:t>
            </a:r>
            <a:endParaRPr lang="en-US" dirty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76400"/>
            <a:ext cx="6934200" cy="4648200"/>
          </a:xfrm>
        </p:spPr>
        <p:txBody>
          <a:bodyPr>
            <a:normAutofit fontScale="85000" lnSpcReduction="20000"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800" dirty="0"/>
              <a:t>Many possible </a:t>
            </a:r>
            <a:r>
              <a:rPr lang="en-US" sz="2800" dirty="0" err="1"/>
              <a:t>CFGs</a:t>
            </a:r>
            <a:r>
              <a:rPr lang="en-US" sz="2800" dirty="0"/>
              <a:t> for English, here is an example (fragment</a:t>
            </a:r>
            <a:r>
              <a:rPr lang="en-US" sz="2800" dirty="0" smtClean="0"/>
              <a:t>):</a:t>
            </a:r>
          </a:p>
          <a:p>
            <a:pPr marL="365760" lvl="1" indent="0" eaLnBrk="1" hangingPunct="1">
              <a:lnSpc>
                <a:spcPct val="140000"/>
              </a:lnSpc>
              <a:buNone/>
            </a:pPr>
            <a:r>
              <a:rPr lang="en-US" sz="2400" dirty="0" smtClean="0"/>
              <a:t>S </a:t>
            </a:r>
            <a:r>
              <a:rPr lang="en-US" sz="2400" dirty="0" err="1" smtClean="0">
                <a:sym typeface="Symbol" charset="2"/>
              </a:rPr>
              <a:t></a:t>
            </a:r>
            <a:r>
              <a:rPr lang="en-US" sz="2400" dirty="0" smtClean="0">
                <a:sym typeface="Symbol" charset="2"/>
              </a:rPr>
              <a:t> NP VP</a:t>
            </a:r>
          </a:p>
          <a:p>
            <a:pPr marL="365760" lvl="1" indent="0" eaLnBrk="1" hangingPunct="1">
              <a:lnSpc>
                <a:spcPct val="140000"/>
              </a:lnSpc>
              <a:buNone/>
            </a:pPr>
            <a:r>
              <a:rPr lang="en-US" sz="2400" dirty="0" smtClean="0">
                <a:sym typeface="Symbol" charset="2"/>
              </a:rPr>
              <a:t>VP </a:t>
            </a:r>
            <a:r>
              <a:rPr lang="en-US" sz="2400" dirty="0" err="1" smtClean="0">
                <a:sym typeface="Symbol" charset="2"/>
              </a:rPr>
              <a:t></a:t>
            </a:r>
            <a:r>
              <a:rPr lang="en-US" sz="2400" dirty="0" smtClean="0">
                <a:sym typeface="Symbol" charset="2"/>
              </a:rPr>
              <a:t>  V NP</a:t>
            </a:r>
          </a:p>
          <a:p>
            <a:pPr marL="365760" lvl="1" indent="0" eaLnBrk="1" hangingPunct="1">
              <a:lnSpc>
                <a:spcPct val="140000"/>
              </a:lnSpc>
              <a:buNone/>
            </a:pPr>
            <a:r>
              <a:rPr lang="en-US" sz="2400" dirty="0" smtClean="0">
                <a:sym typeface="Symbol" charset="2"/>
              </a:rPr>
              <a:t>NP  </a:t>
            </a:r>
            <a:r>
              <a:rPr lang="en-US" sz="2400" dirty="0" err="1" smtClean="0">
                <a:sym typeface="Symbol" charset="2"/>
              </a:rPr>
              <a:t>DetP</a:t>
            </a:r>
            <a:r>
              <a:rPr lang="en-US" sz="2400" dirty="0" smtClean="0">
                <a:sym typeface="Symbol" charset="2"/>
              </a:rPr>
              <a:t> N | </a:t>
            </a:r>
            <a:r>
              <a:rPr lang="en-US" sz="2400" dirty="0" err="1" smtClean="0">
                <a:sym typeface="Symbol" charset="2"/>
              </a:rPr>
              <a:t>DetP</a:t>
            </a:r>
            <a:r>
              <a:rPr lang="en-US" sz="2400" dirty="0" smtClean="0">
                <a:sym typeface="Symbol" charset="2"/>
              </a:rPr>
              <a:t> </a:t>
            </a:r>
            <a:r>
              <a:rPr lang="en-US" sz="2400" dirty="0" err="1" smtClean="0">
                <a:sym typeface="Symbol" charset="2"/>
              </a:rPr>
              <a:t>AdjP</a:t>
            </a:r>
            <a:r>
              <a:rPr lang="en-US" sz="2400" dirty="0" smtClean="0">
                <a:sym typeface="Symbol" charset="2"/>
              </a:rPr>
              <a:t> N</a:t>
            </a:r>
          </a:p>
          <a:p>
            <a:pPr marL="365760" lvl="1" indent="0" eaLnBrk="1" hangingPunct="1">
              <a:lnSpc>
                <a:spcPct val="140000"/>
              </a:lnSpc>
              <a:buNone/>
            </a:pPr>
            <a:r>
              <a:rPr lang="en-US" sz="2400" dirty="0" err="1" smtClean="0">
                <a:sym typeface="Symbol" charset="2"/>
              </a:rPr>
              <a:t>AdjP</a:t>
            </a:r>
            <a:r>
              <a:rPr lang="en-US" sz="2400" dirty="0" smtClean="0">
                <a:sym typeface="Symbol" charset="2"/>
              </a:rPr>
              <a:t> </a:t>
            </a:r>
            <a:r>
              <a:rPr lang="en-US" sz="2400" dirty="0" err="1" smtClean="0">
                <a:sym typeface="Symbol" charset="2"/>
              </a:rPr>
              <a:t></a:t>
            </a:r>
            <a:r>
              <a:rPr lang="en-US" sz="2400" dirty="0" smtClean="0">
                <a:sym typeface="Symbol" charset="2"/>
              </a:rPr>
              <a:t>  </a:t>
            </a:r>
            <a:r>
              <a:rPr lang="en-US" sz="2400" dirty="0" err="1" smtClean="0">
                <a:sym typeface="Symbol" charset="2"/>
              </a:rPr>
              <a:t>Adj</a:t>
            </a:r>
            <a:r>
              <a:rPr lang="en-US" sz="2400" dirty="0" smtClean="0">
                <a:sym typeface="Symbol" charset="2"/>
              </a:rPr>
              <a:t> | Adv </a:t>
            </a:r>
            <a:r>
              <a:rPr lang="en-US" sz="2400" dirty="0" err="1" smtClean="0">
                <a:sym typeface="Symbol" charset="2"/>
              </a:rPr>
              <a:t>AdjP</a:t>
            </a:r>
            <a:endParaRPr lang="en-US" sz="2400" dirty="0" smtClean="0">
              <a:sym typeface="Symbol" charset="2"/>
            </a:endParaRPr>
          </a:p>
          <a:p>
            <a:pPr marL="365760" lvl="1" indent="0" eaLnBrk="1" hangingPunct="1">
              <a:lnSpc>
                <a:spcPct val="140000"/>
              </a:lnSpc>
              <a:buNone/>
            </a:pPr>
            <a:r>
              <a:rPr lang="en-US" sz="2400" dirty="0" smtClean="0">
                <a:sym typeface="Symbol" charset="2"/>
              </a:rPr>
              <a:t>N </a:t>
            </a:r>
            <a:r>
              <a:rPr lang="en-US" sz="2400" dirty="0" err="1" smtClean="0">
                <a:sym typeface="Symbol" charset="2"/>
              </a:rPr>
              <a:t></a:t>
            </a:r>
            <a:r>
              <a:rPr lang="en-US" sz="2400" dirty="0" smtClean="0">
                <a:sym typeface="Symbol" charset="2"/>
              </a:rPr>
              <a:t>  boy | girl</a:t>
            </a:r>
          </a:p>
          <a:p>
            <a:pPr marL="365760" lvl="1" indent="0" eaLnBrk="1" hangingPunct="1">
              <a:lnSpc>
                <a:spcPct val="140000"/>
              </a:lnSpc>
              <a:buNone/>
            </a:pPr>
            <a:r>
              <a:rPr lang="en-US" sz="2400" dirty="0" smtClean="0">
                <a:sym typeface="Symbol" charset="2"/>
              </a:rPr>
              <a:t>V </a:t>
            </a:r>
            <a:r>
              <a:rPr lang="en-US" sz="2400" dirty="0" err="1" smtClean="0">
                <a:sym typeface="Symbol" charset="2"/>
              </a:rPr>
              <a:t></a:t>
            </a:r>
            <a:r>
              <a:rPr lang="en-US" sz="2400" dirty="0" smtClean="0">
                <a:sym typeface="Symbol" charset="2"/>
              </a:rPr>
              <a:t>  sees | likes</a:t>
            </a:r>
          </a:p>
          <a:p>
            <a:pPr marL="365760" lvl="1" indent="0" eaLnBrk="1" hangingPunct="1">
              <a:lnSpc>
                <a:spcPct val="140000"/>
              </a:lnSpc>
              <a:buNone/>
            </a:pPr>
            <a:r>
              <a:rPr lang="en-US" sz="2400" dirty="0" err="1" smtClean="0">
                <a:sym typeface="Symbol" charset="2"/>
              </a:rPr>
              <a:t>Adj</a:t>
            </a:r>
            <a:r>
              <a:rPr lang="en-US" sz="2400" dirty="0" smtClean="0">
                <a:sym typeface="Symbol" charset="2"/>
              </a:rPr>
              <a:t> </a:t>
            </a:r>
            <a:r>
              <a:rPr lang="en-US" sz="2400" dirty="0" err="1" smtClean="0">
                <a:sym typeface="Symbol" charset="2"/>
              </a:rPr>
              <a:t></a:t>
            </a:r>
            <a:r>
              <a:rPr lang="en-US" sz="2400" dirty="0" smtClean="0">
                <a:sym typeface="Symbol" charset="2"/>
              </a:rPr>
              <a:t>  big | small</a:t>
            </a:r>
          </a:p>
          <a:p>
            <a:pPr marL="365760" lvl="1" indent="0" eaLnBrk="1" hangingPunct="1">
              <a:lnSpc>
                <a:spcPct val="140000"/>
              </a:lnSpc>
              <a:buNone/>
            </a:pPr>
            <a:r>
              <a:rPr lang="en-US" sz="2400" dirty="0" smtClean="0">
                <a:sym typeface="Symbol" charset="2"/>
              </a:rPr>
              <a:t>Adv </a:t>
            </a:r>
            <a:r>
              <a:rPr lang="en-US" sz="2400" dirty="0" err="1" smtClean="0">
                <a:sym typeface="Symbol" charset="2"/>
              </a:rPr>
              <a:t></a:t>
            </a:r>
            <a:r>
              <a:rPr lang="en-US" sz="2400" dirty="0" smtClean="0">
                <a:sym typeface="Symbol" charset="2"/>
              </a:rPr>
              <a:t>  very </a:t>
            </a:r>
          </a:p>
          <a:p>
            <a:pPr marL="365760" lvl="1" indent="0" eaLnBrk="1" hangingPunct="1">
              <a:lnSpc>
                <a:spcPct val="140000"/>
              </a:lnSpc>
              <a:buNone/>
            </a:pPr>
            <a:r>
              <a:rPr lang="en-US" sz="2400" dirty="0" err="1" smtClean="0">
                <a:sym typeface="Symbol" charset="2"/>
              </a:rPr>
              <a:t>DetP</a:t>
            </a:r>
            <a:r>
              <a:rPr lang="en-US" sz="2400" dirty="0" smtClean="0">
                <a:sym typeface="Symbol" charset="2"/>
              </a:rPr>
              <a:t> </a:t>
            </a:r>
            <a:r>
              <a:rPr lang="en-US" sz="2400" dirty="0" err="1" smtClean="0">
                <a:sym typeface="Symbol" charset="2"/>
              </a:rPr>
              <a:t></a:t>
            </a:r>
            <a:r>
              <a:rPr lang="en-US" sz="2400" dirty="0" smtClean="0">
                <a:sym typeface="Symbol" charset="2"/>
              </a:rPr>
              <a:t>  a | the</a:t>
            </a:r>
          </a:p>
          <a:p>
            <a:pPr lvl="1" eaLnBrk="1" hangingPunct="1">
              <a:lnSpc>
                <a:spcPct val="90000"/>
              </a:lnSpc>
            </a:pPr>
            <a:endParaRPr lang="en-US" sz="2400" dirty="0">
              <a:sym typeface="Symbol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8759495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Derivations in a CFG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895600"/>
            <a:ext cx="3962400" cy="3733800"/>
          </a:xfrm>
        </p:spPr>
        <p:txBody>
          <a:bodyPr>
            <a:normAutofit fontScale="92500" lnSpcReduction="20000"/>
          </a:bodyPr>
          <a:lstStyle/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solidFill>
                  <a:srgbClr val="000000"/>
                </a:solidFill>
              </a:rPr>
              <a:t>S </a:t>
            </a:r>
            <a:r>
              <a:rPr lang="en-US" sz="2400" dirty="0">
                <a:solidFill>
                  <a:srgbClr val="000000"/>
                </a:solidFill>
                <a:sym typeface="Symbol" charset="2"/>
              </a:rPr>
              <a:t> NP VP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sym typeface="Symbol" charset="2"/>
              </a:rPr>
              <a:t>VP   V NP</a:t>
            </a:r>
          </a:p>
          <a:p>
            <a:pPr marL="533400" lvl="1" indent="-533400">
              <a:lnSpc>
                <a:spcPct val="90000"/>
              </a:lnSpc>
              <a:spcBef>
                <a:spcPts val="700"/>
              </a:spcBef>
              <a:buClr>
                <a:schemeClr val="accent2"/>
              </a:buClr>
              <a:buSzPct val="60000"/>
              <a:buNone/>
            </a:pPr>
            <a:r>
              <a:rPr lang="en-US" sz="2400" dirty="0">
                <a:sym typeface="Symbol" charset="2"/>
              </a:rPr>
              <a:t>NP  </a:t>
            </a:r>
            <a:r>
              <a:rPr lang="en-US" sz="2400" dirty="0" err="1">
                <a:sym typeface="Symbol" charset="2"/>
              </a:rPr>
              <a:t>DetP</a:t>
            </a:r>
            <a:r>
              <a:rPr lang="en-US" sz="2400" dirty="0">
                <a:sym typeface="Symbol" charset="2"/>
              </a:rPr>
              <a:t> N </a:t>
            </a:r>
            <a:r>
              <a:rPr lang="en-US" sz="2400" dirty="0" smtClean="0">
                <a:sym typeface="Symbol" charset="2"/>
              </a:rPr>
              <a:t>| </a:t>
            </a:r>
            <a:r>
              <a:rPr lang="en-US" sz="2400" dirty="0" err="1" smtClean="0">
                <a:sym typeface="Symbol" charset="2"/>
              </a:rPr>
              <a:t>DetP</a:t>
            </a:r>
            <a:r>
              <a:rPr lang="en-US" sz="2400" dirty="0" smtClean="0">
                <a:sym typeface="Symbol" charset="2"/>
              </a:rPr>
              <a:t> </a:t>
            </a:r>
            <a:r>
              <a:rPr lang="en-US" sz="2400" dirty="0" err="1">
                <a:sym typeface="Symbol" charset="2"/>
              </a:rPr>
              <a:t>AdjP</a:t>
            </a:r>
            <a:r>
              <a:rPr lang="en-US" sz="2400" dirty="0">
                <a:sym typeface="Symbol" charset="2"/>
              </a:rPr>
              <a:t> </a:t>
            </a:r>
            <a:r>
              <a:rPr lang="en-US" sz="2400" dirty="0" smtClean="0">
                <a:sym typeface="Symbol" charset="2"/>
              </a:rPr>
              <a:t>N</a:t>
            </a:r>
            <a:endParaRPr lang="en-US" sz="2400" dirty="0">
              <a:sym typeface="Symbol" charset="2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AdjP</a:t>
            </a:r>
            <a:r>
              <a:rPr lang="en-US" sz="2400" dirty="0">
                <a:sym typeface="Symbol" charset="2"/>
              </a:rPr>
              <a:t>   </a:t>
            </a:r>
            <a:r>
              <a:rPr lang="en-US" sz="2400" dirty="0" err="1">
                <a:sym typeface="Symbol" charset="2"/>
              </a:rPr>
              <a:t>Adj</a:t>
            </a:r>
            <a:r>
              <a:rPr lang="en-US" sz="2400" dirty="0">
                <a:sym typeface="Symbol" charset="2"/>
              </a:rPr>
              <a:t> | </a:t>
            </a:r>
            <a:r>
              <a:rPr lang="en-US" sz="2400" dirty="0" err="1">
                <a:sym typeface="Symbol" charset="2"/>
              </a:rPr>
              <a:t>Adv</a:t>
            </a:r>
            <a:r>
              <a:rPr lang="en-US" sz="2400" dirty="0">
                <a:sym typeface="Symbol" charset="2"/>
              </a:rPr>
              <a:t> </a:t>
            </a:r>
            <a:r>
              <a:rPr lang="en-US" sz="2400" dirty="0" err="1">
                <a:sym typeface="Symbol" charset="2"/>
              </a:rPr>
              <a:t>AdjP</a:t>
            </a:r>
            <a:endParaRPr lang="en-US" sz="2400" dirty="0">
              <a:sym typeface="Symbol" charset="2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sym typeface="Symbol" charset="2"/>
              </a:rPr>
              <a:t>N   boy | girl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sym typeface="Symbol" charset="2"/>
              </a:rPr>
              <a:t>V   sees | likes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Adj</a:t>
            </a:r>
            <a:r>
              <a:rPr lang="en-US" sz="2400" dirty="0">
                <a:sym typeface="Symbol" charset="2"/>
              </a:rPr>
              <a:t>   big | small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Adv</a:t>
            </a:r>
            <a:r>
              <a:rPr lang="en-US" sz="2400" dirty="0">
                <a:sym typeface="Symbol" charset="2"/>
              </a:rPr>
              <a:t>   very 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DetP</a:t>
            </a:r>
            <a:r>
              <a:rPr lang="en-US" sz="2400" dirty="0">
                <a:sym typeface="Symbol" charset="2"/>
              </a:rPr>
              <a:t>   a | the</a:t>
            </a:r>
            <a:br>
              <a:rPr lang="en-US" sz="2400" dirty="0">
                <a:sym typeface="Symbol" charset="2"/>
              </a:rPr>
            </a:br>
            <a:r>
              <a:rPr lang="en-US" sz="2800" dirty="0">
                <a:sym typeface="Symbol" charset="2"/>
              </a:rPr>
              <a:t/>
            </a:r>
            <a:br>
              <a:rPr lang="en-US" sz="2800" dirty="0">
                <a:sym typeface="Symbol" charset="2"/>
              </a:rPr>
            </a:br>
            <a:endParaRPr lang="en-US" sz="2800" dirty="0"/>
          </a:p>
        </p:txBody>
      </p:sp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5791200" y="3505200"/>
            <a:ext cx="35561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89395" y="4887398"/>
            <a:ext cx="27148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can we do?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155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Derivations in a CFG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895600"/>
            <a:ext cx="3962400" cy="3733800"/>
          </a:xfrm>
        </p:spPr>
        <p:txBody>
          <a:bodyPr>
            <a:normAutofit fontScale="92500" lnSpcReduction="20000"/>
          </a:bodyPr>
          <a:lstStyle/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b="1" dirty="0">
                <a:solidFill>
                  <a:srgbClr val="008000"/>
                </a:solidFill>
              </a:rPr>
              <a:t>S </a:t>
            </a:r>
            <a:r>
              <a:rPr lang="en-US" sz="2400" b="1" dirty="0">
                <a:solidFill>
                  <a:srgbClr val="008000"/>
                </a:solidFill>
                <a:sym typeface="Symbol" charset="2"/>
              </a:rPr>
              <a:t> NP VP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sym typeface="Symbol" charset="2"/>
              </a:rPr>
              <a:t>VP   V NP</a:t>
            </a:r>
          </a:p>
          <a:p>
            <a:pPr marL="533400" lvl="1" indent="-533400">
              <a:lnSpc>
                <a:spcPct val="90000"/>
              </a:lnSpc>
              <a:spcBef>
                <a:spcPts val="700"/>
              </a:spcBef>
              <a:buClr>
                <a:schemeClr val="accent2"/>
              </a:buClr>
              <a:buSzPct val="60000"/>
              <a:buNone/>
            </a:pPr>
            <a:r>
              <a:rPr lang="en-US" sz="2400" dirty="0">
                <a:sym typeface="Symbol" charset="2"/>
              </a:rPr>
              <a:t>NP  </a:t>
            </a:r>
            <a:r>
              <a:rPr lang="en-US" sz="2400" dirty="0" err="1">
                <a:sym typeface="Symbol" charset="2"/>
              </a:rPr>
              <a:t>DetP</a:t>
            </a:r>
            <a:r>
              <a:rPr lang="en-US" sz="2400" dirty="0">
                <a:sym typeface="Symbol" charset="2"/>
              </a:rPr>
              <a:t> N | </a:t>
            </a:r>
            <a:r>
              <a:rPr lang="en-US" sz="2400" dirty="0" err="1">
                <a:sym typeface="Symbol" charset="2"/>
              </a:rPr>
              <a:t>DetP</a:t>
            </a:r>
            <a:r>
              <a:rPr lang="en-US" sz="2400" dirty="0">
                <a:sym typeface="Symbol" charset="2"/>
              </a:rPr>
              <a:t> </a:t>
            </a:r>
            <a:r>
              <a:rPr lang="en-US" sz="2400" dirty="0" err="1">
                <a:sym typeface="Symbol" charset="2"/>
              </a:rPr>
              <a:t>AdjP</a:t>
            </a:r>
            <a:r>
              <a:rPr lang="en-US" sz="2400" dirty="0">
                <a:sym typeface="Symbol" charset="2"/>
              </a:rPr>
              <a:t> </a:t>
            </a:r>
            <a:r>
              <a:rPr lang="en-US" sz="2400" dirty="0" smtClean="0">
                <a:sym typeface="Symbol" charset="2"/>
              </a:rPr>
              <a:t>N</a:t>
            </a:r>
            <a:endParaRPr lang="en-US" sz="2400" dirty="0">
              <a:sym typeface="Symbol" charset="2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AdjP</a:t>
            </a:r>
            <a:r>
              <a:rPr lang="en-US" sz="2400" dirty="0">
                <a:sym typeface="Symbol" charset="2"/>
              </a:rPr>
              <a:t>   </a:t>
            </a:r>
            <a:r>
              <a:rPr lang="en-US" sz="2400" dirty="0" err="1">
                <a:sym typeface="Symbol" charset="2"/>
              </a:rPr>
              <a:t>Adj</a:t>
            </a:r>
            <a:r>
              <a:rPr lang="en-US" sz="2400" dirty="0">
                <a:sym typeface="Symbol" charset="2"/>
              </a:rPr>
              <a:t> | </a:t>
            </a:r>
            <a:r>
              <a:rPr lang="en-US" sz="2400" dirty="0" err="1">
                <a:sym typeface="Symbol" charset="2"/>
              </a:rPr>
              <a:t>Adv</a:t>
            </a:r>
            <a:r>
              <a:rPr lang="en-US" sz="2400" dirty="0">
                <a:sym typeface="Symbol" charset="2"/>
              </a:rPr>
              <a:t> </a:t>
            </a:r>
            <a:r>
              <a:rPr lang="en-US" sz="2400" dirty="0" err="1">
                <a:sym typeface="Symbol" charset="2"/>
              </a:rPr>
              <a:t>AdjP</a:t>
            </a:r>
            <a:endParaRPr lang="en-US" sz="2400" dirty="0">
              <a:sym typeface="Symbol" charset="2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sym typeface="Symbol" charset="2"/>
              </a:rPr>
              <a:t>N   boy | girl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sym typeface="Symbol" charset="2"/>
              </a:rPr>
              <a:t>V   sees | likes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Adj</a:t>
            </a:r>
            <a:r>
              <a:rPr lang="en-US" sz="2400" dirty="0">
                <a:sym typeface="Symbol" charset="2"/>
              </a:rPr>
              <a:t>   big | small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Adv</a:t>
            </a:r>
            <a:r>
              <a:rPr lang="en-US" sz="2400" dirty="0">
                <a:sym typeface="Symbol" charset="2"/>
              </a:rPr>
              <a:t>   very 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DetP</a:t>
            </a:r>
            <a:r>
              <a:rPr lang="en-US" sz="2400" dirty="0">
                <a:sym typeface="Symbol" charset="2"/>
              </a:rPr>
              <a:t>   a | the</a:t>
            </a:r>
            <a:br>
              <a:rPr lang="en-US" sz="2400" dirty="0">
                <a:sym typeface="Symbol" charset="2"/>
              </a:rPr>
            </a:br>
            <a:r>
              <a:rPr lang="en-US" sz="2800" dirty="0">
                <a:sym typeface="Symbol" charset="2"/>
              </a:rPr>
              <a:t/>
            </a:r>
            <a:br>
              <a:rPr lang="en-US" sz="2800" dirty="0">
                <a:sym typeface="Symbol" charset="2"/>
              </a:rPr>
            </a:br>
            <a:endParaRPr lang="en-US" sz="2800" dirty="0"/>
          </a:p>
        </p:txBody>
      </p:sp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5791200" y="3505200"/>
            <a:ext cx="3825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/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27939541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Derivations in a CFG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895600"/>
            <a:ext cx="3962400" cy="3733800"/>
          </a:xfrm>
        </p:spPr>
        <p:txBody>
          <a:bodyPr>
            <a:normAutofit fontScale="92500" lnSpcReduction="20000"/>
          </a:bodyPr>
          <a:lstStyle/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/>
              <a:t>S </a:t>
            </a:r>
            <a:r>
              <a:rPr lang="en-US" sz="2400" dirty="0">
                <a:sym typeface="Symbol" charset="2"/>
              </a:rPr>
              <a:t> NP VP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sym typeface="Symbol" charset="2"/>
              </a:rPr>
              <a:t>VP   V NP</a:t>
            </a:r>
          </a:p>
          <a:p>
            <a:pPr marL="533400" lvl="1" indent="-533400">
              <a:lnSpc>
                <a:spcPct val="90000"/>
              </a:lnSpc>
              <a:spcBef>
                <a:spcPts val="700"/>
              </a:spcBef>
              <a:buClr>
                <a:schemeClr val="accent2"/>
              </a:buClr>
              <a:buSzPct val="60000"/>
              <a:buNone/>
            </a:pPr>
            <a:r>
              <a:rPr lang="en-US" sz="2400" dirty="0">
                <a:sym typeface="Symbol" charset="2"/>
              </a:rPr>
              <a:t>NP  </a:t>
            </a:r>
            <a:r>
              <a:rPr lang="en-US" sz="2400" dirty="0" err="1">
                <a:sym typeface="Symbol" charset="2"/>
              </a:rPr>
              <a:t>DetP</a:t>
            </a:r>
            <a:r>
              <a:rPr lang="en-US" sz="2400" dirty="0">
                <a:sym typeface="Symbol" charset="2"/>
              </a:rPr>
              <a:t> N</a:t>
            </a:r>
            <a:r>
              <a:rPr lang="en-US" sz="2400" dirty="0">
                <a:solidFill>
                  <a:srgbClr val="008000"/>
                </a:solidFill>
                <a:sym typeface="Symbol" charset="2"/>
              </a:rPr>
              <a:t> </a:t>
            </a:r>
            <a:r>
              <a:rPr lang="en-US" sz="2400" dirty="0">
                <a:sym typeface="Symbol" charset="2"/>
              </a:rPr>
              <a:t>| </a:t>
            </a:r>
            <a:r>
              <a:rPr lang="en-US" sz="2400" dirty="0" err="1">
                <a:sym typeface="Symbol" charset="2"/>
              </a:rPr>
              <a:t>DetP</a:t>
            </a:r>
            <a:r>
              <a:rPr lang="en-US" sz="2400" dirty="0">
                <a:sym typeface="Symbol" charset="2"/>
              </a:rPr>
              <a:t> </a:t>
            </a:r>
            <a:r>
              <a:rPr lang="en-US" sz="2400" dirty="0" err="1">
                <a:sym typeface="Symbol" charset="2"/>
              </a:rPr>
              <a:t>AdjP</a:t>
            </a:r>
            <a:r>
              <a:rPr lang="en-US" sz="2400" dirty="0">
                <a:sym typeface="Symbol" charset="2"/>
              </a:rPr>
              <a:t> </a:t>
            </a:r>
            <a:r>
              <a:rPr lang="en-US" sz="2400" dirty="0" smtClean="0">
                <a:sym typeface="Symbol" charset="2"/>
              </a:rPr>
              <a:t>N</a:t>
            </a:r>
            <a:endParaRPr lang="en-US" sz="2400" dirty="0">
              <a:sym typeface="Symbol" charset="2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AdjP</a:t>
            </a:r>
            <a:r>
              <a:rPr lang="en-US" sz="2400" dirty="0">
                <a:sym typeface="Symbol" charset="2"/>
              </a:rPr>
              <a:t>   </a:t>
            </a:r>
            <a:r>
              <a:rPr lang="en-US" sz="2400" dirty="0" err="1">
                <a:sym typeface="Symbol" charset="2"/>
              </a:rPr>
              <a:t>Adj</a:t>
            </a:r>
            <a:r>
              <a:rPr lang="en-US" sz="2400" dirty="0">
                <a:sym typeface="Symbol" charset="2"/>
              </a:rPr>
              <a:t> | </a:t>
            </a:r>
            <a:r>
              <a:rPr lang="en-US" sz="2400" dirty="0" err="1">
                <a:sym typeface="Symbol" charset="2"/>
              </a:rPr>
              <a:t>Adv</a:t>
            </a:r>
            <a:r>
              <a:rPr lang="en-US" sz="2400" dirty="0">
                <a:sym typeface="Symbol" charset="2"/>
              </a:rPr>
              <a:t> </a:t>
            </a:r>
            <a:r>
              <a:rPr lang="en-US" sz="2400" dirty="0" err="1">
                <a:sym typeface="Symbol" charset="2"/>
              </a:rPr>
              <a:t>AdjP</a:t>
            </a:r>
            <a:endParaRPr lang="en-US" sz="2400" dirty="0">
              <a:sym typeface="Symbol" charset="2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sym typeface="Symbol" charset="2"/>
              </a:rPr>
              <a:t>N   boy | girl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sym typeface="Symbol" charset="2"/>
              </a:rPr>
              <a:t>V   sees | likes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Adj</a:t>
            </a:r>
            <a:r>
              <a:rPr lang="en-US" sz="2400" dirty="0">
                <a:sym typeface="Symbol" charset="2"/>
              </a:rPr>
              <a:t>   big | small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Adv</a:t>
            </a:r>
            <a:r>
              <a:rPr lang="en-US" sz="2400" dirty="0">
                <a:sym typeface="Symbol" charset="2"/>
              </a:rPr>
              <a:t>   very 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DetP</a:t>
            </a:r>
            <a:r>
              <a:rPr lang="en-US" sz="2400" dirty="0">
                <a:sym typeface="Symbol" charset="2"/>
              </a:rPr>
              <a:t>   a | the</a:t>
            </a:r>
            <a:br>
              <a:rPr lang="en-US" sz="2400" dirty="0">
                <a:sym typeface="Symbol" charset="2"/>
              </a:rPr>
            </a:br>
            <a:r>
              <a:rPr lang="en-US" sz="2800" dirty="0">
                <a:sym typeface="Symbol" charset="2"/>
              </a:rPr>
              <a:t/>
            </a:r>
            <a:br>
              <a:rPr lang="en-US" sz="2800" dirty="0">
                <a:sym typeface="Symbol" charset="2"/>
              </a:rPr>
            </a:br>
            <a:endParaRPr lang="en-US" sz="2800" dirty="0"/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5111750" y="3519487"/>
            <a:ext cx="11366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/>
              <a:t>NP VP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89395" y="4887398"/>
            <a:ext cx="27148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can we do?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666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Derivations in a CFG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895600"/>
            <a:ext cx="3962400" cy="3733800"/>
          </a:xfrm>
        </p:spPr>
        <p:txBody>
          <a:bodyPr>
            <a:normAutofit fontScale="92500" lnSpcReduction="20000"/>
          </a:bodyPr>
          <a:lstStyle/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/>
              <a:t>S </a:t>
            </a:r>
            <a:r>
              <a:rPr lang="en-US" sz="2400" dirty="0">
                <a:sym typeface="Symbol" charset="2"/>
              </a:rPr>
              <a:t> NP VP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b="1" dirty="0">
                <a:solidFill>
                  <a:srgbClr val="0000FF"/>
                </a:solidFill>
                <a:sym typeface="Symbol" charset="2"/>
              </a:rPr>
              <a:t>VP   V NP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b="1" dirty="0">
                <a:solidFill>
                  <a:srgbClr val="0000FF"/>
                </a:solidFill>
                <a:sym typeface="Symbol" charset="2"/>
              </a:rPr>
              <a:t>NP  </a:t>
            </a:r>
            <a:r>
              <a:rPr lang="en-US" sz="2400" b="1" dirty="0" err="1">
                <a:solidFill>
                  <a:srgbClr val="0000FF"/>
                </a:solidFill>
                <a:sym typeface="Symbol" charset="2"/>
              </a:rPr>
              <a:t>DetP</a:t>
            </a:r>
            <a:r>
              <a:rPr lang="en-US" sz="2400" b="1" dirty="0">
                <a:solidFill>
                  <a:srgbClr val="0000FF"/>
                </a:solidFill>
                <a:sym typeface="Symbol" charset="2"/>
              </a:rPr>
              <a:t> N | </a:t>
            </a:r>
            <a:r>
              <a:rPr lang="en-US" sz="2400" b="1" dirty="0" err="1" smtClean="0">
                <a:solidFill>
                  <a:srgbClr val="0000FF"/>
                </a:solidFill>
                <a:sym typeface="Symbol" charset="2"/>
              </a:rPr>
              <a:t>DetP</a:t>
            </a:r>
            <a:r>
              <a:rPr lang="en-US" sz="2400" b="1" dirty="0" smtClean="0">
                <a:solidFill>
                  <a:srgbClr val="0000FF"/>
                </a:solidFill>
                <a:sym typeface="Symbol" charset="2"/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sym typeface="Symbol" charset="2"/>
              </a:rPr>
              <a:t>AdjP</a:t>
            </a:r>
            <a:r>
              <a:rPr lang="en-US" sz="2400" b="1" dirty="0" smtClean="0">
                <a:solidFill>
                  <a:srgbClr val="0000FF"/>
                </a:solidFill>
                <a:sym typeface="Symbol" charset="2"/>
              </a:rPr>
              <a:t> N</a:t>
            </a:r>
            <a:endParaRPr lang="en-US" sz="2400" b="1" dirty="0">
              <a:solidFill>
                <a:srgbClr val="0000FF"/>
              </a:solidFill>
              <a:sym typeface="Symbol" charset="2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AdjP</a:t>
            </a:r>
            <a:r>
              <a:rPr lang="en-US" sz="2400" dirty="0">
                <a:sym typeface="Symbol" charset="2"/>
              </a:rPr>
              <a:t>   </a:t>
            </a:r>
            <a:r>
              <a:rPr lang="en-US" sz="2400" dirty="0" err="1">
                <a:sym typeface="Symbol" charset="2"/>
              </a:rPr>
              <a:t>Adj</a:t>
            </a:r>
            <a:r>
              <a:rPr lang="en-US" sz="2400" dirty="0">
                <a:sym typeface="Symbol" charset="2"/>
              </a:rPr>
              <a:t> | </a:t>
            </a:r>
            <a:r>
              <a:rPr lang="en-US" sz="2400" dirty="0" err="1">
                <a:sym typeface="Symbol" charset="2"/>
              </a:rPr>
              <a:t>Adv</a:t>
            </a:r>
            <a:r>
              <a:rPr lang="en-US" sz="2400" dirty="0">
                <a:sym typeface="Symbol" charset="2"/>
              </a:rPr>
              <a:t> </a:t>
            </a:r>
            <a:r>
              <a:rPr lang="en-US" sz="2400" dirty="0" err="1">
                <a:sym typeface="Symbol" charset="2"/>
              </a:rPr>
              <a:t>AdjP</a:t>
            </a:r>
            <a:endParaRPr lang="en-US" sz="2400" dirty="0">
              <a:sym typeface="Symbol" charset="2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sym typeface="Symbol" charset="2"/>
              </a:rPr>
              <a:t>N   boy | girl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sym typeface="Symbol" charset="2"/>
              </a:rPr>
              <a:t>V   sees | likes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Adj</a:t>
            </a:r>
            <a:r>
              <a:rPr lang="en-US" sz="2400" dirty="0">
                <a:sym typeface="Symbol" charset="2"/>
              </a:rPr>
              <a:t>   big | small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Adv</a:t>
            </a:r>
            <a:r>
              <a:rPr lang="en-US" sz="2400" dirty="0">
                <a:sym typeface="Symbol" charset="2"/>
              </a:rPr>
              <a:t>   very 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DetP</a:t>
            </a:r>
            <a:r>
              <a:rPr lang="en-US" sz="2400" dirty="0">
                <a:sym typeface="Symbol" charset="2"/>
              </a:rPr>
              <a:t>   a | the</a:t>
            </a:r>
            <a:br>
              <a:rPr lang="en-US" sz="2400" dirty="0">
                <a:sym typeface="Symbol" charset="2"/>
              </a:rPr>
            </a:br>
            <a:r>
              <a:rPr lang="en-US" sz="2800" dirty="0">
                <a:sym typeface="Symbol" charset="2"/>
              </a:rPr>
              <a:t/>
            </a:r>
            <a:br>
              <a:rPr lang="en-US" sz="2800" dirty="0">
                <a:sym typeface="Symbol" charset="2"/>
              </a:rPr>
            </a:br>
            <a:endParaRPr lang="en-US" sz="2800" dirty="0"/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5111750" y="3519487"/>
            <a:ext cx="11366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/>
              <a:t>NP VP</a:t>
            </a:r>
          </a:p>
        </p:txBody>
      </p:sp>
    </p:spTree>
    <p:extLst>
      <p:ext uri="{BB962C8B-B14F-4D97-AF65-F5344CB8AC3E}">
        <p14:creationId xmlns:p14="http://schemas.microsoft.com/office/powerpoint/2010/main" val="33354883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Derivations in a CFG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895600"/>
            <a:ext cx="3962400" cy="3733800"/>
          </a:xfrm>
        </p:spPr>
        <p:txBody>
          <a:bodyPr>
            <a:normAutofit fontScale="92500" lnSpcReduction="20000"/>
          </a:bodyPr>
          <a:lstStyle/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/>
              <a:t>S </a:t>
            </a:r>
            <a:r>
              <a:rPr lang="en-US" sz="2400" dirty="0">
                <a:sym typeface="Symbol" charset="2"/>
              </a:rPr>
              <a:t> NP VP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sym typeface="Symbol" charset="2"/>
              </a:rPr>
              <a:t>VP   V NP</a:t>
            </a:r>
          </a:p>
          <a:p>
            <a:pPr marL="533400" lvl="1" indent="-533400">
              <a:lnSpc>
                <a:spcPct val="90000"/>
              </a:lnSpc>
              <a:spcBef>
                <a:spcPts val="700"/>
              </a:spcBef>
              <a:buClr>
                <a:schemeClr val="accent2"/>
              </a:buClr>
              <a:buSzPct val="60000"/>
              <a:buNone/>
            </a:pPr>
            <a:r>
              <a:rPr lang="en-US" sz="2400" b="1" dirty="0">
                <a:solidFill>
                  <a:srgbClr val="008000"/>
                </a:solidFill>
                <a:sym typeface="Symbol" charset="2"/>
              </a:rPr>
              <a:t>NP  </a:t>
            </a:r>
            <a:r>
              <a:rPr lang="en-US" sz="2400" b="1" dirty="0" err="1">
                <a:solidFill>
                  <a:srgbClr val="008000"/>
                </a:solidFill>
                <a:sym typeface="Symbol" charset="2"/>
              </a:rPr>
              <a:t>DetP</a:t>
            </a:r>
            <a:r>
              <a:rPr lang="en-US" sz="2400" b="1" dirty="0">
                <a:solidFill>
                  <a:srgbClr val="008000"/>
                </a:solidFill>
                <a:sym typeface="Symbol" charset="2"/>
              </a:rPr>
              <a:t> N </a:t>
            </a:r>
            <a:r>
              <a:rPr lang="en-US" sz="2400" dirty="0">
                <a:sym typeface="Symbol" charset="2"/>
              </a:rPr>
              <a:t>| </a:t>
            </a:r>
            <a:r>
              <a:rPr lang="en-US" sz="2400" dirty="0" err="1">
                <a:sym typeface="Symbol" charset="2"/>
              </a:rPr>
              <a:t>DetP</a:t>
            </a:r>
            <a:r>
              <a:rPr lang="en-US" sz="2400" dirty="0">
                <a:sym typeface="Symbol" charset="2"/>
              </a:rPr>
              <a:t> </a:t>
            </a:r>
            <a:r>
              <a:rPr lang="en-US" sz="2400" dirty="0" err="1">
                <a:sym typeface="Symbol" charset="2"/>
              </a:rPr>
              <a:t>AdjP</a:t>
            </a:r>
            <a:r>
              <a:rPr lang="en-US" sz="2400" dirty="0">
                <a:sym typeface="Symbol" charset="2"/>
              </a:rPr>
              <a:t> </a:t>
            </a:r>
            <a:r>
              <a:rPr lang="en-US" sz="2400" dirty="0" smtClean="0">
                <a:sym typeface="Symbol" charset="2"/>
              </a:rPr>
              <a:t>N</a:t>
            </a:r>
            <a:endParaRPr lang="en-US" sz="2400" dirty="0">
              <a:sym typeface="Symbol" charset="2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AdjP</a:t>
            </a:r>
            <a:r>
              <a:rPr lang="en-US" sz="2400" dirty="0">
                <a:sym typeface="Symbol" charset="2"/>
              </a:rPr>
              <a:t>   </a:t>
            </a:r>
            <a:r>
              <a:rPr lang="en-US" sz="2400" dirty="0" err="1">
                <a:sym typeface="Symbol" charset="2"/>
              </a:rPr>
              <a:t>Adj</a:t>
            </a:r>
            <a:r>
              <a:rPr lang="en-US" sz="2400" dirty="0">
                <a:sym typeface="Symbol" charset="2"/>
              </a:rPr>
              <a:t> | </a:t>
            </a:r>
            <a:r>
              <a:rPr lang="en-US" sz="2400" dirty="0" err="1">
                <a:sym typeface="Symbol" charset="2"/>
              </a:rPr>
              <a:t>Adv</a:t>
            </a:r>
            <a:r>
              <a:rPr lang="en-US" sz="2400" dirty="0">
                <a:sym typeface="Symbol" charset="2"/>
              </a:rPr>
              <a:t> </a:t>
            </a:r>
            <a:r>
              <a:rPr lang="en-US" sz="2400" dirty="0" err="1">
                <a:sym typeface="Symbol" charset="2"/>
              </a:rPr>
              <a:t>AdjP</a:t>
            </a:r>
            <a:endParaRPr lang="en-US" sz="2400" dirty="0">
              <a:sym typeface="Symbol" charset="2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sym typeface="Symbol" charset="2"/>
              </a:rPr>
              <a:t>N   boy | girl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sym typeface="Symbol" charset="2"/>
              </a:rPr>
              <a:t>V   sees | likes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Adj</a:t>
            </a:r>
            <a:r>
              <a:rPr lang="en-US" sz="2400" dirty="0">
                <a:sym typeface="Symbol" charset="2"/>
              </a:rPr>
              <a:t>   big | small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Adv</a:t>
            </a:r>
            <a:r>
              <a:rPr lang="en-US" sz="2400" dirty="0">
                <a:sym typeface="Symbol" charset="2"/>
              </a:rPr>
              <a:t>   very 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olidFill>
                  <a:srgbClr val="000000"/>
                </a:solidFill>
                <a:sym typeface="Symbol" charset="2"/>
              </a:rPr>
              <a:t>DetP</a:t>
            </a:r>
            <a:r>
              <a:rPr lang="en-US" sz="2400" dirty="0">
                <a:solidFill>
                  <a:srgbClr val="000000"/>
                </a:solidFill>
                <a:sym typeface="Symbol" charset="2"/>
              </a:rPr>
              <a:t>   a | the</a:t>
            </a:r>
            <a:br>
              <a:rPr lang="en-US" sz="2400" dirty="0">
                <a:solidFill>
                  <a:srgbClr val="000000"/>
                </a:solidFill>
                <a:sym typeface="Symbol" charset="2"/>
              </a:rPr>
            </a:br>
            <a:r>
              <a:rPr lang="en-US" sz="2800" dirty="0">
                <a:sym typeface="Symbol" charset="2"/>
              </a:rPr>
              <a:t/>
            </a:r>
            <a:br>
              <a:rPr lang="en-US" sz="2800" dirty="0">
                <a:sym typeface="Symbol" charset="2"/>
              </a:rPr>
            </a:br>
            <a:endParaRPr lang="en-US" sz="2800" dirty="0"/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4800600" y="3581400"/>
            <a:ext cx="17954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 err="1"/>
              <a:t>DetP</a:t>
            </a:r>
            <a:r>
              <a:rPr lang="en-US" sz="2800" dirty="0"/>
              <a:t> N VP</a:t>
            </a:r>
          </a:p>
        </p:txBody>
      </p:sp>
    </p:spTree>
    <p:extLst>
      <p:ext uri="{BB962C8B-B14F-4D97-AF65-F5344CB8AC3E}">
        <p14:creationId xmlns:p14="http://schemas.microsoft.com/office/powerpoint/2010/main" val="29011589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Derivations in a CFG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895600"/>
            <a:ext cx="3962400" cy="3733800"/>
          </a:xfrm>
        </p:spPr>
        <p:txBody>
          <a:bodyPr>
            <a:normAutofit fontScale="92500" lnSpcReduction="20000"/>
          </a:bodyPr>
          <a:lstStyle/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/>
              <a:t>S </a:t>
            </a:r>
            <a:r>
              <a:rPr lang="en-US" sz="2400" dirty="0">
                <a:sym typeface="Symbol" charset="2"/>
              </a:rPr>
              <a:t> NP VP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sym typeface="Symbol" charset="2"/>
              </a:rPr>
              <a:t>VP   V NP</a:t>
            </a:r>
          </a:p>
          <a:p>
            <a:pPr marL="533400" lvl="1" indent="-533400">
              <a:lnSpc>
                <a:spcPct val="90000"/>
              </a:lnSpc>
              <a:spcBef>
                <a:spcPts val="700"/>
              </a:spcBef>
              <a:buClr>
                <a:schemeClr val="accent2"/>
              </a:buClr>
              <a:buSzPct val="60000"/>
              <a:buNone/>
            </a:pPr>
            <a:r>
              <a:rPr lang="en-US" sz="2400" dirty="0">
                <a:sym typeface="Symbol" charset="2"/>
              </a:rPr>
              <a:t>NP  </a:t>
            </a:r>
            <a:r>
              <a:rPr lang="en-US" sz="2400" dirty="0" err="1">
                <a:sym typeface="Symbol" charset="2"/>
              </a:rPr>
              <a:t>DetP</a:t>
            </a:r>
            <a:r>
              <a:rPr lang="en-US" sz="2400" dirty="0">
                <a:sym typeface="Symbol" charset="2"/>
              </a:rPr>
              <a:t> N | </a:t>
            </a:r>
            <a:r>
              <a:rPr lang="en-US" sz="2400" dirty="0" err="1">
                <a:sym typeface="Symbol" charset="2"/>
              </a:rPr>
              <a:t>DetP</a:t>
            </a:r>
            <a:r>
              <a:rPr lang="en-US" sz="2400" dirty="0">
                <a:sym typeface="Symbol" charset="2"/>
              </a:rPr>
              <a:t> </a:t>
            </a:r>
            <a:r>
              <a:rPr lang="en-US" sz="2400" dirty="0" err="1">
                <a:sym typeface="Symbol" charset="2"/>
              </a:rPr>
              <a:t>AdjP</a:t>
            </a:r>
            <a:r>
              <a:rPr lang="en-US" sz="2400" dirty="0">
                <a:sym typeface="Symbol" charset="2"/>
              </a:rPr>
              <a:t> </a:t>
            </a:r>
            <a:r>
              <a:rPr lang="en-US" sz="2400" dirty="0" smtClean="0">
                <a:sym typeface="Symbol" charset="2"/>
              </a:rPr>
              <a:t>N</a:t>
            </a:r>
            <a:endParaRPr lang="en-US" sz="2400" dirty="0">
              <a:sym typeface="Symbol" charset="2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AdjP</a:t>
            </a:r>
            <a:r>
              <a:rPr lang="en-US" sz="2400" dirty="0">
                <a:sym typeface="Symbol" charset="2"/>
              </a:rPr>
              <a:t>   </a:t>
            </a:r>
            <a:r>
              <a:rPr lang="en-US" sz="2400" dirty="0" err="1">
                <a:sym typeface="Symbol" charset="2"/>
              </a:rPr>
              <a:t>Adj</a:t>
            </a:r>
            <a:r>
              <a:rPr lang="en-US" sz="2400" dirty="0">
                <a:sym typeface="Symbol" charset="2"/>
              </a:rPr>
              <a:t> | </a:t>
            </a:r>
            <a:r>
              <a:rPr lang="en-US" sz="2400" dirty="0" err="1">
                <a:sym typeface="Symbol" charset="2"/>
              </a:rPr>
              <a:t>Adv</a:t>
            </a:r>
            <a:r>
              <a:rPr lang="en-US" sz="2400" dirty="0">
                <a:sym typeface="Symbol" charset="2"/>
              </a:rPr>
              <a:t> </a:t>
            </a:r>
            <a:r>
              <a:rPr lang="en-US" sz="2400" dirty="0" err="1">
                <a:sym typeface="Symbol" charset="2"/>
              </a:rPr>
              <a:t>AdjP</a:t>
            </a:r>
            <a:endParaRPr lang="en-US" sz="2400" dirty="0">
              <a:sym typeface="Symbol" charset="2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b="1" dirty="0">
                <a:solidFill>
                  <a:srgbClr val="008000"/>
                </a:solidFill>
                <a:sym typeface="Symbol" charset="2"/>
              </a:rPr>
              <a:t>N   boy</a:t>
            </a:r>
            <a:r>
              <a:rPr lang="en-US" sz="2400" dirty="0">
                <a:solidFill>
                  <a:srgbClr val="008000"/>
                </a:solidFill>
                <a:sym typeface="Symbol" charset="2"/>
              </a:rPr>
              <a:t> </a:t>
            </a:r>
            <a:r>
              <a:rPr lang="en-US" sz="2400" dirty="0">
                <a:sym typeface="Symbol" charset="2"/>
              </a:rPr>
              <a:t>| girl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sym typeface="Symbol" charset="2"/>
              </a:rPr>
              <a:t>V   sees | likes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Adj</a:t>
            </a:r>
            <a:r>
              <a:rPr lang="en-US" sz="2400" dirty="0">
                <a:sym typeface="Symbol" charset="2"/>
              </a:rPr>
              <a:t>   big | small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Adv</a:t>
            </a:r>
            <a:r>
              <a:rPr lang="en-US" sz="2400" dirty="0">
                <a:sym typeface="Symbol" charset="2"/>
              </a:rPr>
              <a:t>   very 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b="1" dirty="0" err="1">
                <a:solidFill>
                  <a:srgbClr val="008000"/>
                </a:solidFill>
                <a:sym typeface="Symbol" charset="2"/>
              </a:rPr>
              <a:t>DetP</a:t>
            </a:r>
            <a:r>
              <a:rPr lang="en-US" sz="2400" b="1" dirty="0">
                <a:solidFill>
                  <a:srgbClr val="008000"/>
                </a:solidFill>
                <a:sym typeface="Symbol" charset="2"/>
              </a:rPr>
              <a:t>   </a:t>
            </a:r>
            <a:r>
              <a:rPr lang="en-US" sz="2400" dirty="0">
                <a:sym typeface="Symbol" charset="2"/>
              </a:rPr>
              <a:t>a | </a:t>
            </a:r>
            <a:r>
              <a:rPr lang="en-US" sz="2400" b="1" dirty="0">
                <a:solidFill>
                  <a:srgbClr val="008000"/>
                </a:solidFill>
                <a:sym typeface="Symbol" charset="2"/>
              </a:rPr>
              <a:t>the</a:t>
            </a:r>
            <a:r>
              <a:rPr lang="en-US" sz="2400" dirty="0">
                <a:solidFill>
                  <a:srgbClr val="008000"/>
                </a:solidFill>
                <a:sym typeface="Symbol" charset="2"/>
              </a:rPr>
              <a:t/>
            </a:r>
            <a:br>
              <a:rPr lang="en-US" sz="2400" dirty="0">
                <a:solidFill>
                  <a:srgbClr val="008000"/>
                </a:solidFill>
                <a:sym typeface="Symbol" charset="2"/>
              </a:rPr>
            </a:br>
            <a:r>
              <a:rPr lang="en-US" sz="2800" dirty="0">
                <a:sym typeface="Symbol" charset="2"/>
              </a:rPr>
              <a:t/>
            </a:r>
            <a:br>
              <a:rPr lang="en-US" sz="2800" dirty="0">
                <a:sym typeface="Symbol" charset="2"/>
              </a:rPr>
            </a:br>
            <a:endParaRPr lang="en-US" sz="2800" dirty="0"/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4800600" y="3581400"/>
            <a:ext cx="17954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 err="1"/>
              <a:t>DetP</a:t>
            </a:r>
            <a:r>
              <a:rPr lang="en-US" sz="2800" dirty="0"/>
              <a:t> N VP</a:t>
            </a:r>
          </a:p>
        </p:txBody>
      </p:sp>
    </p:spTree>
    <p:extLst>
      <p:ext uri="{BB962C8B-B14F-4D97-AF65-F5344CB8AC3E}">
        <p14:creationId xmlns:p14="http://schemas.microsoft.com/office/powerpoint/2010/main" val="34466790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Derivations in a CFG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895600"/>
            <a:ext cx="3962400" cy="3733800"/>
          </a:xfrm>
        </p:spPr>
        <p:txBody>
          <a:bodyPr>
            <a:normAutofit fontScale="92500" lnSpcReduction="20000"/>
          </a:bodyPr>
          <a:lstStyle/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/>
              <a:t>S </a:t>
            </a:r>
            <a:r>
              <a:rPr lang="en-US" sz="2400" dirty="0" err="1">
                <a:sym typeface="Symbol" charset="2"/>
              </a:rPr>
              <a:t></a:t>
            </a:r>
            <a:r>
              <a:rPr lang="en-US" sz="2400" dirty="0">
                <a:sym typeface="Symbol" charset="2"/>
              </a:rPr>
              <a:t> NP VP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b="1" dirty="0">
                <a:solidFill>
                  <a:srgbClr val="008000"/>
                </a:solidFill>
                <a:sym typeface="Symbol" charset="2"/>
              </a:rPr>
              <a:t>VP </a:t>
            </a:r>
            <a:r>
              <a:rPr lang="en-US" sz="2400" b="1" dirty="0" err="1">
                <a:solidFill>
                  <a:srgbClr val="008000"/>
                </a:solidFill>
                <a:sym typeface="Symbol" charset="2"/>
              </a:rPr>
              <a:t></a:t>
            </a:r>
            <a:r>
              <a:rPr lang="en-US" sz="2400" b="1" dirty="0">
                <a:solidFill>
                  <a:srgbClr val="008000"/>
                </a:solidFill>
                <a:sym typeface="Symbol" charset="2"/>
              </a:rPr>
              <a:t>  V NP</a:t>
            </a:r>
          </a:p>
          <a:p>
            <a:pPr marL="533400" lvl="1" indent="-533400">
              <a:lnSpc>
                <a:spcPct val="90000"/>
              </a:lnSpc>
              <a:spcBef>
                <a:spcPts val="700"/>
              </a:spcBef>
              <a:buClr>
                <a:schemeClr val="accent2"/>
              </a:buClr>
              <a:buSzPct val="60000"/>
              <a:buNone/>
            </a:pPr>
            <a:r>
              <a:rPr lang="en-US" sz="2400" dirty="0">
                <a:sym typeface="Symbol" charset="2"/>
              </a:rPr>
              <a:t>NP  </a:t>
            </a:r>
            <a:r>
              <a:rPr lang="en-US" sz="2400" dirty="0" err="1">
                <a:sym typeface="Symbol" charset="2"/>
              </a:rPr>
              <a:t>DetP</a:t>
            </a:r>
            <a:r>
              <a:rPr lang="en-US" sz="2400" dirty="0">
                <a:sym typeface="Symbol" charset="2"/>
              </a:rPr>
              <a:t> N </a:t>
            </a:r>
            <a:r>
              <a:rPr lang="en-US" sz="2400" dirty="0" smtClean="0">
                <a:sym typeface="Symbol" charset="2"/>
              </a:rPr>
              <a:t>| </a:t>
            </a:r>
            <a:r>
              <a:rPr lang="en-US" sz="2400" dirty="0" err="1" smtClean="0">
                <a:sym typeface="Symbol" charset="2"/>
              </a:rPr>
              <a:t>DetP</a:t>
            </a:r>
            <a:r>
              <a:rPr lang="en-US" sz="2400" dirty="0" smtClean="0">
                <a:sym typeface="Symbol" charset="2"/>
              </a:rPr>
              <a:t> </a:t>
            </a:r>
            <a:r>
              <a:rPr lang="en-US" sz="2400" dirty="0" err="1">
                <a:sym typeface="Symbol" charset="2"/>
              </a:rPr>
              <a:t>AdjP</a:t>
            </a:r>
            <a:r>
              <a:rPr lang="en-US" sz="2400" dirty="0">
                <a:sym typeface="Symbol" charset="2"/>
              </a:rPr>
              <a:t> </a:t>
            </a:r>
            <a:r>
              <a:rPr lang="en-US" sz="2400" dirty="0" smtClean="0">
                <a:sym typeface="Symbol" charset="2"/>
              </a:rPr>
              <a:t>N</a:t>
            </a:r>
            <a:endParaRPr lang="en-US" sz="2400" dirty="0">
              <a:sym typeface="Symbol" charset="2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AdjP</a:t>
            </a:r>
            <a:r>
              <a:rPr lang="en-US" sz="2400" dirty="0">
                <a:sym typeface="Symbol" charset="2"/>
              </a:rPr>
              <a:t> </a:t>
            </a:r>
            <a:r>
              <a:rPr lang="en-US" sz="2400" dirty="0" err="1">
                <a:sym typeface="Symbol" charset="2"/>
              </a:rPr>
              <a:t></a:t>
            </a:r>
            <a:r>
              <a:rPr lang="en-US" sz="2400" dirty="0">
                <a:sym typeface="Symbol" charset="2"/>
              </a:rPr>
              <a:t>  </a:t>
            </a:r>
            <a:r>
              <a:rPr lang="en-US" sz="2400" dirty="0" err="1">
                <a:sym typeface="Symbol" charset="2"/>
              </a:rPr>
              <a:t>Adj</a:t>
            </a:r>
            <a:r>
              <a:rPr lang="en-US" sz="2400" dirty="0">
                <a:sym typeface="Symbol" charset="2"/>
              </a:rPr>
              <a:t> | Adv </a:t>
            </a:r>
            <a:r>
              <a:rPr lang="en-US" sz="2400" dirty="0" err="1">
                <a:sym typeface="Symbol" charset="2"/>
              </a:rPr>
              <a:t>AdjP</a:t>
            </a:r>
            <a:endParaRPr lang="en-US" sz="2400" dirty="0">
              <a:sym typeface="Symbol" charset="2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sym typeface="Symbol" charset="2"/>
              </a:rPr>
              <a:t>N </a:t>
            </a:r>
            <a:r>
              <a:rPr lang="en-US" sz="2400" dirty="0" err="1">
                <a:sym typeface="Symbol" charset="2"/>
              </a:rPr>
              <a:t></a:t>
            </a:r>
            <a:r>
              <a:rPr lang="en-US" sz="2400" dirty="0">
                <a:sym typeface="Symbol" charset="2"/>
              </a:rPr>
              <a:t>  boy | girl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b="1" dirty="0">
                <a:solidFill>
                  <a:srgbClr val="008000"/>
                </a:solidFill>
                <a:sym typeface="Symbol" charset="2"/>
              </a:rPr>
              <a:t>V </a:t>
            </a:r>
            <a:r>
              <a:rPr lang="en-US" sz="2400" b="1" dirty="0" err="1">
                <a:solidFill>
                  <a:srgbClr val="008000"/>
                </a:solidFill>
                <a:sym typeface="Symbol" charset="2"/>
              </a:rPr>
              <a:t></a:t>
            </a:r>
            <a:r>
              <a:rPr lang="en-US" sz="2400" dirty="0">
                <a:sym typeface="Symbol" charset="2"/>
              </a:rPr>
              <a:t>  sees | </a:t>
            </a:r>
            <a:r>
              <a:rPr lang="en-US" sz="2400" b="1" dirty="0">
                <a:solidFill>
                  <a:srgbClr val="008000"/>
                </a:solidFill>
                <a:sym typeface="Symbol" charset="2"/>
              </a:rPr>
              <a:t>likes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Adj</a:t>
            </a:r>
            <a:r>
              <a:rPr lang="en-US" sz="2400" dirty="0">
                <a:sym typeface="Symbol" charset="2"/>
              </a:rPr>
              <a:t> </a:t>
            </a:r>
            <a:r>
              <a:rPr lang="en-US" sz="2400" dirty="0" err="1">
                <a:sym typeface="Symbol" charset="2"/>
              </a:rPr>
              <a:t></a:t>
            </a:r>
            <a:r>
              <a:rPr lang="en-US" sz="2400" dirty="0">
                <a:sym typeface="Symbol" charset="2"/>
              </a:rPr>
              <a:t>  big | small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sym typeface="Symbol" charset="2"/>
              </a:rPr>
              <a:t>Adv </a:t>
            </a:r>
            <a:r>
              <a:rPr lang="en-US" sz="2400" dirty="0" err="1">
                <a:sym typeface="Symbol" charset="2"/>
              </a:rPr>
              <a:t></a:t>
            </a:r>
            <a:r>
              <a:rPr lang="en-US" sz="2400" dirty="0">
                <a:sym typeface="Symbol" charset="2"/>
              </a:rPr>
              <a:t>  very 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DetP</a:t>
            </a:r>
            <a:r>
              <a:rPr lang="en-US" sz="2400" dirty="0">
                <a:sym typeface="Symbol" charset="2"/>
              </a:rPr>
              <a:t> </a:t>
            </a:r>
            <a:r>
              <a:rPr lang="en-US" sz="2400" dirty="0" err="1">
                <a:sym typeface="Symbol" charset="2"/>
              </a:rPr>
              <a:t></a:t>
            </a:r>
            <a:r>
              <a:rPr lang="en-US" sz="2400" dirty="0">
                <a:sym typeface="Symbol" charset="2"/>
              </a:rPr>
              <a:t>  a | the</a:t>
            </a:r>
            <a:br>
              <a:rPr lang="en-US" sz="2400" dirty="0">
                <a:sym typeface="Symbol" charset="2"/>
              </a:rPr>
            </a:br>
            <a:r>
              <a:rPr lang="en-US" sz="2800" dirty="0">
                <a:sym typeface="Symbol" charset="2"/>
              </a:rPr>
              <a:t/>
            </a:r>
            <a:br>
              <a:rPr lang="en-US" sz="2800" dirty="0">
                <a:sym typeface="Symbol" charset="2"/>
              </a:rPr>
            </a:br>
            <a:endParaRPr lang="en-US" sz="2800" dirty="0"/>
          </a:p>
        </p:txBody>
      </p:sp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4495800" y="3581400"/>
            <a:ext cx="18875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/>
              <a:t>the boy VP</a:t>
            </a:r>
          </a:p>
        </p:txBody>
      </p:sp>
    </p:spTree>
    <p:extLst>
      <p:ext uri="{BB962C8B-B14F-4D97-AF65-F5344CB8AC3E}">
        <p14:creationId xmlns:p14="http://schemas.microsoft.com/office/powerpoint/2010/main" val="3915691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Derivations in a CFG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895600"/>
            <a:ext cx="3962400" cy="3733800"/>
          </a:xfrm>
        </p:spPr>
        <p:txBody>
          <a:bodyPr>
            <a:normAutofit fontScale="92500" lnSpcReduction="20000"/>
          </a:bodyPr>
          <a:lstStyle/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/>
              <a:t>S </a:t>
            </a:r>
            <a:r>
              <a:rPr lang="en-US" sz="2400" dirty="0">
                <a:sym typeface="Symbol" charset="2"/>
              </a:rPr>
              <a:t> NP VP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sym typeface="Symbol" charset="2"/>
              </a:rPr>
              <a:t>VP   V NP</a:t>
            </a:r>
          </a:p>
          <a:p>
            <a:pPr marL="533400" lvl="1" indent="-533400">
              <a:lnSpc>
                <a:spcPct val="90000"/>
              </a:lnSpc>
              <a:spcBef>
                <a:spcPts val="700"/>
              </a:spcBef>
              <a:buClr>
                <a:schemeClr val="accent2"/>
              </a:buClr>
              <a:buSzPct val="60000"/>
              <a:buNone/>
            </a:pPr>
            <a:r>
              <a:rPr lang="en-US" sz="2400" b="1" dirty="0">
                <a:solidFill>
                  <a:srgbClr val="008000"/>
                </a:solidFill>
                <a:sym typeface="Symbol" charset="2"/>
              </a:rPr>
              <a:t>NP  </a:t>
            </a:r>
            <a:r>
              <a:rPr lang="en-US" sz="2400" b="1" dirty="0" err="1">
                <a:solidFill>
                  <a:srgbClr val="008000"/>
                </a:solidFill>
                <a:sym typeface="Symbol" charset="2"/>
              </a:rPr>
              <a:t>DetP</a:t>
            </a:r>
            <a:r>
              <a:rPr lang="en-US" sz="2400" b="1" dirty="0">
                <a:solidFill>
                  <a:srgbClr val="008000"/>
                </a:solidFill>
                <a:sym typeface="Symbol" charset="2"/>
              </a:rPr>
              <a:t> N</a:t>
            </a:r>
            <a:r>
              <a:rPr lang="en-US" sz="2400" dirty="0">
                <a:solidFill>
                  <a:srgbClr val="008000"/>
                </a:solidFill>
                <a:sym typeface="Symbol" charset="2"/>
              </a:rPr>
              <a:t> </a:t>
            </a:r>
            <a:r>
              <a:rPr lang="en-US" sz="2400" dirty="0">
                <a:sym typeface="Symbol" charset="2"/>
              </a:rPr>
              <a:t>| </a:t>
            </a:r>
            <a:r>
              <a:rPr lang="en-US" sz="2400" dirty="0" err="1">
                <a:sym typeface="Symbol" charset="2"/>
              </a:rPr>
              <a:t>DetP</a:t>
            </a:r>
            <a:r>
              <a:rPr lang="en-US" sz="2400" dirty="0">
                <a:sym typeface="Symbol" charset="2"/>
              </a:rPr>
              <a:t> </a:t>
            </a:r>
            <a:r>
              <a:rPr lang="en-US" sz="2400" dirty="0" err="1">
                <a:sym typeface="Symbol" charset="2"/>
              </a:rPr>
              <a:t>AdjP</a:t>
            </a:r>
            <a:r>
              <a:rPr lang="en-US" sz="2400" dirty="0">
                <a:sym typeface="Symbol" charset="2"/>
              </a:rPr>
              <a:t> </a:t>
            </a:r>
            <a:r>
              <a:rPr lang="en-US" sz="2400" dirty="0" smtClean="0">
                <a:sym typeface="Symbol" charset="2"/>
              </a:rPr>
              <a:t>N</a:t>
            </a:r>
            <a:endParaRPr lang="en-US" sz="2400" dirty="0">
              <a:sym typeface="Symbol" charset="2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AdjP</a:t>
            </a:r>
            <a:r>
              <a:rPr lang="en-US" sz="2400" dirty="0">
                <a:sym typeface="Symbol" charset="2"/>
              </a:rPr>
              <a:t>   </a:t>
            </a:r>
            <a:r>
              <a:rPr lang="en-US" sz="2400" dirty="0" err="1">
                <a:sym typeface="Symbol" charset="2"/>
              </a:rPr>
              <a:t>Adj</a:t>
            </a:r>
            <a:r>
              <a:rPr lang="en-US" sz="2400" dirty="0">
                <a:sym typeface="Symbol" charset="2"/>
              </a:rPr>
              <a:t> | </a:t>
            </a:r>
            <a:r>
              <a:rPr lang="en-US" sz="2400" dirty="0" err="1">
                <a:sym typeface="Symbol" charset="2"/>
              </a:rPr>
              <a:t>Adv</a:t>
            </a:r>
            <a:r>
              <a:rPr lang="en-US" sz="2400" dirty="0">
                <a:sym typeface="Symbol" charset="2"/>
              </a:rPr>
              <a:t> </a:t>
            </a:r>
            <a:r>
              <a:rPr lang="en-US" sz="2400" dirty="0" err="1">
                <a:sym typeface="Symbol" charset="2"/>
              </a:rPr>
              <a:t>AdjP</a:t>
            </a:r>
            <a:endParaRPr lang="en-US" sz="2400" dirty="0">
              <a:sym typeface="Symbol" charset="2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b="1" dirty="0">
                <a:solidFill>
                  <a:srgbClr val="008000"/>
                </a:solidFill>
                <a:sym typeface="Symbol" charset="2"/>
              </a:rPr>
              <a:t>N </a:t>
            </a:r>
            <a:r>
              <a:rPr lang="en-US" sz="2400" dirty="0">
                <a:sym typeface="Symbol" charset="2"/>
              </a:rPr>
              <a:t>  boy | </a:t>
            </a:r>
            <a:r>
              <a:rPr lang="en-US" sz="2400" b="1" dirty="0">
                <a:solidFill>
                  <a:srgbClr val="008000"/>
                </a:solidFill>
                <a:sym typeface="Symbol" charset="2"/>
              </a:rPr>
              <a:t>girl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sym typeface="Symbol" charset="2"/>
              </a:rPr>
              <a:t>V   sees | likes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Adj</a:t>
            </a:r>
            <a:r>
              <a:rPr lang="en-US" sz="2400" dirty="0">
                <a:sym typeface="Symbol" charset="2"/>
              </a:rPr>
              <a:t>   big | small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Adv</a:t>
            </a:r>
            <a:r>
              <a:rPr lang="en-US" sz="2400" dirty="0">
                <a:sym typeface="Symbol" charset="2"/>
              </a:rPr>
              <a:t>   very 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b="1" dirty="0" err="1">
                <a:solidFill>
                  <a:srgbClr val="008000"/>
                </a:solidFill>
                <a:sym typeface="Symbol" charset="2"/>
              </a:rPr>
              <a:t>DetP</a:t>
            </a:r>
            <a:r>
              <a:rPr lang="en-US" sz="2400" b="1" dirty="0">
                <a:solidFill>
                  <a:srgbClr val="008000"/>
                </a:solidFill>
                <a:sym typeface="Symbol" charset="2"/>
              </a:rPr>
              <a:t>   a</a:t>
            </a:r>
            <a:r>
              <a:rPr lang="en-US" sz="2400" dirty="0">
                <a:solidFill>
                  <a:srgbClr val="008000"/>
                </a:solidFill>
                <a:sym typeface="Symbol" charset="2"/>
              </a:rPr>
              <a:t> </a:t>
            </a:r>
            <a:r>
              <a:rPr lang="en-US" sz="2400" dirty="0">
                <a:sym typeface="Symbol" charset="2"/>
              </a:rPr>
              <a:t>| the</a:t>
            </a:r>
            <a:br>
              <a:rPr lang="en-US" sz="2400" dirty="0">
                <a:sym typeface="Symbol" charset="2"/>
              </a:rPr>
            </a:br>
            <a:r>
              <a:rPr lang="en-US" sz="2800" dirty="0">
                <a:sym typeface="Symbol" charset="2"/>
              </a:rPr>
              <a:t/>
            </a:r>
            <a:br>
              <a:rPr lang="en-US" sz="2800" dirty="0">
                <a:sym typeface="Symbol" charset="2"/>
              </a:rPr>
            </a:br>
            <a:endParaRPr lang="en-US" sz="2800" dirty="0"/>
          </a:p>
        </p:txBody>
      </p:sp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4191000" y="3581400"/>
            <a:ext cx="27098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/>
              <a:t>the boy likes NP</a:t>
            </a:r>
          </a:p>
        </p:txBody>
      </p:sp>
    </p:spTree>
    <p:extLst>
      <p:ext uri="{BB962C8B-B14F-4D97-AF65-F5344CB8AC3E}">
        <p14:creationId xmlns:p14="http://schemas.microsoft.com/office/powerpoint/2010/main" val="1083715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Derivations in a CFG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895600"/>
            <a:ext cx="3962400" cy="3733800"/>
          </a:xfrm>
        </p:spPr>
        <p:txBody>
          <a:bodyPr>
            <a:normAutofit fontScale="92500" lnSpcReduction="20000"/>
          </a:bodyPr>
          <a:lstStyle/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/>
              <a:t>S </a:t>
            </a:r>
            <a:r>
              <a:rPr lang="en-US" sz="2400" dirty="0">
                <a:sym typeface="Symbol" charset="2"/>
              </a:rPr>
              <a:t> NP VP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sym typeface="Symbol" charset="2"/>
              </a:rPr>
              <a:t>VP   V NP</a:t>
            </a:r>
          </a:p>
          <a:p>
            <a:pPr marL="533400" lvl="1" indent="-533400">
              <a:lnSpc>
                <a:spcPct val="90000"/>
              </a:lnSpc>
              <a:spcBef>
                <a:spcPts val="700"/>
              </a:spcBef>
              <a:buClr>
                <a:schemeClr val="accent2"/>
              </a:buClr>
              <a:buSzPct val="60000"/>
              <a:buNone/>
            </a:pPr>
            <a:r>
              <a:rPr lang="en-US" sz="2400" dirty="0">
                <a:sym typeface="Symbol" charset="2"/>
              </a:rPr>
              <a:t>NP  </a:t>
            </a:r>
            <a:r>
              <a:rPr lang="en-US" sz="2400" dirty="0" err="1">
                <a:sym typeface="Symbol" charset="2"/>
              </a:rPr>
              <a:t>DetP</a:t>
            </a:r>
            <a:r>
              <a:rPr lang="en-US" sz="2400" dirty="0">
                <a:sym typeface="Symbol" charset="2"/>
              </a:rPr>
              <a:t> N | </a:t>
            </a:r>
            <a:r>
              <a:rPr lang="en-US" sz="2400" dirty="0" err="1">
                <a:sym typeface="Symbol" charset="2"/>
              </a:rPr>
              <a:t>DetP</a:t>
            </a:r>
            <a:r>
              <a:rPr lang="en-US" sz="2400" dirty="0">
                <a:sym typeface="Symbol" charset="2"/>
              </a:rPr>
              <a:t> </a:t>
            </a:r>
            <a:r>
              <a:rPr lang="en-US" sz="2400" dirty="0" err="1">
                <a:sym typeface="Symbol" charset="2"/>
              </a:rPr>
              <a:t>AdjP</a:t>
            </a:r>
            <a:r>
              <a:rPr lang="en-US" sz="2400" dirty="0">
                <a:sym typeface="Symbol" charset="2"/>
              </a:rPr>
              <a:t> </a:t>
            </a:r>
            <a:r>
              <a:rPr lang="en-US" sz="2400" dirty="0" smtClean="0">
                <a:sym typeface="Symbol" charset="2"/>
              </a:rPr>
              <a:t>N</a:t>
            </a:r>
            <a:endParaRPr lang="en-US" sz="2400" dirty="0">
              <a:sym typeface="Symbol" charset="2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AdjP</a:t>
            </a:r>
            <a:r>
              <a:rPr lang="en-US" sz="2400" dirty="0">
                <a:sym typeface="Symbol" charset="2"/>
              </a:rPr>
              <a:t>   </a:t>
            </a:r>
            <a:r>
              <a:rPr lang="en-US" sz="2400" dirty="0" err="1">
                <a:sym typeface="Symbol" charset="2"/>
              </a:rPr>
              <a:t>Adj</a:t>
            </a:r>
            <a:r>
              <a:rPr lang="en-US" sz="2400" dirty="0">
                <a:sym typeface="Symbol" charset="2"/>
              </a:rPr>
              <a:t> | </a:t>
            </a:r>
            <a:r>
              <a:rPr lang="en-US" sz="2400" dirty="0" err="1">
                <a:sym typeface="Symbol" charset="2"/>
              </a:rPr>
              <a:t>Adv</a:t>
            </a:r>
            <a:r>
              <a:rPr lang="en-US" sz="2400" dirty="0">
                <a:sym typeface="Symbol" charset="2"/>
              </a:rPr>
              <a:t> </a:t>
            </a:r>
            <a:r>
              <a:rPr lang="en-US" sz="2400" dirty="0" err="1">
                <a:sym typeface="Symbol" charset="2"/>
              </a:rPr>
              <a:t>AdjP</a:t>
            </a:r>
            <a:endParaRPr lang="en-US" sz="2400" dirty="0">
              <a:sym typeface="Symbol" charset="2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sym typeface="Symbol" charset="2"/>
              </a:rPr>
              <a:t>N   boy | girl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sym typeface="Symbol" charset="2"/>
              </a:rPr>
              <a:t>V   sees | likes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Adj</a:t>
            </a:r>
            <a:r>
              <a:rPr lang="en-US" sz="2400" dirty="0">
                <a:sym typeface="Symbol" charset="2"/>
              </a:rPr>
              <a:t>   big | small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Adv</a:t>
            </a:r>
            <a:r>
              <a:rPr lang="en-US" sz="2400" dirty="0">
                <a:sym typeface="Symbol" charset="2"/>
              </a:rPr>
              <a:t>   very 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DetP</a:t>
            </a:r>
            <a:r>
              <a:rPr lang="en-US" sz="2400" dirty="0">
                <a:sym typeface="Symbol" charset="2"/>
              </a:rPr>
              <a:t>   a | the</a:t>
            </a:r>
            <a:br>
              <a:rPr lang="en-US" sz="2400" dirty="0">
                <a:sym typeface="Symbol" charset="2"/>
              </a:rPr>
            </a:br>
            <a:r>
              <a:rPr lang="en-US" sz="2800" dirty="0">
                <a:sym typeface="Symbol" charset="2"/>
              </a:rPr>
              <a:t/>
            </a:r>
            <a:br>
              <a:rPr lang="en-US" sz="2800" dirty="0">
                <a:sym typeface="Symbol" charset="2"/>
              </a:rPr>
            </a:br>
            <a:endParaRPr lang="en-US" sz="2800" dirty="0"/>
          </a:p>
        </p:txBody>
      </p:sp>
      <p:sp>
        <p:nvSpPr>
          <p:cNvPr id="49156" name="Text Box 4"/>
          <p:cNvSpPr txBox="1">
            <a:spLocks noChangeArrowheads="1"/>
          </p:cNvSpPr>
          <p:nvPr/>
        </p:nvSpPr>
        <p:spPr bwMode="auto">
          <a:xfrm>
            <a:off x="4191000" y="3657600"/>
            <a:ext cx="30622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/>
              <a:t>the boy likes a girl</a:t>
            </a:r>
          </a:p>
        </p:txBody>
      </p:sp>
    </p:spTree>
    <p:extLst>
      <p:ext uri="{BB962C8B-B14F-4D97-AF65-F5344CB8AC3E}">
        <p14:creationId xmlns:p14="http://schemas.microsoft.com/office/powerpoint/2010/main" val="8823033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612648" y="152400"/>
            <a:ext cx="8153400" cy="990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Derivations in a </a:t>
            </a:r>
            <a:r>
              <a:rPr lang="en-US" dirty="0" smtClean="0"/>
              <a:t>CFG: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Order of Derivation Irrelevant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895600"/>
            <a:ext cx="3962400" cy="3733800"/>
          </a:xfrm>
        </p:spPr>
        <p:txBody>
          <a:bodyPr>
            <a:normAutofit fontScale="92500" lnSpcReduction="20000"/>
          </a:bodyPr>
          <a:lstStyle/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/>
              <a:t>S </a:t>
            </a:r>
            <a:r>
              <a:rPr lang="en-US" sz="2400" dirty="0">
                <a:sym typeface="Symbol" charset="2"/>
              </a:rPr>
              <a:t> NP VP</a:t>
            </a:r>
          </a:p>
          <a:p>
            <a:pPr marL="533400" indent="-53340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FF"/>
                </a:solidFill>
                <a:sym typeface="Symbol" charset="2"/>
              </a:rPr>
              <a:t>VP   V NP</a:t>
            </a:r>
          </a:p>
          <a:p>
            <a:pPr marL="533400" lvl="1" indent="-533400">
              <a:lnSpc>
                <a:spcPct val="90000"/>
              </a:lnSpc>
              <a:spcBef>
                <a:spcPts val="700"/>
              </a:spcBef>
              <a:buClr>
                <a:schemeClr val="accent2"/>
              </a:buClr>
              <a:buSzPct val="60000"/>
              <a:buNone/>
            </a:pPr>
            <a:r>
              <a:rPr lang="en-US" sz="2400" b="1" dirty="0">
                <a:solidFill>
                  <a:srgbClr val="0000FF"/>
                </a:solidFill>
                <a:sym typeface="Symbol" charset="2"/>
              </a:rPr>
              <a:t>NP  </a:t>
            </a:r>
            <a:r>
              <a:rPr lang="en-US" sz="2400" b="1" dirty="0" err="1">
                <a:solidFill>
                  <a:srgbClr val="0000FF"/>
                </a:solidFill>
                <a:sym typeface="Symbol" charset="2"/>
              </a:rPr>
              <a:t>DetP</a:t>
            </a:r>
            <a:r>
              <a:rPr lang="en-US" sz="2400" b="1" dirty="0">
                <a:solidFill>
                  <a:srgbClr val="0000FF"/>
                </a:solidFill>
                <a:sym typeface="Symbol" charset="2"/>
              </a:rPr>
              <a:t> N </a:t>
            </a:r>
            <a:r>
              <a:rPr lang="en-US" sz="2400" dirty="0" smtClean="0">
                <a:solidFill>
                  <a:srgbClr val="000000"/>
                </a:solidFill>
                <a:sym typeface="Symbol" charset="2"/>
              </a:rPr>
              <a:t>| </a:t>
            </a:r>
            <a:r>
              <a:rPr lang="en-US" sz="2400" dirty="0" err="1" smtClean="0">
                <a:sym typeface="Symbol" charset="2"/>
              </a:rPr>
              <a:t>DetP</a:t>
            </a:r>
            <a:r>
              <a:rPr lang="en-US" sz="2400" dirty="0" smtClean="0">
                <a:sym typeface="Symbol" charset="2"/>
              </a:rPr>
              <a:t> </a:t>
            </a:r>
            <a:r>
              <a:rPr lang="en-US" sz="2400" dirty="0" err="1">
                <a:sym typeface="Symbol" charset="2"/>
              </a:rPr>
              <a:t>AdjP</a:t>
            </a:r>
            <a:r>
              <a:rPr lang="en-US" sz="2400" dirty="0">
                <a:sym typeface="Symbol" charset="2"/>
              </a:rPr>
              <a:t> </a:t>
            </a:r>
            <a:r>
              <a:rPr lang="en-US" sz="2400" dirty="0" smtClean="0">
                <a:sym typeface="Symbol" charset="2"/>
              </a:rPr>
              <a:t>N</a:t>
            </a:r>
            <a:endParaRPr lang="en-US" sz="2400" dirty="0">
              <a:solidFill>
                <a:srgbClr val="000000"/>
              </a:solidFill>
              <a:sym typeface="Symbol" charset="2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 smtClean="0">
                <a:sym typeface="Symbol" charset="2"/>
              </a:rPr>
              <a:t>AdjP</a:t>
            </a:r>
            <a:r>
              <a:rPr lang="en-US" sz="2400" dirty="0" smtClean="0">
                <a:sym typeface="Symbol" charset="2"/>
              </a:rPr>
              <a:t> </a:t>
            </a:r>
            <a:r>
              <a:rPr lang="en-US" sz="2400" dirty="0">
                <a:sym typeface="Symbol" charset="2"/>
              </a:rPr>
              <a:t>  </a:t>
            </a:r>
            <a:r>
              <a:rPr lang="en-US" sz="2400" dirty="0" err="1">
                <a:sym typeface="Symbol" charset="2"/>
              </a:rPr>
              <a:t>Adj</a:t>
            </a:r>
            <a:r>
              <a:rPr lang="en-US" sz="2400" dirty="0">
                <a:sym typeface="Symbol" charset="2"/>
              </a:rPr>
              <a:t> | </a:t>
            </a:r>
            <a:r>
              <a:rPr lang="en-US" sz="2400" dirty="0" err="1">
                <a:sym typeface="Symbol" charset="2"/>
              </a:rPr>
              <a:t>Adv</a:t>
            </a:r>
            <a:r>
              <a:rPr lang="en-US" sz="2400" dirty="0">
                <a:sym typeface="Symbol" charset="2"/>
              </a:rPr>
              <a:t> </a:t>
            </a:r>
            <a:r>
              <a:rPr lang="en-US" sz="2400" dirty="0" err="1">
                <a:sym typeface="Symbol" charset="2"/>
              </a:rPr>
              <a:t>AdjP</a:t>
            </a:r>
            <a:endParaRPr lang="en-US" sz="2400" dirty="0">
              <a:sym typeface="Symbol" charset="2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sym typeface="Symbol" charset="2"/>
              </a:rPr>
              <a:t>N   boy | girl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sym typeface="Symbol" charset="2"/>
              </a:rPr>
              <a:t>V   sees | likes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Adj</a:t>
            </a:r>
            <a:r>
              <a:rPr lang="en-US" sz="2400" dirty="0">
                <a:sym typeface="Symbol" charset="2"/>
              </a:rPr>
              <a:t>   big | small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Adv</a:t>
            </a:r>
            <a:r>
              <a:rPr lang="en-US" sz="2400" dirty="0">
                <a:sym typeface="Symbol" charset="2"/>
              </a:rPr>
              <a:t>   very 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DetP</a:t>
            </a:r>
            <a:r>
              <a:rPr lang="en-US" sz="2400" dirty="0">
                <a:sym typeface="Symbol" charset="2"/>
              </a:rPr>
              <a:t>   a | the</a:t>
            </a:r>
            <a:br>
              <a:rPr lang="en-US" sz="2400" dirty="0">
                <a:sym typeface="Symbol" charset="2"/>
              </a:rPr>
            </a:br>
            <a:r>
              <a:rPr lang="en-US" sz="2800" dirty="0">
                <a:sym typeface="Symbol" charset="2"/>
              </a:rPr>
              <a:t/>
            </a:r>
            <a:br>
              <a:rPr lang="en-US" sz="2800" dirty="0">
                <a:sym typeface="Symbol" charset="2"/>
              </a:rPr>
            </a:br>
            <a:endParaRPr lang="en-US" sz="2800" dirty="0"/>
          </a:p>
        </p:txBody>
      </p:sp>
      <p:sp>
        <p:nvSpPr>
          <p:cNvPr id="22" name="Text Box 4"/>
          <p:cNvSpPr txBox="1">
            <a:spLocks noChangeArrowheads="1"/>
          </p:cNvSpPr>
          <p:nvPr/>
        </p:nvSpPr>
        <p:spPr bwMode="auto">
          <a:xfrm>
            <a:off x="5290898" y="2891492"/>
            <a:ext cx="109917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 smtClean="0"/>
              <a:t>NP VP</a:t>
            </a:r>
            <a:endParaRPr lang="en-US" sz="2800" dirty="0"/>
          </a:p>
        </p:txBody>
      </p:sp>
      <p:cxnSp>
        <p:nvCxnSpPr>
          <p:cNvPr id="24" name="Straight Arrow Connector 23"/>
          <p:cNvCxnSpPr/>
          <p:nvPr/>
        </p:nvCxnSpPr>
        <p:spPr>
          <a:xfrm rot="10800000" flipV="1">
            <a:off x="4724400" y="3414712"/>
            <a:ext cx="1066800" cy="92868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16200000" flipH="1">
            <a:off x="5926931" y="3445668"/>
            <a:ext cx="914400" cy="8810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 Box 4"/>
          <p:cNvSpPr txBox="1">
            <a:spLocks noChangeArrowheads="1"/>
          </p:cNvSpPr>
          <p:nvPr/>
        </p:nvSpPr>
        <p:spPr bwMode="auto">
          <a:xfrm>
            <a:off x="3733800" y="4495800"/>
            <a:ext cx="169196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 err="1" smtClean="0"/>
              <a:t>DetP</a:t>
            </a:r>
            <a:r>
              <a:rPr lang="en-US" sz="2800" dirty="0" smtClean="0"/>
              <a:t> N VP</a:t>
            </a:r>
            <a:endParaRPr lang="en-US" sz="2800" dirty="0"/>
          </a:p>
        </p:txBody>
      </p:sp>
      <p:sp>
        <p:nvSpPr>
          <p:cNvPr id="28" name="Text Box 4"/>
          <p:cNvSpPr txBox="1">
            <a:spLocks noChangeArrowheads="1"/>
          </p:cNvSpPr>
          <p:nvPr/>
        </p:nvSpPr>
        <p:spPr bwMode="auto">
          <a:xfrm>
            <a:off x="6324600" y="4495800"/>
            <a:ext cx="143773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 smtClean="0"/>
              <a:t>NP V NP</a:t>
            </a:r>
            <a:endParaRPr lang="en-US" sz="2800" dirty="0"/>
          </a:p>
        </p:txBody>
      </p:sp>
      <p:sp>
        <p:nvSpPr>
          <p:cNvPr id="29" name="Down Arrow 28"/>
          <p:cNvSpPr/>
          <p:nvPr/>
        </p:nvSpPr>
        <p:spPr>
          <a:xfrm>
            <a:off x="5334000" y="5247620"/>
            <a:ext cx="1056077" cy="61978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 Box 4"/>
          <p:cNvSpPr txBox="1">
            <a:spLocks noChangeArrowheads="1"/>
          </p:cNvSpPr>
          <p:nvPr/>
        </p:nvSpPr>
        <p:spPr bwMode="auto">
          <a:xfrm>
            <a:off x="4412455" y="6110287"/>
            <a:ext cx="30622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/>
              <a:t>the boy likes a girl</a:t>
            </a:r>
          </a:p>
        </p:txBody>
      </p:sp>
    </p:spTree>
    <p:extLst>
      <p:ext uri="{BB962C8B-B14F-4D97-AF65-F5344CB8AC3E}">
        <p14:creationId xmlns:p14="http://schemas.microsoft.com/office/powerpoint/2010/main" val="30260969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Derivations of CFGs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0513" y="1524000"/>
            <a:ext cx="8475535" cy="1752600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endParaRPr lang="en-US" dirty="0" smtClean="0"/>
          </a:p>
          <a:p>
            <a:pPr marL="0" indent="0" eaLnBrk="1" hangingPunct="1">
              <a:buNone/>
            </a:pPr>
            <a:r>
              <a:rPr lang="en-US" dirty="0" smtClean="0"/>
              <a:t>Derivation history shows </a:t>
            </a:r>
            <a:r>
              <a:rPr lang="en-US" dirty="0"/>
              <a:t>a</a:t>
            </a:r>
            <a:r>
              <a:rPr lang="en-US" dirty="0" smtClean="0"/>
              <a:t> tree:</a:t>
            </a:r>
            <a:endParaRPr lang="en-US" dirty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90513" y="4660106"/>
            <a:ext cx="30622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/>
              <a:t>the boy likes a girl</a:t>
            </a: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5181600" y="4247357"/>
            <a:ext cx="457200" cy="349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 flipV="1">
            <a:off x="4724400" y="4247357"/>
            <a:ext cx="457200" cy="349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5181600" y="5296694"/>
            <a:ext cx="8334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/>
              <a:t>boy</a:t>
            </a:r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4724400" y="5068094"/>
            <a:ext cx="0" cy="33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267200" y="5296694"/>
            <a:ext cx="762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/>
              <a:t>the</a:t>
            </a: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6096000" y="5296694"/>
            <a:ext cx="9699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/>
              <a:t>likes</a:t>
            </a:r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 flipH="1">
            <a:off x="5105400" y="3496469"/>
            <a:ext cx="1117600" cy="382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>
            <a:off x="6223000" y="3496469"/>
            <a:ext cx="990600" cy="407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4267200" y="4534694"/>
            <a:ext cx="8207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DetP</a:t>
            </a: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4930775" y="3879057"/>
            <a:ext cx="555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NP</a:t>
            </a:r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>
            <a:off x="7924800" y="5090319"/>
            <a:ext cx="457200" cy="350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Line 16"/>
          <p:cNvSpPr>
            <a:spLocks noChangeShapeType="1"/>
          </p:cNvSpPr>
          <p:nvPr/>
        </p:nvSpPr>
        <p:spPr bwMode="auto">
          <a:xfrm flipH="1">
            <a:off x="7467600" y="5090319"/>
            <a:ext cx="457200" cy="350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Text Box 17"/>
          <p:cNvSpPr txBox="1">
            <a:spLocks noChangeArrowheads="1"/>
          </p:cNvSpPr>
          <p:nvPr/>
        </p:nvSpPr>
        <p:spPr bwMode="auto">
          <a:xfrm>
            <a:off x="8001000" y="6134894"/>
            <a:ext cx="7429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/>
              <a:t>girl</a:t>
            </a:r>
          </a:p>
        </p:txBody>
      </p:sp>
      <p:sp>
        <p:nvSpPr>
          <p:cNvPr id="18" name="Line 18"/>
          <p:cNvSpPr>
            <a:spLocks noChangeShapeType="1"/>
          </p:cNvSpPr>
          <p:nvPr/>
        </p:nvSpPr>
        <p:spPr bwMode="auto">
          <a:xfrm>
            <a:off x="7467600" y="5890419"/>
            <a:ext cx="0" cy="350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7269163" y="6147594"/>
            <a:ext cx="3968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/>
              <a:t>a</a:t>
            </a:r>
          </a:p>
        </p:txBody>
      </p:sp>
      <p:sp>
        <p:nvSpPr>
          <p:cNvPr id="20" name="Text Box 20"/>
          <p:cNvSpPr txBox="1">
            <a:spLocks noChangeArrowheads="1"/>
          </p:cNvSpPr>
          <p:nvPr/>
        </p:nvSpPr>
        <p:spPr bwMode="auto">
          <a:xfrm>
            <a:off x="7620000" y="4722019"/>
            <a:ext cx="555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NP</a:t>
            </a:r>
          </a:p>
        </p:txBody>
      </p:sp>
      <p:sp>
        <p:nvSpPr>
          <p:cNvPr id="21" name="Text Box 21"/>
          <p:cNvSpPr txBox="1">
            <a:spLocks noChangeArrowheads="1"/>
          </p:cNvSpPr>
          <p:nvPr/>
        </p:nvSpPr>
        <p:spPr bwMode="auto">
          <a:xfrm>
            <a:off x="7056438" y="5482432"/>
            <a:ext cx="8207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DetP</a:t>
            </a:r>
          </a:p>
        </p:txBody>
      </p:sp>
      <p:sp>
        <p:nvSpPr>
          <p:cNvPr id="22" name="Text Box 22"/>
          <p:cNvSpPr txBox="1">
            <a:spLocks noChangeArrowheads="1"/>
          </p:cNvSpPr>
          <p:nvPr/>
        </p:nvSpPr>
        <p:spPr bwMode="auto">
          <a:xfrm>
            <a:off x="5994400" y="3086894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sp>
        <p:nvSpPr>
          <p:cNvPr id="23" name="Text Box 23"/>
          <p:cNvSpPr txBox="1">
            <a:spLocks noChangeArrowheads="1"/>
          </p:cNvSpPr>
          <p:nvPr/>
        </p:nvSpPr>
        <p:spPr bwMode="auto">
          <a:xfrm>
            <a:off x="6908800" y="3904457"/>
            <a:ext cx="5349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VP</a:t>
            </a:r>
          </a:p>
        </p:txBody>
      </p:sp>
      <p:sp>
        <p:nvSpPr>
          <p:cNvPr id="24" name="Line 24"/>
          <p:cNvSpPr>
            <a:spLocks noChangeShapeType="1"/>
          </p:cNvSpPr>
          <p:nvPr/>
        </p:nvSpPr>
        <p:spPr bwMode="auto">
          <a:xfrm flipH="1">
            <a:off x="6527800" y="4255294"/>
            <a:ext cx="60960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Line 25"/>
          <p:cNvSpPr>
            <a:spLocks noChangeShapeType="1"/>
          </p:cNvSpPr>
          <p:nvPr/>
        </p:nvSpPr>
        <p:spPr bwMode="auto">
          <a:xfrm>
            <a:off x="7213600" y="4255294"/>
            <a:ext cx="60960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26"/>
          <p:cNvSpPr>
            <a:spLocks noChangeShapeType="1"/>
          </p:cNvSpPr>
          <p:nvPr/>
        </p:nvSpPr>
        <p:spPr bwMode="auto">
          <a:xfrm>
            <a:off x="5638800" y="5068094"/>
            <a:ext cx="0" cy="33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Text Box 27"/>
          <p:cNvSpPr txBox="1">
            <a:spLocks noChangeArrowheads="1"/>
          </p:cNvSpPr>
          <p:nvPr/>
        </p:nvSpPr>
        <p:spPr bwMode="auto">
          <a:xfrm>
            <a:off x="5410200" y="4610894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</a:t>
            </a:r>
          </a:p>
        </p:txBody>
      </p:sp>
      <p:sp>
        <p:nvSpPr>
          <p:cNvPr id="28" name="Line 28"/>
          <p:cNvSpPr>
            <a:spLocks noChangeShapeType="1"/>
          </p:cNvSpPr>
          <p:nvPr/>
        </p:nvSpPr>
        <p:spPr bwMode="auto">
          <a:xfrm>
            <a:off x="8305800" y="5906294"/>
            <a:ext cx="0" cy="350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Text Box 29"/>
          <p:cNvSpPr txBox="1">
            <a:spLocks noChangeArrowheads="1"/>
          </p:cNvSpPr>
          <p:nvPr/>
        </p:nvSpPr>
        <p:spPr bwMode="auto">
          <a:xfrm>
            <a:off x="8153400" y="5449094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</a:t>
            </a:r>
          </a:p>
        </p:txBody>
      </p:sp>
      <p:sp>
        <p:nvSpPr>
          <p:cNvPr id="30" name="Text Box 30"/>
          <p:cNvSpPr txBox="1">
            <a:spLocks noChangeArrowheads="1"/>
          </p:cNvSpPr>
          <p:nvPr/>
        </p:nvSpPr>
        <p:spPr bwMode="auto">
          <a:xfrm>
            <a:off x="6324600" y="4687094"/>
            <a:ext cx="3667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</a:t>
            </a:r>
          </a:p>
        </p:txBody>
      </p:sp>
      <p:sp>
        <p:nvSpPr>
          <p:cNvPr id="31" name="Line 31"/>
          <p:cNvSpPr>
            <a:spLocks noChangeShapeType="1"/>
          </p:cNvSpPr>
          <p:nvPr/>
        </p:nvSpPr>
        <p:spPr bwMode="auto">
          <a:xfrm>
            <a:off x="6477000" y="5068094"/>
            <a:ext cx="0" cy="33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6773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CFG example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1676400"/>
            <a:ext cx="6702552" cy="52383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60" lvl="1">
              <a:lnSpc>
                <a:spcPct val="140000"/>
              </a:lnSpc>
            </a:pPr>
            <a:r>
              <a:rPr lang="en-US" sz="2400" b="1" dirty="0">
                <a:solidFill>
                  <a:srgbClr val="008000"/>
                </a:solidFill>
              </a:rPr>
              <a:t>S</a:t>
            </a:r>
            <a:r>
              <a:rPr lang="en-US" sz="2400" dirty="0"/>
              <a:t> </a:t>
            </a:r>
            <a:r>
              <a:rPr lang="en-US" sz="2400" dirty="0" smtClean="0"/>
              <a:t>   </a:t>
            </a:r>
            <a:r>
              <a:rPr lang="en-US" sz="2400" dirty="0" smtClean="0">
                <a:sym typeface="Symbol" charset="2"/>
              </a:rPr>
              <a:t> </a:t>
            </a:r>
            <a:r>
              <a:rPr lang="en-US" sz="2400" dirty="0">
                <a:sym typeface="Symbol" charset="2"/>
              </a:rPr>
              <a:t>NP VP</a:t>
            </a:r>
          </a:p>
          <a:p>
            <a:pPr marL="365760" lvl="1">
              <a:lnSpc>
                <a:spcPct val="140000"/>
              </a:lnSpc>
            </a:pPr>
            <a:r>
              <a:rPr lang="en-US" sz="2400" dirty="0" smtClean="0">
                <a:sym typeface="Symbol" charset="2"/>
              </a:rPr>
              <a:t>VP   V | V ADV</a:t>
            </a:r>
          </a:p>
          <a:p>
            <a:pPr marL="365760" lvl="1">
              <a:lnSpc>
                <a:spcPct val="140000"/>
              </a:lnSpc>
            </a:pPr>
            <a:r>
              <a:rPr lang="en-US" sz="2400" dirty="0" smtClean="0">
                <a:sym typeface="Symbol" charset="2"/>
              </a:rPr>
              <a:t>NP    ART </a:t>
            </a:r>
            <a:r>
              <a:rPr lang="en-US" sz="2400" dirty="0" err="1" smtClean="0">
                <a:sym typeface="Symbol" charset="2"/>
              </a:rPr>
              <a:t>PreNP</a:t>
            </a:r>
            <a:endParaRPr lang="en-US" sz="2400" dirty="0" smtClean="0">
              <a:sym typeface="Symbol" charset="2"/>
            </a:endParaRPr>
          </a:p>
          <a:p>
            <a:pPr marL="365760" lvl="1">
              <a:lnSpc>
                <a:spcPct val="140000"/>
              </a:lnSpc>
            </a:pPr>
            <a:r>
              <a:rPr lang="en-US" sz="2400" dirty="0" err="1" smtClean="0">
                <a:sym typeface="Symbol" charset="2"/>
              </a:rPr>
              <a:t>PreNP</a:t>
            </a:r>
            <a:r>
              <a:rPr lang="en-US" sz="2400" dirty="0" smtClean="0">
                <a:sym typeface="Symbol" charset="2"/>
              </a:rPr>
              <a:t>  N | ADJ </a:t>
            </a:r>
            <a:r>
              <a:rPr lang="en-US" sz="2400" dirty="0" err="1" smtClean="0">
                <a:sym typeface="Symbol" charset="2"/>
              </a:rPr>
              <a:t>PreNP</a:t>
            </a:r>
            <a:endParaRPr lang="en-US" sz="2400" dirty="0" smtClean="0">
              <a:sym typeface="Symbol" charset="2"/>
            </a:endParaRPr>
          </a:p>
          <a:p>
            <a:pPr marL="365760" lvl="1">
              <a:lnSpc>
                <a:spcPct val="140000"/>
              </a:lnSpc>
            </a:pPr>
            <a:r>
              <a:rPr lang="en-US" sz="2400" dirty="0" smtClean="0">
                <a:sym typeface="Symbol" charset="2"/>
              </a:rPr>
              <a:t>ADV  furiously | soothingly | intentionally</a:t>
            </a:r>
          </a:p>
          <a:p>
            <a:pPr marL="365760" lvl="1">
              <a:lnSpc>
                <a:spcPct val="140000"/>
              </a:lnSpc>
            </a:pPr>
            <a:r>
              <a:rPr lang="en-US" sz="2400" dirty="0" smtClean="0">
                <a:sym typeface="Symbol" charset="2"/>
              </a:rPr>
              <a:t>ADJ </a:t>
            </a:r>
            <a:r>
              <a:rPr lang="en-US" sz="2400" dirty="0">
                <a:sym typeface="Symbol" charset="2"/>
              </a:rPr>
              <a:t> colorless | green | </a:t>
            </a:r>
            <a:r>
              <a:rPr lang="en-US" sz="2400" dirty="0" smtClean="0">
                <a:sym typeface="Symbol" charset="2"/>
              </a:rPr>
              <a:t>smelly</a:t>
            </a:r>
          </a:p>
          <a:p>
            <a:pPr marL="365760" lvl="1">
              <a:lnSpc>
                <a:spcPct val="140000"/>
              </a:lnSpc>
            </a:pPr>
            <a:r>
              <a:rPr lang="en-US" sz="2400" dirty="0" smtClean="0">
                <a:sym typeface="Symbol" charset="2"/>
              </a:rPr>
              <a:t>ART  the | a</a:t>
            </a:r>
          </a:p>
          <a:p>
            <a:pPr marL="365760" lvl="1">
              <a:lnSpc>
                <a:spcPct val="140000"/>
              </a:lnSpc>
            </a:pPr>
            <a:r>
              <a:rPr lang="en-US" sz="2400" dirty="0" smtClean="0">
                <a:sym typeface="Symbol" charset="2"/>
              </a:rPr>
              <a:t>V  sleeps | eats | swims | sprints</a:t>
            </a:r>
          </a:p>
          <a:p>
            <a:pPr marL="365760" lvl="1">
              <a:lnSpc>
                <a:spcPct val="140000"/>
              </a:lnSpc>
            </a:pPr>
            <a:r>
              <a:rPr lang="en-US" sz="2400" dirty="0" smtClean="0">
                <a:sym typeface="Symbol" charset="2"/>
              </a:rPr>
              <a:t>N  idea | bagel | milk | cow</a:t>
            </a:r>
          </a:p>
          <a:p>
            <a:pPr marL="365760" lvl="1">
              <a:lnSpc>
                <a:spcPct val="140000"/>
              </a:lnSpc>
            </a:pPr>
            <a:r>
              <a:rPr lang="en-US" sz="2400" dirty="0" smtClean="0">
                <a:sym typeface="Symbol" charset="2"/>
              </a:rPr>
              <a:t> </a:t>
            </a:r>
            <a:endParaRPr lang="en-US" sz="2400" dirty="0">
              <a:sym typeface="Symbol" charset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05400" y="1828800"/>
            <a:ext cx="36354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can we generate?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70447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last example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43236" y="2514600"/>
            <a:ext cx="487113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N</a:t>
            </a:r>
          </a:p>
          <a:p>
            <a:r>
              <a:rPr lang="en-US" sz="3200" dirty="0">
                <a:sym typeface="Symbol" charset="2"/>
              </a:rPr>
              <a:t>S</a:t>
            </a:r>
            <a:r>
              <a:rPr lang="en-US" sz="3200" dirty="0" smtClean="0">
                <a:sym typeface="Symbol" charset="2"/>
              </a:rPr>
              <a:t>  ( S )</a:t>
            </a:r>
          </a:p>
          <a:p>
            <a:r>
              <a:rPr lang="en-US" sz="3200" dirty="0" smtClean="0">
                <a:sym typeface="Symbol" charset="2"/>
              </a:rPr>
              <a:t>S  S + S | S - S</a:t>
            </a:r>
          </a:p>
          <a:p>
            <a:r>
              <a:rPr lang="en-US" sz="3200" dirty="0" smtClean="0">
                <a:sym typeface="Symbol" charset="2"/>
              </a:rPr>
              <a:t>S  S * S | S / S</a:t>
            </a:r>
          </a:p>
          <a:p>
            <a:r>
              <a:rPr lang="en-US" sz="3200" dirty="0" smtClean="0">
                <a:sym typeface="Symbol" charset="2"/>
              </a:rPr>
              <a:t>N  0 | 1 | 2 | … | 9</a:t>
            </a:r>
          </a:p>
          <a:p>
            <a:r>
              <a:rPr lang="en-US" sz="3200" dirty="0" smtClean="0">
                <a:sym typeface="Symbol" charset="2"/>
              </a:rPr>
              <a:t>N  N N</a:t>
            </a:r>
            <a:endParaRPr lang="en-US" sz="3200" dirty="0">
              <a:sym typeface="Symbol" charset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05400" y="3200400"/>
            <a:ext cx="36606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language does this CFG represent?</a:t>
            </a:r>
          </a:p>
        </p:txBody>
      </p:sp>
    </p:spTree>
    <p:extLst>
      <p:ext uri="{BB962C8B-B14F-4D97-AF65-F5344CB8AC3E}">
        <p14:creationId xmlns:p14="http://schemas.microsoft.com/office/powerpoint/2010/main" val="27817527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last example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43236" y="2514600"/>
            <a:ext cx="487113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N</a:t>
            </a:r>
          </a:p>
          <a:p>
            <a:r>
              <a:rPr lang="en-US" sz="3200" dirty="0">
                <a:sym typeface="Symbol" charset="2"/>
              </a:rPr>
              <a:t>S</a:t>
            </a:r>
            <a:r>
              <a:rPr lang="en-US" sz="3200" dirty="0" smtClean="0">
                <a:sym typeface="Symbol" charset="2"/>
              </a:rPr>
              <a:t>  ( S )</a:t>
            </a:r>
          </a:p>
          <a:p>
            <a:r>
              <a:rPr lang="en-US" sz="3200" dirty="0" smtClean="0">
                <a:sym typeface="Symbol" charset="2"/>
              </a:rPr>
              <a:t>S  S + S | S - S</a:t>
            </a:r>
          </a:p>
          <a:p>
            <a:r>
              <a:rPr lang="en-US" sz="3200" dirty="0" smtClean="0">
                <a:sym typeface="Symbol" charset="2"/>
              </a:rPr>
              <a:t>S  S * S | S / S</a:t>
            </a:r>
          </a:p>
          <a:p>
            <a:r>
              <a:rPr lang="en-US" sz="3200" dirty="0" smtClean="0">
                <a:sym typeface="Symbol" charset="2"/>
              </a:rPr>
              <a:t>N  0 | 1 | 2 | … | 9</a:t>
            </a:r>
          </a:p>
          <a:p>
            <a:r>
              <a:rPr lang="en-US" sz="3200" dirty="0" smtClean="0">
                <a:sym typeface="Symbol" charset="2"/>
              </a:rPr>
              <a:t>N  N N</a:t>
            </a:r>
            <a:endParaRPr lang="en-US" sz="3200" dirty="0">
              <a:sym typeface="Symbol" charset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19600" y="3429000"/>
            <a:ext cx="419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All arithmetic expressions! </a:t>
            </a:r>
          </a:p>
        </p:txBody>
      </p:sp>
    </p:spTree>
    <p:extLst>
      <p:ext uri="{BB962C8B-B14F-4D97-AF65-F5344CB8AC3E}">
        <p14:creationId xmlns:p14="http://schemas.microsoft.com/office/powerpoint/2010/main" val="3390606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Given a CFG and a sentence, determine the possible parse </a:t>
            </a:r>
            <a:r>
              <a:rPr lang="en-US" dirty="0" err="1" smtClean="0"/>
              <a:t>tree(s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3200400"/>
            <a:ext cx="209232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 -&gt; NP  VP</a:t>
            </a:r>
          </a:p>
          <a:p>
            <a:r>
              <a:rPr lang="en-US" dirty="0" smtClean="0"/>
              <a:t>NP -&gt; N</a:t>
            </a:r>
          </a:p>
          <a:p>
            <a:r>
              <a:rPr lang="en-US" dirty="0" smtClean="0"/>
              <a:t>NP -&gt; PRP</a:t>
            </a:r>
          </a:p>
          <a:p>
            <a:r>
              <a:rPr lang="en-US" dirty="0" smtClean="0"/>
              <a:t>NP -&gt; N PP</a:t>
            </a:r>
          </a:p>
          <a:p>
            <a:r>
              <a:rPr lang="en-US" dirty="0" smtClean="0"/>
              <a:t>VP -&gt; V NP</a:t>
            </a:r>
          </a:p>
          <a:p>
            <a:r>
              <a:rPr lang="en-US" dirty="0" smtClean="0"/>
              <a:t>VP -&gt; V NP PP</a:t>
            </a:r>
          </a:p>
          <a:p>
            <a:r>
              <a:rPr lang="en-US" dirty="0" smtClean="0"/>
              <a:t>PP -&gt; IN N</a:t>
            </a:r>
          </a:p>
          <a:p>
            <a:r>
              <a:rPr lang="en-US" dirty="0" smtClean="0"/>
              <a:t>PRP -&gt; I</a:t>
            </a:r>
          </a:p>
          <a:p>
            <a:r>
              <a:rPr lang="en-US" dirty="0" smtClean="0"/>
              <a:t>V -&gt; eat</a:t>
            </a:r>
          </a:p>
          <a:p>
            <a:r>
              <a:rPr lang="en-US" dirty="0" smtClean="0"/>
              <a:t>N -&gt; sushi</a:t>
            </a:r>
          </a:p>
          <a:p>
            <a:r>
              <a:rPr lang="en-US" dirty="0" smtClean="0"/>
              <a:t>N -&gt; tuna</a:t>
            </a:r>
          </a:p>
          <a:p>
            <a:r>
              <a:rPr lang="en-US" dirty="0" smtClean="0"/>
              <a:t>IN -&gt; with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962400" y="2969567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 eat sushi with tuna</a:t>
            </a:r>
            <a:endParaRPr lang="en-US" sz="2400" dirty="0"/>
          </a:p>
        </p:txBody>
      </p:sp>
      <p:sp>
        <p:nvSpPr>
          <p:cNvPr id="30" name="TextBox 29"/>
          <p:cNvSpPr txBox="1"/>
          <p:nvPr/>
        </p:nvSpPr>
        <p:spPr>
          <a:xfrm>
            <a:off x="2778126" y="3810000"/>
            <a:ext cx="5943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parse trees are possible for this sentence?</a:t>
            </a:r>
          </a:p>
          <a:p>
            <a:endParaRPr lang="en-US" sz="2800" dirty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How did you do it?</a:t>
            </a:r>
          </a:p>
          <a:p>
            <a:endParaRPr lang="en-US" sz="2800" dirty="0" smtClean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What if the grammar is much larger?</a:t>
            </a:r>
          </a:p>
        </p:txBody>
      </p:sp>
    </p:spTree>
    <p:extLst>
      <p:ext uri="{BB962C8B-B14F-4D97-AF65-F5344CB8AC3E}">
        <p14:creationId xmlns:p14="http://schemas.microsoft.com/office/powerpoint/2010/main" val="6531559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Parsing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50874" y="5634335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 eat sushi with tuna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rot="5400000">
            <a:off x="612774" y="5443835"/>
            <a:ext cx="3810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98474" y="4796135"/>
            <a:ext cx="8382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/>
              <a:t>PRP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74674" y="4045803"/>
            <a:ext cx="9906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613568" y="4604841"/>
            <a:ext cx="3810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993774" y="5432167"/>
            <a:ext cx="3810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31874" y="4796135"/>
            <a:ext cx="9906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/>
              <a:t>V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1527174" y="5432167"/>
            <a:ext cx="3810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565274" y="4796135"/>
            <a:ext cx="3810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/>
              <a:t>N</a:t>
            </a:r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 rot="5400000">
            <a:off x="2289174" y="5432167"/>
            <a:ext cx="3810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327274" y="4796135"/>
            <a:ext cx="5334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/>
              <a:t>IN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013074" y="4796135"/>
            <a:ext cx="5334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/>
              <a:t>N</a:t>
            </a:r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rot="5400000">
            <a:off x="2975768" y="5443041"/>
            <a:ext cx="3810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632074" y="4045803"/>
            <a:ext cx="6858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/>
              <a:t>PP</a:t>
            </a:r>
            <a:endParaRPr lang="en-US" dirty="0"/>
          </a:p>
        </p:txBody>
      </p:sp>
      <p:cxnSp>
        <p:nvCxnSpPr>
          <p:cNvPr id="18" name="Straight Connector 17"/>
          <p:cNvCxnSpPr>
            <a:stCxn id="14" idx="0"/>
          </p:cNvCxnSpPr>
          <p:nvPr/>
        </p:nvCxnSpPr>
        <p:spPr>
          <a:xfrm rot="5400000" flipH="1" flipV="1">
            <a:off x="2536824" y="4472285"/>
            <a:ext cx="381000" cy="2667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16200000" flipV="1">
            <a:off x="2847458" y="4478119"/>
            <a:ext cx="369332" cy="2667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946274" y="3436203"/>
            <a:ext cx="6096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  <a:endParaRPr lang="en-US" dirty="0"/>
          </a:p>
        </p:txBody>
      </p:sp>
      <p:cxnSp>
        <p:nvCxnSpPr>
          <p:cNvPr id="21" name="Straight Connector 20"/>
          <p:cNvCxnSpPr>
            <a:stCxn id="12" idx="0"/>
          </p:cNvCxnSpPr>
          <p:nvPr/>
        </p:nvCxnSpPr>
        <p:spPr>
          <a:xfrm rot="5400000" flipH="1" flipV="1">
            <a:off x="1393824" y="4167485"/>
            <a:ext cx="990600" cy="2667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endCxn id="20" idx="2"/>
          </p:cNvCxnSpPr>
          <p:nvPr/>
        </p:nvCxnSpPr>
        <p:spPr>
          <a:xfrm rot="10800000">
            <a:off x="2251074" y="3805535"/>
            <a:ext cx="533400" cy="24026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412874" y="2826603"/>
            <a:ext cx="6096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VP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 rot="5400000" flipH="1" flipV="1">
            <a:off x="575071" y="3805932"/>
            <a:ext cx="1600200" cy="38020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endCxn id="23" idx="2"/>
          </p:cNvCxnSpPr>
          <p:nvPr/>
        </p:nvCxnSpPr>
        <p:spPr>
          <a:xfrm rot="10800000">
            <a:off x="1717674" y="3195935"/>
            <a:ext cx="304800" cy="24026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955674" y="2140803"/>
            <a:ext cx="6096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/>
              <a:t>S</a:t>
            </a:r>
            <a:endParaRPr lang="en-US" dirty="0"/>
          </a:p>
        </p:txBody>
      </p:sp>
      <p:cxnSp>
        <p:nvCxnSpPr>
          <p:cNvPr id="27" name="Straight Connector 26"/>
          <p:cNvCxnSpPr/>
          <p:nvPr/>
        </p:nvCxnSpPr>
        <p:spPr>
          <a:xfrm rot="5400000" flipH="1" flipV="1">
            <a:off x="149343" y="3163272"/>
            <a:ext cx="1535668" cy="229394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10800000">
            <a:off x="1185068" y="2510135"/>
            <a:ext cx="380206" cy="31646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962400" y="5634335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 eat sushi with tuna</a:t>
            </a:r>
            <a:endParaRPr lang="en-US" sz="2400" dirty="0"/>
          </a:p>
        </p:txBody>
      </p:sp>
      <p:cxnSp>
        <p:nvCxnSpPr>
          <p:cNvPr id="30" name="Straight Connector 29"/>
          <p:cNvCxnSpPr/>
          <p:nvPr/>
        </p:nvCxnSpPr>
        <p:spPr>
          <a:xfrm rot="5400000">
            <a:off x="3924300" y="5443835"/>
            <a:ext cx="3810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810000" y="4796135"/>
            <a:ext cx="8382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/>
              <a:t>PRP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3886200" y="4045803"/>
            <a:ext cx="9906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 rot="5400000">
            <a:off x="3925094" y="4604841"/>
            <a:ext cx="3810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5400000">
            <a:off x="4305300" y="5432167"/>
            <a:ext cx="3810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343400" y="4796135"/>
            <a:ext cx="9906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/>
              <a:t>V</a:t>
            </a:r>
            <a:endParaRPr lang="en-US" dirty="0"/>
          </a:p>
        </p:txBody>
      </p:sp>
      <p:cxnSp>
        <p:nvCxnSpPr>
          <p:cNvPr id="36" name="Straight Connector 35"/>
          <p:cNvCxnSpPr/>
          <p:nvPr/>
        </p:nvCxnSpPr>
        <p:spPr>
          <a:xfrm rot="5400000">
            <a:off x="4838700" y="5432167"/>
            <a:ext cx="3810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4876800" y="4796135"/>
            <a:ext cx="3810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/>
              <a:t>N</a:t>
            </a:r>
            <a:endParaRPr lang="en-US" dirty="0"/>
          </a:p>
        </p:txBody>
      </p:sp>
      <p:cxnSp>
        <p:nvCxnSpPr>
          <p:cNvPr id="38" name="Straight Connector 37"/>
          <p:cNvCxnSpPr/>
          <p:nvPr/>
        </p:nvCxnSpPr>
        <p:spPr>
          <a:xfrm rot="5400000">
            <a:off x="5600700" y="5432167"/>
            <a:ext cx="3810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5638800" y="4796135"/>
            <a:ext cx="5334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/>
              <a:t>IN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6324600" y="4796135"/>
            <a:ext cx="5334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/>
              <a:t>N</a:t>
            </a:r>
            <a:endParaRPr lang="en-US" dirty="0"/>
          </a:p>
        </p:txBody>
      </p:sp>
      <p:cxnSp>
        <p:nvCxnSpPr>
          <p:cNvPr id="41" name="Straight Connector 40"/>
          <p:cNvCxnSpPr/>
          <p:nvPr/>
        </p:nvCxnSpPr>
        <p:spPr>
          <a:xfrm rot="5400000">
            <a:off x="6287294" y="5443041"/>
            <a:ext cx="3810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943600" y="4045803"/>
            <a:ext cx="6858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/>
              <a:t>PP</a:t>
            </a:r>
            <a:endParaRPr lang="en-US" dirty="0"/>
          </a:p>
        </p:txBody>
      </p:sp>
      <p:cxnSp>
        <p:nvCxnSpPr>
          <p:cNvPr id="43" name="Straight Connector 42"/>
          <p:cNvCxnSpPr>
            <a:stCxn id="39" idx="0"/>
          </p:cNvCxnSpPr>
          <p:nvPr/>
        </p:nvCxnSpPr>
        <p:spPr>
          <a:xfrm rot="5400000" flipH="1" flipV="1">
            <a:off x="5848350" y="4472285"/>
            <a:ext cx="381000" cy="2667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rot="16200000" flipV="1">
            <a:off x="6158984" y="4478119"/>
            <a:ext cx="369332" cy="2667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4876800" y="3962400"/>
            <a:ext cx="6096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  <a:endParaRPr lang="en-US" dirty="0"/>
          </a:p>
        </p:txBody>
      </p:sp>
      <p:cxnSp>
        <p:nvCxnSpPr>
          <p:cNvPr id="46" name="Straight Connector 45"/>
          <p:cNvCxnSpPr>
            <a:stCxn id="37" idx="0"/>
          </p:cNvCxnSpPr>
          <p:nvPr/>
        </p:nvCxnSpPr>
        <p:spPr>
          <a:xfrm rot="5400000" flipH="1" flipV="1">
            <a:off x="4876800" y="4605635"/>
            <a:ext cx="3810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4724400" y="2826603"/>
            <a:ext cx="6096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VP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49" name="Straight Connector 48"/>
          <p:cNvCxnSpPr/>
          <p:nvPr/>
        </p:nvCxnSpPr>
        <p:spPr>
          <a:xfrm rot="5400000" flipH="1" flipV="1">
            <a:off x="3886597" y="3805932"/>
            <a:ext cx="1600200" cy="38020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endCxn id="48" idx="2"/>
          </p:cNvCxnSpPr>
          <p:nvPr/>
        </p:nvCxnSpPr>
        <p:spPr>
          <a:xfrm rot="5400000" flipH="1" flipV="1">
            <a:off x="4645571" y="3578771"/>
            <a:ext cx="766465" cy="794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4267200" y="2140803"/>
            <a:ext cx="6096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/>
              <a:t>S</a:t>
            </a:r>
            <a:endParaRPr lang="en-US" dirty="0"/>
          </a:p>
        </p:txBody>
      </p:sp>
      <p:cxnSp>
        <p:nvCxnSpPr>
          <p:cNvPr id="52" name="Straight Connector 51"/>
          <p:cNvCxnSpPr/>
          <p:nvPr/>
        </p:nvCxnSpPr>
        <p:spPr>
          <a:xfrm rot="5400000" flipH="1" flipV="1">
            <a:off x="3460869" y="3163272"/>
            <a:ext cx="1535668" cy="229394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rot="10800000">
            <a:off x="4496594" y="2510135"/>
            <a:ext cx="380206" cy="31646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rot="10800000">
            <a:off x="5181602" y="3200401"/>
            <a:ext cx="990601" cy="845402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6858000" y="1953716"/>
            <a:ext cx="209232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 -&gt; NP  VP</a:t>
            </a:r>
          </a:p>
          <a:p>
            <a:r>
              <a:rPr lang="en-US" sz="1400" dirty="0" smtClean="0"/>
              <a:t>NP -&gt; PRP</a:t>
            </a:r>
          </a:p>
          <a:p>
            <a:r>
              <a:rPr lang="en-US" sz="1400" dirty="0" smtClean="0"/>
              <a:t>NP -&gt; N PP</a:t>
            </a:r>
          </a:p>
          <a:p>
            <a:r>
              <a:rPr lang="en-US" sz="1400" dirty="0" smtClean="0"/>
              <a:t>NP -&gt; N</a:t>
            </a:r>
          </a:p>
          <a:p>
            <a:r>
              <a:rPr lang="en-US" sz="1400" dirty="0" smtClean="0">
                <a:solidFill>
                  <a:srgbClr val="FF0000"/>
                </a:solidFill>
              </a:rPr>
              <a:t>VP -&gt; V NP</a:t>
            </a:r>
          </a:p>
          <a:p>
            <a:r>
              <a:rPr lang="en-US" sz="1400" dirty="0" smtClean="0">
                <a:solidFill>
                  <a:srgbClr val="FF0000"/>
                </a:solidFill>
              </a:rPr>
              <a:t>VP -&gt; V NP PP</a:t>
            </a:r>
          </a:p>
          <a:p>
            <a:r>
              <a:rPr lang="en-US" sz="1400" dirty="0" smtClean="0"/>
              <a:t>PP -&gt; IN N</a:t>
            </a:r>
          </a:p>
          <a:p>
            <a:r>
              <a:rPr lang="en-US" sz="1400" dirty="0" smtClean="0"/>
              <a:t>PRP -&gt; I</a:t>
            </a:r>
          </a:p>
          <a:p>
            <a:r>
              <a:rPr lang="en-US" sz="1400" dirty="0" smtClean="0"/>
              <a:t>V -&gt; eat</a:t>
            </a:r>
          </a:p>
          <a:p>
            <a:r>
              <a:rPr lang="en-US" sz="1400" dirty="0" smtClean="0"/>
              <a:t>N -&gt; sushi</a:t>
            </a:r>
          </a:p>
          <a:p>
            <a:r>
              <a:rPr lang="en-US" sz="1400" dirty="0" smtClean="0"/>
              <a:t>N -&gt; tuna</a:t>
            </a:r>
          </a:p>
          <a:p>
            <a:r>
              <a:rPr lang="en-US" sz="1400" dirty="0" smtClean="0"/>
              <a:t>IN -&gt; with</a:t>
            </a:r>
            <a:endParaRPr lang="en-US" sz="1400" dirty="0"/>
          </a:p>
        </p:txBody>
      </p:sp>
      <p:sp>
        <p:nvSpPr>
          <p:cNvPr id="54" name="TextBox 53"/>
          <p:cNvSpPr txBox="1"/>
          <p:nvPr/>
        </p:nvSpPr>
        <p:spPr>
          <a:xfrm>
            <a:off x="1447800" y="6243935"/>
            <a:ext cx="61309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difference between these parses?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6712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CFGs implemented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1743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6804</TotalTime>
  <Words>2503</Words>
  <Application>Microsoft Macintosh PowerPoint</Application>
  <PresentationFormat>On-screen Show (4:3)</PresentationFormat>
  <Paragraphs>543</Paragraphs>
  <Slides>57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58" baseType="lpstr">
      <vt:lpstr>Median</vt:lpstr>
      <vt:lpstr>CFGs – take 2</vt:lpstr>
      <vt:lpstr>Admin</vt:lpstr>
      <vt:lpstr>Grammars</vt:lpstr>
      <vt:lpstr>CFG production rules</vt:lpstr>
      <vt:lpstr>CFG example</vt:lpstr>
      <vt:lpstr>CFGs formally</vt:lpstr>
      <vt:lpstr>CFG example</vt:lpstr>
      <vt:lpstr>CFG example</vt:lpstr>
      <vt:lpstr>CFG example</vt:lpstr>
      <vt:lpstr>CFG example</vt:lpstr>
      <vt:lpstr>CFG example</vt:lpstr>
      <vt:lpstr>CFG example</vt:lpstr>
      <vt:lpstr>CFG example</vt:lpstr>
      <vt:lpstr>CFG example</vt:lpstr>
      <vt:lpstr>CFG example</vt:lpstr>
      <vt:lpstr>CFG example</vt:lpstr>
      <vt:lpstr>CFG example</vt:lpstr>
      <vt:lpstr>CFG example</vt:lpstr>
      <vt:lpstr>CFG example</vt:lpstr>
      <vt:lpstr>CFG example</vt:lpstr>
      <vt:lpstr>What language does this represent?</vt:lpstr>
      <vt:lpstr>What language does this represent?</vt:lpstr>
      <vt:lpstr>What language does this represent?</vt:lpstr>
      <vt:lpstr>What language does this represent?</vt:lpstr>
      <vt:lpstr>What language does this represent?</vt:lpstr>
      <vt:lpstr>What language does this represent?</vt:lpstr>
      <vt:lpstr>What language does this represent?</vt:lpstr>
      <vt:lpstr>What language does this represent?</vt:lpstr>
      <vt:lpstr>What language does this represent?</vt:lpstr>
      <vt:lpstr>What language does this represent?</vt:lpstr>
      <vt:lpstr>What language does this represent?</vt:lpstr>
      <vt:lpstr>What language does this represent?</vt:lpstr>
      <vt:lpstr>What language does this represent?</vt:lpstr>
      <vt:lpstr>Notational convenience</vt:lpstr>
      <vt:lpstr>Often many ways to write the same language</vt:lpstr>
      <vt:lpstr>What languages do these represent?</vt:lpstr>
      <vt:lpstr>What languages do these represent?</vt:lpstr>
      <vt:lpstr>Writing CFGs</vt:lpstr>
      <vt:lpstr>Writing CFGs</vt:lpstr>
      <vt:lpstr>CFG: Another example</vt:lpstr>
      <vt:lpstr>Derivations in a CFG</vt:lpstr>
      <vt:lpstr>Derivations in a CFG</vt:lpstr>
      <vt:lpstr>Derivations in a CFG</vt:lpstr>
      <vt:lpstr>Derivations in a CFG</vt:lpstr>
      <vt:lpstr>Derivations in a CFG</vt:lpstr>
      <vt:lpstr>Derivations in a CFG</vt:lpstr>
      <vt:lpstr>Derivations in a CFG</vt:lpstr>
      <vt:lpstr>Derivations in a CFG</vt:lpstr>
      <vt:lpstr>Derivations in a CFG</vt:lpstr>
      <vt:lpstr>Derivations in a CFG: Order of Derivation Irrelevant</vt:lpstr>
      <vt:lpstr>Derivations of CFGs</vt:lpstr>
      <vt:lpstr>Another CFG example</vt:lpstr>
      <vt:lpstr>One last example</vt:lpstr>
      <vt:lpstr>One last example</vt:lpstr>
      <vt:lpstr>Parsing</vt:lpstr>
      <vt:lpstr>Parsing</vt:lpstr>
      <vt:lpstr>CFGs implemented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analysis</dc:title>
  <dc:creator>Dave Kauchak</dc:creator>
  <cp:lastModifiedBy>David Kauchak</cp:lastModifiedBy>
  <cp:revision>530</cp:revision>
  <dcterms:created xsi:type="dcterms:W3CDTF">2011-02-09T18:38:39Z</dcterms:created>
  <dcterms:modified xsi:type="dcterms:W3CDTF">2016-03-09T01:59:59Z</dcterms:modified>
</cp:coreProperties>
</file>