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654" r:id="rId3"/>
    <p:sldId id="655" r:id="rId4"/>
    <p:sldId id="656" r:id="rId5"/>
    <p:sldId id="658" r:id="rId6"/>
    <p:sldId id="657" r:id="rId7"/>
    <p:sldId id="660" r:id="rId8"/>
    <p:sldId id="661" r:id="rId9"/>
    <p:sldId id="659" r:id="rId10"/>
    <p:sldId id="662" r:id="rId11"/>
    <p:sldId id="663" r:id="rId12"/>
    <p:sldId id="664" r:id="rId13"/>
    <p:sldId id="665" r:id="rId14"/>
    <p:sldId id="667" r:id="rId15"/>
    <p:sldId id="668" r:id="rId16"/>
    <p:sldId id="669" r:id="rId17"/>
    <p:sldId id="670" r:id="rId18"/>
    <p:sldId id="671" r:id="rId19"/>
    <p:sldId id="672" r:id="rId20"/>
    <p:sldId id="673" r:id="rId21"/>
    <p:sldId id="674" r:id="rId22"/>
    <p:sldId id="675" r:id="rId23"/>
    <p:sldId id="676" r:id="rId24"/>
    <p:sldId id="677" r:id="rId25"/>
    <p:sldId id="679" r:id="rId26"/>
    <p:sldId id="680" r:id="rId27"/>
    <p:sldId id="681" r:id="rId28"/>
    <p:sldId id="682" r:id="rId29"/>
    <p:sldId id="683" r:id="rId30"/>
    <p:sldId id="685" r:id="rId31"/>
    <p:sldId id="686" r:id="rId32"/>
    <p:sldId id="687" r:id="rId33"/>
    <p:sldId id="688" r:id="rId34"/>
    <p:sldId id="689" r:id="rId35"/>
    <p:sldId id="690" r:id="rId36"/>
    <p:sldId id="691" r:id="rId37"/>
    <p:sldId id="693" r:id="rId38"/>
    <p:sldId id="692" r:id="rId39"/>
    <p:sldId id="694" r:id="rId40"/>
    <p:sldId id="695" r:id="rId41"/>
    <p:sldId id="696" r:id="rId42"/>
    <p:sldId id="703" r:id="rId43"/>
    <p:sldId id="704" r:id="rId44"/>
    <p:sldId id="705" r:id="rId45"/>
    <p:sldId id="706" r:id="rId46"/>
    <p:sldId id="707" r:id="rId47"/>
    <p:sldId id="708" r:id="rId48"/>
    <p:sldId id="709" r:id="rId49"/>
    <p:sldId id="710" r:id="rId50"/>
    <p:sldId id="711" r:id="rId51"/>
    <p:sldId id="712" r:id="rId52"/>
    <p:sldId id="713" r:id="rId53"/>
    <p:sldId id="718" r:id="rId54"/>
    <p:sldId id="719" r:id="rId55"/>
    <p:sldId id="720" r:id="rId56"/>
    <p:sldId id="721" r:id="rId57"/>
    <p:sldId id="722" r:id="rId58"/>
    <p:sldId id="723" r:id="rId59"/>
    <p:sldId id="724" r:id="rId60"/>
    <p:sldId id="725" r:id="rId61"/>
    <p:sldId id="726" r:id="rId62"/>
    <p:sldId id="727" r:id="rId63"/>
    <p:sldId id="728" r:id="rId64"/>
    <p:sldId id="729" r:id="rId65"/>
    <p:sldId id="730" r:id="rId66"/>
    <p:sldId id="731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86677" autoAdjust="0"/>
  </p:normalViewPr>
  <p:slideViewPr>
    <p:cSldViewPr snapToObjects="1">
      <p:cViewPr varScale="1">
        <p:scale>
          <a:sx n="57" d="100"/>
          <a:sy n="57" d="100"/>
        </p:scale>
        <p:origin x="-9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handoutMaster" Target="handoutMasters/handout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interSettings" Target="printerSettings/printerSettings1.bin"/><Relationship Id="rId71" Type="http://schemas.openxmlformats.org/officeDocument/2006/relationships/presProps" Target="presProps.xml"/><Relationship Id="rId72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heme" Target="theme/theme1.xml"/><Relationship Id="rId74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6EA6D-F892-8B4D-B279-8B3A3A5F6A1E}" type="datetimeFigureOut">
              <a:rPr lang="en-US" smtClean="0"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5E657-BFEA-EA4A-88DB-DD20B4079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74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05B3DD-BC77-F446-AE51-540ED2575E76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05B3DD-BC77-F446-AE51-540ED2575E76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tags" Target="../tags/tag11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tags" Target="../tags/tag22.xml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2.xml"/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tags" Target="../tags/tag20.xml"/><Relationship Id="rId10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Assignment 6 graded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7</a:t>
            </a:r>
          </a:p>
          <a:p>
            <a:pPr lvl="1"/>
            <a:r>
              <a:rPr lang="en-US" dirty="0" smtClean="0"/>
              <a:t>1 extra day: Due 3/26 at 6pm</a:t>
            </a:r>
          </a:p>
          <a:p>
            <a:pPr lvl="1"/>
            <a:r>
              <a:rPr lang="en-US" dirty="0" smtClean="0"/>
              <a:t>If you turn it in by the original due date (3/25 at 6pm), 5% extra credit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8 out </a:t>
            </a:r>
            <a:r>
              <a:rPr lang="en-US" dirty="0" smtClean="0"/>
              <a:t>soon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Office hours end today at 3:40 (instead of 4)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9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last things about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rectangle3.py code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smtClean="0"/>
              <a:t>Taking objects of the same type as parameters (e.g. equals)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Calling methods inside the class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Instance variables do NOT have to be the same thing as the parameters for the constructor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Think about how you want to use the objects (i.e. your program) and let that motivate the class design, i.e. the methods, etc.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Class names should be capitalized</a:t>
            </a:r>
          </a:p>
          <a:p>
            <a:pPr lvl="1"/>
            <a:r>
              <a:rPr lang="en-US" sz="2000" dirty="0" err="1" smtClean="0"/>
              <a:t>CamelCase</a:t>
            </a:r>
            <a:r>
              <a:rPr lang="en-US" sz="2000" dirty="0" smtClean="0"/>
              <a:t> class names that are multiple words</a:t>
            </a:r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PomonaStudent</a:t>
            </a:r>
            <a:endParaRPr lang="en-US" sz="1800" dirty="0" smtClean="0"/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WalkieTalkie</a:t>
            </a:r>
            <a:endParaRPr lang="en-US" sz="1800" dirty="0" smtClean="0"/>
          </a:p>
          <a:p>
            <a:pPr lvl="2"/>
            <a:r>
              <a:rPr lang="en-US" sz="1800" dirty="0" smtClean="0"/>
              <a:t>class </a:t>
            </a:r>
            <a:r>
              <a:rPr lang="en-US" sz="1800" dirty="0" err="1" smtClean="0"/>
              <a:t>StarWarsCreature</a:t>
            </a:r>
            <a:endParaRPr lang="en-US" sz="1800" dirty="0" smtClean="0"/>
          </a:p>
          <a:p>
            <a:pPr marL="685800" lvl="2" indent="0">
              <a:buNone/>
            </a:pPr>
            <a:endParaRPr lang="en-US" sz="1800" dirty="0"/>
          </a:p>
          <a:p>
            <a:pPr marL="91440" indent="0">
              <a:buNone/>
            </a:pPr>
            <a:r>
              <a:rPr lang="en-US" sz="2400" dirty="0" smtClean="0"/>
              <a:t>“pass”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119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7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If your program requires a file to work (i.e. to read data from):</a:t>
            </a:r>
          </a:p>
          <a:p>
            <a:pPr lvl="1"/>
            <a:r>
              <a:rPr lang="en-US" dirty="0" smtClean="0"/>
              <a:t>create a folder: first-last-assign7</a:t>
            </a:r>
          </a:p>
          <a:p>
            <a:pPr lvl="1"/>
            <a:r>
              <a:rPr lang="en-US" dirty="0" smtClean="0"/>
              <a:t>put </a:t>
            </a:r>
            <a:r>
              <a:rPr lang="en-US" i="1" dirty="0" smtClean="0"/>
              <a:t>both</a:t>
            </a:r>
            <a:r>
              <a:rPr lang="en-US" dirty="0" smtClean="0"/>
              <a:t> the .</a:t>
            </a:r>
            <a:r>
              <a:rPr lang="en-US" dirty="0" err="1" smtClean="0"/>
              <a:t>py</a:t>
            </a:r>
            <a:r>
              <a:rPr lang="en-US" dirty="0" smtClean="0"/>
              <a:t> file and the .txt file in there</a:t>
            </a:r>
          </a:p>
          <a:p>
            <a:pPr lvl="1"/>
            <a:r>
              <a:rPr lang="en-US" dirty="0" smtClean="0"/>
              <a:t>zip of the folder and submit that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Be careful about filenames!</a:t>
            </a:r>
          </a:p>
          <a:p>
            <a:pPr lvl="1"/>
            <a:r>
              <a:rPr lang="en-US" dirty="0" smtClean="0"/>
              <a:t>files have extensions (that are sometimes hidden by the OS).  On mac, you can do </a:t>
            </a:r>
            <a:r>
              <a:rPr lang="en-US" dirty="0" err="1" smtClean="0"/>
              <a:t>CMD+i</a:t>
            </a:r>
            <a:r>
              <a:rPr lang="en-US" dirty="0" smtClean="0"/>
              <a:t> to get information about the file, including the full filename</a:t>
            </a:r>
          </a:p>
          <a:p>
            <a:pPr lvl="1"/>
            <a:r>
              <a:rPr lang="en-US" dirty="0" smtClean="0"/>
              <a:t>We’re only reading .txt file (other files have formatting information!)</a:t>
            </a:r>
          </a:p>
          <a:p>
            <a:pPr lvl="2"/>
            <a:r>
              <a:rPr lang="en-US" dirty="0" smtClean="0"/>
              <a:t>Wing saves files just as text files automatically (though you’ll need to make sure to include the .txt extension)</a:t>
            </a:r>
          </a:p>
          <a:p>
            <a:pPr lvl="2"/>
            <a:r>
              <a:rPr lang="en-US" dirty="0" err="1" smtClean="0"/>
              <a:t>TextEdit</a:t>
            </a:r>
            <a:r>
              <a:rPr lang="en-US" dirty="0" smtClean="0"/>
              <a:t>: Format -&gt; Make Plain Text</a:t>
            </a:r>
          </a:p>
          <a:p>
            <a:pPr lvl="2"/>
            <a:r>
              <a:rPr lang="en-US" dirty="0" smtClean="0"/>
              <a:t>Windows: Use notepad (or in Word, “Save as…” and select .txt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94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ways of reading from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36763" y="1600200"/>
            <a:ext cx="81534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reader = open(“</a:t>
            </a:r>
            <a:r>
              <a:rPr lang="en-US" sz="2000" dirty="0" err="1" smtClean="0"/>
              <a:t>myfile.txt</a:t>
            </a:r>
            <a:r>
              <a:rPr lang="en-US" sz="2000" dirty="0" smtClean="0"/>
              <a:t>”, “r”)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Read the whole file: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3418" y="4278868"/>
            <a:ext cx="2807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"/>
                <a:cs typeface="Times"/>
              </a:rPr>
              <a:t>next_line</a:t>
            </a:r>
            <a:r>
              <a:rPr lang="en-US" dirty="0" smtClean="0">
                <a:latin typeface="Times"/>
                <a:cs typeface="Times"/>
              </a:rPr>
              <a:t> = </a:t>
            </a:r>
            <a:r>
              <a:rPr lang="en-US" dirty="0" err="1" smtClean="0">
                <a:latin typeface="Times"/>
                <a:cs typeface="Times"/>
              </a:rPr>
              <a:t>reader.readline</a:t>
            </a:r>
            <a:r>
              <a:rPr lang="en-US" dirty="0" smtClean="0">
                <a:latin typeface="Times"/>
                <a:cs typeface="Times"/>
              </a:rPr>
              <a:t>()</a:t>
            </a:r>
            <a:endParaRPr lang="en-US" dirty="0">
              <a:latin typeface="Times"/>
              <a:cs typeface="Time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8337" y="3810000"/>
            <a:ext cx="8153400" cy="5334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Read </a:t>
            </a:r>
            <a:r>
              <a:rPr lang="en-US" sz="2000" b="1" dirty="0" smtClean="0"/>
              <a:t>one</a:t>
            </a:r>
            <a:r>
              <a:rPr lang="en-US" sz="2000" dirty="0" smtClean="0"/>
              <a:t> line of the file: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3418" y="2819400"/>
            <a:ext cx="43567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  <a:cs typeface="Times"/>
              </a:rPr>
              <a:t>for line in reader:</a:t>
            </a:r>
          </a:p>
          <a:p>
            <a:r>
              <a:rPr lang="en-US" dirty="0">
                <a:latin typeface="Times"/>
                <a:cs typeface="Times"/>
              </a:rPr>
              <a:t>	</a:t>
            </a:r>
            <a:r>
              <a:rPr lang="en-US" dirty="0" smtClean="0">
                <a:latin typeface="Times"/>
                <a:cs typeface="Times"/>
              </a:rPr>
              <a:t># do something with each line of the file</a:t>
            </a:r>
            <a:endParaRPr lang="en-US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002478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Oval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14788" y="4973638"/>
            <a:ext cx="1176337" cy="79375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6" name="Text Box 4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6413" y="5821363"/>
            <a:ext cx="101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motor skills</a:t>
            </a:r>
          </a:p>
        </p:txBody>
      </p:sp>
      <p:sp>
        <p:nvSpPr>
          <p:cNvPr id="422917" name="Line 5" hidden="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709988" y="5503863"/>
            <a:ext cx="357187" cy="317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422918" name="Oval 6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9613" y="4127500"/>
            <a:ext cx="1225550" cy="741363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9" name="Text Box 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71725" y="4414838"/>
            <a:ext cx="139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perception</a:t>
            </a:r>
          </a:p>
        </p:txBody>
      </p:sp>
      <p:sp>
        <p:nvSpPr>
          <p:cNvPr id="18440" name="Text Box 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7213" y="38100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reasoning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1" name="Text Box 9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5413" y="4729163"/>
            <a:ext cx="1322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learning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2" name="Text Box 10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84438" y="50800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language</a:t>
            </a:r>
          </a:p>
        </p:txBody>
      </p:sp>
      <p:sp>
        <p:nvSpPr>
          <p:cNvPr id="422923" name="Line 11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249613" y="4921250"/>
            <a:ext cx="511175" cy="106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44" name="Text Box 12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7838" y="365601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"knowledge"</a:t>
            </a:r>
          </a:p>
        </p:txBody>
      </p:sp>
      <p:sp>
        <p:nvSpPr>
          <p:cNvPr id="18445" name="Text Box 13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94275" y="4084638"/>
            <a:ext cx="1446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emotions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graphicFrame>
        <p:nvGraphicFramePr>
          <p:cNvPr id="422926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38746"/>
              </p:ext>
            </p:extLst>
          </p:nvPr>
        </p:nvGraphicFramePr>
        <p:xfrm>
          <a:off x="1465263" y="2714625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724400" y="2057400"/>
            <a:ext cx="2590800" cy="3962400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172200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Rest of the semester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557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Oval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14788" y="4973638"/>
            <a:ext cx="1176337" cy="79375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6" name="Text Box 4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6413" y="5821363"/>
            <a:ext cx="101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motor skills</a:t>
            </a:r>
          </a:p>
        </p:txBody>
      </p:sp>
      <p:sp>
        <p:nvSpPr>
          <p:cNvPr id="422917" name="Line 5" hidden="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709988" y="5503863"/>
            <a:ext cx="357187" cy="317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422918" name="Oval 6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9613" y="4127500"/>
            <a:ext cx="1225550" cy="741363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9" name="Text Box 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71725" y="4414838"/>
            <a:ext cx="139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perception</a:t>
            </a:r>
          </a:p>
        </p:txBody>
      </p:sp>
      <p:sp>
        <p:nvSpPr>
          <p:cNvPr id="18440" name="Text Box 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7213" y="38100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reasoning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1" name="Text Box 9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5413" y="4729163"/>
            <a:ext cx="1322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learning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2" name="Text Box 10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84438" y="50800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language</a:t>
            </a:r>
          </a:p>
        </p:txBody>
      </p:sp>
      <p:sp>
        <p:nvSpPr>
          <p:cNvPr id="422923" name="Line 11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249613" y="4921250"/>
            <a:ext cx="511175" cy="106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44" name="Text Box 12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7838" y="365601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"knowledge"</a:t>
            </a:r>
          </a:p>
        </p:txBody>
      </p:sp>
      <p:sp>
        <p:nvSpPr>
          <p:cNvPr id="18445" name="Text Box 13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94275" y="4084638"/>
            <a:ext cx="1446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emotions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graphicFrame>
        <p:nvGraphicFramePr>
          <p:cNvPr id="422926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17061"/>
              </p:ext>
            </p:extLst>
          </p:nvPr>
        </p:nvGraphicFramePr>
        <p:xfrm>
          <a:off x="1465263" y="2714625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AI?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724400" y="3810000"/>
            <a:ext cx="2590800" cy="184308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019800"/>
            <a:ext cx="283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Next couple of weeks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12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1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324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0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the maze!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38400" y="5823937"/>
            <a:ext cx="3358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did you figure it out?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0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81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2082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Three choices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1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01334" y="60299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now?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5358824"/>
            <a:ext cx="16189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Pick one!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41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Still three options!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6139827"/>
            <a:ext cx="4088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would you explore/pick?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397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5495776"/>
            <a:ext cx="706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Most people go down a single path until they realize that it’s wrong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52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Keep exploring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24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Keep exploring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05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5587424"/>
            <a:ext cx="220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now?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46482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88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Are we stuck?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096947"/>
            <a:ext cx="6665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No.  Red positions are just possible options we haven’t explored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38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552182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we know not to go left?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75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66800" y="5410200"/>
            <a:ext cx="6515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Have to be careful and keep track of where we’ve been if we can loop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5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Now what?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71800" y="3718504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1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Now what?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2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699" y="1815192"/>
            <a:ext cx="1903445" cy="115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problems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52578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information do we need </a:t>
            </a:r>
            <a:r>
              <a:rPr lang="en-US" sz="3600" dirty="0" smtClean="0">
                <a:solidFill>
                  <a:srgbClr val="FF0000"/>
                </a:solidFill>
              </a:rPr>
              <a:t>to </a:t>
            </a:r>
            <a:r>
              <a:rPr lang="en-US" sz="3600" dirty="0" smtClean="0">
                <a:solidFill>
                  <a:srgbClr val="FF0000"/>
                </a:solidFill>
              </a:rPr>
              <a:t>figure out a solution?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96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Where to start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Where to finish (goal)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the “world” (in this case a maze) looks like</a:t>
            </a:r>
          </a:p>
          <a:p>
            <a:pPr lvl="1"/>
            <a:r>
              <a:rPr lang="en-US" dirty="0" smtClean="0"/>
              <a:t>We’ll define the world as a collection of discrete states</a:t>
            </a:r>
          </a:p>
          <a:p>
            <a:pPr lvl="1"/>
            <a:r>
              <a:rPr lang="en-US" dirty="0" smtClean="0"/>
              <a:t>States are connected if we can get from one state to another by taking a particular action</a:t>
            </a:r>
          </a:p>
          <a:p>
            <a:pPr lvl="1"/>
            <a:r>
              <a:rPr lang="en-US" dirty="0" smtClean="0"/>
              <a:t>This is called the “state space”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453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4572000"/>
            <a:ext cx="2628900" cy="1897968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 flipV="1">
            <a:off x="762000" y="4114800"/>
            <a:ext cx="7620000" cy="7620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38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2672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457200" y="4547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57200" y="44323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09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800100" y="3468033"/>
            <a:ext cx="1371600" cy="7991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206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3752606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905006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038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4095506" y="3468033"/>
            <a:ext cx="1929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63246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246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endCxn id="36" idx="0"/>
          </p:cNvCxnSpPr>
          <p:nvPr/>
        </p:nvCxnSpPr>
        <p:spPr>
          <a:xfrm>
            <a:off x="6631486" y="3468033"/>
            <a:ext cx="3601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324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66242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3944721" y="529807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6515100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4404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86784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62000" y="41519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144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1104900" y="3468033"/>
            <a:ext cx="10668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9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274649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89889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03248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3089390" y="3468033"/>
            <a:ext cx="98731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3152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152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515100" y="3445070"/>
            <a:ext cx="1143000" cy="6185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3152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96595" y="5334000"/>
            <a:ext cx="556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For a given problem, still could have different state-spaces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10668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192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3716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371600" y="43677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20040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2004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3528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4290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34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4252434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404834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538428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706344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7063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8587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9530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>
            <a:off x="4076700" y="3468033"/>
            <a:ext cx="518634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467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5905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905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905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019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6248400" y="3445070"/>
            <a:ext cx="2667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494012" y="5959644"/>
            <a:ext cx="325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many more states are there?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4953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248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42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example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0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02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5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2588" y="5733959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99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8345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7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68788" y="56388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7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44988" y="50292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what?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2862911" y="405572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53" y="573376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maze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1781" y="5377702"/>
            <a:ext cx="256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Could we have found it any other way?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2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Keep track of a list of states that we </a:t>
            </a:r>
            <a:r>
              <a:rPr lang="en-US" i="1" dirty="0" smtClean="0"/>
              <a:t>could</a:t>
            </a:r>
            <a:r>
              <a:rPr lang="en-US" dirty="0" smtClean="0"/>
              <a:t> visit, we’ll call it “</a:t>
            </a:r>
            <a:r>
              <a:rPr lang="en-US" dirty="0" err="1" smtClean="0"/>
              <a:t>to_visit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General idea:</a:t>
            </a:r>
          </a:p>
          <a:p>
            <a:pPr lvl="1"/>
            <a:r>
              <a:rPr lang="en-US" dirty="0" smtClean="0"/>
              <a:t>take a state off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1"/>
            <a:r>
              <a:rPr lang="en-US" dirty="0" smtClean="0"/>
              <a:t>if it’s the goal state</a:t>
            </a:r>
          </a:p>
          <a:p>
            <a:pPr lvl="2"/>
            <a:r>
              <a:rPr lang="en-US" dirty="0" smtClean="0"/>
              <a:t>we’re done!</a:t>
            </a:r>
          </a:p>
          <a:p>
            <a:pPr lvl="1"/>
            <a:r>
              <a:rPr lang="en-US" dirty="0" smtClean="0"/>
              <a:t>if it’s not the goal state</a:t>
            </a:r>
          </a:p>
          <a:p>
            <a:pPr lvl="2"/>
            <a:r>
              <a:rPr lang="en-US" dirty="0" smtClean="0"/>
              <a:t>Add all of the successive states to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2"/>
            <a:r>
              <a:rPr lang="en-US" dirty="0" smtClean="0"/>
              <a:t>repeat</a:t>
            </a:r>
          </a:p>
        </p:txBody>
      </p:sp>
    </p:spTree>
    <p:extLst>
      <p:ext uri="{BB962C8B-B14F-4D97-AF65-F5344CB8AC3E}">
        <p14:creationId xmlns:p14="http://schemas.microsoft.com/office/powerpoint/2010/main" val="4064070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8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do we start?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Add start not to </a:t>
            </a:r>
            <a:r>
              <a:rPr lang="en-US" dirty="0" err="1" smtClean="0">
                <a:solidFill>
                  <a:srgbClr val="0000FF"/>
                </a:solidFill>
              </a:rPr>
              <a:t>to_visit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12567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Add start not to </a:t>
            </a:r>
            <a:r>
              <a:rPr lang="en-US" dirty="0" err="1" smtClean="0">
                <a:solidFill>
                  <a:srgbClr val="0000FF"/>
                </a:solidFill>
              </a:rPr>
              <a:t>to_visit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609" y="4593688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99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it a goal state?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609" y="4880191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53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748" y="5724369"/>
            <a:ext cx="3511552" cy="4478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</a:t>
            </a:r>
          </a:p>
          <a:p>
            <a:r>
              <a:rPr lang="en-US" dirty="0">
                <a:solidFill>
                  <a:srgbClr val="FF0000"/>
                </a:solidFill>
              </a:rPr>
              <a:t>4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827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4797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705600" y="5331934"/>
            <a:ext cx="1382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one?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41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7845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it a goal state?</a:t>
            </a:r>
          </a:p>
        </p:txBody>
      </p:sp>
    </p:spTree>
    <p:extLst>
      <p:ext uri="{BB962C8B-B14F-4D97-AF65-F5344CB8AC3E}">
        <p14:creationId xmlns:p14="http://schemas.microsoft.com/office/powerpoint/2010/main" val="363664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should we add them in the list?</a:t>
            </a:r>
          </a:p>
        </p:txBody>
      </p:sp>
    </p:spTree>
    <p:extLst>
      <p:ext uri="{BB962C8B-B14F-4D97-AF65-F5344CB8AC3E}">
        <p14:creationId xmlns:p14="http://schemas.microsoft.com/office/powerpoint/2010/main" val="355184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Let’s add them to the front</a:t>
            </a:r>
          </a:p>
        </p:txBody>
      </p:sp>
    </p:spTree>
    <p:extLst>
      <p:ext uri="{BB962C8B-B14F-4D97-AF65-F5344CB8AC3E}">
        <p14:creationId xmlns:p14="http://schemas.microsoft.com/office/powerpoint/2010/main" val="3068902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67" y="4526099"/>
            <a:ext cx="3099833" cy="35070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4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877" y="5624778"/>
            <a:ext cx="3697532" cy="62362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 we do here?</a:t>
            </a:r>
          </a:p>
        </p:txBody>
      </p:sp>
    </p:spTree>
    <p:extLst>
      <p:ext uri="{BB962C8B-B14F-4D97-AF65-F5344CB8AC3E}">
        <p14:creationId xmlns:p14="http://schemas.microsoft.com/office/powerpoint/2010/main" val="2566639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426" y="4536971"/>
            <a:ext cx="3018374" cy="33982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324600" y="5181600"/>
            <a:ext cx="2628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list keeps track of where to go </a:t>
            </a:r>
            <a:r>
              <a:rPr lang="en-US" dirty="0" smtClean="0">
                <a:solidFill>
                  <a:srgbClr val="0000FF"/>
                </a:solidFill>
              </a:rPr>
              <a:t>next, i.e. </a:t>
            </a:r>
            <a:r>
              <a:rPr lang="en-US" dirty="0" smtClean="0">
                <a:solidFill>
                  <a:srgbClr val="0000FF"/>
                </a:solidFill>
              </a:rPr>
              <a:t>the states we know about but haven’t explored</a:t>
            </a:r>
          </a:p>
        </p:txBody>
      </p:sp>
    </p:spTree>
    <p:extLst>
      <p:ext uri="{BB962C8B-B14F-4D97-AF65-F5344CB8AC3E}">
        <p14:creationId xmlns:p14="http://schemas.microsoft.com/office/powerpoint/2010/main" val="416193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4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</a:p>
          <a:p>
            <a:r>
              <a:rPr lang="en-US" dirty="0"/>
              <a:t>7</a:t>
            </a:r>
            <a:endParaRPr lang="en-US" dirty="0" smtClean="0"/>
          </a:p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02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564606"/>
            <a:ext cx="2976814" cy="312194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</a:p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3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850568"/>
            <a:ext cx="2976814" cy="5596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3124200" y="25799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699" y="524613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3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3</a:t>
            </a:r>
          </a:p>
          <a:p>
            <a:r>
              <a:rPr lang="en-US" dirty="0"/>
              <a:t>4</a:t>
            </a:r>
            <a:endParaRPr lang="en-US" dirty="0" smtClean="0"/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305660" y="4992106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type of structure/list is the </a:t>
            </a:r>
            <a:r>
              <a:rPr lang="en-US" dirty="0" err="1" smtClean="0">
                <a:solidFill>
                  <a:srgbClr val="FF0000"/>
                </a:solidFill>
              </a:rPr>
              <a:t>to_visit</a:t>
            </a:r>
            <a:r>
              <a:rPr lang="en-US" dirty="0" smtClean="0">
                <a:solidFill>
                  <a:srgbClr val="FF0000"/>
                </a:solidFill>
              </a:rPr>
              <a:t> list?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8247" y="6018449"/>
            <a:ext cx="189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It’s a stack!!! (LIFO)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49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6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8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13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14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15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 take </a:t>
            </a:r>
            <a:r>
              <a:rPr lang="en-US" dirty="0"/>
              <a:t>a state </a:t>
            </a:r>
            <a:r>
              <a:rPr lang="en-US" dirty="0" smtClean="0"/>
              <a:t>off </a:t>
            </a:r>
            <a:r>
              <a:rPr lang="en-US" dirty="0"/>
              <a:t>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 smtClean="0"/>
              <a:t>- if </a:t>
            </a:r>
            <a:r>
              <a:rPr lang="en-US" dirty="0"/>
              <a:t>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 smtClean="0"/>
              <a:t>- if </a:t>
            </a:r>
            <a:r>
              <a:rPr lang="en-US" dirty="0"/>
              <a:t>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69353" y="5208830"/>
            <a:ext cx="214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happen if it was a queue?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1383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</a:t>
            </a:r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add the start state to </a:t>
            </a:r>
            <a:r>
              <a:rPr lang="en-US" dirty="0" err="1" smtClean="0"/>
              <a:t>to_visit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Repeat</a:t>
            </a:r>
          </a:p>
          <a:p>
            <a:pPr lvl="1"/>
            <a:r>
              <a:rPr lang="en-US" dirty="0" smtClean="0"/>
              <a:t>take a state off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1"/>
            <a:r>
              <a:rPr lang="en-US" dirty="0" smtClean="0"/>
              <a:t>if it’s the goal state</a:t>
            </a:r>
          </a:p>
          <a:p>
            <a:pPr lvl="2"/>
            <a:r>
              <a:rPr lang="en-US" dirty="0" smtClean="0"/>
              <a:t>we’re done!</a:t>
            </a:r>
          </a:p>
          <a:p>
            <a:pPr lvl="1"/>
            <a:r>
              <a:rPr lang="en-US" dirty="0" smtClean="0"/>
              <a:t>if it’s not the goal state</a:t>
            </a:r>
          </a:p>
          <a:p>
            <a:pPr lvl="2"/>
            <a:r>
              <a:rPr lang="en-US" dirty="0" smtClean="0"/>
              <a:t>Add all of the successive states to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3655336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add the start state to </a:t>
            </a:r>
            <a:r>
              <a:rPr lang="en-US" sz="2800" dirty="0" err="1" smtClean="0"/>
              <a:t>to_visit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Repeat</a:t>
            </a:r>
          </a:p>
          <a:p>
            <a:pPr lvl="1"/>
            <a:r>
              <a:rPr lang="en-US" sz="2400" dirty="0" smtClean="0"/>
              <a:t>take a state off the </a:t>
            </a:r>
            <a:r>
              <a:rPr lang="en-US" sz="2400" dirty="0" err="1" smtClean="0"/>
              <a:t>to_visit</a:t>
            </a:r>
            <a:r>
              <a:rPr lang="en-US" sz="2400" dirty="0" smtClean="0"/>
              <a:t> list</a:t>
            </a:r>
          </a:p>
          <a:p>
            <a:pPr lvl="1"/>
            <a:r>
              <a:rPr lang="en-US" sz="2400" dirty="0" smtClean="0"/>
              <a:t>if it’s the goal state</a:t>
            </a:r>
          </a:p>
          <a:p>
            <a:pPr lvl="2"/>
            <a:r>
              <a:rPr lang="en-US" sz="2000" dirty="0" smtClean="0"/>
              <a:t>we’re done!</a:t>
            </a:r>
          </a:p>
          <a:p>
            <a:pPr lvl="1"/>
            <a:r>
              <a:rPr lang="en-US" sz="2400" dirty="0" smtClean="0"/>
              <a:t>if it’s not the goal state</a:t>
            </a:r>
          </a:p>
          <a:p>
            <a:pPr lvl="2"/>
            <a:r>
              <a:rPr lang="en-US" sz="2000" dirty="0" smtClean="0"/>
              <a:t>Add all of the successive states to the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list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2648" y="5410200"/>
            <a:ext cx="7921752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5638800"/>
            <a:ext cx="4706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Depth first search (DFS):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is a stack</a:t>
            </a:r>
          </a:p>
          <a:p>
            <a:r>
              <a:rPr lang="en-US" sz="2000" dirty="0" smtClean="0"/>
              <a:t>Breadth first search (BFS): </a:t>
            </a:r>
            <a:r>
              <a:rPr lang="en-US" sz="2000" dirty="0" err="1" smtClean="0"/>
              <a:t>to_visit</a:t>
            </a:r>
            <a:r>
              <a:rPr lang="en-US" sz="2000" dirty="0" smtClean="0"/>
              <a:t> is a queue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08213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N-queens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Place N queens on an N by N chess board such that none of the N queens are attacking any other queen.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687" y="3429000"/>
            <a:ext cx="2565400" cy="256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1400" y="6243935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Solution(s)?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11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N-queens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Place N queens on an N by N chess board such that none of the N queens are attacking any other queen.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352800"/>
            <a:ext cx="24384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352800"/>
            <a:ext cx="2362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7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N-queens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Place N queens on an N by N chess board such that none of the N queens are attacking any other queen.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511" y="3124200"/>
            <a:ext cx="2641600" cy="264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13727" y="6207143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Solution(s)?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39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N-queens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Place N queens on an N by N chess board such that none of the N queens are attacking any other queen.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049" y="2659082"/>
            <a:ext cx="79217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solve this with search: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What is a state?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What is the start state?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What is the goal?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 smtClean="0">
                <a:solidFill>
                  <a:srgbClr val="FF0000"/>
                </a:solidFill>
              </a:rPr>
              <a:t>How do we transition from one state to the next?</a:t>
            </a:r>
          </a:p>
        </p:txBody>
      </p:sp>
    </p:spTree>
    <p:extLst>
      <p:ext uri="{BB962C8B-B14F-4D97-AF65-F5344CB8AC3E}">
        <p14:creationId xmlns:p14="http://schemas.microsoft.com/office/powerpoint/2010/main" val="3789072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algorithm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add the start state to </a:t>
            </a:r>
            <a:r>
              <a:rPr lang="en-US" dirty="0" err="1" smtClean="0"/>
              <a:t>to_visit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Repeat</a:t>
            </a:r>
          </a:p>
          <a:p>
            <a:pPr lvl="1"/>
            <a:r>
              <a:rPr lang="en-US" dirty="0" smtClean="0"/>
              <a:t>take a state off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  <a:p>
            <a:pPr lvl="1"/>
            <a:r>
              <a:rPr lang="en-US" dirty="0" smtClean="0"/>
              <a:t>if it’s the goal state</a:t>
            </a:r>
          </a:p>
          <a:p>
            <a:pPr lvl="2"/>
            <a:r>
              <a:rPr lang="en-US" dirty="0" smtClean="0"/>
              <a:t>we’re done!</a:t>
            </a:r>
          </a:p>
          <a:p>
            <a:pPr lvl="1"/>
            <a:r>
              <a:rPr lang="en-US" dirty="0" smtClean="0"/>
              <a:t>if it’s not the goal state</a:t>
            </a:r>
          </a:p>
          <a:p>
            <a:pPr lvl="2"/>
            <a:r>
              <a:rPr lang="en-US" dirty="0" smtClean="0"/>
              <a:t>Add all of the successive states to the </a:t>
            </a:r>
            <a:r>
              <a:rPr lang="en-US" dirty="0" err="1" smtClean="0"/>
              <a:t>to_visit</a:t>
            </a:r>
            <a:r>
              <a:rPr lang="en-US" dirty="0" smtClean="0"/>
              <a:t> 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3733800"/>
            <a:ext cx="2667000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2800" y="5029200"/>
            <a:ext cx="1905000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47865" y="5751493"/>
            <a:ext cx="7838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Any problem that we can define </a:t>
            </a:r>
            <a:r>
              <a:rPr lang="en-US" sz="2800" smtClean="0">
                <a:solidFill>
                  <a:srgbClr val="0000FF"/>
                </a:solidFill>
              </a:rPr>
              <a:t>these three </a:t>
            </a:r>
            <a:r>
              <a:rPr lang="en-US" sz="2800" dirty="0" smtClean="0">
                <a:solidFill>
                  <a:srgbClr val="0000FF"/>
                </a:solidFill>
              </a:rPr>
              <a:t>things can be plugged into the search algorithm!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5638800"/>
            <a:ext cx="8308848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3733800"/>
            <a:ext cx="1939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this a goal state?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4659868"/>
            <a:ext cx="451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states can I get to from the current state?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14953" y="1647585"/>
            <a:ext cx="1866447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65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 queens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Eight_queens_puzzle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25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6936</TotalTime>
  <Words>2196</Words>
  <Application>Microsoft Macintosh PowerPoint</Application>
  <PresentationFormat>On-screen Show (4:3)</PresentationFormat>
  <Paragraphs>688</Paragraphs>
  <Slides>66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Median</vt:lpstr>
      <vt:lpstr>Search</vt:lpstr>
      <vt:lpstr>Admin</vt:lpstr>
      <vt:lpstr>A few last things about classes</vt:lpstr>
      <vt:lpstr>Assignment 7 comments</vt:lpstr>
      <vt:lpstr>Assignment 7 comments</vt:lpstr>
      <vt:lpstr>Other ways of reading from a file</vt:lpstr>
      <vt:lpstr>What is AI?</vt:lpstr>
      <vt:lpstr>What is AI?</vt:lpstr>
      <vt:lpstr>Solve the maze!</vt:lpstr>
      <vt:lpstr>Solve the maze!</vt:lpstr>
      <vt:lpstr>Solve the maze!</vt:lpstr>
      <vt:lpstr>Solve the maze!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Search problems</vt:lpstr>
      <vt:lpstr>Search problems</vt:lpstr>
      <vt:lpstr>State space example</vt:lpstr>
      <vt:lpstr>State space example</vt:lpstr>
      <vt:lpstr>State space example</vt:lpstr>
      <vt:lpstr>State space example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Search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Search algorithms</vt:lpstr>
      <vt:lpstr>Search algorithms</vt:lpstr>
      <vt:lpstr>N-queens problem</vt:lpstr>
      <vt:lpstr>N-queens problem</vt:lpstr>
      <vt:lpstr>N-queens problem</vt:lpstr>
      <vt:lpstr>N-queens problem</vt:lpstr>
      <vt:lpstr>Search algorithm</vt:lpstr>
      <vt:lpstr>N queens problem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643</cp:revision>
  <cp:lastPrinted>2015-03-26T21:51:00Z</cp:lastPrinted>
  <dcterms:created xsi:type="dcterms:W3CDTF">2011-02-09T18:38:39Z</dcterms:created>
  <dcterms:modified xsi:type="dcterms:W3CDTF">2016-03-24T22:39:59Z</dcterms:modified>
</cp:coreProperties>
</file>