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2"/>
  </p:notesMasterIdLst>
  <p:handoutMasterIdLst>
    <p:handoutMasterId r:id="rId133"/>
  </p:handoutMasterIdLst>
  <p:sldIdLst>
    <p:sldId id="256" r:id="rId2"/>
    <p:sldId id="336" r:id="rId3"/>
    <p:sldId id="499" r:id="rId4"/>
    <p:sldId id="507" r:id="rId5"/>
    <p:sldId id="267" r:id="rId6"/>
    <p:sldId id="353" r:id="rId7"/>
    <p:sldId id="354" r:id="rId8"/>
    <p:sldId id="355" r:id="rId9"/>
    <p:sldId id="339" r:id="rId10"/>
    <p:sldId id="357" r:id="rId11"/>
    <p:sldId id="375" r:id="rId12"/>
    <p:sldId id="376" r:id="rId13"/>
    <p:sldId id="500" r:id="rId14"/>
    <p:sldId id="377" r:id="rId15"/>
    <p:sldId id="378" r:id="rId16"/>
    <p:sldId id="379" r:id="rId17"/>
    <p:sldId id="380" r:id="rId18"/>
    <p:sldId id="382" r:id="rId19"/>
    <p:sldId id="381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501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05" r:id="rId42"/>
    <p:sldId id="406" r:id="rId43"/>
    <p:sldId id="407" r:id="rId44"/>
    <p:sldId id="508" r:id="rId45"/>
    <p:sldId id="576" r:id="rId46"/>
    <p:sldId id="509" r:id="rId47"/>
    <p:sldId id="409" r:id="rId48"/>
    <p:sldId id="410" r:id="rId49"/>
    <p:sldId id="412" r:id="rId50"/>
    <p:sldId id="411" r:id="rId51"/>
    <p:sldId id="413" r:id="rId52"/>
    <p:sldId id="502" r:id="rId53"/>
    <p:sldId id="414" r:id="rId54"/>
    <p:sldId id="415" r:id="rId55"/>
    <p:sldId id="416" r:id="rId56"/>
    <p:sldId id="417" r:id="rId57"/>
    <p:sldId id="418" r:id="rId58"/>
    <p:sldId id="511" r:id="rId59"/>
    <p:sldId id="512" r:id="rId60"/>
    <p:sldId id="513" r:id="rId61"/>
    <p:sldId id="514" r:id="rId62"/>
    <p:sldId id="517" r:id="rId63"/>
    <p:sldId id="515" r:id="rId64"/>
    <p:sldId id="516" r:id="rId65"/>
    <p:sldId id="518" r:id="rId66"/>
    <p:sldId id="519" r:id="rId67"/>
    <p:sldId id="520" r:id="rId68"/>
    <p:sldId id="521" r:id="rId69"/>
    <p:sldId id="522" r:id="rId70"/>
    <p:sldId id="523" r:id="rId71"/>
    <p:sldId id="524" r:id="rId72"/>
    <p:sldId id="525" r:id="rId73"/>
    <p:sldId id="526" r:id="rId74"/>
    <p:sldId id="527" r:id="rId75"/>
    <p:sldId id="573" r:id="rId76"/>
    <p:sldId id="528" r:id="rId77"/>
    <p:sldId id="529" r:id="rId78"/>
    <p:sldId id="530" r:id="rId79"/>
    <p:sldId id="531" r:id="rId80"/>
    <p:sldId id="532" r:id="rId81"/>
    <p:sldId id="533" r:id="rId82"/>
    <p:sldId id="534" r:id="rId83"/>
    <p:sldId id="535" r:id="rId84"/>
    <p:sldId id="536" r:id="rId85"/>
    <p:sldId id="537" r:id="rId86"/>
    <p:sldId id="538" r:id="rId87"/>
    <p:sldId id="539" r:id="rId88"/>
    <p:sldId id="540" r:id="rId89"/>
    <p:sldId id="541" r:id="rId90"/>
    <p:sldId id="574" r:id="rId91"/>
    <p:sldId id="542" r:id="rId92"/>
    <p:sldId id="575" r:id="rId93"/>
    <p:sldId id="543" r:id="rId94"/>
    <p:sldId id="544" r:id="rId95"/>
    <p:sldId id="545" r:id="rId96"/>
    <p:sldId id="546" r:id="rId97"/>
    <p:sldId id="547" r:id="rId98"/>
    <p:sldId id="548" r:id="rId99"/>
    <p:sldId id="549" r:id="rId100"/>
    <p:sldId id="550" r:id="rId101"/>
    <p:sldId id="551" r:id="rId102"/>
    <p:sldId id="552" r:id="rId103"/>
    <p:sldId id="572" r:id="rId104"/>
    <p:sldId id="553" r:id="rId105"/>
    <p:sldId id="554" r:id="rId106"/>
    <p:sldId id="555" r:id="rId107"/>
    <p:sldId id="556" r:id="rId108"/>
    <p:sldId id="557" r:id="rId109"/>
    <p:sldId id="558" r:id="rId110"/>
    <p:sldId id="559" r:id="rId111"/>
    <p:sldId id="560" r:id="rId112"/>
    <p:sldId id="561" r:id="rId113"/>
    <p:sldId id="562" r:id="rId114"/>
    <p:sldId id="563" r:id="rId115"/>
    <p:sldId id="564" r:id="rId116"/>
    <p:sldId id="565" r:id="rId117"/>
    <p:sldId id="566" r:id="rId118"/>
    <p:sldId id="567" r:id="rId119"/>
    <p:sldId id="568" r:id="rId120"/>
    <p:sldId id="569" r:id="rId121"/>
    <p:sldId id="570" r:id="rId122"/>
    <p:sldId id="571" r:id="rId123"/>
    <p:sldId id="492" r:id="rId124"/>
    <p:sldId id="493" r:id="rId125"/>
    <p:sldId id="494" r:id="rId126"/>
    <p:sldId id="495" r:id="rId127"/>
    <p:sldId id="496" r:id="rId128"/>
    <p:sldId id="497" r:id="rId129"/>
    <p:sldId id="498" r:id="rId130"/>
    <p:sldId id="506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640" y="-1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notesMaster" Target="notesMasters/notesMaster1.xml"/><Relationship Id="rId133" Type="http://schemas.openxmlformats.org/officeDocument/2006/relationships/handoutMaster" Target="handoutMasters/handoutMaster1.xml"/><Relationship Id="rId134" Type="http://schemas.openxmlformats.org/officeDocument/2006/relationships/printerSettings" Target="printerSettings/printerSettings1.bin"/><Relationship Id="rId135" Type="http://schemas.openxmlformats.org/officeDocument/2006/relationships/presProps" Target="presProps.xml"/><Relationship Id="rId136" Type="http://schemas.openxmlformats.org/officeDocument/2006/relationships/viewProps" Target="viewProps.xml"/><Relationship Id="rId137" Type="http://schemas.openxmlformats.org/officeDocument/2006/relationships/theme" Target="theme/theme1.xml"/><Relationship Id="rId13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F6DBD-60BB-0249-A5EA-09B56A9130B9}" type="datetimeFigureOut">
              <a:rPr lang="en-US" smtClean="0"/>
              <a:t>2/23/16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1E706-B18D-A847-A296-392B92B53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22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2/23/16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2/23/16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2/23/16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CS41B recursion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Fall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780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Assignment 4 out: </a:t>
            </a:r>
            <a:r>
              <a:rPr lang="en-US" dirty="0" smtClean="0"/>
              <a:t>due Monday </a:t>
            </a:r>
            <a:r>
              <a:rPr lang="en-US" dirty="0" smtClean="0"/>
              <a:t>(2/29 </a:t>
            </a:r>
            <a:r>
              <a:rPr lang="en-US" dirty="0" smtClean="0"/>
              <a:t>at 11:59pm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Survey in assignment </a:t>
            </a:r>
            <a:r>
              <a:rPr lang="en-US" dirty="0" smtClean="0"/>
              <a:t>4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 2 scores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Midterm </a:t>
            </a:r>
            <a:r>
              <a:rPr lang="en-US" dirty="0" smtClean="0"/>
              <a:t>back</a:t>
            </a:r>
          </a:p>
          <a:p>
            <a:pPr>
              <a:buFontTx/>
              <a:buChar char="-"/>
            </a:pPr>
            <a:r>
              <a:rPr lang="en-US" dirty="0" smtClean="0"/>
              <a:t>Average: 	23.5 (81%)</a:t>
            </a:r>
          </a:p>
          <a:p>
            <a:pPr>
              <a:buFontTx/>
              <a:buChar char="-"/>
            </a:pPr>
            <a:r>
              <a:rPr lang="en-US" dirty="0" smtClean="0"/>
              <a:t>Q1: 	26.9 (93%)</a:t>
            </a:r>
          </a:p>
          <a:p>
            <a:pPr>
              <a:buFontTx/>
              <a:buChar char="-"/>
            </a:pPr>
            <a:r>
              <a:rPr lang="en-US" dirty="0" smtClean="0"/>
              <a:t>Median: 	23.75 (82%)</a:t>
            </a:r>
          </a:p>
          <a:p>
            <a:pPr>
              <a:buFontTx/>
              <a:buChar char="-"/>
            </a:pPr>
            <a:r>
              <a:rPr lang="en-US" smtClean="0"/>
              <a:t>Q3: 	20.25 (70%)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37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Honesty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97556" y="1600200"/>
            <a:ext cx="8568492" cy="50602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A few rules to follow for this course to keep you out of </a:t>
            </a:r>
            <a:r>
              <a:rPr lang="en-US" dirty="0" smtClean="0"/>
              <a:t>trouble: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If </a:t>
            </a:r>
            <a:r>
              <a:rPr lang="en-US" dirty="0"/>
              <a:t>you talk with someone in the class about a problem, you should not take notes. If you understand the material you talked about, you should be able to recreate it on your </a:t>
            </a:r>
            <a:r>
              <a:rPr lang="en-US" dirty="0" smtClean="0"/>
              <a:t>own.</a:t>
            </a:r>
          </a:p>
          <a:p>
            <a:endParaRPr lang="en-US" dirty="0" smtClean="0"/>
          </a:p>
          <a:p>
            <a:r>
              <a:rPr lang="en-US" dirty="0" smtClean="0"/>
              <a:t>Similarly</a:t>
            </a:r>
            <a:r>
              <a:rPr lang="en-US" dirty="0"/>
              <a:t>, if you talk with someone, you must wait 5 minutes before resuming </a:t>
            </a:r>
            <a:r>
              <a:rPr lang="en-US" dirty="0" smtClean="0"/>
              <a:t>work </a:t>
            </a:r>
            <a:r>
              <a:rPr lang="en-US" dirty="0"/>
              <a:t>on the problem. Stretch. Use the restroom. Go for a quick walk. This will ensure that you really understand the </a:t>
            </a:r>
            <a:r>
              <a:rPr lang="en-US" dirty="0" smtClean="0"/>
              <a:t>material.</a:t>
            </a:r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may not sit next to (or where you can see the screen of) anyone you are talking with about the </a:t>
            </a:r>
            <a:r>
              <a:rPr lang="en-US" dirty="0" smtClean="0"/>
              <a:t>assignment.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only time you may look at someone else's screen is if they are asking you for help with a basic programming problem (e.g. syntax error). You should not look at someone else's code to help yourself!</a:t>
            </a:r>
          </a:p>
        </p:txBody>
      </p:sp>
    </p:spTree>
    <p:extLst>
      <p:ext uri="{BB962C8B-B14F-4D97-AF65-F5344CB8AC3E}">
        <p14:creationId xmlns:p14="http://schemas.microsoft.com/office/powerpoint/2010/main" val="414370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75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09" y="1930335"/>
            <a:ext cx="3255223" cy="427855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919" y="17033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51109" y="1930335"/>
            <a:ext cx="3255223" cy="1018887"/>
          </a:xfrm>
          <a:prstGeom prst="rect">
            <a:avLst/>
          </a:prstGeom>
          <a:solidFill>
            <a:srgbClr val="0080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7334" y="2141557"/>
            <a:ext cx="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Code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51109" y="2949222"/>
            <a:ext cx="3255223" cy="1018887"/>
          </a:xfrm>
          <a:prstGeom prst="rect">
            <a:avLst/>
          </a:prstGeom>
          <a:solidFill>
            <a:srgbClr val="FF66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4" y="3134123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51109" y="5190002"/>
            <a:ext cx="3255223" cy="1018887"/>
          </a:xfrm>
          <a:prstGeom prst="rect">
            <a:avLst/>
          </a:prstGeom>
          <a:solidFill>
            <a:srgbClr val="0000FF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7334" y="5409689"/>
            <a:ext cx="962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Stack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V="1">
            <a:off x="2478721" y="468488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721" y="396810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75666" y="3063801"/>
            <a:ext cx="3767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dynamically allocated program data is stored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75666" y="5154895"/>
            <a:ext cx="3767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program/function execution information is stored, parameters, and local variables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15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1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unit for keeping track of a function call</a:t>
            </a:r>
          </a:p>
          <a:p>
            <a:pPr>
              <a:buFontTx/>
              <a:buChar char="-"/>
            </a:pPr>
            <a:r>
              <a:rPr lang="en-US" dirty="0" smtClean="0"/>
              <a:t>return address (where to go when we’re done executing)</a:t>
            </a:r>
          </a:p>
          <a:p>
            <a:pPr>
              <a:buFontTx/>
              <a:buChar char="-"/>
            </a:pPr>
            <a:r>
              <a:rPr lang="en-US" dirty="0" smtClean="0"/>
              <a:t>parameters</a:t>
            </a:r>
          </a:p>
          <a:p>
            <a:pPr>
              <a:buFontTx/>
              <a:buChar char="-"/>
            </a:pPr>
            <a:r>
              <a:rPr lang="en-US" dirty="0" smtClean="0"/>
              <a:t>local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3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function call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r1: reserved for the stack pointer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r2: contains the return address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r3: contains the first parameter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additional parameters go on the stack (more on this)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result (i.e. the return value) should go in r3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445" y="4783667"/>
            <a:ext cx="63914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return value goes in r3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833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61639" y="1727200"/>
            <a:ext cx="8993971" cy="4622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get variable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increment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call 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r3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write result,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r>
              <a:rPr lang="en-US" dirty="0" smtClean="0">
                <a:latin typeface="Courier New"/>
                <a:cs typeface="Courier New"/>
              </a:rPr>
              <a:t>               ;    </a:t>
            </a:r>
            <a:r>
              <a:rPr lang="en-US" dirty="0">
                <a:latin typeface="Courier New"/>
                <a:cs typeface="Courier New"/>
              </a:rPr>
              <a:t>and halt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  </a:t>
            </a:r>
            <a:r>
              <a:rPr lang="en-US" dirty="0" smtClean="0">
                <a:latin typeface="Courier New"/>
                <a:cs typeface="Courier New"/>
              </a:rPr>
              <a:t> ; </a:t>
            </a:r>
            <a:r>
              <a:rPr lang="en-US" dirty="0">
                <a:latin typeface="Courier New"/>
                <a:cs typeface="Courier New"/>
              </a:rPr>
              <a:t>save the return address on the stack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add 1 to the input parameter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    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get the return address from </a:t>
            </a:r>
            <a:r>
              <a:rPr lang="en-US" dirty="0" smtClean="0">
                <a:latin typeface="Courier New"/>
                <a:cs typeface="Courier New"/>
              </a:rPr>
              <a:t>stack       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</a:t>
            </a:r>
            <a:r>
              <a:rPr lang="en-US" dirty="0" smtClean="0">
                <a:latin typeface="Courier New"/>
                <a:cs typeface="Courier New"/>
              </a:rPr>
              <a:t>   ; </a:t>
            </a:r>
            <a:r>
              <a:rPr lang="en-US" dirty="0">
                <a:latin typeface="Courier New"/>
                <a:cs typeface="Courier New"/>
              </a:rPr>
              <a:t>go back to where we were called </a:t>
            </a:r>
            <a:r>
              <a:rPr lang="en-US" dirty="0" smtClean="0">
                <a:latin typeface="Courier New"/>
                <a:cs typeface="Courier New"/>
              </a:rPr>
              <a:t>from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4053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45" y="4783667"/>
            <a:ext cx="5404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first argument is in r3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return value goes in r3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428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4614333"/>
            <a:ext cx="7072283" cy="47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7778" y="5771444"/>
            <a:ext cx="659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operation do? What is the 4?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3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4374444"/>
            <a:ext cx="7072283" cy="47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315" y="4854222"/>
            <a:ext cx="82509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 is the stack pointer and points at the top (next) slot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stacks grow towards smaller memory values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9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4374444"/>
            <a:ext cx="7072283" cy="47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315" y="4854222"/>
            <a:ext cx="825097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 is the stack pointer and points at the top (next) slot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stacks grow towards smaller memory values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r1+2 is then the top value of the stack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r1+4 is the 2</a:t>
            </a:r>
            <a:r>
              <a:rPr lang="en-US" sz="2800" baseline="30000" dirty="0" smtClean="0">
                <a:solidFill>
                  <a:srgbClr val="0000FF"/>
                </a:solidFill>
              </a:rPr>
              <a:t>nd</a:t>
            </a:r>
            <a:r>
              <a:rPr lang="en-US" sz="2800" dirty="0" smtClean="0">
                <a:solidFill>
                  <a:srgbClr val="0000FF"/>
                </a:solidFill>
              </a:rPr>
              <a:t> value of the stack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36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95574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max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5778" y="3541889"/>
            <a:ext cx="3733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code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7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95574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max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5778" y="3541889"/>
            <a:ext cx="2857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max, as a function!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46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93" y="1600200"/>
            <a:ext cx="3578351" cy="513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r3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psh</a:t>
            </a:r>
            <a:r>
              <a:rPr lang="en-US" sz="2400" dirty="0" smtClean="0">
                <a:latin typeface="Courier New"/>
                <a:cs typeface="Courier New"/>
              </a:rPr>
              <a:t>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lcw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max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cal</a:t>
            </a:r>
            <a:r>
              <a:rPr lang="en-US" sz="2400" dirty="0">
                <a:latin typeface="Courier New"/>
                <a:cs typeface="Courier New"/>
              </a:rPr>
              <a:t> r2 </a:t>
            </a:r>
            <a:r>
              <a:rPr lang="en-US" sz="24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	</a:t>
            </a:r>
            <a:r>
              <a:rPr lang="en-US" sz="2400" dirty="0" smtClean="0">
                <a:latin typeface="Courier New"/>
                <a:cs typeface="Courier New"/>
              </a:rPr>
              <a:t>pop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sto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r0 </a:t>
            </a:r>
            <a:r>
              <a:rPr lang="en-US" sz="2400" dirty="0" smtClean="0">
                <a:latin typeface="Courier New"/>
                <a:cs typeface="Courier New"/>
              </a:rPr>
              <a:t>r3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hlt</a:t>
            </a:r>
            <a:endParaRPr lang="en-US" sz="2400" dirty="0" smtClean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9667" y="2497667"/>
            <a:ext cx="2514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Anything different?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91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93" y="1600200"/>
            <a:ext cx="3578351" cy="513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r3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psh</a:t>
            </a:r>
            <a:r>
              <a:rPr lang="en-US" sz="2400" dirty="0" smtClean="0">
                <a:latin typeface="Courier New"/>
                <a:cs typeface="Courier New"/>
              </a:rPr>
              <a:t>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lcw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max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cal</a:t>
            </a:r>
            <a:r>
              <a:rPr lang="en-US" sz="2400" dirty="0">
                <a:latin typeface="Courier New"/>
                <a:cs typeface="Courier New"/>
              </a:rPr>
              <a:t> r2 </a:t>
            </a:r>
            <a:r>
              <a:rPr lang="en-US" sz="24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	</a:t>
            </a:r>
            <a:r>
              <a:rPr lang="en-US" sz="2400" dirty="0" smtClean="0">
                <a:latin typeface="Courier New"/>
                <a:cs typeface="Courier New"/>
              </a:rPr>
              <a:t>pop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sto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r0 </a:t>
            </a:r>
            <a:r>
              <a:rPr lang="en-US" sz="2400" dirty="0" smtClean="0">
                <a:latin typeface="Courier New"/>
                <a:cs typeface="Courier New"/>
              </a:rPr>
              <a:t>r3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hlt</a:t>
            </a:r>
            <a:endParaRPr lang="en-US" sz="2400" dirty="0" smtClean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48667" y="2913165"/>
            <a:ext cx="3826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the second argument, </a:t>
            </a:r>
            <a:r>
              <a:rPr lang="en-US" sz="2800" dirty="0" err="1" smtClean="0">
                <a:solidFill>
                  <a:srgbClr val="0000FF"/>
                </a:solidFill>
              </a:rPr>
              <a:t>psh</a:t>
            </a:r>
            <a:r>
              <a:rPr lang="en-US" sz="2800" dirty="0" smtClean="0">
                <a:solidFill>
                  <a:srgbClr val="0000FF"/>
                </a:solidFill>
              </a:rPr>
              <a:t> it on the stac</a:t>
            </a:r>
            <a:r>
              <a:rPr lang="en-US" sz="2800" dirty="0">
                <a:solidFill>
                  <a:srgbClr val="0000FF"/>
                </a:solidFill>
              </a:rPr>
              <a:t>k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7111" y="3048000"/>
            <a:ext cx="2257778" cy="395111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73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99087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60779" y="1270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01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14762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60779" y="488245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61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30411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0668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99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12121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0668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96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227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428044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2895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05826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max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428044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7079" y="2342444"/>
            <a:ext cx="3598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Notice that we overwrote the value in r2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If we hadn’t </a:t>
            </a:r>
            <a:r>
              <a:rPr lang="en-US" sz="2000" dirty="0" smtClean="0">
                <a:solidFill>
                  <a:srgbClr val="0000FF"/>
                </a:solidFill>
              </a:rPr>
              <a:t>saved </a:t>
            </a:r>
            <a:r>
              <a:rPr lang="en-US" sz="2000" dirty="0" smtClean="0">
                <a:solidFill>
                  <a:srgbClr val="0000FF"/>
                </a:solidFill>
              </a:rPr>
              <a:t>it on the stack, it would have been lost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09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3190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max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789288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9462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28018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832557" y="1789288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10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47935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3778955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3304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22566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3778955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loc</a:t>
            </a:r>
            <a:r>
              <a:rPr lang="en-US" sz="2800" dirty="0" smtClean="0">
                <a:solidFill>
                  <a:srgbClr val="0000FF"/>
                </a:solidFill>
              </a:rPr>
              <a:t>: </a:t>
            </a:r>
            <a:r>
              <a:rPr lang="en-US" sz="2800" dirty="0" err="1" smtClean="0">
                <a:solidFill>
                  <a:srgbClr val="0000FF"/>
                </a:solidFill>
              </a:rPr>
              <a:t>cal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1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5999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6186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25460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4556" y="513411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4556" y="56291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68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62297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4556" y="513411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4556" y="56291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58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13367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5" y="4772872"/>
            <a:ext cx="2427111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8156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1275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5777088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913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0058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5777088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89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80930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6138332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2841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68843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116666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600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40717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116666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19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6874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793999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4380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793999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90444" y="2906889"/>
            <a:ext cx="7274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10!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2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05310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3130421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85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Real</a:t>
            </a:r>
            <a:r>
              <a:rPr lang="en-US" sz="3600" dirty="0" smtClean="0"/>
              <a:t> structure of CS41B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60" y="1797755"/>
            <a:ext cx="5582130" cy="49473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lcw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>
                <a:latin typeface="Courier New"/>
                <a:cs typeface="Courier New"/>
              </a:rPr>
              <a:t>r1 stack        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 stack area: 50 </a:t>
            </a:r>
            <a:r>
              <a:rPr lang="nl-NL" sz="1800" dirty="0" err="1">
                <a:latin typeface="Courier New"/>
                <a:cs typeface="Courier New"/>
              </a:rPr>
              <a:t>words</a:t>
            </a:r>
            <a:endParaRPr lang="nl-NL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        dat 100</a:t>
            </a:r>
          </a:p>
          <a:p>
            <a:pPr marL="0" indent="0">
              <a:buNone/>
            </a:pPr>
            <a:r>
              <a:rPr lang="nl-NL" sz="1800" dirty="0" smtClean="0">
                <a:latin typeface="Courier New"/>
                <a:cs typeface="Courier New"/>
              </a:rPr>
              <a:t>stack</a:t>
            </a:r>
            <a:r>
              <a:rPr lang="en-US" sz="1800" dirty="0" smtClean="0">
                <a:latin typeface="Courier New"/>
                <a:cs typeface="Courier New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035778" y="4995333"/>
            <a:ext cx="338666" cy="1622778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52622" y="2217830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Save address of highest end (highest address) of the stack in r1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2622" y="5773508"/>
            <a:ext cx="333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Reserve 50 words for the stack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2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mystery(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if( b &lt;= 0 ){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a + </a:t>
            </a:r>
            <a:r>
              <a:rPr lang="en-US" dirty="0" smtClean="0"/>
              <a:t>mystery(</a:t>
            </a:r>
            <a:r>
              <a:rPr lang="en-US" dirty="0"/>
              <a:t>a, b-1)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1890" y="5359779"/>
            <a:ext cx="4123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function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6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mystery(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if( b &lt;= 0 ){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a + </a:t>
            </a:r>
            <a:r>
              <a:rPr lang="en-US" dirty="0" smtClean="0"/>
              <a:t>mystery(</a:t>
            </a:r>
            <a:r>
              <a:rPr lang="en-US" dirty="0"/>
              <a:t>a, b-1)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5223" y="5359779"/>
            <a:ext cx="6426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Multiplication… a*b (assuming b is positive)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6208889"/>
            <a:ext cx="7740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Note to future Dave from past Dave: write the function up on the board </a:t>
            </a:r>
            <a:r>
              <a:rPr lang="en-US" sz="2000" dirty="0" smtClean="0">
                <a:solidFill>
                  <a:srgbClr val="FF6600"/>
                </a:solidFill>
                <a:sym typeface="Wingdings"/>
              </a:rPr>
              <a:t>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5711" y="76200"/>
            <a:ext cx="6544734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	</a:t>
            </a:r>
            <a:r>
              <a:rPr lang="en-US" dirty="0" smtClean="0"/>
              <a:t>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4      </a:t>
            </a:r>
            <a:r>
              <a:rPr lang="en-US" dirty="0" smtClean="0"/>
              <a:t>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/>
              <a:t>                           </a:t>
            </a:r>
            <a:r>
              <a:rPr lang="en-US" dirty="0" smtClean="0"/>
              <a:t>   	; </a:t>
            </a:r>
            <a:r>
              <a:rPr lang="en-US" dirty="0" smtClean="0"/>
              <a:t>a </a:t>
            </a:r>
            <a:r>
              <a:rPr lang="en-US" dirty="0"/>
              <a:t>= </a:t>
            </a:r>
            <a:r>
              <a:rPr lang="en-US" dirty="0"/>
              <a:t>r3, b = </a:t>
            </a:r>
            <a:r>
              <a:rPr lang="en-US" dirty="0" smtClean="0"/>
              <a:t>r2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 smtClean="0"/>
              <a:t>bgt</a:t>
            </a:r>
            <a:r>
              <a:rPr lang="en-US" dirty="0" smtClean="0"/>
              <a:t> r2 r0 </a:t>
            </a:r>
            <a:r>
              <a:rPr lang="en-US" dirty="0"/>
              <a:t>else   </a:t>
            </a:r>
            <a:r>
              <a:rPr lang="en-US" dirty="0" smtClean="0"/>
              <a:t>	; r2 &gt; 0, </a:t>
            </a:r>
            <a:r>
              <a:rPr lang="en-US" dirty="0"/>
              <a:t>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adc</a:t>
            </a:r>
            <a:r>
              <a:rPr lang="en-US" dirty="0"/>
              <a:t> r3 r0 0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sbc</a:t>
            </a:r>
            <a:r>
              <a:rPr lang="en-US" dirty="0"/>
              <a:t> r2 r2 1      </a:t>
            </a:r>
            <a:r>
              <a:rPr lang="en-US" dirty="0" smtClean="0"/>
              <a:t>	; </a:t>
            </a:r>
            <a:r>
              <a:rPr lang="en-US" dirty="0"/>
              <a:t>r2 = </a:t>
            </a:r>
            <a:r>
              <a:rPr lang="en-US" dirty="0" smtClean="0"/>
              <a:t>b-</a:t>
            </a:r>
            <a:r>
              <a:rPr lang="en-US" dirty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stack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; (</a:t>
            </a:r>
            <a:r>
              <a:rPr lang="en-US" dirty="0"/>
              <a:t>it's going to get overwritten by the return!)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; 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2       </a:t>
            </a:r>
            <a:r>
              <a:rPr lang="en-US" dirty="0" smtClean="0"/>
              <a:t>	; </a:t>
            </a:r>
            <a:r>
              <a:rPr lang="en-US" dirty="0"/>
              <a:t>load a into r2 off of the stack</a:t>
            </a:r>
          </a:p>
          <a:p>
            <a:pPr marL="0" indent="0">
              <a:buNone/>
            </a:pPr>
            <a:r>
              <a:rPr lang="en-US" dirty="0"/>
              <a:t>        add r3 r3 r2      </a:t>
            </a:r>
            <a:r>
              <a:rPr lang="en-US" dirty="0" smtClean="0"/>
              <a:t>	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b-1)</a:t>
            </a:r>
          </a:p>
          <a:p>
            <a:pPr marL="0" indent="0">
              <a:buNone/>
            </a:pPr>
            <a:r>
              <a:rPr lang="en-US" dirty="0"/>
              <a:t>        pop r0              </a:t>
            </a:r>
            <a:r>
              <a:rPr lang="en-US" dirty="0" smtClean="0"/>
              <a:t>	; </a:t>
            </a:r>
            <a:r>
              <a:rPr lang="en-US" dirty="0"/>
              <a:t>remove first argument (a) from stack</a:t>
            </a:r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9430" y="625059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3558" y="1798515"/>
            <a:ext cx="1394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Base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6788" y="3924716"/>
            <a:ext cx="192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Recursive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136" y="5094872"/>
            <a:ext cx="1671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answer calculation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6788" y="4047827"/>
            <a:ext cx="126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Recursive call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8013" y="5989515"/>
            <a:ext cx="354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4675136" y="239889"/>
            <a:ext cx="629363" cy="959555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4675136" y="1509889"/>
            <a:ext cx="629363" cy="8890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>
            <a:off x="6116671" y="2566160"/>
            <a:ext cx="629363" cy="296333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4827536" y="5989515"/>
            <a:ext cx="629363" cy="66810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2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5711" y="76200"/>
            <a:ext cx="6544734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	</a:t>
            </a:r>
            <a:r>
              <a:rPr lang="en-US" dirty="0" smtClean="0"/>
              <a:t>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4      </a:t>
            </a:r>
            <a:r>
              <a:rPr lang="en-US" dirty="0" smtClean="0"/>
              <a:t>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/>
              <a:t>                           </a:t>
            </a:r>
            <a:r>
              <a:rPr lang="en-US" dirty="0" smtClean="0"/>
              <a:t>   	; </a:t>
            </a:r>
            <a:r>
              <a:rPr lang="en-US" dirty="0"/>
              <a:t>a = r3, b = r2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 smtClean="0"/>
              <a:t>bgt</a:t>
            </a:r>
            <a:r>
              <a:rPr lang="en-US" dirty="0" smtClean="0"/>
              <a:t> r2 r0 </a:t>
            </a:r>
            <a:r>
              <a:rPr lang="en-US" dirty="0"/>
              <a:t>else   </a:t>
            </a:r>
            <a:r>
              <a:rPr lang="en-US" dirty="0" smtClean="0"/>
              <a:t>	; r2 &gt; 0, </a:t>
            </a:r>
            <a:r>
              <a:rPr lang="en-US" dirty="0"/>
              <a:t>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adc</a:t>
            </a:r>
            <a:r>
              <a:rPr lang="en-US" dirty="0"/>
              <a:t> r3 r0 0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sbc</a:t>
            </a:r>
            <a:r>
              <a:rPr lang="en-US" dirty="0"/>
              <a:t> r2 r2 1      </a:t>
            </a:r>
            <a:r>
              <a:rPr lang="en-US" dirty="0" smtClean="0"/>
              <a:t>	; </a:t>
            </a:r>
            <a:r>
              <a:rPr lang="en-US" dirty="0"/>
              <a:t>r2 = </a:t>
            </a:r>
            <a:r>
              <a:rPr lang="en-US" dirty="0" smtClean="0"/>
              <a:t>b-</a:t>
            </a:r>
            <a:r>
              <a:rPr lang="en-US" dirty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stack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; (</a:t>
            </a:r>
            <a:r>
              <a:rPr lang="en-US" dirty="0"/>
              <a:t>it's going to get overwritten by the return!)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; 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2       </a:t>
            </a:r>
            <a:r>
              <a:rPr lang="en-US" dirty="0" smtClean="0"/>
              <a:t>	; </a:t>
            </a:r>
            <a:r>
              <a:rPr lang="en-US" dirty="0"/>
              <a:t>load a into r2 off of the stack</a:t>
            </a:r>
          </a:p>
          <a:p>
            <a:pPr marL="0" indent="0">
              <a:buNone/>
            </a:pPr>
            <a:r>
              <a:rPr lang="en-US" dirty="0"/>
              <a:t>        add r3 r3 r2      </a:t>
            </a:r>
            <a:r>
              <a:rPr lang="en-US" dirty="0" smtClean="0"/>
              <a:t>	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b-1)</a:t>
            </a:r>
          </a:p>
          <a:p>
            <a:pPr marL="0" indent="0">
              <a:buNone/>
            </a:pPr>
            <a:r>
              <a:rPr lang="en-US" dirty="0"/>
              <a:t>        pop r0              </a:t>
            </a:r>
            <a:r>
              <a:rPr lang="en-US" dirty="0" smtClean="0"/>
              <a:t>	; </a:t>
            </a:r>
            <a:r>
              <a:rPr lang="en-US" dirty="0"/>
              <a:t>remove first argument (a) from stack</a:t>
            </a:r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9430" y="625059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9590" y="1365459"/>
            <a:ext cx="1696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 if( b &lt;= 0 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8013" y="5989515"/>
            <a:ext cx="354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4675136" y="239889"/>
            <a:ext cx="629363" cy="959555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4827536" y="5989515"/>
            <a:ext cx="629363" cy="66810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770943" y="1763360"/>
            <a:ext cx="1157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64918" y="3474214"/>
            <a:ext cx="2064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mystery(a, b-1)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9997" y="5080761"/>
            <a:ext cx="26099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 + </a:t>
            </a:r>
            <a:r>
              <a:rPr lang="en-US" sz="2400" dirty="0">
                <a:solidFill>
                  <a:srgbClr val="0000FF"/>
                </a:solidFill>
              </a:rPr>
              <a:t>mystery(a, b-1)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572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5711" y="76200"/>
            <a:ext cx="6544734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	</a:t>
            </a:r>
            <a:r>
              <a:rPr lang="en-US" dirty="0" smtClean="0"/>
              <a:t>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4      </a:t>
            </a:r>
            <a:r>
              <a:rPr lang="en-US" dirty="0" smtClean="0"/>
              <a:t>	; </a:t>
            </a:r>
            <a:r>
              <a:rPr lang="en-US" dirty="0"/>
              <a:t>get at the 2nd argument, </a:t>
            </a:r>
            <a:r>
              <a:rPr lang="en-US" dirty="0"/>
              <a:t>b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	; a = r3, b = r2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 smtClean="0"/>
              <a:t>bgt</a:t>
            </a:r>
            <a:r>
              <a:rPr lang="en-US" dirty="0" smtClean="0"/>
              <a:t> r2 r0 </a:t>
            </a:r>
            <a:r>
              <a:rPr lang="en-US" dirty="0"/>
              <a:t>else   </a:t>
            </a:r>
            <a:r>
              <a:rPr lang="en-US" dirty="0" smtClean="0"/>
              <a:t>	; r2 &gt; 0, </a:t>
            </a:r>
            <a:r>
              <a:rPr lang="en-US" dirty="0"/>
              <a:t>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adc</a:t>
            </a:r>
            <a:r>
              <a:rPr lang="en-US" dirty="0"/>
              <a:t> r3 r0 0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sbc</a:t>
            </a:r>
            <a:r>
              <a:rPr lang="en-US" dirty="0"/>
              <a:t> r2 r2 1      </a:t>
            </a:r>
            <a:r>
              <a:rPr lang="en-US" dirty="0" smtClean="0"/>
              <a:t>	; </a:t>
            </a:r>
            <a:r>
              <a:rPr lang="en-US" dirty="0"/>
              <a:t>r2 = a-1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stack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; (</a:t>
            </a:r>
            <a:r>
              <a:rPr lang="en-US" dirty="0"/>
              <a:t>it's going to get overwritten by the return!)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; 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2       </a:t>
            </a:r>
            <a:r>
              <a:rPr lang="en-US" dirty="0" smtClean="0"/>
              <a:t>	; </a:t>
            </a:r>
            <a:r>
              <a:rPr lang="en-US" dirty="0"/>
              <a:t>load a into r2 off of the stack</a:t>
            </a:r>
          </a:p>
          <a:p>
            <a:pPr marL="0" indent="0">
              <a:buNone/>
            </a:pPr>
            <a:r>
              <a:rPr lang="en-US" dirty="0"/>
              <a:t>        add r3 r3 r2      </a:t>
            </a:r>
            <a:r>
              <a:rPr lang="en-US" dirty="0" smtClean="0"/>
              <a:t>	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b-1)</a:t>
            </a:r>
          </a:p>
          <a:p>
            <a:pPr marL="0" indent="0">
              <a:buNone/>
            </a:pPr>
            <a:r>
              <a:rPr lang="en-US" dirty="0"/>
              <a:t>        pop r0              </a:t>
            </a:r>
            <a:r>
              <a:rPr lang="en-US" dirty="0" smtClean="0"/>
              <a:t>	; </a:t>
            </a:r>
            <a:r>
              <a:rPr lang="en-US" dirty="0"/>
              <a:t>remove first argument (a) from stack</a:t>
            </a:r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4999" y="366889"/>
            <a:ext cx="351366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5000" y="6184899"/>
            <a:ext cx="3400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34998" y="4564181"/>
            <a:ext cx="3866445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34997" y="3628383"/>
            <a:ext cx="5711690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35000" y="3247383"/>
            <a:ext cx="4933013" cy="381000"/>
          </a:xfrm>
          <a:prstGeom prst="rect">
            <a:avLst/>
          </a:prstGeom>
          <a:solidFill>
            <a:srgbClr val="FF66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22425" y="5693182"/>
            <a:ext cx="4528131" cy="296333"/>
          </a:xfrm>
          <a:prstGeom prst="rect">
            <a:avLst/>
          </a:prstGeom>
          <a:solidFill>
            <a:srgbClr val="FF66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684890" y="2288442"/>
            <a:ext cx="419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Notice symmetry of </a:t>
            </a:r>
            <a:r>
              <a:rPr lang="en-US" sz="2400" dirty="0" err="1" smtClean="0">
                <a:solidFill>
                  <a:srgbClr val="FF6600"/>
                </a:solidFill>
              </a:rPr>
              <a:t>psh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</a:rPr>
              <a:t>and pop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47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7964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76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8131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99157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60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9824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99157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4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9264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28790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9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8273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31333" y="128790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49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791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82412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7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702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82412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8940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16698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14868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2859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586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14868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5390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678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mult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41679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2301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619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0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51147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30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13168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766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76821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321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537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6108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321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783666" y="4899594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3450521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32223" y="523667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32223" y="564983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33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2551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321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783666" y="4899594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3450521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32223" y="523667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32223" y="564983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1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89904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19662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38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45561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3962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818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937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3962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018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28807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899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5932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59164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2685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899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7301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99000" y="2596444"/>
            <a:ext cx="1742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</a:t>
            </a:r>
            <a:r>
              <a:rPr lang="en-US" sz="2400" dirty="0" err="1" smtClean="0">
                <a:solidFill>
                  <a:srgbClr val="FF0000"/>
                </a:solidFill>
              </a:rPr>
              <a:t>psh</a:t>
            </a:r>
            <a:r>
              <a:rPr lang="en-US" sz="2400" dirty="0" smtClean="0">
                <a:solidFill>
                  <a:srgbClr val="FF0000"/>
                </a:solidFill>
              </a:rPr>
              <a:t> r3?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8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63588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2685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899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7301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3668" y="2271887"/>
            <a:ext cx="5023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We’re about to make a function call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 result of that call will go into r3 so we’ll lose what’s in there if we don’t save it!</a:t>
            </a:r>
          </a:p>
        </p:txBody>
      </p:sp>
    </p:spTree>
    <p:extLst>
      <p:ext uri="{BB962C8B-B14F-4D97-AF65-F5344CB8AC3E}">
        <p14:creationId xmlns:p14="http://schemas.microsoft.com/office/powerpoint/2010/main" val="259660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9001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2685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20039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0072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18626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73828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20039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55328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17720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9673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71745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1037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9673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60032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3514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7267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2886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0640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56822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39793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4481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2478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</a:t>
            </a:r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28037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2752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830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02311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89763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6373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20508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1052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04005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1986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0295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32209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1986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30669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6054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9779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52526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76849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8977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9779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2371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43272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8977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19412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8004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7311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19412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5318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27113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864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09919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51042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864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72848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01589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922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42085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83404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53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1601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14049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53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6780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7624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53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</a:t>
            </a:r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2359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42139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3111" y="66886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58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8014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6886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5056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2727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24460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55784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53913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49154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81619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0102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49154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183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5492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7878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16805" y="2536082"/>
            <a:ext cx="1763889" cy="893760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22333" y="3516696"/>
            <a:ext cx="1763889" cy="1307114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22333" y="4924778"/>
            <a:ext cx="1763889" cy="1196878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91192" y="1787877"/>
            <a:ext cx="1837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Stack frames!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53097" y="5192889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(6,2)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52041" y="3969729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(6,1)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53097" y="2797791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(6,0)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065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836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74543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0678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3117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079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74543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465431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5721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079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04176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7453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38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9391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079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05683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267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0262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3111" y="405683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56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41043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62433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8984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729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62433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0131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26288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88834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6927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34899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88834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6452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25257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19183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34955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71994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42179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19183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6145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04047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42179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773890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144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81521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82625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773890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3300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1006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82625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0702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7453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58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99632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82625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06736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92742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2614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06736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26351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84942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60141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07481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59029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60141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49103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100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89775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78789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1512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89775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74226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5763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519183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07967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35865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519183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210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3808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5773890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514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2975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51306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5773890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72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15818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51306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>
                <a:latin typeface="Courier New"/>
                <a:cs typeface="Courier New"/>
              </a:rPr>
              <a:t>sbc</a:t>
            </a:r>
            <a:r>
              <a:rPr lang="en-US" dirty="0">
                <a:latin typeface="Courier New"/>
                <a:cs typeface="Courier New"/>
              </a:rPr>
              <a:t> 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pop r0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605611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787453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31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94549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1331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296712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2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22577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296712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0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57180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50334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9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76648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50334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2489" y="2906889"/>
            <a:ext cx="26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12!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8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37085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79968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2489" y="2906889"/>
            <a:ext cx="26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12!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39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smtClean="0"/>
              <a:t>mult_rec.a41 </a:t>
            </a:r>
            <a:r>
              <a:rPr lang="en-US" dirty="0" smtClean="0"/>
              <a:t>in simulator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0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programming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Match your </a:t>
            </a:r>
            <a:r>
              <a:rPr lang="en-US" dirty="0" err="1" smtClean="0"/>
              <a:t>psh</a:t>
            </a:r>
            <a:r>
              <a:rPr lang="en-US" dirty="0" smtClean="0"/>
              <a:t> and pops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Follow the register conventions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Develop code incrementally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Debugging: write out stack, registers, etc. on paper and compare against system execution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75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12692</TotalTime>
  <Words>4570</Words>
  <Application>Microsoft Macintosh PowerPoint</Application>
  <PresentationFormat>On-screen Show (4:3)</PresentationFormat>
  <Paragraphs>3328</Paragraphs>
  <Slides>130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1" baseType="lpstr">
      <vt:lpstr>Median</vt:lpstr>
      <vt:lpstr>CS41B recursion</vt:lpstr>
      <vt:lpstr>Admin</vt:lpstr>
      <vt:lpstr>Academic Honesty</vt:lpstr>
      <vt:lpstr>Examples from this lecture</vt:lpstr>
      <vt:lpstr>CS41B machine</vt:lpstr>
      <vt:lpstr>Memory layout</vt:lpstr>
      <vt:lpstr>Stack frame</vt:lpstr>
      <vt:lpstr>CS41B function call conventions</vt:lpstr>
      <vt:lpstr>Structure of a single parameter function</vt:lpstr>
      <vt:lpstr>Our first function call</vt:lpstr>
      <vt:lpstr>Functions with multiple arguments</vt:lpstr>
      <vt:lpstr>Functions with multiple arguments</vt:lpstr>
      <vt:lpstr>Functions with multiple arguments</vt:lpstr>
      <vt:lpstr>Functions with multiple arguments</vt:lpstr>
      <vt:lpstr>Multiple arguments</vt:lpstr>
      <vt:lpstr>Multiple arguments</vt:lpstr>
      <vt:lpstr>Calling max</vt:lpstr>
      <vt:lpstr>Calling max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 structure of CS41B program</vt:lpstr>
      <vt:lpstr>Recursion</vt:lpstr>
      <vt:lpstr>Recursion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 mult_rec.a41 in simulator</vt:lpstr>
      <vt:lpstr>CS41B programming advice</vt:lpstr>
      <vt:lpstr>Examples from this lecture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2691</cp:revision>
  <cp:lastPrinted>2015-10-06T18:14:53Z</cp:lastPrinted>
  <dcterms:created xsi:type="dcterms:W3CDTF">2013-09-08T20:10:23Z</dcterms:created>
  <dcterms:modified xsi:type="dcterms:W3CDTF">2016-02-23T17:28:54Z</dcterms:modified>
</cp:coreProperties>
</file>