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embeddings/oleObject1.bin" ContentType="application/vnd.openxmlformats-officedocument.oleObject"/>
  <Override PartName="/ppt/notesSlides/notesSlide1.xml" ContentType="application/vnd.openxmlformats-officedocument.presentationml.notesSlide+xml"/>
  <Override PartName="/ppt/embeddings/oleObject2.bin" ContentType="application/vnd.openxmlformats-officedocument.oleObject"/>
  <Override PartName="/ppt/notesSlides/notesSlide2.xml" ContentType="application/vnd.openxmlformats-officedocument.presentationml.notesSlide+xml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notesSlides/notesSlide3.xml" ContentType="application/vnd.openxmlformats-officedocument.presentationml.notesSlide+xml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ppt/embeddings/oleObject18.bin" ContentType="application/vnd.openxmlformats-officedocument.oleObject"/>
  <Override PartName="/ppt/embeddings/oleObject19.bin" ContentType="application/vnd.openxmlformats-officedocument.oleObject"/>
  <Override PartName="/ppt/embeddings/oleObject20.bin" ContentType="application/vnd.openxmlformats-officedocument.oleObject"/>
  <Override PartName="/ppt/embeddings/oleObject21.bin" ContentType="application/vnd.openxmlformats-officedocument.oleObject"/>
  <Override PartName="/ppt/embeddings/oleObject22.bin" ContentType="application/vnd.openxmlformats-officedocument.oleObject"/>
  <Override PartName="/ppt/embeddings/oleObject23.bin" ContentType="application/vnd.openxmlformats-officedocument.oleObject"/>
  <Override PartName="/ppt/embeddings/oleObject24.bin" ContentType="application/vnd.openxmlformats-officedocument.oleObject"/>
  <Override PartName="/ppt/embeddings/oleObject25.bin" ContentType="application/vnd.openxmlformats-officedocument.oleObject"/>
  <Override PartName="/ppt/embeddings/oleObject26.bin" ContentType="application/vnd.openxmlformats-officedocument.oleObject"/>
  <Override PartName="/ppt/embeddings/oleObject27.bin" ContentType="application/vnd.openxmlformats-officedocument.oleObject"/>
  <Override PartName="/ppt/embeddings/oleObject28.bin" ContentType="application/vnd.openxmlformats-officedocument.oleObject"/>
  <Override PartName="/ppt/embeddings/oleObject29.bin" ContentType="application/vnd.openxmlformats-officedocument.oleObject"/>
  <Override PartName="/ppt/embeddings/oleObject30.bin" ContentType="application/vnd.openxmlformats-officedocument.oleObject"/>
  <Override PartName="/ppt/embeddings/oleObject31.bin" ContentType="application/vnd.openxmlformats-officedocument.oleObject"/>
  <Override PartName="/ppt/embeddings/oleObject32.bin" ContentType="application/vnd.openxmlformats-officedocument.oleObject"/>
  <Override PartName="/ppt/embeddings/oleObject33.bin" ContentType="application/vnd.openxmlformats-officedocument.oleObject"/>
  <Override PartName="/ppt/embeddings/oleObject34.bin" ContentType="application/vnd.openxmlformats-officedocument.oleObject"/>
  <Override PartName="/ppt/embeddings/oleObject35.bin" ContentType="application/vnd.openxmlformats-officedocument.oleObject"/>
  <Override PartName="/ppt/embeddings/oleObject36.bin" ContentType="application/vnd.openxmlformats-officedocument.oleObject"/>
  <Override PartName="/ppt/embeddings/oleObject37.bin" ContentType="application/vnd.openxmlformats-officedocument.oleObject"/>
  <Override PartName="/ppt/embeddings/oleObject38.bin" ContentType="application/vnd.openxmlformats-officedocument.oleObject"/>
  <Override PartName="/ppt/embeddings/oleObject39.bin" ContentType="application/vnd.openxmlformats-officedocument.oleObject"/>
  <Override PartName="/ppt/embeddings/oleObject40.bin" ContentType="application/vnd.openxmlformats-officedocument.oleObject"/>
  <Override PartName="/ppt/embeddings/oleObject41.bin" ContentType="application/vnd.openxmlformats-officedocument.oleObject"/>
  <Override PartName="/ppt/embeddings/oleObject42.bin" ContentType="application/vnd.openxmlformats-officedocument.oleObject"/>
  <Override PartName="/ppt/embeddings/oleObject43.bin" ContentType="application/vnd.openxmlformats-officedocument.oleObject"/>
  <Override PartName="/ppt/embeddings/oleObject44.bin" ContentType="application/vnd.openxmlformats-officedocument.oleObject"/>
  <Override PartName="/ppt/embeddings/oleObject45.bin" ContentType="application/vnd.openxmlformats-officedocument.oleObject"/>
  <Override PartName="/ppt/embeddings/oleObject46.bin" ContentType="application/vnd.openxmlformats-officedocument.oleObject"/>
  <Override PartName="/ppt/embeddings/oleObject47.bin" ContentType="application/vnd.openxmlformats-officedocument.oleObject"/>
  <Override PartName="/ppt/embeddings/oleObject48.bin" ContentType="application/vnd.openxmlformats-officedocument.oleObject"/>
  <Override PartName="/ppt/embeddings/oleObject49.bin" ContentType="application/vnd.openxmlformats-officedocument.oleObject"/>
  <Override PartName="/ppt/embeddings/oleObject50.bin" ContentType="application/vnd.openxmlformats-officedocument.oleObject"/>
  <Override PartName="/ppt/embeddings/oleObject51.bin" ContentType="application/vnd.openxmlformats-officedocument.oleObject"/>
  <Override PartName="/ppt/embeddings/oleObject52.bin" ContentType="application/vnd.openxmlformats-officedocument.oleObject"/>
  <Override PartName="/ppt/embeddings/oleObject53.bin" ContentType="application/vnd.openxmlformats-officedocument.oleObject"/>
  <Override PartName="/ppt/embeddings/oleObject54.bin" ContentType="application/vnd.openxmlformats-officedocument.oleObject"/>
  <Override PartName="/ppt/embeddings/oleObject55.bin" ContentType="application/vnd.openxmlformats-officedocument.oleObject"/>
  <Override PartName="/ppt/embeddings/oleObject56.bin" ContentType="application/vnd.openxmlformats-officedocument.oleObject"/>
  <Override PartName="/ppt/embeddings/oleObject57.bin" ContentType="application/vnd.openxmlformats-officedocument.oleObject"/>
  <Override PartName="/ppt/embeddings/oleObject58.bin" ContentType="application/vnd.openxmlformats-officedocument.oleObject"/>
  <Override PartName="/ppt/embeddings/oleObject59.bin" ContentType="application/vnd.openxmlformats-officedocument.oleObject"/>
  <Override PartName="/ppt/embeddings/oleObject60.bin" ContentType="application/vnd.openxmlformats-officedocument.oleObject"/>
  <Override PartName="/ppt/embeddings/oleObject61.bin" ContentType="application/vnd.openxmlformats-officedocument.oleObject"/>
  <Override PartName="/ppt/embeddings/oleObject62.bin" ContentType="application/vnd.openxmlformats-officedocument.oleObject"/>
  <Override PartName="/ppt/embeddings/oleObject63.bin" ContentType="application/vnd.openxmlformats-officedocument.oleObject"/>
  <Override PartName="/ppt/embeddings/oleObject64.bin" ContentType="application/vnd.openxmlformats-officedocument.oleObject"/>
  <Override PartName="/ppt/embeddings/oleObject65.bin" ContentType="application/vnd.openxmlformats-officedocument.oleObject"/>
  <Override PartName="/ppt/embeddings/oleObject66.bin" ContentType="application/vnd.openxmlformats-officedocument.oleObject"/>
  <Override PartName="/ppt/embeddings/oleObject67.bin" ContentType="application/vnd.openxmlformats-officedocument.oleObject"/>
  <Override PartName="/ppt/embeddings/oleObject68.bin" ContentType="application/vnd.openxmlformats-officedocument.oleObject"/>
  <Override PartName="/ppt/embeddings/oleObject69.bin" ContentType="application/vnd.openxmlformats-officedocument.oleObject"/>
  <Override PartName="/ppt/embeddings/oleObject70.bin" ContentType="application/vnd.openxmlformats-officedocument.oleObject"/>
  <Override PartName="/ppt/embeddings/oleObject71.bin" ContentType="application/vnd.openxmlformats-officedocument.oleObject"/>
  <Override PartName="/ppt/embeddings/oleObject72.bin" ContentType="application/vnd.openxmlformats-officedocument.oleObject"/>
  <Override PartName="/ppt/embeddings/oleObject73.bin" ContentType="application/vnd.openxmlformats-officedocument.oleObject"/>
  <Override PartName="/ppt/embeddings/oleObject74.bin" ContentType="application/vnd.openxmlformats-officedocument.oleObject"/>
  <Override PartName="/ppt/embeddings/oleObject75.bin" ContentType="application/vnd.openxmlformats-officedocument.oleObject"/>
  <Override PartName="/ppt/embeddings/oleObject76.bin" ContentType="application/vnd.openxmlformats-officedocument.oleObject"/>
  <Override PartName="/ppt/embeddings/oleObject77.bin" ContentType="application/vnd.openxmlformats-officedocument.oleObject"/>
  <Override PartName="/ppt/embeddings/oleObject78.bin" ContentType="application/vnd.openxmlformats-officedocument.oleObject"/>
  <Override PartName="/ppt/embeddings/oleObject79.bin" ContentType="application/vnd.openxmlformats-officedocument.oleObject"/>
  <Override PartName="/ppt/embeddings/oleObject80.bin" ContentType="application/vnd.openxmlformats-officedocument.oleObject"/>
  <Override PartName="/ppt/embeddings/oleObject81.bin" ContentType="application/vnd.openxmlformats-officedocument.oleObject"/>
  <Override PartName="/ppt/embeddings/oleObject82.bin" ContentType="application/vnd.openxmlformats-officedocument.oleObject"/>
  <Override PartName="/ppt/embeddings/oleObject83.bin" ContentType="application/vnd.openxmlformats-officedocument.oleObject"/>
  <Override PartName="/ppt/embeddings/oleObject84.bin" ContentType="application/vnd.openxmlformats-officedocument.oleObject"/>
  <Override PartName="/ppt/embeddings/oleObject85.bin" ContentType="application/vnd.openxmlformats-officedocument.oleObject"/>
  <Override PartName="/ppt/embeddings/oleObject86.bin" ContentType="application/vnd.openxmlformats-officedocument.oleObject"/>
  <Override PartName="/ppt/embeddings/oleObject87.bin" ContentType="application/vnd.openxmlformats-officedocument.oleObject"/>
  <Override PartName="/ppt/embeddings/oleObject88.bin" ContentType="application/vnd.openxmlformats-officedocument.oleObject"/>
  <Override PartName="/ppt/embeddings/oleObject89.bin" ContentType="application/vnd.openxmlformats-officedocument.oleObject"/>
  <Override PartName="/ppt/embeddings/oleObject90.bin" ContentType="application/vnd.openxmlformats-officedocument.oleObject"/>
  <Override PartName="/ppt/embeddings/oleObject91.bin" ContentType="application/vnd.openxmlformats-officedocument.oleObject"/>
  <Override PartName="/ppt/embeddings/oleObject92.bin" ContentType="application/vnd.openxmlformats-officedocument.oleObject"/>
  <Override PartName="/ppt/embeddings/oleObject93.bin" ContentType="application/vnd.openxmlformats-officedocument.oleObject"/>
  <Override PartName="/ppt/embeddings/oleObject94.bin" ContentType="application/vnd.openxmlformats-officedocument.oleObject"/>
  <Override PartName="/ppt/embeddings/oleObject95.bin" ContentType="application/vnd.openxmlformats-officedocument.oleObject"/>
  <Override PartName="/ppt/embeddings/oleObject96.bin" ContentType="application/vnd.openxmlformats-officedocument.oleObject"/>
  <Override PartName="/ppt/embeddings/oleObject97.bin" ContentType="application/vnd.openxmlformats-officedocument.oleObject"/>
  <Override PartName="/ppt/embeddings/oleObject98.bin" ContentType="application/vnd.openxmlformats-officedocument.oleObject"/>
  <Override PartName="/ppt/embeddings/oleObject99.bin" ContentType="application/vnd.openxmlformats-officedocument.oleObject"/>
  <Override PartName="/ppt/embeddings/oleObject100.bin" ContentType="application/vnd.openxmlformats-officedocument.oleObject"/>
  <Override PartName="/ppt/embeddings/oleObject101.bin" ContentType="application/vnd.openxmlformats-officedocument.oleObject"/>
  <Override PartName="/ppt/embeddings/oleObject102.bin" ContentType="application/vnd.openxmlformats-officedocument.oleObject"/>
  <Override PartName="/ppt/embeddings/oleObject103.bin" ContentType="application/vnd.openxmlformats-officedocument.oleObject"/>
  <Override PartName="/ppt/embeddings/oleObject104.bin" ContentType="application/vnd.openxmlformats-officedocument.oleObject"/>
  <Override PartName="/ppt/embeddings/oleObject105.bin" ContentType="application/vnd.openxmlformats-officedocument.oleObject"/>
  <Override PartName="/ppt/embeddings/Microsoft_Equation1.bin" ContentType="application/vnd.openxmlformats-officedocument.oleObject"/>
  <Override PartName="/ppt/embeddings/oleObject106.bin" ContentType="application/vnd.openxmlformats-officedocument.oleObject"/>
  <Override PartName="/ppt/embeddings/oleObject107.bin" ContentType="application/vnd.openxmlformats-officedocument.oleObject"/>
  <Override PartName="/ppt/embeddings/oleObject108.bin" ContentType="application/vnd.openxmlformats-officedocument.oleObject"/>
  <Override PartName="/ppt/embeddings/oleObject109.bin" ContentType="application/vnd.openxmlformats-officedocument.oleObject"/>
  <Override PartName="/ppt/embeddings/oleObject110.bin" ContentType="application/vnd.openxmlformats-officedocument.oleObject"/>
  <Override PartName="/ppt/embeddings/oleObject111.bin" ContentType="application/vnd.openxmlformats-officedocument.oleObject"/>
  <Override PartName="/ppt/embeddings/oleObject112.bin" ContentType="application/vnd.openxmlformats-officedocument.oleObject"/>
  <Override PartName="/ppt/embeddings/oleObject113.bin" ContentType="application/vnd.openxmlformats-officedocument.oleObject"/>
  <Override PartName="/ppt/embeddings/oleObject114.bin" ContentType="application/vnd.openxmlformats-officedocument.oleObject"/>
  <Override PartName="/ppt/embeddings/oleObject115.bin" ContentType="application/vnd.openxmlformats-officedocument.oleObject"/>
  <Override PartName="/ppt/embeddings/oleObject116.bin" ContentType="application/vnd.openxmlformats-officedocument.oleObject"/>
  <Override PartName="/ppt/embeddings/oleObject117.bin" ContentType="application/vnd.openxmlformats-officedocument.oleObject"/>
  <Override PartName="/ppt/embeddings/oleObject118.bin" ContentType="application/vnd.openxmlformats-officedocument.oleObject"/>
  <Override PartName="/ppt/embeddings/oleObject119.bin" ContentType="application/vnd.openxmlformats-officedocument.oleObject"/>
  <Override PartName="/ppt/embeddings/oleObject120.bin" ContentType="application/vnd.openxmlformats-officedocument.oleObject"/>
  <Override PartName="/ppt/embeddings/oleObject121.bin" ContentType="application/vnd.openxmlformats-officedocument.oleObject"/>
  <Override PartName="/ppt/embeddings/oleObject122.bin" ContentType="application/vnd.openxmlformats-officedocument.oleObject"/>
  <Override PartName="/ppt/embeddings/oleObject123.bin" ContentType="application/vnd.openxmlformats-officedocument.oleObject"/>
  <Override PartName="/ppt/embeddings/oleObject124.bin" ContentType="application/vnd.openxmlformats-officedocument.oleObject"/>
  <Override PartName="/ppt/embeddings/oleObject125.bin" ContentType="application/vnd.openxmlformats-officedocument.oleObject"/>
  <Override PartName="/ppt/embeddings/oleObject126.bin" ContentType="application/vnd.openxmlformats-officedocument.oleObject"/>
  <Override PartName="/ppt/embeddings/oleObject127.bin" ContentType="application/vnd.openxmlformats-officedocument.oleObject"/>
  <Override PartName="/ppt/embeddings/oleObject128.bin" ContentType="application/vnd.openxmlformats-officedocument.oleObject"/>
  <Override PartName="/ppt/embeddings/oleObject129.bin" ContentType="application/vnd.openxmlformats-officedocument.oleObject"/>
  <Override PartName="/ppt/embeddings/oleObject130.bin" ContentType="application/vnd.openxmlformats-officedocument.oleObject"/>
  <Override PartName="/ppt/embeddings/oleObject131.bin" ContentType="application/vnd.openxmlformats-officedocument.oleObject"/>
  <Override PartName="/ppt/embeddings/oleObject132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90"/>
  </p:notesMasterIdLst>
  <p:handoutMasterIdLst>
    <p:handoutMasterId r:id="rId91"/>
  </p:handoutMasterIdLst>
  <p:sldIdLst>
    <p:sldId id="256" r:id="rId2"/>
    <p:sldId id="485" r:id="rId3"/>
    <p:sldId id="465" r:id="rId4"/>
    <p:sldId id="480" r:id="rId5"/>
    <p:sldId id="481" r:id="rId6"/>
    <p:sldId id="482" r:id="rId7"/>
    <p:sldId id="483" r:id="rId8"/>
    <p:sldId id="484" r:id="rId9"/>
    <p:sldId id="466" r:id="rId10"/>
    <p:sldId id="467" r:id="rId11"/>
    <p:sldId id="469" r:id="rId12"/>
    <p:sldId id="468" r:id="rId13"/>
    <p:sldId id="470" r:id="rId14"/>
    <p:sldId id="471" r:id="rId15"/>
    <p:sldId id="472" r:id="rId16"/>
    <p:sldId id="473" r:id="rId17"/>
    <p:sldId id="553" r:id="rId18"/>
    <p:sldId id="474" r:id="rId19"/>
    <p:sldId id="549" r:id="rId20"/>
    <p:sldId id="550" r:id="rId21"/>
    <p:sldId id="551" r:id="rId22"/>
    <p:sldId id="475" r:id="rId23"/>
    <p:sldId id="476" r:id="rId24"/>
    <p:sldId id="486" r:id="rId25"/>
    <p:sldId id="487" r:id="rId26"/>
    <p:sldId id="488" r:id="rId27"/>
    <p:sldId id="489" r:id="rId28"/>
    <p:sldId id="490" r:id="rId29"/>
    <p:sldId id="557" r:id="rId30"/>
    <p:sldId id="491" r:id="rId31"/>
    <p:sldId id="492" r:id="rId32"/>
    <p:sldId id="493" r:id="rId33"/>
    <p:sldId id="494" r:id="rId34"/>
    <p:sldId id="495" r:id="rId35"/>
    <p:sldId id="496" r:id="rId36"/>
    <p:sldId id="497" r:id="rId37"/>
    <p:sldId id="498" r:id="rId38"/>
    <p:sldId id="499" r:id="rId39"/>
    <p:sldId id="500" r:id="rId40"/>
    <p:sldId id="501" r:id="rId41"/>
    <p:sldId id="502" r:id="rId42"/>
    <p:sldId id="503" r:id="rId43"/>
    <p:sldId id="504" r:id="rId44"/>
    <p:sldId id="505" r:id="rId45"/>
    <p:sldId id="506" r:id="rId46"/>
    <p:sldId id="507" r:id="rId47"/>
    <p:sldId id="508" r:id="rId48"/>
    <p:sldId id="509" r:id="rId49"/>
    <p:sldId id="510" r:id="rId50"/>
    <p:sldId id="511" r:id="rId51"/>
    <p:sldId id="512" r:id="rId52"/>
    <p:sldId id="513" r:id="rId53"/>
    <p:sldId id="514" r:id="rId54"/>
    <p:sldId id="515" r:id="rId55"/>
    <p:sldId id="516" r:id="rId56"/>
    <p:sldId id="517" r:id="rId57"/>
    <p:sldId id="558" r:id="rId58"/>
    <p:sldId id="518" r:id="rId59"/>
    <p:sldId id="519" r:id="rId60"/>
    <p:sldId id="520" r:id="rId61"/>
    <p:sldId id="521" r:id="rId62"/>
    <p:sldId id="522" r:id="rId63"/>
    <p:sldId id="523" r:id="rId64"/>
    <p:sldId id="524" r:id="rId65"/>
    <p:sldId id="525" r:id="rId66"/>
    <p:sldId id="526" r:id="rId67"/>
    <p:sldId id="527" r:id="rId68"/>
    <p:sldId id="528" r:id="rId69"/>
    <p:sldId id="529" r:id="rId70"/>
    <p:sldId id="530" r:id="rId71"/>
    <p:sldId id="531" r:id="rId72"/>
    <p:sldId id="532" r:id="rId73"/>
    <p:sldId id="533" r:id="rId74"/>
    <p:sldId id="534" r:id="rId75"/>
    <p:sldId id="535" r:id="rId76"/>
    <p:sldId id="536" r:id="rId77"/>
    <p:sldId id="537" r:id="rId78"/>
    <p:sldId id="538" r:id="rId79"/>
    <p:sldId id="539" r:id="rId80"/>
    <p:sldId id="540" r:id="rId81"/>
    <p:sldId id="541" r:id="rId82"/>
    <p:sldId id="543" r:id="rId83"/>
    <p:sldId id="544" r:id="rId84"/>
    <p:sldId id="545" r:id="rId85"/>
    <p:sldId id="546" r:id="rId86"/>
    <p:sldId id="547" r:id="rId87"/>
    <p:sldId id="548" r:id="rId88"/>
    <p:sldId id="554" r:id="rId8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clrMru>
    <a:srgbClr val="B8A8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894" autoAdjust="0"/>
    <p:restoredTop sz="82529" autoAdjust="0"/>
  </p:normalViewPr>
  <p:slideViewPr>
    <p:cSldViewPr snapToObjects="1">
      <p:cViewPr varScale="1">
        <p:scale>
          <a:sx n="44" d="100"/>
          <a:sy n="44" d="100"/>
        </p:scale>
        <p:origin x="-1080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84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90" Type="http://schemas.openxmlformats.org/officeDocument/2006/relationships/notesMaster" Target="notesMasters/notesMaster1.xml"/><Relationship Id="rId91" Type="http://schemas.openxmlformats.org/officeDocument/2006/relationships/handoutMaster" Target="handoutMasters/handoutMaster1.xml"/><Relationship Id="rId92" Type="http://schemas.openxmlformats.org/officeDocument/2006/relationships/printerSettings" Target="printerSettings/printerSettings1.bin"/><Relationship Id="rId93" Type="http://schemas.openxmlformats.org/officeDocument/2006/relationships/presProps" Target="presProps.xml"/><Relationship Id="rId94" Type="http://schemas.openxmlformats.org/officeDocument/2006/relationships/viewProps" Target="viewProps.xml"/><Relationship Id="rId95" Type="http://schemas.openxmlformats.org/officeDocument/2006/relationships/theme" Target="theme/theme1.xml"/><Relationship Id="rId96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4" Type="http://schemas.openxmlformats.org/officeDocument/2006/relationships/image" Target="../media/image11.emf"/><Relationship Id="rId5" Type="http://schemas.openxmlformats.org/officeDocument/2006/relationships/image" Target="../media/image12.emf"/><Relationship Id="rId6" Type="http://schemas.openxmlformats.org/officeDocument/2006/relationships/image" Target="../media/image13.emf"/><Relationship Id="rId1" Type="http://schemas.openxmlformats.org/officeDocument/2006/relationships/image" Target="../media/image8.emf"/><Relationship Id="rId2" Type="http://schemas.openxmlformats.org/officeDocument/2006/relationships/image" Target="../media/image9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Relationship Id="rId2" Type="http://schemas.openxmlformats.org/officeDocument/2006/relationships/image" Target="../media/image1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Relationship Id="rId2" Type="http://schemas.openxmlformats.org/officeDocument/2006/relationships/image" Target="../media/image15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4" Type="http://schemas.openxmlformats.org/officeDocument/2006/relationships/image" Target="../media/image17.emf"/><Relationship Id="rId1" Type="http://schemas.openxmlformats.org/officeDocument/2006/relationships/image" Target="../media/image8.emf"/><Relationship Id="rId2" Type="http://schemas.openxmlformats.org/officeDocument/2006/relationships/image" Target="../media/image15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Relationship Id="rId2" Type="http://schemas.openxmlformats.org/officeDocument/2006/relationships/image" Target="../media/image18.emf"/><Relationship Id="rId3" Type="http://schemas.openxmlformats.org/officeDocument/2006/relationships/image" Target="../media/image15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Relationship Id="rId2" Type="http://schemas.openxmlformats.org/officeDocument/2006/relationships/image" Target="../media/image15.emf"/><Relationship Id="rId3" Type="http://schemas.openxmlformats.org/officeDocument/2006/relationships/image" Target="../media/image19.e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4" Type="http://schemas.openxmlformats.org/officeDocument/2006/relationships/image" Target="../media/image20.emf"/><Relationship Id="rId5" Type="http://schemas.openxmlformats.org/officeDocument/2006/relationships/image" Target="../media/image21.emf"/><Relationship Id="rId6" Type="http://schemas.openxmlformats.org/officeDocument/2006/relationships/image" Target="../media/image22.emf"/><Relationship Id="rId1" Type="http://schemas.openxmlformats.org/officeDocument/2006/relationships/image" Target="../media/image8.emf"/><Relationship Id="rId2" Type="http://schemas.openxmlformats.org/officeDocument/2006/relationships/image" Target="../media/image19.e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4" Type="http://schemas.openxmlformats.org/officeDocument/2006/relationships/image" Target="../media/image22.emf"/><Relationship Id="rId5" Type="http://schemas.openxmlformats.org/officeDocument/2006/relationships/image" Target="../media/image23.emf"/><Relationship Id="rId6" Type="http://schemas.openxmlformats.org/officeDocument/2006/relationships/image" Target="../media/image24.emf"/><Relationship Id="rId1" Type="http://schemas.openxmlformats.org/officeDocument/2006/relationships/image" Target="../media/image8.emf"/><Relationship Id="rId2" Type="http://schemas.openxmlformats.org/officeDocument/2006/relationships/image" Target="../media/image19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Relationship Id="rId2" Type="http://schemas.openxmlformats.org/officeDocument/2006/relationships/image" Target="../media/image27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Relationship Id="rId2" Type="http://schemas.openxmlformats.org/officeDocument/2006/relationships/image" Target="../media/image28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Relationship Id="rId2" Type="http://schemas.openxmlformats.org/officeDocument/2006/relationships/image" Target="../media/image28.e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4" Type="http://schemas.openxmlformats.org/officeDocument/2006/relationships/image" Target="../media/image28.emf"/><Relationship Id="rId1" Type="http://schemas.openxmlformats.org/officeDocument/2006/relationships/image" Target="../media/image29.emf"/><Relationship Id="rId2" Type="http://schemas.openxmlformats.org/officeDocument/2006/relationships/image" Target="../media/image30.e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4" Type="http://schemas.openxmlformats.org/officeDocument/2006/relationships/image" Target="../media/image28.emf"/><Relationship Id="rId1" Type="http://schemas.openxmlformats.org/officeDocument/2006/relationships/image" Target="../media/image31.emf"/><Relationship Id="rId2" Type="http://schemas.openxmlformats.org/officeDocument/2006/relationships/image" Target="../media/image30.e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4" Type="http://schemas.openxmlformats.org/officeDocument/2006/relationships/image" Target="../media/image34.emf"/><Relationship Id="rId5" Type="http://schemas.openxmlformats.org/officeDocument/2006/relationships/image" Target="../media/image26.emf"/><Relationship Id="rId1" Type="http://schemas.openxmlformats.org/officeDocument/2006/relationships/image" Target="../media/image28.emf"/><Relationship Id="rId2" Type="http://schemas.openxmlformats.org/officeDocument/2006/relationships/image" Target="../media/image32.e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4" Type="http://schemas.openxmlformats.org/officeDocument/2006/relationships/image" Target="../media/image28.emf"/><Relationship Id="rId5" Type="http://schemas.openxmlformats.org/officeDocument/2006/relationships/image" Target="../media/image38.emf"/><Relationship Id="rId6" Type="http://schemas.openxmlformats.org/officeDocument/2006/relationships/image" Target="../media/image39.emf"/><Relationship Id="rId7" Type="http://schemas.openxmlformats.org/officeDocument/2006/relationships/image" Target="../media/image26.emf"/><Relationship Id="rId1" Type="http://schemas.openxmlformats.org/officeDocument/2006/relationships/image" Target="../media/image35.emf"/><Relationship Id="rId2" Type="http://schemas.openxmlformats.org/officeDocument/2006/relationships/image" Target="../media/image36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Relationship Id="rId2" Type="http://schemas.openxmlformats.org/officeDocument/2006/relationships/image" Target="../media/image15.e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4" Type="http://schemas.openxmlformats.org/officeDocument/2006/relationships/image" Target="../media/image41.emf"/><Relationship Id="rId1" Type="http://schemas.openxmlformats.org/officeDocument/2006/relationships/image" Target="../media/image28.emf"/><Relationship Id="rId2" Type="http://schemas.openxmlformats.org/officeDocument/2006/relationships/image" Target="../media/image15.e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4" Type="http://schemas.openxmlformats.org/officeDocument/2006/relationships/image" Target="../media/image41.emf"/><Relationship Id="rId1" Type="http://schemas.openxmlformats.org/officeDocument/2006/relationships/image" Target="../media/image28.emf"/><Relationship Id="rId2" Type="http://schemas.openxmlformats.org/officeDocument/2006/relationships/image" Target="../media/image15.e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4" Type="http://schemas.openxmlformats.org/officeDocument/2006/relationships/image" Target="../media/image41.emf"/><Relationship Id="rId1" Type="http://schemas.openxmlformats.org/officeDocument/2006/relationships/image" Target="../media/image28.emf"/><Relationship Id="rId2" Type="http://schemas.openxmlformats.org/officeDocument/2006/relationships/image" Target="../media/image15.e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4" Type="http://schemas.openxmlformats.org/officeDocument/2006/relationships/image" Target="../media/image41.emf"/><Relationship Id="rId1" Type="http://schemas.openxmlformats.org/officeDocument/2006/relationships/image" Target="../media/image28.emf"/><Relationship Id="rId2" Type="http://schemas.openxmlformats.org/officeDocument/2006/relationships/image" Target="../media/image15.e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4" Type="http://schemas.openxmlformats.org/officeDocument/2006/relationships/image" Target="../media/image41.emf"/><Relationship Id="rId1" Type="http://schemas.openxmlformats.org/officeDocument/2006/relationships/image" Target="../media/image28.emf"/><Relationship Id="rId2" Type="http://schemas.openxmlformats.org/officeDocument/2006/relationships/image" Target="../media/image15.e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4" Type="http://schemas.openxmlformats.org/officeDocument/2006/relationships/image" Target="../media/image41.emf"/><Relationship Id="rId1" Type="http://schemas.openxmlformats.org/officeDocument/2006/relationships/image" Target="../media/image28.emf"/><Relationship Id="rId2" Type="http://schemas.openxmlformats.org/officeDocument/2006/relationships/image" Target="../media/image15.emf"/></Relationships>
</file>

<file path=ppt/drawings/_rels/vmlDrawing2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4" Type="http://schemas.openxmlformats.org/officeDocument/2006/relationships/image" Target="../media/image41.emf"/><Relationship Id="rId1" Type="http://schemas.openxmlformats.org/officeDocument/2006/relationships/image" Target="../media/image28.emf"/><Relationship Id="rId2" Type="http://schemas.openxmlformats.org/officeDocument/2006/relationships/image" Target="../media/image15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emf"/><Relationship Id="rId2" Type="http://schemas.openxmlformats.org/officeDocument/2006/relationships/image" Target="../media/image45.e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emf"/><Relationship Id="rId2" Type="http://schemas.openxmlformats.org/officeDocument/2006/relationships/image" Target="../media/image45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emf"/><Relationship Id="rId2" Type="http://schemas.openxmlformats.org/officeDocument/2006/relationships/image" Target="../media/image45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emf"/><Relationship Id="rId2" Type="http://schemas.openxmlformats.org/officeDocument/2006/relationships/image" Target="../media/image51.emf"/><Relationship Id="rId3" Type="http://schemas.openxmlformats.org/officeDocument/2006/relationships/image" Target="../media/image52.e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emf"/><Relationship Id="rId2" Type="http://schemas.openxmlformats.org/officeDocument/2006/relationships/image" Target="../media/image53.emf"/><Relationship Id="rId3" Type="http://schemas.openxmlformats.org/officeDocument/2006/relationships/image" Target="../media/image54.emf"/></Relationships>
</file>

<file path=ppt/drawings/_rels/vmlDrawing37.v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4" Type="http://schemas.openxmlformats.org/officeDocument/2006/relationships/image" Target="../media/image53.emf"/><Relationship Id="rId5" Type="http://schemas.openxmlformats.org/officeDocument/2006/relationships/image" Target="../media/image54.emf"/><Relationship Id="rId6" Type="http://schemas.openxmlformats.org/officeDocument/2006/relationships/image" Target="../media/image57.emf"/><Relationship Id="rId1" Type="http://schemas.openxmlformats.org/officeDocument/2006/relationships/image" Target="../media/image50.emf"/><Relationship Id="rId2" Type="http://schemas.openxmlformats.org/officeDocument/2006/relationships/image" Target="../media/image55.emf"/></Relationships>
</file>

<file path=ppt/drawings/_rels/vmlDrawing38.v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4" Type="http://schemas.openxmlformats.org/officeDocument/2006/relationships/image" Target="../media/image58.emf"/><Relationship Id="rId1" Type="http://schemas.openxmlformats.org/officeDocument/2006/relationships/image" Target="../media/image50.emf"/><Relationship Id="rId2" Type="http://schemas.openxmlformats.org/officeDocument/2006/relationships/image" Target="../media/image53.emf"/></Relationships>
</file>

<file path=ppt/drawings/_rels/vmlDrawing39.vml.rels><?xml version="1.0" encoding="UTF-8" standalone="yes"?>
<Relationships xmlns="http://schemas.openxmlformats.org/package/2006/relationships"><Relationship Id="rId11" Type="http://schemas.openxmlformats.org/officeDocument/2006/relationships/image" Target="../media/image63.emf"/><Relationship Id="rId12" Type="http://schemas.openxmlformats.org/officeDocument/2006/relationships/image" Target="../media/image64.emf"/><Relationship Id="rId1" Type="http://schemas.openxmlformats.org/officeDocument/2006/relationships/image" Target="../media/image50.emf"/><Relationship Id="rId2" Type="http://schemas.openxmlformats.org/officeDocument/2006/relationships/image" Target="../media/image55.emf"/><Relationship Id="rId3" Type="http://schemas.openxmlformats.org/officeDocument/2006/relationships/image" Target="../media/image59.emf"/><Relationship Id="rId4" Type="http://schemas.openxmlformats.org/officeDocument/2006/relationships/image" Target="../media/image53.emf"/><Relationship Id="rId5" Type="http://schemas.openxmlformats.org/officeDocument/2006/relationships/image" Target="../media/image54.emf"/><Relationship Id="rId6" Type="http://schemas.openxmlformats.org/officeDocument/2006/relationships/image" Target="../media/image57.emf"/><Relationship Id="rId7" Type="http://schemas.openxmlformats.org/officeDocument/2006/relationships/image" Target="../media/image58.emf"/><Relationship Id="rId8" Type="http://schemas.openxmlformats.org/officeDocument/2006/relationships/image" Target="../media/image60.emf"/><Relationship Id="rId9" Type="http://schemas.openxmlformats.org/officeDocument/2006/relationships/image" Target="../media/image61.emf"/><Relationship Id="rId10" Type="http://schemas.openxmlformats.org/officeDocument/2006/relationships/image" Target="../media/image62.e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emf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A5D94A-E263-8543-A7B1-E70343AEEF78}" type="datetimeFigureOut">
              <a:rPr lang="en-US" smtClean="0"/>
              <a:t>3/8/16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8BFB9C-C77D-FD43-970A-8B84F63F4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8999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00213A-4496-8E41-939D-6D779164903A}" type="datetimeFigureOut">
              <a:rPr lang="en-US" smtClean="0"/>
              <a:pPr/>
              <a:t>3/8/16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E9A50-EED1-FA4E-868B-D30F9FDBA6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6324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 we’ll just</a:t>
            </a:r>
            <a:r>
              <a:rPr lang="en-US" baseline="0" dirty="0" smtClean="0"/>
              <a:t> approximate k+1 as k since it doesn’t really matter in the grand scheme of things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7451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7451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7451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3/8/16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3/8/16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3/8/16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3/8/16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3/8/16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3/8/16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3/8/16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3/8/16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B6FE768-D535-DB4F-A86D-18423950C428}" type="datetimeFigureOut">
              <a:rPr lang="en-US" smtClean="0"/>
              <a:pPr/>
              <a:t>3/8/16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3/8/16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B6FE768-D535-DB4F-A86D-18423950C428}" type="datetimeFigureOut">
              <a:rPr lang="en-US" smtClean="0"/>
              <a:pPr/>
              <a:t>3/8/16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3/8/16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7.emf"/><Relationship Id="rId5" Type="http://schemas.openxmlformats.org/officeDocument/2006/relationships/image" Target="../media/image6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4" Type="http://schemas.openxmlformats.org/officeDocument/2006/relationships/oleObject" Target="../embeddings/oleObject2.bin"/><Relationship Id="rId5" Type="http://schemas.openxmlformats.org/officeDocument/2006/relationships/image" Target="../media/image8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1.emf"/><Relationship Id="rId12" Type="http://schemas.openxmlformats.org/officeDocument/2006/relationships/oleObject" Target="../embeddings/oleObject7.bin"/><Relationship Id="rId13" Type="http://schemas.openxmlformats.org/officeDocument/2006/relationships/image" Target="../media/image12.emf"/><Relationship Id="rId14" Type="http://schemas.openxmlformats.org/officeDocument/2006/relationships/oleObject" Target="../embeddings/oleObject8.bin"/><Relationship Id="rId15" Type="http://schemas.openxmlformats.org/officeDocument/2006/relationships/image" Target="../media/image13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Relationship Id="rId4" Type="http://schemas.openxmlformats.org/officeDocument/2006/relationships/oleObject" Target="../embeddings/oleObject3.bin"/><Relationship Id="rId5" Type="http://schemas.openxmlformats.org/officeDocument/2006/relationships/image" Target="../media/image8.emf"/><Relationship Id="rId6" Type="http://schemas.openxmlformats.org/officeDocument/2006/relationships/oleObject" Target="../embeddings/oleObject4.bin"/><Relationship Id="rId7" Type="http://schemas.openxmlformats.org/officeDocument/2006/relationships/image" Target="../media/image9.emf"/><Relationship Id="rId8" Type="http://schemas.openxmlformats.org/officeDocument/2006/relationships/oleObject" Target="../embeddings/oleObject5.bin"/><Relationship Id="rId9" Type="http://schemas.openxmlformats.org/officeDocument/2006/relationships/image" Target="../media/image10.emf"/><Relationship Id="rId10" Type="http://schemas.openxmlformats.org/officeDocument/2006/relationships/oleObject" Target="../embeddings/oleObject6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4" Type="http://schemas.openxmlformats.org/officeDocument/2006/relationships/oleObject" Target="../embeddings/oleObject9.bin"/><Relationship Id="rId5" Type="http://schemas.openxmlformats.org/officeDocument/2006/relationships/image" Target="../media/image8.emf"/><Relationship Id="rId6" Type="http://schemas.openxmlformats.org/officeDocument/2006/relationships/oleObject" Target="../embeddings/oleObject10.bin"/><Relationship Id="rId7" Type="http://schemas.openxmlformats.org/officeDocument/2006/relationships/image" Target="../media/image14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4" Type="http://schemas.openxmlformats.org/officeDocument/2006/relationships/image" Target="../media/image8.emf"/><Relationship Id="rId5" Type="http://schemas.openxmlformats.org/officeDocument/2006/relationships/oleObject" Target="../embeddings/oleObject12.bin"/><Relationship Id="rId6" Type="http://schemas.openxmlformats.org/officeDocument/2006/relationships/image" Target="../media/image15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4" Type="http://schemas.openxmlformats.org/officeDocument/2006/relationships/image" Target="../media/image8.emf"/><Relationship Id="rId5" Type="http://schemas.openxmlformats.org/officeDocument/2006/relationships/oleObject" Target="../embeddings/oleObject14.bin"/><Relationship Id="rId6" Type="http://schemas.openxmlformats.org/officeDocument/2006/relationships/image" Target="../media/image15.emf"/><Relationship Id="rId7" Type="http://schemas.openxmlformats.org/officeDocument/2006/relationships/oleObject" Target="../embeddings/oleObject15.bin"/><Relationship Id="rId8" Type="http://schemas.openxmlformats.org/officeDocument/2006/relationships/image" Target="../media/image16.emf"/><Relationship Id="rId9" Type="http://schemas.openxmlformats.org/officeDocument/2006/relationships/oleObject" Target="../embeddings/oleObject16.bin"/><Relationship Id="rId10" Type="http://schemas.openxmlformats.org/officeDocument/2006/relationships/image" Target="../media/image17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4" Type="http://schemas.openxmlformats.org/officeDocument/2006/relationships/image" Target="../media/image8.emf"/><Relationship Id="rId5" Type="http://schemas.openxmlformats.org/officeDocument/2006/relationships/oleObject" Target="../embeddings/oleObject18.bin"/><Relationship Id="rId6" Type="http://schemas.openxmlformats.org/officeDocument/2006/relationships/image" Target="../media/image18.emf"/><Relationship Id="rId7" Type="http://schemas.openxmlformats.org/officeDocument/2006/relationships/oleObject" Target="../embeddings/oleObject19.bin"/><Relationship Id="rId8" Type="http://schemas.openxmlformats.org/officeDocument/2006/relationships/image" Target="../media/image15.e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4" Type="http://schemas.openxmlformats.org/officeDocument/2006/relationships/image" Target="../media/image8.emf"/><Relationship Id="rId5" Type="http://schemas.openxmlformats.org/officeDocument/2006/relationships/oleObject" Target="../embeddings/oleObject21.bin"/><Relationship Id="rId6" Type="http://schemas.openxmlformats.org/officeDocument/2006/relationships/image" Target="../media/image15.emf"/><Relationship Id="rId7" Type="http://schemas.openxmlformats.org/officeDocument/2006/relationships/oleObject" Target="../embeddings/oleObject22.bin"/><Relationship Id="rId8" Type="http://schemas.openxmlformats.org/officeDocument/2006/relationships/image" Target="../media/image19.e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27.bin"/><Relationship Id="rId12" Type="http://schemas.openxmlformats.org/officeDocument/2006/relationships/image" Target="../media/image21.emf"/><Relationship Id="rId13" Type="http://schemas.openxmlformats.org/officeDocument/2006/relationships/oleObject" Target="../embeddings/oleObject28.bin"/><Relationship Id="rId14" Type="http://schemas.openxmlformats.org/officeDocument/2006/relationships/image" Target="../media/image22.emf"/><Relationship Id="rId15" Type="http://schemas.openxmlformats.org/officeDocument/2006/relationships/oleObject" Target="../embeddings/oleObject29.bin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23.bin"/><Relationship Id="rId4" Type="http://schemas.openxmlformats.org/officeDocument/2006/relationships/image" Target="../media/image8.emf"/><Relationship Id="rId5" Type="http://schemas.openxmlformats.org/officeDocument/2006/relationships/oleObject" Target="../embeddings/oleObject24.bin"/><Relationship Id="rId6" Type="http://schemas.openxmlformats.org/officeDocument/2006/relationships/image" Target="../media/image19.emf"/><Relationship Id="rId7" Type="http://schemas.openxmlformats.org/officeDocument/2006/relationships/oleObject" Target="../embeddings/oleObject25.bin"/><Relationship Id="rId8" Type="http://schemas.openxmlformats.org/officeDocument/2006/relationships/image" Target="../media/image15.emf"/><Relationship Id="rId9" Type="http://schemas.openxmlformats.org/officeDocument/2006/relationships/oleObject" Target="../embeddings/oleObject26.bin"/><Relationship Id="rId10" Type="http://schemas.openxmlformats.org/officeDocument/2006/relationships/image" Target="../media/image20.emf"/></Relationships>
</file>

<file path=ppt/slides/_rels/slide23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34.bin"/><Relationship Id="rId12" Type="http://schemas.openxmlformats.org/officeDocument/2006/relationships/image" Target="../media/image23.emf"/><Relationship Id="rId13" Type="http://schemas.openxmlformats.org/officeDocument/2006/relationships/oleObject" Target="../embeddings/oleObject35.bin"/><Relationship Id="rId14" Type="http://schemas.openxmlformats.org/officeDocument/2006/relationships/image" Target="../media/image24.emf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30.bin"/><Relationship Id="rId4" Type="http://schemas.openxmlformats.org/officeDocument/2006/relationships/image" Target="../media/image8.emf"/><Relationship Id="rId5" Type="http://schemas.openxmlformats.org/officeDocument/2006/relationships/oleObject" Target="../embeddings/oleObject31.bin"/><Relationship Id="rId6" Type="http://schemas.openxmlformats.org/officeDocument/2006/relationships/image" Target="../media/image19.emf"/><Relationship Id="rId7" Type="http://schemas.openxmlformats.org/officeDocument/2006/relationships/oleObject" Target="../embeddings/oleObject32.bin"/><Relationship Id="rId8" Type="http://schemas.openxmlformats.org/officeDocument/2006/relationships/image" Target="../media/image15.emf"/><Relationship Id="rId9" Type="http://schemas.openxmlformats.org/officeDocument/2006/relationships/oleObject" Target="../embeddings/oleObject33.bin"/><Relationship Id="rId10" Type="http://schemas.openxmlformats.org/officeDocument/2006/relationships/image" Target="../media/image22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4" Type="http://schemas.openxmlformats.org/officeDocument/2006/relationships/image" Target="../media/image25.emf"/><Relationship Id="rId5" Type="http://schemas.openxmlformats.org/officeDocument/2006/relationships/image" Target="../media/image5.png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4" Type="http://schemas.openxmlformats.org/officeDocument/2006/relationships/image" Target="../media/image26.emf"/><Relationship Id="rId5" Type="http://schemas.openxmlformats.org/officeDocument/2006/relationships/image" Target="../media/image5.png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4" Type="http://schemas.openxmlformats.org/officeDocument/2006/relationships/image" Target="../media/image26.emf"/><Relationship Id="rId5" Type="http://schemas.openxmlformats.org/officeDocument/2006/relationships/oleObject" Target="../embeddings/oleObject39.bin"/><Relationship Id="rId6" Type="http://schemas.openxmlformats.org/officeDocument/2006/relationships/image" Target="../media/image27.emf"/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4" Type="http://schemas.openxmlformats.org/officeDocument/2006/relationships/image" Target="../media/image26.emf"/><Relationship Id="rId5" Type="http://schemas.openxmlformats.org/officeDocument/2006/relationships/oleObject" Target="../embeddings/oleObject41.bin"/><Relationship Id="rId6" Type="http://schemas.openxmlformats.org/officeDocument/2006/relationships/image" Target="../media/image28.emf"/><Relationship Id="rId1" Type="http://schemas.openxmlformats.org/officeDocument/2006/relationships/vmlDrawing" Target="../drawings/vmlDrawing14.vml"/><Relationship Id="rId2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2.bin"/><Relationship Id="rId4" Type="http://schemas.openxmlformats.org/officeDocument/2006/relationships/image" Target="../media/image26.emf"/><Relationship Id="rId5" Type="http://schemas.openxmlformats.org/officeDocument/2006/relationships/oleObject" Target="../embeddings/oleObject43.bin"/><Relationship Id="rId6" Type="http://schemas.openxmlformats.org/officeDocument/2006/relationships/image" Target="../media/image28.emf"/><Relationship Id="rId1" Type="http://schemas.openxmlformats.org/officeDocument/2006/relationships/vmlDrawing" Target="../drawings/vmlDrawing15.vml"/><Relationship Id="rId2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4.bin"/><Relationship Id="rId4" Type="http://schemas.openxmlformats.org/officeDocument/2006/relationships/image" Target="../media/image29.emf"/><Relationship Id="rId5" Type="http://schemas.openxmlformats.org/officeDocument/2006/relationships/oleObject" Target="../embeddings/oleObject45.bin"/><Relationship Id="rId6" Type="http://schemas.openxmlformats.org/officeDocument/2006/relationships/image" Target="../media/image30.emf"/><Relationship Id="rId7" Type="http://schemas.openxmlformats.org/officeDocument/2006/relationships/oleObject" Target="../embeddings/oleObject46.bin"/><Relationship Id="rId8" Type="http://schemas.openxmlformats.org/officeDocument/2006/relationships/image" Target="../media/image26.emf"/><Relationship Id="rId9" Type="http://schemas.openxmlformats.org/officeDocument/2006/relationships/oleObject" Target="../embeddings/oleObject47.bin"/><Relationship Id="rId10" Type="http://schemas.openxmlformats.org/officeDocument/2006/relationships/image" Target="../media/image28.emf"/><Relationship Id="rId1" Type="http://schemas.openxmlformats.org/officeDocument/2006/relationships/vmlDrawing" Target="../drawings/vmlDrawing16.vml"/><Relationship Id="rId2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8.bin"/><Relationship Id="rId4" Type="http://schemas.openxmlformats.org/officeDocument/2006/relationships/image" Target="../media/image31.emf"/><Relationship Id="rId5" Type="http://schemas.openxmlformats.org/officeDocument/2006/relationships/oleObject" Target="../embeddings/oleObject49.bin"/><Relationship Id="rId6" Type="http://schemas.openxmlformats.org/officeDocument/2006/relationships/image" Target="../media/image30.emf"/><Relationship Id="rId7" Type="http://schemas.openxmlformats.org/officeDocument/2006/relationships/oleObject" Target="../embeddings/oleObject50.bin"/><Relationship Id="rId8" Type="http://schemas.openxmlformats.org/officeDocument/2006/relationships/image" Target="../media/image26.emf"/><Relationship Id="rId9" Type="http://schemas.openxmlformats.org/officeDocument/2006/relationships/oleObject" Target="../embeddings/oleObject51.bin"/><Relationship Id="rId10" Type="http://schemas.openxmlformats.org/officeDocument/2006/relationships/image" Target="../media/image28.emf"/><Relationship Id="rId1" Type="http://schemas.openxmlformats.org/officeDocument/2006/relationships/vmlDrawing" Target="../drawings/vmlDrawing17.vml"/><Relationship Id="rId2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56.bin"/><Relationship Id="rId12" Type="http://schemas.openxmlformats.org/officeDocument/2006/relationships/image" Target="../media/image26.emf"/><Relationship Id="rId1" Type="http://schemas.openxmlformats.org/officeDocument/2006/relationships/vmlDrawing" Target="../drawings/vmlDrawing18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52.bin"/><Relationship Id="rId4" Type="http://schemas.openxmlformats.org/officeDocument/2006/relationships/image" Target="../media/image28.emf"/><Relationship Id="rId5" Type="http://schemas.openxmlformats.org/officeDocument/2006/relationships/oleObject" Target="../embeddings/oleObject53.bin"/><Relationship Id="rId6" Type="http://schemas.openxmlformats.org/officeDocument/2006/relationships/image" Target="../media/image32.emf"/><Relationship Id="rId7" Type="http://schemas.openxmlformats.org/officeDocument/2006/relationships/oleObject" Target="../embeddings/oleObject54.bin"/><Relationship Id="rId8" Type="http://schemas.openxmlformats.org/officeDocument/2006/relationships/image" Target="../media/image33.emf"/><Relationship Id="rId9" Type="http://schemas.openxmlformats.org/officeDocument/2006/relationships/oleObject" Target="../embeddings/oleObject55.bin"/><Relationship Id="rId10" Type="http://schemas.openxmlformats.org/officeDocument/2006/relationships/image" Target="../media/image34.emf"/></Relationships>
</file>

<file path=ppt/slides/_rels/slide32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61.bin"/><Relationship Id="rId12" Type="http://schemas.openxmlformats.org/officeDocument/2006/relationships/image" Target="../media/image38.emf"/><Relationship Id="rId13" Type="http://schemas.openxmlformats.org/officeDocument/2006/relationships/oleObject" Target="../embeddings/oleObject62.bin"/><Relationship Id="rId14" Type="http://schemas.openxmlformats.org/officeDocument/2006/relationships/image" Target="../media/image39.emf"/><Relationship Id="rId15" Type="http://schemas.openxmlformats.org/officeDocument/2006/relationships/oleObject" Target="../embeddings/oleObject63.bin"/><Relationship Id="rId16" Type="http://schemas.openxmlformats.org/officeDocument/2006/relationships/image" Target="../media/image26.emf"/><Relationship Id="rId1" Type="http://schemas.openxmlformats.org/officeDocument/2006/relationships/vmlDrawing" Target="../drawings/vmlDrawing19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57.bin"/><Relationship Id="rId4" Type="http://schemas.openxmlformats.org/officeDocument/2006/relationships/image" Target="../media/image35.emf"/><Relationship Id="rId5" Type="http://schemas.openxmlformats.org/officeDocument/2006/relationships/oleObject" Target="../embeddings/oleObject58.bin"/><Relationship Id="rId6" Type="http://schemas.openxmlformats.org/officeDocument/2006/relationships/image" Target="../media/image36.emf"/><Relationship Id="rId7" Type="http://schemas.openxmlformats.org/officeDocument/2006/relationships/oleObject" Target="../embeddings/oleObject59.bin"/><Relationship Id="rId8" Type="http://schemas.openxmlformats.org/officeDocument/2006/relationships/image" Target="../media/image37.emf"/><Relationship Id="rId9" Type="http://schemas.openxmlformats.org/officeDocument/2006/relationships/oleObject" Target="../embeddings/oleObject60.bin"/><Relationship Id="rId10" Type="http://schemas.openxmlformats.org/officeDocument/2006/relationships/image" Target="../media/image28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4.bin"/><Relationship Id="rId4" Type="http://schemas.openxmlformats.org/officeDocument/2006/relationships/image" Target="../media/image28.emf"/><Relationship Id="rId5" Type="http://schemas.openxmlformats.org/officeDocument/2006/relationships/oleObject" Target="../embeddings/oleObject65.bin"/><Relationship Id="rId6" Type="http://schemas.openxmlformats.org/officeDocument/2006/relationships/image" Target="../media/image15.emf"/><Relationship Id="rId7" Type="http://schemas.openxmlformats.org/officeDocument/2006/relationships/image" Target="../media/image5.png"/><Relationship Id="rId8" Type="http://schemas.openxmlformats.org/officeDocument/2006/relationships/image" Target="../media/image6.png"/><Relationship Id="rId1" Type="http://schemas.openxmlformats.org/officeDocument/2006/relationships/vmlDrawing" Target="../drawings/vmlDrawing20.vml"/><Relationship Id="rId2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6.bin"/><Relationship Id="rId4" Type="http://schemas.openxmlformats.org/officeDocument/2006/relationships/image" Target="../media/image28.emf"/><Relationship Id="rId5" Type="http://schemas.openxmlformats.org/officeDocument/2006/relationships/oleObject" Target="../embeddings/oleObject67.bin"/><Relationship Id="rId6" Type="http://schemas.openxmlformats.org/officeDocument/2006/relationships/image" Target="../media/image15.emf"/><Relationship Id="rId7" Type="http://schemas.openxmlformats.org/officeDocument/2006/relationships/oleObject" Target="../embeddings/oleObject68.bin"/><Relationship Id="rId8" Type="http://schemas.openxmlformats.org/officeDocument/2006/relationships/image" Target="../media/image40.emf"/><Relationship Id="rId9" Type="http://schemas.openxmlformats.org/officeDocument/2006/relationships/oleObject" Target="../embeddings/oleObject69.bin"/><Relationship Id="rId10" Type="http://schemas.openxmlformats.org/officeDocument/2006/relationships/image" Target="../media/image41.emf"/><Relationship Id="rId1" Type="http://schemas.openxmlformats.org/officeDocument/2006/relationships/vmlDrawing" Target="../drawings/vmlDrawing21.vml"/><Relationship Id="rId2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0.bin"/><Relationship Id="rId4" Type="http://schemas.openxmlformats.org/officeDocument/2006/relationships/image" Target="../media/image28.emf"/><Relationship Id="rId5" Type="http://schemas.openxmlformats.org/officeDocument/2006/relationships/oleObject" Target="../embeddings/oleObject71.bin"/><Relationship Id="rId6" Type="http://schemas.openxmlformats.org/officeDocument/2006/relationships/image" Target="../media/image15.emf"/><Relationship Id="rId7" Type="http://schemas.openxmlformats.org/officeDocument/2006/relationships/oleObject" Target="../embeddings/oleObject72.bin"/><Relationship Id="rId8" Type="http://schemas.openxmlformats.org/officeDocument/2006/relationships/image" Target="../media/image40.emf"/><Relationship Id="rId9" Type="http://schemas.openxmlformats.org/officeDocument/2006/relationships/oleObject" Target="../embeddings/oleObject73.bin"/><Relationship Id="rId10" Type="http://schemas.openxmlformats.org/officeDocument/2006/relationships/image" Target="../media/image41.emf"/><Relationship Id="rId1" Type="http://schemas.openxmlformats.org/officeDocument/2006/relationships/vmlDrawing" Target="../drawings/vmlDrawing22.vml"/><Relationship Id="rId2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4.bin"/><Relationship Id="rId4" Type="http://schemas.openxmlformats.org/officeDocument/2006/relationships/image" Target="../media/image28.emf"/><Relationship Id="rId5" Type="http://schemas.openxmlformats.org/officeDocument/2006/relationships/oleObject" Target="../embeddings/oleObject75.bin"/><Relationship Id="rId6" Type="http://schemas.openxmlformats.org/officeDocument/2006/relationships/image" Target="../media/image15.emf"/><Relationship Id="rId7" Type="http://schemas.openxmlformats.org/officeDocument/2006/relationships/oleObject" Target="../embeddings/oleObject76.bin"/><Relationship Id="rId8" Type="http://schemas.openxmlformats.org/officeDocument/2006/relationships/image" Target="../media/image40.emf"/><Relationship Id="rId9" Type="http://schemas.openxmlformats.org/officeDocument/2006/relationships/oleObject" Target="../embeddings/oleObject77.bin"/><Relationship Id="rId10" Type="http://schemas.openxmlformats.org/officeDocument/2006/relationships/image" Target="../media/image41.emf"/><Relationship Id="rId1" Type="http://schemas.openxmlformats.org/officeDocument/2006/relationships/vmlDrawing" Target="../drawings/vmlDrawing23.vml"/><Relationship Id="rId2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8.bin"/><Relationship Id="rId4" Type="http://schemas.openxmlformats.org/officeDocument/2006/relationships/image" Target="../media/image28.emf"/><Relationship Id="rId5" Type="http://schemas.openxmlformats.org/officeDocument/2006/relationships/oleObject" Target="../embeddings/oleObject79.bin"/><Relationship Id="rId6" Type="http://schemas.openxmlformats.org/officeDocument/2006/relationships/image" Target="../media/image15.emf"/><Relationship Id="rId7" Type="http://schemas.openxmlformats.org/officeDocument/2006/relationships/oleObject" Target="../embeddings/oleObject80.bin"/><Relationship Id="rId8" Type="http://schemas.openxmlformats.org/officeDocument/2006/relationships/image" Target="../media/image40.emf"/><Relationship Id="rId9" Type="http://schemas.openxmlformats.org/officeDocument/2006/relationships/oleObject" Target="../embeddings/oleObject81.bin"/><Relationship Id="rId10" Type="http://schemas.openxmlformats.org/officeDocument/2006/relationships/image" Target="../media/image41.emf"/><Relationship Id="rId1" Type="http://schemas.openxmlformats.org/officeDocument/2006/relationships/vmlDrawing" Target="../drawings/vmlDrawing24.vml"/><Relationship Id="rId2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2.bin"/><Relationship Id="rId4" Type="http://schemas.openxmlformats.org/officeDocument/2006/relationships/image" Target="../media/image28.emf"/><Relationship Id="rId5" Type="http://schemas.openxmlformats.org/officeDocument/2006/relationships/oleObject" Target="../embeddings/oleObject83.bin"/><Relationship Id="rId6" Type="http://schemas.openxmlformats.org/officeDocument/2006/relationships/image" Target="../media/image15.emf"/><Relationship Id="rId7" Type="http://schemas.openxmlformats.org/officeDocument/2006/relationships/oleObject" Target="../embeddings/oleObject84.bin"/><Relationship Id="rId8" Type="http://schemas.openxmlformats.org/officeDocument/2006/relationships/image" Target="../media/image40.emf"/><Relationship Id="rId9" Type="http://schemas.openxmlformats.org/officeDocument/2006/relationships/oleObject" Target="../embeddings/oleObject85.bin"/><Relationship Id="rId10" Type="http://schemas.openxmlformats.org/officeDocument/2006/relationships/image" Target="../media/image41.emf"/><Relationship Id="rId1" Type="http://schemas.openxmlformats.org/officeDocument/2006/relationships/vmlDrawing" Target="../drawings/vmlDrawing25.vml"/><Relationship Id="rId2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6.bin"/><Relationship Id="rId4" Type="http://schemas.openxmlformats.org/officeDocument/2006/relationships/image" Target="../media/image28.emf"/><Relationship Id="rId5" Type="http://schemas.openxmlformats.org/officeDocument/2006/relationships/oleObject" Target="../embeddings/oleObject87.bin"/><Relationship Id="rId6" Type="http://schemas.openxmlformats.org/officeDocument/2006/relationships/image" Target="../media/image15.emf"/><Relationship Id="rId7" Type="http://schemas.openxmlformats.org/officeDocument/2006/relationships/oleObject" Target="../embeddings/oleObject88.bin"/><Relationship Id="rId8" Type="http://schemas.openxmlformats.org/officeDocument/2006/relationships/image" Target="../media/image40.emf"/><Relationship Id="rId9" Type="http://schemas.openxmlformats.org/officeDocument/2006/relationships/oleObject" Target="../embeddings/oleObject89.bin"/><Relationship Id="rId10" Type="http://schemas.openxmlformats.org/officeDocument/2006/relationships/image" Target="../media/image41.emf"/><Relationship Id="rId1" Type="http://schemas.openxmlformats.org/officeDocument/2006/relationships/vmlDrawing" Target="../drawings/vmlDrawing26.vml"/><Relationship Id="rId2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0.bin"/><Relationship Id="rId4" Type="http://schemas.openxmlformats.org/officeDocument/2006/relationships/image" Target="../media/image28.emf"/><Relationship Id="rId5" Type="http://schemas.openxmlformats.org/officeDocument/2006/relationships/oleObject" Target="../embeddings/oleObject91.bin"/><Relationship Id="rId6" Type="http://schemas.openxmlformats.org/officeDocument/2006/relationships/image" Target="../media/image15.emf"/><Relationship Id="rId7" Type="http://schemas.openxmlformats.org/officeDocument/2006/relationships/oleObject" Target="../embeddings/oleObject92.bin"/><Relationship Id="rId8" Type="http://schemas.openxmlformats.org/officeDocument/2006/relationships/image" Target="../media/image40.emf"/><Relationship Id="rId9" Type="http://schemas.openxmlformats.org/officeDocument/2006/relationships/oleObject" Target="../embeddings/oleObject93.bin"/><Relationship Id="rId10" Type="http://schemas.openxmlformats.org/officeDocument/2006/relationships/image" Target="../media/image41.emf"/><Relationship Id="rId1" Type="http://schemas.openxmlformats.org/officeDocument/2006/relationships/vmlDrawing" Target="../drawings/vmlDrawing27.vml"/><Relationship Id="rId2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Relationship Id="rId3" Type="http://schemas.openxmlformats.org/officeDocument/2006/relationships/image" Target="../media/image5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Relationship Id="rId3" Type="http://schemas.openxmlformats.org/officeDocument/2006/relationships/image" Target="../media/image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4.bin"/><Relationship Id="rId4" Type="http://schemas.openxmlformats.org/officeDocument/2006/relationships/image" Target="../media/image43.emf"/><Relationship Id="rId1" Type="http://schemas.openxmlformats.org/officeDocument/2006/relationships/vmlDrawing" Target="../drawings/vmlDrawing28.vml"/><Relationship Id="rId2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5.bin"/><Relationship Id="rId4" Type="http://schemas.openxmlformats.org/officeDocument/2006/relationships/image" Target="../media/image44.emf"/><Relationship Id="rId1" Type="http://schemas.openxmlformats.org/officeDocument/2006/relationships/vmlDrawing" Target="../drawings/vmlDrawing29.vml"/><Relationship Id="rId2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6.bin"/><Relationship Id="rId4" Type="http://schemas.openxmlformats.org/officeDocument/2006/relationships/image" Target="../media/image45.emf"/><Relationship Id="rId1" Type="http://schemas.openxmlformats.org/officeDocument/2006/relationships/vmlDrawing" Target="../drawings/vmlDrawing30.vml"/><Relationship Id="rId2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49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4" Type="http://schemas.openxmlformats.org/officeDocument/2006/relationships/oleObject" Target="../embeddings/oleObject97.bin"/><Relationship Id="rId5" Type="http://schemas.openxmlformats.org/officeDocument/2006/relationships/image" Target="../media/image50.emf"/><Relationship Id="rId1" Type="http://schemas.openxmlformats.org/officeDocument/2006/relationships/vmlDrawing" Target="../drawings/vmlDrawing31.vml"/><Relationship Id="rId2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8.bin"/><Relationship Id="rId4" Type="http://schemas.openxmlformats.org/officeDocument/2006/relationships/image" Target="../media/image50.emf"/><Relationship Id="rId5" Type="http://schemas.openxmlformats.org/officeDocument/2006/relationships/oleObject" Target="../embeddings/oleObject99.bin"/><Relationship Id="rId6" Type="http://schemas.openxmlformats.org/officeDocument/2006/relationships/image" Target="../media/image45.emf"/><Relationship Id="rId1" Type="http://schemas.openxmlformats.org/officeDocument/2006/relationships/vmlDrawing" Target="../drawings/vmlDrawing32.vml"/><Relationship Id="rId2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0.bin"/><Relationship Id="rId4" Type="http://schemas.openxmlformats.org/officeDocument/2006/relationships/image" Target="../media/image50.emf"/><Relationship Id="rId5" Type="http://schemas.openxmlformats.org/officeDocument/2006/relationships/oleObject" Target="../embeddings/oleObject101.bin"/><Relationship Id="rId6" Type="http://schemas.openxmlformats.org/officeDocument/2006/relationships/image" Target="../media/image45.emf"/><Relationship Id="rId1" Type="http://schemas.openxmlformats.org/officeDocument/2006/relationships/vmlDrawing" Target="../drawings/vmlDrawing33.vml"/><Relationship Id="rId2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2.bin"/><Relationship Id="rId4" Type="http://schemas.openxmlformats.org/officeDocument/2006/relationships/image" Target="../media/image50.emf"/><Relationship Id="rId5" Type="http://schemas.openxmlformats.org/officeDocument/2006/relationships/oleObject" Target="../embeddings/oleObject103.bin"/><Relationship Id="rId6" Type="http://schemas.openxmlformats.org/officeDocument/2006/relationships/image" Target="../media/image45.emf"/><Relationship Id="rId1" Type="http://schemas.openxmlformats.org/officeDocument/2006/relationships/vmlDrawing" Target="../drawings/vmlDrawing34.vml"/><Relationship Id="rId2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4.bin"/><Relationship Id="rId4" Type="http://schemas.openxmlformats.org/officeDocument/2006/relationships/image" Target="../media/image50.emf"/><Relationship Id="rId5" Type="http://schemas.openxmlformats.org/officeDocument/2006/relationships/oleObject" Target="../embeddings/oleObject105.bin"/><Relationship Id="rId6" Type="http://schemas.openxmlformats.org/officeDocument/2006/relationships/image" Target="../media/image51.emf"/><Relationship Id="rId7" Type="http://schemas.openxmlformats.org/officeDocument/2006/relationships/oleObject" Target="../embeddings/Microsoft_Equation1.bin"/><Relationship Id="rId8" Type="http://schemas.openxmlformats.org/officeDocument/2006/relationships/image" Target="../media/image52.emf"/><Relationship Id="rId1" Type="http://schemas.openxmlformats.org/officeDocument/2006/relationships/vmlDrawing" Target="../drawings/vmlDrawing35.vml"/><Relationship Id="rId2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6.bin"/><Relationship Id="rId4" Type="http://schemas.openxmlformats.org/officeDocument/2006/relationships/image" Target="../media/image50.emf"/><Relationship Id="rId5" Type="http://schemas.openxmlformats.org/officeDocument/2006/relationships/oleObject" Target="../embeddings/oleObject107.bin"/><Relationship Id="rId6" Type="http://schemas.openxmlformats.org/officeDocument/2006/relationships/image" Target="../media/image53.emf"/><Relationship Id="rId7" Type="http://schemas.openxmlformats.org/officeDocument/2006/relationships/oleObject" Target="../embeddings/oleObject108.bin"/><Relationship Id="rId8" Type="http://schemas.openxmlformats.org/officeDocument/2006/relationships/image" Target="../media/image54.emf"/><Relationship Id="rId1" Type="http://schemas.openxmlformats.org/officeDocument/2006/relationships/vmlDrawing" Target="../drawings/vmlDrawing36.vml"/><Relationship Id="rId2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113.bin"/><Relationship Id="rId12" Type="http://schemas.openxmlformats.org/officeDocument/2006/relationships/image" Target="../media/image54.emf"/><Relationship Id="rId13" Type="http://schemas.openxmlformats.org/officeDocument/2006/relationships/oleObject" Target="../embeddings/oleObject114.bin"/><Relationship Id="rId14" Type="http://schemas.openxmlformats.org/officeDocument/2006/relationships/image" Target="../media/image57.emf"/><Relationship Id="rId1" Type="http://schemas.openxmlformats.org/officeDocument/2006/relationships/vmlDrawing" Target="../drawings/vmlDrawing37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109.bin"/><Relationship Id="rId4" Type="http://schemas.openxmlformats.org/officeDocument/2006/relationships/image" Target="../media/image50.emf"/><Relationship Id="rId5" Type="http://schemas.openxmlformats.org/officeDocument/2006/relationships/oleObject" Target="../embeddings/oleObject110.bin"/><Relationship Id="rId6" Type="http://schemas.openxmlformats.org/officeDocument/2006/relationships/image" Target="../media/image55.emf"/><Relationship Id="rId7" Type="http://schemas.openxmlformats.org/officeDocument/2006/relationships/oleObject" Target="../embeddings/oleObject111.bin"/><Relationship Id="rId8" Type="http://schemas.openxmlformats.org/officeDocument/2006/relationships/image" Target="../media/image56.emf"/><Relationship Id="rId9" Type="http://schemas.openxmlformats.org/officeDocument/2006/relationships/oleObject" Target="../embeddings/oleObject112.bin"/><Relationship Id="rId10" Type="http://schemas.openxmlformats.org/officeDocument/2006/relationships/image" Target="../media/image53.emf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5.bin"/><Relationship Id="rId4" Type="http://schemas.openxmlformats.org/officeDocument/2006/relationships/image" Target="../media/image50.emf"/><Relationship Id="rId5" Type="http://schemas.openxmlformats.org/officeDocument/2006/relationships/oleObject" Target="../embeddings/oleObject116.bin"/><Relationship Id="rId6" Type="http://schemas.openxmlformats.org/officeDocument/2006/relationships/image" Target="../media/image53.emf"/><Relationship Id="rId7" Type="http://schemas.openxmlformats.org/officeDocument/2006/relationships/oleObject" Target="../embeddings/oleObject117.bin"/><Relationship Id="rId8" Type="http://schemas.openxmlformats.org/officeDocument/2006/relationships/image" Target="../media/image54.emf"/><Relationship Id="rId9" Type="http://schemas.openxmlformats.org/officeDocument/2006/relationships/oleObject" Target="../embeddings/oleObject118.bin"/><Relationship Id="rId10" Type="http://schemas.openxmlformats.org/officeDocument/2006/relationships/image" Target="../media/image58.emf"/><Relationship Id="rId1" Type="http://schemas.openxmlformats.org/officeDocument/2006/relationships/vmlDrawing" Target="../drawings/vmlDrawing38.vml"/><Relationship Id="rId2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22.bin"/><Relationship Id="rId20" Type="http://schemas.openxmlformats.org/officeDocument/2006/relationships/image" Target="../media/image61.emf"/><Relationship Id="rId21" Type="http://schemas.openxmlformats.org/officeDocument/2006/relationships/oleObject" Target="../embeddings/oleObject128.bin"/><Relationship Id="rId22" Type="http://schemas.openxmlformats.org/officeDocument/2006/relationships/image" Target="../media/image62.emf"/><Relationship Id="rId23" Type="http://schemas.openxmlformats.org/officeDocument/2006/relationships/oleObject" Target="../embeddings/oleObject129.bin"/><Relationship Id="rId24" Type="http://schemas.openxmlformats.org/officeDocument/2006/relationships/image" Target="../media/image63.emf"/><Relationship Id="rId25" Type="http://schemas.openxmlformats.org/officeDocument/2006/relationships/oleObject" Target="../embeddings/oleObject130.bin"/><Relationship Id="rId26" Type="http://schemas.openxmlformats.org/officeDocument/2006/relationships/image" Target="../media/image64.emf"/><Relationship Id="rId10" Type="http://schemas.openxmlformats.org/officeDocument/2006/relationships/image" Target="../media/image53.emf"/><Relationship Id="rId11" Type="http://schemas.openxmlformats.org/officeDocument/2006/relationships/oleObject" Target="../embeddings/oleObject123.bin"/><Relationship Id="rId12" Type="http://schemas.openxmlformats.org/officeDocument/2006/relationships/image" Target="../media/image54.emf"/><Relationship Id="rId13" Type="http://schemas.openxmlformats.org/officeDocument/2006/relationships/oleObject" Target="../embeddings/oleObject124.bin"/><Relationship Id="rId14" Type="http://schemas.openxmlformats.org/officeDocument/2006/relationships/image" Target="../media/image57.emf"/><Relationship Id="rId15" Type="http://schemas.openxmlformats.org/officeDocument/2006/relationships/oleObject" Target="../embeddings/oleObject125.bin"/><Relationship Id="rId16" Type="http://schemas.openxmlformats.org/officeDocument/2006/relationships/image" Target="../media/image58.emf"/><Relationship Id="rId17" Type="http://schemas.openxmlformats.org/officeDocument/2006/relationships/oleObject" Target="../embeddings/oleObject126.bin"/><Relationship Id="rId18" Type="http://schemas.openxmlformats.org/officeDocument/2006/relationships/image" Target="../media/image60.emf"/><Relationship Id="rId19" Type="http://schemas.openxmlformats.org/officeDocument/2006/relationships/oleObject" Target="../embeddings/oleObject127.bin"/><Relationship Id="rId1" Type="http://schemas.openxmlformats.org/officeDocument/2006/relationships/vmlDrawing" Target="../drawings/vmlDrawing39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119.bin"/><Relationship Id="rId4" Type="http://schemas.openxmlformats.org/officeDocument/2006/relationships/image" Target="../media/image50.emf"/><Relationship Id="rId5" Type="http://schemas.openxmlformats.org/officeDocument/2006/relationships/oleObject" Target="../embeddings/oleObject120.bin"/><Relationship Id="rId6" Type="http://schemas.openxmlformats.org/officeDocument/2006/relationships/image" Target="../media/image55.emf"/><Relationship Id="rId7" Type="http://schemas.openxmlformats.org/officeDocument/2006/relationships/oleObject" Target="../embeddings/oleObject121.bin"/><Relationship Id="rId8" Type="http://schemas.openxmlformats.org/officeDocument/2006/relationships/image" Target="../media/image59.emf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1.bin"/><Relationship Id="rId4" Type="http://schemas.openxmlformats.org/officeDocument/2006/relationships/image" Target="../media/image45.emf"/><Relationship Id="rId1" Type="http://schemas.openxmlformats.org/officeDocument/2006/relationships/vmlDrawing" Target="../drawings/vmlDrawing40.vml"/><Relationship Id="rId2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2.bin"/><Relationship Id="rId4" Type="http://schemas.openxmlformats.org/officeDocument/2006/relationships/image" Target="../media/image45.emf"/><Relationship Id="rId1" Type="http://schemas.openxmlformats.org/officeDocument/2006/relationships/vmlDrawing" Target="../drawings/vmlDrawing41.vml"/><Relationship Id="rId2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png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pn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Relationship Id="rId3" Type="http://schemas.openxmlformats.org/officeDocument/2006/relationships/image" Target="../media/image49.png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Relationship Id="rId3" Type="http://schemas.openxmlformats.org/officeDocument/2006/relationships/image" Target="../media/image49.png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Relationship Id="rId3" Type="http://schemas.openxmlformats.org/officeDocument/2006/relationships/image" Target="../media/image49.png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Relationship Id="rId3" Type="http://schemas.openxmlformats.org/officeDocument/2006/relationships/image" Target="../media/image49.png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Relationship Id="rId3" Type="http://schemas.openxmlformats.org/officeDocument/2006/relationships/image" Target="../media/image49.png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Relationship Id="rId3" Type="http://schemas.openxmlformats.org/officeDocument/2006/relationships/image" Target="../media/image65.png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5.png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5.png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5.png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5.png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5.png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5.png"/><Relationship Id="rId3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Big-o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David Kauchak</a:t>
            </a:r>
          </a:p>
          <a:p>
            <a:r>
              <a:rPr lang="en-US" dirty="0" smtClean="0"/>
              <a:t>CS52 – Spring </a:t>
            </a:r>
            <a:r>
              <a:rPr lang="en-US" dirty="0" smtClean="0"/>
              <a:t>2016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Assignment 4 graded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Assignment </a:t>
            </a:r>
            <a:r>
              <a:rPr lang="en-US" dirty="0" smtClean="0"/>
              <a:t>5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Academic honesty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794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member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999" y="1981200"/>
            <a:ext cx="8469313" cy="838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90600" y="3556000"/>
            <a:ext cx="460935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What is it’s type signature?</a:t>
            </a:r>
          </a:p>
          <a:p>
            <a:endParaRPr lang="en-US" sz="3200" dirty="0">
              <a:solidFill>
                <a:srgbClr val="FF0000"/>
              </a:solidFill>
            </a:endParaRPr>
          </a:p>
          <a:p>
            <a:r>
              <a:rPr lang="en-US" sz="3200" dirty="0" smtClean="0">
                <a:solidFill>
                  <a:srgbClr val="FF0000"/>
                </a:solidFill>
              </a:rPr>
              <a:t>What does it do?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69039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member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999" y="1981200"/>
            <a:ext cx="8469313" cy="838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12648" y="3352800"/>
            <a:ext cx="718365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‘a -&gt; ‘a list -&gt; </a:t>
            </a:r>
            <a:r>
              <a:rPr lang="en-US" sz="3200" dirty="0" err="1" smtClean="0">
                <a:solidFill>
                  <a:srgbClr val="0000FF"/>
                </a:solidFill>
              </a:rPr>
              <a:t>bool</a:t>
            </a:r>
            <a:endParaRPr lang="en-US" sz="3200" dirty="0" smtClean="0">
              <a:solidFill>
                <a:srgbClr val="0000FF"/>
              </a:solidFill>
            </a:endParaRPr>
          </a:p>
          <a:p>
            <a:endParaRPr lang="en-US" sz="3200" dirty="0">
              <a:solidFill>
                <a:srgbClr val="0000FF"/>
              </a:solidFill>
            </a:endParaRPr>
          </a:p>
          <a:p>
            <a:r>
              <a:rPr lang="en-US" sz="3200" dirty="0" smtClean="0">
                <a:solidFill>
                  <a:srgbClr val="0000FF"/>
                </a:solidFill>
              </a:rPr>
              <a:t>Determines if the first argument is in the second argument</a:t>
            </a:r>
            <a:endParaRPr lang="en-US" sz="3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95328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member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999" y="1981200"/>
            <a:ext cx="8469313" cy="838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38200" y="3352800"/>
            <a:ext cx="243548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How fast is it?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5562600"/>
            <a:ext cx="370987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Depends on the input!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8201" y="4267200"/>
            <a:ext cx="6400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For a list with k elements in it, how many calls are made to </a:t>
            </a:r>
            <a:r>
              <a:rPr lang="en-US" sz="3200" dirty="0" smtClean="0">
                <a:solidFill>
                  <a:srgbClr val="3366FF"/>
                </a:solidFill>
              </a:rPr>
              <a:t>member</a:t>
            </a:r>
            <a:r>
              <a:rPr lang="en-US" sz="3200" dirty="0" smtClean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5693329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member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999" y="1981200"/>
            <a:ext cx="8469313" cy="838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98241" y="3200400"/>
            <a:ext cx="76199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For a list with k elements in it, how many calls are made to </a:t>
            </a:r>
            <a:r>
              <a:rPr lang="en-US" sz="2800" dirty="0" smtClean="0">
                <a:solidFill>
                  <a:srgbClr val="3366FF"/>
                </a:solidFill>
              </a:rPr>
              <a:t>member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</a:rPr>
              <a:t>in the worst case</a:t>
            </a:r>
            <a:r>
              <a:rPr lang="en-US" sz="2800" dirty="0" smtClean="0">
                <a:solidFill>
                  <a:srgbClr val="FF0000"/>
                </a:solidFill>
              </a:rPr>
              <a:t>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" y="4495800"/>
            <a:ext cx="8263801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Worst case is when the item doesn’t exist in the list</a:t>
            </a:r>
          </a:p>
          <a:p>
            <a:r>
              <a:rPr lang="en-US" sz="2800" dirty="0" smtClean="0">
                <a:solidFill>
                  <a:srgbClr val="0000FF"/>
                </a:solidFill>
              </a:rPr>
              <a:t>k+1 times:</a:t>
            </a:r>
          </a:p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each element will be examined one time (2</a:t>
            </a:r>
            <a:r>
              <a:rPr lang="en-US" sz="2800" baseline="30000" dirty="0" smtClean="0">
                <a:solidFill>
                  <a:srgbClr val="0000FF"/>
                </a:solidFill>
              </a:rPr>
              <a:t>nd</a:t>
            </a:r>
            <a:r>
              <a:rPr lang="en-US" sz="2800" dirty="0" smtClean="0">
                <a:solidFill>
                  <a:srgbClr val="0000FF"/>
                </a:solidFill>
              </a:rPr>
              <a:t> pattern)</a:t>
            </a:r>
          </a:p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plus one time for the empty list</a:t>
            </a:r>
          </a:p>
        </p:txBody>
      </p:sp>
    </p:spTree>
    <p:extLst>
      <p:ext uri="{BB962C8B-B14F-4D97-AF65-F5344CB8AC3E}">
        <p14:creationId xmlns:p14="http://schemas.microsoft.com/office/powerpoint/2010/main" val="2756261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member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999" y="1981200"/>
            <a:ext cx="8469313" cy="838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98241" y="3200400"/>
            <a:ext cx="7619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will the run-time grow as the list size increases?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2648" y="4038600"/>
            <a:ext cx="7924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Linearly: </a:t>
            </a:r>
          </a:p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for each element we add to the list, we’ll have to make one more recursive call</a:t>
            </a:r>
          </a:p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doubling the size of the list would roughly double the run-time</a:t>
            </a:r>
          </a:p>
        </p:txBody>
      </p:sp>
    </p:spTree>
    <p:extLst>
      <p:ext uri="{BB962C8B-B14F-4D97-AF65-F5344CB8AC3E}">
        <p14:creationId xmlns:p14="http://schemas.microsoft.com/office/powerpoint/2010/main" val="22011944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Uniquify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47" y="1676400"/>
            <a:ext cx="4611077" cy="1828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943600" y="2489537"/>
            <a:ext cx="2786365" cy="31085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Type signature?</a:t>
            </a:r>
          </a:p>
          <a:p>
            <a:pPr marL="285750" indent="-285750">
              <a:buFontTx/>
              <a:buChar char="-"/>
            </a:pPr>
            <a:endParaRPr lang="en-US" sz="2800" dirty="0">
              <a:solidFill>
                <a:srgbClr val="FF0000"/>
              </a:solidFill>
            </a:endParaRPr>
          </a:p>
          <a:p>
            <a:r>
              <a:rPr lang="en-US" sz="2800" dirty="0" smtClean="0">
                <a:solidFill>
                  <a:srgbClr val="FF0000"/>
                </a:solidFill>
              </a:rPr>
              <a:t>What do they do?</a:t>
            </a:r>
          </a:p>
          <a:p>
            <a:pPr marL="285750" indent="-285750">
              <a:buFontTx/>
              <a:buChar char="-"/>
            </a:pPr>
            <a:endParaRPr lang="en-US" sz="2800" dirty="0">
              <a:solidFill>
                <a:srgbClr val="FF0000"/>
              </a:solidFill>
            </a:endParaRPr>
          </a:p>
          <a:p>
            <a:r>
              <a:rPr lang="en-US" sz="2800" dirty="0" smtClean="0">
                <a:solidFill>
                  <a:srgbClr val="FF0000"/>
                </a:solidFill>
              </a:rPr>
              <a:t>Which is faster?</a:t>
            </a:r>
          </a:p>
          <a:p>
            <a:pPr marL="285750" indent="-285750">
              <a:buFontTx/>
              <a:buChar char="-"/>
            </a:pPr>
            <a:endParaRPr lang="en-US" sz="2800" dirty="0">
              <a:solidFill>
                <a:srgbClr val="FF0000"/>
              </a:solidFill>
            </a:endParaRPr>
          </a:p>
          <a:p>
            <a:r>
              <a:rPr lang="en-US" sz="2800" dirty="0" smtClean="0">
                <a:solidFill>
                  <a:srgbClr val="FF0000"/>
                </a:solidFill>
              </a:rPr>
              <a:t>How much faster?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429" y="4114800"/>
            <a:ext cx="4788295" cy="1921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9908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uniquify</a:t>
            </a:r>
            <a:r>
              <a:rPr lang="en-US" dirty="0"/>
              <a:t>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962400"/>
            <a:ext cx="670255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many calls to </a:t>
            </a:r>
            <a:r>
              <a:rPr lang="en-US" sz="2400" dirty="0" smtClean="0">
                <a:solidFill>
                  <a:srgbClr val="3366FF"/>
                </a:solidFill>
                <a:latin typeface="Arial"/>
                <a:cs typeface="Arial"/>
              </a:rPr>
              <a:t>member</a:t>
            </a:r>
            <a:r>
              <a:rPr lang="en-US" sz="2800" dirty="0" smtClean="0">
                <a:solidFill>
                  <a:srgbClr val="FF0000"/>
                </a:solidFill>
              </a:rPr>
              <a:t> are made for a list of size k, including calls made in uniquify0 </a:t>
            </a:r>
            <a:r>
              <a:rPr lang="en-US" sz="2800" i="1" dirty="0" smtClean="0">
                <a:solidFill>
                  <a:srgbClr val="FF0000"/>
                </a:solidFill>
              </a:rPr>
              <a:t>as well as </a:t>
            </a:r>
            <a:r>
              <a:rPr lang="en-US" sz="2800" dirty="0" smtClean="0">
                <a:solidFill>
                  <a:srgbClr val="FF0000"/>
                </a:solidFill>
              </a:rPr>
              <a:t>recursive calls made in </a:t>
            </a:r>
            <a:r>
              <a:rPr lang="en-US" sz="2800" dirty="0" smtClean="0">
                <a:solidFill>
                  <a:srgbClr val="3366FF"/>
                </a:solidFill>
              </a:rPr>
              <a:t>member</a:t>
            </a:r>
            <a:r>
              <a:rPr lang="en-US" sz="2800" dirty="0" smtClean="0">
                <a:solidFill>
                  <a:srgbClr val="FF0000"/>
                </a:solidFill>
              </a:rPr>
              <a:t>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81431" y="5862935"/>
            <a:ext cx="29953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Depends on the values!</a:t>
            </a:r>
            <a:endParaRPr lang="en-US" sz="2400" dirty="0">
              <a:solidFill>
                <a:srgbClr val="0000FF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676400"/>
            <a:ext cx="5138711" cy="208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5860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uniquify</a:t>
            </a:r>
            <a:r>
              <a:rPr lang="en-US" dirty="0"/>
              <a:t>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962400"/>
            <a:ext cx="670255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Worst case</a:t>
            </a:r>
            <a:r>
              <a:rPr lang="en-US" sz="2800" dirty="0" smtClean="0">
                <a:solidFill>
                  <a:srgbClr val="FF0000"/>
                </a:solidFill>
              </a:rPr>
              <a:t>, how many calls to </a:t>
            </a:r>
            <a:r>
              <a:rPr lang="en-US" sz="2400" dirty="0" smtClean="0">
                <a:solidFill>
                  <a:srgbClr val="3366FF"/>
                </a:solidFill>
                <a:latin typeface="Arial"/>
                <a:cs typeface="Arial"/>
              </a:rPr>
              <a:t>member</a:t>
            </a:r>
            <a:r>
              <a:rPr lang="en-US" sz="2800" dirty="0" smtClean="0">
                <a:solidFill>
                  <a:srgbClr val="FF0000"/>
                </a:solidFill>
              </a:rPr>
              <a:t> are made for a list of size k, including calls made in uniquify0 as well as recursive calls made in </a:t>
            </a:r>
            <a:r>
              <a:rPr lang="en-US" sz="2800" dirty="0" smtClean="0">
                <a:solidFill>
                  <a:srgbClr val="3366FF"/>
                </a:solidFill>
              </a:rPr>
              <a:t>member</a:t>
            </a:r>
            <a:r>
              <a:rPr lang="en-US" sz="2800" dirty="0" smtClean="0">
                <a:solidFill>
                  <a:srgbClr val="FF0000"/>
                </a:solidFill>
              </a:rPr>
              <a:t>?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676400"/>
            <a:ext cx="5138711" cy="208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7171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</a:t>
            </a:r>
            <a:r>
              <a:rPr lang="en-US" dirty="0" smtClean="0"/>
              <a:t>niquify0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14400" y="4025900"/>
            <a:ext cx="6702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many calls are made if the list is empty?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65200" y="473366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0</a:t>
            </a:r>
            <a:endParaRPr lang="en-US" sz="2400" dirty="0">
              <a:solidFill>
                <a:srgbClr val="0000FF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676400"/>
            <a:ext cx="5138711" cy="208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7863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</a:t>
            </a:r>
            <a:r>
              <a:rPr lang="en-US" dirty="0" smtClean="0"/>
              <a:t>niquify0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84048" y="3746500"/>
            <a:ext cx="8382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Recursive case:</a:t>
            </a:r>
          </a:p>
          <a:p>
            <a:r>
              <a:rPr lang="en-US" sz="2800" dirty="0" smtClean="0"/>
              <a:t>Let count</a:t>
            </a:r>
            <a:r>
              <a:rPr lang="en-US" sz="2800" baseline="-25000" dirty="0" smtClean="0"/>
              <a:t>0</a:t>
            </a:r>
            <a:r>
              <a:rPr lang="en-US" sz="2800" dirty="0" smtClean="0"/>
              <a:t>(</a:t>
            </a:r>
            <a:r>
              <a:rPr lang="en-US" sz="2800" dirty="0" err="1" smtClean="0"/>
              <a:t>i</a:t>
            </a:r>
            <a:r>
              <a:rPr lang="en-US" sz="2800" dirty="0" smtClean="0"/>
              <a:t>) be the number of calls that uniquify0 makes to member for a list of size </a:t>
            </a:r>
            <a:r>
              <a:rPr lang="en-US" sz="2800" dirty="0" err="1" smtClean="0"/>
              <a:t>i</a:t>
            </a:r>
            <a:r>
              <a:rPr lang="en-US" sz="2800" dirty="0" smtClean="0"/>
              <a:t>.</a:t>
            </a:r>
          </a:p>
          <a:p>
            <a:endParaRPr lang="en-US" sz="2800" dirty="0">
              <a:solidFill>
                <a:srgbClr val="FF0000"/>
              </a:solidFill>
            </a:endParaRPr>
          </a:p>
          <a:p>
            <a:r>
              <a:rPr lang="en-US" sz="2800" dirty="0" smtClean="0">
                <a:solidFill>
                  <a:srgbClr val="FF0000"/>
                </a:solidFill>
              </a:rPr>
              <a:t>Can you define the number of calls for a list of size k (count</a:t>
            </a:r>
            <a:r>
              <a:rPr lang="en-US" sz="2800" baseline="-25000" dirty="0" smtClean="0">
                <a:solidFill>
                  <a:srgbClr val="FF0000"/>
                </a:solidFill>
              </a:rPr>
              <a:t>0</a:t>
            </a:r>
            <a:r>
              <a:rPr lang="en-US" sz="2800" dirty="0" smtClean="0">
                <a:solidFill>
                  <a:srgbClr val="FF0000"/>
                </a:solidFill>
              </a:rPr>
              <a:t>(k))?  Hint: the definition will be recursive?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676400"/>
            <a:ext cx="5138711" cy="208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0569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uniquify0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84048" y="3746500"/>
            <a:ext cx="8382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Recursive case:</a:t>
            </a:r>
          </a:p>
          <a:p>
            <a:r>
              <a:rPr lang="en-US" sz="2800" dirty="0" smtClean="0"/>
              <a:t>Let count</a:t>
            </a:r>
            <a:r>
              <a:rPr lang="en-US" sz="2800" baseline="-25000" dirty="0" smtClean="0"/>
              <a:t>0</a:t>
            </a:r>
            <a:r>
              <a:rPr lang="en-US" sz="2800" dirty="0" smtClean="0"/>
              <a:t>(</a:t>
            </a:r>
            <a:r>
              <a:rPr lang="en-US" sz="2800" dirty="0" err="1" smtClean="0"/>
              <a:t>i</a:t>
            </a:r>
            <a:r>
              <a:rPr lang="en-US" sz="2800" dirty="0" smtClean="0"/>
              <a:t>) be the </a:t>
            </a:r>
            <a:r>
              <a:rPr lang="en-US" sz="2800" smtClean="0"/>
              <a:t>number of </a:t>
            </a:r>
            <a:r>
              <a:rPr lang="en-US" sz="2800" dirty="0"/>
              <a:t>calls that </a:t>
            </a:r>
            <a:r>
              <a:rPr lang="en-US" sz="2800"/>
              <a:t>uniquify0 </a:t>
            </a:r>
            <a:r>
              <a:rPr lang="en-US" sz="2800" smtClean="0"/>
              <a:t>makes to member </a:t>
            </a:r>
            <a:r>
              <a:rPr lang="en-US" sz="2800" dirty="0" smtClean="0"/>
              <a:t>for a list of size </a:t>
            </a:r>
            <a:r>
              <a:rPr lang="en-US" sz="2800" dirty="0" err="1" smtClean="0"/>
              <a:t>i</a:t>
            </a:r>
            <a:r>
              <a:rPr lang="en-US" sz="2800" dirty="0" smtClean="0"/>
              <a:t>.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8592130"/>
              </p:ext>
            </p:extLst>
          </p:nvPr>
        </p:nvGraphicFramePr>
        <p:xfrm>
          <a:off x="1905000" y="5334000"/>
          <a:ext cx="495748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42" name="Equation" r:id="rId3" imgW="2006600" imgH="215900" progId="Equation.3">
                  <p:embed/>
                </p:oleObj>
              </mc:Choice>
              <mc:Fallback>
                <p:oleObj name="Equation" r:id="rId3" imgW="20066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05000" y="5334000"/>
                        <a:ext cx="4957482" cy="533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057400" y="6096000"/>
            <a:ext cx="289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worst case number of calls for 1 call to member of size k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3886200" y="5715000"/>
            <a:ext cx="152400" cy="38100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857748" y="6096000"/>
            <a:ext cx="289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number of calls for uniquify0 on a list of size k-1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H="1" flipV="1">
            <a:off x="5638800" y="5715000"/>
            <a:ext cx="1066800" cy="38100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1676400"/>
            <a:ext cx="5138711" cy="208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5738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Recurrence relation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737683"/>
              </p:ext>
            </p:extLst>
          </p:nvPr>
        </p:nvGraphicFramePr>
        <p:xfrm>
          <a:off x="914399" y="1676400"/>
          <a:ext cx="6297253" cy="12772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60" name="Equation" r:id="rId4" imgW="2692400" imgH="546100" progId="Equation.3">
                  <p:embed/>
                </p:oleObj>
              </mc:Choice>
              <mc:Fallback>
                <p:oleObj name="Equation" r:id="rId4" imgW="2692400" imgH="546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399" y="1676400"/>
                        <a:ext cx="6297253" cy="12772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981200" y="4254788"/>
            <a:ext cx="382789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How many calls is this?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72484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Recurrence relation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8278819"/>
              </p:ext>
            </p:extLst>
          </p:nvPr>
        </p:nvGraphicFramePr>
        <p:xfrm>
          <a:off x="914399" y="1676400"/>
          <a:ext cx="6297253" cy="12772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448" name="Equation" r:id="rId4" imgW="2692400" imgH="546100" progId="Equation.3">
                  <p:embed/>
                </p:oleObj>
              </mc:Choice>
              <mc:Fallback>
                <p:oleObj name="Equation" r:id="rId4" imgW="2692400" imgH="546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399" y="1676400"/>
                        <a:ext cx="6297253" cy="12772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0042112"/>
              </p:ext>
            </p:extLst>
          </p:nvPr>
        </p:nvGraphicFramePr>
        <p:xfrm>
          <a:off x="646665" y="3305175"/>
          <a:ext cx="3921125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449" name="Equation" r:id="rId6" imgW="1676400" imgH="215900" progId="Equation.3">
                  <p:embed/>
                </p:oleObj>
              </mc:Choice>
              <mc:Fallback>
                <p:oleObj name="Equation" r:id="rId6" imgW="16764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46665" y="3305175"/>
                        <a:ext cx="3921125" cy="504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Straight Connector 6"/>
          <p:cNvCxnSpPr/>
          <p:nvPr/>
        </p:nvCxnSpPr>
        <p:spPr>
          <a:xfrm>
            <a:off x="381000" y="3048000"/>
            <a:ext cx="822960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1718619"/>
              </p:ext>
            </p:extLst>
          </p:nvPr>
        </p:nvGraphicFramePr>
        <p:xfrm>
          <a:off x="1981200" y="4067175"/>
          <a:ext cx="3594100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450" name="Equation" r:id="rId8" imgW="1536700" imgH="215900" progId="Equation.3">
                  <p:embed/>
                </p:oleObj>
              </mc:Choice>
              <mc:Fallback>
                <p:oleObj name="Equation" r:id="rId8" imgW="15367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981200" y="4067175"/>
                        <a:ext cx="3594100" cy="504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9979650"/>
              </p:ext>
            </p:extLst>
          </p:nvPr>
        </p:nvGraphicFramePr>
        <p:xfrm>
          <a:off x="1981200" y="4800600"/>
          <a:ext cx="4514850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451" name="Equation" r:id="rId10" imgW="1930400" imgH="215900" progId="Equation.3">
                  <p:embed/>
                </p:oleObj>
              </mc:Choice>
              <mc:Fallback>
                <p:oleObj name="Equation" r:id="rId10" imgW="19304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981200" y="4800600"/>
                        <a:ext cx="4514850" cy="504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2638886"/>
              </p:ext>
            </p:extLst>
          </p:nvPr>
        </p:nvGraphicFramePr>
        <p:xfrm>
          <a:off x="1981200" y="5562600"/>
          <a:ext cx="5019675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452" name="Equation" r:id="rId12" imgW="2146300" imgH="215900" progId="Equation.3">
                  <p:embed/>
                </p:oleObj>
              </mc:Choice>
              <mc:Fallback>
                <p:oleObj name="Equation" r:id="rId12" imgW="21463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981200" y="5562600"/>
                        <a:ext cx="5019675" cy="504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968646"/>
              </p:ext>
            </p:extLst>
          </p:nvPr>
        </p:nvGraphicFramePr>
        <p:xfrm>
          <a:off x="1981200" y="6213475"/>
          <a:ext cx="3832225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453" name="Equation" r:id="rId14" imgW="1638300" imgH="177800" progId="Equation.3">
                  <p:embed/>
                </p:oleObj>
              </mc:Choice>
              <mc:Fallback>
                <p:oleObj name="Equation" r:id="rId14" imgW="1638300" imgH="177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981200" y="6213475"/>
                        <a:ext cx="3832225" cy="415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586395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Recurrence relation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3311386"/>
              </p:ext>
            </p:extLst>
          </p:nvPr>
        </p:nvGraphicFramePr>
        <p:xfrm>
          <a:off x="914399" y="1676400"/>
          <a:ext cx="6297253" cy="12772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54" name="Equation" r:id="rId4" imgW="2692400" imgH="546100" progId="Equation.3">
                  <p:embed/>
                </p:oleObj>
              </mc:Choice>
              <mc:Fallback>
                <p:oleObj name="Equation" r:id="rId4" imgW="2692400" imgH="546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399" y="1676400"/>
                        <a:ext cx="6297253" cy="12772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7696207"/>
              </p:ext>
            </p:extLst>
          </p:nvPr>
        </p:nvGraphicFramePr>
        <p:xfrm>
          <a:off x="990600" y="4033838"/>
          <a:ext cx="3594100" cy="950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55" name="Equation" r:id="rId6" imgW="1536700" imgH="406400" progId="Equation.3">
                  <p:embed/>
                </p:oleObj>
              </mc:Choice>
              <mc:Fallback>
                <p:oleObj name="Equation" r:id="rId6" imgW="1536700" imgH="406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90600" y="4033838"/>
                        <a:ext cx="3594100" cy="950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Straight Connector 6"/>
          <p:cNvCxnSpPr/>
          <p:nvPr/>
        </p:nvCxnSpPr>
        <p:spPr>
          <a:xfrm>
            <a:off x="381000" y="3048000"/>
            <a:ext cx="822960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4876800" y="4267200"/>
            <a:ext cx="2108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calls to member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810187" y="5486400"/>
            <a:ext cx="336843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Can you prove this?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0141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 by induction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876800"/>
          </a:xfrm>
        </p:spPr>
        <p:txBody>
          <a:bodyPr>
            <a:normAutofit fontScale="92500"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State what you’re trying to prove!</a:t>
            </a:r>
          </a:p>
          <a:p>
            <a:pPr marL="514350" indent="-514350">
              <a:buAutoNum type="arabicPeriod"/>
            </a:pPr>
            <a:r>
              <a:rPr lang="en-US" dirty="0" smtClean="0"/>
              <a:t>State and prove the base case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What is the smallest possible case you need to consider?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Should be fairly easy to </a:t>
            </a:r>
            <a:r>
              <a:rPr lang="en-US" dirty="0" smtClean="0"/>
              <a:t>prove</a:t>
            </a:r>
          </a:p>
          <a:p>
            <a:pPr marL="514350" indent="-514350">
              <a:buAutoNum type="arabicPeriod"/>
            </a:pPr>
            <a:r>
              <a:rPr lang="en-US" dirty="0" smtClean="0"/>
              <a:t>Assume it’s true for k (or k-1).  Write out specifically what this assumption is (called the </a:t>
            </a:r>
            <a:r>
              <a:rPr lang="en-US" i="1" dirty="0" smtClean="0"/>
              <a:t>inductive hypothesis)</a:t>
            </a:r>
            <a:r>
              <a:rPr lang="en-US" dirty="0" smtClean="0"/>
              <a:t>.</a:t>
            </a:r>
          </a:p>
          <a:p>
            <a:pPr marL="514350" indent="-514350">
              <a:buAutoNum type="arabicPeriod"/>
            </a:pPr>
            <a:r>
              <a:rPr lang="en-US" dirty="0" smtClean="0"/>
              <a:t>Prove that it then holds for k+1 (or k)</a:t>
            </a:r>
          </a:p>
          <a:p>
            <a:pPr marL="834390" lvl="1" indent="-514350">
              <a:buAutoNum type="alphaLcPeriod"/>
            </a:pPr>
            <a:r>
              <a:rPr lang="en-US" dirty="0" smtClean="0"/>
              <a:t>State what you’re trying to prove (should be a variation on step 1)</a:t>
            </a:r>
          </a:p>
          <a:p>
            <a:pPr marL="834390" lvl="1" indent="-514350">
              <a:buFont typeface="Wingdings 2"/>
              <a:buAutoNum type="alphaLcPeriod"/>
            </a:pPr>
            <a:r>
              <a:rPr lang="en-US" dirty="0"/>
              <a:t>Prove it.  </a:t>
            </a:r>
            <a:r>
              <a:rPr lang="en-US" dirty="0" smtClean="0"/>
              <a:t>You will need to use inductive hypothesis.</a:t>
            </a:r>
            <a:endParaRPr lang="en-US" dirty="0"/>
          </a:p>
          <a:p>
            <a:pPr marL="834390" lvl="1" indent="-514350">
              <a:buAutoNum type="alphaLcPeriod"/>
            </a:pPr>
            <a:endParaRPr lang="en-US" dirty="0" smtClean="0"/>
          </a:p>
          <a:p>
            <a:pPr marL="514350" indent="-514350">
              <a:buAutoNum type="arabicPeriod"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777240" lvl="1" indent="-457200">
              <a:buFontTx/>
              <a:buChar char="-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14268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4038600" cy="9906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Proof by induction!</a:t>
            </a:r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350359" y="1810308"/>
            <a:ext cx="4615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1. </a:t>
            </a:r>
            <a:endParaRPr lang="en-US" sz="2800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5066060"/>
              </p:ext>
            </p:extLst>
          </p:nvPr>
        </p:nvGraphicFramePr>
        <p:xfrm>
          <a:off x="4572000" y="228600"/>
          <a:ext cx="4724401" cy="958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188" name="Equation" r:id="rId3" imgW="2692400" imgH="546100" progId="Equation.3">
                  <p:embed/>
                </p:oleObj>
              </mc:Choice>
              <mc:Fallback>
                <p:oleObj name="Equation" r:id="rId3" imgW="2692400" imgH="546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72000" y="228600"/>
                        <a:ext cx="4724401" cy="9582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5039570"/>
              </p:ext>
            </p:extLst>
          </p:nvPr>
        </p:nvGraphicFramePr>
        <p:xfrm>
          <a:off x="990600" y="1670050"/>
          <a:ext cx="2881312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189" name="Equation" r:id="rId5" imgW="1231900" imgH="393700" progId="Equation.3">
                  <p:embed/>
                </p:oleObj>
              </mc:Choice>
              <mc:Fallback>
                <p:oleObj name="Equation" r:id="rId5" imgW="12319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90600" y="1670050"/>
                        <a:ext cx="2881312" cy="920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36543" y="2819400"/>
            <a:ext cx="4615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2.  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1010084" y="2851979"/>
            <a:ext cx="15286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base case?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6634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4038600" cy="9906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Proof by induction!</a:t>
            </a:r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350359" y="1810308"/>
            <a:ext cx="4615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1. </a:t>
            </a:r>
            <a:endParaRPr lang="en-US" sz="2800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6156769"/>
              </p:ext>
            </p:extLst>
          </p:nvPr>
        </p:nvGraphicFramePr>
        <p:xfrm>
          <a:off x="4572000" y="228600"/>
          <a:ext cx="4724401" cy="958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607" name="Equation" r:id="rId3" imgW="2692400" imgH="546100" progId="Equation.3">
                  <p:embed/>
                </p:oleObj>
              </mc:Choice>
              <mc:Fallback>
                <p:oleObj name="Equation" r:id="rId3" imgW="2692400" imgH="546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72000" y="228600"/>
                        <a:ext cx="4724401" cy="9582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987956"/>
              </p:ext>
            </p:extLst>
          </p:nvPr>
        </p:nvGraphicFramePr>
        <p:xfrm>
          <a:off x="990600" y="1670050"/>
          <a:ext cx="2881312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608" name="Equation" r:id="rId5" imgW="1231900" imgH="393700" progId="Equation.3">
                  <p:embed/>
                </p:oleObj>
              </mc:Choice>
              <mc:Fallback>
                <p:oleObj name="Equation" r:id="rId5" imgW="12319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90600" y="1670050"/>
                        <a:ext cx="2881312" cy="920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36543" y="2819400"/>
            <a:ext cx="4615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2.  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1010084" y="2851979"/>
            <a:ext cx="8643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k = 0</a:t>
            </a:r>
            <a:endParaRPr lang="en-US" sz="2400" dirty="0"/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3302814" y="609600"/>
            <a:ext cx="3555186" cy="289808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3574292"/>
              </p:ext>
            </p:extLst>
          </p:nvPr>
        </p:nvGraphicFramePr>
        <p:xfrm>
          <a:off x="1325075" y="4343400"/>
          <a:ext cx="3416300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609" name="Equation" r:id="rId7" imgW="1460500" imgH="393700" progId="Equation.3">
                  <p:embed/>
                </p:oleObj>
              </mc:Choice>
              <mc:Fallback>
                <p:oleObj name="Equation" r:id="rId7" imgW="14605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325075" y="4343400"/>
                        <a:ext cx="3416300" cy="920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9435467"/>
              </p:ext>
            </p:extLst>
          </p:nvPr>
        </p:nvGraphicFramePr>
        <p:xfrm>
          <a:off x="1312089" y="3507687"/>
          <a:ext cx="1990725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610" name="Equation" r:id="rId9" imgW="850900" imgH="215900" progId="Equation.3">
                  <p:embed/>
                </p:oleObj>
              </mc:Choice>
              <mc:Fallback>
                <p:oleObj name="Equation" r:id="rId9" imgW="8509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312089" y="3507687"/>
                        <a:ext cx="1990725" cy="506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9" name="Straight Arrow Connector 18"/>
          <p:cNvCxnSpPr/>
          <p:nvPr/>
        </p:nvCxnSpPr>
        <p:spPr>
          <a:xfrm>
            <a:off x="3302814" y="3810000"/>
            <a:ext cx="1116786" cy="762000"/>
          </a:xfrm>
          <a:prstGeom prst="straightConnector1">
            <a:avLst/>
          </a:prstGeom>
          <a:ln>
            <a:solidFill>
              <a:srgbClr val="0000FF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664423" y="3525589"/>
            <a:ext cx="24413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from definition of count</a:t>
            </a:r>
            <a:r>
              <a:rPr lang="en-US" baseline="-25000" dirty="0" smtClean="0">
                <a:solidFill>
                  <a:srgbClr val="FF6600"/>
                </a:solidFill>
              </a:rPr>
              <a:t>0</a:t>
            </a:r>
            <a:endParaRPr lang="en-US" baseline="-25000" dirty="0">
              <a:solidFill>
                <a:srgbClr val="FF66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694049" y="4495800"/>
            <a:ext cx="9246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by math</a:t>
            </a:r>
            <a:endParaRPr lang="en-US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00868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50359" y="1810308"/>
            <a:ext cx="16528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3. assume: </a:t>
            </a:r>
            <a:endParaRPr lang="en-US" sz="2800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6516892"/>
              </p:ext>
            </p:extLst>
          </p:nvPr>
        </p:nvGraphicFramePr>
        <p:xfrm>
          <a:off x="4572000" y="228600"/>
          <a:ext cx="4724401" cy="958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96" name="Equation" r:id="rId3" imgW="2692400" imgH="546100" progId="Equation.3">
                  <p:embed/>
                </p:oleObj>
              </mc:Choice>
              <mc:Fallback>
                <p:oleObj name="Equation" r:id="rId3" imgW="2692400" imgH="546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72000" y="228600"/>
                        <a:ext cx="4724401" cy="9582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1992555"/>
              </p:ext>
            </p:extLst>
          </p:nvPr>
        </p:nvGraphicFramePr>
        <p:xfrm>
          <a:off x="2128838" y="1855787"/>
          <a:ext cx="2138362" cy="50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97" name="Equation" r:id="rId5" imgW="914400" imgH="215900" progId="Equation.3">
                  <p:embed/>
                </p:oleObj>
              </mc:Choice>
              <mc:Fallback>
                <p:oleObj name="Equation" r:id="rId5" imgW="9144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128838" y="1855787"/>
                        <a:ext cx="2138362" cy="506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791200" y="1927102"/>
            <a:ext cx="198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inductive hypothesis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50359" y="368858"/>
            <a:ext cx="4615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1. </a:t>
            </a:r>
            <a:endParaRPr lang="en-US" sz="2800" dirty="0"/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9722917"/>
              </p:ext>
            </p:extLst>
          </p:nvPr>
        </p:nvGraphicFramePr>
        <p:xfrm>
          <a:off x="990600" y="228600"/>
          <a:ext cx="2881312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98" name="Equation" r:id="rId7" imgW="1231900" imgH="393700" progId="Equation.3">
                  <p:embed/>
                </p:oleObj>
              </mc:Choice>
              <mc:Fallback>
                <p:oleObj name="Equation" r:id="rId7" imgW="12319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90600" y="228600"/>
                        <a:ext cx="2881312" cy="920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694156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50359" y="1810308"/>
            <a:ext cx="16528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3. assume: </a:t>
            </a:r>
            <a:endParaRPr lang="en-US" sz="2800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0085303"/>
              </p:ext>
            </p:extLst>
          </p:nvPr>
        </p:nvGraphicFramePr>
        <p:xfrm>
          <a:off x="4572000" y="228600"/>
          <a:ext cx="4724401" cy="958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620" name="Equation" r:id="rId3" imgW="2692400" imgH="546100" progId="Equation.3">
                  <p:embed/>
                </p:oleObj>
              </mc:Choice>
              <mc:Fallback>
                <p:oleObj name="Equation" r:id="rId3" imgW="2692400" imgH="546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72000" y="228600"/>
                        <a:ext cx="4724401" cy="9582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791200" y="1927102"/>
            <a:ext cx="198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inductive hypothesis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50359" y="368858"/>
            <a:ext cx="4615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1. </a:t>
            </a:r>
            <a:endParaRPr lang="en-US" sz="2800" dirty="0"/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1711853"/>
              </p:ext>
            </p:extLst>
          </p:nvPr>
        </p:nvGraphicFramePr>
        <p:xfrm>
          <a:off x="990600" y="228600"/>
          <a:ext cx="2881312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621" name="Equation" r:id="rId5" imgW="1231900" imgH="393700" progId="Equation.3">
                  <p:embed/>
                </p:oleObj>
              </mc:Choice>
              <mc:Fallback>
                <p:oleObj name="Equation" r:id="rId5" imgW="12319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90600" y="228600"/>
                        <a:ext cx="2881312" cy="920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3697049"/>
              </p:ext>
            </p:extLst>
          </p:nvPr>
        </p:nvGraphicFramePr>
        <p:xfrm>
          <a:off x="2133600" y="1622951"/>
          <a:ext cx="3297238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622" name="Equation" r:id="rId7" imgW="1409700" imgH="393700" progId="Equation.3">
                  <p:embed/>
                </p:oleObj>
              </mc:Choice>
              <mc:Fallback>
                <p:oleObj name="Equation" r:id="rId7" imgW="14097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133600" y="1622951"/>
                        <a:ext cx="3297238" cy="920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432470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50359" y="1810308"/>
            <a:ext cx="16528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3. assume: </a:t>
            </a:r>
            <a:endParaRPr lang="en-US" sz="2800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1723254"/>
              </p:ext>
            </p:extLst>
          </p:nvPr>
        </p:nvGraphicFramePr>
        <p:xfrm>
          <a:off x="4572000" y="228600"/>
          <a:ext cx="4724401" cy="958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51" name="Equation" r:id="rId3" imgW="2692400" imgH="546100" progId="Equation.3">
                  <p:embed/>
                </p:oleObj>
              </mc:Choice>
              <mc:Fallback>
                <p:oleObj name="Equation" r:id="rId3" imgW="2692400" imgH="546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72000" y="228600"/>
                        <a:ext cx="4724401" cy="9582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6594221"/>
              </p:ext>
            </p:extLst>
          </p:nvPr>
        </p:nvGraphicFramePr>
        <p:xfrm>
          <a:off x="2133600" y="1622951"/>
          <a:ext cx="3297238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52" name="Equation" r:id="rId5" imgW="1409700" imgH="393700" progId="Equation.3">
                  <p:embed/>
                </p:oleObj>
              </mc:Choice>
              <mc:Fallback>
                <p:oleObj name="Equation" r:id="rId5" imgW="14097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133600" y="1622951"/>
                        <a:ext cx="3297238" cy="920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791200" y="1927102"/>
            <a:ext cx="198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inductive hypothesis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69847" y="2677180"/>
            <a:ext cx="14589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4</a:t>
            </a:r>
            <a:r>
              <a:rPr lang="en-US" sz="2800" dirty="0" smtClean="0"/>
              <a:t>. prove: </a:t>
            </a:r>
            <a:endParaRPr lang="en-US" sz="2800" dirty="0"/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2971234"/>
              </p:ext>
            </p:extLst>
          </p:nvPr>
        </p:nvGraphicFramePr>
        <p:xfrm>
          <a:off x="2147888" y="2667000"/>
          <a:ext cx="2881312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53" name="Equation" r:id="rId7" imgW="1231900" imgH="393700" progId="Equation.3">
                  <p:embed/>
                </p:oleObj>
              </mc:Choice>
              <mc:Fallback>
                <p:oleObj name="Equation" r:id="rId7" imgW="12319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147888" y="2667000"/>
                        <a:ext cx="2881312" cy="920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" name="Straight Connector 9"/>
          <p:cNvCxnSpPr/>
          <p:nvPr/>
        </p:nvCxnSpPr>
        <p:spPr>
          <a:xfrm>
            <a:off x="228600" y="3733800"/>
            <a:ext cx="868680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5763575"/>
              </p:ext>
            </p:extLst>
          </p:nvPr>
        </p:nvGraphicFramePr>
        <p:xfrm>
          <a:off x="762000" y="3948113"/>
          <a:ext cx="4040187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54" name="Equation" r:id="rId9" imgW="1727200" imgH="215900" progId="Equation.3">
                  <p:embed/>
                </p:oleObj>
              </mc:Choice>
              <mc:Fallback>
                <p:oleObj name="Equation" r:id="rId9" imgW="17272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62000" y="3948113"/>
                        <a:ext cx="4040187" cy="504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5944307" y="3948113"/>
            <a:ext cx="2254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by definition of count</a:t>
            </a:r>
            <a:r>
              <a:rPr lang="en-US" baseline="-25000" dirty="0" smtClean="0">
                <a:solidFill>
                  <a:srgbClr val="FF6600"/>
                </a:solidFill>
              </a:rPr>
              <a:t>0</a:t>
            </a:r>
            <a:endParaRPr lang="en-US" baseline="-25000" dirty="0">
              <a:solidFill>
                <a:srgbClr val="FF6600"/>
              </a:solidFill>
            </a:endParaRPr>
          </a:p>
        </p:txBody>
      </p:sp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3300388"/>
              </p:ext>
            </p:extLst>
          </p:nvPr>
        </p:nvGraphicFramePr>
        <p:xfrm>
          <a:off x="2209800" y="4565650"/>
          <a:ext cx="1930400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55" name="Equation" r:id="rId11" imgW="825500" imgH="393700" progId="Equation.3">
                  <p:embed/>
                </p:oleObj>
              </mc:Choice>
              <mc:Fallback>
                <p:oleObj name="Equation" r:id="rId11" imgW="8255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209800" y="4565650"/>
                        <a:ext cx="1930400" cy="920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5943600" y="4724400"/>
            <a:ext cx="198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inductive hypothesis</a:t>
            </a:r>
            <a:endParaRPr lang="en-US" dirty="0">
              <a:solidFill>
                <a:srgbClr val="FF6600"/>
              </a:solidFill>
            </a:endParaRPr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2259978"/>
              </p:ext>
            </p:extLst>
          </p:nvPr>
        </p:nvGraphicFramePr>
        <p:xfrm>
          <a:off x="2286000" y="5602287"/>
          <a:ext cx="1900237" cy="950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56" name="Equation" r:id="rId13" imgW="812800" imgH="406400" progId="Equation.3">
                  <p:embed/>
                </p:oleObj>
              </mc:Choice>
              <mc:Fallback>
                <p:oleObj name="Equation" r:id="rId13" imgW="812800" imgH="406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286000" y="5602287"/>
                        <a:ext cx="1900237" cy="950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350359" y="368858"/>
            <a:ext cx="4615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1. </a:t>
            </a:r>
            <a:endParaRPr lang="en-US" sz="2800" dirty="0"/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0773771"/>
              </p:ext>
            </p:extLst>
          </p:nvPr>
        </p:nvGraphicFramePr>
        <p:xfrm>
          <a:off x="990600" y="228600"/>
          <a:ext cx="2881312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57" name="Equation" r:id="rId15" imgW="1231900" imgH="393700" progId="Equation.3">
                  <p:embed/>
                </p:oleObj>
              </mc:Choice>
              <mc:Fallback>
                <p:oleObj name="Equation" r:id="rId15" imgW="12319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90600" y="228600"/>
                        <a:ext cx="2881312" cy="920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5562600" y="5791200"/>
            <a:ext cx="30984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math (k = 2k/2, multiply (k-1)k)</a:t>
            </a:r>
            <a:endParaRPr lang="en-US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060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  <p:bldP spid="2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4038600" cy="9906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Proof by induction!</a:t>
            </a:r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350359" y="1810308"/>
            <a:ext cx="16528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3. assume: </a:t>
            </a:r>
            <a:endParaRPr lang="en-US" sz="2800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3084595"/>
              </p:ext>
            </p:extLst>
          </p:nvPr>
        </p:nvGraphicFramePr>
        <p:xfrm>
          <a:off x="4572000" y="228600"/>
          <a:ext cx="4724401" cy="958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34" name="Equation" r:id="rId3" imgW="2692400" imgH="546100" progId="Equation.3">
                  <p:embed/>
                </p:oleObj>
              </mc:Choice>
              <mc:Fallback>
                <p:oleObj name="Equation" r:id="rId3" imgW="2692400" imgH="546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72000" y="228600"/>
                        <a:ext cx="4724401" cy="9582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6303628"/>
              </p:ext>
            </p:extLst>
          </p:nvPr>
        </p:nvGraphicFramePr>
        <p:xfrm>
          <a:off x="2133600" y="1622951"/>
          <a:ext cx="3297238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35" name="Equation" r:id="rId5" imgW="1409700" imgH="393700" progId="Equation.3">
                  <p:embed/>
                </p:oleObj>
              </mc:Choice>
              <mc:Fallback>
                <p:oleObj name="Equation" r:id="rId5" imgW="14097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133600" y="1622951"/>
                        <a:ext cx="3297238" cy="920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791200" y="1927102"/>
            <a:ext cx="198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inductive hypothesis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69847" y="2677180"/>
            <a:ext cx="14589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4</a:t>
            </a:r>
            <a:r>
              <a:rPr lang="en-US" sz="2800" dirty="0" smtClean="0"/>
              <a:t>. prove: </a:t>
            </a:r>
            <a:endParaRPr lang="en-US" sz="2800" dirty="0"/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9090336"/>
              </p:ext>
            </p:extLst>
          </p:nvPr>
        </p:nvGraphicFramePr>
        <p:xfrm>
          <a:off x="2147888" y="2667000"/>
          <a:ext cx="2881312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36" name="Equation" r:id="rId7" imgW="1231900" imgH="393700" progId="Equation.3">
                  <p:embed/>
                </p:oleObj>
              </mc:Choice>
              <mc:Fallback>
                <p:oleObj name="Equation" r:id="rId7" imgW="12319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147888" y="2667000"/>
                        <a:ext cx="2881312" cy="920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" name="Straight Connector 9"/>
          <p:cNvCxnSpPr/>
          <p:nvPr/>
        </p:nvCxnSpPr>
        <p:spPr>
          <a:xfrm>
            <a:off x="228600" y="3733800"/>
            <a:ext cx="868680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172268"/>
              </p:ext>
            </p:extLst>
          </p:nvPr>
        </p:nvGraphicFramePr>
        <p:xfrm>
          <a:off x="2261943" y="3745114"/>
          <a:ext cx="1900237" cy="950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37" name="Equation" r:id="rId9" imgW="812800" imgH="406400" progId="Equation.3">
                  <p:embed/>
                </p:oleObj>
              </mc:Choice>
              <mc:Fallback>
                <p:oleObj name="Equation" r:id="rId9" imgW="812800" imgH="406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261943" y="3745114"/>
                        <a:ext cx="1900237" cy="950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7640366"/>
              </p:ext>
            </p:extLst>
          </p:nvPr>
        </p:nvGraphicFramePr>
        <p:xfrm>
          <a:off x="2261943" y="4707341"/>
          <a:ext cx="1217612" cy="950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38" name="Equation" r:id="rId11" imgW="520700" imgH="406400" progId="Equation.3">
                  <p:embed/>
                </p:oleObj>
              </mc:Choice>
              <mc:Fallback>
                <p:oleObj name="Equation" r:id="rId11" imgW="520700" imgH="406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261943" y="4707341"/>
                        <a:ext cx="1217612" cy="9509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808813"/>
              </p:ext>
            </p:extLst>
          </p:nvPr>
        </p:nvGraphicFramePr>
        <p:xfrm>
          <a:off x="2355850" y="5791200"/>
          <a:ext cx="1454150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39" name="Equation" r:id="rId13" imgW="622300" imgH="393700" progId="Equation.3">
                  <p:embed/>
                </p:oleObj>
              </mc:Choice>
              <mc:Fallback>
                <p:oleObj name="Equation" r:id="rId13" imgW="6223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355850" y="5791200"/>
                        <a:ext cx="1454150" cy="920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262699" y="6058691"/>
            <a:ext cx="8806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D</a:t>
            </a:r>
            <a:r>
              <a:rPr lang="en-US" sz="2400" dirty="0" smtClean="0">
                <a:solidFill>
                  <a:srgbClr val="0000FF"/>
                </a:solidFill>
              </a:rPr>
              <a:t>one!</a:t>
            </a: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8" name="Straight Arrow Connector 7"/>
          <p:cNvCxnSpPr>
            <a:stCxn id="4" idx="0"/>
          </p:cNvCxnSpPr>
          <p:nvPr/>
        </p:nvCxnSpPr>
        <p:spPr>
          <a:xfrm flipH="1" flipV="1">
            <a:off x="4419600" y="3587750"/>
            <a:ext cx="283409" cy="2470941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943600" y="4724400"/>
            <a:ext cx="2332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more math (subtraction)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955145" y="5874025"/>
            <a:ext cx="2399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more math (factor out k)</a:t>
            </a:r>
            <a:endParaRPr lang="en-US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8843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" grpId="0"/>
      <p:bldP spid="1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uniquify1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14400" y="3581400"/>
            <a:ext cx="67025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the recurrence relation for calls to member for uniquify1?  Write a recursive function called count</a:t>
            </a:r>
            <a:r>
              <a:rPr lang="en-US" sz="2400" baseline="-25000" dirty="0" smtClean="0">
                <a:solidFill>
                  <a:srgbClr val="FF0000"/>
                </a:solidFill>
              </a:rPr>
              <a:t>1</a:t>
            </a:r>
            <a:r>
              <a:rPr lang="en-US" sz="2400" dirty="0" smtClean="0">
                <a:solidFill>
                  <a:srgbClr val="FF0000"/>
                </a:solidFill>
              </a:rPr>
              <a:t> that gives the number of calls to </a:t>
            </a:r>
            <a:r>
              <a:rPr lang="en-US" sz="2400" dirty="0" smtClean="0">
                <a:solidFill>
                  <a:srgbClr val="3366FF"/>
                </a:solidFill>
                <a:latin typeface="Arial"/>
                <a:cs typeface="Arial"/>
              </a:rPr>
              <a:t>member</a:t>
            </a:r>
            <a:r>
              <a:rPr lang="en-US" sz="2400" dirty="0" smtClean="0">
                <a:solidFill>
                  <a:srgbClr val="FF0000"/>
                </a:solidFill>
              </a:rPr>
              <a:t> for a list of size k.</a:t>
            </a:r>
            <a:endParaRPr lang="en-US" sz="2400" dirty="0">
              <a:solidFill>
                <a:srgbClr val="FF0000"/>
              </a:solidFill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138454"/>
              </p:ext>
            </p:extLst>
          </p:nvPr>
        </p:nvGraphicFramePr>
        <p:xfrm>
          <a:off x="1143000" y="5105400"/>
          <a:ext cx="5554663" cy="1189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9" name="Equation" r:id="rId3" imgW="2374900" imgH="508000" progId="Equation.3">
                  <p:embed/>
                </p:oleObj>
              </mc:Choice>
              <mc:Fallback>
                <p:oleObj name="Equation" r:id="rId3" imgW="2374900" imgH="5080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43000" y="5105400"/>
                        <a:ext cx="5554663" cy="11890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5400" y="1600200"/>
            <a:ext cx="4788295" cy="1921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1243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uniquify1</a:t>
            </a: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9397966"/>
              </p:ext>
            </p:extLst>
          </p:nvPr>
        </p:nvGraphicFramePr>
        <p:xfrm>
          <a:off x="857250" y="5060950"/>
          <a:ext cx="6681788" cy="1277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27" name="Equation" r:id="rId3" imgW="2857500" imgH="546100" progId="Equation.3">
                  <p:embed/>
                </p:oleObj>
              </mc:Choice>
              <mc:Fallback>
                <p:oleObj name="Equation" r:id="rId3" imgW="2857500" imgH="546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57250" y="5060950"/>
                        <a:ext cx="6681788" cy="12779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5400" y="1600200"/>
            <a:ext cx="4788295" cy="1921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7822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How many calls is that?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7755099"/>
              </p:ext>
            </p:extLst>
          </p:nvPr>
        </p:nvGraphicFramePr>
        <p:xfrm>
          <a:off x="857250" y="1676400"/>
          <a:ext cx="6681788" cy="1277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82" name="Equation" r:id="rId3" imgW="2857500" imgH="546100" progId="Equation.3">
                  <p:embed/>
                </p:oleObj>
              </mc:Choice>
              <mc:Fallback>
                <p:oleObj name="Equation" r:id="rId3" imgW="2857500" imgH="546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57250" y="1676400"/>
                        <a:ext cx="6681788" cy="12779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89016" y="3766810"/>
            <a:ext cx="14571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I claim:</a:t>
            </a:r>
            <a:endParaRPr lang="en-US" sz="3600" dirty="0">
              <a:solidFill>
                <a:srgbClr val="0000FF"/>
              </a:solidFill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6805903"/>
              </p:ext>
            </p:extLst>
          </p:nvPr>
        </p:nvGraphicFramePr>
        <p:xfrm>
          <a:off x="2438400" y="3884612"/>
          <a:ext cx="3236912" cy="534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83" name="Equation" r:id="rId5" imgW="1384300" imgH="228600" progId="Equation.3">
                  <p:embed/>
                </p:oleObj>
              </mc:Choice>
              <mc:Fallback>
                <p:oleObj name="Equation" r:id="rId5" imgW="13843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438400" y="3884612"/>
                        <a:ext cx="3236912" cy="5349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562896" y="5105400"/>
            <a:ext cx="26936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Can you prove it?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8433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Prove it!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438400"/>
          </a:xfrm>
        </p:spPr>
        <p:txBody>
          <a:bodyPr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State what you’re trying to prove!</a:t>
            </a:r>
          </a:p>
          <a:p>
            <a:pPr marL="514350" indent="-514350">
              <a:buAutoNum type="arabicPeriod"/>
            </a:pPr>
            <a:r>
              <a:rPr lang="en-US" dirty="0" smtClean="0"/>
              <a:t>State and prove the base case</a:t>
            </a:r>
          </a:p>
          <a:p>
            <a:pPr marL="514350" indent="-514350">
              <a:buAutoNum type="arabicPeriod"/>
            </a:pPr>
            <a:r>
              <a:rPr lang="en-US" dirty="0" smtClean="0"/>
              <a:t>Assume it’s true for k (or k-1) (and state the inductive hypothesis!)</a:t>
            </a:r>
          </a:p>
          <a:p>
            <a:pPr marL="514350" indent="-514350">
              <a:buAutoNum type="arabicPeriod"/>
            </a:pPr>
            <a:r>
              <a:rPr lang="en-US" dirty="0" smtClean="0"/>
              <a:t>Show that it holds for k+1 (or k)</a:t>
            </a:r>
          </a:p>
          <a:p>
            <a:pPr marL="777240" lvl="1" indent="-457200">
              <a:buFontTx/>
              <a:buChar char="-"/>
            </a:pPr>
            <a:endParaRPr lang="en-US" dirty="0" smtClean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771060"/>
              </p:ext>
            </p:extLst>
          </p:nvPr>
        </p:nvGraphicFramePr>
        <p:xfrm>
          <a:off x="1066800" y="4284662"/>
          <a:ext cx="6681788" cy="1277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06" name="Equation" r:id="rId3" imgW="2857500" imgH="546100" progId="Equation.3">
                  <p:embed/>
                </p:oleObj>
              </mc:Choice>
              <mc:Fallback>
                <p:oleObj name="Equation" r:id="rId3" imgW="2857500" imgH="546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66800" y="4284662"/>
                        <a:ext cx="6681788" cy="12779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62000" y="5715000"/>
            <a:ext cx="4615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1. </a:t>
            </a:r>
            <a:endParaRPr lang="en-US" sz="2800" dirty="0">
              <a:solidFill>
                <a:srgbClr val="0000FF"/>
              </a:solidFill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8704497"/>
              </p:ext>
            </p:extLst>
          </p:nvPr>
        </p:nvGraphicFramePr>
        <p:xfrm>
          <a:off x="1258887" y="5715000"/>
          <a:ext cx="3236913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07" name="Equation" r:id="rId5" imgW="1384300" imgH="228600" progId="Equation.3">
                  <p:embed/>
                </p:oleObj>
              </mc:Choice>
              <mc:Fallback>
                <p:oleObj name="Equation" r:id="rId5" imgW="13843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58887" y="5715000"/>
                        <a:ext cx="3236913" cy="533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" name="Straight Connector 8"/>
          <p:cNvCxnSpPr/>
          <p:nvPr/>
        </p:nvCxnSpPr>
        <p:spPr>
          <a:xfrm>
            <a:off x="612648" y="4114800"/>
            <a:ext cx="7921752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75469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4038600" cy="9906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Proof by induction!</a:t>
            </a:r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350359" y="1810308"/>
            <a:ext cx="4615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1. 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336543" y="2819400"/>
            <a:ext cx="4615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2.  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1010084" y="2851979"/>
            <a:ext cx="14617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Base case</a:t>
            </a:r>
            <a:r>
              <a:rPr lang="en-US" sz="2400" dirty="0" smtClean="0"/>
              <a:t>:</a:t>
            </a:r>
            <a:endParaRPr lang="en-US" sz="2400" dirty="0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7866404"/>
              </p:ext>
            </p:extLst>
          </p:nvPr>
        </p:nvGraphicFramePr>
        <p:xfrm>
          <a:off x="4238625" y="175399"/>
          <a:ext cx="4660757" cy="8914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82" name="Equation" r:id="rId3" imgW="2857500" imgH="546100" progId="Equation.3">
                  <p:embed/>
                </p:oleObj>
              </mc:Choice>
              <mc:Fallback>
                <p:oleObj name="Equation" r:id="rId3" imgW="2857500" imgH="546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238625" y="175399"/>
                        <a:ext cx="4660757" cy="8914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9487286"/>
              </p:ext>
            </p:extLst>
          </p:nvPr>
        </p:nvGraphicFramePr>
        <p:xfrm>
          <a:off x="1001712" y="1779040"/>
          <a:ext cx="3236913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83" name="Equation" r:id="rId5" imgW="1384300" imgH="228600" progId="Equation.3">
                  <p:embed/>
                </p:oleObj>
              </mc:Choice>
              <mc:Fallback>
                <p:oleObj name="Equation" r:id="rId5" imgW="13843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01712" y="1779040"/>
                        <a:ext cx="3236913" cy="533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259098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4038600" cy="9906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Proof by induction!</a:t>
            </a:r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350359" y="1810308"/>
            <a:ext cx="4615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1. 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336543" y="2819400"/>
            <a:ext cx="4615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2.  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1010084" y="2851979"/>
            <a:ext cx="22263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Base case: k = 0</a:t>
            </a:r>
            <a:endParaRPr lang="en-US" sz="2400" dirty="0"/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3302814" y="609600"/>
            <a:ext cx="3174186" cy="289808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4753822"/>
              </p:ext>
            </p:extLst>
          </p:nvPr>
        </p:nvGraphicFramePr>
        <p:xfrm>
          <a:off x="1295400" y="4565650"/>
          <a:ext cx="1693863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277" name="Equation" r:id="rId3" imgW="723900" imgH="203200" progId="Equation.3">
                  <p:embed/>
                </p:oleObj>
              </mc:Choice>
              <mc:Fallback>
                <p:oleObj name="Equation" r:id="rId3" imgW="7239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95400" y="4565650"/>
                        <a:ext cx="1693863" cy="4746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3660167"/>
              </p:ext>
            </p:extLst>
          </p:nvPr>
        </p:nvGraphicFramePr>
        <p:xfrm>
          <a:off x="1327150" y="3522663"/>
          <a:ext cx="1960563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278" name="Equation" r:id="rId5" imgW="838200" imgH="203200" progId="Equation.3">
                  <p:embed/>
                </p:oleObj>
              </mc:Choice>
              <mc:Fallback>
                <p:oleObj name="Equation" r:id="rId5" imgW="8382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327150" y="3522663"/>
                        <a:ext cx="1960563" cy="476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5552411"/>
              </p:ext>
            </p:extLst>
          </p:nvPr>
        </p:nvGraphicFramePr>
        <p:xfrm>
          <a:off x="4238625" y="175399"/>
          <a:ext cx="4660757" cy="8914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279" name="Equation" r:id="rId7" imgW="2857500" imgH="546100" progId="Equation.3">
                  <p:embed/>
                </p:oleObj>
              </mc:Choice>
              <mc:Fallback>
                <p:oleObj name="Equation" r:id="rId7" imgW="2857500" imgH="546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238625" y="175399"/>
                        <a:ext cx="4660757" cy="8914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5484773"/>
              </p:ext>
            </p:extLst>
          </p:nvPr>
        </p:nvGraphicFramePr>
        <p:xfrm>
          <a:off x="1001712" y="1779040"/>
          <a:ext cx="3236913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280" name="Equation" r:id="rId9" imgW="1384300" imgH="228600" progId="Equation.3">
                  <p:embed/>
                </p:oleObj>
              </mc:Choice>
              <mc:Fallback>
                <p:oleObj name="Equation" r:id="rId9" imgW="13843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001712" y="1779040"/>
                        <a:ext cx="3236913" cy="533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5664423" y="3525589"/>
            <a:ext cx="24413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from definition of count</a:t>
            </a:r>
            <a:r>
              <a:rPr lang="en-US" baseline="-25000" dirty="0" smtClean="0">
                <a:solidFill>
                  <a:srgbClr val="FF6600"/>
                </a:solidFill>
              </a:rPr>
              <a:t>1</a:t>
            </a:r>
            <a:endParaRPr lang="en-US" baseline="-250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36184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4038600" cy="9906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Proof by induction!</a:t>
            </a:r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350359" y="1810308"/>
            <a:ext cx="4615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1. 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336543" y="2819400"/>
            <a:ext cx="4615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2.  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1010084" y="2851979"/>
            <a:ext cx="22263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Base case: k = 0</a:t>
            </a:r>
            <a:endParaRPr lang="en-US" sz="2400" dirty="0"/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3302814" y="609600"/>
            <a:ext cx="3174186" cy="289808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2359968"/>
              </p:ext>
            </p:extLst>
          </p:nvPr>
        </p:nvGraphicFramePr>
        <p:xfrm>
          <a:off x="1266825" y="4537075"/>
          <a:ext cx="3535363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016" name="Equation" r:id="rId3" imgW="1511300" imgH="228600" progId="Equation.3">
                  <p:embed/>
                </p:oleObj>
              </mc:Choice>
              <mc:Fallback>
                <p:oleObj name="Equation" r:id="rId3" imgW="15113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66825" y="4537075"/>
                        <a:ext cx="3535363" cy="533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2406099"/>
              </p:ext>
            </p:extLst>
          </p:nvPr>
        </p:nvGraphicFramePr>
        <p:xfrm>
          <a:off x="1327150" y="3522663"/>
          <a:ext cx="1960563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017" name="Equation" r:id="rId5" imgW="838200" imgH="203200" progId="Equation.3">
                  <p:embed/>
                </p:oleObj>
              </mc:Choice>
              <mc:Fallback>
                <p:oleObj name="Equation" r:id="rId5" imgW="8382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327150" y="3522663"/>
                        <a:ext cx="1960563" cy="476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9" name="Straight Arrow Connector 18"/>
          <p:cNvCxnSpPr/>
          <p:nvPr/>
        </p:nvCxnSpPr>
        <p:spPr>
          <a:xfrm>
            <a:off x="3302814" y="3810000"/>
            <a:ext cx="1116786" cy="762000"/>
          </a:xfrm>
          <a:prstGeom prst="straightConnector1">
            <a:avLst/>
          </a:prstGeom>
          <a:ln>
            <a:solidFill>
              <a:srgbClr val="0000FF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2394228"/>
              </p:ext>
            </p:extLst>
          </p:nvPr>
        </p:nvGraphicFramePr>
        <p:xfrm>
          <a:off x="4238625" y="175399"/>
          <a:ext cx="4660757" cy="8914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018" name="Equation" r:id="rId7" imgW="2857500" imgH="546100" progId="Equation.3">
                  <p:embed/>
                </p:oleObj>
              </mc:Choice>
              <mc:Fallback>
                <p:oleObj name="Equation" r:id="rId7" imgW="2857500" imgH="546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238625" y="175399"/>
                        <a:ext cx="4660757" cy="8914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4676324"/>
              </p:ext>
            </p:extLst>
          </p:nvPr>
        </p:nvGraphicFramePr>
        <p:xfrm>
          <a:off x="1001712" y="1779040"/>
          <a:ext cx="3236913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019" name="Equation" r:id="rId9" imgW="1384300" imgH="228600" progId="Equation.3">
                  <p:embed/>
                </p:oleObj>
              </mc:Choice>
              <mc:Fallback>
                <p:oleObj name="Equation" r:id="rId9" imgW="13843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001712" y="1779040"/>
                        <a:ext cx="3236913" cy="533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5664423" y="3525589"/>
            <a:ext cx="24413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from definition of count</a:t>
            </a:r>
            <a:r>
              <a:rPr lang="en-US" baseline="-25000" dirty="0" smtClean="0">
                <a:solidFill>
                  <a:srgbClr val="FF6600"/>
                </a:solidFill>
              </a:rPr>
              <a:t>1</a:t>
            </a:r>
            <a:endParaRPr lang="en-US" baseline="-25000" dirty="0">
              <a:solidFill>
                <a:srgbClr val="FF66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719957" y="4583602"/>
            <a:ext cx="9246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by math</a:t>
            </a:r>
            <a:endParaRPr lang="en-US" baseline="-250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93938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4038600" cy="9906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Proof by induction!</a:t>
            </a:r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503466" y="3762407"/>
            <a:ext cx="16528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3. assume: 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305507" y="4369871"/>
            <a:ext cx="198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inductive hypothesis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00117" y="1841576"/>
            <a:ext cx="4615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1. </a:t>
            </a:r>
            <a:endParaRPr lang="en-US" sz="2800" dirty="0"/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0414740"/>
              </p:ext>
            </p:extLst>
          </p:nvPr>
        </p:nvGraphicFramePr>
        <p:xfrm>
          <a:off x="1051470" y="1810308"/>
          <a:ext cx="3236913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71" name="Equation" r:id="rId3" imgW="1384300" imgH="228600" progId="Equation.3">
                  <p:embed/>
                </p:oleObj>
              </mc:Choice>
              <mc:Fallback>
                <p:oleObj name="Equation" r:id="rId3" imgW="13843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51470" y="1810308"/>
                        <a:ext cx="3236913" cy="533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518212"/>
              </p:ext>
            </p:extLst>
          </p:nvPr>
        </p:nvGraphicFramePr>
        <p:xfrm>
          <a:off x="2565960" y="3810964"/>
          <a:ext cx="2109787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72" name="Equation" r:id="rId5" imgW="901700" imgH="203200" progId="Equation.3">
                  <p:embed/>
                </p:oleObj>
              </mc:Choice>
              <mc:Fallback>
                <p:oleObj name="Equation" r:id="rId5" imgW="9017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565960" y="3810964"/>
                        <a:ext cx="2109787" cy="4746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2523331"/>
              </p:ext>
            </p:extLst>
          </p:nvPr>
        </p:nvGraphicFramePr>
        <p:xfrm>
          <a:off x="4416425" y="4554537"/>
          <a:ext cx="1603375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73" name="Equation" r:id="rId7" imgW="685800" imgH="203200" progId="Equation.3">
                  <p:embed/>
                </p:oleObj>
              </mc:Choice>
              <mc:Fallback>
                <p:oleObj name="Equation" r:id="rId7" imgW="6858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416425" y="4554537"/>
                        <a:ext cx="1603375" cy="4746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" name="Straight Connector 8"/>
          <p:cNvCxnSpPr/>
          <p:nvPr/>
        </p:nvCxnSpPr>
        <p:spPr>
          <a:xfrm>
            <a:off x="381000" y="3048000"/>
            <a:ext cx="8439083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8391836"/>
              </p:ext>
            </p:extLst>
          </p:nvPr>
        </p:nvGraphicFramePr>
        <p:xfrm>
          <a:off x="4701738" y="3750639"/>
          <a:ext cx="2049462" cy="534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74" name="Equation" r:id="rId9" imgW="876300" imgH="228600" progId="Equation.3">
                  <p:embed/>
                </p:oleObj>
              </mc:Choice>
              <mc:Fallback>
                <p:oleObj name="Equation" r:id="rId9" imgW="8763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701738" y="3750639"/>
                        <a:ext cx="2049462" cy="5349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6865163"/>
              </p:ext>
            </p:extLst>
          </p:nvPr>
        </p:nvGraphicFramePr>
        <p:xfrm>
          <a:off x="4407043" y="175399"/>
          <a:ext cx="4660757" cy="8914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75" name="Equation" r:id="rId11" imgW="2857500" imgH="546100" progId="Equation.3">
                  <p:embed/>
                </p:oleObj>
              </mc:Choice>
              <mc:Fallback>
                <p:oleObj name="Equation" r:id="rId11" imgW="2857500" imgH="546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407043" y="175399"/>
                        <a:ext cx="4660757" cy="8914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211597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4038600" cy="9906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Proof by induction!</a:t>
            </a:r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350359" y="1810308"/>
            <a:ext cx="16528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3. assume: </a:t>
            </a:r>
            <a:endParaRPr lang="en-US" sz="2800" dirty="0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436261"/>
              </p:ext>
            </p:extLst>
          </p:nvPr>
        </p:nvGraphicFramePr>
        <p:xfrm>
          <a:off x="2489200" y="1814513"/>
          <a:ext cx="3416300" cy="534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57" name="Equation" r:id="rId3" imgW="1460500" imgH="228600" progId="Equation.3">
                  <p:embed/>
                </p:oleObj>
              </mc:Choice>
              <mc:Fallback>
                <p:oleObj name="Equation" r:id="rId3" imgW="14605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89200" y="1814513"/>
                        <a:ext cx="3416300" cy="534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934907" y="1927102"/>
            <a:ext cx="198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inductive hypothesis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69847" y="2677180"/>
            <a:ext cx="14589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4</a:t>
            </a:r>
            <a:r>
              <a:rPr lang="en-US" sz="2800" dirty="0" smtClean="0"/>
              <a:t>. prove: </a:t>
            </a:r>
            <a:endParaRPr lang="en-US" sz="28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228600" y="3733800"/>
            <a:ext cx="868680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7922597"/>
              </p:ext>
            </p:extLst>
          </p:nvPr>
        </p:nvGraphicFramePr>
        <p:xfrm>
          <a:off x="703263" y="3929063"/>
          <a:ext cx="4159250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58" name="Equation" r:id="rId5" imgW="1778000" imgH="203200" progId="Equation.3">
                  <p:embed/>
                </p:oleObj>
              </mc:Choice>
              <mc:Fallback>
                <p:oleObj name="Equation" r:id="rId5" imgW="17780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03263" y="3929063"/>
                        <a:ext cx="4159250" cy="4746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5944307" y="3948113"/>
            <a:ext cx="22117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by definition of count</a:t>
            </a:r>
            <a:r>
              <a:rPr lang="en-US" baseline="-25000" dirty="0">
                <a:solidFill>
                  <a:srgbClr val="FF6600"/>
                </a:solidFill>
              </a:rPr>
              <a:t>1</a:t>
            </a:r>
          </a:p>
        </p:txBody>
      </p:sp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9473474"/>
              </p:ext>
            </p:extLst>
          </p:nvPr>
        </p:nvGraphicFramePr>
        <p:xfrm>
          <a:off x="2076450" y="4495800"/>
          <a:ext cx="2495550" cy="53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59" name="Equation" r:id="rId7" imgW="1066800" imgH="228600" progId="Equation.3">
                  <p:embed/>
                </p:oleObj>
              </mc:Choice>
              <mc:Fallback>
                <p:oleObj name="Equation" r:id="rId7" imgW="10668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076450" y="4495800"/>
                        <a:ext cx="2495550" cy="536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5943600" y="4572000"/>
            <a:ext cx="198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inductive hypothesis</a:t>
            </a:r>
            <a:endParaRPr lang="en-US" dirty="0">
              <a:solidFill>
                <a:srgbClr val="FF6600"/>
              </a:solidFill>
            </a:endParaRPr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7719769"/>
              </p:ext>
            </p:extLst>
          </p:nvPr>
        </p:nvGraphicFramePr>
        <p:xfrm>
          <a:off x="2478087" y="2677180"/>
          <a:ext cx="3236913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60" name="Equation" r:id="rId9" imgW="1384300" imgH="228600" progId="Equation.3">
                  <p:embed/>
                </p:oleObj>
              </mc:Choice>
              <mc:Fallback>
                <p:oleObj name="Equation" r:id="rId9" imgW="13843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478087" y="2677180"/>
                        <a:ext cx="3236913" cy="533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617917"/>
              </p:ext>
            </p:extLst>
          </p:nvPr>
        </p:nvGraphicFramePr>
        <p:xfrm>
          <a:off x="2138363" y="5210175"/>
          <a:ext cx="2525712" cy="477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61" name="Equation" r:id="rId11" imgW="1079500" imgH="203200" progId="Equation.3">
                  <p:embed/>
                </p:oleObj>
              </mc:Choice>
              <mc:Fallback>
                <p:oleObj name="Equation" r:id="rId11" imgW="10795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138363" y="5210175"/>
                        <a:ext cx="2525712" cy="4778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235555"/>
              </p:ext>
            </p:extLst>
          </p:nvPr>
        </p:nvGraphicFramePr>
        <p:xfrm>
          <a:off x="2209800" y="5943600"/>
          <a:ext cx="1843088" cy="477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62" name="Equation" r:id="rId13" imgW="787400" imgH="203200" progId="Equation.3">
                  <p:embed/>
                </p:oleObj>
              </mc:Choice>
              <mc:Fallback>
                <p:oleObj name="Equation" r:id="rId13" imgW="7874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209800" y="5943600"/>
                        <a:ext cx="1843088" cy="4778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4422203" y="6001335"/>
            <a:ext cx="8806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D</a:t>
            </a:r>
            <a:r>
              <a:rPr lang="en-US" sz="2400" dirty="0" smtClean="0">
                <a:solidFill>
                  <a:srgbClr val="0000FF"/>
                </a:solidFill>
              </a:rPr>
              <a:t>one!</a:t>
            </a: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26" name="Straight Arrow Connector 25"/>
          <p:cNvCxnSpPr>
            <a:stCxn id="25" idx="0"/>
          </p:cNvCxnSpPr>
          <p:nvPr/>
        </p:nvCxnSpPr>
        <p:spPr>
          <a:xfrm flipH="1" flipV="1">
            <a:off x="4664075" y="3200400"/>
            <a:ext cx="198438" cy="2800935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3378434"/>
              </p:ext>
            </p:extLst>
          </p:nvPr>
        </p:nvGraphicFramePr>
        <p:xfrm>
          <a:off x="4407043" y="175399"/>
          <a:ext cx="4660757" cy="8914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63" name="Equation" r:id="rId15" imgW="2857500" imgH="546100" progId="Equation.3">
                  <p:embed/>
                </p:oleObj>
              </mc:Choice>
              <mc:Fallback>
                <p:oleObj name="Equation" r:id="rId15" imgW="2857500" imgH="546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4407043" y="175399"/>
                        <a:ext cx="4660757" cy="8914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5920936" y="5181600"/>
            <a:ext cx="27658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math (multiply through by 2)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999750" y="5943600"/>
            <a:ext cx="6296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math</a:t>
            </a:r>
            <a:endParaRPr lang="en-US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2388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  <p:bldP spid="25" grpId="0"/>
      <p:bldP spid="27" grpId="0"/>
      <p:bldP spid="2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Does it matter?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5069900"/>
              </p:ext>
            </p:extLst>
          </p:nvPr>
        </p:nvGraphicFramePr>
        <p:xfrm>
          <a:off x="5029200" y="4908999"/>
          <a:ext cx="3236913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6" name="Equation" r:id="rId3" imgW="1384300" imgH="228600" progId="Equation.3">
                  <p:embed/>
                </p:oleObj>
              </mc:Choice>
              <mc:Fallback>
                <p:oleObj name="Equation" r:id="rId3" imgW="13843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029200" y="4908999"/>
                        <a:ext cx="3236913" cy="533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4261758"/>
              </p:ext>
            </p:extLst>
          </p:nvPr>
        </p:nvGraphicFramePr>
        <p:xfrm>
          <a:off x="4724400" y="2057400"/>
          <a:ext cx="2881312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7" name="Equation" r:id="rId5" imgW="1231900" imgH="393700" progId="Equation.3">
                  <p:embed/>
                </p:oleObj>
              </mc:Choice>
              <mc:Fallback>
                <p:oleObj name="Equation" r:id="rId5" imgW="12319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724400" y="2057400"/>
                        <a:ext cx="2881312" cy="920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324600" y="3653135"/>
            <a:ext cx="4864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vs.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2400" y="4481690"/>
            <a:ext cx="4788295" cy="192141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2400" y="1752600"/>
            <a:ext cx="4512039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4104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Does it matter?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7245041"/>
              </p:ext>
            </p:extLst>
          </p:nvPr>
        </p:nvGraphicFramePr>
        <p:xfrm>
          <a:off x="5001463" y="2095500"/>
          <a:ext cx="3236913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12" name="Equation" r:id="rId3" imgW="1384300" imgH="228600" progId="Equation.3">
                  <p:embed/>
                </p:oleObj>
              </mc:Choice>
              <mc:Fallback>
                <p:oleObj name="Equation" r:id="rId3" imgW="13843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001463" y="2095500"/>
                        <a:ext cx="3236913" cy="533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2830946"/>
              </p:ext>
            </p:extLst>
          </p:nvPr>
        </p:nvGraphicFramePr>
        <p:xfrm>
          <a:off x="914400" y="1828800"/>
          <a:ext cx="2881312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13" name="Equation" r:id="rId5" imgW="1231900" imgH="393700" progId="Equation.3">
                  <p:embed/>
                </p:oleObj>
              </mc:Choice>
              <mc:Fallback>
                <p:oleObj name="Equation" r:id="rId5" imgW="12319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828800"/>
                        <a:ext cx="2881312" cy="920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295400" y="3962400"/>
            <a:ext cx="41802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i="1" dirty="0" smtClean="0"/>
              <a:t>k</a:t>
            </a:r>
            <a:endParaRPr lang="en-US" sz="3200" i="1" dirty="0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0676151"/>
              </p:ext>
            </p:extLst>
          </p:nvPr>
        </p:nvGraphicFramePr>
        <p:xfrm>
          <a:off x="373063" y="4905375"/>
          <a:ext cx="1455737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14" name="Equation" r:id="rId7" imgW="622300" imgH="215900" progId="Equation.3">
                  <p:embed/>
                </p:oleObj>
              </mc:Choice>
              <mc:Fallback>
                <p:oleObj name="Equation" r:id="rId7" imgW="6223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73063" y="4905375"/>
                        <a:ext cx="1455737" cy="504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4140654"/>
              </p:ext>
            </p:extLst>
          </p:nvPr>
        </p:nvGraphicFramePr>
        <p:xfrm>
          <a:off x="381000" y="5729288"/>
          <a:ext cx="1425575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15" name="Equation" r:id="rId9" imgW="609600" imgH="203200" progId="Equation.3">
                  <p:embed/>
                </p:oleObj>
              </mc:Choice>
              <mc:Fallback>
                <p:oleObj name="Equation" r:id="rId9" imgW="6096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81000" y="5729288"/>
                        <a:ext cx="1425575" cy="476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" name="Straight Connector 11"/>
          <p:cNvCxnSpPr/>
          <p:nvPr/>
        </p:nvCxnSpPr>
        <p:spPr>
          <a:xfrm>
            <a:off x="301533" y="4724400"/>
            <a:ext cx="815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981200" y="3962400"/>
            <a:ext cx="0" cy="224313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267587" y="39624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895600" y="39624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1</a:t>
            </a:r>
            <a:endParaRPr lang="en-US" sz="3200" dirty="0"/>
          </a:p>
        </p:txBody>
      </p:sp>
      <p:sp>
        <p:nvSpPr>
          <p:cNvPr id="18" name="TextBox 17"/>
          <p:cNvSpPr txBox="1"/>
          <p:nvPr/>
        </p:nvSpPr>
        <p:spPr>
          <a:xfrm>
            <a:off x="3551310" y="39624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160910" y="39624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3</a:t>
            </a:r>
            <a:endParaRPr lang="en-US" sz="3200" dirty="0"/>
          </a:p>
        </p:txBody>
      </p:sp>
      <p:sp>
        <p:nvSpPr>
          <p:cNvPr id="20" name="TextBox 19"/>
          <p:cNvSpPr txBox="1"/>
          <p:nvPr/>
        </p:nvSpPr>
        <p:spPr>
          <a:xfrm>
            <a:off x="4724400" y="39624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334000" y="3962400"/>
            <a:ext cx="59503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…</a:t>
            </a:r>
            <a:endParaRPr lang="en-US" sz="3200" dirty="0"/>
          </a:p>
        </p:txBody>
      </p:sp>
      <p:sp>
        <p:nvSpPr>
          <p:cNvPr id="22" name="TextBox 21"/>
          <p:cNvSpPr txBox="1"/>
          <p:nvPr/>
        </p:nvSpPr>
        <p:spPr>
          <a:xfrm>
            <a:off x="5958165" y="3962400"/>
            <a:ext cx="63751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10</a:t>
            </a:r>
            <a:endParaRPr lang="en-US" sz="3200" dirty="0"/>
          </a:p>
        </p:txBody>
      </p:sp>
      <p:sp>
        <p:nvSpPr>
          <p:cNvPr id="23" name="TextBox 22"/>
          <p:cNvSpPr txBox="1"/>
          <p:nvPr/>
        </p:nvSpPr>
        <p:spPr>
          <a:xfrm>
            <a:off x="7287286" y="3962400"/>
            <a:ext cx="86393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100</a:t>
            </a:r>
            <a:endParaRPr lang="en-US" sz="3200" dirty="0"/>
          </a:p>
        </p:txBody>
      </p:sp>
      <p:sp>
        <p:nvSpPr>
          <p:cNvPr id="24" name="TextBox 23"/>
          <p:cNvSpPr txBox="1"/>
          <p:nvPr/>
        </p:nvSpPr>
        <p:spPr>
          <a:xfrm>
            <a:off x="6553200" y="3962400"/>
            <a:ext cx="59503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…</a:t>
            </a:r>
            <a:endParaRPr lang="en-US" sz="3200" dirty="0"/>
          </a:p>
        </p:txBody>
      </p:sp>
      <p:sp>
        <p:nvSpPr>
          <p:cNvPr id="25" name="TextBox 24"/>
          <p:cNvSpPr txBox="1"/>
          <p:nvPr/>
        </p:nvSpPr>
        <p:spPr>
          <a:xfrm>
            <a:off x="2225578" y="5181600"/>
            <a:ext cx="4414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lang="en-US" sz="3600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300820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Does it matter?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5105830"/>
              </p:ext>
            </p:extLst>
          </p:nvPr>
        </p:nvGraphicFramePr>
        <p:xfrm>
          <a:off x="5001463" y="2095500"/>
          <a:ext cx="3236913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36" name="Equation" r:id="rId3" imgW="1384300" imgH="228600" progId="Equation.3">
                  <p:embed/>
                </p:oleObj>
              </mc:Choice>
              <mc:Fallback>
                <p:oleObj name="Equation" r:id="rId3" imgW="13843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001463" y="2095500"/>
                        <a:ext cx="3236913" cy="533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0756400"/>
              </p:ext>
            </p:extLst>
          </p:nvPr>
        </p:nvGraphicFramePr>
        <p:xfrm>
          <a:off x="914400" y="1828800"/>
          <a:ext cx="2881312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37" name="Equation" r:id="rId5" imgW="1231900" imgH="393700" progId="Equation.3">
                  <p:embed/>
                </p:oleObj>
              </mc:Choice>
              <mc:Fallback>
                <p:oleObj name="Equation" r:id="rId5" imgW="12319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828800"/>
                        <a:ext cx="2881312" cy="920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295400" y="3962400"/>
            <a:ext cx="41802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i="1" dirty="0" smtClean="0"/>
              <a:t>k</a:t>
            </a:r>
            <a:endParaRPr lang="en-US" sz="3200" i="1" dirty="0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1012392"/>
              </p:ext>
            </p:extLst>
          </p:nvPr>
        </p:nvGraphicFramePr>
        <p:xfrm>
          <a:off x="373063" y="4905375"/>
          <a:ext cx="1455737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38" name="Equation" r:id="rId7" imgW="622300" imgH="215900" progId="Equation.3">
                  <p:embed/>
                </p:oleObj>
              </mc:Choice>
              <mc:Fallback>
                <p:oleObj name="Equation" r:id="rId7" imgW="6223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73063" y="4905375"/>
                        <a:ext cx="1455737" cy="504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8184760"/>
              </p:ext>
            </p:extLst>
          </p:nvPr>
        </p:nvGraphicFramePr>
        <p:xfrm>
          <a:off x="381000" y="5729288"/>
          <a:ext cx="1425575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39" name="Equation" r:id="rId9" imgW="609600" imgH="203200" progId="Equation.3">
                  <p:embed/>
                </p:oleObj>
              </mc:Choice>
              <mc:Fallback>
                <p:oleObj name="Equation" r:id="rId9" imgW="6096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81000" y="5729288"/>
                        <a:ext cx="1425575" cy="476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" name="Straight Connector 11"/>
          <p:cNvCxnSpPr/>
          <p:nvPr/>
        </p:nvCxnSpPr>
        <p:spPr>
          <a:xfrm>
            <a:off x="301533" y="4724400"/>
            <a:ext cx="815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981200" y="3962400"/>
            <a:ext cx="0" cy="224313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267587" y="39624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895600" y="39624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1</a:t>
            </a:r>
            <a:endParaRPr lang="en-US" sz="3200" dirty="0"/>
          </a:p>
        </p:txBody>
      </p:sp>
      <p:sp>
        <p:nvSpPr>
          <p:cNvPr id="18" name="TextBox 17"/>
          <p:cNvSpPr txBox="1"/>
          <p:nvPr/>
        </p:nvSpPr>
        <p:spPr>
          <a:xfrm>
            <a:off x="3551310" y="39624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160910" y="39624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3</a:t>
            </a:r>
            <a:endParaRPr lang="en-US" sz="3200" dirty="0"/>
          </a:p>
        </p:txBody>
      </p:sp>
      <p:sp>
        <p:nvSpPr>
          <p:cNvPr id="20" name="TextBox 19"/>
          <p:cNvSpPr txBox="1"/>
          <p:nvPr/>
        </p:nvSpPr>
        <p:spPr>
          <a:xfrm>
            <a:off x="4724400" y="39624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334000" y="3962400"/>
            <a:ext cx="59503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…</a:t>
            </a:r>
            <a:endParaRPr lang="en-US" sz="3200" dirty="0"/>
          </a:p>
        </p:txBody>
      </p:sp>
      <p:sp>
        <p:nvSpPr>
          <p:cNvPr id="22" name="TextBox 21"/>
          <p:cNvSpPr txBox="1"/>
          <p:nvPr/>
        </p:nvSpPr>
        <p:spPr>
          <a:xfrm>
            <a:off x="5958165" y="3962400"/>
            <a:ext cx="63751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10</a:t>
            </a:r>
            <a:endParaRPr lang="en-US" sz="3200" dirty="0"/>
          </a:p>
        </p:txBody>
      </p:sp>
      <p:sp>
        <p:nvSpPr>
          <p:cNvPr id="23" name="TextBox 22"/>
          <p:cNvSpPr txBox="1"/>
          <p:nvPr/>
        </p:nvSpPr>
        <p:spPr>
          <a:xfrm>
            <a:off x="7287286" y="3962400"/>
            <a:ext cx="86393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100</a:t>
            </a:r>
            <a:endParaRPr lang="en-US" sz="3200" dirty="0"/>
          </a:p>
        </p:txBody>
      </p:sp>
      <p:sp>
        <p:nvSpPr>
          <p:cNvPr id="24" name="TextBox 23"/>
          <p:cNvSpPr txBox="1"/>
          <p:nvPr/>
        </p:nvSpPr>
        <p:spPr>
          <a:xfrm>
            <a:off x="6553200" y="3962400"/>
            <a:ext cx="59503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…</a:t>
            </a:r>
            <a:endParaRPr lang="en-US" sz="3200" dirty="0"/>
          </a:p>
        </p:txBody>
      </p:sp>
      <p:sp>
        <p:nvSpPr>
          <p:cNvPr id="26" name="TextBox 25"/>
          <p:cNvSpPr txBox="1"/>
          <p:nvPr/>
        </p:nvSpPr>
        <p:spPr>
          <a:xfrm>
            <a:off x="2269763" y="48006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0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286000" y="54864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0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891114" y="5062210"/>
            <a:ext cx="4414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lang="en-US" sz="3600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340840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Does it matter?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0300826"/>
              </p:ext>
            </p:extLst>
          </p:nvPr>
        </p:nvGraphicFramePr>
        <p:xfrm>
          <a:off x="5001463" y="2095500"/>
          <a:ext cx="3236913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60" name="Equation" r:id="rId3" imgW="1384300" imgH="228600" progId="Equation.3">
                  <p:embed/>
                </p:oleObj>
              </mc:Choice>
              <mc:Fallback>
                <p:oleObj name="Equation" r:id="rId3" imgW="13843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001463" y="2095500"/>
                        <a:ext cx="3236913" cy="533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8383886"/>
              </p:ext>
            </p:extLst>
          </p:nvPr>
        </p:nvGraphicFramePr>
        <p:xfrm>
          <a:off x="914400" y="1828800"/>
          <a:ext cx="2881312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61" name="Equation" r:id="rId5" imgW="1231900" imgH="393700" progId="Equation.3">
                  <p:embed/>
                </p:oleObj>
              </mc:Choice>
              <mc:Fallback>
                <p:oleObj name="Equation" r:id="rId5" imgW="12319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828800"/>
                        <a:ext cx="2881312" cy="920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295400" y="3962400"/>
            <a:ext cx="41802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i="1" dirty="0" smtClean="0"/>
              <a:t>k</a:t>
            </a:r>
            <a:endParaRPr lang="en-US" sz="3200" i="1" dirty="0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7849895"/>
              </p:ext>
            </p:extLst>
          </p:nvPr>
        </p:nvGraphicFramePr>
        <p:xfrm>
          <a:off x="373063" y="4905375"/>
          <a:ext cx="1455737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62" name="Equation" r:id="rId7" imgW="622300" imgH="215900" progId="Equation.3">
                  <p:embed/>
                </p:oleObj>
              </mc:Choice>
              <mc:Fallback>
                <p:oleObj name="Equation" r:id="rId7" imgW="6223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73063" y="4905375"/>
                        <a:ext cx="1455737" cy="504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3439072"/>
              </p:ext>
            </p:extLst>
          </p:nvPr>
        </p:nvGraphicFramePr>
        <p:xfrm>
          <a:off x="381000" y="5729288"/>
          <a:ext cx="1425575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63" name="Equation" r:id="rId9" imgW="609600" imgH="203200" progId="Equation.3">
                  <p:embed/>
                </p:oleObj>
              </mc:Choice>
              <mc:Fallback>
                <p:oleObj name="Equation" r:id="rId9" imgW="6096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81000" y="5729288"/>
                        <a:ext cx="1425575" cy="476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" name="Straight Connector 11"/>
          <p:cNvCxnSpPr/>
          <p:nvPr/>
        </p:nvCxnSpPr>
        <p:spPr>
          <a:xfrm>
            <a:off x="301533" y="4724400"/>
            <a:ext cx="815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981200" y="3962400"/>
            <a:ext cx="0" cy="224313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267587" y="39624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895600" y="39624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1</a:t>
            </a:r>
            <a:endParaRPr lang="en-US" sz="3200" dirty="0"/>
          </a:p>
        </p:txBody>
      </p:sp>
      <p:sp>
        <p:nvSpPr>
          <p:cNvPr id="18" name="TextBox 17"/>
          <p:cNvSpPr txBox="1"/>
          <p:nvPr/>
        </p:nvSpPr>
        <p:spPr>
          <a:xfrm>
            <a:off x="3551310" y="39624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160910" y="39624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3</a:t>
            </a:r>
            <a:endParaRPr lang="en-US" sz="3200" dirty="0"/>
          </a:p>
        </p:txBody>
      </p:sp>
      <p:sp>
        <p:nvSpPr>
          <p:cNvPr id="20" name="TextBox 19"/>
          <p:cNvSpPr txBox="1"/>
          <p:nvPr/>
        </p:nvSpPr>
        <p:spPr>
          <a:xfrm>
            <a:off x="4724400" y="39624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334000" y="3962400"/>
            <a:ext cx="59503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…</a:t>
            </a:r>
            <a:endParaRPr lang="en-US" sz="3200" dirty="0"/>
          </a:p>
        </p:txBody>
      </p:sp>
      <p:sp>
        <p:nvSpPr>
          <p:cNvPr id="22" name="TextBox 21"/>
          <p:cNvSpPr txBox="1"/>
          <p:nvPr/>
        </p:nvSpPr>
        <p:spPr>
          <a:xfrm>
            <a:off x="5958165" y="3962400"/>
            <a:ext cx="63751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10</a:t>
            </a:r>
            <a:endParaRPr lang="en-US" sz="3200" dirty="0"/>
          </a:p>
        </p:txBody>
      </p:sp>
      <p:sp>
        <p:nvSpPr>
          <p:cNvPr id="23" name="TextBox 22"/>
          <p:cNvSpPr txBox="1"/>
          <p:nvPr/>
        </p:nvSpPr>
        <p:spPr>
          <a:xfrm>
            <a:off x="7287286" y="3962400"/>
            <a:ext cx="86393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100</a:t>
            </a:r>
            <a:endParaRPr lang="en-US" sz="3200" dirty="0"/>
          </a:p>
        </p:txBody>
      </p:sp>
      <p:sp>
        <p:nvSpPr>
          <p:cNvPr id="24" name="TextBox 23"/>
          <p:cNvSpPr txBox="1"/>
          <p:nvPr/>
        </p:nvSpPr>
        <p:spPr>
          <a:xfrm>
            <a:off x="6553200" y="3962400"/>
            <a:ext cx="59503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…</a:t>
            </a:r>
            <a:endParaRPr lang="en-US" sz="3200" dirty="0"/>
          </a:p>
        </p:txBody>
      </p:sp>
      <p:sp>
        <p:nvSpPr>
          <p:cNvPr id="26" name="TextBox 25"/>
          <p:cNvSpPr txBox="1"/>
          <p:nvPr/>
        </p:nvSpPr>
        <p:spPr>
          <a:xfrm>
            <a:off x="2269763" y="48006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897776" y="48006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1</a:t>
            </a:r>
            <a:endParaRPr lang="en-US" sz="3200" dirty="0"/>
          </a:p>
        </p:txBody>
      </p:sp>
      <p:sp>
        <p:nvSpPr>
          <p:cNvPr id="35" name="TextBox 34"/>
          <p:cNvSpPr txBox="1"/>
          <p:nvPr/>
        </p:nvSpPr>
        <p:spPr>
          <a:xfrm>
            <a:off x="2286000" y="54864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914013" y="54864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1</a:t>
            </a:r>
            <a:endParaRPr lang="en-US" sz="3200" dirty="0"/>
          </a:p>
        </p:txBody>
      </p:sp>
      <p:sp>
        <p:nvSpPr>
          <p:cNvPr id="44" name="TextBox 43"/>
          <p:cNvSpPr txBox="1"/>
          <p:nvPr/>
        </p:nvSpPr>
        <p:spPr>
          <a:xfrm>
            <a:off x="3517672" y="5062210"/>
            <a:ext cx="4414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lang="en-US" sz="3600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76674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Does it matter?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8433188"/>
              </p:ext>
            </p:extLst>
          </p:nvPr>
        </p:nvGraphicFramePr>
        <p:xfrm>
          <a:off x="5001463" y="2095500"/>
          <a:ext cx="3236913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84" name="Equation" r:id="rId3" imgW="1384300" imgH="228600" progId="Equation.3">
                  <p:embed/>
                </p:oleObj>
              </mc:Choice>
              <mc:Fallback>
                <p:oleObj name="Equation" r:id="rId3" imgW="13843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001463" y="2095500"/>
                        <a:ext cx="3236913" cy="533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6933626"/>
              </p:ext>
            </p:extLst>
          </p:nvPr>
        </p:nvGraphicFramePr>
        <p:xfrm>
          <a:off x="914400" y="1828800"/>
          <a:ext cx="2881312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85" name="Equation" r:id="rId5" imgW="1231900" imgH="393700" progId="Equation.3">
                  <p:embed/>
                </p:oleObj>
              </mc:Choice>
              <mc:Fallback>
                <p:oleObj name="Equation" r:id="rId5" imgW="12319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828800"/>
                        <a:ext cx="2881312" cy="920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295400" y="3962400"/>
            <a:ext cx="41802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i="1" dirty="0" smtClean="0"/>
              <a:t>k</a:t>
            </a:r>
            <a:endParaRPr lang="en-US" sz="3200" i="1" dirty="0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8854493"/>
              </p:ext>
            </p:extLst>
          </p:nvPr>
        </p:nvGraphicFramePr>
        <p:xfrm>
          <a:off x="373063" y="4905375"/>
          <a:ext cx="1455737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86" name="Equation" r:id="rId7" imgW="622300" imgH="215900" progId="Equation.3">
                  <p:embed/>
                </p:oleObj>
              </mc:Choice>
              <mc:Fallback>
                <p:oleObj name="Equation" r:id="rId7" imgW="6223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73063" y="4905375"/>
                        <a:ext cx="1455737" cy="504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9289914"/>
              </p:ext>
            </p:extLst>
          </p:nvPr>
        </p:nvGraphicFramePr>
        <p:xfrm>
          <a:off x="381000" y="5729288"/>
          <a:ext cx="1425575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87" name="Equation" r:id="rId9" imgW="609600" imgH="203200" progId="Equation.3">
                  <p:embed/>
                </p:oleObj>
              </mc:Choice>
              <mc:Fallback>
                <p:oleObj name="Equation" r:id="rId9" imgW="6096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81000" y="5729288"/>
                        <a:ext cx="1425575" cy="476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" name="Straight Connector 11"/>
          <p:cNvCxnSpPr/>
          <p:nvPr/>
        </p:nvCxnSpPr>
        <p:spPr>
          <a:xfrm>
            <a:off x="301533" y="4724400"/>
            <a:ext cx="815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981200" y="3962400"/>
            <a:ext cx="0" cy="224313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267587" y="39624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895600" y="39624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1</a:t>
            </a:r>
            <a:endParaRPr lang="en-US" sz="3200" dirty="0"/>
          </a:p>
        </p:txBody>
      </p:sp>
      <p:sp>
        <p:nvSpPr>
          <p:cNvPr id="18" name="TextBox 17"/>
          <p:cNvSpPr txBox="1"/>
          <p:nvPr/>
        </p:nvSpPr>
        <p:spPr>
          <a:xfrm>
            <a:off x="3551310" y="39624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160910" y="39624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3</a:t>
            </a:r>
            <a:endParaRPr lang="en-US" sz="3200" dirty="0"/>
          </a:p>
        </p:txBody>
      </p:sp>
      <p:sp>
        <p:nvSpPr>
          <p:cNvPr id="20" name="TextBox 19"/>
          <p:cNvSpPr txBox="1"/>
          <p:nvPr/>
        </p:nvSpPr>
        <p:spPr>
          <a:xfrm>
            <a:off x="4724400" y="39624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334000" y="3962400"/>
            <a:ext cx="59503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…</a:t>
            </a:r>
            <a:endParaRPr lang="en-US" sz="3200" dirty="0"/>
          </a:p>
        </p:txBody>
      </p:sp>
      <p:sp>
        <p:nvSpPr>
          <p:cNvPr id="22" name="TextBox 21"/>
          <p:cNvSpPr txBox="1"/>
          <p:nvPr/>
        </p:nvSpPr>
        <p:spPr>
          <a:xfrm>
            <a:off x="5958165" y="3962400"/>
            <a:ext cx="63751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10</a:t>
            </a:r>
            <a:endParaRPr lang="en-US" sz="3200" dirty="0"/>
          </a:p>
        </p:txBody>
      </p:sp>
      <p:sp>
        <p:nvSpPr>
          <p:cNvPr id="23" name="TextBox 22"/>
          <p:cNvSpPr txBox="1"/>
          <p:nvPr/>
        </p:nvSpPr>
        <p:spPr>
          <a:xfrm>
            <a:off x="7287286" y="3962400"/>
            <a:ext cx="86393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100</a:t>
            </a:r>
            <a:endParaRPr lang="en-US" sz="3200" dirty="0"/>
          </a:p>
        </p:txBody>
      </p:sp>
      <p:sp>
        <p:nvSpPr>
          <p:cNvPr id="24" name="TextBox 23"/>
          <p:cNvSpPr txBox="1"/>
          <p:nvPr/>
        </p:nvSpPr>
        <p:spPr>
          <a:xfrm>
            <a:off x="6553200" y="3962400"/>
            <a:ext cx="59503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…</a:t>
            </a:r>
            <a:endParaRPr lang="en-US" sz="3200" dirty="0"/>
          </a:p>
        </p:txBody>
      </p:sp>
      <p:sp>
        <p:nvSpPr>
          <p:cNvPr id="26" name="TextBox 25"/>
          <p:cNvSpPr txBox="1"/>
          <p:nvPr/>
        </p:nvSpPr>
        <p:spPr>
          <a:xfrm>
            <a:off x="2269763" y="48006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897776" y="48006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1</a:t>
            </a:r>
            <a:endParaRPr lang="en-US" sz="3200" dirty="0"/>
          </a:p>
        </p:txBody>
      </p:sp>
      <p:sp>
        <p:nvSpPr>
          <p:cNvPr id="28" name="TextBox 27"/>
          <p:cNvSpPr txBox="1"/>
          <p:nvPr/>
        </p:nvSpPr>
        <p:spPr>
          <a:xfrm>
            <a:off x="3553486" y="48006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3</a:t>
            </a:r>
            <a:endParaRPr lang="en-US" sz="3200" dirty="0"/>
          </a:p>
        </p:txBody>
      </p:sp>
      <p:sp>
        <p:nvSpPr>
          <p:cNvPr id="35" name="TextBox 34"/>
          <p:cNvSpPr txBox="1"/>
          <p:nvPr/>
        </p:nvSpPr>
        <p:spPr>
          <a:xfrm>
            <a:off x="2286000" y="54864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914013" y="54864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1</a:t>
            </a:r>
            <a:endParaRPr lang="en-US" sz="3200" dirty="0"/>
          </a:p>
        </p:txBody>
      </p:sp>
      <p:sp>
        <p:nvSpPr>
          <p:cNvPr id="37" name="TextBox 36"/>
          <p:cNvSpPr txBox="1"/>
          <p:nvPr/>
        </p:nvSpPr>
        <p:spPr>
          <a:xfrm>
            <a:off x="3569723" y="54864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4</a:t>
            </a:r>
            <a:endParaRPr lang="en-US" sz="3200" dirty="0"/>
          </a:p>
        </p:txBody>
      </p:sp>
      <p:sp>
        <p:nvSpPr>
          <p:cNvPr id="44" name="TextBox 43"/>
          <p:cNvSpPr txBox="1"/>
          <p:nvPr/>
        </p:nvSpPr>
        <p:spPr>
          <a:xfrm>
            <a:off x="4160910" y="5093477"/>
            <a:ext cx="4414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lang="en-US" sz="3600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733940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Does it matter?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9147611"/>
              </p:ext>
            </p:extLst>
          </p:nvPr>
        </p:nvGraphicFramePr>
        <p:xfrm>
          <a:off x="5001463" y="2095500"/>
          <a:ext cx="3236913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208" name="Equation" r:id="rId3" imgW="1384300" imgH="228600" progId="Equation.3">
                  <p:embed/>
                </p:oleObj>
              </mc:Choice>
              <mc:Fallback>
                <p:oleObj name="Equation" r:id="rId3" imgW="13843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001463" y="2095500"/>
                        <a:ext cx="3236913" cy="533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3250416"/>
              </p:ext>
            </p:extLst>
          </p:nvPr>
        </p:nvGraphicFramePr>
        <p:xfrm>
          <a:off x="914400" y="1828800"/>
          <a:ext cx="2881312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209" name="Equation" r:id="rId5" imgW="1231900" imgH="393700" progId="Equation.3">
                  <p:embed/>
                </p:oleObj>
              </mc:Choice>
              <mc:Fallback>
                <p:oleObj name="Equation" r:id="rId5" imgW="12319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828800"/>
                        <a:ext cx="2881312" cy="920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295400" y="3962400"/>
            <a:ext cx="41802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i="1" dirty="0" smtClean="0"/>
              <a:t>k</a:t>
            </a:r>
            <a:endParaRPr lang="en-US" sz="3200" i="1" dirty="0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2671137"/>
              </p:ext>
            </p:extLst>
          </p:nvPr>
        </p:nvGraphicFramePr>
        <p:xfrm>
          <a:off x="373063" y="4905375"/>
          <a:ext cx="1455737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210" name="Equation" r:id="rId7" imgW="622300" imgH="215900" progId="Equation.3">
                  <p:embed/>
                </p:oleObj>
              </mc:Choice>
              <mc:Fallback>
                <p:oleObj name="Equation" r:id="rId7" imgW="6223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73063" y="4905375"/>
                        <a:ext cx="1455737" cy="504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0030568"/>
              </p:ext>
            </p:extLst>
          </p:nvPr>
        </p:nvGraphicFramePr>
        <p:xfrm>
          <a:off x="381000" y="5729288"/>
          <a:ext cx="1425575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211" name="Equation" r:id="rId9" imgW="609600" imgH="203200" progId="Equation.3">
                  <p:embed/>
                </p:oleObj>
              </mc:Choice>
              <mc:Fallback>
                <p:oleObj name="Equation" r:id="rId9" imgW="6096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81000" y="5729288"/>
                        <a:ext cx="1425575" cy="476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" name="Straight Connector 11"/>
          <p:cNvCxnSpPr/>
          <p:nvPr/>
        </p:nvCxnSpPr>
        <p:spPr>
          <a:xfrm>
            <a:off x="301533" y="4724400"/>
            <a:ext cx="815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981200" y="3962400"/>
            <a:ext cx="0" cy="224313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267587" y="39624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895600" y="39624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1</a:t>
            </a:r>
            <a:endParaRPr lang="en-US" sz="3200" dirty="0"/>
          </a:p>
        </p:txBody>
      </p:sp>
      <p:sp>
        <p:nvSpPr>
          <p:cNvPr id="18" name="TextBox 17"/>
          <p:cNvSpPr txBox="1"/>
          <p:nvPr/>
        </p:nvSpPr>
        <p:spPr>
          <a:xfrm>
            <a:off x="3551310" y="39624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160910" y="39624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3</a:t>
            </a:r>
            <a:endParaRPr lang="en-US" sz="3200" dirty="0"/>
          </a:p>
        </p:txBody>
      </p:sp>
      <p:sp>
        <p:nvSpPr>
          <p:cNvPr id="20" name="TextBox 19"/>
          <p:cNvSpPr txBox="1"/>
          <p:nvPr/>
        </p:nvSpPr>
        <p:spPr>
          <a:xfrm>
            <a:off x="4724400" y="39624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334000" y="3962400"/>
            <a:ext cx="59503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…</a:t>
            </a:r>
            <a:endParaRPr lang="en-US" sz="3200" dirty="0"/>
          </a:p>
        </p:txBody>
      </p:sp>
      <p:sp>
        <p:nvSpPr>
          <p:cNvPr id="22" name="TextBox 21"/>
          <p:cNvSpPr txBox="1"/>
          <p:nvPr/>
        </p:nvSpPr>
        <p:spPr>
          <a:xfrm>
            <a:off x="5958165" y="3962400"/>
            <a:ext cx="63751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10</a:t>
            </a:r>
            <a:endParaRPr lang="en-US" sz="3200" dirty="0"/>
          </a:p>
        </p:txBody>
      </p:sp>
      <p:sp>
        <p:nvSpPr>
          <p:cNvPr id="23" name="TextBox 22"/>
          <p:cNvSpPr txBox="1"/>
          <p:nvPr/>
        </p:nvSpPr>
        <p:spPr>
          <a:xfrm>
            <a:off x="7287286" y="3962400"/>
            <a:ext cx="86393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100</a:t>
            </a:r>
            <a:endParaRPr lang="en-US" sz="3200" dirty="0"/>
          </a:p>
        </p:txBody>
      </p:sp>
      <p:sp>
        <p:nvSpPr>
          <p:cNvPr id="24" name="TextBox 23"/>
          <p:cNvSpPr txBox="1"/>
          <p:nvPr/>
        </p:nvSpPr>
        <p:spPr>
          <a:xfrm>
            <a:off x="6553200" y="3962400"/>
            <a:ext cx="59503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…</a:t>
            </a:r>
            <a:endParaRPr lang="en-US" sz="3200" dirty="0"/>
          </a:p>
        </p:txBody>
      </p:sp>
      <p:sp>
        <p:nvSpPr>
          <p:cNvPr id="26" name="TextBox 25"/>
          <p:cNvSpPr txBox="1"/>
          <p:nvPr/>
        </p:nvSpPr>
        <p:spPr>
          <a:xfrm>
            <a:off x="2269763" y="48006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897776" y="48006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1</a:t>
            </a:r>
            <a:endParaRPr lang="en-US" sz="3200" dirty="0"/>
          </a:p>
        </p:txBody>
      </p:sp>
      <p:sp>
        <p:nvSpPr>
          <p:cNvPr id="28" name="TextBox 27"/>
          <p:cNvSpPr txBox="1"/>
          <p:nvPr/>
        </p:nvSpPr>
        <p:spPr>
          <a:xfrm>
            <a:off x="3553486" y="48006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3</a:t>
            </a:r>
            <a:endParaRPr lang="en-US" sz="3200" dirty="0"/>
          </a:p>
        </p:txBody>
      </p:sp>
      <p:sp>
        <p:nvSpPr>
          <p:cNvPr id="29" name="TextBox 28"/>
          <p:cNvSpPr txBox="1"/>
          <p:nvPr/>
        </p:nvSpPr>
        <p:spPr>
          <a:xfrm>
            <a:off x="4163086" y="48006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6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726576" y="4800600"/>
            <a:ext cx="63751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15</a:t>
            </a:r>
            <a:endParaRPr lang="en-US" sz="3200" dirty="0"/>
          </a:p>
        </p:txBody>
      </p:sp>
      <p:sp>
        <p:nvSpPr>
          <p:cNvPr id="31" name="TextBox 30"/>
          <p:cNvSpPr txBox="1"/>
          <p:nvPr/>
        </p:nvSpPr>
        <p:spPr>
          <a:xfrm>
            <a:off x="5336176" y="4800600"/>
            <a:ext cx="59503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…</a:t>
            </a:r>
            <a:endParaRPr lang="en-US" sz="3200" dirty="0"/>
          </a:p>
        </p:txBody>
      </p:sp>
      <p:sp>
        <p:nvSpPr>
          <p:cNvPr id="35" name="TextBox 34"/>
          <p:cNvSpPr txBox="1"/>
          <p:nvPr/>
        </p:nvSpPr>
        <p:spPr>
          <a:xfrm>
            <a:off x="2286000" y="54864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914013" y="54864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1</a:t>
            </a:r>
            <a:endParaRPr lang="en-US" sz="3200" dirty="0"/>
          </a:p>
        </p:txBody>
      </p:sp>
      <p:sp>
        <p:nvSpPr>
          <p:cNvPr id="37" name="TextBox 36"/>
          <p:cNvSpPr txBox="1"/>
          <p:nvPr/>
        </p:nvSpPr>
        <p:spPr>
          <a:xfrm>
            <a:off x="3569723" y="54864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4</a:t>
            </a:r>
            <a:endParaRPr lang="en-US" sz="3200" dirty="0"/>
          </a:p>
        </p:txBody>
      </p:sp>
      <p:sp>
        <p:nvSpPr>
          <p:cNvPr id="38" name="TextBox 37"/>
          <p:cNvSpPr txBox="1"/>
          <p:nvPr/>
        </p:nvSpPr>
        <p:spPr>
          <a:xfrm>
            <a:off x="4179323" y="5486400"/>
            <a:ext cx="63751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11</a:t>
            </a:r>
            <a:endParaRPr lang="en-US" sz="3200" dirty="0"/>
          </a:p>
        </p:txBody>
      </p:sp>
      <p:sp>
        <p:nvSpPr>
          <p:cNvPr id="39" name="TextBox 38"/>
          <p:cNvSpPr txBox="1"/>
          <p:nvPr/>
        </p:nvSpPr>
        <p:spPr>
          <a:xfrm>
            <a:off x="4742813" y="5486400"/>
            <a:ext cx="63751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57</a:t>
            </a:r>
            <a:endParaRPr lang="en-US" sz="3200" dirty="0"/>
          </a:p>
        </p:txBody>
      </p:sp>
      <p:sp>
        <p:nvSpPr>
          <p:cNvPr id="40" name="TextBox 39"/>
          <p:cNvSpPr txBox="1"/>
          <p:nvPr/>
        </p:nvSpPr>
        <p:spPr>
          <a:xfrm>
            <a:off x="5352413" y="5486400"/>
            <a:ext cx="59503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…</a:t>
            </a:r>
            <a:endParaRPr lang="en-US" sz="3200" dirty="0"/>
          </a:p>
        </p:txBody>
      </p:sp>
      <p:sp>
        <p:nvSpPr>
          <p:cNvPr id="44" name="TextBox 43"/>
          <p:cNvSpPr txBox="1"/>
          <p:nvPr/>
        </p:nvSpPr>
        <p:spPr>
          <a:xfrm>
            <a:off x="6111778" y="5163234"/>
            <a:ext cx="4414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lang="en-US" sz="3600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74540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Does it matter?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0148327"/>
              </p:ext>
            </p:extLst>
          </p:nvPr>
        </p:nvGraphicFramePr>
        <p:xfrm>
          <a:off x="5001463" y="2095500"/>
          <a:ext cx="3236913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232" name="Equation" r:id="rId3" imgW="1384300" imgH="228600" progId="Equation.3">
                  <p:embed/>
                </p:oleObj>
              </mc:Choice>
              <mc:Fallback>
                <p:oleObj name="Equation" r:id="rId3" imgW="13843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001463" y="2095500"/>
                        <a:ext cx="3236913" cy="533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0869890"/>
              </p:ext>
            </p:extLst>
          </p:nvPr>
        </p:nvGraphicFramePr>
        <p:xfrm>
          <a:off x="914400" y="1828800"/>
          <a:ext cx="2881312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233" name="Equation" r:id="rId5" imgW="1231900" imgH="393700" progId="Equation.3">
                  <p:embed/>
                </p:oleObj>
              </mc:Choice>
              <mc:Fallback>
                <p:oleObj name="Equation" r:id="rId5" imgW="12319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828800"/>
                        <a:ext cx="2881312" cy="920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295400" y="3962400"/>
            <a:ext cx="41802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i="1" dirty="0" smtClean="0"/>
              <a:t>k</a:t>
            </a:r>
            <a:endParaRPr lang="en-US" sz="3200" i="1" dirty="0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6755662"/>
              </p:ext>
            </p:extLst>
          </p:nvPr>
        </p:nvGraphicFramePr>
        <p:xfrm>
          <a:off x="373063" y="4905375"/>
          <a:ext cx="1455737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234" name="Equation" r:id="rId7" imgW="622300" imgH="215900" progId="Equation.3">
                  <p:embed/>
                </p:oleObj>
              </mc:Choice>
              <mc:Fallback>
                <p:oleObj name="Equation" r:id="rId7" imgW="6223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73063" y="4905375"/>
                        <a:ext cx="1455737" cy="504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844208"/>
              </p:ext>
            </p:extLst>
          </p:nvPr>
        </p:nvGraphicFramePr>
        <p:xfrm>
          <a:off x="381000" y="5729288"/>
          <a:ext cx="1425575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235" name="Equation" r:id="rId9" imgW="609600" imgH="203200" progId="Equation.3">
                  <p:embed/>
                </p:oleObj>
              </mc:Choice>
              <mc:Fallback>
                <p:oleObj name="Equation" r:id="rId9" imgW="6096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81000" y="5729288"/>
                        <a:ext cx="1425575" cy="476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" name="Straight Connector 11"/>
          <p:cNvCxnSpPr/>
          <p:nvPr/>
        </p:nvCxnSpPr>
        <p:spPr>
          <a:xfrm>
            <a:off x="301533" y="4724400"/>
            <a:ext cx="815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981200" y="3962400"/>
            <a:ext cx="0" cy="224313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267587" y="39624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895600" y="39624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1</a:t>
            </a:r>
            <a:endParaRPr lang="en-US" sz="3200" dirty="0"/>
          </a:p>
        </p:txBody>
      </p:sp>
      <p:sp>
        <p:nvSpPr>
          <p:cNvPr id="18" name="TextBox 17"/>
          <p:cNvSpPr txBox="1"/>
          <p:nvPr/>
        </p:nvSpPr>
        <p:spPr>
          <a:xfrm>
            <a:off x="3551310" y="39624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160910" y="39624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3</a:t>
            </a:r>
            <a:endParaRPr lang="en-US" sz="3200" dirty="0"/>
          </a:p>
        </p:txBody>
      </p:sp>
      <p:sp>
        <p:nvSpPr>
          <p:cNvPr id="20" name="TextBox 19"/>
          <p:cNvSpPr txBox="1"/>
          <p:nvPr/>
        </p:nvSpPr>
        <p:spPr>
          <a:xfrm>
            <a:off x="4724400" y="39624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334000" y="3962400"/>
            <a:ext cx="59503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…</a:t>
            </a:r>
            <a:endParaRPr lang="en-US" sz="3200" dirty="0"/>
          </a:p>
        </p:txBody>
      </p:sp>
      <p:sp>
        <p:nvSpPr>
          <p:cNvPr id="22" name="TextBox 21"/>
          <p:cNvSpPr txBox="1"/>
          <p:nvPr/>
        </p:nvSpPr>
        <p:spPr>
          <a:xfrm>
            <a:off x="5958165" y="3962400"/>
            <a:ext cx="63751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10</a:t>
            </a:r>
            <a:endParaRPr lang="en-US" sz="3200" dirty="0"/>
          </a:p>
        </p:txBody>
      </p:sp>
      <p:sp>
        <p:nvSpPr>
          <p:cNvPr id="23" name="TextBox 22"/>
          <p:cNvSpPr txBox="1"/>
          <p:nvPr/>
        </p:nvSpPr>
        <p:spPr>
          <a:xfrm>
            <a:off x="7287286" y="3962400"/>
            <a:ext cx="86393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100</a:t>
            </a:r>
            <a:endParaRPr lang="en-US" sz="3200" dirty="0"/>
          </a:p>
        </p:txBody>
      </p:sp>
      <p:sp>
        <p:nvSpPr>
          <p:cNvPr id="24" name="TextBox 23"/>
          <p:cNvSpPr txBox="1"/>
          <p:nvPr/>
        </p:nvSpPr>
        <p:spPr>
          <a:xfrm>
            <a:off x="6553200" y="3962400"/>
            <a:ext cx="59503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…</a:t>
            </a:r>
            <a:endParaRPr lang="en-US" sz="3200" dirty="0"/>
          </a:p>
        </p:txBody>
      </p:sp>
      <p:sp>
        <p:nvSpPr>
          <p:cNvPr id="26" name="TextBox 25"/>
          <p:cNvSpPr txBox="1"/>
          <p:nvPr/>
        </p:nvSpPr>
        <p:spPr>
          <a:xfrm>
            <a:off x="2269763" y="48006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897776" y="48006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1</a:t>
            </a:r>
            <a:endParaRPr lang="en-US" sz="3200" dirty="0"/>
          </a:p>
        </p:txBody>
      </p:sp>
      <p:sp>
        <p:nvSpPr>
          <p:cNvPr id="28" name="TextBox 27"/>
          <p:cNvSpPr txBox="1"/>
          <p:nvPr/>
        </p:nvSpPr>
        <p:spPr>
          <a:xfrm>
            <a:off x="3553486" y="48006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3</a:t>
            </a:r>
            <a:endParaRPr lang="en-US" sz="3200" dirty="0"/>
          </a:p>
        </p:txBody>
      </p:sp>
      <p:sp>
        <p:nvSpPr>
          <p:cNvPr id="29" name="TextBox 28"/>
          <p:cNvSpPr txBox="1"/>
          <p:nvPr/>
        </p:nvSpPr>
        <p:spPr>
          <a:xfrm>
            <a:off x="4163086" y="48006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6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726576" y="4800600"/>
            <a:ext cx="63751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15</a:t>
            </a:r>
            <a:endParaRPr lang="en-US" sz="3200" dirty="0"/>
          </a:p>
        </p:txBody>
      </p:sp>
      <p:sp>
        <p:nvSpPr>
          <p:cNvPr id="31" name="TextBox 30"/>
          <p:cNvSpPr txBox="1"/>
          <p:nvPr/>
        </p:nvSpPr>
        <p:spPr>
          <a:xfrm>
            <a:off x="5336176" y="4800600"/>
            <a:ext cx="59503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…</a:t>
            </a:r>
            <a:endParaRPr lang="en-US" sz="3200" dirty="0"/>
          </a:p>
        </p:txBody>
      </p:sp>
      <p:sp>
        <p:nvSpPr>
          <p:cNvPr id="32" name="TextBox 31"/>
          <p:cNvSpPr txBox="1"/>
          <p:nvPr/>
        </p:nvSpPr>
        <p:spPr>
          <a:xfrm>
            <a:off x="5960341" y="4800600"/>
            <a:ext cx="63751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55</a:t>
            </a:r>
            <a:endParaRPr lang="en-US" sz="3200" dirty="0"/>
          </a:p>
        </p:txBody>
      </p:sp>
      <p:sp>
        <p:nvSpPr>
          <p:cNvPr id="34" name="TextBox 33"/>
          <p:cNvSpPr txBox="1"/>
          <p:nvPr/>
        </p:nvSpPr>
        <p:spPr>
          <a:xfrm>
            <a:off x="6555376" y="4800600"/>
            <a:ext cx="59503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…</a:t>
            </a:r>
            <a:endParaRPr lang="en-US" sz="3200" dirty="0"/>
          </a:p>
        </p:txBody>
      </p:sp>
      <p:sp>
        <p:nvSpPr>
          <p:cNvPr id="35" name="TextBox 34"/>
          <p:cNvSpPr txBox="1"/>
          <p:nvPr/>
        </p:nvSpPr>
        <p:spPr>
          <a:xfrm>
            <a:off x="2286000" y="54864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914013" y="54864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1</a:t>
            </a:r>
            <a:endParaRPr lang="en-US" sz="3200" dirty="0"/>
          </a:p>
        </p:txBody>
      </p:sp>
      <p:sp>
        <p:nvSpPr>
          <p:cNvPr id="37" name="TextBox 36"/>
          <p:cNvSpPr txBox="1"/>
          <p:nvPr/>
        </p:nvSpPr>
        <p:spPr>
          <a:xfrm>
            <a:off x="3569723" y="54864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4</a:t>
            </a:r>
            <a:endParaRPr lang="en-US" sz="3200" dirty="0"/>
          </a:p>
        </p:txBody>
      </p:sp>
      <p:sp>
        <p:nvSpPr>
          <p:cNvPr id="38" name="TextBox 37"/>
          <p:cNvSpPr txBox="1"/>
          <p:nvPr/>
        </p:nvSpPr>
        <p:spPr>
          <a:xfrm>
            <a:off x="4179323" y="5486400"/>
            <a:ext cx="63751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11</a:t>
            </a:r>
            <a:endParaRPr lang="en-US" sz="3200" dirty="0"/>
          </a:p>
        </p:txBody>
      </p:sp>
      <p:sp>
        <p:nvSpPr>
          <p:cNvPr id="39" name="TextBox 38"/>
          <p:cNvSpPr txBox="1"/>
          <p:nvPr/>
        </p:nvSpPr>
        <p:spPr>
          <a:xfrm>
            <a:off x="4742813" y="5486400"/>
            <a:ext cx="63751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57</a:t>
            </a:r>
            <a:endParaRPr lang="en-US" sz="3200" dirty="0"/>
          </a:p>
        </p:txBody>
      </p:sp>
      <p:sp>
        <p:nvSpPr>
          <p:cNvPr id="40" name="TextBox 39"/>
          <p:cNvSpPr txBox="1"/>
          <p:nvPr/>
        </p:nvSpPr>
        <p:spPr>
          <a:xfrm>
            <a:off x="5352413" y="5486400"/>
            <a:ext cx="59503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…</a:t>
            </a:r>
            <a:endParaRPr lang="en-US" sz="3200" dirty="0"/>
          </a:p>
        </p:txBody>
      </p:sp>
      <p:sp>
        <p:nvSpPr>
          <p:cNvPr id="41" name="TextBox 40"/>
          <p:cNvSpPr txBox="1"/>
          <p:nvPr/>
        </p:nvSpPr>
        <p:spPr>
          <a:xfrm>
            <a:off x="5867400" y="5562600"/>
            <a:ext cx="8639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2036</a:t>
            </a:r>
            <a:endParaRPr lang="en-US" sz="2400" dirty="0"/>
          </a:p>
        </p:txBody>
      </p:sp>
      <p:sp>
        <p:nvSpPr>
          <p:cNvPr id="43" name="TextBox 42"/>
          <p:cNvSpPr txBox="1"/>
          <p:nvPr/>
        </p:nvSpPr>
        <p:spPr>
          <a:xfrm>
            <a:off x="6571613" y="5486400"/>
            <a:ext cx="59503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…</a:t>
            </a:r>
            <a:endParaRPr lang="en-US" sz="3200" dirty="0"/>
          </a:p>
        </p:txBody>
      </p:sp>
      <p:sp>
        <p:nvSpPr>
          <p:cNvPr id="44" name="TextBox 43"/>
          <p:cNvSpPr txBox="1"/>
          <p:nvPr/>
        </p:nvSpPr>
        <p:spPr>
          <a:xfrm>
            <a:off x="7543800" y="5095807"/>
            <a:ext cx="4414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lang="en-US" sz="3600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226995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Does it matter?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8955025"/>
              </p:ext>
            </p:extLst>
          </p:nvPr>
        </p:nvGraphicFramePr>
        <p:xfrm>
          <a:off x="5001463" y="2095500"/>
          <a:ext cx="3236913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260" name="Equation" r:id="rId3" imgW="1384300" imgH="228600" progId="Equation.3">
                  <p:embed/>
                </p:oleObj>
              </mc:Choice>
              <mc:Fallback>
                <p:oleObj name="Equation" r:id="rId3" imgW="13843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001463" y="2095500"/>
                        <a:ext cx="3236913" cy="533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0824333"/>
              </p:ext>
            </p:extLst>
          </p:nvPr>
        </p:nvGraphicFramePr>
        <p:xfrm>
          <a:off x="914400" y="1828800"/>
          <a:ext cx="2881312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261" name="Equation" r:id="rId5" imgW="1231900" imgH="393700" progId="Equation.3">
                  <p:embed/>
                </p:oleObj>
              </mc:Choice>
              <mc:Fallback>
                <p:oleObj name="Equation" r:id="rId5" imgW="12319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828800"/>
                        <a:ext cx="2881312" cy="920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295400" y="3962400"/>
            <a:ext cx="41802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i="1" dirty="0" smtClean="0"/>
              <a:t>k</a:t>
            </a:r>
            <a:endParaRPr lang="en-US" sz="3200" i="1" dirty="0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3147124"/>
              </p:ext>
            </p:extLst>
          </p:nvPr>
        </p:nvGraphicFramePr>
        <p:xfrm>
          <a:off x="373063" y="4905375"/>
          <a:ext cx="1455737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262" name="Equation" r:id="rId7" imgW="622300" imgH="215900" progId="Equation.3">
                  <p:embed/>
                </p:oleObj>
              </mc:Choice>
              <mc:Fallback>
                <p:oleObj name="Equation" r:id="rId7" imgW="6223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73063" y="4905375"/>
                        <a:ext cx="1455737" cy="504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5926356"/>
              </p:ext>
            </p:extLst>
          </p:nvPr>
        </p:nvGraphicFramePr>
        <p:xfrm>
          <a:off x="381000" y="5729288"/>
          <a:ext cx="1425575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263" name="Equation" r:id="rId9" imgW="609600" imgH="203200" progId="Equation.3">
                  <p:embed/>
                </p:oleObj>
              </mc:Choice>
              <mc:Fallback>
                <p:oleObj name="Equation" r:id="rId9" imgW="6096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81000" y="5729288"/>
                        <a:ext cx="1425575" cy="476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" name="Straight Connector 11"/>
          <p:cNvCxnSpPr/>
          <p:nvPr/>
        </p:nvCxnSpPr>
        <p:spPr>
          <a:xfrm>
            <a:off x="301533" y="4724400"/>
            <a:ext cx="815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981200" y="3962400"/>
            <a:ext cx="0" cy="224313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267587" y="39624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895600" y="39624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1</a:t>
            </a:r>
            <a:endParaRPr lang="en-US" sz="3200" dirty="0"/>
          </a:p>
        </p:txBody>
      </p:sp>
      <p:sp>
        <p:nvSpPr>
          <p:cNvPr id="18" name="TextBox 17"/>
          <p:cNvSpPr txBox="1"/>
          <p:nvPr/>
        </p:nvSpPr>
        <p:spPr>
          <a:xfrm>
            <a:off x="3551310" y="39624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160910" y="39624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3</a:t>
            </a:r>
            <a:endParaRPr lang="en-US" sz="3200" dirty="0"/>
          </a:p>
        </p:txBody>
      </p:sp>
      <p:sp>
        <p:nvSpPr>
          <p:cNvPr id="20" name="TextBox 19"/>
          <p:cNvSpPr txBox="1"/>
          <p:nvPr/>
        </p:nvSpPr>
        <p:spPr>
          <a:xfrm>
            <a:off x="4724400" y="39624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334000" y="3962400"/>
            <a:ext cx="59503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…</a:t>
            </a:r>
            <a:endParaRPr lang="en-US" sz="3200" dirty="0"/>
          </a:p>
        </p:txBody>
      </p:sp>
      <p:sp>
        <p:nvSpPr>
          <p:cNvPr id="22" name="TextBox 21"/>
          <p:cNvSpPr txBox="1"/>
          <p:nvPr/>
        </p:nvSpPr>
        <p:spPr>
          <a:xfrm>
            <a:off x="5958165" y="3962400"/>
            <a:ext cx="63751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10</a:t>
            </a:r>
            <a:endParaRPr lang="en-US" sz="3200" dirty="0"/>
          </a:p>
        </p:txBody>
      </p:sp>
      <p:sp>
        <p:nvSpPr>
          <p:cNvPr id="23" name="TextBox 22"/>
          <p:cNvSpPr txBox="1"/>
          <p:nvPr/>
        </p:nvSpPr>
        <p:spPr>
          <a:xfrm>
            <a:off x="7287286" y="3962400"/>
            <a:ext cx="86393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100</a:t>
            </a:r>
            <a:endParaRPr lang="en-US" sz="3200" dirty="0"/>
          </a:p>
        </p:txBody>
      </p:sp>
      <p:sp>
        <p:nvSpPr>
          <p:cNvPr id="24" name="TextBox 23"/>
          <p:cNvSpPr txBox="1"/>
          <p:nvPr/>
        </p:nvSpPr>
        <p:spPr>
          <a:xfrm>
            <a:off x="6553200" y="3962400"/>
            <a:ext cx="59503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…</a:t>
            </a:r>
            <a:endParaRPr lang="en-US" sz="3200" dirty="0"/>
          </a:p>
        </p:txBody>
      </p:sp>
      <p:sp>
        <p:nvSpPr>
          <p:cNvPr id="26" name="TextBox 25"/>
          <p:cNvSpPr txBox="1"/>
          <p:nvPr/>
        </p:nvSpPr>
        <p:spPr>
          <a:xfrm>
            <a:off x="2269763" y="48006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897776" y="48006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1</a:t>
            </a:r>
            <a:endParaRPr lang="en-US" sz="3200" dirty="0"/>
          </a:p>
        </p:txBody>
      </p:sp>
      <p:sp>
        <p:nvSpPr>
          <p:cNvPr id="28" name="TextBox 27"/>
          <p:cNvSpPr txBox="1"/>
          <p:nvPr/>
        </p:nvSpPr>
        <p:spPr>
          <a:xfrm>
            <a:off x="3553486" y="48006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3</a:t>
            </a:r>
            <a:endParaRPr lang="en-US" sz="3200" dirty="0"/>
          </a:p>
        </p:txBody>
      </p:sp>
      <p:sp>
        <p:nvSpPr>
          <p:cNvPr id="29" name="TextBox 28"/>
          <p:cNvSpPr txBox="1"/>
          <p:nvPr/>
        </p:nvSpPr>
        <p:spPr>
          <a:xfrm>
            <a:off x="4163086" y="48006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6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726576" y="4800600"/>
            <a:ext cx="63751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15</a:t>
            </a:r>
            <a:endParaRPr lang="en-US" sz="3200" dirty="0"/>
          </a:p>
        </p:txBody>
      </p:sp>
      <p:sp>
        <p:nvSpPr>
          <p:cNvPr id="31" name="TextBox 30"/>
          <p:cNvSpPr txBox="1"/>
          <p:nvPr/>
        </p:nvSpPr>
        <p:spPr>
          <a:xfrm>
            <a:off x="5336176" y="4800600"/>
            <a:ext cx="59503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…</a:t>
            </a:r>
            <a:endParaRPr lang="en-US" sz="3200" dirty="0"/>
          </a:p>
        </p:txBody>
      </p:sp>
      <p:sp>
        <p:nvSpPr>
          <p:cNvPr id="32" name="TextBox 31"/>
          <p:cNvSpPr txBox="1"/>
          <p:nvPr/>
        </p:nvSpPr>
        <p:spPr>
          <a:xfrm>
            <a:off x="5960341" y="4800600"/>
            <a:ext cx="63751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55</a:t>
            </a:r>
            <a:endParaRPr lang="en-US" sz="3200" dirty="0"/>
          </a:p>
        </p:txBody>
      </p:sp>
      <p:sp>
        <p:nvSpPr>
          <p:cNvPr id="33" name="TextBox 32"/>
          <p:cNvSpPr txBox="1"/>
          <p:nvPr/>
        </p:nvSpPr>
        <p:spPr>
          <a:xfrm>
            <a:off x="7289462" y="4800600"/>
            <a:ext cx="109036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5050</a:t>
            </a:r>
            <a:endParaRPr lang="en-US" sz="3200" dirty="0"/>
          </a:p>
        </p:txBody>
      </p:sp>
      <p:sp>
        <p:nvSpPr>
          <p:cNvPr id="34" name="TextBox 33"/>
          <p:cNvSpPr txBox="1"/>
          <p:nvPr/>
        </p:nvSpPr>
        <p:spPr>
          <a:xfrm>
            <a:off x="6555376" y="4800600"/>
            <a:ext cx="59503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…</a:t>
            </a:r>
            <a:endParaRPr lang="en-US" sz="3200" dirty="0"/>
          </a:p>
        </p:txBody>
      </p:sp>
      <p:sp>
        <p:nvSpPr>
          <p:cNvPr id="35" name="TextBox 34"/>
          <p:cNvSpPr txBox="1"/>
          <p:nvPr/>
        </p:nvSpPr>
        <p:spPr>
          <a:xfrm>
            <a:off x="2286000" y="54864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914013" y="54864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1</a:t>
            </a:r>
            <a:endParaRPr lang="en-US" sz="3200" dirty="0"/>
          </a:p>
        </p:txBody>
      </p:sp>
      <p:sp>
        <p:nvSpPr>
          <p:cNvPr id="37" name="TextBox 36"/>
          <p:cNvSpPr txBox="1"/>
          <p:nvPr/>
        </p:nvSpPr>
        <p:spPr>
          <a:xfrm>
            <a:off x="3569723" y="54864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4</a:t>
            </a:r>
            <a:endParaRPr lang="en-US" sz="3200" dirty="0"/>
          </a:p>
        </p:txBody>
      </p:sp>
      <p:sp>
        <p:nvSpPr>
          <p:cNvPr id="38" name="TextBox 37"/>
          <p:cNvSpPr txBox="1"/>
          <p:nvPr/>
        </p:nvSpPr>
        <p:spPr>
          <a:xfrm>
            <a:off x="4179323" y="5486400"/>
            <a:ext cx="63751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11</a:t>
            </a:r>
            <a:endParaRPr lang="en-US" sz="3200" dirty="0"/>
          </a:p>
        </p:txBody>
      </p:sp>
      <p:sp>
        <p:nvSpPr>
          <p:cNvPr id="39" name="TextBox 38"/>
          <p:cNvSpPr txBox="1"/>
          <p:nvPr/>
        </p:nvSpPr>
        <p:spPr>
          <a:xfrm>
            <a:off x="4742813" y="5486400"/>
            <a:ext cx="63751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57</a:t>
            </a:r>
            <a:endParaRPr lang="en-US" sz="3200" dirty="0"/>
          </a:p>
        </p:txBody>
      </p:sp>
      <p:sp>
        <p:nvSpPr>
          <p:cNvPr id="40" name="TextBox 39"/>
          <p:cNvSpPr txBox="1"/>
          <p:nvPr/>
        </p:nvSpPr>
        <p:spPr>
          <a:xfrm>
            <a:off x="5352413" y="5486400"/>
            <a:ext cx="59503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…</a:t>
            </a:r>
            <a:endParaRPr lang="en-US" sz="3200" dirty="0"/>
          </a:p>
        </p:txBody>
      </p:sp>
      <p:sp>
        <p:nvSpPr>
          <p:cNvPr id="41" name="TextBox 40"/>
          <p:cNvSpPr txBox="1"/>
          <p:nvPr/>
        </p:nvSpPr>
        <p:spPr>
          <a:xfrm>
            <a:off x="5867400" y="5562600"/>
            <a:ext cx="8639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2036</a:t>
            </a:r>
            <a:endParaRPr lang="en-US" sz="2400" dirty="0"/>
          </a:p>
        </p:txBody>
      </p:sp>
      <p:sp>
        <p:nvSpPr>
          <p:cNvPr id="42" name="TextBox 41"/>
          <p:cNvSpPr txBox="1"/>
          <p:nvPr/>
        </p:nvSpPr>
        <p:spPr>
          <a:xfrm>
            <a:off x="7086600" y="5486400"/>
            <a:ext cx="191383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2.5 x 10</a:t>
            </a:r>
            <a:r>
              <a:rPr lang="en-US" sz="3200" baseline="30000" dirty="0" smtClean="0"/>
              <a:t>30</a:t>
            </a:r>
            <a:endParaRPr lang="en-US" sz="3200" baseline="30000" dirty="0"/>
          </a:p>
        </p:txBody>
      </p:sp>
      <p:sp>
        <p:nvSpPr>
          <p:cNvPr id="43" name="TextBox 42"/>
          <p:cNvSpPr txBox="1"/>
          <p:nvPr/>
        </p:nvSpPr>
        <p:spPr>
          <a:xfrm>
            <a:off x="6571613" y="5486400"/>
            <a:ext cx="59503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…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502533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Maybe it’s not that bad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29831" y="1981200"/>
            <a:ext cx="804031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2.5 x 10</a:t>
            </a:r>
            <a:r>
              <a:rPr lang="en-US" sz="3200" baseline="30000" dirty="0" smtClean="0"/>
              <a:t>30</a:t>
            </a:r>
            <a:r>
              <a:rPr lang="en-US" sz="3200" dirty="0" smtClean="0"/>
              <a:t> calls to member for a list of size 100</a:t>
            </a:r>
            <a:endParaRPr lang="en-US" sz="3200" baseline="30000" dirty="0"/>
          </a:p>
        </p:txBody>
      </p:sp>
      <p:sp>
        <p:nvSpPr>
          <p:cNvPr id="5" name="TextBox 4"/>
          <p:cNvSpPr txBox="1"/>
          <p:nvPr/>
        </p:nvSpPr>
        <p:spPr>
          <a:xfrm>
            <a:off x="1828800" y="3352800"/>
            <a:ext cx="47674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Roughly how long will that take?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3468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Maybe it’s not that bad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612648" y="3124200"/>
            <a:ext cx="8153400" cy="2971800"/>
          </a:xfrm>
        </p:spPr>
        <p:txBody>
          <a:bodyPr/>
          <a:lstStyle/>
          <a:p>
            <a:pPr marL="457200" indent="-457200">
              <a:buFontTx/>
              <a:buChar char="-"/>
            </a:pPr>
            <a:r>
              <a:rPr lang="en-US" sz="3200" dirty="0"/>
              <a:t>Assume 10</a:t>
            </a:r>
            <a:r>
              <a:rPr lang="en-US" sz="3200" baseline="30000" dirty="0"/>
              <a:t>9</a:t>
            </a:r>
            <a:r>
              <a:rPr lang="en-US" sz="3200" dirty="0"/>
              <a:t> calls per second</a:t>
            </a:r>
          </a:p>
          <a:p>
            <a:pPr marL="457200" indent="-457200">
              <a:buFontTx/>
              <a:buChar char="-"/>
            </a:pPr>
            <a:r>
              <a:rPr lang="en-US" sz="3200" dirty="0"/>
              <a:t>~3 x </a:t>
            </a:r>
            <a:r>
              <a:rPr lang="en-US" sz="3200" dirty="0" smtClean="0"/>
              <a:t>10</a:t>
            </a:r>
            <a:r>
              <a:rPr lang="en-US" sz="3200" baseline="30000" dirty="0" smtClean="0"/>
              <a:t>7</a:t>
            </a:r>
            <a:r>
              <a:rPr lang="en-US" sz="3200" dirty="0" smtClean="0"/>
              <a:t> </a:t>
            </a:r>
            <a:r>
              <a:rPr lang="en-US" sz="3200" dirty="0"/>
              <a:t>seconds per </a:t>
            </a:r>
            <a:r>
              <a:rPr lang="en-US" sz="3200" dirty="0" smtClean="0"/>
              <a:t>year</a:t>
            </a:r>
          </a:p>
          <a:p>
            <a:pPr marL="457200" indent="-457200">
              <a:buFontTx/>
              <a:buChar char="-"/>
            </a:pPr>
            <a:r>
              <a:rPr lang="en-US" sz="3200" dirty="0" smtClean="0"/>
              <a:t>~3 x 10</a:t>
            </a:r>
            <a:r>
              <a:rPr lang="en-US" sz="3200" baseline="30000" dirty="0" smtClean="0"/>
              <a:t>17</a:t>
            </a:r>
            <a:r>
              <a:rPr lang="en-US" sz="3200" dirty="0" smtClean="0"/>
              <a:t> calls per year</a:t>
            </a:r>
          </a:p>
          <a:p>
            <a:pPr marL="457200" indent="-457200">
              <a:buFontTx/>
              <a:buChar char="-"/>
            </a:pPr>
            <a:r>
              <a:rPr lang="en-US" sz="3200" dirty="0" smtClean="0"/>
              <a:t>~10</a:t>
            </a:r>
            <a:r>
              <a:rPr lang="en-US" sz="3200" baseline="30000" dirty="0" smtClean="0"/>
              <a:t>13</a:t>
            </a:r>
            <a:r>
              <a:rPr lang="en-US" sz="3200" dirty="0" smtClean="0"/>
              <a:t> years to finish!</a:t>
            </a:r>
            <a:br>
              <a:rPr lang="en-US" sz="3200" dirty="0" smtClean="0"/>
            </a:br>
            <a:r>
              <a:rPr lang="en-US" sz="3200" dirty="0" smtClean="0"/>
              <a:t>Just to be clear: 10,000,000,000,000 years</a:t>
            </a:r>
            <a:endParaRPr lang="en-US" sz="32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29831" y="1981200"/>
            <a:ext cx="804031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2.5 x 10</a:t>
            </a:r>
            <a:r>
              <a:rPr lang="en-US" sz="3200" baseline="30000" dirty="0" smtClean="0"/>
              <a:t>30</a:t>
            </a:r>
            <a:r>
              <a:rPr lang="en-US" sz="3200" dirty="0" smtClean="0"/>
              <a:t> calls to member for a list of size 100</a:t>
            </a:r>
            <a:endParaRPr lang="en-US" sz="3200" baseline="30000" dirty="0"/>
          </a:p>
        </p:txBody>
      </p:sp>
    </p:spTree>
    <p:extLst>
      <p:ext uri="{BB962C8B-B14F-4D97-AF65-F5344CB8AC3E}">
        <p14:creationId xmlns:p14="http://schemas.microsoft.com/office/powerpoint/2010/main" val="36975356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On my laptop, starts to slow down with lists of length 22 or so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13111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Undo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828800" y="4191000"/>
            <a:ext cx="398934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What’s the problem?</a:t>
            </a:r>
          </a:p>
          <a:p>
            <a:r>
              <a:rPr lang="en-US" sz="3600" dirty="0" smtClean="0">
                <a:solidFill>
                  <a:srgbClr val="FF0000"/>
                </a:solidFill>
              </a:rPr>
              <a:t>Can we fix it?</a:t>
            </a:r>
            <a:endParaRPr lang="en-US" sz="3600" dirty="0">
              <a:solidFill>
                <a:srgbClr val="FF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659982"/>
            <a:ext cx="4788295" cy="1921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0831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Undo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3810000"/>
            <a:ext cx="5257800" cy="278677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659982"/>
            <a:ext cx="4788295" cy="1921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126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Which is faster?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3810000"/>
            <a:ext cx="5257800" cy="278677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752600"/>
            <a:ext cx="4512039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6356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cs typeface="+mj-cs"/>
              </a:rPr>
              <a:t>Big O: Upper bound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 typeface="Wingdings" charset="0"/>
              <a:buNone/>
              <a:defRPr/>
            </a:pPr>
            <a:r>
              <a:rPr lang="en-US" i="1" dirty="0" smtClean="0">
                <a:cs typeface="+mn-cs"/>
              </a:rPr>
              <a:t>O(g(n))</a:t>
            </a:r>
            <a:r>
              <a:rPr lang="en-US" dirty="0" smtClean="0">
                <a:cs typeface="+mn-cs"/>
              </a:rPr>
              <a:t> is the set of functions:</a:t>
            </a:r>
            <a:endParaRPr lang="en-US" i="1" dirty="0" smtClean="0">
              <a:cs typeface="+mn-cs"/>
            </a:endParaRPr>
          </a:p>
        </p:txBody>
      </p:sp>
      <p:graphicFrame>
        <p:nvGraphicFramePr>
          <p:cNvPr id="27651" name="Object 4"/>
          <p:cNvGraphicFramePr>
            <a:graphicFrameLocks noChangeAspect="1"/>
          </p:cNvGraphicFramePr>
          <p:nvPr/>
        </p:nvGraphicFramePr>
        <p:xfrm>
          <a:off x="1012825" y="2370138"/>
          <a:ext cx="7974013" cy="1014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87" name="Equation" r:id="rId3" imgW="4394200" imgH="558800" progId="Equation.3">
                  <p:embed/>
                </p:oleObj>
              </mc:Choice>
              <mc:Fallback>
                <p:oleObj name="Equation" r:id="rId3" imgW="4394200" imgH="558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2825" y="2370138"/>
                        <a:ext cx="7974013" cy="1014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358877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cs typeface="+mj-cs"/>
              </a:rPr>
              <a:t>Big O: Upper bound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 typeface="Wingdings" charset="0"/>
              <a:buNone/>
              <a:defRPr/>
            </a:pPr>
            <a:r>
              <a:rPr lang="en-US" i="1" dirty="0" smtClean="0">
                <a:cs typeface="+mn-cs"/>
              </a:rPr>
              <a:t>O(g(n))</a:t>
            </a:r>
            <a:r>
              <a:rPr lang="en-US" dirty="0" smtClean="0">
                <a:cs typeface="+mn-cs"/>
              </a:rPr>
              <a:t> is the set of functions:</a:t>
            </a:r>
            <a:endParaRPr lang="en-US" i="1" dirty="0" smtClean="0">
              <a:cs typeface="+mn-cs"/>
            </a:endParaRPr>
          </a:p>
        </p:txBody>
      </p:sp>
      <p:graphicFrame>
        <p:nvGraphicFramePr>
          <p:cNvPr id="28675" name="Object 4"/>
          <p:cNvGraphicFramePr>
            <a:graphicFrameLocks noChangeAspect="1"/>
          </p:cNvGraphicFramePr>
          <p:nvPr/>
        </p:nvGraphicFramePr>
        <p:xfrm>
          <a:off x="1012825" y="2370138"/>
          <a:ext cx="7974013" cy="1014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11" name="Equation" r:id="rId3" imgW="4394200" imgH="558800" progId="Equation.3">
                  <p:embed/>
                </p:oleObj>
              </mc:Choice>
              <mc:Fallback>
                <p:oleObj name="Equation" r:id="rId3" imgW="4394200" imgH="558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2825" y="2370138"/>
                        <a:ext cx="7974013" cy="1014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9573" name="Oval 5"/>
          <p:cNvSpPr>
            <a:spLocks noChangeArrowheads="1"/>
          </p:cNvSpPr>
          <p:nvPr/>
        </p:nvSpPr>
        <p:spPr bwMode="auto">
          <a:xfrm>
            <a:off x="3657600" y="2743200"/>
            <a:ext cx="1524000" cy="6858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09574" name="Line 6"/>
          <p:cNvSpPr>
            <a:spLocks noChangeShapeType="1"/>
          </p:cNvSpPr>
          <p:nvPr/>
        </p:nvSpPr>
        <p:spPr bwMode="auto">
          <a:xfrm flipV="1">
            <a:off x="4114800" y="3505200"/>
            <a:ext cx="228600" cy="762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09575" name="Text Box 7"/>
          <p:cNvSpPr txBox="1">
            <a:spLocks noChangeArrowheads="1"/>
          </p:cNvSpPr>
          <p:nvPr/>
        </p:nvSpPr>
        <p:spPr bwMode="auto">
          <a:xfrm>
            <a:off x="1295400" y="4315361"/>
            <a:ext cx="39624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dirty="0">
                <a:cs typeface="+mn-cs"/>
              </a:rPr>
              <a:t>We can bound the function </a:t>
            </a:r>
            <a:r>
              <a:rPr lang="en-US" sz="2400" i="1" dirty="0">
                <a:cs typeface="+mn-cs"/>
              </a:rPr>
              <a:t>f(n)</a:t>
            </a:r>
            <a:r>
              <a:rPr lang="en-US" sz="2400" dirty="0">
                <a:cs typeface="+mn-cs"/>
              </a:rPr>
              <a:t> above by some constant factor of </a:t>
            </a:r>
            <a:r>
              <a:rPr lang="en-US" sz="2400" i="1" dirty="0">
                <a:cs typeface="+mn-cs"/>
              </a:rPr>
              <a:t>g(n</a:t>
            </a:r>
            <a:r>
              <a:rPr lang="en-US" sz="2400" i="1" dirty="0" smtClean="0">
                <a:cs typeface="+mn-cs"/>
              </a:rPr>
              <a:t>): </a:t>
            </a:r>
            <a:r>
              <a:rPr lang="en-US" sz="2400" dirty="0" smtClean="0">
                <a:solidFill>
                  <a:srgbClr val="0000FF"/>
                </a:solidFill>
                <a:cs typeface="+mn-cs"/>
              </a:rPr>
              <a:t>constant factors don’t matter!</a:t>
            </a:r>
            <a:endParaRPr lang="en-US" sz="2400" dirty="0">
              <a:solidFill>
                <a:srgbClr val="0000FF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26669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5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cs typeface="+mj-cs"/>
              </a:rPr>
              <a:t>Big O: Upper bound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 typeface="Wingdings" charset="0"/>
              <a:buNone/>
              <a:defRPr/>
            </a:pPr>
            <a:r>
              <a:rPr lang="en-US" i="1" dirty="0" smtClean="0">
                <a:cs typeface="+mn-cs"/>
              </a:rPr>
              <a:t>O(g(n))</a:t>
            </a:r>
            <a:r>
              <a:rPr lang="en-US" dirty="0" smtClean="0">
                <a:cs typeface="+mn-cs"/>
              </a:rPr>
              <a:t> is the set of functions:</a:t>
            </a:r>
            <a:endParaRPr lang="en-US" i="1" dirty="0" smtClean="0">
              <a:cs typeface="+mn-cs"/>
            </a:endParaRPr>
          </a:p>
        </p:txBody>
      </p:sp>
      <p:graphicFrame>
        <p:nvGraphicFramePr>
          <p:cNvPr id="29699" name="Object 4"/>
          <p:cNvGraphicFramePr>
            <a:graphicFrameLocks noChangeAspect="1"/>
          </p:cNvGraphicFramePr>
          <p:nvPr/>
        </p:nvGraphicFramePr>
        <p:xfrm>
          <a:off x="1012825" y="2370138"/>
          <a:ext cx="7974013" cy="1014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5" name="Equation" r:id="rId3" imgW="4394200" imgH="558800" progId="Equation.3">
                  <p:embed/>
                </p:oleObj>
              </mc:Choice>
              <mc:Fallback>
                <p:oleObj name="Equation" r:id="rId3" imgW="4394200" imgH="558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2825" y="2370138"/>
                        <a:ext cx="7974013" cy="1014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0597" name="Oval 5"/>
          <p:cNvSpPr>
            <a:spLocks noChangeArrowheads="1"/>
          </p:cNvSpPr>
          <p:nvPr/>
        </p:nvSpPr>
        <p:spPr bwMode="auto">
          <a:xfrm>
            <a:off x="3657600" y="2743200"/>
            <a:ext cx="1524000" cy="685800"/>
          </a:xfrm>
          <a:prstGeom prst="ellipse">
            <a:avLst/>
          </a:prstGeom>
          <a:noFill/>
          <a:ln w="1905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10598" name="Line 6"/>
          <p:cNvSpPr>
            <a:spLocks noChangeShapeType="1"/>
          </p:cNvSpPr>
          <p:nvPr/>
        </p:nvSpPr>
        <p:spPr bwMode="auto">
          <a:xfrm flipV="1">
            <a:off x="4114800" y="3505200"/>
            <a:ext cx="228600" cy="762000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10600" name="Oval 8"/>
          <p:cNvSpPr>
            <a:spLocks noChangeArrowheads="1"/>
          </p:cNvSpPr>
          <p:nvPr/>
        </p:nvSpPr>
        <p:spPr bwMode="auto">
          <a:xfrm>
            <a:off x="5791200" y="2819400"/>
            <a:ext cx="838200" cy="5334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10601" name="Line 9"/>
          <p:cNvSpPr>
            <a:spLocks noChangeShapeType="1"/>
          </p:cNvSpPr>
          <p:nvPr/>
        </p:nvSpPr>
        <p:spPr bwMode="auto">
          <a:xfrm flipH="1" flipV="1">
            <a:off x="6400800" y="3505200"/>
            <a:ext cx="304800" cy="685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10602" name="Text Box 10"/>
          <p:cNvSpPr txBox="1">
            <a:spLocks noChangeArrowheads="1"/>
          </p:cNvSpPr>
          <p:nvPr/>
        </p:nvSpPr>
        <p:spPr bwMode="auto">
          <a:xfrm>
            <a:off x="5638800" y="4343400"/>
            <a:ext cx="3348038" cy="1200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dirty="0">
                <a:cs typeface="+mn-cs"/>
              </a:rPr>
              <a:t>For some increasing </a:t>
            </a:r>
            <a:r>
              <a:rPr lang="en-US" sz="2400" dirty="0" smtClean="0">
                <a:cs typeface="+mn-cs"/>
              </a:rPr>
              <a:t>range: we’re interested in long-term growth</a:t>
            </a:r>
            <a:endParaRPr lang="en-US" sz="2400" dirty="0">
              <a:cs typeface="+mn-cs"/>
            </a:endParaRP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1295400" y="4315361"/>
            <a:ext cx="39624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dirty="0">
                <a:solidFill>
                  <a:srgbClr val="B8A818"/>
                </a:solidFill>
                <a:cs typeface="+mn-cs"/>
              </a:rPr>
              <a:t>We can bound the function </a:t>
            </a:r>
            <a:r>
              <a:rPr lang="en-US" sz="2400" i="1" dirty="0">
                <a:solidFill>
                  <a:srgbClr val="B8A818"/>
                </a:solidFill>
                <a:cs typeface="+mn-cs"/>
              </a:rPr>
              <a:t>f(n)</a:t>
            </a:r>
            <a:r>
              <a:rPr lang="en-US" sz="2400" dirty="0">
                <a:solidFill>
                  <a:srgbClr val="B8A818"/>
                </a:solidFill>
                <a:cs typeface="+mn-cs"/>
              </a:rPr>
              <a:t> above by some constant factor of </a:t>
            </a:r>
            <a:r>
              <a:rPr lang="en-US" sz="2400" i="1" dirty="0">
                <a:solidFill>
                  <a:srgbClr val="B8A818"/>
                </a:solidFill>
                <a:cs typeface="+mn-cs"/>
              </a:rPr>
              <a:t>g(n</a:t>
            </a:r>
            <a:r>
              <a:rPr lang="en-US" sz="2400" i="1" dirty="0" smtClean="0">
                <a:solidFill>
                  <a:srgbClr val="B8A818"/>
                </a:solidFill>
                <a:cs typeface="+mn-cs"/>
              </a:rPr>
              <a:t>): </a:t>
            </a:r>
            <a:r>
              <a:rPr lang="en-US" sz="2400" dirty="0" smtClean="0">
                <a:solidFill>
                  <a:srgbClr val="B8A818"/>
                </a:solidFill>
                <a:cs typeface="+mn-cs"/>
              </a:rPr>
              <a:t>constant factors don’t matter!</a:t>
            </a:r>
            <a:endParaRPr lang="en-US" sz="2400" dirty="0">
              <a:solidFill>
                <a:srgbClr val="B8A818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98446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602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cs typeface="+mj-cs"/>
              </a:rPr>
              <a:t>Visually</a:t>
            </a:r>
          </a:p>
        </p:txBody>
      </p:sp>
      <p:sp>
        <p:nvSpPr>
          <p:cNvPr id="123908" name="Rectangle 4"/>
          <p:cNvSpPr>
            <a:spLocks noChangeArrowheads="1"/>
          </p:cNvSpPr>
          <p:nvPr/>
        </p:nvSpPr>
        <p:spPr bwMode="auto">
          <a:xfrm>
            <a:off x="1447800" y="2286000"/>
            <a:ext cx="6096000" cy="381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23913" name="Freeform 9"/>
          <p:cNvSpPr>
            <a:spLocks/>
          </p:cNvSpPr>
          <p:nvPr/>
        </p:nvSpPr>
        <p:spPr bwMode="auto">
          <a:xfrm>
            <a:off x="1752600" y="2971800"/>
            <a:ext cx="5486400" cy="2857500"/>
          </a:xfrm>
          <a:custGeom>
            <a:avLst/>
            <a:gdLst>
              <a:gd name="T0" fmla="*/ 0 w 3456"/>
              <a:gd name="T1" fmla="*/ 1488 h 1800"/>
              <a:gd name="T2" fmla="*/ 1248 w 3456"/>
              <a:gd name="T3" fmla="*/ 1296 h 1800"/>
              <a:gd name="T4" fmla="*/ 2016 w 3456"/>
              <a:gd name="T5" fmla="*/ 1584 h 1800"/>
              <a:gd name="T6" fmla="*/ 3456 w 3456"/>
              <a:gd name="T7" fmla="*/ 0 h 1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456" h="1800">
                <a:moveTo>
                  <a:pt x="0" y="1488"/>
                </a:moveTo>
                <a:cubicBezTo>
                  <a:pt x="456" y="1384"/>
                  <a:pt x="912" y="1280"/>
                  <a:pt x="1248" y="1296"/>
                </a:cubicBezTo>
                <a:cubicBezTo>
                  <a:pt x="1584" y="1312"/>
                  <a:pt x="1648" y="1800"/>
                  <a:pt x="2016" y="1584"/>
                </a:cubicBezTo>
                <a:cubicBezTo>
                  <a:pt x="2384" y="1368"/>
                  <a:pt x="2920" y="684"/>
                  <a:pt x="3456" y="0"/>
                </a:cubicBezTo>
              </a:path>
            </a:pathLst>
          </a:custGeom>
          <a:noFill/>
          <a:ln w="28575" cmpd="sng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23916" name="Text Box 12"/>
          <p:cNvSpPr txBox="1">
            <a:spLocks noChangeArrowheads="1"/>
          </p:cNvSpPr>
          <p:nvPr/>
        </p:nvSpPr>
        <p:spPr bwMode="auto">
          <a:xfrm>
            <a:off x="1447800" y="4876800"/>
            <a:ext cx="685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i="1">
                <a:cs typeface="+mn-cs"/>
              </a:rPr>
              <a:t>f(n)</a:t>
            </a:r>
            <a:endParaRPr lang="en-US" sz="2000" i="1" baseline="-2500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17923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cs typeface="+mj-cs"/>
              </a:rPr>
              <a:t>Visually: upper bound</a:t>
            </a:r>
          </a:p>
        </p:txBody>
      </p:sp>
      <p:sp>
        <p:nvSpPr>
          <p:cNvPr id="124931" name="Rectangle 3"/>
          <p:cNvSpPr>
            <a:spLocks noChangeArrowheads="1"/>
          </p:cNvSpPr>
          <p:nvPr/>
        </p:nvSpPr>
        <p:spPr bwMode="auto">
          <a:xfrm>
            <a:off x="1447800" y="2286000"/>
            <a:ext cx="6096000" cy="381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24933" name="Freeform 5"/>
          <p:cNvSpPr>
            <a:spLocks/>
          </p:cNvSpPr>
          <p:nvPr/>
        </p:nvSpPr>
        <p:spPr bwMode="auto">
          <a:xfrm>
            <a:off x="1752600" y="2971800"/>
            <a:ext cx="5486400" cy="2857500"/>
          </a:xfrm>
          <a:custGeom>
            <a:avLst/>
            <a:gdLst>
              <a:gd name="T0" fmla="*/ 0 w 3456"/>
              <a:gd name="T1" fmla="*/ 1488 h 1800"/>
              <a:gd name="T2" fmla="*/ 1248 w 3456"/>
              <a:gd name="T3" fmla="*/ 1296 h 1800"/>
              <a:gd name="T4" fmla="*/ 2016 w 3456"/>
              <a:gd name="T5" fmla="*/ 1584 h 1800"/>
              <a:gd name="T6" fmla="*/ 3456 w 3456"/>
              <a:gd name="T7" fmla="*/ 0 h 1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456" h="1800">
                <a:moveTo>
                  <a:pt x="0" y="1488"/>
                </a:moveTo>
                <a:cubicBezTo>
                  <a:pt x="456" y="1384"/>
                  <a:pt x="912" y="1280"/>
                  <a:pt x="1248" y="1296"/>
                </a:cubicBezTo>
                <a:cubicBezTo>
                  <a:pt x="1584" y="1312"/>
                  <a:pt x="1648" y="1800"/>
                  <a:pt x="2016" y="1584"/>
                </a:cubicBezTo>
                <a:cubicBezTo>
                  <a:pt x="2384" y="1368"/>
                  <a:pt x="2920" y="684"/>
                  <a:pt x="3456" y="0"/>
                </a:cubicBezTo>
              </a:path>
            </a:pathLst>
          </a:custGeom>
          <a:noFill/>
          <a:ln w="28575" cmpd="sng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24934" name="Line 6"/>
          <p:cNvSpPr>
            <a:spLocks noChangeShapeType="1"/>
          </p:cNvSpPr>
          <p:nvPr/>
        </p:nvSpPr>
        <p:spPr bwMode="auto">
          <a:xfrm flipV="1">
            <a:off x="2819400" y="2590800"/>
            <a:ext cx="2819400" cy="3200400"/>
          </a:xfrm>
          <a:prstGeom prst="line">
            <a:avLst/>
          </a:prstGeom>
          <a:noFill/>
          <a:ln w="28575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24935" name="Line 7"/>
          <p:cNvSpPr>
            <a:spLocks noChangeShapeType="1"/>
          </p:cNvSpPr>
          <p:nvPr/>
        </p:nvSpPr>
        <p:spPr bwMode="auto">
          <a:xfrm>
            <a:off x="3505200" y="5029200"/>
            <a:ext cx="0" cy="1219200"/>
          </a:xfrm>
          <a:prstGeom prst="line">
            <a:avLst/>
          </a:prstGeom>
          <a:noFill/>
          <a:ln w="28575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24936" name="Text Box 8"/>
          <p:cNvSpPr txBox="1">
            <a:spLocks noChangeArrowheads="1"/>
          </p:cNvSpPr>
          <p:nvPr/>
        </p:nvSpPr>
        <p:spPr bwMode="auto">
          <a:xfrm>
            <a:off x="3276600" y="6248400"/>
            <a:ext cx="533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i="1">
                <a:cs typeface="+mn-cs"/>
              </a:rPr>
              <a:t>n</a:t>
            </a:r>
            <a:r>
              <a:rPr lang="en-US" sz="2000" i="1" baseline="-25000">
                <a:cs typeface="+mn-cs"/>
              </a:rPr>
              <a:t>0</a:t>
            </a:r>
          </a:p>
        </p:txBody>
      </p:sp>
      <p:sp>
        <p:nvSpPr>
          <p:cNvPr id="124937" name="Text Box 9"/>
          <p:cNvSpPr txBox="1">
            <a:spLocks noChangeArrowheads="1"/>
          </p:cNvSpPr>
          <p:nvPr/>
        </p:nvSpPr>
        <p:spPr bwMode="auto">
          <a:xfrm>
            <a:off x="1447800" y="4876800"/>
            <a:ext cx="685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i="1">
                <a:cs typeface="+mn-cs"/>
              </a:rPr>
              <a:t>f(n)</a:t>
            </a:r>
            <a:endParaRPr lang="en-US" sz="2000" i="1" baseline="-2500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06785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Big-O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member is O(n) – linear</a:t>
            </a:r>
          </a:p>
          <a:p>
            <a:pPr lvl="1"/>
            <a:r>
              <a:rPr lang="en-US" dirty="0" smtClean="0"/>
              <a:t>n+1 is O(n)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uniquify0 is O(n</a:t>
            </a:r>
            <a:r>
              <a:rPr lang="en-US" baseline="30000" dirty="0" smtClean="0"/>
              <a:t>2</a:t>
            </a:r>
            <a:r>
              <a:rPr lang="en-US" dirty="0" smtClean="0"/>
              <a:t>) – quadratic</a:t>
            </a:r>
          </a:p>
          <a:p>
            <a:pPr lvl="1"/>
            <a:r>
              <a:rPr lang="en-US" dirty="0" smtClean="0"/>
              <a:t>n(n+1)/2 = n</a:t>
            </a:r>
            <a:r>
              <a:rPr lang="en-US" baseline="30000" dirty="0" smtClean="0"/>
              <a:t>2</a:t>
            </a:r>
            <a:r>
              <a:rPr lang="en-US" dirty="0" smtClean="0"/>
              <a:t>/2 + n/2 is O(n</a:t>
            </a:r>
            <a:r>
              <a:rPr lang="en-US" baseline="30000" dirty="0" smtClean="0"/>
              <a:t>2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uniquify1 is O(2</a:t>
            </a:r>
            <a:r>
              <a:rPr lang="en-US" baseline="30000" dirty="0" smtClean="0"/>
              <a:t>n</a:t>
            </a:r>
            <a:r>
              <a:rPr lang="en-US" dirty="0" smtClean="0"/>
              <a:t>) – exponential</a:t>
            </a:r>
          </a:p>
          <a:p>
            <a:pPr lvl="1"/>
            <a:r>
              <a:rPr lang="en-US" dirty="0" smtClean="0"/>
              <a:t>2</a:t>
            </a:r>
            <a:r>
              <a:rPr lang="en-US" baseline="30000" dirty="0" smtClean="0"/>
              <a:t>n+1</a:t>
            </a:r>
            <a:r>
              <a:rPr lang="en-US" dirty="0" smtClean="0"/>
              <a:t>-n-2 is O(2</a:t>
            </a:r>
            <a:r>
              <a:rPr lang="en-US" baseline="30000" dirty="0" smtClean="0"/>
              <a:t>n</a:t>
            </a:r>
            <a:r>
              <a:rPr lang="en-US" dirty="0" smtClean="0"/>
              <a:t>)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 smtClean="0"/>
              <a:t>uniquify2 is O(n</a:t>
            </a:r>
            <a:r>
              <a:rPr lang="en-US" baseline="30000" dirty="0" smtClean="0"/>
              <a:t>2</a:t>
            </a:r>
            <a:r>
              <a:rPr lang="en-US" dirty="0" smtClean="0"/>
              <a:t>) – quadratic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196716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7543800" cy="868363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cs typeface="+mj-cs"/>
              </a:rPr>
              <a:t>Runtime examples</a:t>
            </a:r>
          </a:p>
        </p:txBody>
      </p:sp>
      <p:pic>
        <p:nvPicPr>
          <p:cNvPr id="2662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19300"/>
            <a:ext cx="9144000" cy="280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7264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cs typeface="+mj-cs"/>
              </a:rPr>
              <a:t>Some examples</a:t>
            </a:r>
          </a:p>
        </p:txBody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2648" y="1600200"/>
            <a:ext cx="8153400" cy="4876800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  <a:defRPr/>
            </a:pPr>
            <a:r>
              <a:rPr lang="en-US" dirty="0" smtClean="0">
                <a:cs typeface="+mn-cs"/>
              </a:rPr>
              <a:t>O(1) – constant.  Fixed amount of work, regardless of the input size</a:t>
            </a:r>
          </a:p>
          <a:p>
            <a:pPr lvl="1" eaLnBrk="1" hangingPunct="1">
              <a:defRPr/>
            </a:pPr>
            <a:r>
              <a:rPr lang="en-US" dirty="0" smtClean="0"/>
              <a:t>add two 32 bit numbers</a:t>
            </a:r>
          </a:p>
          <a:p>
            <a:pPr lvl="1" eaLnBrk="1" hangingPunct="1">
              <a:defRPr/>
            </a:pPr>
            <a:r>
              <a:rPr lang="en-US" dirty="0" smtClean="0"/>
              <a:t>determine if a number is even or odd</a:t>
            </a:r>
          </a:p>
          <a:p>
            <a:pPr lvl="1" eaLnBrk="1" hangingPunct="1">
              <a:defRPr/>
            </a:pPr>
            <a:r>
              <a:rPr lang="en-US" dirty="0" smtClean="0"/>
              <a:t>sum the first 20 elements of an array</a:t>
            </a:r>
          </a:p>
          <a:p>
            <a:pPr lvl="1" eaLnBrk="1" hangingPunct="1">
              <a:defRPr/>
            </a:pPr>
            <a:r>
              <a:rPr lang="en-US" dirty="0" smtClean="0"/>
              <a:t>delete an element from a doubly linked list</a:t>
            </a:r>
          </a:p>
          <a:p>
            <a:pPr marL="0" indent="0" eaLnBrk="1" hangingPunct="1">
              <a:buNone/>
              <a:defRPr/>
            </a:pPr>
            <a:endParaRPr lang="en-US" dirty="0" smtClean="0">
              <a:cs typeface="+mn-cs"/>
            </a:endParaRPr>
          </a:p>
          <a:p>
            <a:pPr marL="0" indent="0" eaLnBrk="1" hangingPunct="1">
              <a:buNone/>
              <a:defRPr/>
            </a:pPr>
            <a:r>
              <a:rPr lang="en-US" dirty="0" smtClean="0">
                <a:cs typeface="+mn-cs"/>
              </a:rPr>
              <a:t>O(log </a:t>
            </a:r>
            <a:r>
              <a:rPr lang="en-US" i="1" dirty="0" smtClean="0">
                <a:cs typeface="+mn-cs"/>
              </a:rPr>
              <a:t>n</a:t>
            </a:r>
            <a:r>
              <a:rPr lang="en-US" dirty="0" smtClean="0">
                <a:cs typeface="+mn-cs"/>
              </a:rPr>
              <a:t>) – logarithmic.  At each iteration, discards some portion of the input (i.e. half)</a:t>
            </a:r>
          </a:p>
          <a:p>
            <a:pPr lvl="1" eaLnBrk="1" hangingPunct="1">
              <a:defRPr/>
            </a:pPr>
            <a:r>
              <a:rPr lang="en-US" dirty="0" smtClean="0"/>
              <a:t>binary search</a:t>
            </a:r>
          </a:p>
          <a:p>
            <a:pPr eaLnBrk="1" hangingPunct="1">
              <a:defRPr/>
            </a:pPr>
            <a:endParaRPr lang="en-US" sz="2600" dirty="0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73469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cs typeface="+mj-cs"/>
              </a:rPr>
              <a:t>Some examples</a:t>
            </a:r>
          </a:p>
        </p:txBody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None/>
              <a:defRPr/>
            </a:pPr>
            <a:r>
              <a:rPr lang="en-US" dirty="0" smtClean="0">
                <a:cs typeface="+mn-cs"/>
              </a:rPr>
              <a:t>O(</a:t>
            </a:r>
            <a:r>
              <a:rPr lang="en-US" i="1" dirty="0" smtClean="0">
                <a:cs typeface="+mn-cs"/>
              </a:rPr>
              <a:t>n</a:t>
            </a:r>
            <a:r>
              <a:rPr lang="en-US" dirty="0" smtClean="0">
                <a:cs typeface="+mn-cs"/>
              </a:rPr>
              <a:t>) – linear. Do a constant amount of work on each element of the input</a:t>
            </a:r>
          </a:p>
          <a:p>
            <a:pPr lvl="1" eaLnBrk="1" hangingPunct="1">
              <a:defRPr/>
            </a:pPr>
            <a:r>
              <a:rPr lang="en-US" dirty="0" smtClean="0"/>
              <a:t>find an item in an array (unsorted) or linked list</a:t>
            </a:r>
          </a:p>
          <a:p>
            <a:pPr lvl="1" eaLnBrk="1" hangingPunct="1">
              <a:defRPr/>
            </a:pPr>
            <a:r>
              <a:rPr lang="en-US" dirty="0" smtClean="0"/>
              <a:t>determine the largest element in an array</a:t>
            </a:r>
          </a:p>
          <a:p>
            <a:pPr marL="0" indent="0" eaLnBrk="1" hangingPunct="1">
              <a:buNone/>
              <a:defRPr/>
            </a:pPr>
            <a:endParaRPr lang="en-US" dirty="0" smtClean="0">
              <a:cs typeface="+mn-cs"/>
            </a:endParaRPr>
          </a:p>
          <a:p>
            <a:pPr marL="0" indent="0" eaLnBrk="1" hangingPunct="1">
              <a:buNone/>
              <a:defRPr/>
            </a:pPr>
            <a:r>
              <a:rPr lang="en-US" dirty="0" smtClean="0">
                <a:cs typeface="+mn-cs"/>
              </a:rPr>
              <a:t>O(</a:t>
            </a:r>
            <a:r>
              <a:rPr lang="en-US" i="1" dirty="0" smtClean="0">
                <a:cs typeface="+mn-cs"/>
              </a:rPr>
              <a:t>n</a:t>
            </a:r>
            <a:r>
              <a:rPr lang="en-US" dirty="0" smtClean="0">
                <a:cs typeface="+mn-cs"/>
              </a:rPr>
              <a:t> log </a:t>
            </a:r>
            <a:r>
              <a:rPr lang="en-US" i="1" dirty="0" smtClean="0">
                <a:cs typeface="+mn-cs"/>
              </a:rPr>
              <a:t>n</a:t>
            </a:r>
            <a:r>
              <a:rPr lang="en-US" dirty="0" smtClean="0">
                <a:cs typeface="+mn-cs"/>
              </a:rPr>
              <a:t>) log-linear.  Divide and conquer algorithms with a linear amount of work to recombine</a:t>
            </a:r>
          </a:p>
          <a:p>
            <a:pPr lvl="1" eaLnBrk="1" hangingPunct="1">
              <a:defRPr/>
            </a:pPr>
            <a:r>
              <a:rPr lang="en-US" dirty="0" smtClean="0"/>
              <a:t>Sort a list of number with </a:t>
            </a:r>
            <a:r>
              <a:rPr lang="en-US" dirty="0" err="1" smtClean="0"/>
              <a:t>MergeSort</a:t>
            </a:r>
            <a:endParaRPr lang="en-US" dirty="0" smtClean="0"/>
          </a:p>
          <a:p>
            <a:pPr lvl="1" eaLnBrk="1" hangingPunct="1">
              <a:defRPr/>
            </a:pPr>
            <a:r>
              <a:rPr lang="en-US" dirty="0" smtClean="0"/>
              <a:t>FFT</a:t>
            </a:r>
          </a:p>
        </p:txBody>
      </p:sp>
    </p:spTree>
    <p:extLst>
      <p:ext uri="{BB962C8B-B14F-4D97-AF65-F5344CB8AC3E}">
        <p14:creationId xmlns:p14="http://schemas.microsoft.com/office/powerpoint/2010/main" val="37701766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cs typeface="+mj-cs"/>
              </a:rPr>
              <a:t>Some examples</a:t>
            </a:r>
          </a:p>
        </p:txBody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2648" y="1600200"/>
            <a:ext cx="8153400" cy="4953000"/>
          </a:xfrm>
        </p:spPr>
        <p:txBody>
          <a:bodyPr>
            <a:normAutofit lnSpcReduction="10000"/>
          </a:bodyPr>
          <a:lstStyle/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dirty="0" smtClean="0">
                <a:cs typeface="+mn-cs"/>
              </a:rPr>
              <a:t>O(</a:t>
            </a:r>
            <a:r>
              <a:rPr lang="en-US" i="1" dirty="0" smtClean="0">
                <a:cs typeface="+mn-cs"/>
              </a:rPr>
              <a:t>n</a:t>
            </a:r>
            <a:r>
              <a:rPr lang="en-US" i="1" baseline="30000" dirty="0" smtClean="0">
                <a:cs typeface="+mn-cs"/>
              </a:rPr>
              <a:t>2</a:t>
            </a:r>
            <a:r>
              <a:rPr lang="en-US" dirty="0" smtClean="0">
                <a:cs typeface="+mn-cs"/>
              </a:rPr>
              <a:t>) – quadratic. Double nested loops that iterate over the data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 smtClean="0"/>
              <a:t>Insertion sort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n-US" dirty="0" smtClean="0">
              <a:cs typeface="+mn-cs"/>
            </a:endParaRP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dirty="0" smtClean="0">
                <a:cs typeface="+mn-cs"/>
              </a:rPr>
              <a:t>O(</a:t>
            </a:r>
            <a:r>
              <a:rPr lang="en-US" i="1" dirty="0" smtClean="0">
                <a:cs typeface="+mn-cs"/>
              </a:rPr>
              <a:t>2</a:t>
            </a:r>
            <a:r>
              <a:rPr lang="en-US" i="1" baseline="30000" dirty="0" smtClean="0">
                <a:cs typeface="+mn-cs"/>
              </a:rPr>
              <a:t>n</a:t>
            </a:r>
            <a:r>
              <a:rPr lang="en-US" dirty="0" smtClean="0">
                <a:cs typeface="+mn-cs"/>
              </a:rPr>
              <a:t>) – exponential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 smtClean="0"/>
              <a:t>Enumerate all possible subsets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 smtClean="0"/>
              <a:t>Traveling salesman using dynamic programming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n-US" dirty="0" smtClean="0">
              <a:cs typeface="+mn-cs"/>
            </a:endParaRP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dirty="0" smtClean="0">
                <a:cs typeface="+mn-cs"/>
              </a:rPr>
              <a:t>O(n!)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 smtClean="0"/>
              <a:t>Enumerate all permutations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 smtClean="0"/>
              <a:t>determinant of a matrix with expansion by minors</a:t>
            </a:r>
          </a:p>
        </p:txBody>
      </p:sp>
    </p:spTree>
    <p:extLst>
      <p:ext uri="{BB962C8B-B14F-4D97-AF65-F5344CB8AC3E}">
        <p14:creationId xmlns:p14="http://schemas.microsoft.com/office/powerpoint/2010/main" val="6143132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6600"/>
                </a:solidFill>
              </a:rPr>
              <a:t>STOPPED HERE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smtClean="0">
                <a:solidFill>
                  <a:srgbClr val="FF6600"/>
                </a:solidFill>
              </a:rPr>
              <a:t>This is as far as I made it in lecture.  There are two additional examples of proofs by induction that I won’t cover, but I’ll leave them in the notes in case you want to see more examples.</a:t>
            </a:r>
            <a:endParaRPr lang="en-US" sz="40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8491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aside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/>
              <a:t>My favorite thing in python!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567980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What do these functions do?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828800"/>
            <a:ext cx="6417652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5222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248" y="152400"/>
            <a:ext cx="8531352" cy="990600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chemeClr val="tx1"/>
                </a:solidFill>
              </a:rPr>
              <a:t>Runtime</a:t>
            </a:r>
            <a:endParaRPr lang="en-US" sz="3600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1676400"/>
            <a:ext cx="5638800" cy="381628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8281" y="5396805"/>
            <a:ext cx="772131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Which is faster?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What is the big-O runtime of each function in terms of n, i.e. how does the runtime grow </a:t>
            </a:r>
            <a:r>
              <a:rPr lang="en-US" sz="2800" dirty="0" err="1" smtClean="0">
                <a:solidFill>
                  <a:srgbClr val="FF0000"/>
                </a:solidFill>
              </a:rPr>
              <a:t>w.r.t</a:t>
            </a:r>
            <a:r>
              <a:rPr lang="en-US" sz="2800" dirty="0" smtClean="0">
                <a:solidFill>
                  <a:srgbClr val="FF0000"/>
                </a:solidFill>
              </a:rPr>
              <a:t>. n?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70408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Runtime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676400"/>
            <a:ext cx="5816600" cy="21717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" y="4038600"/>
            <a:ext cx="829157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O(n) – linear</a:t>
            </a:r>
          </a:p>
          <a:p>
            <a:endParaRPr lang="en-US" sz="2400" dirty="0" smtClean="0">
              <a:solidFill>
                <a:srgbClr val="0000FF"/>
              </a:solidFill>
            </a:endParaRPr>
          </a:p>
          <a:p>
            <a:r>
              <a:rPr lang="en-US" sz="2400" dirty="0" smtClean="0">
                <a:solidFill>
                  <a:srgbClr val="0000FF"/>
                </a:solidFill>
              </a:rPr>
              <a:t>Informal justification:</a:t>
            </a:r>
            <a:endParaRPr lang="en-US" sz="2400" dirty="0">
              <a:solidFill>
                <a:srgbClr val="0000FF"/>
              </a:solidFill>
            </a:endParaRPr>
          </a:p>
          <a:p>
            <a:r>
              <a:rPr lang="en-US" sz="2400" dirty="0" smtClean="0">
                <a:solidFill>
                  <a:srgbClr val="0000FF"/>
                </a:solidFill>
              </a:rPr>
              <a:t>The for loop does n iterations and does just a constant amount of work for each iteration.  An increase in n will see a corresponding increase in the number of iterations.</a:t>
            </a:r>
          </a:p>
        </p:txBody>
      </p:sp>
    </p:spTree>
    <p:extLst>
      <p:ext uri="{BB962C8B-B14F-4D97-AF65-F5344CB8AC3E}">
        <p14:creationId xmlns:p14="http://schemas.microsoft.com/office/powerpoint/2010/main" val="8966223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Runtime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752600"/>
            <a:ext cx="5219700" cy="15113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3733800"/>
            <a:ext cx="10340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Guess?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3269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4741591"/>
            <a:ext cx="4114800" cy="165116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Runtime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752600"/>
            <a:ext cx="5219700" cy="15113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8600" y="3733800"/>
            <a:ext cx="838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Guess: O(2</a:t>
            </a:r>
            <a:r>
              <a:rPr lang="en-US" sz="2800" baseline="30000" dirty="0" smtClean="0">
                <a:solidFill>
                  <a:srgbClr val="0000FF"/>
                </a:solidFill>
              </a:rPr>
              <a:t>n</a:t>
            </a:r>
            <a:r>
              <a:rPr lang="en-US" sz="2800" dirty="0" smtClean="0">
                <a:solidFill>
                  <a:srgbClr val="0000FF"/>
                </a:solidFill>
              </a:rPr>
              <a:t>) – for each call, makes two recursive calls</a:t>
            </a:r>
          </a:p>
        </p:txBody>
      </p:sp>
      <p:sp>
        <p:nvSpPr>
          <p:cNvPr id="3" name="Rectangle 2"/>
          <p:cNvSpPr/>
          <p:nvPr/>
        </p:nvSpPr>
        <p:spPr>
          <a:xfrm>
            <a:off x="2362200" y="2895600"/>
            <a:ext cx="1524000" cy="368300"/>
          </a:xfrm>
          <a:prstGeom prst="rect">
            <a:avLst/>
          </a:prstGeom>
          <a:solidFill>
            <a:srgbClr val="FF6600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114800" y="2895600"/>
            <a:ext cx="1524000" cy="368300"/>
          </a:xfrm>
          <a:prstGeom prst="rect">
            <a:avLst/>
          </a:prstGeom>
          <a:solidFill>
            <a:srgbClr val="FF6600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743200" y="5334000"/>
            <a:ext cx="1752600" cy="368300"/>
          </a:xfrm>
          <a:prstGeom prst="rect">
            <a:avLst/>
          </a:prstGeom>
          <a:solidFill>
            <a:srgbClr val="FF6600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905000" y="5702300"/>
            <a:ext cx="2400300" cy="469900"/>
          </a:xfrm>
          <a:prstGeom prst="rect">
            <a:avLst/>
          </a:prstGeom>
          <a:solidFill>
            <a:srgbClr val="FF6600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462465" y="4191000"/>
            <a:ext cx="40894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the recurrence relation?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72538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4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Runtime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752600"/>
            <a:ext cx="5219700" cy="15113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8600" y="3733800"/>
            <a:ext cx="838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Guess: O(2</a:t>
            </a:r>
            <a:r>
              <a:rPr lang="en-US" sz="2800" baseline="30000" dirty="0" smtClean="0">
                <a:solidFill>
                  <a:srgbClr val="0000FF"/>
                </a:solidFill>
              </a:rPr>
              <a:t>n</a:t>
            </a:r>
            <a:r>
              <a:rPr lang="en-US" sz="2800" dirty="0" smtClean="0">
                <a:solidFill>
                  <a:srgbClr val="0000FF"/>
                </a:solidFill>
              </a:rPr>
              <a:t>) – for each call, makes two recursive calls</a:t>
            </a:r>
          </a:p>
        </p:txBody>
      </p:sp>
      <p:sp>
        <p:nvSpPr>
          <p:cNvPr id="3" name="Rectangle 2"/>
          <p:cNvSpPr/>
          <p:nvPr/>
        </p:nvSpPr>
        <p:spPr>
          <a:xfrm>
            <a:off x="2362200" y="2895600"/>
            <a:ext cx="1524000" cy="368300"/>
          </a:xfrm>
          <a:prstGeom prst="rect">
            <a:avLst/>
          </a:prstGeom>
          <a:solidFill>
            <a:srgbClr val="FF6600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114800" y="2895600"/>
            <a:ext cx="1524000" cy="368300"/>
          </a:xfrm>
          <a:prstGeom prst="rect">
            <a:avLst/>
          </a:prstGeom>
          <a:solidFill>
            <a:srgbClr val="FF6600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8556218"/>
              </p:ext>
            </p:extLst>
          </p:nvPr>
        </p:nvGraphicFramePr>
        <p:xfrm>
          <a:off x="1080778" y="4724400"/>
          <a:ext cx="6267450" cy="1277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59" name="Equation" r:id="rId4" imgW="2679700" imgH="546100" progId="Equation.3">
                  <p:embed/>
                </p:oleObj>
              </mc:Choice>
              <mc:Fallback>
                <p:oleObj name="Equation" r:id="rId4" imgW="2679700" imgH="546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80778" y="4724400"/>
                        <a:ext cx="6267450" cy="12779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38200" y="6096000"/>
            <a:ext cx="7407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Slightly different than the recurrence relation for uniquify1.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441843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4187352"/>
              </p:ext>
            </p:extLst>
          </p:nvPr>
        </p:nvGraphicFramePr>
        <p:xfrm>
          <a:off x="1524000" y="1676400"/>
          <a:ext cx="5562600" cy="11342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14" name="Equation" r:id="rId3" imgW="2679700" imgH="546100" progId="Equation.3">
                  <p:embed/>
                </p:oleObj>
              </mc:Choice>
              <mc:Fallback>
                <p:oleObj name="Equation" r:id="rId3" imgW="2679700" imgH="546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24000" y="1676400"/>
                        <a:ext cx="5562600" cy="11342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086834"/>
              </p:ext>
            </p:extLst>
          </p:nvPr>
        </p:nvGraphicFramePr>
        <p:xfrm>
          <a:off x="637738" y="5538788"/>
          <a:ext cx="7974013" cy="1014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15" name="Equation" r:id="rId5" imgW="4394200" imgH="558800" progId="Equation.3">
                  <p:embed/>
                </p:oleObj>
              </mc:Choice>
              <mc:Fallback>
                <p:oleObj name="Equation" r:id="rId5" imgW="4394200" imgH="558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7738" y="5538788"/>
                        <a:ext cx="7974013" cy="1014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5800" y="3143072"/>
            <a:ext cx="4528704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We want to prove that </a:t>
            </a:r>
            <a:r>
              <a:rPr lang="en-US" sz="2400" i="1" dirty="0" smtClean="0"/>
              <a:t>f(n)</a:t>
            </a:r>
            <a:r>
              <a:rPr lang="en-US" sz="2400" dirty="0" smtClean="0"/>
              <a:t> is O(2</a:t>
            </a:r>
            <a:r>
              <a:rPr lang="en-US" sz="2400" baseline="30000" dirty="0" smtClean="0"/>
              <a:t>n</a:t>
            </a:r>
            <a:r>
              <a:rPr lang="en-US" sz="2400" dirty="0" smtClean="0"/>
              <a:t>)</a:t>
            </a:r>
          </a:p>
          <a:p>
            <a:endParaRPr lang="en-US" sz="2400" dirty="0"/>
          </a:p>
          <a:p>
            <a:r>
              <a:rPr lang="en-US" sz="2400" dirty="0" smtClean="0"/>
              <a:t>Show that f(n) ≤ 2</a:t>
            </a:r>
            <a:r>
              <a:rPr lang="en-US" sz="2400" baseline="30000" dirty="0" smtClean="0"/>
              <a:t>n</a:t>
            </a:r>
            <a:r>
              <a:rPr lang="en-US" sz="2400" dirty="0" smtClean="0"/>
              <a:t>-1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739614" y="4724400"/>
            <a:ext cx="27740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Why is this sufficient?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26682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3673695"/>
              </p:ext>
            </p:extLst>
          </p:nvPr>
        </p:nvGraphicFramePr>
        <p:xfrm>
          <a:off x="1524000" y="1676400"/>
          <a:ext cx="5562600" cy="11342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38" name="Equation" r:id="rId3" imgW="2679700" imgH="546100" progId="Equation.3">
                  <p:embed/>
                </p:oleObj>
              </mc:Choice>
              <mc:Fallback>
                <p:oleObj name="Equation" r:id="rId3" imgW="2679700" imgH="546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24000" y="1676400"/>
                        <a:ext cx="5562600" cy="11342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9256188"/>
              </p:ext>
            </p:extLst>
          </p:nvPr>
        </p:nvGraphicFramePr>
        <p:xfrm>
          <a:off x="637738" y="5538788"/>
          <a:ext cx="7974013" cy="1014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39" name="Equation" r:id="rId5" imgW="4394200" imgH="558800" progId="Equation.3">
                  <p:embed/>
                </p:oleObj>
              </mc:Choice>
              <mc:Fallback>
                <p:oleObj name="Equation" r:id="rId5" imgW="4394200" imgH="558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7738" y="5538788"/>
                        <a:ext cx="7974013" cy="1014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5800" y="3143072"/>
            <a:ext cx="4528704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We want to prove that </a:t>
            </a:r>
            <a:r>
              <a:rPr lang="en-US" sz="2400" i="1" dirty="0" smtClean="0"/>
              <a:t>f(n)</a:t>
            </a:r>
            <a:r>
              <a:rPr lang="en-US" sz="2400" dirty="0" smtClean="0"/>
              <a:t> is O(2</a:t>
            </a:r>
            <a:r>
              <a:rPr lang="en-US" sz="2400" baseline="30000" dirty="0" smtClean="0"/>
              <a:t>n</a:t>
            </a:r>
            <a:r>
              <a:rPr lang="en-US" sz="2400" dirty="0" smtClean="0"/>
              <a:t>)</a:t>
            </a:r>
          </a:p>
          <a:p>
            <a:endParaRPr lang="en-US" sz="2400" dirty="0"/>
          </a:p>
          <a:p>
            <a:r>
              <a:rPr lang="en-US" sz="2400" dirty="0" smtClean="0"/>
              <a:t>Show that f(n) ≤ 2</a:t>
            </a:r>
            <a:r>
              <a:rPr lang="en-US" sz="2400" baseline="30000" dirty="0" smtClean="0"/>
              <a:t>n</a:t>
            </a:r>
            <a:r>
              <a:rPr lang="en-US" sz="2400" dirty="0" smtClean="0"/>
              <a:t>-1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739614" y="4724400"/>
            <a:ext cx="46202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f(n) ≤ 2</a:t>
            </a:r>
            <a:r>
              <a:rPr lang="en-US" sz="2400" baseline="30000" dirty="0">
                <a:solidFill>
                  <a:srgbClr val="0000FF"/>
                </a:solidFill>
              </a:rPr>
              <a:t>n</a:t>
            </a:r>
            <a:r>
              <a:rPr lang="en-US" sz="2400" dirty="0">
                <a:solidFill>
                  <a:srgbClr val="0000FF"/>
                </a:solidFill>
              </a:rPr>
              <a:t>-</a:t>
            </a:r>
            <a:r>
              <a:rPr lang="en-US" sz="2400" dirty="0" smtClean="0">
                <a:solidFill>
                  <a:srgbClr val="0000FF"/>
                </a:solidFill>
              </a:rPr>
              <a:t>1≤ 2</a:t>
            </a:r>
            <a:r>
              <a:rPr lang="en-US" sz="2400" baseline="30000" dirty="0" smtClean="0">
                <a:solidFill>
                  <a:srgbClr val="0000FF"/>
                </a:solidFill>
              </a:rPr>
              <a:t>n</a:t>
            </a:r>
            <a:r>
              <a:rPr lang="en-US" sz="2400" dirty="0" smtClean="0">
                <a:solidFill>
                  <a:srgbClr val="0000FF"/>
                </a:solidFill>
              </a:rPr>
              <a:t> (c = 1, for all n ≥ 0)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46177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7543796"/>
              </p:ext>
            </p:extLst>
          </p:nvPr>
        </p:nvGraphicFramePr>
        <p:xfrm>
          <a:off x="1524000" y="1676400"/>
          <a:ext cx="5562600" cy="11342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62" name="Equation" r:id="rId3" imgW="2679700" imgH="546100" progId="Equation.3">
                  <p:embed/>
                </p:oleObj>
              </mc:Choice>
              <mc:Fallback>
                <p:oleObj name="Equation" r:id="rId3" imgW="2679700" imgH="546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24000" y="1676400"/>
                        <a:ext cx="5562600" cy="11342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3406816"/>
              </p:ext>
            </p:extLst>
          </p:nvPr>
        </p:nvGraphicFramePr>
        <p:xfrm>
          <a:off x="637738" y="5538788"/>
          <a:ext cx="7974013" cy="1014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63" name="Equation" r:id="rId5" imgW="4394200" imgH="558800" progId="Equation.3">
                  <p:embed/>
                </p:oleObj>
              </mc:Choice>
              <mc:Fallback>
                <p:oleObj name="Equation" r:id="rId5" imgW="4394200" imgH="558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7738" y="5538788"/>
                        <a:ext cx="7974013" cy="1014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5800" y="3143072"/>
            <a:ext cx="4528704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We want to prove that </a:t>
            </a:r>
            <a:r>
              <a:rPr lang="en-US" sz="2400" i="1" dirty="0" smtClean="0"/>
              <a:t>f(n)</a:t>
            </a:r>
            <a:r>
              <a:rPr lang="en-US" sz="2400" dirty="0" smtClean="0"/>
              <a:t> is O(2</a:t>
            </a:r>
            <a:r>
              <a:rPr lang="en-US" sz="2400" baseline="30000" dirty="0" smtClean="0"/>
              <a:t>n</a:t>
            </a:r>
            <a:r>
              <a:rPr lang="en-US" sz="2400" dirty="0" smtClean="0"/>
              <a:t>)</a:t>
            </a:r>
          </a:p>
          <a:p>
            <a:endParaRPr lang="en-US" sz="2400" dirty="0"/>
          </a:p>
          <a:p>
            <a:r>
              <a:rPr lang="en-US" sz="2400" dirty="0" smtClean="0"/>
              <a:t>Show that f(n) ≤ 2</a:t>
            </a:r>
            <a:r>
              <a:rPr lang="en-US" sz="2400" baseline="30000" dirty="0" smtClean="0"/>
              <a:t>n</a:t>
            </a:r>
            <a:r>
              <a:rPr lang="en-US" sz="2400" dirty="0" smtClean="0"/>
              <a:t>-1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714611" y="4717460"/>
            <a:ext cx="29460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do we prove this?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20506" y="4673024"/>
            <a:ext cx="169449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Induction!</a:t>
            </a:r>
            <a:endParaRPr lang="en-US" sz="3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71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 by induction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6764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1. Prove: </a:t>
            </a:r>
            <a:r>
              <a:rPr lang="en-US" dirty="0"/>
              <a:t>f(n) ≤ 2</a:t>
            </a:r>
            <a:r>
              <a:rPr lang="en-US" baseline="30000" dirty="0"/>
              <a:t>n</a:t>
            </a:r>
            <a:r>
              <a:rPr lang="en-US" dirty="0"/>
              <a:t>-</a:t>
            </a:r>
            <a:r>
              <a:rPr lang="en-US" dirty="0" smtClean="0"/>
              <a:t>1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2. Base case: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8435898"/>
              </p:ext>
            </p:extLst>
          </p:nvPr>
        </p:nvGraphicFramePr>
        <p:xfrm>
          <a:off x="5181600" y="243022"/>
          <a:ext cx="3886200" cy="79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89" name="Equation" r:id="rId3" imgW="2679700" imgH="546100" progId="Equation.3">
                  <p:embed/>
                </p:oleObj>
              </mc:Choice>
              <mc:Fallback>
                <p:oleObj name="Equation" r:id="rId3" imgW="2679700" imgH="546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181600" y="243022"/>
                        <a:ext cx="3886200" cy="792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232124" y="3352800"/>
            <a:ext cx="9776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n = 1</a:t>
            </a:r>
            <a:endParaRPr lang="en-US" sz="2800" dirty="0">
              <a:solidFill>
                <a:srgbClr val="0000FF"/>
              </a:solidFill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4390260"/>
              </p:ext>
            </p:extLst>
          </p:nvPr>
        </p:nvGraphicFramePr>
        <p:xfrm>
          <a:off x="1630800" y="5105400"/>
          <a:ext cx="1917906" cy="4671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90" name="Equation" r:id="rId5" imgW="939800" imgH="228600" progId="Equation.3">
                  <p:embed/>
                </p:oleObj>
              </mc:Choice>
              <mc:Fallback>
                <p:oleObj name="Equation" r:id="rId5" imgW="9398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30800" y="5105400"/>
                        <a:ext cx="1917906" cy="4671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985071" y="4126468"/>
            <a:ext cx="19608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by definition of f(n)</a:t>
            </a:r>
            <a:endParaRPr lang="en-US" dirty="0">
              <a:solidFill>
                <a:srgbClr val="FF6600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H="1" flipV="1">
            <a:off x="2873152" y="4586875"/>
            <a:ext cx="479648" cy="518526"/>
          </a:xfrm>
          <a:prstGeom prst="straightConnector1">
            <a:avLst/>
          </a:prstGeom>
          <a:ln>
            <a:solidFill>
              <a:srgbClr val="0000FF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865962"/>
              </p:ext>
            </p:extLst>
          </p:nvPr>
        </p:nvGraphicFramePr>
        <p:xfrm>
          <a:off x="1861915" y="4181475"/>
          <a:ext cx="1011237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91" name="Equation" r:id="rId7" imgW="495300" imgH="203200" progId="Equation.3">
                  <p:embed/>
                </p:oleObj>
              </mc:Choice>
              <mc:Fallback>
                <p:oleObj name="Equation" r:id="rId7" imgW="4953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861915" y="4181475"/>
                        <a:ext cx="1011237" cy="415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4130607" y="5105401"/>
            <a:ext cx="9246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by math</a:t>
            </a:r>
            <a:endParaRPr lang="en-US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32925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4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 by induction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6764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1. Prove: </a:t>
            </a:r>
            <a:r>
              <a:rPr lang="en-US" dirty="0"/>
              <a:t>f(n) ≤ 2</a:t>
            </a:r>
            <a:r>
              <a:rPr lang="en-US" baseline="30000" dirty="0"/>
              <a:t>n</a:t>
            </a:r>
            <a:r>
              <a:rPr lang="en-US" dirty="0"/>
              <a:t>-</a:t>
            </a:r>
            <a:r>
              <a:rPr lang="en-US" dirty="0" smtClean="0"/>
              <a:t>1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3</a:t>
            </a:r>
            <a:r>
              <a:rPr lang="en-US" dirty="0" smtClean="0"/>
              <a:t>. Inductive hypothesis: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7896086"/>
              </p:ext>
            </p:extLst>
          </p:nvPr>
        </p:nvGraphicFramePr>
        <p:xfrm>
          <a:off x="5181600" y="243022"/>
          <a:ext cx="3886200" cy="79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41" name="Equation" r:id="rId3" imgW="2679700" imgH="546100" progId="Equation.3">
                  <p:embed/>
                </p:oleObj>
              </mc:Choice>
              <mc:Fallback>
                <p:oleObj name="Equation" r:id="rId3" imgW="2679700" imgH="546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181600" y="243022"/>
                        <a:ext cx="3886200" cy="792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3931853"/>
              </p:ext>
            </p:extLst>
          </p:nvPr>
        </p:nvGraphicFramePr>
        <p:xfrm>
          <a:off x="2667000" y="3436938"/>
          <a:ext cx="1608137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42" name="Equation" r:id="rId5" imgW="787400" imgH="228600" progId="Equation.3">
                  <p:embed/>
                </p:oleObj>
              </mc:Choice>
              <mc:Fallback>
                <p:oleObj name="Equation" r:id="rId5" imgW="7874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667000" y="3436938"/>
                        <a:ext cx="1608137" cy="466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377600" y="3415010"/>
            <a:ext cx="11370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Assume: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612648" y="4130823"/>
            <a:ext cx="8153400" cy="59213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smtClean="0"/>
              <a:t>4. Prove:</a:t>
            </a:r>
            <a:endParaRPr lang="en-US" dirty="0"/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7262327"/>
              </p:ext>
            </p:extLst>
          </p:nvPr>
        </p:nvGraphicFramePr>
        <p:xfrm>
          <a:off x="2368550" y="4867275"/>
          <a:ext cx="2127250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43" name="Equation" r:id="rId7" imgW="1041400" imgH="228600" progId="Equation.3">
                  <p:embed/>
                </p:oleObj>
              </mc:Choice>
              <mc:Fallback>
                <p:oleObj name="Equation" r:id="rId7" imgW="10414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368550" y="4867275"/>
                        <a:ext cx="2127250" cy="466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1365448" y="4870102"/>
            <a:ext cx="7620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n+1: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05635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 by induction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6973770"/>
              </p:ext>
            </p:extLst>
          </p:nvPr>
        </p:nvGraphicFramePr>
        <p:xfrm>
          <a:off x="5181600" y="243022"/>
          <a:ext cx="3886200" cy="79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558" name="Equation" r:id="rId3" imgW="2679700" imgH="546100" progId="Equation.3">
                  <p:embed/>
                </p:oleObj>
              </mc:Choice>
              <mc:Fallback>
                <p:oleObj name="Equation" r:id="rId3" imgW="2679700" imgH="546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181600" y="243022"/>
                        <a:ext cx="3886200" cy="792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6677358"/>
              </p:ext>
            </p:extLst>
          </p:nvPr>
        </p:nvGraphicFramePr>
        <p:xfrm>
          <a:off x="1350963" y="4046538"/>
          <a:ext cx="2230437" cy="414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559" name="Equation" r:id="rId5" imgW="1092200" imgH="203200" progId="Equation.3">
                  <p:embed/>
                </p:oleObj>
              </mc:Choice>
              <mc:Fallback>
                <p:oleObj name="Equation" r:id="rId5" imgW="10922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350963" y="4046538"/>
                        <a:ext cx="2230437" cy="414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2234418"/>
              </p:ext>
            </p:extLst>
          </p:nvPr>
        </p:nvGraphicFramePr>
        <p:xfrm>
          <a:off x="3611562" y="4000500"/>
          <a:ext cx="2179638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560" name="Equation" r:id="rId7" imgW="1066800" imgH="228600" progId="Equation.3">
                  <p:embed/>
                </p:oleObj>
              </mc:Choice>
              <mc:Fallback>
                <p:oleObj name="Equation" r:id="rId7" imgW="10668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611562" y="4000500"/>
                        <a:ext cx="2179638" cy="466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761660"/>
              </p:ext>
            </p:extLst>
          </p:nvPr>
        </p:nvGraphicFramePr>
        <p:xfrm>
          <a:off x="1862931" y="1718160"/>
          <a:ext cx="1608137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561" name="Equation" r:id="rId9" imgW="787400" imgH="228600" progId="Equation.3">
                  <p:embed/>
                </p:oleObj>
              </mc:Choice>
              <mc:Fallback>
                <p:oleObj name="Equation" r:id="rId9" imgW="7874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862931" y="1718160"/>
                        <a:ext cx="1608137" cy="466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381000" y="1696232"/>
            <a:ext cx="11370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Assume:</a:t>
            </a:r>
            <a:endParaRPr lang="en-US" sz="2400" dirty="0">
              <a:solidFill>
                <a:srgbClr val="0000FF"/>
              </a:solidFill>
            </a:endParaRPr>
          </a:p>
        </p:txBody>
      </p:sp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0566954"/>
              </p:ext>
            </p:extLst>
          </p:nvPr>
        </p:nvGraphicFramePr>
        <p:xfrm>
          <a:off x="5298894" y="1691172"/>
          <a:ext cx="2127250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562" name="Equation" r:id="rId11" imgW="1041400" imgH="228600" progId="Equation.3">
                  <p:embed/>
                </p:oleObj>
              </mc:Choice>
              <mc:Fallback>
                <p:oleObj name="Equation" r:id="rId11" imgW="10414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298894" y="1691172"/>
                        <a:ext cx="2127250" cy="466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Straight Connector 7"/>
          <p:cNvCxnSpPr/>
          <p:nvPr/>
        </p:nvCxnSpPr>
        <p:spPr>
          <a:xfrm>
            <a:off x="391931" y="3048000"/>
            <a:ext cx="8294869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325581" y="1702572"/>
            <a:ext cx="9387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Prove:</a:t>
            </a:r>
            <a:endParaRPr lang="en-US" sz="2400" dirty="0">
              <a:solidFill>
                <a:srgbClr val="0000FF"/>
              </a:solidFill>
            </a:endParaRPr>
          </a:p>
        </p:txBody>
      </p:sp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4791054"/>
              </p:ext>
            </p:extLst>
          </p:nvPr>
        </p:nvGraphicFramePr>
        <p:xfrm>
          <a:off x="49212" y="4038600"/>
          <a:ext cx="1246188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563" name="Equation" r:id="rId13" imgW="609600" imgH="203200" progId="Equation.3">
                  <p:embed/>
                </p:oleObj>
              </mc:Choice>
              <mc:Fallback>
                <p:oleObj name="Equation" r:id="rId13" imgW="6096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9212" y="4038600"/>
                        <a:ext cx="1246188" cy="414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772416" y="3572929"/>
            <a:ext cx="1665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definition of f(n)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6593186" y="4031457"/>
            <a:ext cx="198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inductive hypothesis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733800" y="5467290"/>
            <a:ext cx="2472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What do we do with ?</a:t>
            </a:r>
            <a:endParaRPr lang="en-US" sz="2000" dirty="0">
              <a:solidFill>
                <a:srgbClr val="FF0000"/>
              </a:solidFill>
            </a:endParaRPr>
          </a:p>
        </p:txBody>
      </p:sp>
      <p:cxnSp>
        <p:nvCxnSpPr>
          <p:cNvPr id="32" name="Straight Arrow Connector 31"/>
          <p:cNvCxnSpPr/>
          <p:nvPr/>
        </p:nvCxnSpPr>
        <p:spPr>
          <a:xfrm flipH="1" flipV="1">
            <a:off x="4495800" y="4467225"/>
            <a:ext cx="1447800" cy="109537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67848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9" grpId="0"/>
      <p:bldP spid="30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 by induction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6764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1. Prove: </a:t>
            </a:r>
            <a:r>
              <a:rPr lang="en-US" dirty="0"/>
              <a:t>f(n) ≤ 2</a:t>
            </a:r>
            <a:r>
              <a:rPr lang="en-US" baseline="30000" dirty="0"/>
              <a:t>n</a:t>
            </a:r>
            <a:r>
              <a:rPr lang="en-US" dirty="0"/>
              <a:t>-</a:t>
            </a:r>
            <a:r>
              <a:rPr lang="en-US" dirty="0" smtClean="0"/>
              <a:t>1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3</a:t>
            </a:r>
            <a:r>
              <a:rPr lang="en-US" dirty="0" smtClean="0"/>
              <a:t>. Inductive hypothesis: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0519971"/>
              </p:ext>
            </p:extLst>
          </p:nvPr>
        </p:nvGraphicFramePr>
        <p:xfrm>
          <a:off x="5181600" y="243022"/>
          <a:ext cx="3886200" cy="79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520" name="Equation" r:id="rId3" imgW="2679700" imgH="546100" progId="Equation.3">
                  <p:embed/>
                </p:oleObj>
              </mc:Choice>
              <mc:Fallback>
                <p:oleObj name="Equation" r:id="rId3" imgW="2679700" imgH="546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181600" y="243022"/>
                        <a:ext cx="3886200" cy="792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1298080"/>
              </p:ext>
            </p:extLst>
          </p:nvPr>
        </p:nvGraphicFramePr>
        <p:xfrm>
          <a:off x="2667000" y="3436938"/>
          <a:ext cx="1608137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521" name="Equation" r:id="rId5" imgW="787400" imgH="228600" progId="Equation.3">
                  <p:embed/>
                </p:oleObj>
              </mc:Choice>
              <mc:Fallback>
                <p:oleObj name="Equation" r:id="rId5" imgW="7874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667000" y="3436938"/>
                        <a:ext cx="1608137" cy="466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377600" y="3415010"/>
            <a:ext cx="11370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Assume: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612648" y="4816623"/>
            <a:ext cx="8153400" cy="59213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smtClean="0"/>
              <a:t>4. Prove:</a:t>
            </a:r>
            <a:endParaRPr lang="en-US" dirty="0"/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5707249"/>
              </p:ext>
            </p:extLst>
          </p:nvPr>
        </p:nvGraphicFramePr>
        <p:xfrm>
          <a:off x="2368550" y="5561160"/>
          <a:ext cx="2127250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522" name="Equation" r:id="rId7" imgW="1041400" imgH="228600" progId="Equation.3">
                  <p:embed/>
                </p:oleObj>
              </mc:Choice>
              <mc:Fallback>
                <p:oleObj name="Equation" r:id="rId7" imgW="10414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368550" y="5561160"/>
                        <a:ext cx="2127250" cy="466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1365448" y="5563987"/>
            <a:ext cx="7620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n+1:</a:t>
            </a:r>
            <a:endParaRPr lang="en-US" sz="2400" dirty="0">
              <a:solidFill>
                <a:srgbClr val="0000FF"/>
              </a:solidFill>
            </a:endParaRPr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7536151"/>
              </p:ext>
            </p:extLst>
          </p:nvPr>
        </p:nvGraphicFramePr>
        <p:xfrm>
          <a:off x="2286000" y="4191000"/>
          <a:ext cx="2152650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523" name="Equation" r:id="rId9" imgW="1054100" imgH="228600" progId="Equation.3">
                  <p:embed/>
                </p:oleObj>
              </mc:Choice>
              <mc:Fallback>
                <p:oleObj name="Equation" r:id="rId9" imgW="10541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286000" y="4191000"/>
                        <a:ext cx="2152650" cy="466725"/>
                      </a:xfrm>
                      <a:prstGeom prst="rect">
                        <a:avLst/>
                      </a:prstGeom>
                      <a:ln>
                        <a:solidFill>
                          <a:srgbClr val="0000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334000" y="4202668"/>
            <a:ext cx="16025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strong induction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35007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 by induction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6865454"/>
              </p:ext>
            </p:extLst>
          </p:nvPr>
        </p:nvGraphicFramePr>
        <p:xfrm>
          <a:off x="5181600" y="243022"/>
          <a:ext cx="3886200" cy="79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792" name="Equation" r:id="rId3" imgW="2679700" imgH="546100" progId="Equation.3">
                  <p:embed/>
                </p:oleObj>
              </mc:Choice>
              <mc:Fallback>
                <p:oleObj name="Equation" r:id="rId3" imgW="2679700" imgH="546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181600" y="243022"/>
                        <a:ext cx="3886200" cy="792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297433"/>
              </p:ext>
            </p:extLst>
          </p:nvPr>
        </p:nvGraphicFramePr>
        <p:xfrm>
          <a:off x="1350963" y="4046538"/>
          <a:ext cx="2230437" cy="414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793" name="Equation" r:id="rId5" imgW="1092200" imgH="203200" progId="Equation.3">
                  <p:embed/>
                </p:oleObj>
              </mc:Choice>
              <mc:Fallback>
                <p:oleObj name="Equation" r:id="rId5" imgW="10922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350963" y="4046538"/>
                        <a:ext cx="2230437" cy="414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7792056"/>
              </p:ext>
            </p:extLst>
          </p:nvPr>
        </p:nvGraphicFramePr>
        <p:xfrm>
          <a:off x="3657600" y="4030662"/>
          <a:ext cx="2074863" cy="38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794" name="Equation" r:id="rId7" imgW="1016000" imgH="190500" progId="Equation.3">
                  <p:embed/>
                </p:oleObj>
              </mc:Choice>
              <mc:Fallback>
                <p:oleObj name="Equation" r:id="rId7" imgW="1016000" imgH="190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657600" y="4030662"/>
                        <a:ext cx="2074863" cy="3889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3882449"/>
              </p:ext>
            </p:extLst>
          </p:nvPr>
        </p:nvGraphicFramePr>
        <p:xfrm>
          <a:off x="1862931" y="1718160"/>
          <a:ext cx="1608137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795" name="Equation" r:id="rId9" imgW="787400" imgH="228600" progId="Equation.3">
                  <p:embed/>
                </p:oleObj>
              </mc:Choice>
              <mc:Fallback>
                <p:oleObj name="Equation" r:id="rId9" imgW="7874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862931" y="1718160"/>
                        <a:ext cx="1608137" cy="466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381000" y="1696232"/>
            <a:ext cx="11370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Assume:</a:t>
            </a:r>
            <a:endParaRPr lang="en-US" sz="2400" dirty="0">
              <a:solidFill>
                <a:srgbClr val="0000FF"/>
              </a:solidFill>
            </a:endParaRPr>
          </a:p>
        </p:txBody>
      </p:sp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1094706"/>
              </p:ext>
            </p:extLst>
          </p:nvPr>
        </p:nvGraphicFramePr>
        <p:xfrm>
          <a:off x="5298894" y="1691172"/>
          <a:ext cx="2127250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796" name="Equation" r:id="rId11" imgW="1041400" imgH="228600" progId="Equation.3">
                  <p:embed/>
                </p:oleObj>
              </mc:Choice>
              <mc:Fallback>
                <p:oleObj name="Equation" r:id="rId11" imgW="10414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298894" y="1691172"/>
                        <a:ext cx="2127250" cy="466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Straight Connector 7"/>
          <p:cNvCxnSpPr/>
          <p:nvPr/>
        </p:nvCxnSpPr>
        <p:spPr>
          <a:xfrm>
            <a:off x="391931" y="3048000"/>
            <a:ext cx="8294869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325581" y="1702572"/>
            <a:ext cx="9387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Prove:</a:t>
            </a:r>
            <a:endParaRPr lang="en-US" sz="2400" dirty="0">
              <a:solidFill>
                <a:srgbClr val="0000FF"/>
              </a:solidFill>
            </a:endParaRPr>
          </a:p>
        </p:txBody>
      </p:sp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7138914"/>
              </p:ext>
            </p:extLst>
          </p:nvPr>
        </p:nvGraphicFramePr>
        <p:xfrm>
          <a:off x="49212" y="4038600"/>
          <a:ext cx="1246188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797" name="Equation" r:id="rId13" imgW="609600" imgH="203200" progId="Equation.3">
                  <p:embed/>
                </p:oleObj>
              </mc:Choice>
              <mc:Fallback>
                <p:oleObj name="Equation" r:id="rId13" imgW="6096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9212" y="4038600"/>
                        <a:ext cx="1246188" cy="414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772416" y="3572929"/>
            <a:ext cx="1665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definition of f(n)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6593186" y="4031457"/>
            <a:ext cx="2045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inductive hypotheses</a:t>
            </a:r>
            <a:endParaRPr lang="en-US" dirty="0">
              <a:solidFill>
                <a:srgbClr val="FF6600"/>
              </a:solidFill>
            </a:endParaRPr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9249927"/>
              </p:ext>
            </p:extLst>
          </p:nvPr>
        </p:nvGraphicFramePr>
        <p:xfrm>
          <a:off x="1524000" y="2209800"/>
          <a:ext cx="2152650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798" name="Equation" r:id="rId15" imgW="1054100" imgH="228600" progId="Equation.3">
                  <p:embed/>
                </p:oleObj>
              </mc:Choice>
              <mc:Fallback>
                <p:oleObj name="Equation" r:id="rId15" imgW="10541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24000" y="2209800"/>
                        <a:ext cx="2152650" cy="466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1243202"/>
              </p:ext>
            </p:extLst>
          </p:nvPr>
        </p:nvGraphicFramePr>
        <p:xfrm>
          <a:off x="3724275" y="4495800"/>
          <a:ext cx="1762125" cy="38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799" name="Equation" r:id="rId17" imgW="863600" imgH="190500" progId="Equation.3">
                  <p:embed/>
                </p:oleObj>
              </mc:Choice>
              <mc:Fallback>
                <p:oleObj name="Equation" r:id="rId17" imgW="863600" imgH="190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3724275" y="4495800"/>
                        <a:ext cx="1762125" cy="3889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6012863"/>
              </p:ext>
            </p:extLst>
          </p:nvPr>
        </p:nvGraphicFramePr>
        <p:xfrm>
          <a:off x="3733800" y="4953000"/>
          <a:ext cx="1581150" cy="38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800" name="Equation" r:id="rId19" imgW="774700" imgH="190500" progId="Equation.3">
                  <p:embed/>
                </p:oleObj>
              </mc:Choice>
              <mc:Fallback>
                <p:oleObj name="Equation" r:id="rId19" imgW="774700" imgH="190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3733800" y="4953000"/>
                        <a:ext cx="1581150" cy="3889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3919209"/>
              </p:ext>
            </p:extLst>
          </p:nvPr>
        </p:nvGraphicFramePr>
        <p:xfrm>
          <a:off x="3733800" y="5478462"/>
          <a:ext cx="1347787" cy="38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801" name="Equation" r:id="rId21" imgW="660400" imgH="190500" progId="Equation.3">
                  <p:embed/>
                </p:oleObj>
              </mc:Choice>
              <mc:Fallback>
                <p:oleObj name="Equation" r:id="rId21" imgW="660400" imgH="190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3733800" y="5478462"/>
                        <a:ext cx="1347787" cy="3889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7286746"/>
              </p:ext>
            </p:extLst>
          </p:nvPr>
        </p:nvGraphicFramePr>
        <p:xfrm>
          <a:off x="3760787" y="6019800"/>
          <a:ext cx="1192213" cy="388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802" name="Equation" r:id="rId23" imgW="584200" imgH="190500" progId="Equation.3">
                  <p:embed/>
                </p:oleObj>
              </mc:Choice>
              <mc:Fallback>
                <p:oleObj name="Equation" r:id="rId23" imgW="584200" imgH="190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3760787" y="6019800"/>
                        <a:ext cx="1192213" cy="3889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6618284" y="4516774"/>
            <a:ext cx="6296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math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553200" y="5040868"/>
            <a:ext cx="92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2</a:t>
            </a:r>
            <a:r>
              <a:rPr lang="en-US" baseline="30000" dirty="0" smtClean="0">
                <a:solidFill>
                  <a:srgbClr val="FF6600"/>
                </a:solidFill>
              </a:rPr>
              <a:t>n-1</a:t>
            </a:r>
            <a:r>
              <a:rPr lang="en-US" dirty="0" smtClean="0">
                <a:solidFill>
                  <a:srgbClr val="FF6600"/>
                </a:solidFill>
              </a:rPr>
              <a:t>&lt; 2</a:t>
            </a:r>
            <a:r>
              <a:rPr lang="en-US" baseline="30000" dirty="0" smtClean="0">
                <a:solidFill>
                  <a:srgbClr val="FF6600"/>
                </a:solidFill>
              </a:rPr>
              <a:t>n</a:t>
            </a:r>
            <a:endParaRPr lang="en-US" baseline="30000" dirty="0">
              <a:solidFill>
                <a:srgbClr val="FF66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550137" y="5486400"/>
            <a:ext cx="1154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more math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477000" y="6019800"/>
            <a:ext cx="764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Done!</a:t>
            </a:r>
            <a:endParaRPr lang="en-US" sz="2000" dirty="0">
              <a:solidFill>
                <a:srgbClr val="0000FF"/>
              </a:solidFill>
            </a:endParaRPr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9860397"/>
              </p:ext>
            </p:extLst>
          </p:nvPr>
        </p:nvGraphicFramePr>
        <p:xfrm>
          <a:off x="5108575" y="6011863"/>
          <a:ext cx="1139825" cy="388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803" name="Equation" r:id="rId25" imgW="558800" imgH="190500" progId="Equation.3">
                  <p:embed/>
                </p:oleObj>
              </mc:Choice>
              <mc:Fallback>
                <p:oleObj name="Equation" r:id="rId25" imgW="558800" imgH="190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5108575" y="6011863"/>
                        <a:ext cx="1139825" cy="3889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526424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9" grpId="0"/>
      <p:bldP spid="26" grpId="0"/>
      <p:bldP spid="31" grpId="0"/>
      <p:bldP spid="33" grpId="0"/>
      <p:bldP spid="34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Proving exponential runtime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280235"/>
              </p:ext>
            </p:extLst>
          </p:nvPr>
        </p:nvGraphicFramePr>
        <p:xfrm>
          <a:off x="390475" y="1676400"/>
          <a:ext cx="7974013" cy="1014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5" name="Equation" r:id="rId3" imgW="4394200" imgH="558800" progId="Equation.3">
                  <p:embed/>
                </p:oleObj>
              </mc:Choice>
              <mc:Fallback>
                <p:oleObj name="Equation" r:id="rId3" imgW="4394200" imgH="558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0475" y="1676400"/>
                        <a:ext cx="7974013" cy="1014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11995" y="3048000"/>
            <a:ext cx="36654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We proved that </a:t>
            </a:r>
            <a:r>
              <a:rPr lang="en-US" sz="2400" i="1" dirty="0" smtClean="0"/>
              <a:t>f(n)</a:t>
            </a:r>
            <a:r>
              <a:rPr lang="en-US" sz="2400" dirty="0" smtClean="0"/>
              <a:t> is O(2</a:t>
            </a:r>
            <a:r>
              <a:rPr lang="en-US" sz="2400" baseline="30000" dirty="0" smtClean="0"/>
              <a:t>n</a:t>
            </a:r>
            <a:r>
              <a:rPr lang="en-US" sz="2400" dirty="0" smtClean="0"/>
              <a:t>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9614" y="3886200"/>
            <a:ext cx="69565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Is this sufficient to prove that f(n</a:t>
            </a:r>
            <a:r>
              <a:rPr lang="en-US" sz="2400" smtClean="0">
                <a:solidFill>
                  <a:srgbClr val="FF0000"/>
                </a:solidFill>
              </a:rPr>
              <a:t>) takes </a:t>
            </a:r>
            <a:r>
              <a:rPr lang="en-US" sz="2400" dirty="0" smtClean="0">
                <a:solidFill>
                  <a:srgbClr val="FF0000"/>
                </a:solidFill>
              </a:rPr>
              <a:t>an exponential amount of time?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23344" y="4937463"/>
            <a:ext cx="41851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No.  This is only an upper bound!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2000" y="5486400"/>
            <a:ext cx="71628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Most of the time, this is what we’re worried about, talking about bounding the running time of our algorithm, i.e. no worse than.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71315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Proving exponential runtime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3223641"/>
              </p:ext>
            </p:extLst>
          </p:nvPr>
        </p:nvGraphicFramePr>
        <p:xfrm>
          <a:off x="390475" y="1676400"/>
          <a:ext cx="7974013" cy="1014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99" name="Equation" r:id="rId3" imgW="4394200" imgH="558800" progId="Equation.3">
                  <p:embed/>
                </p:oleObj>
              </mc:Choice>
              <mc:Fallback>
                <p:oleObj name="Equation" r:id="rId3" imgW="4394200" imgH="558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0475" y="1676400"/>
                        <a:ext cx="7974013" cy="1014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11995" y="3048000"/>
            <a:ext cx="36654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We proved that </a:t>
            </a:r>
            <a:r>
              <a:rPr lang="en-US" sz="2400" i="1" dirty="0" smtClean="0"/>
              <a:t>f(n)</a:t>
            </a:r>
            <a:r>
              <a:rPr lang="en-US" sz="2400" dirty="0" smtClean="0"/>
              <a:t> is O(2</a:t>
            </a:r>
            <a:r>
              <a:rPr lang="en-US" sz="2400" baseline="30000" dirty="0" smtClean="0"/>
              <a:t>n</a:t>
            </a:r>
            <a:r>
              <a:rPr lang="en-US" sz="2400" dirty="0" smtClean="0"/>
              <a:t>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9614" y="3886200"/>
            <a:ext cx="69565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would we prove that f(n) is exponential, i.e. always takes exponential time?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4872335"/>
            <a:ext cx="27508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f(n) ≥ c2</a:t>
            </a:r>
            <a:r>
              <a:rPr lang="en-US" sz="2400" baseline="30000" dirty="0" smtClean="0">
                <a:solidFill>
                  <a:srgbClr val="0000FF"/>
                </a:solidFill>
              </a:rPr>
              <a:t>n</a:t>
            </a:r>
            <a:r>
              <a:rPr lang="en-US" sz="2400" dirty="0" smtClean="0">
                <a:solidFill>
                  <a:srgbClr val="0000FF"/>
                </a:solidFill>
              </a:rPr>
              <a:t>, for some c</a:t>
            </a:r>
            <a:endParaRPr lang="en-US" sz="2400" baseline="30000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05813" y="5638800"/>
            <a:ext cx="5213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Using induction, can prove f(n)</a:t>
            </a:r>
            <a:r>
              <a:rPr lang="en-US" sz="2400" dirty="0">
                <a:solidFill>
                  <a:srgbClr val="0000FF"/>
                </a:solidFill>
              </a:rPr>
              <a:t> </a:t>
            </a:r>
            <a:r>
              <a:rPr lang="en-US" sz="2400" dirty="0" smtClean="0">
                <a:solidFill>
                  <a:srgbClr val="0000FF"/>
                </a:solidFill>
              </a:rPr>
              <a:t>≥ ½ 2</a:t>
            </a:r>
            <a:r>
              <a:rPr lang="en-US" sz="2400" baseline="30000" dirty="0" smtClean="0">
                <a:solidFill>
                  <a:srgbClr val="0000FF"/>
                </a:solidFill>
              </a:rPr>
              <a:t>n/2</a:t>
            </a:r>
            <a:r>
              <a:rPr lang="en-US" sz="2400" dirty="0" smtClean="0">
                <a:solidFill>
                  <a:srgbClr val="0000FF"/>
                </a:solidFill>
              </a:rPr>
              <a:t> </a:t>
            </a:r>
            <a:endParaRPr lang="en-US" sz="2400" baseline="30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8738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Proving correctness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1600200"/>
            <a:ext cx="5638800" cy="381628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9774" y="5569803"/>
            <a:ext cx="7391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Can you prove that these two functions give the same result, i.e. that </a:t>
            </a:r>
            <a:r>
              <a:rPr lang="en-US" sz="2400" dirty="0" err="1" smtClean="0">
                <a:solidFill>
                  <a:srgbClr val="FF0000"/>
                </a:solidFill>
              </a:rPr>
              <a:t>fibrec</a:t>
            </a:r>
            <a:r>
              <a:rPr lang="en-US" sz="2400" dirty="0" smtClean="0">
                <a:solidFill>
                  <a:srgbClr val="FF0000"/>
                </a:solidFill>
              </a:rPr>
              <a:t>(n) = </a:t>
            </a:r>
            <a:r>
              <a:rPr lang="en-US" sz="2400" dirty="0" err="1" smtClean="0">
                <a:solidFill>
                  <a:srgbClr val="FF0000"/>
                </a:solidFill>
              </a:rPr>
              <a:t>fibiter</a:t>
            </a:r>
            <a:r>
              <a:rPr lang="en-US" sz="2400" dirty="0" smtClean="0">
                <a:solidFill>
                  <a:srgbClr val="FF0000"/>
                </a:solidFill>
              </a:rPr>
              <a:t>(n)?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3445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Prove it!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905000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sz="2400" dirty="0" smtClean="0"/>
              <a:t>State what you’re trying to prove!</a:t>
            </a:r>
          </a:p>
          <a:p>
            <a:pPr marL="514350" indent="-514350">
              <a:buAutoNum type="arabicPeriod"/>
            </a:pPr>
            <a:r>
              <a:rPr lang="en-US" sz="2400" dirty="0" smtClean="0"/>
              <a:t>State and prove the base case(s)</a:t>
            </a:r>
          </a:p>
          <a:p>
            <a:pPr marL="514350" indent="-514350">
              <a:buAutoNum type="arabicPeriod"/>
            </a:pPr>
            <a:r>
              <a:rPr lang="en-US" sz="2400" dirty="0" smtClean="0"/>
              <a:t>Assume it’s true for all values ≤ k</a:t>
            </a:r>
          </a:p>
          <a:p>
            <a:pPr marL="514350" indent="-514350">
              <a:buAutoNum type="arabicPeriod"/>
            </a:pPr>
            <a:r>
              <a:rPr lang="en-US" sz="2400" dirty="0" smtClean="0"/>
              <a:t>Show that it holds for k+1</a:t>
            </a:r>
            <a:endParaRPr lang="en-US" sz="20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3505200"/>
            <a:ext cx="4800600" cy="324899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200400" y="457200"/>
            <a:ext cx="30312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 smtClean="0">
                <a:solidFill>
                  <a:srgbClr val="008000"/>
                </a:solidFill>
              </a:rPr>
              <a:t>fibrec</a:t>
            </a:r>
            <a:r>
              <a:rPr lang="en-US" sz="2800" dirty="0">
                <a:solidFill>
                  <a:srgbClr val="008000"/>
                </a:solidFill>
              </a:rPr>
              <a:t>(n) = </a:t>
            </a:r>
            <a:r>
              <a:rPr lang="en-US" sz="2800" dirty="0" err="1">
                <a:solidFill>
                  <a:srgbClr val="008000"/>
                </a:solidFill>
              </a:rPr>
              <a:t>fibiter</a:t>
            </a:r>
            <a:r>
              <a:rPr lang="en-US" sz="2800" dirty="0">
                <a:solidFill>
                  <a:srgbClr val="008000"/>
                </a:solidFill>
              </a:rPr>
              <a:t>(n)</a:t>
            </a:r>
          </a:p>
        </p:txBody>
      </p:sp>
    </p:spTree>
    <p:extLst>
      <p:ext uri="{BB962C8B-B14F-4D97-AF65-F5344CB8AC3E}">
        <p14:creationId xmlns:p14="http://schemas.microsoft.com/office/powerpoint/2010/main" val="34981523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Base cases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93282" y="3581400"/>
            <a:ext cx="2297518" cy="457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solidFill>
                  <a:srgbClr val="0000FF"/>
                </a:solidFill>
              </a:rPr>
              <a:t>n = 0 and n = 1</a:t>
            </a:r>
            <a:endParaRPr lang="en-US" sz="2400" dirty="0">
              <a:solidFill>
                <a:srgbClr val="0000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752600"/>
            <a:ext cx="4648200" cy="173546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0" y="1828800"/>
            <a:ext cx="4210850" cy="1219200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 flipV="1">
            <a:off x="228600" y="3488063"/>
            <a:ext cx="8522882" cy="93337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248400" y="4343400"/>
            <a:ext cx="81229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lang="en-US" sz="88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867400" y="457200"/>
            <a:ext cx="30312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 smtClean="0">
                <a:solidFill>
                  <a:srgbClr val="008000"/>
                </a:solidFill>
              </a:rPr>
              <a:t>fibrec</a:t>
            </a:r>
            <a:r>
              <a:rPr lang="en-US" sz="2800" dirty="0">
                <a:solidFill>
                  <a:srgbClr val="008000"/>
                </a:solidFill>
              </a:rPr>
              <a:t>(n) = </a:t>
            </a:r>
            <a:r>
              <a:rPr lang="en-US" sz="2800" dirty="0" err="1">
                <a:solidFill>
                  <a:srgbClr val="008000"/>
                </a:solidFill>
              </a:rPr>
              <a:t>fibiter</a:t>
            </a:r>
            <a:r>
              <a:rPr lang="en-US" sz="2800" dirty="0">
                <a:solidFill>
                  <a:srgbClr val="008000"/>
                </a:solidFill>
              </a:rPr>
              <a:t>(n)</a:t>
            </a:r>
          </a:p>
        </p:txBody>
      </p:sp>
    </p:spTree>
    <p:extLst>
      <p:ext uri="{BB962C8B-B14F-4D97-AF65-F5344CB8AC3E}">
        <p14:creationId xmlns:p14="http://schemas.microsoft.com/office/powerpoint/2010/main" val="1246430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Base cases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93282" y="3581400"/>
            <a:ext cx="2297518" cy="457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solidFill>
                  <a:srgbClr val="0000FF"/>
                </a:solidFill>
              </a:rPr>
              <a:t>n = 0 and n = 1</a:t>
            </a:r>
            <a:endParaRPr lang="en-US" sz="2400" dirty="0">
              <a:solidFill>
                <a:srgbClr val="0000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752600"/>
            <a:ext cx="4648200" cy="173546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0" y="1828800"/>
            <a:ext cx="4210850" cy="1219200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 flipV="1">
            <a:off x="228600" y="3488063"/>
            <a:ext cx="8522882" cy="93337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410200" y="4266834"/>
            <a:ext cx="152056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n = 0: 1</a:t>
            </a:r>
          </a:p>
          <a:p>
            <a:r>
              <a:rPr lang="en-US" sz="3200" dirty="0" smtClean="0">
                <a:solidFill>
                  <a:srgbClr val="0000FF"/>
                </a:solidFill>
              </a:rPr>
              <a:t>n = 1: 1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257800" y="2057400"/>
            <a:ext cx="1371600" cy="533400"/>
          </a:xfrm>
          <a:prstGeom prst="rect">
            <a:avLst/>
          </a:prstGeom>
          <a:noFill/>
          <a:ln w="28575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600200" y="4266834"/>
            <a:ext cx="81229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lang="en-US" sz="88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867400" y="457200"/>
            <a:ext cx="30312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 smtClean="0">
                <a:solidFill>
                  <a:srgbClr val="008000"/>
                </a:solidFill>
              </a:rPr>
              <a:t>fibrec</a:t>
            </a:r>
            <a:r>
              <a:rPr lang="en-US" sz="2800" dirty="0">
                <a:solidFill>
                  <a:srgbClr val="008000"/>
                </a:solidFill>
              </a:rPr>
              <a:t>(n) = </a:t>
            </a:r>
            <a:r>
              <a:rPr lang="en-US" sz="2800" dirty="0" err="1">
                <a:solidFill>
                  <a:srgbClr val="008000"/>
                </a:solidFill>
              </a:rPr>
              <a:t>fibiter</a:t>
            </a:r>
            <a:r>
              <a:rPr lang="en-US" sz="2800" dirty="0">
                <a:solidFill>
                  <a:srgbClr val="008000"/>
                </a:solidFill>
              </a:rPr>
              <a:t>(n)</a:t>
            </a:r>
          </a:p>
        </p:txBody>
      </p:sp>
    </p:spTree>
    <p:extLst>
      <p:ext uri="{BB962C8B-B14F-4D97-AF65-F5344CB8AC3E}">
        <p14:creationId xmlns:p14="http://schemas.microsoft.com/office/powerpoint/2010/main" val="6074979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Base cases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93282" y="3581400"/>
            <a:ext cx="2297518" cy="457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solidFill>
                  <a:srgbClr val="0000FF"/>
                </a:solidFill>
              </a:rPr>
              <a:t>n = 0 and n = 1</a:t>
            </a:r>
            <a:endParaRPr lang="en-US" sz="2400" dirty="0">
              <a:solidFill>
                <a:srgbClr val="0000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752600"/>
            <a:ext cx="4648200" cy="173546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0" y="1828800"/>
            <a:ext cx="4210850" cy="1219200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 flipV="1">
            <a:off x="228600" y="3488063"/>
            <a:ext cx="8522882" cy="93337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410200" y="4266834"/>
            <a:ext cx="152056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n = 0: 1</a:t>
            </a:r>
          </a:p>
          <a:p>
            <a:r>
              <a:rPr lang="en-US" sz="3200" dirty="0" smtClean="0">
                <a:solidFill>
                  <a:srgbClr val="0000FF"/>
                </a:solidFill>
              </a:rPr>
              <a:t>n = 1: 1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28600" y="3541914"/>
            <a:ext cx="914400" cy="533400"/>
          </a:xfrm>
          <a:prstGeom prst="rect">
            <a:avLst/>
          </a:prstGeom>
          <a:noFill/>
          <a:ln w="2857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55688" y="4419600"/>
            <a:ext cx="3474779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Loop doesn’t execute at all</a:t>
            </a:r>
          </a:p>
          <a:p>
            <a:endParaRPr lang="en-US" sz="2400" dirty="0">
              <a:solidFill>
                <a:srgbClr val="0000FF"/>
              </a:solidFill>
            </a:endParaRPr>
          </a:p>
          <a:p>
            <a:r>
              <a:rPr lang="en-US" sz="2400" dirty="0" smtClean="0">
                <a:solidFill>
                  <a:srgbClr val="0000FF"/>
                </a:solidFill>
              </a:rPr>
              <a:t>prev1 = 1 and is returned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14400" y="5892224"/>
            <a:ext cx="152056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n = 0: 1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867400" y="457200"/>
            <a:ext cx="30312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 smtClean="0">
                <a:solidFill>
                  <a:srgbClr val="008000"/>
                </a:solidFill>
              </a:rPr>
              <a:t>fibrec</a:t>
            </a:r>
            <a:r>
              <a:rPr lang="en-US" sz="2800" dirty="0">
                <a:solidFill>
                  <a:srgbClr val="008000"/>
                </a:solidFill>
              </a:rPr>
              <a:t>(n) = </a:t>
            </a:r>
            <a:r>
              <a:rPr lang="en-US" sz="2800" dirty="0" err="1">
                <a:solidFill>
                  <a:srgbClr val="008000"/>
                </a:solidFill>
              </a:rPr>
              <a:t>fibiter</a:t>
            </a:r>
            <a:r>
              <a:rPr lang="en-US" sz="2800" dirty="0">
                <a:solidFill>
                  <a:srgbClr val="008000"/>
                </a:solidFill>
              </a:rPr>
              <a:t>(n)</a:t>
            </a:r>
          </a:p>
        </p:txBody>
      </p:sp>
    </p:spTree>
    <p:extLst>
      <p:ext uri="{BB962C8B-B14F-4D97-AF65-F5344CB8AC3E}">
        <p14:creationId xmlns:p14="http://schemas.microsoft.com/office/powerpoint/2010/main" val="9474317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Base cases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93282" y="3581400"/>
            <a:ext cx="2297518" cy="457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solidFill>
                  <a:srgbClr val="0000FF"/>
                </a:solidFill>
              </a:rPr>
              <a:t>n = 0 and n = 1</a:t>
            </a:r>
            <a:endParaRPr lang="en-US" sz="2400" dirty="0">
              <a:solidFill>
                <a:srgbClr val="0000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752600"/>
            <a:ext cx="4648200" cy="173546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0" y="1828800"/>
            <a:ext cx="4210850" cy="1219200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 flipV="1">
            <a:off x="228600" y="3488063"/>
            <a:ext cx="8522882" cy="93337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410200" y="4266834"/>
            <a:ext cx="152056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n = 0: 1</a:t>
            </a:r>
          </a:p>
          <a:p>
            <a:r>
              <a:rPr lang="en-US" sz="3200" dirty="0" smtClean="0">
                <a:solidFill>
                  <a:srgbClr val="0000FF"/>
                </a:solidFill>
              </a:rPr>
              <a:t>n = 1: 1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600200" y="3541914"/>
            <a:ext cx="914400" cy="533400"/>
          </a:xfrm>
          <a:prstGeom prst="rect">
            <a:avLst/>
          </a:prstGeom>
          <a:noFill/>
          <a:ln w="2857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55688" y="4419600"/>
            <a:ext cx="2557110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Loop executes once</a:t>
            </a:r>
          </a:p>
          <a:p>
            <a:endParaRPr lang="en-US" sz="2400" dirty="0">
              <a:solidFill>
                <a:srgbClr val="0000FF"/>
              </a:solidFill>
            </a:endParaRPr>
          </a:p>
          <a:p>
            <a:r>
              <a:rPr lang="en-US" sz="2400" dirty="0" smtClean="0">
                <a:solidFill>
                  <a:srgbClr val="0000FF"/>
                </a:solidFill>
              </a:rPr>
              <a:t>prev1 = 1 + 0 = 1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39916" y="5892224"/>
            <a:ext cx="152056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n = 1: 1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867400" y="457200"/>
            <a:ext cx="30312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 smtClean="0">
                <a:solidFill>
                  <a:srgbClr val="008000"/>
                </a:solidFill>
              </a:rPr>
              <a:t>fibrec</a:t>
            </a:r>
            <a:r>
              <a:rPr lang="en-US" sz="2800" dirty="0">
                <a:solidFill>
                  <a:srgbClr val="008000"/>
                </a:solidFill>
              </a:rPr>
              <a:t>(n) = </a:t>
            </a:r>
            <a:r>
              <a:rPr lang="en-US" sz="2800" dirty="0" err="1">
                <a:solidFill>
                  <a:srgbClr val="008000"/>
                </a:solidFill>
              </a:rPr>
              <a:t>fibiter</a:t>
            </a:r>
            <a:r>
              <a:rPr lang="en-US" sz="2800" dirty="0">
                <a:solidFill>
                  <a:srgbClr val="008000"/>
                </a:solidFill>
              </a:rPr>
              <a:t>(n)</a:t>
            </a:r>
          </a:p>
        </p:txBody>
      </p:sp>
    </p:spTree>
    <p:extLst>
      <p:ext uri="{BB962C8B-B14F-4D97-AF65-F5344CB8AC3E}">
        <p14:creationId xmlns:p14="http://schemas.microsoft.com/office/powerpoint/2010/main" val="35761071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Inductive hypotheses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752600"/>
            <a:ext cx="4648200" cy="173546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0" y="1828800"/>
            <a:ext cx="4210850" cy="1219200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V="1">
            <a:off x="228600" y="3488063"/>
            <a:ext cx="8522882" cy="93337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3657600"/>
            <a:ext cx="2297518" cy="457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 smtClean="0">
                <a:solidFill>
                  <a:srgbClr val="0000FF"/>
                </a:solidFill>
              </a:rPr>
              <a:t>Assume: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867400" y="457200"/>
            <a:ext cx="30312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 smtClean="0">
                <a:solidFill>
                  <a:srgbClr val="008000"/>
                </a:solidFill>
              </a:rPr>
              <a:t>fibrec</a:t>
            </a:r>
            <a:r>
              <a:rPr lang="en-US" sz="2800" dirty="0">
                <a:solidFill>
                  <a:srgbClr val="008000"/>
                </a:solidFill>
              </a:rPr>
              <a:t>(n) = </a:t>
            </a:r>
            <a:r>
              <a:rPr lang="en-US" sz="2800" dirty="0" err="1">
                <a:solidFill>
                  <a:srgbClr val="008000"/>
                </a:solidFill>
              </a:rPr>
              <a:t>fibiter</a:t>
            </a:r>
            <a:r>
              <a:rPr lang="en-US" sz="2800" dirty="0">
                <a:solidFill>
                  <a:srgbClr val="008000"/>
                </a:solidFill>
              </a:rPr>
              <a:t>(n)</a:t>
            </a:r>
          </a:p>
        </p:txBody>
      </p:sp>
      <p:sp>
        <p:nvSpPr>
          <p:cNvPr id="9" name="Rectangle 8"/>
          <p:cNvSpPr/>
          <p:nvPr/>
        </p:nvSpPr>
        <p:spPr>
          <a:xfrm>
            <a:off x="1219200" y="4124980"/>
            <a:ext cx="366668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 smtClean="0">
                <a:solidFill>
                  <a:srgbClr val="0000FF"/>
                </a:solidFill>
              </a:rPr>
              <a:t>fibrec</a:t>
            </a:r>
            <a:r>
              <a:rPr lang="en-US" sz="2800" dirty="0">
                <a:solidFill>
                  <a:srgbClr val="0000FF"/>
                </a:solidFill>
              </a:rPr>
              <a:t>(</a:t>
            </a:r>
            <a:r>
              <a:rPr lang="en-US" sz="2800" dirty="0" smtClean="0">
                <a:solidFill>
                  <a:srgbClr val="0000FF"/>
                </a:solidFill>
              </a:rPr>
              <a:t>n-1) </a:t>
            </a:r>
            <a:r>
              <a:rPr lang="en-US" sz="2800" dirty="0">
                <a:solidFill>
                  <a:srgbClr val="0000FF"/>
                </a:solidFill>
              </a:rPr>
              <a:t>= </a:t>
            </a:r>
            <a:r>
              <a:rPr lang="en-US" sz="2800" dirty="0" err="1">
                <a:solidFill>
                  <a:srgbClr val="0000FF"/>
                </a:solidFill>
              </a:rPr>
              <a:t>fibiter</a:t>
            </a:r>
            <a:r>
              <a:rPr lang="en-US" sz="2800" dirty="0">
                <a:solidFill>
                  <a:srgbClr val="0000FF"/>
                </a:solidFill>
              </a:rPr>
              <a:t>(</a:t>
            </a:r>
            <a:r>
              <a:rPr lang="en-US" sz="2800" dirty="0" smtClean="0">
                <a:solidFill>
                  <a:srgbClr val="0000FF"/>
                </a:solidFill>
              </a:rPr>
              <a:t>n-1)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219200" y="4658380"/>
            <a:ext cx="366668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 smtClean="0">
                <a:solidFill>
                  <a:srgbClr val="0000FF"/>
                </a:solidFill>
              </a:rPr>
              <a:t>fibrec</a:t>
            </a:r>
            <a:r>
              <a:rPr lang="en-US" sz="2800" dirty="0">
                <a:solidFill>
                  <a:srgbClr val="0000FF"/>
                </a:solidFill>
              </a:rPr>
              <a:t>(</a:t>
            </a:r>
            <a:r>
              <a:rPr lang="en-US" sz="2800" dirty="0" smtClean="0">
                <a:solidFill>
                  <a:srgbClr val="0000FF"/>
                </a:solidFill>
              </a:rPr>
              <a:t>n-2) </a:t>
            </a:r>
            <a:r>
              <a:rPr lang="en-US" sz="2800" dirty="0">
                <a:solidFill>
                  <a:srgbClr val="0000FF"/>
                </a:solidFill>
              </a:rPr>
              <a:t>= </a:t>
            </a:r>
            <a:r>
              <a:rPr lang="en-US" sz="2800" dirty="0" err="1">
                <a:solidFill>
                  <a:srgbClr val="0000FF"/>
                </a:solidFill>
              </a:rPr>
              <a:t>fibiter</a:t>
            </a:r>
            <a:r>
              <a:rPr lang="en-US" sz="2800" dirty="0">
                <a:solidFill>
                  <a:srgbClr val="0000FF"/>
                </a:solidFill>
              </a:rPr>
              <a:t>(</a:t>
            </a:r>
            <a:r>
              <a:rPr lang="en-US" sz="2800" dirty="0" smtClean="0">
                <a:solidFill>
                  <a:srgbClr val="0000FF"/>
                </a:solidFill>
              </a:rPr>
              <a:t>n-2)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533400" y="5334000"/>
            <a:ext cx="2297518" cy="457200"/>
          </a:xfrm>
          <a:prstGeom prst="rect">
            <a:avLst/>
          </a:prstGeom>
        </p:spPr>
        <p:txBody>
          <a:bodyPr vert="horz">
            <a:no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800" dirty="0" smtClean="0">
                <a:solidFill>
                  <a:srgbClr val="0000FF"/>
                </a:solidFill>
              </a:rPr>
              <a:t>Prove: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219200" y="5877580"/>
            <a:ext cx="30312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 smtClean="0">
                <a:solidFill>
                  <a:srgbClr val="0000FF"/>
                </a:solidFill>
              </a:rPr>
              <a:t>fibrec</a:t>
            </a:r>
            <a:r>
              <a:rPr lang="en-US" sz="2800" dirty="0">
                <a:solidFill>
                  <a:srgbClr val="0000FF"/>
                </a:solidFill>
              </a:rPr>
              <a:t>(n) = </a:t>
            </a:r>
            <a:r>
              <a:rPr lang="en-US" sz="2800" dirty="0" err="1">
                <a:solidFill>
                  <a:srgbClr val="0000FF"/>
                </a:solidFill>
              </a:rPr>
              <a:t>fibiter</a:t>
            </a:r>
            <a:r>
              <a:rPr lang="en-US" sz="2800" dirty="0">
                <a:solidFill>
                  <a:srgbClr val="0000FF"/>
                </a:solidFill>
              </a:rPr>
              <a:t>(n)</a:t>
            </a:r>
          </a:p>
        </p:txBody>
      </p:sp>
    </p:spTree>
    <p:extLst>
      <p:ext uri="{BB962C8B-B14F-4D97-AF65-F5344CB8AC3E}">
        <p14:creationId xmlns:p14="http://schemas.microsoft.com/office/powerpoint/2010/main" val="8276200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600200"/>
            <a:ext cx="4648200" cy="1735463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 rot="2798813">
            <a:off x="3117449" y="3233297"/>
            <a:ext cx="838200" cy="762000"/>
          </a:xfrm>
          <a:prstGeom prst="righ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65209" y="4829037"/>
            <a:ext cx="21887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Definition of for loops</a:t>
            </a:r>
            <a:endParaRPr lang="en-US" dirty="0">
              <a:solidFill>
                <a:srgbClr val="FF660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200" y="3657600"/>
            <a:ext cx="4648200" cy="3068812"/>
          </a:xfrm>
          <a:prstGeom prst="rect">
            <a:avLst/>
          </a:prstGeom>
        </p:spPr>
      </p:pic>
      <p:sp>
        <p:nvSpPr>
          <p:cNvPr id="10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152400"/>
            <a:ext cx="3505200" cy="914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>
                <a:solidFill>
                  <a:srgbClr val="008000"/>
                </a:solidFill>
              </a:rPr>
              <a:t>Assume: </a:t>
            </a:r>
            <a:r>
              <a:rPr lang="en-US" sz="2000" dirty="0" err="1" smtClean="0">
                <a:solidFill>
                  <a:srgbClr val="008000"/>
                </a:solidFill>
              </a:rPr>
              <a:t>fibiter</a:t>
            </a:r>
            <a:r>
              <a:rPr lang="en-US" sz="2000" dirty="0" smtClean="0">
                <a:solidFill>
                  <a:srgbClr val="008000"/>
                </a:solidFill>
              </a:rPr>
              <a:t>(n-2) = </a:t>
            </a:r>
            <a:r>
              <a:rPr lang="en-US" sz="2000" dirty="0" err="1" smtClean="0">
                <a:solidFill>
                  <a:srgbClr val="008000"/>
                </a:solidFill>
              </a:rPr>
              <a:t>fibrec</a:t>
            </a:r>
            <a:r>
              <a:rPr lang="en-US" sz="2000" dirty="0" smtClean="0">
                <a:solidFill>
                  <a:srgbClr val="008000"/>
                </a:solidFill>
              </a:rPr>
              <a:t>(n-2)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8000"/>
                </a:solidFill>
              </a:rPr>
              <a:t> </a:t>
            </a:r>
            <a:r>
              <a:rPr lang="en-US" sz="2000" dirty="0" smtClean="0">
                <a:solidFill>
                  <a:srgbClr val="008000"/>
                </a:solidFill>
              </a:rPr>
              <a:t>           </a:t>
            </a:r>
            <a:r>
              <a:rPr lang="en-US" sz="2000" dirty="0" err="1" smtClean="0">
                <a:solidFill>
                  <a:srgbClr val="008000"/>
                </a:solidFill>
              </a:rPr>
              <a:t>fibiter</a:t>
            </a:r>
            <a:r>
              <a:rPr lang="en-US" sz="2000" dirty="0" smtClean="0">
                <a:solidFill>
                  <a:srgbClr val="008000"/>
                </a:solidFill>
              </a:rPr>
              <a:t>(n-1) = </a:t>
            </a:r>
            <a:r>
              <a:rPr lang="en-US" sz="2000" dirty="0" err="1" smtClean="0">
                <a:solidFill>
                  <a:srgbClr val="008000"/>
                </a:solidFill>
              </a:rPr>
              <a:t>fibrec</a:t>
            </a:r>
            <a:r>
              <a:rPr lang="en-US" sz="2000" dirty="0" smtClean="0">
                <a:solidFill>
                  <a:srgbClr val="008000"/>
                </a:solidFill>
              </a:rPr>
              <a:t>(n-1)</a:t>
            </a:r>
            <a:endParaRPr lang="en-US" sz="2000" dirty="0">
              <a:solidFill>
                <a:srgbClr val="008000"/>
              </a:solidFill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5410200" y="152400"/>
            <a:ext cx="3505200" cy="914400"/>
          </a:xfrm>
          <a:prstGeom prst="rect">
            <a:avLst/>
          </a:prstGeom>
        </p:spPr>
        <p:txBody>
          <a:bodyPr vert="horz">
            <a:no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000" dirty="0" smtClean="0">
                <a:solidFill>
                  <a:srgbClr val="008000"/>
                </a:solidFill>
              </a:rPr>
              <a:t>Prove: </a:t>
            </a:r>
            <a:r>
              <a:rPr lang="en-US" sz="2000" dirty="0" err="1" smtClean="0">
                <a:solidFill>
                  <a:srgbClr val="008000"/>
                </a:solidFill>
              </a:rPr>
              <a:t>fibiter</a:t>
            </a:r>
            <a:r>
              <a:rPr lang="en-US" sz="2000" dirty="0" smtClean="0">
                <a:solidFill>
                  <a:srgbClr val="008000"/>
                </a:solidFill>
              </a:rPr>
              <a:t>(n) = </a:t>
            </a:r>
            <a:r>
              <a:rPr lang="en-US" sz="2000" dirty="0" err="1" smtClean="0">
                <a:solidFill>
                  <a:srgbClr val="008000"/>
                </a:solidFill>
              </a:rPr>
              <a:t>fibrec</a:t>
            </a:r>
            <a:r>
              <a:rPr lang="en-US" sz="2000" dirty="0" smtClean="0">
                <a:solidFill>
                  <a:srgbClr val="008000"/>
                </a:solidFill>
              </a:rPr>
              <a:t>(n)</a:t>
            </a:r>
            <a:endParaRPr lang="en-US" sz="20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5095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600200"/>
            <a:ext cx="4648200" cy="3068812"/>
          </a:xfrm>
          <a:prstGeom prst="rect">
            <a:avLst/>
          </a:prstGeom>
        </p:spPr>
      </p:pic>
      <p:sp>
        <p:nvSpPr>
          <p:cNvPr id="5" name="Right Brace 4"/>
          <p:cNvSpPr/>
          <p:nvPr/>
        </p:nvSpPr>
        <p:spPr>
          <a:xfrm>
            <a:off x="4876800" y="1600200"/>
            <a:ext cx="381000" cy="1295400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562600" y="2057400"/>
            <a:ext cx="32395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prev1 after this?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152400"/>
            <a:ext cx="3505200" cy="914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>
                <a:solidFill>
                  <a:srgbClr val="008000"/>
                </a:solidFill>
              </a:rPr>
              <a:t>Assume: </a:t>
            </a:r>
            <a:r>
              <a:rPr lang="en-US" sz="2000" dirty="0" err="1" smtClean="0">
                <a:solidFill>
                  <a:srgbClr val="008000"/>
                </a:solidFill>
              </a:rPr>
              <a:t>fibiter</a:t>
            </a:r>
            <a:r>
              <a:rPr lang="en-US" sz="2000" dirty="0" smtClean="0">
                <a:solidFill>
                  <a:srgbClr val="008000"/>
                </a:solidFill>
              </a:rPr>
              <a:t>(n-2) = </a:t>
            </a:r>
            <a:r>
              <a:rPr lang="en-US" sz="2000" dirty="0" err="1" smtClean="0">
                <a:solidFill>
                  <a:srgbClr val="008000"/>
                </a:solidFill>
              </a:rPr>
              <a:t>fibrec</a:t>
            </a:r>
            <a:r>
              <a:rPr lang="en-US" sz="2000" dirty="0" smtClean="0">
                <a:solidFill>
                  <a:srgbClr val="008000"/>
                </a:solidFill>
              </a:rPr>
              <a:t>(n-2)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8000"/>
                </a:solidFill>
              </a:rPr>
              <a:t> </a:t>
            </a:r>
            <a:r>
              <a:rPr lang="en-US" sz="2000" dirty="0" smtClean="0">
                <a:solidFill>
                  <a:srgbClr val="008000"/>
                </a:solidFill>
              </a:rPr>
              <a:t>           </a:t>
            </a:r>
            <a:r>
              <a:rPr lang="en-US" sz="2000" dirty="0" err="1" smtClean="0">
                <a:solidFill>
                  <a:srgbClr val="008000"/>
                </a:solidFill>
              </a:rPr>
              <a:t>fibiter</a:t>
            </a:r>
            <a:r>
              <a:rPr lang="en-US" sz="2000" dirty="0" smtClean="0">
                <a:solidFill>
                  <a:srgbClr val="008000"/>
                </a:solidFill>
              </a:rPr>
              <a:t>(n-1) = </a:t>
            </a:r>
            <a:r>
              <a:rPr lang="en-US" sz="2000" dirty="0" err="1" smtClean="0">
                <a:solidFill>
                  <a:srgbClr val="008000"/>
                </a:solidFill>
              </a:rPr>
              <a:t>fibrec</a:t>
            </a:r>
            <a:r>
              <a:rPr lang="en-US" sz="2000" dirty="0" smtClean="0">
                <a:solidFill>
                  <a:srgbClr val="008000"/>
                </a:solidFill>
              </a:rPr>
              <a:t>(n-1)</a:t>
            </a:r>
            <a:endParaRPr lang="en-US" sz="2000" dirty="0">
              <a:solidFill>
                <a:srgbClr val="008000"/>
              </a:solidFill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5410200" y="152400"/>
            <a:ext cx="3505200" cy="914400"/>
          </a:xfrm>
          <a:prstGeom prst="rect">
            <a:avLst/>
          </a:prstGeom>
        </p:spPr>
        <p:txBody>
          <a:bodyPr vert="horz">
            <a:no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000" dirty="0" smtClean="0">
                <a:solidFill>
                  <a:srgbClr val="008000"/>
                </a:solidFill>
              </a:rPr>
              <a:t>Prove: </a:t>
            </a:r>
            <a:r>
              <a:rPr lang="en-US" sz="2000" dirty="0" err="1" smtClean="0">
                <a:solidFill>
                  <a:srgbClr val="008000"/>
                </a:solidFill>
              </a:rPr>
              <a:t>fibiter</a:t>
            </a:r>
            <a:r>
              <a:rPr lang="en-US" sz="2000" dirty="0" smtClean="0">
                <a:solidFill>
                  <a:srgbClr val="008000"/>
                </a:solidFill>
              </a:rPr>
              <a:t>(n) = </a:t>
            </a:r>
            <a:r>
              <a:rPr lang="en-US" sz="2000" dirty="0" err="1" smtClean="0">
                <a:solidFill>
                  <a:srgbClr val="008000"/>
                </a:solidFill>
              </a:rPr>
              <a:t>fibrec</a:t>
            </a:r>
            <a:r>
              <a:rPr lang="en-US" sz="2000" dirty="0" smtClean="0">
                <a:solidFill>
                  <a:srgbClr val="008000"/>
                </a:solidFill>
              </a:rPr>
              <a:t>(n)</a:t>
            </a:r>
            <a:endParaRPr lang="en-US" sz="20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0064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600200"/>
            <a:ext cx="4648200" cy="3068812"/>
          </a:xfrm>
          <a:prstGeom prst="rect">
            <a:avLst/>
          </a:prstGeom>
        </p:spPr>
      </p:pic>
      <p:sp>
        <p:nvSpPr>
          <p:cNvPr id="5" name="Right Brace 4"/>
          <p:cNvSpPr/>
          <p:nvPr/>
        </p:nvSpPr>
        <p:spPr>
          <a:xfrm>
            <a:off x="4876800" y="1600200"/>
            <a:ext cx="381000" cy="1295400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486400" y="1976735"/>
            <a:ext cx="26115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prev1 = </a:t>
            </a:r>
            <a:r>
              <a:rPr lang="en-US" sz="2400" dirty="0" err="1" smtClean="0">
                <a:solidFill>
                  <a:srgbClr val="0000FF"/>
                </a:solidFill>
              </a:rPr>
              <a:t>fibiter</a:t>
            </a:r>
            <a:r>
              <a:rPr lang="en-US" sz="2400" dirty="0" smtClean="0">
                <a:solidFill>
                  <a:srgbClr val="0000FF"/>
                </a:solidFill>
              </a:rPr>
              <a:t>(n-2)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86400" y="3119735"/>
            <a:ext cx="25791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prev1 = </a:t>
            </a:r>
            <a:r>
              <a:rPr lang="en-US" sz="2400" dirty="0" err="1" smtClean="0">
                <a:solidFill>
                  <a:srgbClr val="0000FF"/>
                </a:solidFill>
              </a:rPr>
              <a:t>fibrec</a:t>
            </a:r>
            <a:r>
              <a:rPr lang="en-US" sz="2400" dirty="0" smtClean="0">
                <a:solidFill>
                  <a:srgbClr val="0000FF"/>
                </a:solidFill>
              </a:rPr>
              <a:t>(n-2)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41802" y="2590800"/>
            <a:ext cx="25639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by inductive hypothesis: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152400"/>
            <a:ext cx="3505200" cy="914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>
                <a:solidFill>
                  <a:srgbClr val="008000"/>
                </a:solidFill>
              </a:rPr>
              <a:t>Assume: </a:t>
            </a:r>
            <a:r>
              <a:rPr lang="en-US" sz="2000" dirty="0" err="1" smtClean="0">
                <a:solidFill>
                  <a:srgbClr val="008000"/>
                </a:solidFill>
              </a:rPr>
              <a:t>fibiter</a:t>
            </a:r>
            <a:r>
              <a:rPr lang="en-US" sz="2000" dirty="0" smtClean="0">
                <a:solidFill>
                  <a:srgbClr val="008000"/>
                </a:solidFill>
              </a:rPr>
              <a:t>(n-2) = </a:t>
            </a:r>
            <a:r>
              <a:rPr lang="en-US" sz="2000" dirty="0" err="1" smtClean="0">
                <a:solidFill>
                  <a:srgbClr val="008000"/>
                </a:solidFill>
              </a:rPr>
              <a:t>fibrec</a:t>
            </a:r>
            <a:r>
              <a:rPr lang="en-US" sz="2000" dirty="0" smtClean="0">
                <a:solidFill>
                  <a:srgbClr val="008000"/>
                </a:solidFill>
              </a:rPr>
              <a:t>(n-2)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8000"/>
                </a:solidFill>
              </a:rPr>
              <a:t> </a:t>
            </a:r>
            <a:r>
              <a:rPr lang="en-US" sz="2000" dirty="0" smtClean="0">
                <a:solidFill>
                  <a:srgbClr val="008000"/>
                </a:solidFill>
              </a:rPr>
              <a:t>           </a:t>
            </a:r>
            <a:r>
              <a:rPr lang="en-US" sz="2000" dirty="0" err="1" smtClean="0">
                <a:solidFill>
                  <a:srgbClr val="008000"/>
                </a:solidFill>
              </a:rPr>
              <a:t>fibiter</a:t>
            </a:r>
            <a:r>
              <a:rPr lang="en-US" sz="2000" dirty="0" smtClean="0">
                <a:solidFill>
                  <a:srgbClr val="008000"/>
                </a:solidFill>
              </a:rPr>
              <a:t>(n-1) = </a:t>
            </a:r>
            <a:r>
              <a:rPr lang="en-US" sz="2000" dirty="0" err="1" smtClean="0">
                <a:solidFill>
                  <a:srgbClr val="008000"/>
                </a:solidFill>
              </a:rPr>
              <a:t>fibrec</a:t>
            </a:r>
            <a:r>
              <a:rPr lang="en-US" sz="2000" dirty="0" smtClean="0">
                <a:solidFill>
                  <a:srgbClr val="008000"/>
                </a:solidFill>
              </a:rPr>
              <a:t>(n-1)</a:t>
            </a:r>
            <a:endParaRPr lang="en-US" sz="2000" dirty="0">
              <a:solidFill>
                <a:srgbClr val="008000"/>
              </a:solidFill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5410200" y="152400"/>
            <a:ext cx="3505200" cy="914400"/>
          </a:xfrm>
          <a:prstGeom prst="rect">
            <a:avLst/>
          </a:prstGeom>
        </p:spPr>
        <p:txBody>
          <a:bodyPr vert="horz">
            <a:no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000" dirty="0" smtClean="0">
                <a:solidFill>
                  <a:srgbClr val="008000"/>
                </a:solidFill>
              </a:rPr>
              <a:t>Prove: </a:t>
            </a:r>
            <a:r>
              <a:rPr lang="en-US" sz="2000" dirty="0" err="1" smtClean="0">
                <a:solidFill>
                  <a:srgbClr val="008000"/>
                </a:solidFill>
              </a:rPr>
              <a:t>fibiter</a:t>
            </a:r>
            <a:r>
              <a:rPr lang="en-US" sz="2000" dirty="0" smtClean="0">
                <a:solidFill>
                  <a:srgbClr val="008000"/>
                </a:solidFill>
              </a:rPr>
              <a:t>(n) = </a:t>
            </a:r>
            <a:r>
              <a:rPr lang="en-US" sz="2000" dirty="0" err="1" smtClean="0">
                <a:solidFill>
                  <a:srgbClr val="008000"/>
                </a:solidFill>
              </a:rPr>
              <a:t>fibrec</a:t>
            </a:r>
            <a:r>
              <a:rPr lang="en-US" sz="2000" dirty="0" smtClean="0">
                <a:solidFill>
                  <a:srgbClr val="008000"/>
                </a:solidFill>
              </a:rPr>
              <a:t>(n)</a:t>
            </a:r>
            <a:endParaRPr lang="en-US" sz="20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15831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600200"/>
            <a:ext cx="4648200" cy="3068812"/>
          </a:xfrm>
          <a:prstGeom prst="rect">
            <a:avLst/>
          </a:prstGeom>
        </p:spPr>
      </p:pic>
      <p:sp>
        <p:nvSpPr>
          <p:cNvPr id="5" name="Right Brace 4"/>
          <p:cNvSpPr/>
          <p:nvPr/>
        </p:nvSpPr>
        <p:spPr>
          <a:xfrm>
            <a:off x="4876800" y="1600200"/>
            <a:ext cx="381000" cy="2057400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124200" y="2759333"/>
            <a:ext cx="198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prev1 =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fibrec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(n-2)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152400"/>
            <a:ext cx="3505200" cy="914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>
                <a:solidFill>
                  <a:srgbClr val="008000"/>
                </a:solidFill>
              </a:rPr>
              <a:t>Assume: </a:t>
            </a:r>
            <a:r>
              <a:rPr lang="en-US" sz="2000" dirty="0" err="1" smtClean="0">
                <a:solidFill>
                  <a:srgbClr val="008000"/>
                </a:solidFill>
              </a:rPr>
              <a:t>fibiter</a:t>
            </a:r>
            <a:r>
              <a:rPr lang="en-US" sz="2000" dirty="0" smtClean="0">
                <a:solidFill>
                  <a:srgbClr val="008000"/>
                </a:solidFill>
              </a:rPr>
              <a:t>(n-2) = </a:t>
            </a:r>
            <a:r>
              <a:rPr lang="en-US" sz="2000" dirty="0" err="1" smtClean="0">
                <a:solidFill>
                  <a:srgbClr val="008000"/>
                </a:solidFill>
              </a:rPr>
              <a:t>fibrec</a:t>
            </a:r>
            <a:r>
              <a:rPr lang="en-US" sz="2000" dirty="0" smtClean="0">
                <a:solidFill>
                  <a:srgbClr val="008000"/>
                </a:solidFill>
              </a:rPr>
              <a:t>(n-2)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8000"/>
                </a:solidFill>
              </a:rPr>
              <a:t> </a:t>
            </a:r>
            <a:r>
              <a:rPr lang="en-US" sz="2000" dirty="0" smtClean="0">
                <a:solidFill>
                  <a:srgbClr val="008000"/>
                </a:solidFill>
              </a:rPr>
              <a:t>           </a:t>
            </a:r>
            <a:r>
              <a:rPr lang="en-US" sz="2000" dirty="0" err="1" smtClean="0">
                <a:solidFill>
                  <a:srgbClr val="008000"/>
                </a:solidFill>
              </a:rPr>
              <a:t>fibiter</a:t>
            </a:r>
            <a:r>
              <a:rPr lang="en-US" sz="2000" dirty="0" smtClean="0">
                <a:solidFill>
                  <a:srgbClr val="008000"/>
                </a:solidFill>
              </a:rPr>
              <a:t>(n-1) = </a:t>
            </a:r>
            <a:r>
              <a:rPr lang="en-US" sz="2000" dirty="0" err="1" smtClean="0">
                <a:solidFill>
                  <a:srgbClr val="008000"/>
                </a:solidFill>
              </a:rPr>
              <a:t>fibrec</a:t>
            </a:r>
            <a:r>
              <a:rPr lang="en-US" sz="2000" dirty="0" smtClean="0">
                <a:solidFill>
                  <a:srgbClr val="008000"/>
                </a:solidFill>
              </a:rPr>
              <a:t>(n-1)</a:t>
            </a:r>
            <a:endParaRPr lang="en-US" sz="2000" dirty="0">
              <a:solidFill>
                <a:srgbClr val="008000"/>
              </a:solidFill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5410200" y="152400"/>
            <a:ext cx="3505200" cy="914400"/>
          </a:xfrm>
          <a:prstGeom prst="rect">
            <a:avLst/>
          </a:prstGeom>
        </p:spPr>
        <p:txBody>
          <a:bodyPr vert="horz">
            <a:no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000" dirty="0" smtClean="0">
                <a:solidFill>
                  <a:srgbClr val="008000"/>
                </a:solidFill>
              </a:rPr>
              <a:t>Prove: </a:t>
            </a:r>
            <a:r>
              <a:rPr lang="en-US" sz="2000" dirty="0" err="1" smtClean="0">
                <a:solidFill>
                  <a:srgbClr val="008000"/>
                </a:solidFill>
              </a:rPr>
              <a:t>fibiter</a:t>
            </a:r>
            <a:r>
              <a:rPr lang="en-US" sz="2000" dirty="0" smtClean="0">
                <a:solidFill>
                  <a:srgbClr val="008000"/>
                </a:solidFill>
              </a:rPr>
              <a:t>(n) = </a:t>
            </a:r>
            <a:r>
              <a:rPr lang="en-US" sz="2000" dirty="0" err="1" smtClean="0">
                <a:solidFill>
                  <a:srgbClr val="008000"/>
                </a:solidFill>
              </a:rPr>
              <a:t>fibrec</a:t>
            </a:r>
            <a:r>
              <a:rPr lang="en-US" sz="2000" dirty="0" smtClean="0">
                <a:solidFill>
                  <a:srgbClr val="008000"/>
                </a:solidFill>
              </a:rPr>
              <a:t>(n)</a:t>
            </a:r>
            <a:endParaRPr lang="en-US" sz="2000" dirty="0">
              <a:solidFill>
                <a:srgbClr val="008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668863" y="2057400"/>
            <a:ext cx="32395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prev2 after this?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56811" y="3126313"/>
            <a:ext cx="25791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prev2 = </a:t>
            </a:r>
            <a:r>
              <a:rPr lang="en-US" sz="2400" dirty="0" err="1" smtClean="0">
                <a:solidFill>
                  <a:srgbClr val="0000FF"/>
                </a:solidFill>
              </a:rPr>
              <a:t>fibrec</a:t>
            </a:r>
            <a:r>
              <a:rPr lang="en-US" sz="2400" dirty="0" smtClean="0">
                <a:solidFill>
                  <a:srgbClr val="0000FF"/>
                </a:solidFill>
              </a:rPr>
              <a:t>(n-2)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553200" y="2728555"/>
            <a:ext cx="12882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assignment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2" name="Left Arrow 1"/>
          <p:cNvSpPr/>
          <p:nvPr/>
        </p:nvSpPr>
        <p:spPr>
          <a:xfrm>
            <a:off x="4408762" y="3200400"/>
            <a:ext cx="620438" cy="228600"/>
          </a:xfrm>
          <a:prstGeom prst="leftArrow">
            <a:avLst/>
          </a:prstGeom>
          <a:solidFill>
            <a:srgbClr val="FF0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5245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600200"/>
            <a:ext cx="4648200" cy="3068812"/>
          </a:xfrm>
          <a:prstGeom prst="rect">
            <a:avLst/>
          </a:prstGeom>
        </p:spPr>
      </p:pic>
      <p:sp>
        <p:nvSpPr>
          <p:cNvPr id="5" name="Right Brace 4"/>
          <p:cNvSpPr/>
          <p:nvPr/>
        </p:nvSpPr>
        <p:spPr>
          <a:xfrm>
            <a:off x="4876800" y="1600200"/>
            <a:ext cx="381000" cy="2057400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124200" y="2759333"/>
            <a:ext cx="198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prev1 =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fibrec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(n-2)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152400"/>
            <a:ext cx="3505200" cy="914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>
                <a:solidFill>
                  <a:srgbClr val="008000"/>
                </a:solidFill>
              </a:rPr>
              <a:t>Assume: </a:t>
            </a:r>
            <a:r>
              <a:rPr lang="en-US" sz="2000" dirty="0" err="1" smtClean="0">
                <a:solidFill>
                  <a:srgbClr val="008000"/>
                </a:solidFill>
              </a:rPr>
              <a:t>fibiter</a:t>
            </a:r>
            <a:r>
              <a:rPr lang="en-US" sz="2000" dirty="0" smtClean="0">
                <a:solidFill>
                  <a:srgbClr val="008000"/>
                </a:solidFill>
              </a:rPr>
              <a:t>(n-2) = </a:t>
            </a:r>
            <a:r>
              <a:rPr lang="en-US" sz="2000" dirty="0" err="1" smtClean="0">
                <a:solidFill>
                  <a:srgbClr val="008000"/>
                </a:solidFill>
              </a:rPr>
              <a:t>fibrec</a:t>
            </a:r>
            <a:r>
              <a:rPr lang="en-US" sz="2000" dirty="0" smtClean="0">
                <a:solidFill>
                  <a:srgbClr val="008000"/>
                </a:solidFill>
              </a:rPr>
              <a:t>(n-2)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8000"/>
                </a:solidFill>
              </a:rPr>
              <a:t> </a:t>
            </a:r>
            <a:r>
              <a:rPr lang="en-US" sz="2000" dirty="0" smtClean="0">
                <a:solidFill>
                  <a:srgbClr val="008000"/>
                </a:solidFill>
              </a:rPr>
              <a:t>           </a:t>
            </a:r>
            <a:r>
              <a:rPr lang="en-US" sz="2000" dirty="0" err="1" smtClean="0">
                <a:solidFill>
                  <a:srgbClr val="008000"/>
                </a:solidFill>
              </a:rPr>
              <a:t>fibiter</a:t>
            </a:r>
            <a:r>
              <a:rPr lang="en-US" sz="2000" dirty="0" smtClean="0">
                <a:solidFill>
                  <a:srgbClr val="008000"/>
                </a:solidFill>
              </a:rPr>
              <a:t>(n-1) = </a:t>
            </a:r>
            <a:r>
              <a:rPr lang="en-US" sz="2000" dirty="0" err="1" smtClean="0">
                <a:solidFill>
                  <a:srgbClr val="008000"/>
                </a:solidFill>
              </a:rPr>
              <a:t>fibrec</a:t>
            </a:r>
            <a:r>
              <a:rPr lang="en-US" sz="2000" dirty="0" smtClean="0">
                <a:solidFill>
                  <a:srgbClr val="008000"/>
                </a:solidFill>
              </a:rPr>
              <a:t>(n-1)</a:t>
            </a:r>
            <a:endParaRPr lang="en-US" sz="2000" dirty="0">
              <a:solidFill>
                <a:srgbClr val="008000"/>
              </a:solidFill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5410200" y="152400"/>
            <a:ext cx="3505200" cy="914400"/>
          </a:xfrm>
          <a:prstGeom prst="rect">
            <a:avLst/>
          </a:prstGeom>
        </p:spPr>
        <p:txBody>
          <a:bodyPr vert="horz">
            <a:no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000" dirty="0" smtClean="0">
                <a:solidFill>
                  <a:srgbClr val="008000"/>
                </a:solidFill>
              </a:rPr>
              <a:t>Prove: </a:t>
            </a:r>
            <a:r>
              <a:rPr lang="en-US" sz="2000" dirty="0" err="1" smtClean="0">
                <a:solidFill>
                  <a:srgbClr val="008000"/>
                </a:solidFill>
              </a:rPr>
              <a:t>fibiter</a:t>
            </a:r>
            <a:r>
              <a:rPr lang="en-US" sz="2000" dirty="0" smtClean="0">
                <a:solidFill>
                  <a:srgbClr val="008000"/>
                </a:solidFill>
              </a:rPr>
              <a:t>(n) = </a:t>
            </a:r>
            <a:r>
              <a:rPr lang="en-US" sz="2000" dirty="0" err="1" smtClean="0">
                <a:solidFill>
                  <a:srgbClr val="008000"/>
                </a:solidFill>
              </a:rPr>
              <a:t>fibrec</a:t>
            </a:r>
            <a:r>
              <a:rPr lang="en-US" sz="2000" dirty="0" smtClean="0">
                <a:solidFill>
                  <a:srgbClr val="008000"/>
                </a:solidFill>
              </a:rPr>
              <a:t>(n)</a:t>
            </a:r>
            <a:endParaRPr lang="en-US" sz="2000" dirty="0">
              <a:solidFill>
                <a:srgbClr val="008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668863" y="2057400"/>
            <a:ext cx="32395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prev1 after this?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56811" y="3126313"/>
            <a:ext cx="25791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prev1 = </a:t>
            </a:r>
            <a:r>
              <a:rPr lang="en-US" sz="2400" dirty="0" err="1" smtClean="0">
                <a:solidFill>
                  <a:srgbClr val="0000FF"/>
                </a:solidFill>
              </a:rPr>
              <a:t>fibrec</a:t>
            </a:r>
            <a:r>
              <a:rPr lang="en-US" sz="2400" dirty="0" smtClean="0">
                <a:solidFill>
                  <a:srgbClr val="0000FF"/>
                </a:solidFill>
              </a:rPr>
              <a:t>(n-1)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96000" y="2667000"/>
            <a:ext cx="25077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by inductive hypothesis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24907" y="3364468"/>
            <a:ext cx="198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prev2 =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fibrec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(n-2)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5" name="Left Arrow 14"/>
          <p:cNvSpPr/>
          <p:nvPr/>
        </p:nvSpPr>
        <p:spPr>
          <a:xfrm>
            <a:off x="4408762" y="3200400"/>
            <a:ext cx="620438" cy="228600"/>
          </a:xfrm>
          <a:prstGeom prst="leftArrow">
            <a:avLst/>
          </a:prstGeom>
          <a:solidFill>
            <a:srgbClr val="FF0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7173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600200"/>
            <a:ext cx="4648200" cy="306881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124200" y="2759333"/>
            <a:ext cx="198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prev1 =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fibrec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(n-2)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152400"/>
            <a:ext cx="3505200" cy="914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>
                <a:solidFill>
                  <a:srgbClr val="008000"/>
                </a:solidFill>
              </a:rPr>
              <a:t>Assume: </a:t>
            </a:r>
            <a:r>
              <a:rPr lang="en-US" sz="2000" dirty="0" err="1" smtClean="0">
                <a:solidFill>
                  <a:srgbClr val="008000"/>
                </a:solidFill>
              </a:rPr>
              <a:t>fibiter</a:t>
            </a:r>
            <a:r>
              <a:rPr lang="en-US" sz="2000" dirty="0" smtClean="0">
                <a:solidFill>
                  <a:srgbClr val="008000"/>
                </a:solidFill>
              </a:rPr>
              <a:t>(n-2) = </a:t>
            </a:r>
            <a:r>
              <a:rPr lang="en-US" sz="2000" dirty="0" err="1" smtClean="0">
                <a:solidFill>
                  <a:srgbClr val="008000"/>
                </a:solidFill>
              </a:rPr>
              <a:t>fibrec</a:t>
            </a:r>
            <a:r>
              <a:rPr lang="en-US" sz="2000" dirty="0" smtClean="0">
                <a:solidFill>
                  <a:srgbClr val="008000"/>
                </a:solidFill>
              </a:rPr>
              <a:t>(n-2)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8000"/>
                </a:solidFill>
              </a:rPr>
              <a:t> </a:t>
            </a:r>
            <a:r>
              <a:rPr lang="en-US" sz="2000" dirty="0" smtClean="0">
                <a:solidFill>
                  <a:srgbClr val="008000"/>
                </a:solidFill>
              </a:rPr>
              <a:t>           </a:t>
            </a:r>
            <a:r>
              <a:rPr lang="en-US" sz="2000" dirty="0" err="1" smtClean="0">
                <a:solidFill>
                  <a:srgbClr val="008000"/>
                </a:solidFill>
              </a:rPr>
              <a:t>fibiter</a:t>
            </a:r>
            <a:r>
              <a:rPr lang="en-US" sz="2000" dirty="0" smtClean="0">
                <a:solidFill>
                  <a:srgbClr val="008000"/>
                </a:solidFill>
              </a:rPr>
              <a:t>(n-1) = </a:t>
            </a:r>
            <a:r>
              <a:rPr lang="en-US" sz="2000" dirty="0" err="1" smtClean="0">
                <a:solidFill>
                  <a:srgbClr val="008000"/>
                </a:solidFill>
              </a:rPr>
              <a:t>fibrec</a:t>
            </a:r>
            <a:r>
              <a:rPr lang="en-US" sz="2000" dirty="0" smtClean="0">
                <a:solidFill>
                  <a:srgbClr val="008000"/>
                </a:solidFill>
              </a:rPr>
              <a:t>(n-1)</a:t>
            </a:r>
            <a:endParaRPr lang="en-US" sz="2000" dirty="0">
              <a:solidFill>
                <a:srgbClr val="008000"/>
              </a:solidFill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5410200" y="152400"/>
            <a:ext cx="3505200" cy="914400"/>
          </a:xfrm>
          <a:prstGeom prst="rect">
            <a:avLst/>
          </a:prstGeom>
        </p:spPr>
        <p:txBody>
          <a:bodyPr vert="horz">
            <a:no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000" dirty="0" smtClean="0">
                <a:solidFill>
                  <a:srgbClr val="008000"/>
                </a:solidFill>
              </a:rPr>
              <a:t>Prove: </a:t>
            </a:r>
            <a:r>
              <a:rPr lang="en-US" sz="2000" dirty="0" err="1" smtClean="0">
                <a:solidFill>
                  <a:srgbClr val="008000"/>
                </a:solidFill>
              </a:rPr>
              <a:t>fibiter</a:t>
            </a:r>
            <a:r>
              <a:rPr lang="en-US" sz="2000" dirty="0" smtClean="0">
                <a:solidFill>
                  <a:srgbClr val="008000"/>
                </a:solidFill>
              </a:rPr>
              <a:t>(n) = </a:t>
            </a:r>
            <a:r>
              <a:rPr lang="en-US" sz="2000" dirty="0" err="1" smtClean="0">
                <a:solidFill>
                  <a:srgbClr val="008000"/>
                </a:solidFill>
              </a:rPr>
              <a:t>fibrec</a:t>
            </a:r>
            <a:r>
              <a:rPr lang="en-US" sz="2000" dirty="0" smtClean="0">
                <a:solidFill>
                  <a:srgbClr val="008000"/>
                </a:solidFill>
              </a:rPr>
              <a:t>(n)</a:t>
            </a:r>
            <a:endParaRPr lang="en-US" sz="2000" dirty="0">
              <a:solidFill>
                <a:srgbClr val="008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24907" y="3364468"/>
            <a:ext cx="198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prev2 =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fibrec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(n-2)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124200" y="3593068"/>
            <a:ext cx="198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prev1 =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fibrec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(n-1)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3" name="Left Arrow 12"/>
          <p:cNvSpPr/>
          <p:nvPr/>
        </p:nvSpPr>
        <p:spPr>
          <a:xfrm>
            <a:off x="4332562" y="3962400"/>
            <a:ext cx="620438" cy="228600"/>
          </a:xfrm>
          <a:prstGeom prst="leftArrow">
            <a:avLst/>
          </a:prstGeom>
          <a:solidFill>
            <a:srgbClr val="FF0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Brace 18"/>
          <p:cNvSpPr/>
          <p:nvPr/>
        </p:nvSpPr>
        <p:spPr>
          <a:xfrm>
            <a:off x="4876800" y="1600200"/>
            <a:ext cx="381000" cy="2743200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668863" y="2057400"/>
            <a:ext cx="32395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prev1 after this?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67126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600200"/>
            <a:ext cx="4648200" cy="306881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124200" y="2759333"/>
            <a:ext cx="198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prev1 =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fibrec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(n-2)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152400"/>
            <a:ext cx="3505200" cy="914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>
                <a:solidFill>
                  <a:srgbClr val="008000"/>
                </a:solidFill>
              </a:rPr>
              <a:t>Assume: </a:t>
            </a:r>
            <a:r>
              <a:rPr lang="en-US" sz="2000" dirty="0" err="1" smtClean="0">
                <a:solidFill>
                  <a:srgbClr val="008000"/>
                </a:solidFill>
              </a:rPr>
              <a:t>fibiter</a:t>
            </a:r>
            <a:r>
              <a:rPr lang="en-US" sz="2000" dirty="0" smtClean="0">
                <a:solidFill>
                  <a:srgbClr val="008000"/>
                </a:solidFill>
              </a:rPr>
              <a:t>(n-2) = </a:t>
            </a:r>
            <a:r>
              <a:rPr lang="en-US" sz="2000" dirty="0" err="1" smtClean="0">
                <a:solidFill>
                  <a:srgbClr val="008000"/>
                </a:solidFill>
              </a:rPr>
              <a:t>fibrec</a:t>
            </a:r>
            <a:r>
              <a:rPr lang="en-US" sz="2000" dirty="0" smtClean="0">
                <a:solidFill>
                  <a:srgbClr val="008000"/>
                </a:solidFill>
              </a:rPr>
              <a:t>(n-2)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8000"/>
                </a:solidFill>
              </a:rPr>
              <a:t> </a:t>
            </a:r>
            <a:r>
              <a:rPr lang="en-US" sz="2000" dirty="0" smtClean="0">
                <a:solidFill>
                  <a:srgbClr val="008000"/>
                </a:solidFill>
              </a:rPr>
              <a:t>           </a:t>
            </a:r>
            <a:r>
              <a:rPr lang="en-US" sz="2000" dirty="0" err="1" smtClean="0">
                <a:solidFill>
                  <a:srgbClr val="008000"/>
                </a:solidFill>
              </a:rPr>
              <a:t>fibiter</a:t>
            </a:r>
            <a:r>
              <a:rPr lang="en-US" sz="2000" dirty="0" smtClean="0">
                <a:solidFill>
                  <a:srgbClr val="008000"/>
                </a:solidFill>
              </a:rPr>
              <a:t>(n-1) = </a:t>
            </a:r>
            <a:r>
              <a:rPr lang="en-US" sz="2000" dirty="0" err="1" smtClean="0">
                <a:solidFill>
                  <a:srgbClr val="008000"/>
                </a:solidFill>
              </a:rPr>
              <a:t>fibrec</a:t>
            </a:r>
            <a:r>
              <a:rPr lang="en-US" sz="2000" dirty="0" smtClean="0">
                <a:solidFill>
                  <a:srgbClr val="008000"/>
                </a:solidFill>
              </a:rPr>
              <a:t>(n-1)</a:t>
            </a:r>
            <a:endParaRPr lang="en-US" sz="2000" dirty="0">
              <a:solidFill>
                <a:srgbClr val="008000"/>
              </a:solidFill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5410200" y="152400"/>
            <a:ext cx="3505200" cy="914400"/>
          </a:xfrm>
          <a:prstGeom prst="rect">
            <a:avLst/>
          </a:prstGeom>
        </p:spPr>
        <p:txBody>
          <a:bodyPr vert="horz">
            <a:no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000" dirty="0" smtClean="0">
                <a:solidFill>
                  <a:srgbClr val="008000"/>
                </a:solidFill>
              </a:rPr>
              <a:t>Prove: </a:t>
            </a:r>
            <a:r>
              <a:rPr lang="en-US" sz="2000" dirty="0" err="1" smtClean="0">
                <a:solidFill>
                  <a:srgbClr val="008000"/>
                </a:solidFill>
              </a:rPr>
              <a:t>fibiter</a:t>
            </a:r>
            <a:r>
              <a:rPr lang="en-US" sz="2000" dirty="0" smtClean="0">
                <a:solidFill>
                  <a:srgbClr val="008000"/>
                </a:solidFill>
              </a:rPr>
              <a:t>(n) = </a:t>
            </a:r>
            <a:r>
              <a:rPr lang="en-US" sz="2000" dirty="0" err="1" smtClean="0">
                <a:solidFill>
                  <a:srgbClr val="008000"/>
                </a:solidFill>
              </a:rPr>
              <a:t>fibrec</a:t>
            </a:r>
            <a:r>
              <a:rPr lang="en-US" sz="2000" dirty="0" smtClean="0">
                <a:solidFill>
                  <a:srgbClr val="008000"/>
                </a:solidFill>
              </a:rPr>
              <a:t>(n)</a:t>
            </a:r>
            <a:endParaRPr lang="en-US" sz="2000" dirty="0">
              <a:solidFill>
                <a:srgbClr val="008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24907" y="3364468"/>
            <a:ext cx="198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prev2 =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fibrec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(n-2)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124200" y="3593068"/>
            <a:ext cx="198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prev1 =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fibrec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(n-1)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19200" y="3962400"/>
            <a:ext cx="3276600" cy="228600"/>
          </a:xfrm>
          <a:prstGeom prst="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1000" y="5257800"/>
            <a:ext cx="4210850" cy="1219200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>
            <a:off x="3124907" y="4191000"/>
            <a:ext cx="4647493" cy="1905000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3886200" y="4191000"/>
            <a:ext cx="2438400" cy="1905000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442442" y="4508032"/>
            <a:ext cx="8806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Done!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0304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9163</TotalTime>
  <Words>2722</Words>
  <Application>Microsoft Macintosh PowerPoint</Application>
  <PresentationFormat>On-screen Show (4:3)</PresentationFormat>
  <Paragraphs>533</Paragraphs>
  <Slides>88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88</vt:i4>
      </vt:variant>
    </vt:vector>
  </HeadingPairs>
  <TitlesOfParts>
    <vt:vector size="91" baseType="lpstr">
      <vt:lpstr>Median</vt:lpstr>
      <vt:lpstr>Equation</vt:lpstr>
      <vt:lpstr>Microsoft Equation</vt:lpstr>
      <vt:lpstr>Big-o</vt:lpstr>
      <vt:lpstr>Admin</vt:lpstr>
      <vt:lpstr>member</vt:lpstr>
      <vt:lpstr>member</vt:lpstr>
      <vt:lpstr>member</vt:lpstr>
      <vt:lpstr>member</vt:lpstr>
      <vt:lpstr>member</vt:lpstr>
      <vt:lpstr>Uniquify</vt:lpstr>
      <vt:lpstr>uniquify0</vt:lpstr>
      <vt:lpstr>uniquify0</vt:lpstr>
      <vt:lpstr>uniquify0</vt:lpstr>
      <vt:lpstr>uniquify0</vt:lpstr>
      <vt:lpstr>uniquify0</vt:lpstr>
      <vt:lpstr>Recurrence relation</vt:lpstr>
      <vt:lpstr>Recurrence relation</vt:lpstr>
      <vt:lpstr>Recurrence relation</vt:lpstr>
      <vt:lpstr>Proof by induction</vt:lpstr>
      <vt:lpstr>Proof by induction!</vt:lpstr>
      <vt:lpstr>Proof by induction!</vt:lpstr>
      <vt:lpstr>PowerPoint Presentation</vt:lpstr>
      <vt:lpstr>PowerPoint Presentation</vt:lpstr>
      <vt:lpstr>PowerPoint Presentation</vt:lpstr>
      <vt:lpstr>Proof by induction!</vt:lpstr>
      <vt:lpstr>uniquify1</vt:lpstr>
      <vt:lpstr>uniquify1</vt:lpstr>
      <vt:lpstr>How many calls is that?</vt:lpstr>
      <vt:lpstr>Prove it!</vt:lpstr>
      <vt:lpstr>Proof by induction!</vt:lpstr>
      <vt:lpstr>Proof by induction!</vt:lpstr>
      <vt:lpstr>Proof by induction!</vt:lpstr>
      <vt:lpstr>Proof by induction!</vt:lpstr>
      <vt:lpstr>Proof by induction!</vt:lpstr>
      <vt:lpstr>Does it matter?</vt:lpstr>
      <vt:lpstr>Does it matter?</vt:lpstr>
      <vt:lpstr>Does it matter?</vt:lpstr>
      <vt:lpstr>Does it matter?</vt:lpstr>
      <vt:lpstr>Does it matter?</vt:lpstr>
      <vt:lpstr>Does it matter?</vt:lpstr>
      <vt:lpstr>Does it matter?</vt:lpstr>
      <vt:lpstr>Does it matter?</vt:lpstr>
      <vt:lpstr>Maybe it’s not that bad</vt:lpstr>
      <vt:lpstr>Maybe it’s not that bad</vt:lpstr>
      <vt:lpstr>In practice</vt:lpstr>
      <vt:lpstr>Undo</vt:lpstr>
      <vt:lpstr>Undo</vt:lpstr>
      <vt:lpstr>Which is faster?</vt:lpstr>
      <vt:lpstr>Big O: Upper bound</vt:lpstr>
      <vt:lpstr>Big O: Upper bound</vt:lpstr>
      <vt:lpstr>Big O: Upper bound</vt:lpstr>
      <vt:lpstr>Visually</vt:lpstr>
      <vt:lpstr>Visually: upper bound</vt:lpstr>
      <vt:lpstr>Big-O</vt:lpstr>
      <vt:lpstr>Runtime examples</vt:lpstr>
      <vt:lpstr>Some examples</vt:lpstr>
      <vt:lpstr>Some examples</vt:lpstr>
      <vt:lpstr>Some examples</vt:lpstr>
      <vt:lpstr>STOPPED HERE</vt:lpstr>
      <vt:lpstr>An aside</vt:lpstr>
      <vt:lpstr>What do these functions do?</vt:lpstr>
      <vt:lpstr>Runtime</vt:lpstr>
      <vt:lpstr>Runtime</vt:lpstr>
      <vt:lpstr>Runtime</vt:lpstr>
      <vt:lpstr>Runtime</vt:lpstr>
      <vt:lpstr>Runtime</vt:lpstr>
      <vt:lpstr>Proof</vt:lpstr>
      <vt:lpstr>Proof</vt:lpstr>
      <vt:lpstr>Proof</vt:lpstr>
      <vt:lpstr>Proof by induction</vt:lpstr>
      <vt:lpstr>Proof by induction</vt:lpstr>
      <vt:lpstr>Proof by induction</vt:lpstr>
      <vt:lpstr>Proof by induction</vt:lpstr>
      <vt:lpstr>Proof by induction</vt:lpstr>
      <vt:lpstr>Proving exponential runtime</vt:lpstr>
      <vt:lpstr>Proving exponential runtime</vt:lpstr>
      <vt:lpstr>Proving correctness</vt:lpstr>
      <vt:lpstr>Prove it!</vt:lpstr>
      <vt:lpstr>Base cases</vt:lpstr>
      <vt:lpstr>Base cases</vt:lpstr>
      <vt:lpstr>Base cases</vt:lpstr>
      <vt:lpstr>Base cases</vt:lpstr>
      <vt:lpstr>Inductive hypotheses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Pomona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CORpus analysis</dc:title>
  <dc:creator>Dave Kauchak</dc:creator>
  <cp:lastModifiedBy>David Kauchak</cp:lastModifiedBy>
  <cp:revision>805</cp:revision>
  <cp:lastPrinted>2015-10-23T22:50:10Z</cp:lastPrinted>
  <dcterms:created xsi:type="dcterms:W3CDTF">2011-02-02T19:47:14Z</dcterms:created>
  <dcterms:modified xsi:type="dcterms:W3CDTF">2016-03-09T02:21:15Z</dcterms:modified>
</cp:coreProperties>
</file>