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handoutMasterIdLst>
    <p:handoutMasterId r:id="rId59"/>
  </p:handoutMasterIdLst>
  <p:sldIdLst>
    <p:sldId id="256" r:id="rId2"/>
    <p:sldId id="336" r:id="rId3"/>
    <p:sldId id="459" r:id="rId4"/>
    <p:sldId id="267" r:id="rId5"/>
    <p:sldId id="340" r:id="rId6"/>
    <p:sldId id="341" r:id="rId7"/>
    <p:sldId id="313" r:id="rId8"/>
    <p:sldId id="316" r:id="rId9"/>
    <p:sldId id="317" r:id="rId10"/>
    <p:sldId id="318" r:id="rId11"/>
    <p:sldId id="322" r:id="rId12"/>
    <p:sldId id="323" r:id="rId13"/>
    <p:sldId id="324" r:id="rId14"/>
    <p:sldId id="327" r:id="rId15"/>
    <p:sldId id="342" r:id="rId16"/>
    <p:sldId id="328" r:id="rId17"/>
    <p:sldId id="344" r:id="rId18"/>
    <p:sldId id="325" r:id="rId19"/>
    <p:sldId id="326" r:id="rId20"/>
    <p:sldId id="330" r:id="rId21"/>
    <p:sldId id="331" r:id="rId22"/>
    <p:sldId id="332" r:id="rId23"/>
    <p:sldId id="333" r:id="rId24"/>
    <p:sldId id="335" r:id="rId25"/>
    <p:sldId id="343" r:id="rId26"/>
    <p:sldId id="329" r:id="rId27"/>
    <p:sldId id="345" r:id="rId28"/>
    <p:sldId id="347" r:id="rId29"/>
    <p:sldId id="346" r:id="rId30"/>
    <p:sldId id="348" r:id="rId31"/>
    <p:sldId id="349" r:id="rId32"/>
    <p:sldId id="353" r:id="rId33"/>
    <p:sldId id="356" r:id="rId34"/>
    <p:sldId id="354" r:id="rId35"/>
    <p:sldId id="355" r:id="rId36"/>
    <p:sldId id="339" r:id="rId37"/>
    <p:sldId id="357" r:id="rId38"/>
    <p:sldId id="358" r:id="rId39"/>
    <p:sldId id="359" r:id="rId40"/>
    <p:sldId id="360" r:id="rId41"/>
    <p:sldId id="362" r:id="rId42"/>
    <p:sldId id="361" r:id="rId43"/>
    <p:sldId id="363" r:id="rId44"/>
    <p:sldId id="364" r:id="rId45"/>
    <p:sldId id="365" r:id="rId46"/>
    <p:sldId id="366" r:id="rId47"/>
    <p:sldId id="367" r:id="rId48"/>
    <p:sldId id="368" r:id="rId49"/>
    <p:sldId id="369" r:id="rId50"/>
    <p:sldId id="370" r:id="rId51"/>
    <p:sldId id="371" r:id="rId52"/>
    <p:sldId id="372" r:id="rId53"/>
    <p:sldId id="373" r:id="rId54"/>
    <p:sldId id="374" r:id="rId55"/>
    <p:sldId id="461" r:id="rId56"/>
    <p:sldId id="460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80" y="1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handoutMaster" Target="handoutMasters/handout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ADC93-86DB-B94F-9AEC-FF1163CF3020}" type="datetimeFigureOut">
              <a:rPr lang="en-US" smtClean="0"/>
              <a:t>2/16/16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8C0D9-C43C-CD49-99D6-A5AC53F2B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357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2/16/16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2/16/16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cs41b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cs41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CS41B machine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52 – </a:t>
            </a:r>
            <a:r>
              <a:rPr lang="en-US" dirty="0" smtClean="0"/>
              <a:t>Spring</a:t>
            </a:r>
            <a:r>
              <a:rPr lang="en-US" dirty="0" smtClean="0"/>
              <a:t>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Midterm Thursday</a:t>
            </a:r>
          </a:p>
          <a:p>
            <a:pPr lvl="1"/>
            <a:r>
              <a:rPr lang="en-US" dirty="0" smtClean="0"/>
              <a:t>Review question sessions tonight and Wednesday</a:t>
            </a:r>
          </a:p>
          <a:p>
            <a:endParaRPr lang="en-US" dirty="0"/>
          </a:p>
          <a:p>
            <a:r>
              <a:rPr lang="en-US" dirty="0" smtClean="0"/>
              <a:t>Assignment 3?</a:t>
            </a:r>
          </a:p>
          <a:p>
            <a:endParaRPr lang="en-US" dirty="0"/>
          </a:p>
          <a:p>
            <a:r>
              <a:rPr lang="en-US" dirty="0" smtClean="0"/>
              <a:t>Assignment 4 out soon</a:t>
            </a:r>
          </a:p>
          <a:p>
            <a:pPr lvl="1"/>
            <a:r>
              <a:rPr lang="en-US" dirty="0" smtClean="0"/>
              <a:t>Due Monday </a:t>
            </a:r>
            <a:r>
              <a:rPr lang="en-US" dirty="0" smtClean="0"/>
              <a:t>2/29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374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this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700867"/>
            <a:ext cx="8531352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http://www.cs.pomona.edu/~dkauchak/classes/cs52/</a:t>
            </a:r>
            <a:r>
              <a:rPr lang="en-US" sz="2000" dirty="0" smtClean="0">
                <a:hlinkClick r:id="rId2"/>
              </a:rPr>
              <a:t>examples/cs41b/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373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machine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5221" y="2712961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41090" y="2111689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61" y="3176666"/>
            <a:ext cx="2240131" cy="1591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7461" y="2767444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22609" y="2877513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75045" y="495148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5667" y="494866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36289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22555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3177" y="494302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448332" y="5625075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19453970">
            <a:off x="2480917" y="4731023"/>
            <a:ext cx="1828136" cy="386203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292958" y="2808549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657728" y="2795667"/>
            <a:ext cx="324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ic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292958" y="3525394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657728" y="3512512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r0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318359" y="4255483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683129" y="4242601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r1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333529" y="4909097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698299" y="4896215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r2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358930" y="5639186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723700" y="5626304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r3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799671" y="2504516"/>
            <a:ext cx="30315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instruction counter</a:t>
            </a:r>
          </a:p>
          <a:p>
            <a:r>
              <a:rPr lang="en-US" dirty="0" smtClean="0"/>
              <a:t>(location in memory of the next</a:t>
            </a:r>
          </a:p>
          <a:p>
            <a:r>
              <a:rPr lang="en-US" dirty="0" smtClean="0"/>
              <a:t> instruction in memory)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13782" y="3541918"/>
            <a:ext cx="2826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holds the value 0 (read only)</a:t>
            </a:r>
            <a:endParaRPr lang="en-US" dirty="0"/>
          </a:p>
        </p:txBody>
      </p:sp>
      <p:sp>
        <p:nvSpPr>
          <p:cNvPr id="36" name="Right Brace 35"/>
          <p:cNvSpPr/>
          <p:nvPr/>
        </p:nvSpPr>
        <p:spPr>
          <a:xfrm>
            <a:off x="5799671" y="4233175"/>
            <a:ext cx="578551" cy="1820089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589889" y="4705066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general purpose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read/write</a:t>
            </a:r>
          </a:p>
        </p:txBody>
      </p:sp>
    </p:spTree>
    <p:extLst>
      <p:ext uri="{BB962C8B-B14F-4D97-AF65-F5344CB8AC3E}">
        <p14:creationId xmlns:p14="http://schemas.microsoft.com/office/powerpoint/2010/main" val="4275899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Four main types of operations</a:t>
            </a:r>
          </a:p>
          <a:p>
            <a:pPr marL="514350" indent="-514350">
              <a:buAutoNum type="arabicPeriod"/>
            </a:pPr>
            <a:r>
              <a:rPr lang="en-US" dirty="0" smtClean="0"/>
              <a:t>math</a:t>
            </a:r>
          </a:p>
          <a:p>
            <a:pPr marL="514350" indent="-514350">
              <a:buAutoNum type="arabicPeriod"/>
            </a:pPr>
            <a:r>
              <a:rPr lang="en-US" dirty="0" smtClean="0"/>
              <a:t>branch/conditionals</a:t>
            </a:r>
          </a:p>
          <a:p>
            <a:pPr marL="514350" indent="-514350">
              <a:buAutoNum type="arabicPeriod"/>
            </a:pPr>
            <a:r>
              <a:rPr lang="en-US" dirty="0" smtClean="0"/>
              <a:t>memory</a:t>
            </a:r>
          </a:p>
          <a:p>
            <a:pPr marL="514350" indent="-514350">
              <a:buAutoNum type="arabicPeriod"/>
            </a:pPr>
            <a:r>
              <a:rPr lang="en-US" dirty="0" smtClean="0"/>
              <a:t>control the machine (e.g. stop it)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387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execution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44" y="2348089"/>
            <a:ext cx="8439492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7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594555" y="1213556"/>
            <a:ext cx="1072445" cy="2624666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77550" y="4500223"/>
            <a:ext cx="37788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operation name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(always three characters)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11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864555" y="1213556"/>
            <a:ext cx="1072445" cy="2624666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34661" y="4232112"/>
            <a:ext cx="38137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operation arguments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R = register (e.g. r0)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 = signed number (byte)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07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937000" y="1213556"/>
            <a:ext cx="2878667" cy="2624666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26772" y="4232112"/>
            <a:ext cx="371560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operation function</a:t>
            </a:r>
          </a:p>
          <a:p>
            <a:r>
              <a:rPr lang="en-US" sz="2800" dirty="0" err="1" smtClean="0">
                <a:solidFill>
                  <a:srgbClr val="0000FF"/>
                </a:solidFill>
              </a:rPr>
              <a:t>dest</a:t>
            </a:r>
            <a:r>
              <a:rPr lang="en-US" sz="2800" dirty="0" smtClean="0">
                <a:solidFill>
                  <a:srgbClr val="0000FF"/>
                </a:solidFill>
              </a:rPr>
              <a:t> = first register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src0 = second register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src1 = third register</a:t>
            </a:r>
          </a:p>
          <a:p>
            <a:r>
              <a:rPr lang="en-US" sz="2800" dirty="0" err="1" smtClean="0">
                <a:solidFill>
                  <a:srgbClr val="0000FF"/>
                </a:solidFill>
              </a:rPr>
              <a:t>arg</a:t>
            </a:r>
            <a:r>
              <a:rPr lang="en-US" sz="2800" dirty="0" smtClean="0">
                <a:solidFill>
                  <a:srgbClr val="0000FF"/>
                </a:solidFill>
              </a:rPr>
              <a:t> = number/argument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216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284946"/>
            <a:ext cx="21563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adc</a:t>
            </a:r>
            <a:r>
              <a:rPr lang="en-US" sz="3200" dirty="0" smtClean="0"/>
              <a:t> r1 r0 8</a:t>
            </a:r>
          </a:p>
          <a:p>
            <a:r>
              <a:rPr lang="en-US" sz="3200" dirty="0" err="1" smtClean="0"/>
              <a:t>neg</a:t>
            </a:r>
            <a:r>
              <a:rPr lang="en-US" sz="3200" dirty="0" smtClean="0"/>
              <a:t> r2 r1</a:t>
            </a:r>
          </a:p>
          <a:p>
            <a:r>
              <a:rPr lang="en-US" sz="3200" dirty="0" smtClean="0"/>
              <a:t>sub r2 r1 r2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6444" y="2370667"/>
            <a:ext cx="3334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in r2?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411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284946"/>
            <a:ext cx="21563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adc</a:t>
            </a:r>
            <a:r>
              <a:rPr lang="en-US" sz="3200" dirty="0" smtClean="0"/>
              <a:t> r1 r0 8</a:t>
            </a:r>
          </a:p>
          <a:p>
            <a:r>
              <a:rPr lang="en-US" sz="3200" dirty="0" err="1" smtClean="0"/>
              <a:t>neg</a:t>
            </a:r>
            <a:r>
              <a:rPr lang="en-US" sz="3200" dirty="0" smtClean="0"/>
              <a:t> r2 r1</a:t>
            </a:r>
          </a:p>
          <a:p>
            <a:r>
              <a:rPr lang="en-US" sz="3200" dirty="0" smtClean="0"/>
              <a:t>sub r2 r1 r2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40777" y="309223"/>
            <a:ext cx="100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r1 = 8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54888" y="799110"/>
            <a:ext cx="2074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r2 = -8, r1 = 8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83110" y="1265942"/>
            <a:ext cx="1171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r2 = 16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250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00" y="959555"/>
            <a:ext cx="5867400" cy="1765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43189" y="3022558"/>
            <a:ext cx="66479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sto</a:t>
            </a:r>
            <a:r>
              <a:rPr lang="en-US" sz="2800" dirty="0" smtClean="0">
                <a:solidFill>
                  <a:srgbClr val="0000FF"/>
                </a:solidFill>
              </a:rPr>
              <a:t> = save data in register TO memory</a:t>
            </a:r>
          </a:p>
          <a:p>
            <a:r>
              <a:rPr lang="en-US" sz="2800" dirty="0" err="1" smtClean="0">
                <a:solidFill>
                  <a:srgbClr val="0000FF"/>
                </a:solidFill>
              </a:rPr>
              <a:t>loa</a:t>
            </a:r>
            <a:r>
              <a:rPr lang="en-US" sz="2800" dirty="0" smtClean="0">
                <a:solidFill>
                  <a:srgbClr val="0000FF"/>
                </a:solidFill>
              </a:rPr>
              <a:t> = put data FROM memory into a register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5471" y="4329668"/>
            <a:ext cx="768672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Special cases: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saving TO (</a:t>
            </a:r>
            <a:r>
              <a:rPr lang="en-US" sz="2800" dirty="0" err="1" smtClean="0">
                <a:solidFill>
                  <a:srgbClr val="0000FF"/>
                </a:solidFill>
              </a:rPr>
              <a:t>sto</a:t>
            </a:r>
            <a:r>
              <a:rPr lang="en-US" sz="2800" dirty="0" smtClean="0">
                <a:solidFill>
                  <a:srgbClr val="0000FF"/>
                </a:solidFill>
              </a:rPr>
              <a:t>) address 0 prints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reading from (</a:t>
            </a:r>
            <a:r>
              <a:rPr lang="en-US" sz="2800" dirty="0" err="1" smtClean="0">
                <a:solidFill>
                  <a:srgbClr val="0000FF"/>
                </a:solidFill>
              </a:rPr>
              <a:t>loa</a:t>
            </a:r>
            <a:r>
              <a:rPr lang="en-US" sz="2800" dirty="0" smtClean="0">
                <a:solidFill>
                  <a:srgbClr val="0000FF"/>
                </a:solidFill>
              </a:rPr>
              <a:t>) address 0 gets input from user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204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00" y="1454855"/>
            <a:ext cx="58674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0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Basic structure of CS41B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7756"/>
            <a:ext cx="8855907" cy="26472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 great comments at the top!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;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instruction1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instruction2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</a:t>
            </a: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hlt</a:t>
            </a:r>
            <a:r>
              <a:rPr lang="en-US" sz="1800" dirty="0" smtClean="0">
                <a:latin typeface="Courier New"/>
                <a:cs typeface="Courier New"/>
              </a:rPr>
              <a:t>	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end			 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5" name="Left Brace 4"/>
          <p:cNvSpPr/>
          <p:nvPr/>
        </p:nvSpPr>
        <p:spPr>
          <a:xfrm rot="16200000">
            <a:off x="592667" y="4092223"/>
            <a:ext cx="254000" cy="762000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9889" y="4767112"/>
            <a:ext cx="4005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whitespace before operations/instructions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886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the CS41B machine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Look at subtract.a41</a:t>
            </a:r>
          </a:p>
          <a:p>
            <a:pPr>
              <a:buFontTx/>
              <a:buChar char="-"/>
            </a:pPr>
            <a:r>
              <a:rPr lang="en-US" dirty="0" smtClean="0"/>
              <a:t>load two numbers from the user</a:t>
            </a:r>
          </a:p>
          <a:p>
            <a:pPr>
              <a:buFontTx/>
              <a:buChar char="-"/>
            </a:pPr>
            <a:r>
              <a:rPr lang="en-US" dirty="0" smtClean="0"/>
              <a:t>subtract</a:t>
            </a:r>
          </a:p>
          <a:p>
            <a:pPr>
              <a:buFontTx/>
              <a:buChar char="-"/>
            </a:pPr>
            <a:r>
              <a:rPr lang="en-US" dirty="0" smtClean="0"/>
              <a:t>print the result</a:t>
            </a:r>
          </a:p>
        </p:txBody>
      </p:sp>
    </p:spTree>
    <p:extLst>
      <p:ext uri="{BB962C8B-B14F-4D97-AF65-F5344CB8AC3E}">
        <p14:creationId xmlns:p14="http://schemas.microsoft.com/office/powerpoint/2010/main" val="2102269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</a:t>
            </a:r>
            <a:r>
              <a:rPr lang="en-US" dirty="0" err="1" smtClean="0"/>
              <a:t>simulater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Different windows</a:t>
            </a:r>
          </a:p>
          <a:p>
            <a:pPr lvl="1"/>
            <a:r>
              <a:rPr lang="en-US" dirty="0" smtClean="0"/>
              <a:t>Memory (left)</a:t>
            </a:r>
          </a:p>
          <a:p>
            <a:pPr lvl="1"/>
            <a:r>
              <a:rPr lang="en-US" dirty="0" smtClean="0"/>
              <a:t>Instruction execution (right)</a:t>
            </a:r>
          </a:p>
          <a:p>
            <a:pPr lvl="1"/>
            <a:r>
              <a:rPr lang="en-US" dirty="0" smtClean="0"/>
              <a:t>Registers</a:t>
            </a:r>
          </a:p>
          <a:p>
            <a:pPr lvl="1"/>
            <a:r>
              <a:rPr lang="en-US" dirty="0" smtClean="0"/>
              <a:t>I/O and running program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6339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351366"/>
            <a:ext cx="5981700" cy="353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87222" y="4783667"/>
            <a:ext cx="45231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 these operations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238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351366"/>
            <a:ext cx="5981700" cy="353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5555" y="4260447"/>
            <a:ext cx="58248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Modify </a:t>
            </a:r>
            <a:r>
              <a:rPr lang="en-US" sz="2800" dirty="0" err="1" smtClean="0">
                <a:solidFill>
                  <a:srgbClr val="0000FF"/>
                </a:solidFill>
              </a:rPr>
              <a:t>ic</a:t>
            </a:r>
            <a:r>
              <a:rPr lang="en-US" sz="2800" dirty="0" smtClean="0">
                <a:solidFill>
                  <a:srgbClr val="0000FF"/>
                </a:solidFill>
              </a:rPr>
              <a:t>, the instruction counter…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which changes the flow of the program!</a:t>
            </a:r>
          </a:p>
        </p:txBody>
      </p:sp>
    </p:spTree>
    <p:extLst>
      <p:ext uri="{BB962C8B-B14F-4D97-AF65-F5344CB8AC3E}">
        <p14:creationId xmlns:p14="http://schemas.microsoft.com/office/powerpoint/2010/main" val="45672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2933699"/>
            <a:ext cx="5981700" cy="3530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79890" y="719667"/>
            <a:ext cx="2407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beq</a:t>
            </a:r>
            <a:r>
              <a:rPr lang="en-US" sz="2800" dirty="0" smtClean="0"/>
              <a:t> r3 r0 done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11778" y="1544612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257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2933699"/>
            <a:ext cx="5981700" cy="3530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79890" y="719667"/>
            <a:ext cx="2407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beq</a:t>
            </a:r>
            <a:r>
              <a:rPr lang="en-US" sz="2800" dirty="0" smtClean="0"/>
              <a:t> r3 r0 done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48834" y="1424113"/>
            <a:ext cx="63076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r3 = 0, branch to the label “done”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if not (else) </a:t>
            </a:r>
            <a:r>
              <a:rPr lang="en-US" sz="2800" dirty="0" err="1" smtClean="0">
                <a:solidFill>
                  <a:srgbClr val="0000FF"/>
                </a:solidFill>
              </a:rPr>
              <a:t>ic</a:t>
            </a:r>
            <a:r>
              <a:rPr lang="en-US" sz="2800" dirty="0" smtClean="0">
                <a:solidFill>
                  <a:srgbClr val="0000FF"/>
                </a:solidFill>
              </a:rPr>
              <a:t> is incremented as normal to the next instruction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665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2933699"/>
            <a:ext cx="5981700" cy="3530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79890" y="719667"/>
            <a:ext cx="22880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ble</a:t>
            </a:r>
            <a:r>
              <a:rPr lang="en-US" sz="2800" dirty="0" smtClean="0"/>
              <a:t> r2 r3 done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11778" y="1544612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472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2933699"/>
            <a:ext cx="5981700" cy="3530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79890" y="719667"/>
            <a:ext cx="22880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ble</a:t>
            </a:r>
            <a:r>
              <a:rPr lang="en-US" sz="2800" smtClean="0"/>
              <a:t> r2 r3 </a:t>
            </a:r>
            <a:r>
              <a:rPr lang="en-US" sz="2800" dirty="0" smtClean="0"/>
              <a:t>done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39219" y="1806222"/>
            <a:ext cx="5517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r2 &lt;= r3, branch to the label done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194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351366"/>
            <a:ext cx="5981700" cy="353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6388" y="4301672"/>
            <a:ext cx="61101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Conditionals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Loops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Change the order that instructions are executed</a:t>
            </a:r>
          </a:p>
        </p:txBody>
      </p:sp>
    </p:spTree>
    <p:extLst>
      <p:ext uri="{BB962C8B-B14F-4D97-AF65-F5344CB8AC3E}">
        <p14:creationId xmlns:p14="http://schemas.microsoft.com/office/powerpoint/2010/main" val="3641476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Basic structure of CS41B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7756"/>
            <a:ext cx="8855907" cy="39441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 great comments at the top!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;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instruction1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instruction2		; comment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...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label1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instruction		; comment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instruction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label2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</a:t>
            </a: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hlt</a:t>
            </a:r>
            <a:r>
              <a:rPr lang="en-US" sz="1800" dirty="0" smtClean="0">
                <a:latin typeface="Courier New"/>
                <a:cs typeface="Courier New"/>
              </a:rPr>
              <a:t>	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end			 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5" name="Left Brace 4"/>
          <p:cNvSpPr/>
          <p:nvPr/>
        </p:nvSpPr>
        <p:spPr>
          <a:xfrm rot="16200000">
            <a:off x="592667" y="5487944"/>
            <a:ext cx="254000" cy="762000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9889" y="5995944"/>
            <a:ext cx="45861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- whitespace before operations/instructions</a:t>
            </a:r>
          </a:p>
          <a:p>
            <a:r>
              <a:rPr lang="en-US" sz="2000" dirty="0" smtClean="0"/>
              <a:t>- labels go here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14069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CS41B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Look at max_simple.a41</a:t>
            </a:r>
          </a:p>
          <a:p>
            <a:pPr>
              <a:buFontTx/>
              <a:buChar char="-"/>
            </a:pPr>
            <a:r>
              <a:rPr lang="en-US" dirty="0" smtClean="0"/>
              <a:t>Get two values from the user</a:t>
            </a:r>
          </a:p>
          <a:p>
            <a:pPr>
              <a:buFontTx/>
              <a:buChar char="-"/>
            </a:pPr>
            <a:r>
              <a:rPr lang="en-US" dirty="0"/>
              <a:t>C</a:t>
            </a:r>
            <a:r>
              <a:rPr lang="en-US" dirty="0" smtClean="0"/>
              <a:t>ompare them</a:t>
            </a:r>
          </a:p>
          <a:p>
            <a:pPr>
              <a:buFontTx/>
              <a:buChar char="-"/>
            </a:pPr>
            <a:r>
              <a:rPr lang="en-US" dirty="0" smtClean="0"/>
              <a:t>Use a branch to distinguish between the two cases</a:t>
            </a:r>
          </a:p>
          <a:p>
            <a:pPr lvl="1">
              <a:buFontTx/>
              <a:buChar char="-"/>
            </a:pPr>
            <a:r>
              <a:rPr lang="en-US" dirty="0" smtClean="0"/>
              <a:t>Goal is to get largest value in r3</a:t>
            </a:r>
          </a:p>
          <a:p>
            <a:pPr>
              <a:buFontTx/>
              <a:buChar char="-"/>
            </a:pPr>
            <a:r>
              <a:rPr lang="en-US" dirty="0" smtClean="0"/>
              <a:t>print largest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741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code do?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7756"/>
            <a:ext cx="8277352" cy="4961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bge</a:t>
            </a:r>
            <a:r>
              <a:rPr lang="en-US" sz="1800" dirty="0">
                <a:latin typeface="Courier New"/>
                <a:cs typeface="Courier New"/>
              </a:rPr>
              <a:t> r3 r0 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sbc</a:t>
            </a:r>
            <a:r>
              <a:rPr lang="en-US" sz="1800" dirty="0">
                <a:latin typeface="Courier New"/>
                <a:cs typeface="Courier New"/>
              </a:rPr>
              <a:t> r2 r0 </a:t>
            </a:r>
            <a:r>
              <a:rPr lang="en-US" sz="1800" dirty="0" smtClean="0">
                <a:latin typeface="Courier New"/>
                <a:cs typeface="Courier New"/>
              </a:rPr>
              <a:t>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brs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beq</a:t>
            </a:r>
            <a:r>
              <a:rPr lang="en-US" sz="1800" dirty="0">
                <a:latin typeface="Courier New"/>
                <a:cs typeface="Courier New"/>
              </a:rPr>
              <a:t> r3 r0 </a:t>
            </a:r>
            <a:r>
              <a:rPr lang="en-US" sz="1800" dirty="0" smtClean="0">
                <a:latin typeface="Courier New"/>
                <a:cs typeface="Courier New"/>
              </a:rPr>
              <a:t>else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adc</a:t>
            </a:r>
            <a:r>
              <a:rPr lang="en-US" sz="1800" dirty="0">
                <a:latin typeface="Courier New"/>
                <a:cs typeface="Courier New"/>
              </a:rPr>
              <a:t> r2 r0 </a:t>
            </a:r>
            <a:r>
              <a:rPr lang="en-US" sz="1800" dirty="0" smtClean="0">
                <a:latin typeface="Courier New"/>
                <a:cs typeface="Courier New"/>
              </a:rPr>
              <a:t>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brs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add r2 r0 </a:t>
            </a:r>
            <a:r>
              <a:rPr lang="en-US" sz="1800" dirty="0" smtClean="0">
                <a:latin typeface="Courier New"/>
                <a:cs typeface="Courier New"/>
              </a:rPr>
              <a:t>r0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err="1">
                <a:latin typeface="Courier New"/>
                <a:cs typeface="Courier New"/>
              </a:rPr>
              <a:t>endif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sto</a:t>
            </a:r>
            <a:r>
              <a:rPr lang="en-US" sz="1800" dirty="0">
                <a:latin typeface="Courier New"/>
                <a:cs typeface="Courier New"/>
              </a:rPr>
              <a:t> r0 </a:t>
            </a:r>
            <a:r>
              <a:rPr lang="en-US" sz="1800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hlt</a:t>
            </a:r>
            <a:r>
              <a:rPr lang="en-US" sz="1800" dirty="0">
                <a:latin typeface="Courier New"/>
                <a:cs typeface="Courier New"/>
              </a:rPr>
              <a:t>	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end</a:t>
            </a:r>
            <a:r>
              <a:rPr lang="en-US" sz="1800" dirty="0" smtClean="0">
                <a:latin typeface="Courier New"/>
                <a:cs typeface="Courier New"/>
              </a:rPr>
              <a:t>			 </a:t>
            </a:r>
            <a:endParaRPr lang="en-US" sz="1800" dirty="0">
              <a:latin typeface="Courier New"/>
              <a:cs typeface="Courier New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28017"/>
          <a:stretch/>
        </p:blipFill>
        <p:spPr>
          <a:xfrm>
            <a:off x="3578578" y="2159000"/>
            <a:ext cx="4550212" cy="193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01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code do?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2109"/>
            <a:ext cx="3318420" cy="52352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bge</a:t>
            </a:r>
            <a:r>
              <a:rPr lang="en-US" sz="1800" dirty="0" smtClean="0">
                <a:latin typeface="Courier New"/>
                <a:cs typeface="Courier New"/>
              </a:rPr>
              <a:t> r3 </a:t>
            </a:r>
            <a:r>
              <a:rPr lang="en-US" sz="1800" dirty="0">
                <a:latin typeface="Courier New"/>
                <a:cs typeface="Courier New"/>
              </a:rPr>
              <a:t>r0 </a:t>
            </a:r>
            <a:r>
              <a:rPr lang="en-US" sz="1800" dirty="0" err="1">
                <a:latin typeface="Courier New"/>
                <a:cs typeface="Courier New"/>
              </a:rPr>
              <a:t>elif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sbc</a:t>
            </a:r>
            <a:r>
              <a:rPr lang="en-US" sz="1800" dirty="0">
                <a:latin typeface="Courier New"/>
                <a:cs typeface="Courier New"/>
              </a:rPr>
              <a:t> r2 r0 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brs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err="1">
                <a:latin typeface="Courier New"/>
                <a:cs typeface="Courier New"/>
              </a:rPr>
              <a:t>endif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err="1">
                <a:latin typeface="Courier New"/>
                <a:cs typeface="Courier New"/>
              </a:rPr>
              <a:t>elif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beq</a:t>
            </a:r>
            <a:r>
              <a:rPr lang="en-US" sz="1800" dirty="0">
                <a:latin typeface="Courier New"/>
                <a:cs typeface="Courier New"/>
              </a:rPr>
              <a:t> r3 r0 else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adc</a:t>
            </a:r>
            <a:r>
              <a:rPr lang="en-US" sz="1800" dirty="0">
                <a:latin typeface="Courier New"/>
                <a:cs typeface="Courier New"/>
              </a:rPr>
              <a:t> r2 r0 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brs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err="1">
                <a:latin typeface="Courier New"/>
                <a:cs typeface="Courier New"/>
              </a:rPr>
              <a:t>endif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add r2 r0 r0</a:t>
            </a:r>
          </a:p>
          <a:p>
            <a:pPr marL="0" indent="0">
              <a:buNone/>
            </a:pPr>
            <a:r>
              <a:rPr lang="en-US" sz="1800" dirty="0" err="1">
                <a:latin typeface="Courier New"/>
                <a:cs typeface="Courier New"/>
              </a:rPr>
              <a:t>endif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sto</a:t>
            </a:r>
            <a:r>
              <a:rPr lang="en-US" sz="1800" dirty="0">
                <a:latin typeface="Courier New"/>
                <a:cs typeface="Courier New"/>
              </a:rPr>
              <a:t> r0 r2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hlt</a:t>
            </a:r>
            <a:r>
              <a:rPr lang="en-US" sz="1800" dirty="0">
                <a:latin typeface="Courier New"/>
                <a:cs typeface="Courier New"/>
              </a:rPr>
              <a:t>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end</a:t>
            </a:r>
            <a:r>
              <a:rPr lang="en-US" sz="1800" dirty="0" smtClean="0">
                <a:latin typeface="Courier New"/>
                <a:cs typeface="Courier New"/>
              </a:rPr>
              <a:t>	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37179" y="1783645"/>
            <a:ext cx="234421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if( r3 &lt; 0 ){</a:t>
            </a:r>
          </a:p>
          <a:p>
            <a:r>
              <a:rPr lang="en-US" sz="2400" dirty="0" smtClean="0"/>
              <a:t>  r2 = -1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}else if( r3 != 0 ){</a:t>
            </a:r>
          </a:p>
          <a:p>
            <a:r>
              <a:rPr lang="en-US" sz="2400" dirty="0" smtClean="0"/>
              <a:t>  r2 = 1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}else{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r2 = 0</a:t>
            </a:r>
            <a:endParaRPr lang="en-US" sz="2400" dirty="0"/>
          </a:p>
          <a:p>
            <a:r>
              <a:rPr lang="en-US" sz="2400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29787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code do?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7756"/>
            <a:ext cx="8277352" cy="4961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bge</a:t>
            </a:r>
            <a:r>
              <a:rPr lang="en-US" sz="1800" dirty="0" smtClean="0">
                <a:latin typeface="Courier New"/>
                <a:cs typeface="Courier New"/>
              </a:rPr>
              <a:t> r3 r0 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r>
              <a:rPr lang="en-US" sz="1800" dirty="0" smtClean="0">
                <a:latin typeface="Courier New"/>
                <a:cs typeface="Courier New"/>
              </a:rPr>
              <a:t>	; if r3 &gt;= 0 go to 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sbc</a:t>
            </a:r>
            <a:r>
              <a:rPr lang="en-US" sz="1800" dirty="0" smtClean="0">
                <a:latin typeface="Courier New"/>
                <a:cs typeface="Courier New"/>
              </a:rPr>
              <a:t> r2 r0 1		; r3 &lt; 0: r2 = -1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brs</a:t>
            </a:r>
            <a:r>
              <a:rPr lang="en-US" sz="1800" dirty="0" smtClean="0">
                <a:latin typeface="Courier New"/>
                <a:cs typeface="Courier New"/>
              </a:rPr>
              <a:t> </a:t>
            </a: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r>
              <a:rPr lang="en-US" sz="1800" dirty="0" smtClean="0">
                <a:latin typeface="Courier New"/>
                <a:cs typeface="Courier New"/>
              </a:rPr>
              <a:t>		; jump to end of if/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r>
              <a:rPr lang="en-US" sz="1800" dirty="0" smtClean="0">
                <a:latin typeface="Courier New"/>
                <a:cs typeface="Courier New"/>
              </a:rPr>
              <a:t>/else</a:t>
            </a:r>
          </a:p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beq</a:t>
            </a:r>
            <a:r>
              <a:rPr lang="en-US" sz="1800" dirty="0" smtClean="0">
                <a:latin typeface="Courier New"/>
                <a:cs typeface="Courier New"/>
              </a:rPr>
              <a:t> r3 r0 else	; if r3 = 0 go to else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adc</a:t>
            </a:r>
            <a:r>
              <a:rPr lang="en-US" sz="1800" dirty="0" smtClean="0">
                <a:latin typeface="Courier New"/>
                <a:cs typeface="Courier New"/>
              </a:rPr>
              <a:t> r2 r0 1		; r3 &gt; 0: r2 = 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brs</a:t>
            </a:r>
            <a:r>
              <a:rPr lang="en-US" sz="1800" dirty="0" smtClean="0">
                <a:latin typeface="Courier New"/>
                <a:cs typeface="Courier New"/>
              </a:rPr>
              <a:t> </a:t>
            </a: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r>
              <a:rPr lang="en-US" sz="1800" dirty="0" smtClean="0">
                <a:latin typeface="Courier New"/>
                <a:cs typeface="Courier New"/>
              </a:rPr>
              <a:t>		; jump to end of if/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r>
              <a:rPr lang="en-US" sz="1800" dirty="0" smtClean="0">
                <a:latin typeface="Courier New"/>
                <a:cs typeface="Courier New"/>
              </a:rPr>
              <a:t>/else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add r2 r0 r0		; r3 = 0: r2 = 0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sto</a:t>
            </a:r>
            <a:r>
              <a:rPr lang="en-US" sz="1800" dirty="0" smtClean="0">
                <a:latin typeface="Courier New"/>
                <a:cs typeface="Courier New"/>
              </a:rPr>
              <a:t> r0 r2</a:t>
            </a: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; print out r2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hlt</a:t>
            </a:r>
            <a:r>
              <a:rPr lang="en-US" sz="1800" dirty="0" smtClean="0">
                <a:latin typeface="Courier New"/>
                <a:cs typeface="Courier New"/>
              </a:rPr>
              <a:t>	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end			 </a:t>
            </a:r>
            <a:endParaRPr lang="en-US" sz="1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267609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turn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58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Write some code that prints out abs(r3)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7219"/>
          <a:stretch/>
        </p:blipFill>
        <p:spPr>
          <a:xfrm>
            <a:off x="1730023" y="2159000"/>
            <a:ext cx="5367866" cy="23059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23476" b="26660"/>
          <a:stretch/>
        </p:blipFill>
        <p:spPr>
          <a:xfrm>
            <a:off x="1730023" y="4704829"/>
            <a:ext cx="5386238" cy="192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880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Look at abs.a41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328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layout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09" y="1930335"/>
            <a:ext cx="3255223" cy="4278554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4919" y="17033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851109" y="1930335"/>
            <a:ext cx="3255223" cy="1018887"/>
          </a:xfrm>
          <a:prstGeom prst="rect">
            <a:avLst/>
          </a:prstGeom>
          <a:solidFill>
            <a:srgbClr val="008000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47334" y="2141557"/>
            <a:ext cx="958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Code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851109" y="2949222"/>
            <a:ext cx="3255223" cy="1018887"/>
          </a:xfrm>
          <a:prstGeom prst="rect">
            <a:avLst/>
          </a:prstGeom>
          <a:solidFill>
            <a:srgbClr val="FF6600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47334" y="3134123"/>
            <a:ext cx="977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Heap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851109" y="5190002"/>
            <a:ext cx="3255223" cy="1018887"/>
          </a:xfrm>
          <a:prstGeom prst="rect">
            <a:avLst/>
          </a:prstGeom>
          <a:solidFill>
            <a:srgbClr val="0000FF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47334" y="5409689"/>
            <a:ext cx="962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Stack</a:t>
            </a:r>
            <a:endParaRPr lang="en-US" sz="2800" dirty="0"/>
          </a:p>
        </p:txBody>
      </p:sp>
      <p:cxnSp>
        <p:nvCxnSpPr>
          <p:cNvPr id="13" name="Straight Arrow Connector 12"/>
          <p:cNvCxnSpPr>
            <a:stCxn id="10" idx="0"/>
          </p:cNvCxnSpPr>
          <p:nvPr/>
        </p:nvCxnSpPr>
        <p:spPr>
          <a:xfrm flipV="1">
            <a:off x="2478721" y="4684889"/>
            <a:ext cx="0" cy="505113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478721" y="3968109"/>
            <a:ext cx="0" cy="505113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275666" y="3063801"/>
            <a:ext cx="37676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Where dynamically allocated program data is stored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4275666" y="5154895"/>
            <a:ext cx="3767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Where program/function execution information is stored, parameters, and local variables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1152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02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Two operations</a:t>
            </a:r>
          </a:p>
          <a:p>
            <a:pPr lvl="1"/>
            <a:r>
              <a:rPr lang="en-US" dirty="0" smtClean="0"/>
              <a:t>push: add a value in the register to the top of the stack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pop: remove a value from the top of the stack and put it in the register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4642554"/>
            <a:ext cx="7344976" cy="95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9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17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Key unit for keeping track of a function call</a:t>
            </a:r>
          </a:p>
          <a:p>
            <a:pPr>
              <a:buFontTx/>
              <a:buChar char="-"/>
            </a:pPr>
            <a:r>
              <a:rPr lang="en-US" dirty="0" smtClean="0"/>
              <a:t>return address (where to go when we’re done executing)</a:t>
            </a:r>
          </a:p>
          <a:p>
            <a:pPr>
              <a:buFontTx/>
              <a:buChar char="-"/>
            </a:pPr>
            <a:r>
              <a:rPr lang="en-US" dirty="0" smtClean="0"/>
              <a:t>parameters</a:t>
            </a:r>
          </a:p>
          <a:p>
            <a:pPr>
              <a:buFontTx/>
              <a:buChar char="-"/>
            </a:pPr>
            <a:r>
              <a:rPr lang="en-US" dirty="0" smtClean="0"/>
              <a:t>local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730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function call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r1 is reserved for the stack pointer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r2 contains the return address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r3 contains the first parameter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additional parameters go on the stack (more on this)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result should go in r3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967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Structure of a single parameter function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as argument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445" y="4783667"/>
            <a:ext cx="540404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conventions: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argument is in r3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r1 is off-limits since it’s used for the stack pointer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return value goes </a:t>
            </a:r>
            <a:r>
              <a:rPr lang="en-US" sz="2000" smtClean="0"/>
              <a:t>in r3</a:t>
            </a:r>
            <a:endParaRPr lang="en-US" sz="2000" dirty="0" smtClean="0"/>
          </a:p>
          <a:p>
            <a:pPr marL="285750" indent="-285750">
              <a:buFontTx/>
              <a:buChar char="-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8339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61639" y="1727200"/>
            <a:ext cx="8993971" cy="46228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        </a:t>
            </a:r>
            <a:r>
              <a:rPr lang="en-US" dirty="0" smtClean="0">
                <a:latin typeface="Courier New"/>
                <a:cs typeface="Courier New"/>
              </a:rPr>
              <a:t>; </a:t>
            </a:r>
            <a:r>
              <a:rPr lang="en-US" dirty="0">
                <a:latin typeface="Courier New"/>
                <a:cs typeface="Courier New"/>
              </a:rPr>
              <a:t>get variable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increment  </a:t>
            </a:r>
            <a:r>
              <a:rPr lang="en-US" dirty="0" smtClean="0">
                <a:latin typeface="Courier New"/>
                <a:cs typeface="Courier New"/>
              </a:rPr>
              <a:t>; </a:t>
            </a:r>
            <a:r>
              <a:rPr lang="en-US" dirty="0">
                <a:latin typeface="Courier New"/>
                <a:cs typeface="Courier New"/>
              </a:rPr>
              <a:t>call 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r3         </a:t>
            </a:r>
            <a:r>
              <a:rPr lang="en-US" dirty="0" smtClean="0">
                <a:latin typeface="Courier New"/>
                <a:cs typeface="Courier New"/>
              </a:rPr>
              <a:t>; </a:t>
            </a:r>
            <a:r>
              <a:rPr lang="en-US" dirty="0">
                <a:latin typeface="Courier New"/>
                <a:cs typeface="Courier New"/>
              </a:rPr>
              <a:t>write result,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r>
              <a:rPr lang="en-US" dirty="0" smtClean="0">
                <a:latin typeface="Courier New"/>
                <a:cs typeface="Courier New"/>
              </a:rPr>
              <a:t>               ;    </a:t>
            </a:r>
            <a:r>
              <a:rPr lang="en-US" dirty="0">
                <a:latin typeface="Courier New"/>
                <a:cs typeface="Courier New"/>
              </a:rPr>
              <a:t>and halt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          </a:t>
            </a:r>
            <a:r>
              <a:rPr lang="en-US" dirty="0" smtClean="0">
                <a:latin typeface="Courier New"/>
                <a:cs typeface="Courier New"/>
              </a:rPr>
              <a:t> ; </a:t>
            </a:r>
            <a:r>
              <a:rPr lang="en-US" dirty="0">
                <a:latin typeface="Courier New"/>
                <a:cs typeface="Courier New"/>
              </a:rPr>
              <a:t>save the return address on the stack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     </a:t>
            </a:r>
            <a:r>
              <a:rPr lang="en-US" dirty="0" smtClean="0">
                <a:latin typeface="Courier New"/>
                <a:cs typeface="Courier New"/>
              </a:rPr>
              <a:t>  ; </a:t>
            </a:r>
            <a:r>
              <a:rPr lang="en-US" dirty="0">
                <a:latin typeface="Courier New"/>
                <a:cs typeface="Courier New"/>
              </a:rPr>
              <a:t>add 1 to the input parameter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         </a:t>
            </a:r>
            <a:r>
              <a:rPr lang="en-US" dirty="0" smtClean="0">
                <a:latin typeface="Courier New"/>
                <a:cs typeface="Courier New"/>
              </a:rPr>
              <a:t>  ; </a:t>
            </a:r>
            <a:r>
              <a:rPr lang="en-US" dirty="0">
                <a:latin typeface="Courier New"/>
                <a:cs typeface="Courier New"/>
              </a:rPr>
              <a:t>get the return address from </a:t>
            </a:r>
            <a:r>
              <a:rPr lang="en-US" dirty="0" smtClean="0">
                <a:latin typeface="Courier New"/>
                <a:cs typeface="Courier New"/>
              </a:rPr>
              <a:t>stack       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        </a:t>
            </a:r>
            <a:r>
              <a:rPr lang="en-US" dirty="0" smtClean="0">
                <a:latin typeface="Courier New"/>
                <a:cs typeface="Courier New"/>
              </a:rPr>
              <a:t>   ; </a:t>
            </a:r>
            <a:r>
              <a:rPr lang="en-US" dirty="0">
                <a:latin typeface="Courier New"/>
                <a:cs typeface="Courier New"/>
              </a:rPr>
              <a:t>go back to where we were called </a:t>
            </a:r>
            <a:r>
              <a:rPr lang="en-US" dirty="0" smtClean="0">
                <a:latin typeface="Courier New"/>
                <a:cs typeface="Courier New"/>
              </a:rPr>
              <a:t>from</a:t>
            </a:r>
            <a:endParaRPr lang="en-US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740533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321756"/>
              </p:ext>
            </p:extLst>
          </p:nvPr>
        </p:nvGraphicFramePr>
        <p:xfrm>
          <a:off x="4967111" y="1727200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88987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085089"/>
              </p:ext>
            </p:extLst>
          </p:nvPr>
        </p:nvGraphicFramePr>
        <p:xfrm>
          <a:off x="4967111" y="1727200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172720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065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683867"/>
              </p:ext>
            </p:extLst>
          </p:nvPr>
        </p:nvGraphicFramePr>
        <p:xfrm>
          <a:off x="4967111" y="1727200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172720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7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220354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2350911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095" y="3759199"/>
            <a:ext cx="5262532" cy="35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84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748084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increment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2350911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04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077719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increment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2726266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0" y="3263900"/>
            <a:ext cx="5067300" cy="317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88550" y="3824112"/>
            <a:ext cx="5186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Go to instruction address in r2 (2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r2)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Save current instruction address in r2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9440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133638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sto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4697442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0" y="3263900"/>
            <a:ext cx="5067300" cy="317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88550" y="3824112"/>
            <a:ext cx="5186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Go to instruction address in r2 (2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r2)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Save current </a:t>
            </a:r>
            <a:r>
              <a:rPr lang="en-US" sz="2400" dirty="0" smtClean="0"/>
              <a:t>instruction </a:t>
            </a:r>
            <a:r>
              <a:rPr lang="en-US" sz="2400" dirty="0" smtClean="0"/>
              <a:t>address in r2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332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25700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sto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4697442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16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712245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sto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4697442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17597" y="5626669"/>
            <a:ext cx="1016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</a:rPr>
              <a:t>loc</a:t>
            </a:r>
            <a:r>
              <a:rPr lang="en-US" sz="2400" dirty="0">
                <a:solidFill>
                  <a:srgbClr val="0000FF"/>
                </a:solidFill>
              </a:rPr>
              <a:t>: </a:t>
            </a:r>
            <a:r>
              <a:rPr lang="en-US" sz="2400" dirty="0" err="1" smtClean="0">
                <a:solidFill>
                  <a:srgbClr val="0000FF"/>
                </a:solidFill>
              </a:rPr>
              <a:t>sto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567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233825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sto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04327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17597" y="5626669"/>
            <a:ext cx="1016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loc</a:t>
            </a:r>
            <a:r>
              <a:rPr lang="en-US" sz="2400" dirty="0"/>
              <a:t>: </a:t>
            </a:r>
            <a:r>
              <a:rPr lang="en-US" sz="2400" dirty="0" err="1" smtClean="0"/>
              <a:t>sto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15151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792538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sto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04327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17597" y="5626669"/>
            <a:ext cx="1016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loc</a:t>
            </a:r>
            <a:r>
              <a:rPr lang="en-US" sz="2400" dirty="0"/>
              <a:t>: </a:t>
            </a:r>
            <a:r>
              <a:rPr lang="en-US" sz="2400" dirty="0" err="1" smtClean="0"/>
              <a:t>sto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6832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872215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sto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390403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17597" y="5626669"/>
            <a:ext cx="1016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loc</a:t>
            </a:r>
            <a:r>
              <a:rPr lang="en-US" sz="2400" dirty="0"/>
              <a:t>: </a:t>
            </a:r>
            <a:r>
              <a:rPr lang="en-US" sz="2400" dirty="0" err="1" smtClean="0"/>
              <a:t>sto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2994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392330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sto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390403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333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528064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sto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71256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23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000028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sto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3341893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29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49794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sto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3341893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269384" y="3703137"/>
            <a:ext cx="1210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 </a:t>
            </a:r>
            <a:r>
              <a:rPr lang="en-US" sz="3600" dirty="0" smtClean="0">
                <a:solidFill>
                  <a:srgbClr val="0000FF"/>
                </a:solidFill>
                <a:sym typeface="Wingdings"/>
              </a:rPr>
              <a:t>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751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423779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sto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3703137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32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the simulator!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1423"/>
            <a:ext cx="9144000" cy="288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21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this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700867"/>
            <a:ext cx="8531352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http://www.cs.pomona.edu/~dkauchak/classes/cs52/</a:t>
            </a:r>
            <a:r>
              <a:rPr lang="en-US" sz="2000" dirty="0" smtClean="0">
                <a:hlinkClick r:id="rId2"/>
              </a:rPr>
              <a:t>examples/cs41b/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00128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12612</TotalTime>
  <Words>1608</Words>
  <Application>Microsoft Macintosh PowerPoint</Application>
  <PresentationFormat>On-screen Show (4:3)</PresentationFormat>
  <Paragraphs>570</Paragraphs>
  <Slides>56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Median</vt:lpstr>
      <vt:lpstr>CS41B machine</vt:lpstr>
      <vt:lpstr>Admin</vt:lpstr>
      <vt:lpstr>Examples from this lecture</vt:lpstr>
      <vt:lpstr>CS41B machine</vt:lpstr>
      <vt:lpstr>CS41B code</vt:lpstr>
      <vt:lpstr>CS41B execution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Basic structure of CS41B program</vt:lpstr>
      <vt:lpstr>Running the CS41B machine</vt:lpstr>
      <vt:lpstr>CS41B simulater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Basic structure of CS41B program</vt:lpstr>
      <vt:lpstr>More CS41B examples</vt:lpstr>
      <vt:lpstr>What does this code do?</vt:lpstr>
      <vt:lpstr>What does this code do?</vt:lpstr>
      <vt:lpstr>What does this code do?</vt:lpstr>
      <vt:lpstr>Your turn </vt:lpstr>
      <vt:lpstr>abs</vt:lpstr>
      <vt:lpstr>Memory layout</vt:lpstr>
      <vt:lpstr>Stacks</vt:lpstr>
      <vt:lpstr>Stack frame</vt:lpstr>
      <vt:lpstr>CS41B function call conventions</vt:lpstr>
      <vt:lpstr>Structure of a single parameter function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To the simulator!</vt:lpstr>
      <vt:lpstr>Examples from this lecture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2435</cp:revision>
  <cp:lastPrinted>2016-02-16T19:07:39Z</cp:lastPrinted>
  <dcterms:created xsi:type="dcterms:W3CDTF">2013-09-08T20:10:23Z</dcterms:created>
  <dcterms:modified xsi:type="dcterms:W3CDTF">2016-02-16T19:07:44Z</dcterms:modified>
</cp:coreProperties>
</file>