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6"/>
  </p:notesMasterIdLst>
  <p:sldIdLst>
    <p:sldId id="256" r:id="rId2"/>
    <p:sldId id="324" r:id="rId3"/>
    <p:sldId id="443" r:id="rId4"/>
    <p:sldId id="444" r:id="rId5"/>
    <p:sldId id="445" r:id="rId6"/>
    <p:sldId id="446" r:id="rId7"/>
    <p:sldId id="447" r:id="rId8"/>
    <p:sldId id="448" r:id="rId9"/>
    <p:sldId id="449" r:id="rId10"/>
    <p:sldId id="277" r:id="rId11"/>
    <p:sldId id="278" r:id="rId12"/>
    <p:sldId id="279" r:id="rId13"/>
    <p:sldId id="280" r:id="rId14"/>
    <p:sldId id="281" r:id="rId15"/>
    <p:sldId id="282" r:id="rId16"/>
    <p:sldId id="284" r:id="rId17"/>
    <p:sldId id="283" r:id="rId18"/>
    <p:sldId id="286" r:id="rId19"/>
    <p:sldId id="289" r:id="rId20"/>
    <p:sldId id="290" r:id="rId21"/>
    <p:sldId id="291" r:id="rId22"/>
    <p:sldId id="292" r:id="rId23"/>
    <p:sldId id="293" r:id="rId24"/>
    <p:sldId id="294" r:id="rId25"/>
    <p:sldId id="287" r:id="rId26"/>
    <p:sldId id="295" r:id="rId27"/>
    <p:sldId id="339" r:id="rId28"/>
    <p:sldId id="340" r:id="rId29"/>
    <p:sldId id="341" r:id="rId30"/>
    <p:sldId id="342" r:id="rId31"/>
    <p:sldId id="344" r:id="rId32"/>
    <p:sldId id="346" r:id="rId33"/>
    <p:sldId id="347" r:id="rId34"/>
    <p:sldId id="349" r:id="rId35"/>
    <p:sldId id="350" r:id="rId36"/>
    <p:sldId id="351" r:id="rId37"/>
    <p:sldId id="348" r:id="rId38"/>
    <p:sldId id="352" r:id="rId39"/>
    <p:sldId id="355" r:id="rId40"/>
    <p:sldId id="354" r:id="rId41"/>
    <p:sldId id="356" r:id="rId42"/>
    <p:sldId id="357" r:id="rId43"/>
    <p:sldId id="358" r:id="rId44"/>
    <p:sldId id="359" r:id="rId45"/>
    <p:sldId id="360" r:id="rId46"/>
    <p:sldId id="361" r:id="rId47"/>
    <p:sldId id="362" r:id="rId48"/>
    <p:sldId id="369" r:id="rId49"/>
    <p:sldId id="363" r:id="rId50"/>
    <p:sldId id="364" r:id="rId51"/>
    <p:sldId id="367" r:id="rId52"/>
    <p:sldId id="368" r:id="rId53"/>
    <p:sldId id="370" r:id="rId54"/>
    <p:sldId id="371" r:id="rId55"/>
    <p:sldId id="375" r:id="rId56"/>
    <p:sldId id="376" r:id="rId57"/>
    <p:sldId id="377" r:id="rId58"/>
    <p:sldId id="378" r:id="rId59"/>
    <p:sldId id="379" r:id="rId60"/>
    <p:sldId id="380" r:id="rId61"/>
    <p:sldId id="381" r:id="rId62"/>
    <p:sldId id="382" r:id="rId63"/>
    <p:sldId id="383" r:id="rId64"/>
    <p:sldId id="385" r:id="rId65"/>
    <p:sldId id="386" r:id="rId66"/>
    <p:sldId id="387" r:id="rId67"/>
    <p:sldId id="388" r:id="rId68"/>
    <p:sldId id="389" r:id="rId69"/>
    <p:sldId id="391" r:id="rId70"/>
    <p:sldId id="393" r:id="rId71"/>
    <p:sldId id="394" r:id="rId72"/>
    <p:sldId id="390" r:id="rId73"/>
    <p:sldId id="451" r:id="rId74"/>
    <p:sldId id="452" r:id="rId75"/>
    <p:sldId id="453" r:id="rId76"/>
    <p:sldId id="454" r:id="rId77"/>
    <p:sldId id="455" r:id="rId78"/>
    <p:sldId id="456" r:id="rId79"/>
    <p:sldId id="457" r:id="rId80"/>
    <p:sldId id="458" r:id="rId81"/>
    <p:sldId id="459" r:id="rId82"/>
    <p:sldId id="460" r:id="rId83"/>
    <p:sldId id="461" r:id="rId84"/>
    <p:sldId id="462" r:id="rId85"/>
    <p:sldId id="463" r:id="rId86"/>
    <p:sldId id="464" r:id="rId87"/>
    <p:sldId id="465" r:id="rId88"/>
    <p:sldId id="466" r:id="rId89"/>
    <p:sldId id="467" r:id="rId90"/>
    <p:sldId id="468" r:id="rId91"/>
    <p:sldId id="469" r:id="rId92"/>
    <p:sldId id="470" r:id="rId93"/>
    <p:sldId id="471" r:id="rId94"/>
    <p:sldId id="450" r:id="rId9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0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notesMaster" Target="notesMasters/notesMaster1.xml"/><Relationship Id="rId97" Type="http://schemas.openxmlformats.org/officeDocument/2006/relationships/printerSettings" Target="printerSettings/printerSettings1.bin"/><Relationship Id="rId98" Type="http://schemas.openxmlformats.org/officeDocument/2006/relationships/presProps" Target="presProps.xml"/><Relationship Id="rId9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heme" Target="theme/theme1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4/8/17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4/8/17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4/8/17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smtClean="0"/>
              <a:t>binary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Spring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217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Diving into your computer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169" y="2438400"/>
            <a:ext cx="54610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6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computer user</a:t>
            </a:r>
            <a:endParaRPr lang="en-US" dirty="0"/>
          </a:p>
        </p:txBody>
      </p:sp>
      <p:pic>
        <p:nvPicPr>
          <p:cNvPr id="5" name="Picture 4" descr="Screen Shot 2015-02-24 at 9.43.1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1581150"/>
            <a:ext cx="80772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3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intro 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232" y="1981200"/>
            <a:ext cx="4359368" cy="4343400"/>
          </a:xfrm>
          <a:prstGeom prst="rect">
            <a:avLst/>
          </a:prstGeom>
        </p:spPr>
      </p:pic>
      <p:pic>
        <p:nvPicPr>
          <p:cNvPr id="5" name="Picture 4" descr="frogger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66241"/>
            <a:ext cx="3226906" cy="1623516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657600" y="31837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8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5 weeks of cs52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1" y="2209800"/>
            <a:ext cx="3976967" cy="39624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810000" y="3679068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953000" y="2950574"/>
            <a:ext cx="4178300" cy="2510248"/>
            <a:chOff x="4953000" y="2950574"/>
            <a:chExt cx="4178300" cy="251024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4298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now?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191000" y="3383324"/>
            <a:ext cx="838200" cy="990600"/>
          </a:xfrm>
          <a:prstGeom prst="rightArrow">
            <a:avLst/>
          </a:prstGeom>
          <a:solidFill>
            <a:srgbClr val="DD804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731451"/>
            <a:ext cx="3124200" cy="223575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205" y="2722981"/>
            <a:ext cx="4178300" cy="2510248"/>
            <a:chOff x="4953000" y="2950574"/>
            <a:chExt cx="4178300" cy="25102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53000" y="3064874"/>
              <a:ext cx="4178300" cy="2395948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53000" y="2950574"/>
              <a:ext cx="228600" cy="228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833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last note on CS52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4387003" cy="3276600"/>
          </a:xfrm>
          <a:prstGeom prst="rect">
            <a:avLst/>
          </a:prstGeom>
        </p:spPr>
      </p:pic>
      <p:sp>
        <p:nvSpPr>
          <p:cNvPr id="4" name="Left Brace 3"/>
          <p:cNvSpPr/>
          <p:nvPr/>
        </p:nvSpPr>
        <p:spPr>
          <a:xfrm rot="16200000">
            <a:off x="5127201" y="4092998"/>
            <a:ext cx="304800" cy="2482003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3429002" y="5029199"/>
            <a:ext cx="304800" cy="609601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16200000">
            <a:off x="2557065" y="4843063"/>
            <a:ext cx="296075" cy="990600"/>
          </a:xfrm>
          <a:prstGeom prst="lef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1262" y="5700659"/>
            <a:ext cx="1538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memory address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668393"/>
            <a:ext cx="2417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instructions (assembly code)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1" y="5591448"/>
            <a:ext cx="152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binary representation of code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2607724" y="6400800"/>
            <a:ext cx="2234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do we get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assembly instructions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309690"/>
            <a:ext cx="4114800" cy="3073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3505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01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961563" y="4141205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1001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</a:t>
            </a:r>
            <a:r>
              <a:rPr lang="en-US" sz="2400" dirty="0">
                <a:solidFill>
                  <a:srgbClr val="0080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00</a:t>
            </a:r>
            <a:r>
              <a:rPr lang="en-US" sz="2400" dirty="0" smtClean="0"/>
              <a:t> 0000 0000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352800" y="3886200"/>
            <a:ext cx="1600200" cy="806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76600" y="4279655"/>
            <a:ext cx="1684963" cy="13994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961563" y="5334000"/>
            <a:ext cx="874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opcode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57600" y="4572000"/>
            <a:ext cx="1227763" cy="304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53000" y="4648200"/>
            <a:ext cx="3156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1100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11</a:t>
            </a:r>
            <a:r>
              <a:rPr lang="en-US" sz="2400" dirty="0">
                <a:solidFill>
                  <a:srgbClr val="FF6600"/>
                </a:solidFill>
              </a:rPr>
              <a:t>0</a:t>
            </a:r>
            <a:r>
              <a:rPr lang="en-US" sz="2400" dirty="0" smtClean="0">
                <a:solidFill>
                  <a:srgbClr val="FF6600"/>
                </a:solidFill>
              </a:rPr>
              <a:t>0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00</a:t>
            </a:r>
            <a:r>
              <a:rPr lang="en-US" sz="2400" dirty="0" smtClean="0"/>
              <a:t>00 0000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15000" y="5345668"/>
            <a:ext cx="37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8000"/>
                </a:solidFill>
              </a:rPr>
              <a:t>rx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51016" y="5334000"/>
            <a:ext cx="37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ry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5334000"/>
            <a:ext cx="36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rz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749" r="1"/>
          <a:stretch/>
        </p:blipFill>
        <p:spPr>
          <a:xfrm>
            <a:off x="1792111" y="1576211"/>
            <a:ext cx="5785555" cy="165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48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numbers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58334" y="2687612"/>
            <a:ext cx="6766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does 1001 represent in binary?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447" y="3864002"/>
            <a:ext cx="67429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Depends!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Is it a signed number or unsigned?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If signed, what convention are we using?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39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a number with </a:t>
            </a:r>
            <a:r>
              <a:rPr lang="en-US" sz="2800" i="1" dirty="0" smtClean="0"/>
              <a:t>n</a:t>
            </a:r>
            <a:r>
              <a:rPr lang="en-US" sz="2800" dirty="0" smtClean="0"/>
              <a:t> digits the high order bit represents   -2</a:t>
            </a:r>
            <a:r>
              <a:rPr lang="en-US" sz="2800" baseline="30000" dirty="0" smtClean="0"/>
              <a:t>n-1</a:t>
            </a:r>
            <a:endParaRPr lang="en-US" sz="28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550891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467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9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-7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3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15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-1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35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12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-4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60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4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59938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16 (2</a:t>
            </a:r>
            <a:r>
              <a:rPr lang="en-US" sz="2800" baseline="30000" dirty="0" smtClean="0">
                <a:solidFill>
                  <a:srgbClr val="0000FF"/>
                </a:solidFill>
              </a:rPr>
              <a:t>4</a:t>
            </a:r>
            <a:r>
              <a:rPr lang="en-US" sz="2800" dirty="0" smtClean="0">
                <a:solidFill>
                  <a:srgbClr val="0000FF"/>
                </a:solidFill>
              </a:rPr>
              <a:t>) numbers, 0000, 0001, …., 1111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Doesn’t matter the representation!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5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32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2157146" y="2906890"/>
            <a:ext cx="3596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 2</a:t>
            </a:r>
            <a:r>
              <a:rPr lang="en-US" sz="2800" baseline="30000" dirty="0" smtClean="0">
                <a:solidFill>
                  <a:srgbClr val="0000FF"/>
                </a:solidFill>
              </a:rPr>
              <a:t>32</a:t>
            </a:r>
            <a:r>
              <a:rPr lang="en-US" sz="2800" dirty="0" smtClean="0">
                <a:solidFill>
                  <a:srgbClr val="0000FF"/>
                </a:solidFill>
              </a:rPr>
              <a:t> ≈ 4 billion numbers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3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range of numbers that we can represent for each approach with 4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32145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unsigned: 0, 1, … 15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signed: -8, -7, …, 7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73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36848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64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59553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01991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31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838379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174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959298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85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90145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17888"/>
            <a:ext cx="2511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can you tell if a number is negative?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81087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88443"/>
            <a:ext cx="251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High order bit!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The 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1101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0011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</a:t>
            </a:r>
            <a:r>
              <a:rPr lang="en-US" sz="3200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-3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4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The 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1110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0010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0001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-2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74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260" y="3634446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46667" y="4928779"/>
            <a:ext cx="2715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number to be shifted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2525" y="5427721"/>
            <a:ext cx="1318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right shift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65925" y="4928779"/>
            <a:ext cx="3454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number of positions to shift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540000" y="4280777"/>
            <a:ext cx="719667" cy="6480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31734" y="4280777"/>
            <a:ext cx="0" cy="99677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880764" y="4179178"/>
            <a:ext cx="1822014" cy="7496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73742" y="3661279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685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260" y="3634446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56508" y="5133312"/>
            <a:ext cx="1713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100101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161973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499002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1001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7495640" y="5133312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9</a:t>
            </a:r>
            <a:endParaRPr lang="en-US" sz="3600" dirty="0"/>
          </a:p>
        </p:txBody>
      </p:sp>
      <p:sp>
        <p:nvSpPr>
          <p:cNvPr id="23" name="Right Arrow 22"/>
          <p:cNvSpPr/>
          <p:nvPr/>
        </p:nvSpPr>
        <p:spPr>
          <a:xfrm>
            <a:off x="6506749" y="528103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57838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149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 animBg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260" y="3634446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3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173742" y="3661279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15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048260" y="3634446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3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56508" y="5133312"/>
            <a:ext cx="1713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100101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00371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three</a:t>
            </a:r>
            <a:r>
              <a:rPr lang="en-US" sz="2000" dirty="0" smtClean="0"/>
              <a:t> </a:t>
            </a:r>
            <a:r>
              <a:rPr lang="en-US" sz="2000" dirty="0" smtClean="0"/>
              <a:t>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4990020" y="5133312"/>
            <a:ext cx="948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100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7495640" y="5133312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506749" y="528103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57838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5612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/>
      <p:bldP spid="21" grpId="0"/>
      <p:bldP spid="22" grpId="0"/>
      <p:bldP spid="23" grpId="0" animBg="1"/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Shifting with fixed bit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8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In real computers, we generally have a fixed number of bits we use to represent a number (e.g. 8-bits, 16-bits, 32-bits)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05813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436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00100101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9333" y="3894666"/>
            <a:ext cx="347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37 as an 8-bit binary number?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0822" y="5827889"/>
            <a:ext cx="1266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pad with 0s</a:t>
            </a:r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 rot="16200000">
            <a:off x="2300405" y="5585604"/>
            <a:ext cx="202869" cy="38921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38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436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00100101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709333" y="3894666"/>
            <a:ext cx="347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fill in the leftmost bits?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387909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38500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436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00100101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709333" y="3894666"/>
            <a:ext cx="347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fill in the leftmost bits?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387909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69425" y="5122178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00001001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591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819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 &gt;&gt;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37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436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00100101</a:t>
            </a:r>
            <a:endParaRPr lang="en-US" sz="3600" dirty="0"/>
          </a:p>
        </p:txBody>
      </p:sp>
      <p:sp>
        <p:nvSpPr>
          <p:cNvPr id="13" name="Right Arrow 12"/>
          <p:cNvSpPr/>
          <p:nvPr/>
        </p:nvSpPr>
        <p:spPr>
          <a:xfrm>
            <a:off x="4387909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47861" y="5954889"/>
            <a:ext cx="32946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two positions</a:t>
            </a:r>
          </a:p>
          <a:p>
            <a:r>
              <a:rPr lang="en-US" sz="2000" dirty="0" smtClean="0"/>
              <a:t>(discard away bits shifting off)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069425" y="5122178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00001001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8324320" y="5133312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9</a:t>
            </a:r>
            <a:endParaRPr lang="en-US" sz="3600" dirty="0"/>
          </a:p>
        </p:txBody>
      </p:sp>
      <p:sp>
        <p:nvSpPr>
          <p:cNvPr id="21" name="Right Arrow 20"/>
          <p:cNvSpPr/>
          <p:nvPr/>
        </p:nvSpPr>
        <p:spPr>
          <a:xfrm>
            <a:off x="7335429" y="528103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258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4152676" y="4167227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6837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503568" y="5170776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1537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25539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00001111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859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25539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00001111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79790" y="5122178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</a:t>
            </a:r>
            <a:r>
              <a:rPr lang="en-US" sz="2000" dirty="0" smtClean="0"/>
              <a:t>left</a:t>
            </a:r>
            <a:r>
              <a:rPr lang="en-US" sz="2000" dirty="0" smtClean="0"/>
              <a:t> </a:t>
            </a:r>
            <a:r>
              <a:rPr lang="en-US" sz="2000" dirty="0" smtClean="0"/>
              <a:t>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3467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25539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00001111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990020" y="5133312"/>
            <a:ext cx="2226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001111</a:t>
            </a:r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</a:t>
            </a:r>
            <a:r>
              <a:rPr lang="en-US" sz="2000" dirty="0" smtClean="0"/>
              <a:t>left</a:t>
            </a:r>
            <a:r>
              <a:rPr lang="en-US" sz="2000" dirty="0" smtClean="0"/>
              <a:t> </a:t>
            </a:r>
            <a:r>
              <a:rPr lang="en-US" sz="2000" dirty="0" smtClean="0"/>
              <a:t>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1091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25539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00001111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9900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00111100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</a:t>
            </a:r>
            <a:r>
              <a:rPr lang="en-US" sz="2000" dirty="0" smtClean="0"/>
              <a:t>left</a:t>
            </a:r>
            <a:r>
              <a:rPr lang="en-US" sz="2000" dirty="0" smtClean="0"/>
              <a:t> </a:t>
            </a:r>
            <a:r>
              <a:rPr lang="en-US" sz="2000" dirty="0" smtClean="0"/>
              <a:t>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214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8-bit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946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 &lt;&lt;  2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15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25539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00001111</a:t>
            </a:r>
            <a:endParaRPr lang="en-US" sz="3600" dirty="0"/>
          </a:p>
        </p:txBody>
      </p:sp>
      <p:sp>
        <p:nvSpPr>
          <p:cNvPr id="19" name="Right Arrow 18"/>
          <p:cNvSpPr/>
          <p:nvPr/>
        </p:nvSpPr>
        <p:spPr>
          <a:xfrm>
            <a:off x="4218577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990020" y="5133312"/>
            <a:ext cx="2222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00111100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8326655" y="5122178"/>
            <a:ext cx="694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60</a:t>
            </a:r>
            <a:endParaRPr lang="en-US" sz="3600" dirty="0"/>
          </a:p>
        </p:txBody>
      </p:sp>
      <p:sp>
        <p:nvSpPr>
          <p:cNvPr id="23" name="Right Arrow 22"/>
          <p:cNvSpPr/>
          <p:nvPr/>
        </p:nvSpPr>
        <p:spPr>
          <a:xfrm>
            <a:off x="7448317" y="528103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100498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</a:t>
            </a:r>
            <a:r>
              <a:rPr lang="en-US" sz="2000" dirty="0" smtClean="0"/>
              <a:t>left</a:t>
            </a:r>
            <a:r>
              <a:rPr lang="en-US" sz="2000" dirty="0" smtClean="0"/>
              <a:t> </a:t>
            </a:r>
            <a:r>
              <a:rPr lang="en-US" sz="2000" dirty="0" smtClean="0"/>
              <a:t>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8210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left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223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907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73270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55782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4769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37364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922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0862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687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373649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739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04654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68380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left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223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907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73270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55782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4769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37364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922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0862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687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373649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739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04654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847325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15725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198236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80748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7266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439861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4191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203359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3181841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98615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5582357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71513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841345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553182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2311442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673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left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2394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70794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5330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35817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2772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265368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926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8865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36910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53684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7426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26582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27360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95760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7827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60783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5269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267865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0422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31362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1461876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8650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3862392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1548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121380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1833217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91477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2614924"/>
              </p:ext>
            </p:extLst>
          </p:nvPr>
        </p:nvGraphicFramePr>
        <p:xfrm>
          <a:off x="4676993" y="2794000"/>
          <a:ext cx="4089055" cy="5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" name="Equation" r:id="rId3" imgW="1460500" imgH="203200" progId="Equation.3">
                  <p:embed/>
                </p:oleObj>
              </mc:Choice>
              <mc:Fallback>
                <p:oleObj name="Equation" r:id="rId3" imgW="146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6993" y="2794000"/>
                        <a:ext cx="4089055" cy="5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212394"/>
              </p:ext>
            </p:extLst>
          </p:nvPr>
        </p:nvGraphicFramePr>
        <p:xfrm>
          <a:off x="4791075" y="4933950"/>
          <a:ext cx="40513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" name="Equation" r:id="rId5" imgW="1447800" imgH="203200" progId="Equation.3">
                  <p:embed/>
                </p:oleObj>
              </mc:Choice>
              <mc:Fallback>
                <p:oleObj name="Equation" r:id="rId5" imgW="144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1075" y="4933950"/>
                        <a:ext cx="4051300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120850"/>
              </p:ext>
            </p:extLst>
          </p:nvPr>
        </p:nvGraphicFramePr>
        <p:xfrm>
          <a:off x="4869257" y="5761743"/>
          <a:ext cx="3916674" cy="50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1" name="Equation" r:id="rId7" imgW="1765300" imgH="228600" progId="Equation.3">
                  <p:embed/>
                </p:oleObj>
              </mc:Choice>
              <mc:Fallback>
                <p:oleObj name="Equation" r:id="rId7" imgW="1765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9257" y="5761743"/>
                        <a:ext cx="3916674" cy="50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2805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left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2394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70794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45330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635817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2772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265368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7926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8865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36910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653684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37426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26582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27360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95760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7827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660783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5269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267865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0422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31362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1461876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8650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3862392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1548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121380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1833217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91477" y="4154777"/>
            <a:ext cx="845433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696231"/>
              </p:ext>
            </p:extLst>
          </p:nvPr>
        </p:nvGraphicFramePr>
        <p:xfrm>
          <a:off x="4676993" y="2794000"/>
          <a:ext cx="4089055" cy="5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3" name="Equation" r:id="rId3" imgW="1460500" imgH="203200" progId="Equation.3">
                  <p:embed/>
                </p:oleObj>
              </mc:Choice>
              <mc:Fallback>
                <p:oleObj name="Equation" r:id="rId3" imgW="146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6993" y="2794000"/>
                        <a:ext cx="4089055" cy="5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42353"/>
              </p:ext>
            </p:extLst>
          </p:nvPr>
        </p:nvGraphicFramePr>
        <p:xfrm>
          <a:off x="4791075" y="4933950"/>
          <a:ext cx="40513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4" name="Equation" r:id="rId5" imgW="1447800" imgH="203200" progId="Equation.3">
                  <p:embed/>
                </p:oleObj>
              </mc:Choice>
              <mc:Fallback>
                <p:oleObj name="Equation" r:id="rId5" imgW="144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91075" y="4933950"/>
                        <a:ext cx="4051300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185773"/>
              </p:ext>
            </p:extLst>
          </p:nvPr>
        </p:nvGraphicFramePr>
        <p:xfrm>
          <a:off x="4869257" y="5761743"/>
          <a:ext cx="3916674" cy="50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5" name="Equation" r:id="rId7" imgW="1765300" imgH="228600" progId="Equation.3">
                  <p:embed/>
                </p:oleObj>
              </mc:Choice>
              <mc:Fallback>
                <p:oleObj name="Equation" r:id="rId7" imgW="1765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9257" y="5761743"/>
                        <a:ext cx="3916674" cy="50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277556" y="3970111"/>
            <a:ext cx="2663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Doubles the number!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3" name="Straight Arrow Connector 32"/>
          <p:cNvCxnSpPr>
            <a:stCxn id="12" idx="2"/>
          </p:cNvCxnSpPr>
          <p:nvPr/>
        </p:nvCxnSpPr>
        <p:spPr>
          <a:xfrm flipH="1">
            <a:off x="5277556" y="4431776"/>
            <a:ext cx="1331705" cy="14020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573889" y="5833788"/>
            <a:ext cx="3192159" cy="461665"/>
          </a:xfrm>
          <a:prstGeom prst="rect">
            <a:avLst/>
          </a:prstGeom>
          <a:solidFill>
            <a:srgbClr val="FF6600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013181" y="2901247"/>
            <a:ext cx="3829194" cy="461665"/>
          </a:xfrm>
          <a:prstGeom prst="rect">
            <a:avLst/>
          </a:prstGeom>
          <a:solidFill>
            <a:srgbClr val="FF6600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97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left</a:t>
            </a:r>
            <a:r>
              <a:rPr lang="en-US" dirty="0" smtClean="0">
                <a:solidFill>
                  <a:srgbClr val="FF0000"/>
                </a:solidFill>
              </a:rPr>
              <a:t> shifting by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positions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9222" y="3387776"/>
            <a:ext cx="4512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Multiply by 2</a:t>
            </a:r>
            <a:r>
              <a:rPr lang="en-US" sz="2800" baseline="30000" dirty="0" smtClean="0">
                <a:solidFill>
                  <a:srgbClr val="0000FF"/>
                </a:solidFill>
              </a:rPr>
              <a:t>n </a:t>
            </a:r>
            <a:r>
              <a:rPr lang="en-US" sz="2800" dirty="0" smtClean="0">
                <a:solidFill>
                  <a:srgbClr val="0000FF"/>
                </a:solidFill>
              </a:rPr>
              <a:t>(double n times)</a:t>
            </a:r>
            <a:endParaRPr lang="en-US" sz="28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097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223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907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73270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55782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4769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37364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922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0862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687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373649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739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04654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22664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223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90759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73270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355782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4769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373649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9922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08624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687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373649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739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04654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847325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15725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198236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80748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7266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4398615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4191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2033590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3181841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4398615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82357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2071513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431341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623149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4788880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709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52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18692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369436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551948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4386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256981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5391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479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135304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56981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355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42713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349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189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394402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76914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6882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2594781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20357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22975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1378007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2594781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8523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267679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7507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819315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985046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066646"/>
              </p:ext>
            </p:extLst>
          </p:nvPr>
        </p:nvGraphicFramePr>
        <p:xfrm>
          <a:off x="4676993" y="2794000"/>
          <a:ext cx="4089055" cy="5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6" name="Equation" r:id="rId3" imgW="1460500" imgH="203200" progId="Equation.3">
                  <p:embed/>
                </p:oleObj>
              </mc:Choice>
              <mc:Fallback>
                <p:oleObj name="Equation" r:id="rId3" imgW="146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6993" y="2794000"/>
                        <a:ext cx="4089055" cy="5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376668"/>
              </p:ext>
            </p:extLst>
          </p:nvPr>
        </p:nvGraphicFramePr>
        <p:xfrm>
          <a:off x="4705215" y="4951413"/>
          <a:ext cx="27368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7" name="Equation" r:id="rId5" imgW="977900" imgH="190500" progId="Equation.3">
                  <p:embed/>
                </p:oleObj>
              </mc:Choice>
              <mc:Fallback>
                <p:oleObj name="Equation" r:id="rId5" imgW="9779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05215" y="4951413"/>
                        <a:ext cx="273685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543016"/>
              </p:ext>
            </p:extLst>
          </p:nvPr>
        </p:nvGraphicFramePr>
        <p:xfrm>
          <a:off x="4672013" y="5761038"/>
          <a:ext cx="4310062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8" name="Equation" r:id="rId7" imgW="1943100" imgH="228600" progId="Equation.3">
                  <p:embed/>
                </p:oleObj>
              </mc:Choice>
              <mc:Fallback>
                <p:oleObj name="Equation" r:id="rId7" imgW="1943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2013" y="5761038"/>
                        <a:ext cx="4310062" cy="50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1035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shifting by one position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852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186925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369436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551948" y="3566112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4386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2569815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95391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4790" y="3693112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1353041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2569815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3557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242713" y="2794000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349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11891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394402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76914" y="570678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76882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2594781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20357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229756" y="583378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1378007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2594781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8523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267679" y="4934676"/>
            <a:ext cx="620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27507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819315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985046" y="4154777"/>
            <a:ext cx="750500" cy="7798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478222"/>
              </p:ext>
            </p:extLst>
          </p:nvPr>
        </p:nvGraphicFramePr>
        <p:xfrm>
          <a:off x="4676993" y="2794000"/>
          <a:ext cx="4089055" cy="56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7" name="Equation" r:id="rId3" imgW="1460500" imgH="203200" progId="Equation.3">
                  <p:embed/>
                </p:oleObj>
              </mc:Choice>
              <mc:Fallback>
                <p:oleObj name="Equation" r:id="rId3" imgW="1460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76993" y="2794000"/>
                        <a:ext cx="4089055" cy="56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402423"/>
              </p:ext>
            </p:extLst>
          </p:nvPr>
        </p:nvGraphicFramePr>
        <p:xfrm>
          <a:off x="4705215" y="4951413"/>
          <a:ext cx="27368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8" name="Equation" r:id="rId5" imgW="977900" imgH="190500" progId="Equation.3">
                  <p:embed/>
                </p:oleObj>
              </mc:Choice>
              <mc:Fallback>
                <p:oleObj name="Equation" r:id="rId5" imgW="9779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05215" y="4951413"/>
                        <a:ext cx="273685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061833"/>
              </p:ext>
            </p:extLst>
          </p:nvPr>
        </p:nvGraphicFramePr>
        <p:xfrm>
          <a:off x="4672013" y="5761038"/>
          <a:ext cx="4310062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19" name="Equation" r:id="rId7" imgW="1943100" imgH="228600" progId="Equation.3">
                  <p:embed/>
                </p:oleObj>
              </mc:Choice>
              <mc:Fallback>
                <p:oleObj name="Equation" r:id="rId7" imgW="1943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2013" y="5761038"/>
                        <a:ext cx="4310062" cy="50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5277556" y="3970111"/>
            <a:ext cx="2540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Integer divide by 2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41" name="Straight Arrow Connector 40"/>
          <p:cNvCxnSpPr>
            <a:stCxn id="40" idx="2"/>
          </p:cNvCxnSpPr>
          <p:nvPr/>
        </p:nvCxnSpPr>
        <p:spPr>
          <a:xfrm>
            <a:off x="6547796" y="4431776"/>
            <a:ext cx="2218252" cy="140201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951716" y="5833788"/>
            <a:ext cx="3192159" cy="461665"/>
          </a:xfrm>
          <a:prstGeom prst="rect">
            <a:avLst/>
          </a:prstGeom>
          <a:solidFill>
            <a:srgbClr val="FF6600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013181" y="2901247"/>
            <a:ext cx="3829194" cy="461665"/>
          </a:xfrm>
          <a:prstGeom prst="rect">
            <a:avLst/>
          </a:prstGeom>
          <a:solidFill>
            <a:srgbClr val="FF6600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61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shifting by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positions do mathematically?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9222" y="3387776"/>
            <a:ext cx="5289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Integer division by 2</a:t>
            </a:r>
            <a:r>
              <a:rPr lang="en-US" sz="2800" baseline="30000" dirty="0" smtClean="0">
                <a:solidFill>
                  <a:srgbClr val="0000FF"/>
                </a:solidFill>
              </a:rPr>
              <a:t>n </a:t>
            </a:r>
            <a:r>
              <a:rPr lang="en-US" sz="2800" dirty="0" smtClean="0">
                <a:solidFill>
                  <a:srgbClr val="0000FF"/>
                </a:solidFill>
              </a:rPr>
              <a:t>(halve n times)</a:t>
            </a:r>
            <a:endParaRPr lang="en-US" sz="28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870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1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3894666"/>
            <a:ext cx="461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810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1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1100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09333" y="3894666"/>
            <a:ext cx="347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-4 as a 4-bit binary number?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83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1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709333" y="3894666"/>
            <a:ext cx="3471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fill in the leftmost </a:t>
            </a:r>
            <a:r>
              <a:rPr lang="en-US" sz="2800" dirty="0" smtClean="0">
                <a:solidFill>
                  <a:srgbClr val="FF0000"/>
                </a:solidFill>
              </a:rPr>
              <a:t>bit?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5856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shift in the same as the high-order bit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753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arithmetic shift: shift in the same as the high-order bit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9031" y="5133312"/>
            <a:ext cx="120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43593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arithmetic shift: shift in the same as the high-order bit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327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arithmetic shift: shift in the same as the high-order bit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567463" y="533972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88305" y="3983783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1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7831666" y="5133312"/>
            <a:ext cx="461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7146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arithmetic shift: shift in the same as the high-order bit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567463" y="533972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88305" y="3983783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1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62473" y="5130334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-2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390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9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Shifting shifts the binary representation of the number right or left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3170592" y="2981894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2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0" y="3894666"/>
            <a:ext cx="461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739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1111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arithmetic shift: shift in the same as the high-order bit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567463" y="533972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88305" y="3983783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 2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62473" y="5130334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-1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two positions</a:t>
            </a:r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3628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Arithmetic shifting mathematically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5268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</a:t>
            </a:r>
            <a:r>
              <a:rPr lang="en-US" b="1" dirty="0" smtClean="0">
                <a:solidFill>
                  <a:srgbClr val="FF0000"/>
                </a:solidFill>
              </a:rPr>
              <a:t>right</a:t>
            </a:r>
            <a:r>
              <a:rPr lang="en-US" dirty="0" smtClean="0">
                <a:solidFill>
                  <a:srgbClr val="FF0000"/>
                </a:solidFill>
              </a:rPr>
              <a:t> arithmetic shifting by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positions do mathematically for </a:t>
            </a:r>
            <a:r>
              <a:rPr lang="en-US" b="1" dirty="0" smtClean="0">
                <a:solidFill>
                  <a:srgbClr val="FF0000"/>
                </a:solidFill>
              </a:rPr>
              <a:t>signed numbers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9222" y="3387776"/>
            <a:ext cx="5289821" cy="13029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Integer division by 2</a:t>
            </a:r>
            <a:r>
              <a:rPr lang="en-US" sz="2800" baseline="30000" dirty="0" smtClean="0">
                <a:solidFill>
                  <a:srgbClr val="0000FF"/>
                </a:solidFill>
              </a:rPr>
              <a:t>n </a:t>
            </a:r>
            <a:r>
              <a:rPr lang="en-US" sz="2800" dirty="0" smtClean="0">
                <a:solidFill>
                  <a:srgbClr val="0000FF"/>
                </a:solidFill>
              </a:rPr>
              <a:t>(halve n times)</a:t>
            </a:r>
          </a:p>
          <a:p>
            <a:endParaRPr lang="en-US" sz="2800" baseline="30000" dirty="0">
              <a:solidFill>
                <a:srgbClr val="0000FF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Same thing!!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1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5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shift in the same as the high-order bit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 </a:t>
            </a:r>
            <a:r>
              <a:rPr lang="en-US" sz="2000" dirty="0" smtClean="0"/>
              <a:t>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521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r>
              <a:rPr lang="en-US" sz="3600" dirty="0" smtClean="0"/>
              <a:t>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shift in the same as the high-order bit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0021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shift in the same as the high-order bit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388305" y="3983783"/>
            <a:ext cx="2026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&gt;&gt;&gt; 1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831666" y="5133312"/>
            <a:ext cx="461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6656977" y="5314635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</a:t>
            </a:r>
            <a:r>
              <a:rPr lang="en-US" sz="2000" dirty="0" smtClean="0"/>
              <a:t> 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0537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4-bit numbers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6315" y="5122178"/>
            <a:ext cx="593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592668" y="6110111"/>
            <a:ext cx="19109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number in binary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>
            <a:off x="1157111" y="5311886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84730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1100</a:t>
            </a:r>
            <a:endParaRPr lang="en-US" sz="3600" dirty="0"/>
          </a:p>
        </p:txBody>
      </p:sp>
      <p:sp>
        <p:nvSpPr>
          <p:cNvPr id="10" name="Right Arrow 9"/>
          <p:cNvSpPr/>
          <p:nvPr/>
        </p:nvSpPr>
        <p:spPr>
          <a:xfrm>
            <a:off x="3894021" y="531726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89031" y="5133312"/>
            <a:ext cx="1203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0110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6350" y="1633869"/>
            <a:ext cx="8461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Two types of right shifts:</a:t>
            </a:r>
          </a:p>
          <a:p>
            <a:pPr marL="342900" indent="-342900">
              <a:buFontTx/>
              <a:buChar char="-"/>
            </a:pPr>
            <a:r>
              <a:rPr lang="en-US" sz="3200" dirty="0" smtClean="0">
                <a:solidFill>
                  <a:srgbClr val="FF6600"/>
                </a:solidFill>
              </a:rPr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shift in the same as the high-order bit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3388305" y="3983783"/>
            <a:ext cx="2026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-4 &gt;&gt;&gt; 1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7407067" y="6110111"/>
            <a:ext cx="1519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decimal form</a:t>
            </a:r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6656977" y="5314635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714647" y="5139420"/>
            <a:ext cx="439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3415972" y="5954889"/>
            <a:ext cx="2656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shift right </a:t>
            </a:r>
            <a:r>
              <a:rPr lang="en-US" sz="2000" dirty="0" smtClean="0"/>
              <a:t>one </a:t>
            </a:r>
            <a:r>
              <a:rPr lang="en-US" sz="2000" dirty="0" smtClean="0"/>
              <a:t>position</a:t>
            </a:r>
            <a:endParaRPr lang="en-US" sz="2000" dirty="0" smtClean="0"/>
          </a:p>
          <a:p>
            <a:r>
              <a:rPr lang="en-US" sz="2000" dirty="0" smtClean="0"/>
              <a:t>(discard bits shifting off)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5412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shifts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6350" y="1633869"/>
            <a:ext cx="8461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Two types of left shifts?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575" y="3721511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 1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62652" y="5031022"/>
            <a:ext cx="2026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&lt;&lt;&lt; 1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90334" y="3721511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3517" y="5031022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388" y="3507400"/>
            <a:ext cx="107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arithmetic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4924" y="4846356"/>
            <a:ext cx="79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logical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4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shifts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6350" y="1633869"/>
            <a:ext cx="8461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Two types of left shifts?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575" y="3721511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 1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62652" y="5031022"/>
            <a:ext cx="2026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&lt;&lt;&lt; 1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90334" y="3721511"/>
            <a:ext cx="10671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1101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3517" y="5031022"/>
            <a:ext cx="10671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1101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388" y="3507400"/>
            <a:ext cx="107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arithmetic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4924" y="4846356"/>
            <a:ext cx="79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logical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4453991" y="3862621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453991" y="513059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9957" y="3721511"/>
            <a:ext cx="10975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101</a:t>
            </a:r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73140" y="5031022"/>
            <a:ext cx="10975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101</a:t>
            </a:r>
            <a:r>
              <a:rPr lang="en-US" sz="3200" dirty="0">
                <a:latin typeface="Arial"/>
                <a:cs typeface="Arial"/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88925" y="3810000"/>
            <a:ext cx="2029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(double the number)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2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shifts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6350" y="1633869"/>
            <a:ext cx="8461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Two types of left shifts?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logical shift: always shift in 0s</a:t>
            </a:r>
          </a:p>
          <a:p>
            <a:pPr marL="342900" indent="-342900">
              <a:buFontTx/>
              <a:buChar char="-"/>
            </a:pPr>
            <a:r>
              <a:rPr lang="en-US" sz="3200" dirty="0" smtClean="0"/>
              <a:t>arithmetic shift: 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575" y="3721511"/>
            <a:ext cx="171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 1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62652" y="5031022"/>
            <a:ext cx="20263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-3 &lt;&lt;&lt; 1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90334" y="3721511"/>
            <a:ext cx="10671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1101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3517" y="5031022"/>
            <a:ext cx="106711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1101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388" y="3507400"/>
            <a:ext cx="107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arithmetic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14924" y="4846356"/>
            <a:ext cx="795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logical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4453991" y="3862621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453991" y="5130597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9957" y="3721511"/>
            <a:ext cx="10975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101</a:t>
            </a:r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73140" y="5031022"/>
            <a:ext cx="10975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/>
                <a:cs typeface="Arial"/>
              </a:rPr>
              <a:t>101</a:t>
            </a:r>
            <a:r>
              <a:rPr lang="en-US" sz="3200" dirty="0">
                <a:latin typeface="Arial"/>
                <a:cs typeface="Arial"/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88925" y="3810000"/>
            <a:ext cx="2029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(double the number)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56555" y="6040777"/>
            <a:ext cx="39005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one type of left shift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06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Shifting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16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Arithmetic shift:</a:t>
            </a:r>
          </a:p>
          <a:p>
            <a:pPr lvl="1"/>
            <a:r>
              <a:rPr lang="en-US" dirty="0" smtClean="0"/>
              <a:t>Right shift n</a:t>
            </a:r>
          </a:p>
          <a:p>
            <a:pPr lvl="2"/>
            <a:r>
              <a:rPr lang="en-US" dirty="0" smtClean="0"/>
              <a:t>shift n bits to the right</a:t>
            </a:r>
          </a:p>
          <a:p>
            <a:pPr lvl="2"/>
            <a:r>
              <a:rPr lang="en-US" dirty="0" smtClean="0"/>
              <a:t>discard right n bits</a:t>
            </a:r>
          </a:p>
          <a:p>
            <a:pPr lvl="2"/>
            <a:r>
              <a:rPr lang="en-US" dirty="0" smtClean="0"/>
              <a:t>left n bits match high-order bits of original number</a:t>
            </a:r>
          </a:p>
          <a:p>
            <a:pPr lvl="2"/>
            <a:r>
              <a:rPr lang="en-US" sz="2100" dirty="0" smtClean="0"/>
              <a:t>Effect: Integer </a:t>
            </a:r>
            <a:r>
              <a:rPr lang="en-US" sz="2100" dirty="0"/>
              <a:t>division by 2</a:t>
            </a:r>
            <a:r>
              <a:rPr lang="en-US" sz="2100" baseline="30000" dirty="0"/>
              <a:t>n </a:t>
            </a:r>
            <a:r>
              <a:rPr lang="en-US" sz="2100" dirty="0"/>
              <a:t>(halve n times</a:t>
            </a:r>
            <a:r>
              <a:rPr lang="en-US" sz="2100" dirty="0" smtClean="0"/>
              <a:t>)</a:t>
            </a:r>
          </a:p>
          <a:p>
            <a:pPr lvl="1"/>
            <a:r>
              <a:rPr lang="en-US" dirty="0" smtClean="0"/>
              <a:t>Left shift</a:t>
            </a:r>
          </a:p>
          <a:p>
            <a:pPr lvl="2"/>
            <a:r>
              <a:rPr lang="en-US" dirty="0" smtClean="0"/>
              <a:t>shift </a:t>
            </a:r>
            <a:r>
              <a:rPr lang="en-US" dirty="0"/>
              <a:t>n bits to the </a:t>
            </a:r>
            <a:r>
              <a:rPr lang="en-US" dirty="0" smtClean="0"/>
              <a:t>left</a:t>
            </a:r>
            <a:endParaRPr lang="en-US" dirty="0"/>
          </a:p>
          <a:p>
            <a:pPr lvl="2"/>
            <a:r>
              <a:rPr lang="en-US" dirty="0" smtClean="0"/>
              <a:t>discard left n </a:t>
            </a:r>
            <a:r>
              <a:rPr lang="en-US" dirty="0"/>
              <a:t>bits</a:t>
            </a:r>
          </a:p>
          <a:p>
            <a:pPr lvl="2"/>
            <a:r>
              <a:rPr lang="en-US" dirty="0" smtClean="0"/>
              <a:t>right n bits are 0s</a:t>
            </a:r>
            <a:endParaRPr lang="en-US" dirty="0"/>
          </a:p>
          <a:p>
            <a:pPr lvl="2"/>
            <a:r>
              <a:rPr lang="en-US" sz="2100" dirty="0"/>
              <a:t>Effect: </a:t>
            </a:r>
            <a:r>
              <a:rPr lang="en-US" sz="2100" dirty="0" smtClean="0"/>
              <a:t>multiply by 2</a:t>
            </a:r>
            <a:r>
              <a:rPr lang="en-US" sz="2100" baseline="30000" dirty="0" smtClean="0"/>
              <a:t>n </a:t>
            </a:r>
            <a:r>
              <a:rPr lang="en-US" sz="2100" dirty="0" smtClean="0"/>
              <a:t>(double </a:t>
            </a:r>
            <a:r>
              <a:rPr lang="en-US" sz="2100" dirty="0"/>
              <a:t>n times</a:t>
            </a:r>
            <a:r>
              <a:rPr lang="en-US" sz="2100" dirty="0" smtClean="0"/>
              <a:t>)</a:t>
            </a:r>
          </a:p>
          <a:p>
            <a:pPr lvl="2"/>
            <a:endParaRPr lang="en-US" sz="2100" dirty="0" smtClean="0"/>
          </a:p>
          <a:p>
            <a:pPr marL="91440" indent="0">
              <a:buNone/>
            </a:pPr>
            <a:r>
              <a:rPr lang="en-US" sz="2700" dirty="0" smtClean="0"/>
              <a:t>Logical shift right:</a:t>
            </a:r>
          </a:p>
          <a:p>
            <a:pPr marL="754380" lvl="1" indent="-342900"/>
            <a:r>
              <a:rPr lang="en-US" sz="2000" dirty="0" smtClean="0"/>
              <a:t>left </a:t>
            </a:r>
            <a:r>
              <a:rPr lang="en-US" sz="2000" dirty="0"/>
              <a:t>n bits </a:t>
            </a:r>
            <a:r>
              <a:rPr lang="en-US" sz="2000" dirty="0" smtClean="0"/>
              <a:t>are 0s (no mathematical guarantees for negative numbers)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05377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Add: 456 and 735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23233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10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89749" y="2388667"/>
            <a:ext cx="11752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456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735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07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10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17971" y="3712106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1191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58706" y="2169124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1 0 1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589749" y="2388667"/>
            <a:ext cx="11752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456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735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83552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Add: 223</a:t>
            </a:r>
            <a:r>
              <a:rPr lang="en-US" sz="3600" baseline="-25000" dirty="0" smtClean="0"/>
              <a:t>5</a:t>
            </a:r>
            <a:r>
              <a:rPr lang="en-US" sz="3600" dirty="0" smtClean="0"/>
              <a:t> and 414</a:t>
            </a:r>
            <a:r>
              <a:rPr lang="en-US" sz="3600" baseline="-25000" dirty="0" smtClean="0"/>
              <a:t>5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5363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89749" y="2388667"/>
            <a:ext cx="13639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223</a:t>
            </a:r>
            <a:r>
              <a:rPr lang="en-US" sz="4000" baseline="-25000" dirty="0" smtClean="0"/>
              <a:t>5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414</a:t>
            </a:r>
            <a:r>
              <a:rPr lang="en-US" sz="4000" baseline="-25000" dirty="0" smtClean="0"/>
              <a:t>5</a:t>
            </a:r>
            <a:endParaRPr lang="en-US" sz="40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7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89749" y="2388667"/>
            <a:ext cx="13639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223</a:t>
            </a:r>
            <a:r>
              <a:rPr lang="en-US" sz="4000" baseline="-25000" dirty="0" smtClean="0"/>
              <a:t>5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414</a:t>
            </a:r>
            <a:r>
              <a:rPr lang="en-US" sz="4000" baseline="-25000" dirty="0" smtClean="0"/>
              <a:t>5</a:t>
            </a:r>
            <a:endParaRPr lang="en-US" sz="40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75638" y="2129612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1 0 1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76861" y="3655662"/>
            <a:ext cx="150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1142</a:t>
            </a:r>
            <a:r>
              <a:rPr lang="en-US" sz="4000" baseline="-25000" dirty="0" smtClean="0"/>
              <a:t>5</a:t>
            </a:r>
            <a:endParaRPr lang="en-US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188563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5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89749" y="2388667"/>
            <a:ext cx="13639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 223</a:t>
            </a:r>
            <a:r>
              <a:rPr lang="en-US" sz="4000" baseline="-25000" dirty="0" smtClean="0"/>
              <a:t>5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414</a:t>
            </a:r>
            <a:r>
              <a:rPr lang="en-US" sz="4000" baseline="-25000" dirty="0" smtClean="0"/>
              <a:t>5</a:t>
            </a:r>
            <a:endParaRPr lang="en-US" sz="40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575638" y="2129612"/>
            <a:ext cx="86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1 0 1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476861" y="3655662"/>
            <a:ext cx="150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1142</a:t>
            </a:r>
            <a:r>
              <a:rPr lang="en-US" sz="4000" baseline="-25000" dirty="0" smtClean="0"/>
              <a:t>5</a:t>
            </a:r>
            <a:endParaRPr lang="en-US" sz="40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486870" y="2320667"/>
            <a:ext cx="1128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63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8038" y="2997396"/>
            <a:ext cx="1411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109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897" y="3731328"/>
            <a:ext cx="14111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172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222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numbers base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Add: 0001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and 0101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</a:t>
            </a:r>
            <a:endParaRPr lang="en-US" sz="3600" baseline="-25000" dirty="0"/>
          </a:p>
        </p:txBody>
      </p:sp>
    </p:spTree>
    <p:extLst>
      <p:ext uri="{BB962C8B-B14F-4D97-AF65-F5344CB8AC3E}">
        <p14:creationId xmlns:p14="http://schemas.microsoft.com/office/powerpoint/2010/main" val="1112768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Adding numbers base 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50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  <a:r>
              <a:rPr lang="en-US" sz="4000" baseline="-25000" dirty="0" smtClean="0"/>
              <a:t>2</a:t>
            </a:r>
          </a:p>
          <a:p>
            <a:r>
              <a:rPr lang="en-US" sz="4000" dirty="0" smtClean="0"/>
              <a:t>0101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5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Adding numbers base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50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  <a:r>
              <a:rPr lang="en-US" sz="4000" baseline="-25000" dirty="0" smtClean="0"/>
              <a:t>2</a:t>
            </a:r>
          </a:p>
          <a:p>
            <a:r>
              <a:rPr lang="en-US" sz="4000" dirty="0" smtClean="0"/>
              <a:t>0101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50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4219222" y="214733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35414" y="214695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2185" y="21603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4749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Adding numbers base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50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  <a:r>
              <a:rPr lang="en-US" sz="4000" baseline="-25000" dirty="0" smtClean="0"/>
              <a:t>2</a:t>
            </a:r>
          </a:p>
          <a:p>
            <a:r>
              <a:rPr lang="en-US" sz="4000" dirty="0" smtClean="0"/>
              <a:t>0101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50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4219222" y="214733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35414" y="214695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2185" y="21603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870" y="2320667"/>
            <a:ext cx="845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00FF"/>
                </a:solidFill>
              </a:rPr>
              <a:t>1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18593" y="2997396"/>
            <a:ext cx="9865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 5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4784" y="3731328"/>
            <a:ext cx="8450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6</a:t>
            </a:r>
            <a:r>
              <a:rPr lang="en-US" sz="4000" baseline="-25000" dirty="0" smtClean="0">
                <a:solidFill>
                  <a:srgbClr val="0000FF"/>
                </a:solidFill>
              </a:rPr>
              <a:t>10</a:t>
            </a:r>
            <a:endParaRPr lang="en-US" sz="40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66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Addition with 4-bit </a:t>
            </a:r>
            <a:r>
              <a:rPr lang="en-US" sz="3600" i="1" dirty="0" smtClean="0">
                <a:solidFill>
                  <a:srgbClr val="FF6600"/>
                </a:solidFill>
              </a:rPr>
              <a:t>twos complement</a:t>
            </a:r>
            <a:r>
              <a:rPr lang="en-US" sz="3600" dirty="0" smtClean="0"/>
              <a:t> numbers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50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  <a:r>
              <a:rPr lang="en-US" sz="4000" baseline="-25000" dirty="0" smtClean="0"/>
              <a:t>2</a:t>
            </a:r>
          </a:p>
          <a:p>
            <a:r>
              <a:rPr lang="en-US" sz="4000" dirty="0" smtClean="0"/>
              <a:t>0101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835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50547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  <a:r>
              <a:rPr lang="en-US" sz="4000" baseline="-25000" dirty="0" smtClean="0"/>
              <a:t>2</a:t>
            </a:r>
          </a:p>
          <a:p>
            <a:r>
              <a:rPr lang="en-US" sz="4000" dirty="0" smtClean="0"/>
              <a:t>0101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50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  <a:r>
              <a:rPr lang="en-US" sz="4000" baseline="-25000" dirty="0" smtClean="0"/>
              <a:t>2</a:t>
            </a:r>
            <a:endParaRPr lang="en-US" sz="40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4219222" y="2147332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35414" y="214695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2185" y="216030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76635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7443" y="6125444"/>
            <a:ext cx="5790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(Note: I’m going to stop writing the base 2 </a:t>
            </a:r>
            <a:r>
              <a:rPr lang="en-US" sz="2400" dirty="0" smtClean="0">
                <a:sym typeface="Wingdings"/>
              </a:rPr>
              <a:t>)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8513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58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44081" y="25332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4081" y="311906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8996" y="3915994"/>
            <a:ext cx="2319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-5? (11 unsigned)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444" y="5085054"/>
            <a:ext cx="8564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Overflow!  We cannot represent this number (it’s too large)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03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715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72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/>
          </a:bodyPr>
          <a:lstStyle/>
          <a:p>
            <a:r>
              <a:rPr lang="en-US" sz="3600" dirty="0"/>
              <a:t>Addition with 4-bit </a:t>
            </a:r>
            <a:r>
              <a:rPr lang="en-US" sz="3600" i="1" dirty="0">
                <a:solidFill>
                  <a:srgbClr val="FF6600"/>
                </a:solidFill>
              </a:rPr>
              <a:t>twos complement</a:t>
            </a:r>
            <a:r>
              <a:rPr lang="en-US" sz="3600" dirty="0"/>
              <a:t>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89223" y="247761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6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5856" y="3113219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4096" y="382621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0" y="2913164"/>
            <a:ext cx="2250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ignore the last carry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endCxn id="11" idx="1"/>
          </p:cNvCxnSpPr>
          <p:nvPr/>
        </p:nvCxnSpPr>
        <p:spPr>
          <a:xfrm flipV="1">
            <a:off x="2511778" y="2407061"/>
            <a:ext cx="785036" cy="63560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007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34870" y="3251200"/>
            <a:ext cx="1362908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427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Negate the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number (flip the bits and add 1)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Add them!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00536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Average:	28 (77%)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Q1:		24.9 (70%)</a:t>
            </a:r>
          </a:p>
          <a:p>
            <a:pPr marL="0" indent="0">
              <a:buNone/>
            </a:pPr>
            <a:r>
              <a:rPr lang="en-US" dirty="0" smtClean="0"/>
              <a:t>Median:	28.5 (81%)</a:t>
            </a:r>
          </a:p>
          <a:p>
            <a:pPr marL="0" indent="0">
              <a:buNone/>
            </a:pPr>
            <a:r>
              <a:rPr lang="en-US" dirty="0" smtClean="0"/>
              <a:t>Q3:		32 (91%)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46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12658</TotalTime>
  <Words>2830</Words>
  <Application>Microsoft Macintosh PowerPoint</Application>
  <PresentationFormat>On-screen Show (4:3)</PresentationFormat>
  <Paragraphs>1069</Paragraphs>
  <Slides>94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6" baseType="lpstr">
      <vt:lpstr>Median</vt:lpstr>
      <vt:lpstr>Equation</vt:lpstr>
      <vt:lpstr>binary</vt:lpstr>
      <vt:lpstr>Admin</vt:lpstr>
      <vt:lpstr>Diving into your computer</vt:lpstr>
      <vt:lpstr>Normal computer user</vt:lpstr>
      <vt:lpstr>After intro CS</vt:lpstr>
      <vt:lpstr>After 5 weeks of cs52</vt:lpstr>
      <vt:lpstr>What now?</vt:lpstr>
      <vt:lpstr>One last note on CS52</vt:lpstr>
      <vt:lpstr>Encoding assembly instructions</vt:lpstr>
      <vt:lpstr>Binary numbers revisited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two’s complement trick</vt:lpstr>
      <vt:lpstr>A two’s complement trick</vt:lpstr>
      <vt:lpstr>Shifting</vt:lpstr>
      <vt:lpstr>Shifting</vt:lpstr>
      <vt:lpstr>Shifting</vt:lpstr>
      <vt:lpstr>Shifting</vt:lpstr>
      <vt:lpstr>Shifting</vt:lpstr>
      <vt:lpstr>Shifting with fixed bit representations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8-bit numbers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mathematically</vt:lpstr>
      <vt:lpstr>Shifting 4-bit numbers</vt:lpstr>
      <vt:lpstr>Shifting 4-bit numbers</vt:lpstr>
      <vt:lpstr>Shifting 4-bit numbers</vt:lpstr>
      <vt:lpstr>Shifting 4-bit numbers</vt:lpstr>
      <vt:lpstr>Shifting 4-bit numbers</vt:lpstr>
      <vt:lpstr>Shifting 4-bit numbers</vt:lpstr>
      <vt:lpstr>Shifting 4-bit numbers</vt:lpstr>
      <vt:lpstr>Shifting 4-bit numbers</vt:lpstr>
      <vt:lpstr>Shifting 4-bit numbers</vt:lpstr>
      <vt:lpstr>Shifting 4-bit numbers</vt:lpstr>
      <vt:lpstr>Arithmetic shifting mathematically</vt:lpstr>
      <vt:lpstr>Shifting 4-bit numbers</vt:lpstr>
      <vt:lpstr>Shifting 4-bit numbers</vt:lpstr>
      <vt:lpstr>Shifting 4-bit numbers</vt:lpstr>
      <vt:lpstr>Shifting 4-bit numbers</vt:lpstr>
      <vt:lpstr>Left shifts</vt:lpstr>
      <vt:lpstr>Left shifts</vt:lpstr>
      <vt:lpstr>Left shifts</vt:lpstr>
      <vt:lpstr>Shifting summarized</vt:lpstr>
      <vt:lpstr>Adding numbers base 10</vt:lpstr>
      <vt:lpstr>Adding numbers base 10</vt:lpstr>
      <vt:lpstr>Adding numbers base 10</vt:lpstr>
      <vt:lpstr>Adding numbers base 5</vt:lpstr>
      <vt:lpstr>Adding numbers base 5</vt:lpstr>
      <vt:lpstr>Adding numbers base 5</vt:lpstr>
      <vt:lpstr>Adding numbers base 5</vt:lpstr>
      <vt:lpstr>Adding numbers base 2</vt:lpstr>
      <vt:lpstr>Adding numbers base 2</vt:lpstr>
      <vt:lpstr>Adding numbers base 2</vt:lpstr>
      <vt:lpstr>Adding numbers base 2</vt:lpstr>
      <vt:lpstr>Addition with 4-bit twos complement numbers</vt:lpstr>
      <vt:lpstr>Addition with 4-bit twos complement numbers</vt:lpstr>
      <vt:lpstr>Addition with 4-bit twos complement numbers</vt:lpstr>
      <vt:lpstr>Addition with 4-bit twos complement numbers</vt:lpstr>
      <vt:lpstr>Addition with 4-bit twos complement numbers</vt:lpstr>
      <vt:lpstr>Addition with 4-bit twos complement numbers</vt:lpstr>
      <vt:lpstr>Addition with 4-bit twos complement numbers</vt:lpstr>
      <vt:lpstr>Addition with 4-bit twos complement numbers</vt:lpstr>
      <vt:lpstr>Subtraction</vt:lpstr>
      <vt:lpstr>Subtraction</vt:lpstr>
      <vt:lpstr>Midterm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2380</cp:revision>
  <cp:lastPrinted>2013-09-17T22:01:58Z</cp:lastPrinted>
  <dcterms:created xsi:type="dcterms:W3CDTF">2013-09-08T20:10:23Z</dcterms:created>
  <dcterms:modified xsi:type="dcterms:W3CDTF">2017-04-08T23:38:06Z</dcterms:modified>
</cp:coreProperties>
</file>