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256" r:id="rId2"/>
    <p:sldId id="324" r:id="rId3"/>
    <p:sldId id="477" r:id="rId4"/>
    <p:sldId id="443" r:id="rId5"/>
    <p:sldId id="444" r:id="rId6"/>
    <p:sldId id="445" r:id="rId7"/>
    <p:sldId id="446" r:id="rId8"/>
    <p:sldId id="447" r:id="rId9"/>
    <p:sldId id="467" r:id="rId10"/>
    <p:sldId id="468" r:id="rId11"/>
    <p:sldId id="406" r:id="rId12"/>
    <p:sldId id="407" r:id="rId13"/>
    <p:sldId id="408" r:id="rId14"/>
    <p:sldId id="409" r:id="rId15"/>
    <p:sldId id="410" r:id="rId16"/>
    <p:sldId id="411" r:id="rId17"/>
    <p:sldId id="412" r:id="rId18"/>
    <p:sldId id="413" r:id="rId19"/>
    <p:sldId id="414" r:id="rId20"/>
    <p:sldId id="415" r:id="rId21"/>
    <p:sldId id="416" r:id="rId22"/>
    <p:sldId id="417" r:id="rId23"/>
    <p:sldId id="418" r:id="rId24"/>
    <p:sldId id="419" r:id="rId25"/>
    <p:sldId id="420" r:id="rId26"/>
    <p:sldId id="421" r:id="rId27"/>
    <p:sldId id="422" r:id="rId28"/>
    <p:sldId id="423" r:id="rId29"/>
    <p:sldId id="424" r:id="rId30"/>
    <p:sldId id="425" r:id="rId31"/>
    <p:sldId id="426" r:id="rId32"/>
    <p:sldId id="427" r:id="rId33"/>
    <p:sldId id="428" r:id="rId34"/>
    <p:sldId id="429" r:id="rId35"/>
    <p:sldId id="430" r:id="rId36"/>
    <p:sldId id="431" r:id="rId37"/>
    <p:sldId id="448" r:id="rId38"/>
    <p:sldId id="442" r:id="rId39"/>
    <p:sldId id="469" r:id="rId40"/>
    <p:sldId id="449" r:id="rId41"/>
    <p:sldId id="470" r:id="rId42"/>
    <p:sldId id="471" r:id="rId43"/>
    <p:sldId id="472" r:id="rId44"/>
    <p:sldId id="473" r:id="rId45"/>
    <p:sldId id="474" r:id="rId46"/>
    <p:sldId id="475" r:id="rId47"/>
    <p:sldId id="476" r:id="rId48"/>
    <p:sldId id="432" r:id="rId49"/>
    <p:sldId id="433" r:id="rId50"/>
    <p:sldId id="434" r:id="rId51"/>
    <p:sldId id="435" r:id="rId52"/>
    <p:sldId id="436" r:id="rId53"/>
    <p:sldId id="437" r:id="rId54"/>
    <p:sldId id="438" r:id="rId55"/>
    <p:sldId id="439" r:id="rId56"/>
    <p:sldId id="440" r:id="rId57"/>
    <p:sldId id="441" r:id="rId58"/>
    <p:sldId id="454" r:id="rId59"/>
    <p:sldId id="455" r:id="rId60"/>
    <p:sldId id="450" r:id="rId61"/>
    <p:sldId id="456" r:id="rId62"/>
    <p:sldId id="457" r:id="rId63"/>
    <p:sldId id="458" r:id="rId64"/>
    <p:sldId id="460" r:id="rId65"/>
    <p:sldId id="461" r:id="rId66"/>
    <p:sldId id="462" r:id="rId67"/>
    <p:sldId id="463" r:id="rId68"/>
    <p:sldId id="464" r:id="rId69"/>
    <p:sldId id="465" r:id="rId70"/>
    <p:sldId id="452" r:id="rId71"/>
    <p:sldId id="478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80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3/9/17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nor</a:t>
            </a:r>
            <a:r>
              <a:rPr lang="en-US" baseline="0" dirty="0" smtClean="0"/>
              <a:t> is only true with inputs 0, 0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and gate will therefore only be true when in1 and in2 are both 0 and in3 is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5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3/9/17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3/9/17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logisi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logisi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Circuits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Spring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</a:p>
          <a:p>
            <a:r>
              <a:rPr lang="en-US" dirty="0" smtClean="0"/>
              <a:t>Assignment 6 out soon!</a:t>
            </a:r>
          </a:p>
          <a:p>
            <a:r>
              <a:rPr lang="en-US" dirty="0" smtClean="0"/>
              <a:t>Survey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1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err="1" smtClean="0"/>
              <a:t>Logisim</a:t>
            </a:r>
            <a:r>
              <a:rPr lang="en-US" dirty="0" smtClean="0"/>
              <a:t> circuit examples can be found at: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http://www.cs.pomona.edu/~dkauchak/classes/cs52/examples/logisim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902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Diving into your computer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69" y="2438400"/>
            <a:ext cx="54610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6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computer user</a:t>
            </a:r>
            <a:endParaRPr lang="en-US" dirty="0"/>
          </a:p>
        </p:txBody>
      </p:sp>
      <p:pic>
        <p:nvPicPr>
          <p:cNvPr id="5" name="Picture 4" descr="Screen Shot 2015-02-24 at 9.43.1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581150"/>
            <a:ext cx="80772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intro 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1981200"/>
            <a:ext cx="4359368" cy="4343400"/>
          </a:xfrm>
          <a:prstGeom prst="rect">
            <a:avLst/>
          </a:prstGeom>
        </p:spPr>
      </p:pic>
      <p:pic>
        <p:nvPicPr>
          <p:cNvPr id="5" name="Picture 4" descr="frogg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66241"/>
            <a:ext cx="3226906" cy="162351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57600" y="31837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8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5 weeks of cs52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" y="2209800"/>
            <a:ext cx="3976967" cy="39624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810000" y="36790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953000" y="2950574"/>
            <a:ext cx="4178300" cy="2510248"/>
            <a:chOff x="4953000" y="2950574"/>
            <a:chExt cx="4178300" cy="251024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29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205" y="2722981"/>
            <a:ext cx="4178300" cy="2510248"/>
            <a:chOff x="4953000" y="2950574"/>
            <a:chExt cx="4178300" cy="25102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833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recap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2066596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</a:rPr>
              <a:t>01010</a:t>
            </a:r>
          </a:p>
          <a:p>
            <a:r>
              <a:rPr lang="en-US" sz="3600" dirty="0" smtClean="0">
                <a:solidFill>
                  <a:srgbClr val="000000"/>
                </a:solidFill>
              </a:rPr>
              <a:t>01111</a:t>
            </a:r>
            <a:endParaRPr lang="en-US" sz="3600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9235" y="3285796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48000" y="2743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+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666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recap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2066596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</a:rPr>
              <a:t>01010</a:t>
            </a:r>
          </a:p>
          <a:p>
            <a:r>
              <a:rPr lang="en-US" sz="3600" dirty="0" smtClean="0">
                <a:solidFill>
                  <a:srgbClr val="000000"/>
                </a:solidFill>
              </a:rPr>
              <a:t>01111</a:t>
            </a:r>
            <a:endParaRPr lang="en-US" sz="3600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9235" y="3285796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45435" y="3285796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</a:rPr>
              <a:t>11001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3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3654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02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1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1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0" y="2743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+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79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SML: Binary addition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SML: Binary addition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5697974"/>
            <a:ext cx="3100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handle a digit at a time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75771" y="2514600"/>
            <a:ext cx="228600" cy="304800"/>
          </a:xfrm>
          <a:prstGeom prst="rect">
            <a:avLst/>
          </a:prstGeom>
          <a:noFill/>
          <a:ln w="28575" cmpd="sng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7723" y="2514600"/>
            <a:ext cx="228600" cy="304800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693474" y="2514600"/>
            <a:ext cx="228600" cy="304800"/>
          </a:xfrm>
          <a:prstGeom prst="rect">
            <a:avLst/>
          </a:prstGeom>
          <a:noFill/>
          <a:ln w="28575" cmpd="sng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93965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010400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86600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4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74819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4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2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>
            <a:stCxn id="19" idx="1"/>
            <a:endCxn id="12" idx="2"/>
          </p:cNvCxnSpPr>
          <p:nvPr/>
        </p:nvCxnSpPr>
        <p:spPr>
          <a:xfrm flipH="1" flipV="1">
            <a:off x="2590071" y="2819400"/>
            <a:ext cx="5084748" cy="64758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3027935" y="2667000"/>
            <a:ext cx="4515865" cy="1168216"/>
          </a:xfrm>
          <a:prstGeom prst="straightConnector1">
            <a:avLst/>
          </a:prstGeom>
          <a:ln>
            <a:solidFill>
              <a:srgbClr val="B95B2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4" idx="3"/>
          </p:cNvCxnSpPr>
          <p:nvPr/>
        </p:nvCxnSpPr>
        <p:spPr>
          <a:xfrm flipH="1" flipV="1">
            <a:off x="3922074" y="2667000"/>
            <a:ext cx="3752745" cy="1703610"/>
          </a:xfrm>
          <a:prstGeom prst="straightConnector1">
            <a:avLst/>
          </a:prstGeom>
          <a:ln>
            <a:solidFill>
              <a:srgbClr val="57827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674818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799463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138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SML: Binary addition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5257800"/>
            <a:ext cx="448091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generate two pieces of information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output bit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carry bit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85900" y="3733800"/>
            <a:ext cx="1257300" cy="3048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191000" y="4202437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76800" y="3733800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35941" y="4191000"/>
            <a:ext cx="609600" cy="385465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93965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010400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86600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24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74819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14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74818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18" idx="3"/>
          </p:cNvCxnSpPr>
          <p:nvPr/>
        </p:nvCxnSpPr>
        <p:spPr>
          <a:xfrm flipH="1">
            <a:off x="5112765" y="3466980"/>
            <a:ext cx="2376216" cy="41922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419600" y="3552795"/>
            <a:ext cx="2985816" cy="81921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743200" y="3962400"/>
            <a:ext cx="4390854" cy="10668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2045541" y="4419600"/>
            <a:ext cx="5141435" cy="73152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58698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54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recursive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25256" y="4494351"/>
            <a:ext cx="2049957" cy="1650048"/>
            <a:chOff x="4862174" y="3165177"/>
            <a:chExt cx="2049957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in1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in2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75000"/>
                    </a:schemeClr>
                  </a:solidFill>
                </a:rPr>
                <a:t>out</a:t>
              </a: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800000"/>
                  </a:solidFill>
                </a:rPr>
                <a:t>carry-out</a:t>
              </a:r>
              <a:endParaRPr lang="en-US" sz="1400" dirty="0">
                <a:solidFill>
                  <a:srgbClr val="80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carry-in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352800" y="2066596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FF6600"/>
                </a:solidFill>
              </a:rPr>
              <a:t>0</a:t>
            </a:r>
            <a:r>
              <a:rPr lang="en-US" sz="3600" dirty="0" smtClean="0"/>
              <a:t>10</a:t>
            </a:r>
          </a:p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008000"/>
                </a:solidFill>
              </a:rPr>
              <a:t>1</a:t>
            </a:r>
            <a:r>
              <a:rPr lang="en-US" sz="3600" dirty="0" smtClean="0"/>
              <a:t>11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269235" y="3285796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45435" y="3285796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</a:t>
            </a:r>
            <a:r>
              <a:rPr lang="en-US" sz="3600" dirty="0" smtClean="0">
                <a:solidFill>
                  <a:srgbClr val="558BB8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3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3654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02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1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1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33653" y="1818886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0" y="2743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107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with components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4572000" y="3090089"/>
            <a:ext cx="2890189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4273585" y="3090089"/>
            <a:ext cx="1118482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3294407" y="3074849"/>
            <a:ext cx="718352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1145032" y="3090089"/>
            <a:ext cx="2660951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9983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2149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62198" y="4949706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269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2067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28598" y="4999911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5772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1932" y="61838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77855" y="4944309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677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0807" y="6113880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2400" y="491650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3816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60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0" y="4712791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5052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528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2766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3252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13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752600"/>
            <a:ext cx="6096000" cy="211987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04800" y="3048000"/>
            <a:ext cx="1714731" cy="1650048"/>
            <a:chOff x="5197400" y="3165177"/>
            <a:chExt cx="1714731" cy="1650048"/>
          </a:xfrm>
        </p:grpSpPr>
        <p:sp>
          <p:nvSpPr>
            <p:cNvPr id="18" name="Rectangle 17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749700"/>
            <a:ext cx="1820805" cy="21083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52800" y="4267200"/>
            <a:ext cx="476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Current implementation uses addition!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0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321345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276600" y="5974080"/>
            <a:ext cx="247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are the outputs?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1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964965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28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01" y="1869440"/>
            <a:ext cx="7209499" cy="3616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implementation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5704840"/>
            <a:ext cx="5904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Don’t use addition anymore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Translated the problem into a </a:t>
            </a:r>
            <a:r>
              <a:rPr lang="en-US" sz="2000" dirty="0" err="1" smtClean="0">
                <a:solidFill>
                  <a:srgbClr val="0000FF"/>
                </a:solidFill>
              </a:rPr>
              <a:t>boolean</a:t>
            </a:r>
            <a:r>
              <a:rPr lang="en-US" sz="2000" dirty="0" smtClean="0">
                <a:solidFill>
                  <a:srgbClr val="0000FF"/>
                </a:solidFill>
              </a:rPr>
              <a:t> logic problem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862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35052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0" y="37719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0" y="40386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48200" y="35052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378968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33700" y="44196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05300" y="44196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84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191275"/>
              </p:ext>
            </p:extLst>
          </p:nvPr>
        </p:nvGraphicFramePr>
        <p:xfrm>
          <a:off x="914400" y="2895600"/>
          <a:ext cx="3886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990600"/>
                <a:gridCol w="7620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and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or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 A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426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366330"/>
              </p:ext>
            </p:extLst>
          </p:nvPr>
        </p:nvGraphicFramePr>
        <p:xfrm>
          <a:off x="914400" y="28956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40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4457700"/>
            <a:ext cx="8153400" cy="20955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Gates have inputs and outputs</a:t>
            </a:r>
          </a:p>
          <a:p>
            <a:pPr lvl="1"/>
            <a:r>
              <a:rPr lang="en-US" dirty="0" smtClean="0"/>
              <a:t>values are 0 or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They are </a:t>
            </a:r>
            <a:r>
              <a:rPr lang="en-US" b="1" dirty="0" smtClean="0"/>
              <a:t>hardware</a:t>
            </a:r>
            <a:r>
              <a:rPr lang="en-US" dirty="0" smtClean="0"/>
              <a:t> components!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52600"/>
            <a:ext cx="57277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5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 as hardware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09800"/>
            <a:ext cx="5575300" cy="384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15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85195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86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7638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82700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123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765854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239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0465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5181600"/>
            <a:ext cx="3229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is this circuit 1?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332569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71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739887"/>
              </p:ext>
            </p:extLst>
          </p:nvPr>
        </p:nvGraphicFramePr>
        <p:xfrm>
          <a:off x="4799637" y="22225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799597" y="2209800"/>
            <a:ext cx="3048963" cy="333756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7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937386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7640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6167735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86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68655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3604126"/>
            <a:ext cx="1562100" cy="90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213726"/>
            <a:ext cx="1562100" cy="9017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134100" y="4061326"/>
            <a:ext cx="304800" cy="4445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14900" y="4823326"/>
            <a:ext cx="15240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7637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22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537226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28376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6167735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67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1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failsafe way to design a circuit…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112892"/>
              </p:ext>
            </p:extLst>
          </p:nvPr>
        </p:nvGraphicFramePr>
        <p:xfrm>
          <a:off x="612648" y="2853267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365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1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failsafe way to design a circuit…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73126"/>
              </p:ext>
            </p:extLst>
          </p:nvPr>
        </p:nvGraphicFramePr>
        <p:xfrm>
          <a:off x="612648" y="2853267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76890" y="3180392"/>
            <a:ext cx="3993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All these should be 1 and everything else 0</a:t>
            </a:r>
          </a:p>
        </p:txBody>
      </p:sp>
    </p:spTree>
    <p:extLst>
      <p:ext uri="{BB962C8B-B14F-4D97-AF65-F5344CB8AC3E}">
        <p14:creationId xmlns:p14="http://schemas.microsoft.com/office/powerpoint/2010/main" val="131317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5517444"/>
            <a:ext cx="4514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will this and-gate be 1?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2" y="2123721"/>
            <a:ext cx="3852145" cy="249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61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5517444"/>
            <a:ext cx="4779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when in1=0, in2=0, in3=0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132" y="2123721"/>
            <a:ext cx="3852145" cy="249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51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14311" y="5517444"/>
            <a:ext cx="4514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will this and-gate be 1?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022" y="1941689"/>
            <a:ext cx="4083756" cy="26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28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5517444"/>
            <a:ext cx="4779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when in1=1, in2=0, in3=0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465" y="2096911"/>
            <a:ext cx="3942645" cy="25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24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2295"/>
          <a:stretch/>
        </p:blipFill>
        <p:spPr>
          <a:xfrm>
            <a:off x="2081389" y="1689100"/>
            <a:ext cx="4240389" cy="29150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9200" y="5517444"/>
            <a:ext cx="265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58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33" y="2037645"/>
            <a:ext cx="3695700" cy="409440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843867"/>
              </p:ext>
            </p:extLst>
          </p:nvPr>
        </p:nvGraphicFramePr>
        <p:xfrm>
          <a:off x="344537" y="2571045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393500" y="3146778"/>
            <a:ext cx="2984722" cy="6067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393500" y="4529668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93500" y="5415846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29556" y="6335889"/>
            <a:ext cx="4532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Only these three inputs can be true!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2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33" y="2037645"/>
            <a:ext cx="3695700" cy="409440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30582"/>
              </p:ext>
            </p:extLst>
          </p:nvPr>
        </p:nvGraphicFramePr>
        <p:xfrm>
          <a:off x="344537" y="2571045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393500" y="3146778"/>
            <a:ext cx="2984722" cy="6067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393500" y="4529668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93500" y="5415846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29556" y="6335889"/>
            <a:ext cx="3487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combine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58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01" y="2214035"/>
            <a:ext cx="4724222" cy="37199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Minterm</a:t>
            </a:r>
            <a:r>
              <a:rPr lang="en-US" dirty="0" smtClean="0"/>
              <a:t> expansion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00225"/>
              </p:ext>
            </p:extLst>
          </p:nvPr>
        </p:nvGraphicFramePr>
        <p:xfrm>
          <a:off x="344537" y="2571045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393500" y="3146778"/>
            <a:ext cx="2984722" cy="6067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393500" y="4529668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93500" y="5415846"/>
            <a:ext cx="2984722" cy="112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57567" y="6335889"/>
            <a:ext cx="1256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Or-gate!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1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 to addition…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629400" y="2680635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80695"/>
              </p:ext>
            </p:extLst>
          </p:nvPr>
        </p:nvGraphicFramePr>
        <p:xfrm>
          <a:off x="7620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79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8774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29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898739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5562600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Hint: solve each output bit independently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43423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805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474" y="2743200"/>
            <a:ext cx="4076700" cy="276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9400" y="2558534"/>
            <a:ext cx="2112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5505478"/>
            <a:ext cx="237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higher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627687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29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2648" y="1676400"/>
            <a:ext cx="3502152" cy="3541931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95800" y="2209801"/>
            <a:ext cx="3502152" cy="2286000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90793" y="52183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half-adder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449151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half-adder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4600" y="186603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657600" y="2438400"/>
            <a:ext cx="6096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0" y="4572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7938" y="211523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6338" y="5562600"/>
            <a:ext cx="1835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4495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ever get a carry from both half adders?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364108"/>
              </p:ext>
            </p:extLst>
          </p:nvPr>
        </p:nvGraphicFramePr>
        <p:xfrm>
          <a:off x="1371600" y="5399921"/>
          <a:ext cx="2362200" cy="1381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605"/>
                <a:gridCol w="531495"/>
                <a:gridCol w="543306"/>
                <a:gridCol w="637794"/>
              </a:tblGrid>
              <a:tr h="2845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carry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</a:t>
                      </a:r>
                      <a:endParaRPr lang="en-US" sz="1200" dirty="0"/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133600" y="3733800"/>
            <a:ext cx="762000" cy="914400"/>
          </a:xfrm>
          <a:prstGeom prst="rect">
            <a:avLst/>
          </a:prstGeom>
          <a:solidFill>
            <a:srgbClr val="FF0000">
              <a:alpha val="5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19600" y="3581400"/>
            <a:ext cx="762000" cy="914400"/>
          </a:xfrm>
          <a:prstGeom prst="rect">
            <a:avLst/>
          </a:prstGeom>
          <a:solidFill>
            <a:srgbClr val="FF0000">
              <a:alpha val="5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90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363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516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sum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581400"/>
            <a:ext cx="3657600" cy="29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4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7924800" y="38100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3352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4034135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646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at ripple carry adder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Many circuits</a:t>
            </a:r>
          </a:p>
          <a:p>
            <a:pPr lvl="1"/>
            <a:r>
              <a:rPr lang="en-US" dirty="0" smtClean="0"/>
              <a:t>half-adder</a:t>
            </a:r>
          </a:p>
          <a:p>
            <a:pPr lvl="1"/>
            <a:r>
              <a:rPr lang="en-US" dirty="0" smtClean="0"/>
              <a:t>full-adder (using half-adders)</a:t>
            </a:r>
          </a:p>
          <a:p>
            <a:pPr lvl="1"/>
            <a:r>
              <a:rPr lang="en-US" dirty="0" smtClean="0"/>
              <a:t>ripple-carry adder (using full-adders)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9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Simulator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03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Mystery circuit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97715" y="4848238"/>
            <a:ext cx="669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out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213629" y="4873639"/>
            <a:ext cx="669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out</a:t>
            </a:r>
            <a:r>
              <a:rPr lang="en-US" sz="2400" baseline="-25000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6232" y="4864831"/>
            <a:ext cx="669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out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883861" y="4895535"/>
            <a:ext cx="669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out</a:t>
            </a:r>
            <a:r>
              <a:rPr lang="en-US" sz="2400" baseline="-25000" dirty="0" smtClean="0"/>
              <a:t>3</a:t>
            </a:r>
            <a:endParaRPr lang="en-US" sz="2400" baseline="-250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363318"/>
              </p:ext>
            </p:extLst>
          </p:nvPr>
        </p:nvGraphicFramePr>
        <p:xfrm>
          <a:off x="4826000" y="2688397"/>
          <a:ext cx="4064001" cy="211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593766"/>
                <a:gridCol w="606961"/>
                <a:gridCol w="712520"/>
                <a:gridCol w="712520"/>
                <a:gridCol w="71252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r>
                        <a:rPr lang="en-US" sz="2000" baseline="-25000" dirty="0" smtClean="0"/>
                        <a:t>0</a:t>
                      </a:r>
                      <a:endParaRPr lang="en-US" sz="2000" baseline="-25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0</a:t>
                      </a:r>
                      <a:endParaRPr lang="en-US" sz="2000" baseline="-250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79890" y="6040777"/>
            <a:ext cx="3322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circuit do?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5" name="Picture 14" descr="2-bit decoder label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95"/>
          <a:stretch/>
        </p:blipFill>
        <p:spPr>
          <a:xfrm>
            <a:off x="518633" y="2035376"/>
            <a:ext cx="3887304" cy="277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0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2-bit decoder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327583"/>
              </p:ext>
            </p:extLst>
          </p:nvPr>
        </p:nvGraphicFramePr>
        <p:xfrm>
          <a:off x="4826000" y="2688397"/>
          <a:ext cx="4064001" cy="211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593766"/>
                <a:gridCol w="606961"/>
                <a:gridCol w="712520"/>
                <a:gridCol w="712520"/>
                <a:gridCol w="71252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r>
                        <a:rPr lang="en-US" sz="2000" baseline="-25000" dirty="0" smtClean="0"/>
                        <a:t>0</a:t>
                      </a:r>
                      <a:endParaRPr lang="en-US" sz="2000" baseline="-25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0</a:t>
                      </a:r>
                      <a:endParaRPr lang="en-US" sz="2000" baseline="-250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out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93335" y="6040777"/>
            <a:ext cx="4860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Sends ‘1’ along one of the output lines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3" name="Picture 2" descr="2-bit decoder labe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82" y="2032000"/>
            <a:ext cx="3887304" cy="302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1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-bit decoder*</a:t>
            </a:r>
            <a:endParaRPr lang="en-US" dirty="0"/>
          </a:p>
        </p:txBody>
      </p:sp>
      <p:pic>
        <p:nvPicPr>
          <p:cNvPr id="4" name="Picture 3" descr="2-bit deco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23" y="1961445"/>
            <a:ext cx="4953000" cy="3543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9723" y="5870222"/>
            <a:ext cx="394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extra input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31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-bit decoder*</a:t>
            </a:r>
            <a:endParaRPr lang="en-US" dirty="0"/>
          </a:p>
        </p:txBody>
      </p:sp>
      <p:pic>
        <p:nvPicPr>
          <p:cNvPr id="4" name="Picture 3" descr="2-bit deco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23" y="1961445"/>
            <a:ext cx="4953000" cy="3543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612" y="5870222"/>
            <a:ext cx="7453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When 0, doesn’t select any lines, when 1, functions normally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5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3-bit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 inputs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output lines?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61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3-bit decoder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 inputs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8 output lines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/>
              <a:t>Could make from scratch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Better idea: reuse 2-bit decoders</a:t>
            </a:r>
          </a:p>
        </p:txBody>
      </p:sp>
    </p:spTree>
    <p:extLst>
      <p:ext uri="{BB962C8B-B14F-4D97-AF65-F5344CB8AC3E}">
        <p14:creationId xmlns:p14="http://schemas.microsoft.com/office/powerpoint/2010/main" val="1176090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3-bit decoder</a:t>
            </a:r>
            <a:endParaRPr lang="en-US" dirty="0"/>
          </a:p>
        </p:txBody>
      </p:sp>
      <p:pic>
        <p:nvPicPr>
          <p:cNvPr id="4" name="Picture 3" descr="2-bit deco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33" y="2751667"/>
            <a:ext cx="3846415" cy="2751666"/>
          </a:xfrm>
          <a:prstGeom prst="rect">
            <a:avLst/>
          </a:prstGeom>
        </p:spPr>
      </p:pic>
      <p:pic>
        <p:nvPicPr>
          <p:cNvPr id="5" name="Picture 4" descr="2-bit decoder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2751667"/>
            <a:ext cx="3846415" cy="27516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0334" y="5856111"/>
            <a:ext cx="5030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Could we use two 2-bit decoders?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11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3-bit decoder</a:t>
            </a:r>
            <a:endParaRPr lang="en-US" dirty="0"/>
          </a:p>
        </p:txBody>
      </p:sp>
      <p:pic>
        <p:nvPicPr>
          <p:cNvPr id="4" name="Picture 3" descr="3-bit.decoder.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2016478"/>
            <a:ext cx="7277100" cy="300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1" y="5630332"/>
            <a:ext cx="620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d2 gets sent to the enable of the two 2-bit decoders.  One as normal and one negated.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6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3-bit decoder using 2-bit decoders</a:t>
            </a:r>
            <a:endParaRPr lang="en-US" dirty="0"/>
          </a:p>
        </p:txBody>
      </p:sp>
      <p:pic>
        <p:nvPicPr>
          <p:cNvPr id="6" name="Picture 5" descr="3-bit.deco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1896534"/>
            <a:ext cx="6108700" cy="3898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72556" y="3276558"/>
            <a:ext cx="11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2-bit decoder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61845" y="3276558"/>
            <a:ext cx="11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2-bit decoder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4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decoders in simulator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86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Barrel shifters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78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err="1" smtClean="0"/>
              <a:t>Logisim</a:t>
            </a:r>
            <a:r>
              <a:rPr lang="en-US" dirty="0" smtClean="0"/>
              <a:t> circuit examples can be found at: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http://www.cs.pomona.edu/~dkauchak/classes/cs52/examples/logisim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775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14310</TotalTime>
  <Words>2323</Words>
  <Application>Microsoft Macintosh PowerPoint</Application>
  <PresentationFormat>On-screen Show (4:3)</PresentationFormat>
  <Paragraphs>1436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Median</vt:lpstr>
      <vt:lpstr>Circuits </vt:lpstr>
      <vt:lpstr>Admin</vt:lpstr>
      <vt:lpstr>Examples</vt:lpstr>
      <vt:lpstr>Diving into your computer</vt:lpstr>
      <vt:lpstr>Normal computer user</vt:lpstr>
      <vt:lpstr>After intro CS</vt:lpstr>
      <vt:lpstr>After 5 weeks of cs52</vt:lpstr>
      <vt:lpstr>What now?</vt:lpstr>
      <vt:lpstr>Quick recap</vt:lpstr>
      <vt:lpstr>Quick recap</vt:lpstr>
      <vt:lpstr>SML: Binary addition</vt:lpstr>
      <vt:lpstr>SML: Binary addition</vt:lpstr>
      <vt:lpstr>SML: Binary addition</vt:lpstr>
      <vt:lpstr>A recursive component</vt:lpstr>
      <vt:lpstr>Adding with components</vt:lpstr>
      <vt:lpstr>Adding with components</vt:lpstr>
      <vt:lpstr>Adding with components</vt:lpstr>
      <vt:lpstr>Adding with components</vt:lpstr>
      <vt:lpstr>Adding with components</vt:lpstr>
      <vt:lpstr>Adding with components</vt:lpstr>
      <vt:lpstr>Implementing the component</vt:lpstr>
      <vt:lpstr>Implementing the component</vt:lpstr>
      <vt:lpstr>Implementing the component</vt:lpstr>
      <vt:lpstr>Implementing the component</vt:lpstr>
      <vt:lpstr>Another implementation</vt:lpstr>
      <vt:lpstr>What are some boolean operators?</vt:lpstr>
      <vt:lpstr>What are some boolean operators?</vt:lpstr>
      <vt:lpstr>Gates</vt:lpstr>
      <vt:lpstr>Gates as hardware</vt:lpstr>
      <vt:lpstr>Utilizing gates</vt:lpstr>
      <vt:lpstr>Utilizing gates</vt:lpstr>
      <vt:lpstr>Utilizing gates</vt:lpstr>
      <vt:lpstr>Utilizing gates</vt:lpstr>
      <vt:lpstr>Utilizing gates</vt:lpstr>
      <vt:lpstr>Designing more interesting circuits</vt:lpstr>
      <vt:lpstr>Designing more interesting circuits</vt:lpstr>
      <vt:lpstr>Designing more interesting circuits</vt:lpstr>
      <vt:lpstr>Minterm expansion</vt:lpstr>
      <vt:lpstr>Minterm expansion</vt:lpstr>
      <vt:lpstr>Minterm expansion</vt:lpstr>
      <vt:lpstr>Minterm expansion</vt:lpstr>
      <vt:lpstr>Minterm expansion</vt:lpstr>
      <vt:lpstr>Minterm expansion</vt:lpstr>
      <vt:lpstr>Minterm expansion</vt:lpstr>
      <vt:lpstr>Minterm expansion</vt:lpstr>
      <vt:lpstr>Minterm expansion</vt:lpstr>
      <vt:lpstr>Minterm expansion</vt:lpstr>
      <vt:lpstr>Back to addition…</vt:lpstr>
      <vt:lpstr>A half-adder: no carry-in</vt:lpstr>
      <vt:lpstr>A half-adder: no carry-in</vt:lpstr>
      <vt:lpstr>A half-adder: no carry-in</vt:lpstr>
      <vt:lpstr>Implementing a full adder</vt:lpstr>
      <vt:lpstr>Implementing a full adder</vt:lpstr>
      <vt:lpstr>Implementing the component</vt:lpstr>
      <vt:lpstr>Implementing the component</vt:lpstr>
      <vt:lpstr>Ripple carry adder</vt:lpstr>
      <vt:lpstr>Ripple carry adder</vt:lpstr>
      <vt:lpstr>Look at ripple carry adder example</vt:lpstr>
      <vt:lpstr>Simulator basics</vt:lpstr>
      <vt:lpstr>Mystery circuit</vt:lpstr>
      <vt:lpstr>2-bit decoder</vt:lpstr>
      <vt:lpstr>2-bit decoder*</vt:lpstr>
      <vt:lpstr>2-bit decoder*</vt:lpstr>
      <vt:lpstr>3-bit decoder</vt:lpstr>
      <vt:lpstr>3-bit decoder</vt:lpstr>
      <vt:lpstr>3-bit decoder</vt:lpstr>
      <vt:lpstr>3-bit decoder</vt:lpstr>
      <vt:lpstr>3-bit decoder using 2-bit decoders</vt:lpstr>
      <vt:lpstr>Look at decoders in simulator</vt:lpstr>
      <vt:lpstr>Barrel shifters</vt:lpstr>
      <vt:lpstr>Examples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2422</cp:revision>
  <cp:lastPrinted>2013-09-17T22:01:58Z</cp:lastPrinted>
  <dcterms:created xsi:type="dcterms:W3CDTF">2013-09-08T20:10:23Z</dcterms:created>
  <dcterms:modified xsi:type="dcterms:W3CDTF">2017-03-10T17:40:23Z</dcterms:modified>
</cp:coreProperties>
</file>