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7" r:id="rId3"/>
    <p:sldId id="384" r:id="rId4"/>
    <p:sldId id="259" r:id="rId5"/>
    <p:sldId id="260" r:id="rId6"/>
    <p:sldId id="263" r:id="rId7"/>
    <p:sldId id="261" r:id="rId8"/>
    <p:sldId id="264" r:id="rId9"/>
    <p:sldId id="262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67" r:id="rId21"/>
    <p:sldId id="387" r:id="rId22"/>
    <p:sldId id="274" r:id="rId23"/>
    <p:sldId id="385" r:id="rId24"/>
    <p:sldId id="313" r:id="rId25"/>
    <p:sldId id="326" r:id="rId26"/>
    <p:sldId id="327" r:id="rId27"/>
    <p:sldId id="328" r:id="rId28"/>
    <p:sldId id="314" r:id="rId29"/>
    <p:sldId id="329" r:id="rId30"/>
    <p:sldId id="320" r:id="rId31"/>
    <p:sldId id="330" r:id="rId32"/>
    <p:sldId id="322" r:id="rId33"/>
    <p:sldId id="331" r:id="rId34"/>
    <p:sldId id="388" r:id="rId35"/>
    <p:sldId id="340" r:id="rId36"/>
    <p:sldId id="342" r:id="rId37"/>
    <p:sldId id="343" r:id="rId38"/>
    <p:sldId id="344" r:id="rId39"/>
    <p:sldId id="345" r:id="rId40"/>
    <p:sldId id="347" r:id="rId41"/>
    <p:sldId id="348" r:id="rId42"/>
    <p:sldId id="349" r:id="rId43"/>
    <p:sldId id="350" r:id="rId44"/>
    <p:sldId id="351" r:id="rId45"/>
    <p:sldId id="386" r:id="rId46"/>
    <p:sldId id="352" r:id="rId47"/>
    <p:sldId id="35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872" y="-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2/9/17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2/9/17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2/9/17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52machin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CS52 machine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Spring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30022"/>
          </a:xfrm>
        </p:spPr>
        <p:txBody>
          <a:bodyPr>
            <a:normAutofit/>
          </a:bodyPr>
          <a:lstStyle/>
          <a:p>
            <a:r>
              <a:rPr lang="en-US" dirty="0" smtClean="0"/>
              <a:t>Midterm 1</a:t>
            </a:r>
          </a:p>
          <a:p>
            <a:r>
              <a:rPr lang="en-US" dirty="0" smtClean="0"/>
              <a:t>Assignment 3</a:t>
            </a:r>
          </a:p>
          <a:p>
            <a:r>
              <a:rPr lang="en-US" dirty="0" smtClean="0"/>
              <a:t>Assignment 4</a:t>
            </a:r>
          </a:p>
        </p:txBody>
      </p:sp>
    </p:spTree>
    <p:extLst>
      <p:ext uri="{BB962C8B-B14F-4D97-AF65-F5344CB8AC3E}">
        <p14:creationId xmlns:p14="http://schemas.microsoft.com/office/powerpoint/2010/main" val="3276143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4604" y="2764389"/>
            <a:ext cx="8311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http://www.cs.pomona.edu/~dkauchak/classes/cs52/examples/cs52machine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02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22" y="1679222"/>
            <a:ext cx="6735704" cy="505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0"/>
            <a:ext cx="2667000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9219" y="3908778"/>
            <a:ext cx="2243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it stand for?</a:t>
            </a:r>
          </a:p>
          <a:p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What does it do?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8088" y="2926280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1219" y="2667000"/>
            <a:ext cx="2102555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49710" y="2926280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6886" y="3908778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76886" y="4159956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18286" y="3908778"/>
            <a:ext cx="14562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it stand for?</a:t>
            </a:r>
          </a:p>
          <a:p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What does it do?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8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0"/>
            <a:ext cx="2667000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9219" y="3908778"/>
            <a:ext cx="2243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b="1" dirty="0" smtClean="0"/>
              <a:t>C</a:t>
            </a:r>
            <a:r>
              <a:rPr lang="en-US" sz="2000" dirty="0" smtClean="0"/>
              <a:t>entral </a:t>
            </a:r>
            <a:r>
              <a:rPr lang="en-US" sz="2000" b="1" dirty="0" smtClean="0"/>
              <a:t>P</a:t>
            </a:r>
            <a:r>
              <a:rPr lang="en-US" sz="2000" dirty="0" smtClean="0"/>
              <a:t>rocessing </a:t>
            </a:r>
            <a:r>
              <a:rPr lang="en-US" sz="2000" b="1" dirty="0" smtClean="0"/>
              <a:t>U</a:t>
            </a:r>
            <a:r>
              <a:rPr lang="en-US" sz="2000" dirty="0" smtClean="0"/>
              <a:t>nit, </a:t>
            </a:r>
          </a:p>
          <a:p>
            <a:r>
              <a:rPr lang="en-US" sz="2000" dirty="0" smtClean="0"/>
              <a:t>aka “</a:t>
            </a:r>
            <a:r>
              <a:rPr lang="en-US" sz="2000" i="1" dirty="0" smtClean="0"/>
              <a:t>the processor</a:t>
            </a:r>
            <a:r>
              <a:rPr lang="en-US" sz="2000" dirty="0" smtClean="0"/>
              <a:t>”)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448088" y="2926280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1219" y="2667000"/>
            <a:ext cx="2102555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49710" y="2926280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22332" y="3908778"/>
            <a:ext cx="1876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b="1" dirty="0" smtClean="0"/>
              <a:t>R</a:t>
            </a:r>
            <a:r>
              <a:rPr lang="en-US" sz="2000" dirty="0" smtClean="0"/>
              <a:t>andom </a:t>
            </a:r>
            <a:r>
              <a:rPr lang="en-US" sz="2000" b="1" dirty="0" smtClean="0"/>
              <a:t>A</a:t>
            </a:r>
            <a:r>
              <a:rPr lang="en-US" sz="2000" dirty="0" smtClean="0"/>
              <a:t>ccess </a:t>
            </a:r>
            <a:r>
              <a:rPr lang="en-US" sz="2000" b="1" dirty="0" smtClean="0"/>
              <a:t>M</a:t>
            </a:r>
            <a:r>
              <a:rPr lang="en-US" sz="2000" dirty="0" smtClean="0"/>
              <a:t>emory, </a:t>
            </a:r>
          </a:p>
          <a:p>
            <a:r>
              <a:rPr lang="en-US" sz="2000" dirty="0" smtClean="0"/>
              <a:t>aka “</a:t>
            </a:r>
            <a:r>
              <a:rPr lang="en-US" sz="2000" i="1" dirty="0" smtClean="0"/>
              <a:t>memory</a:t>
            </a:r>
            <a:r>
              <a:rPr lang="en-US" sz="2000" dirty="0" smtClean="0"/>
              <a:t>” or “</a:t>
            </a:r>
            <a:r>
              <a:rPr lang="en-US" sz="2000" i="1" dirty="0" smtClean="0"/>
              <a:t>main memory”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6886" y="3908778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76886" y="4159956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50997" y="6237112"/>
            <a:ext cx="2376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Does all the work!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7285" y="6223000"/>
            <a:ext cx="2518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Temporary storage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626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1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41829" y="3433171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0985" y="2695220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2762" y="346139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51" y="3697111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51" y="3948289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7" y="3404949"/>
            <a:ext cx="1519830" cy="1519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26444" y="2187222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35045" y="3019779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5033" y="2241225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305778" y="3697111"/>
            <a:ext cx="1072445" cy="409222"/>
          </a:xfrm>
          <a:prstGeom prst="leftRightArrow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90334" y="5785556"/>
            <a:ext cx="470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do we need a hard drive?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6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1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41829" y="3433171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0985" y="2695220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2762" y="346139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51" y="3697111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51" y="3948289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7" y="3404949"/>
            <a:ext cx="1519830" cy="1519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26444" y="2187222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35045" y="3019779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5033" y="2241225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305778" y="3697111"/>
            <a:ext cx="1072445" cy="409222"/>
          </a:xfrm>
          <a:prstGeom prst="leftRightArrow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890513" y="5523945"/>
            <a:ext cx="660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Persistent memory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RAM only stores data while it has power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22333" y="2187222"/>
            <a:ext cx="3033889" cy="3019778"/>
          </a:xfrm>
          <a:prstGeom prst="rect">
            <a:avLst/>
          </a:prstGeom>
          <a:noFill/>
          <a:ln w="38100" cmpd="sng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3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simplified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218" y="2074335"/>
            <a:ext cx="1519830" cy="15198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46596" y="1689165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499" y="3851236"/>
            <a:ext cx="1635542" cy="16355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38589" y="5500890"/>
            <a:ext cx="1289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 drive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4614334"/>
            <a:ext cx="1954389" cy="195438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394704" y="2074335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6647" y="2840505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803" y="2102554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937580" y="28687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161469" y="3104445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161469" y="3355623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211262" y="1594556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419851" y="1648559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010404" y="6384057"/>
            <a:ext cx="85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display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64" y="2702278"/>
            <a:ext cx="1266571" cy="1306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0918" y="4101719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935" y="5058001"/>
            <a:ext cx="1110545" cy="111054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13952" y="6023391"/>
            <a:ext cx="1366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908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the CPU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1276" y="2513168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67145" y="1911896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16" y="2976873"/>
            <a:ext cx="2240131" cy="15916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3516" y="2567651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8664" y="2677720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8664" y="476015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29286" y="475733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409908" y="475451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96174" y="475451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6796" y="475169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57418" y="4748870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387243" y="48100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3180140" y="476015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74387" y="5425282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19223" y="3259666"/>
            <a:ext cx="421747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processor: does the work</a:t>
            </a:r>
          </a:p>
          <a:p>
            <a:endParaRPr lang="en-US" sz="2400" dirty="0"/>
          </a:p>
          <a:p>
            <a:r>
              <a:rPr lang="en-US" sz="2400" dirty="0" smtClean="0"/>
              <a:t>registers: local, fast memory slots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667000" y="6025444"/>
            <a:ext cx="4165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all these levels of memory?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1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speed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127096"/>
              </p:ext>
            </p:extLst>
          </p:nvPr>
        </p:nvGraphicFramePr>
        <p:xfrm>
          <a:off x="866648" y="2427112"/>
          <a:ext cx="733190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977"/>
                <a:gridCol w="1832977"/>
                <a:gridCol w="1832977"/>
                <a:gridCol w="183297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access</a:t>
                      </a:r>
                      <a:r>
                        <a:rPr lang="en-US" sz="2400" baseline="0" dirty="0" smtClean="0"/>
                        <a:t> time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times</a:t>
                      </a:r>
                      <a:r>
                        <a:rPr lang="en-US" sz="2400" baseline="0" dirty="0" smtClean="0"/>
                        <a:t> slower than register access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 comparison…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register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0.3 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120 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 min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Hard disk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~million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month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google.com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0.4s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~billion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</a:t>
                      </a:r>
                      <a:r>
                        <a:rPr lang="en-US" sz="2400" baseline="0" dirty="0" smtClean="0"/>
                        <a:t> years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27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054" y="299572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7831" y="376189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1720252" y="363489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32666" y="3742015"/>
            <a:ext cx="482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010101111000101000010010 …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017889" y="5253504"/>
            <a:ext cx="246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 byte?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238" y="4356593"/>
            <a:ext cx="2671233" cy="17938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1699" y="5301699"/>
            <a:ext cx="3425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4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054" y="299572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7831" y="376189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1720252" y="363489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32666" y="3742015"/>
            <a:ext cx="482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01010111 10001010 00010010 …</a:t>
            </a:r>
            <a:endParaRPr lang="en-US" sz="2400" dirty="0"/>
          </a:p>
        </p:txBody>
      </p:sp>
      <p:sp>
        <p:nvSpPr>
          <p:cNvPr id="13" name="Left Brace 12"/>
          <p:cNvSpPr/>
          <p:nvPr/>
        </p:nvSpPr>
        <p:spPr>
          <a:xfrm rot="16200000">
            <a:off x="3692869" y="3650532"/>
            <a:ext cx="283653" cy="138994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2669" y="4699000"/>
            <a:ext cx="3208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byte = 8 bits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byte is abbreviated as 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831" y="5825446"/>
            <a:ext cx="859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My laptop has 16GB (gigabytes) of memory.  How many bits is that?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1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sizes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406044"/>
              </p:ext>
            </p:extLst>
          </p:nvPr>
        </p:nvGraphicFramePr>
        <p:xfrm>
          <a:off x="1360537" y="220133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kilobyte</a:t>
                      </a:r>
                      <a:r>
                        <a:rPr lang="en-US" baseline="0" dirty="0" smtClean="0"/>
                        <a:t> (KB)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2^10 bytes =</a:t>
                      </a:r>
                      <a:r>
                        <a:rPr lang="en-US" baseline="0" dirty="0" smtClean="0"/>
                        <a:t> ~8,000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megabyte</a:t>
                      </a:r>
                      <a:r>
                        <a:rPr lang="en-US" baseline="0" dirty="0" smtClean="0"/>
                        <a:t> (MB)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2^20</a:t>
                      </a:r>
                      <a:r>
                        <a:rPr lang="en-US" baseline="0" dirty="0" smtClean="0"/>
                        <a:t> =~ </a:t>
                      </a:r>
                      <a:r>
                        <a:rPr lang="en-US" dirty="0" smtClean="0"/>
                        <a:t>8 million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gigabyte</a:t>
                      </a:r>
                      <a:r>
                        <a:rPr lang="en-US" baseline="0" dirty="0" smtClean="0"/>
                        <a:t> (GB)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2^30</a:t>
                      </a:r>
                      <a:r>
                        <a:rPr lang="en-US" baseline="0" dirty="0" smtClean="0"/>
                        <a:t> = ~8 billion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7831" y="5321448"/>
            <a:ext cx="859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My laptop has 16GB (gigabytes) of memory.  How many bits is that?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73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sizes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40636"/>
              </p:ext>
            </p:extLst>
          </p:nvPr>
        </p:nvGraphicFramePr>
        <p:xfrm>
          <a:off x="1360537" y="220133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kilobyte</a:t>
                      </a:r>
                      <a:r>
                        <a:rPr lang="en-US" baseline="0" dirty="0" smtClean="0"/>
                        <a:t> (KB)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2^10 bytes =</a:t>
                      </a:r>
                      <a:r>
                        <a:rPr lang="en-US" baseline="0" dirty="0" smtClean="0"/>
                        <a:t> ~8,000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megabyte</a:t>
                      </a:r>
                      <a:r>
                        <a:rPr lang="en-US" baseline="0" dirty="0" smtClean="0"/>
                        <a:t> (MB)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2^20</a:t>
                      </a:r>
                      <a:r>
                        <a:rPr lang="en-US" baseline="0" dirty="0" smtClean="0"/>
                        <a:t> =~ </a:t>
                      </a:r>
                      <a:r>
                        <a:rPr lang="en-US" dirty="0" smtClean="0"/>
                        <a:t>8 million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gigabyte</a:t>
                      </a:r>
                      <a:r>
                        <a:rPr lang="en-US" baseline="0" dirty="0" smtClean="0"/>
                        <a:t> (GB)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2^30</a:t>
                      </a:r>
                      <a:r>
                        <a:rPr lang="en-US" baseline="0" dirty="0" smtClean="0"/>
                        <a:t> = ~8 billion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387" y="5073008"/>
            <a:ext cx="2284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~128 billion bits!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54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92036" y="2347124"/>
            <a:ext cx="1594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01010111 </a:t>
            </a:r>
          </a:p>
          <a:p>
            <a:r>
              <a:rPr lang="en-US" sz="2400" dirty="0" smtClean="0"/>
              <a:t>10001010 </a:t>
            </a:r>
          </a:p>
          <a:p>
            <a:r>
              <a:rPr lang="en-US" sz="2400" dirty="0" smtClean="0"/>
              <a:t>00010010 </a:t>
            </a:r>
          </a:p>
          <a:p>
            <a:r>
              <a:rPr lang="en-US" sz="2400" dirty="0" smtClean="0"/>
              <a:t>01011010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69603" y="5292719"/>
            <a:ext cx="4278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Memory is byte addressable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9631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92036" y="2347124"/>
            <a:ext cx="1594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01010111 </a:t>
            </a:r>
          </a:p>
          <a:p>
            <a:r>
              <a:rPr lang="en-US" sz="2400" dirty="0" smtClean="0"/>
              <a:t>10001010 </a:t>
            </a:r>
          </a:p>
          <a:p>
            <a:r>
              <a:rPr lang="en-US" sz="2400" dirty="0" smtClean="0"/>
              <a:t>00010010 </a:t>
            </a:r>
          </a:p>
          <a:p>
            <a:r>
              <a:rPr lang="en-US" sz="2400" dirty="0" smtClean="0"/>
              <a:t>01011010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51346" y="5010496"/>
            <a:ext cx="5989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Memory is organized into “words”, which is the most common functional unit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7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23924" y="2347124"/>
            <a:ext cx="50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10101011 10001010 00010010 01011010</a:t>
            </a:r>
          </a:p>
          <a:p>
            <a:r>
              <a:rPr lang="en-US" sz="2000" dirty="0" smtClean="0"/>
              <a:t>11001011 00001110 01010010 01010110</a:t>
            </a:r>
            <a:endParaRPr lang="en-US" sz="2000" dirty="0"/>
          </a:p>
          <a:p>
            <a:r>
              <a:rPr lang="en-US" sz="2000" dirty="0" smtClean="0"/>
              <a:t>10111011 10010010 00000000 01110100</a:t>
            </a:r>
            <a:endParaRPr lang="en-US" sz="2000" dirty="0"/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40901" y="5250385"/>
            <a:ext cx="6644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Most modern computers use 32-bit (4 byte) or 64-bit (8 byte) words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/>
              <a:t>4</a:t>
            </a:r>
            <a:endParaRPr lang="en-US" sz="2000" dirty="0" smtClean="0"/>
          </a:p>
          <a:p>
            <a:r>
              <a:rPr lang="en-US" sz="2000" dirty="0"/>
              <a:t>8</a:t>
            </a:r>
            <a:endParaRPr lang="en-US" sz="2000" dirty="0" smtClean="0"/>
          </a:p>
          <a:p>
            <a:r>
              <a:rPr lang="en-US" sz="2000" dirty="0" smtClean="0"/>
              <a:t>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6334" y="1905000"/>
            <a:ext cx="136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32-bit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9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in the CS52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23924" y="2347124"/>
            <a:ext cx="50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10101011 10001010</a:t>
            </a:r>
          </a:p>
          <a:p>
            <a:r>
              <a:rPr lang="en-US" sz="2000" dirty="0" smtClean="0"/>
              <a:t>00010010 01011010</a:t>
            </a:r>
          </a:p>
          <a:p>
            <a:r>
              <a:rPr lang="en-US" sz="2000" dirty="0" smtClean="0"/>
              <a:t>11001011 00001110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40901" y="5250385"/>
            <a:ext cx="6644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We’ll use 16-bit words for our model (the CS52 machine)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4</a:t>
            </a:r>
          </a:p>
          <a:p>
            <a:r>
              <a:rPr lang="en-US" sz="2000" dirty="0" smtClean="0"/>
              <a:t>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6334" y="1905000"/>
            <a:ext cx="136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16-bit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3539"/>
          <a:stretch/>
        </p:blipFill>
        <p:spPr>
          <a:xfrm>
            <a:off x="288093" y="239891"/>
            <a:ext cx="8635426" cy="18203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16" name="Right Brace 1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8093" y="239891"/>
            <a:ext cx="3394907" cy="352776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3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machine instructions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52333" y="3838222"/>
            <a:ext cx="4388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types of operations might we want to do (think really basic)?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78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machine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main types of instructions</a:t>
            </a:r>
          </a:p>
          <a:p>
            <a:pPr marL="514350" indent="-514350">
              <a:buAutoNum type="arabicPeriod"/>
            </a:pPr>
            <a:r>
              <a:rPr lang="en-US" dirty="0" smtClean="0"/>
              <a:t>math</a:t>
            </a:r>
          </a:p>
          <a:p>
            <a:pPr marL="514350" indent="-514350">
              <a:buAutoNum type="arabicPeriod"/>
            </a:pPr>
            <a:r>
              <a:rPr lang="en-US" dirty="0" smtClean="0"/>
              <a:t>branch/conditionals</a:t>
            </a:r>
          </a:p>
          <a:p>
            <a:pPr marL="514350" indent="-514350">
              <a:buAutoNum type="arabicPeriod"/>
            </a:pPr>
            <a:r>
              <a:rPr lang="en-US" dirty="0" smtClean="0"/>
              <a:t>memory</a:t>
            </a:r>
          </a:p>
          <a:p>
            <a:pPr marL="514350" indent="-514350">
              <a:buAutoNum type="arabicPeriod"/>
            </a:pPr>
            <a:r>
              <a:rPr lang="en-US" dirty="0" smtClean="0"/>
              <a:t>control the machine (e.g. stop it)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59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011" y="908756"/>
            <a:ext cx="3862210" cy="2788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92702" y="366889"/>
            <a:ext cx="212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instruction name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1657" y="364067"/>
            <a:ext cx="144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arguments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011" y="908756"/>
            <a:ext cx="3862210" cy="2788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92702" y="366889"/>
            <a:ext cx="212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instruction name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1657" y="364067"/>
            <a:ext cx="144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arguments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022122" y="936978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7550" y="4500223"/>
            <a:ext cx="4009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instruction/operation name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(always three characters)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14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011" y="908756"/>
            <a:ext cx="3862210" cy="2788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92702" y="366889"/>
            <a:ext cx="212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instruction name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1657" y="364067"/>
            <a:ext cx="144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arguments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165434" y="1439333"/>
            <a:ext cx="2182677" cy="1312334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34661" y="4232112"/>
            <a:ext cx="38137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operation arguments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R = register (e.g. r0)</a:t>
            </a:r>
          </a:p>
          <a:p>
            <a:r>
              <a:rPr lang="en-US" sz="2800" dirty="0" smtClean="0">
                <a:solidFill>
                  <a:srgbClr val="FF6600"/>
                </a:solidFill>
              </a:rPr>
              <a:t>S = signed number (byte)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0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011" y="908756"/>
            <a:ext cx="3862210" cy="2788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92702" y="366889"/>
            <a:ext cx="212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instruction name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1657" y="364067"/>
            <a:ext cx="144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arguments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3813043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292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r2 r3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737556" y="180622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330614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292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r2 r3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07517" y="1544612"/>
            <a:ext cx="2012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r1 = r2 + r3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632" y="2294466"/>
            <a:ext cx="479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Add contents of registers r2 and r3 and store the result in r1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233036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3825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r2 r1 10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737556" y="180622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1086311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3825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r2 r1 10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307517" y="1544612"/>
            <a:ext cx="2091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r2 = r1 + 10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632" y="2294466"/>
            <a:ext cx="479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Add 10 to the contents of register r1 and store in r2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2083874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6444" y="2370667"/>
            <a:ext cx="3334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in r2?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139141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0777" y="309223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54888" y="799110"/>
            <a:ext cx="2074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-8, 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83110" y="1265942"/>
            <a:ext cx="117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16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9122" y="4459112"/>
            <a:ext cx="758172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register where the answer will go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register of first operand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S/R:	register/value of second operand</a:t>
            </a:r>
          </a:p>
        </p:txBody>
      </p:sp>
    </p:spTree>
    <p:extLst>
      <p:ext uri="{BB962C8B-B14F-4D97-AF65-F5344CB8AC3E}">
        <p14:creationId xmlns:p14="http://schemas.microsoft.com/office/powerpoint/2010/main" val="161521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5471" y="3064891"/>
            <a:ext cx="66479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 = save data in register TO memory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 = put data FROM memory into a register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44" y="1811867"/>
            <a:ext cx="2095500" cy="11049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memory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47871" y="4586069"/>
            <a:ext cx="72814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 r1 r2  ; store the contents of r1 to </a:t>
            </a:r>
            <a:r>
              <a:rPr lang="en-US" sz="2800" dirty="0" err="1" smtClean="0">
                <a:solidFill>
                  <a:srgbClr val="0000FF"/>
                </a:solidFill>
              </a:rPr>
              <a:t>mem</a:t>
            </a:r>
            <a:r>
              <a:rPr lang="en-US" sz="2800" dirty="0" smtClean="0">
                <a:solidFill>
                  <a:srgbClr val="0000FF"/>
                </a:solidFill>
              </a:rPr>
              <a:t>[r2]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 r1 r2 ; get data from </a:t>
            </a:r>
            <a:r>
              <a:rPr lang="en-US" sz="2800" dirty="0" err="1" smtClean="0">
                <a:solidFill>
                  <a:srgbClr val="0000FF"/>
                </a:solidFill>
              </a:rPr>
              <a:t>mem</a:t>
            </a:r>
            <a:r>
              <a:rPr lang="en-US" sz="2800" dirty="0" smtClean="0">
                <a:solidFill>
                  <a:srgbClr val="0000FF"/>
                </a:solidFill>
              </a:rPr>
              <a:t>[r2] and put into r1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440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5471" y="3064891"/>
            <a:ext cx="66479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 = save data in register TO memory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 = put data FROM memory into a register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471" y="4329668"/>
            <a:ext cx="76867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Special cases: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saving TO (</a:t>
            </a:r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) address 0 prints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reading from (</a:t>
            </a:r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) address 0 gets input from user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844" y="1811867"/>
            <a:ext cx="2095500" cy="11049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287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CS52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2647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4092223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4767112"/>
            <a:ext cx="400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whitespace before operations/instructions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051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CS52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subtract.a52</a:t>
            </a:r>
          </a:p>
          <a:p>
            <a:pPr>
              <a:buFontTx/>
              <a:buChar char="-"/>
            </a:pPr>
            <a:r>
              <a:rPr lang="en-US" dirty="0" smtClean="0"/>
              <a:t>load two numbers from the user</a:t>
            </a:r>
          </a:p>
          <a:p>
            <a:pPr>
              <a:buFontTx/>
              <a:buChar char="-"/>
            </a:pPr>
            <a:r>
              <a:rPr lang="en-US" dirty="0" smtClean="0"/>
              <a:t>subtract</a:t>
            </a:r>
          </a:p>
          <a:p>
            <a:pPr>
              <a:buFontTx/>
              <a:buChar char="-"/>
            </a:pPr>
            <a:r>
              <a:rPr lang="en-US" dirty="0" smtClean="0"/>
              <a:t>print the result</a:t>
            </a:r>
          </a:p>
        </p:txBody>
      </p:sp>
    </p:spTree>
    <p:extLst>
      <p:ext uri="{BB962C8B-B14F-4D97-AF65-F5344CB8AC3E}">
        <p14:creationId xmlns:p14="http://schemas.microsoft.com/office/powerpoint/2010/main" val="4096784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simulator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Different windows</a:t>
            </a:r>
          </a:p>
          <a:p>
            <a:pPr lvl="1"/>
            <a:r>
              <a:rPr lang="en-US" dirty="0" smtClean="0"/>
              <a:t>Memory (left)</a:t>
            </a:r>
          </a:p>
          <a:p>
            <a:pPr lvl="1"/>
            <a:r>
              <a:rPr lang="en-US" dirty="0" smtClean="0"/>
              <a:t>Instruction execution (right)</a:t>
            </a:r>
          </a:p>
          <a:p>
            <a:pPr lvl="1"/>
            <a:r>
              <a:rPr lang="en-US" dirty="0" smtClean="0"/>
              <a:t>Registers</a:t>
            </a:r>
          </a:p>
          <a:p>
            <a:pPr lvl="1"/>
            <a:r>
              <a:rPr lang="en-US" dirty="0" smtClean="0"/>
              <a:t>I/O and running program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6607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222" y="633589"/>
            <a:ext cx="1879600" cy="3009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9122" y="4459112"/>
            <a:ext cx="6837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first register for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second register in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B:		label</a:t>
            </a:r>
          </a:p>
        </p:txBody>
      </p:sp>
    </p:spTree>
    <p:extLst>
      <p:ext uri="{BB962C8B-B14F-4D97-AF65-F5344CB8AC3E}">
        <p14:creationId xmlns:p14="http://schemas.microsoft.com/office/powerpoint/2010/main" val="2587192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9890" y="719667"/>
            <a:ext cx="2407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r3 r0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1778" y="154461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122" y="4459112"/>
            <a:ext cx="6837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first register for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second register in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B:		label</a:t>
            </a:r>
          </a:p>
        </p:txBody>
      </p:sp>
    </p:spTree>
    <p:extLst>
      <p:ext uri="{BB962C8B-B14F-4D97-AF65-F5344CB8AC3E}">
        <p14:creationId xmlns:p14="http://schemas.microsoft.com/office/powerpoint/2010/main" val="367736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9890" y="719667"/>
            <a:ext cx="2407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r3 r0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48834" y="1424113"/>
            <a:ext cx="6307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r3 = 0, branch to the label “done”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not (else) </a:t>
            </a:r>
            <a:r>
              <a:rPr lang="en-US" sz="2800" dirty="0" err="1" smtClean="0">
                <a:solidFill>
                  <a:srgbClr val="0000FF"/>
                </a:solidFill>
              </a:rPr>
              <a:t>ic</a:t>
            </a:r>
            <a:r>
              <a:rPr lang="en-US" sz="2800" dirty="0" smtClean="0">
                <a:solidFill>
                  <a:srgbClr val="0000FF"/>
                </a:solidFill>
              </a:rPr>
              <a:t> is incremented as normal to the next instruction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122" y="4459112"/>
            <a:ext cx="6837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first register for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second register in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B:		label</a:t>
            </a:r>
          </a:p>
        </p:txBody>
      </p:sp>
    </p:spTree>
    <p:extLst>
      <p:ext uri="{BB962C8B-B14F-4D97-AF65-F5344CB8AC3E}">
        <p14:creationId xmlns:p14="http://schemas.microsoft.com/office/powerpoint/2010/main" val="2881821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9890" y="719667"/>
            <a:ext cx="2288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ble</a:t>
            </a:r>
            <a:r>
              <a:rPr lang="en-US" sz="2800" dirty="0" smtClean="0"/>
              <a:t> r2 r3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1778" y="154461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122" y="4459112"/>
            <a:ext cx="6837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first register for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second register in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B:		label</a:t>
            </a:r>
          </a:p>
        </p:txBody>
      </p:sp>
    </p:spTree>
    <p:extLst>
      <p:ext uri="{BB962C8B-B14F-4D97-AF65-F5344CB8AC3E}">
        <p14:creationId xmlns:p14="http://schemas.microsoft.com/office/powerpoint/2010/main" val="2125752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9890" y="719667"/>
            <a:ext cx="2288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ble</a:t>
            </a:r>
            <a:r>
              <a:rPr lang="en-US" sz="2800" smtClean="0"/>
              <a:t> r2 r3 </a:t>
            </a:r>
            <a:r>
              <a:rPr lang="en-US" sz="2800" dirty="0" smtClean="0"/>
              <a:t>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219" y="1806222"/>
            <a:ext cx="551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r2 &lt;= r3, branch to the label done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9122" y="4459112"/>
            <a:ext cx="68375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1</a:t>
            </a:r>
            <a:r>
              <a:rPr lang="en-US" sz="3200" baseline="30000" dirty="0" smtClean="0">
                <a:solidFill>
                  <a:srgbClr val="FF6600"/>
                </a:solidFill>
              </a:rPr>
              <a:t>st</a:t>
            </a:r>
            <a:r>
              <a:rPr lang="en-US" sz="3200" dirty="0" smtClean="0">
                <a:solidFill>
                  <a:srgbClr val="FF6600"/>
                </a:solidFill>
              </a:rPr>
              <a:t> R: 		first register for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2</a:t>
            </a:r>
            <a:r>
              <a:rPr lang="en-US" sz="3200" baseline="30000" dirty="0" smtClean="0">
                <a:solidFill>
                  <a:srgbClr val="FF6600"/>
                </a:solidFill>
              </a:rPr>
              <a:t>nd</a:t>
            </a:r>
            <a:r>
              <a:rPr lang="en-US" sz="3200" dirty="0" smtClean="0">
                <a:solidFill>
                  <a:srgbClr val="FF6600"/>
                </a:solidFill>
              </a:rPr>
              <a:t> R: 	second register in comparison</a:t>
            </a:r>
          </a:p>
          <a:p>
            <a:r>
              <a:rPr lang="en-US" sz="3200" dirty="0" smtClean="0">
                <a:solidFill>
                  <a:srgbClr val="FF6600"/>
                </a:solidFill>
              </a:rPr>
              <a:t>3</a:t>
            </a:r>
            <a:r>
              <a:rPr lang="en-US" sz="3200" baseline="30000" dirty="0" smtClean="0">
                <a:solidFill>
                  <a:srgbClr val="FF6600"/>
                </a:solidFill>
              </a:rPr>
              <a:t>rd</a:t>
            </a:r>
            <a:r>
              <a:rPr lang="en-US" sz="3200" dirty="0" smtClean="0">
                <a:solidFill>
                  <a:srgbClr val="FF6600"/>
                </a:solidFill>
              </a:rPr>
              <a:t> B:		label</a:t>
            </a:r>
          </a:p>
        </p:txBody>
      </p:sp>
    </p:spTree>
    <p:extLst>
      <p:ext uri="{BB962C8B-B14F-4D97-AF65-F5344CB8AC3E}">
        <p14:creationId xmlns:p14="http://schemas.microsoft.com/office/powerpoint/2010/main" val="3542697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6388" y="4301672"/>
            <a:ext cx="61101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Conditionals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Loops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Change the order that instructions are executed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222" y="633589"/>
            <a:ext cx="1879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81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machine execution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93" y="2607733"/>
            <a:ext cx="8635426" cy="210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3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CS52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39441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...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5487944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5995944"/>
            <a:ext cx="4586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- whitespace before operations/instructions</a:t>
            </a:r>
          </a:p>
          <a:p>
            <a:r>
              <a:rPr lang="en-US" sz="2000" dirty="0" smtClean="0"/>
              <a:t>- labels go here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482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CS52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max_simple.a52</a:t>
            </a:r>
          </a:p>
          <a:p>
            <a:pPr>
              <a:buFontTx/>
              <a:buChar char="-"/>
            </a:pPr>
            <a:r>
              <a:rPr lang="en-US" dirty="0" smtClean="0"/>
              <a:t>Get two values from the user</a:t>
            </a:r>
          </a:p>
          <a:p>
            <a:pPr>
              <a:buFontTx/>
              <a:buChar char="-"/>
            </a:pPr>
            <a:r>
              <a:rPr lang="en-US" dirty="0"/>
              <a:t>C</a:t>
            </a:r>
            <a:r>
              <a:rPr lang="en-US" dirty="0" smtClean="0"/>
              <a:t>ompare them</a:t>
            </a:r>
          </a:p>
          <a:p>
            <a:pPr>
              <a:buFontTx/>
              <a:buChar char="-"/>
            </a:pPr>
            <a:r>
              <a:rPr lang="en-US" dirty="0" smtClean="0"/>
              <a:t>Use a branch to distinguish between the two cases</a:t>
            </a:r>
          </a:p>
          <a:p>
            <a:pPr lvl="1">
              <a:buFontTx/>
              <a:buChar char="-"/>
            </a:pPr>
            <a:r>
              <a:rPr lang="en-US" dirty="0" smtClean="0"/>
              <a:t>Goal is to get largest value in r3</a:t>
            </a:r>
          </a:p>
          <a:p>
            <a:pPr>
              <a:buFontTx/>
              <a:buChar char="-"/>
            </a:pPr>
            <a:r>
              <a:rPr lang="en-US" dirty="0" smtClean="0"/>
              <a:t>print largest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33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12528</TotalTime>
  <Words>1041</Words>
  <Application>Microsoft Macintosh PowerPoint</Application>
  <PresentationFormat>On-screen Show (4:3)</PresentationFormat>
  <Paragraphs>335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Median</vt:lpstr>
      <vt:lpstr>CS52 machine</vt:lpstr>
      <vt:lpstr>Admin</vt:lpstr>
      <vt:lpstr>Examples from this lecture</vt:lpstr>
      <vt:lpstr>Computer internals</vt:lpstr>
      <vt:lpstr>Computer internals simplified</vt:lpstr>
      <vt:lpstr>Computer internals simplified</vt:lpstr>
      <vt:lpstr>Computer internals simplified</vt:lpstr>
      <vt:lpstr>Computer internals simplified</vt:lpstr>
      <vt:lpstr>Computer simplified</vt:lpstr>
      <vt:lpstr>Inside the CPU</vt:lpstr>
      <vt:lpstr>Memory speed</vt:lpstr>
      <vt:lpstr>Memory</vt:lpstr>
      <vt:lpstr>Memory</vt:lpstr>
      <vt:lpstr>Memory sizes</vt:lpstr>
      <vt:lpstr>Memory sizes</vt:lpstr>
      <vt:lpstr>Memory</vt:lpstr>
      <vt:lpstr>Memory</vt:lpstr>
      <vt:lpstr>Memory</vt:lpstr>
      <vt:lpstr>Memory in the CS52 Machine</vt:lpstr>
      <vt:lpstr>CS52 machine</vt:lpstr>
      <vt:lpstr>PowerPoint Presentation</vt:lpstr>
      <vt:lpstr>CS52 machine instructions</vt:lpstr>
      <vt:lpstr>CS52 machine code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Accessing memory</vt:lpstr>
      <vt:lpstr>Accessing memory</vt:lpstr>
      <vt:lpstr>Basic structure of CS52 program</vt:lpstr>
      <vt:lpstr>Running the CS52 machine</vt:lpstr>
      <vt:lpstr>CS52 simulator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CS52 machine execution</vt:lpstr>
      <vt:lpstr>Basic structure of CS52 program</vt:lpstr>
      <vt:lpstr>More CS52 examples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2193</cp:revision>
  <cp:lastPrinted>2013-09-17T22:01:58Z</cp:lastPrinted>
  <dcterms:created xsi:type="dcterms:W3CDTF">2013-09-08T20:10:23Z</dcterms:created>
  <dcterms:modified xsi:type="dcterms:W3CDTF">2017-02-09T22:28:09Z</dcterms:modified>
</cp:coreProperties>
</file>