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3"/>
  </p:notesMasterIdLst>
  <p:sldIdLst>
    <p:sldId id="256" r:id="rId2"/>
    <p:sldId id="384" r:id="rId3"/>
    <p:sldId id="411" r:id="rId4"/>
    <p:sldId id="386" r:id="rId5"/>
    <p:sldId id="352" r:id="rId6"/>
    <p:sldId id="353" r:id="rId7"/>
    <p:sldId id="354" r:id="rId8"/>
    <p:sldId id="355" r:id="rId9"/>
    <p:sldId id="356" r:id="rId10"/>
    <p:sldId id="359" r:id="rId11"/>
    <p:sldId id="360" r:id="rId12"/>
    <p:sldId id="387" r:id="rId13"/>
    <p:sldId id="361" r:id="rId14"/>
    <p:sldId id="391" r:id="rId15"/>
    <p:sldId id="392" r:id="rId16"/>
    <p:sldId id="394" r:id="rId17"/>
    <p:sldId id="395" r:id="rId18"/>
    <p:sldId id="396" r:id="rId19"/>
    <p:sldId id="397" r:id="rId20"/>
    <p:sldId id="398" r:id="rId21"/>
    <p:sldId id="455" r:id="rId22"/>
    <p:sldId id="402" r:id="rId23"/>
    <p:sldId id="403" r:id="rId24"/>
    <p:sldId id="404" r:id="rId25"/>
    <p:sldId id="405" r:id="rId26"/>
    <p:sldId id="408" r:id="rId27"/>
    <p:sldId id="409" r:id="rId28"/>
    <p:sldId id="410" r:id="rId29"/>
    <p:sldId id="362" r:id="rId30"/>
    <p:sldId id="363" r:id="rId31"/>
    <p:sldId id="389" r:id="rId32"/>
    <p:sldId id="364" r:id="rId33"/>
    <p:sldId id="365" r:id="rId34"/>
    <p:sldId id="366" r:id="rId35"/>
    <p:sldId id="367" r:id="rId36"/>
    <p:sldId id="368" r:id="rId37"/>
    <p:sldId id="369" r:id="rId38"/>
    <p:sldId id="390" r:id="rId39"/>
    <p:sldId id="370" r:id="rId40"/>
    <p:sldId id="371" r:id="rId41"/>
    <p:sldId id="372" r:id="rId42"/>
    <p:sldId id="373" r:id="rId43"/>
    <p:sldId id="374" r:id="rId44"/>
    <p:sldId id="375" r:id="rId45"/>
    <p:sldId id="376" r:id="rId46"/>
    <p:sldId id="377" r:id="rId47"/>
    <p:sldId id="378" r:id="rId48"/>
    <p:sldId id="379" r:id="rId49"/>
    <p:sldId id="380" r:id="rId50"/>
    <p:sldId id="381" r:id="rId51"/>
    <p:sldId id="382" r:id="rId52"/>
    <p:sldId id="414" r:id="rId53"/>
    <p:sldId id="413" r:id="rId54"/>
    <p:sldId id="415" r:id="rId55"/>
    <p:sldId id="416" r:id="rId56"/>
    <p:sldId id="418" r:id="rId57"/>
    <p:sldId id="419" r:id="rId58"/>
    <p:sldId id="421" r:id="rId59"/>
    <p:sldId id="420" r:id="rId60"/>
    <p:sldId id="417" r:id="rId61"/>
    <p:sldId id="422" r:id="rId62"/>
    <p:sldId id="423" r:id="rId63"/>
    <p:sldId id="424" r:id="rId64"/>
    <p:sldId id="425" r:id="rId65"/>
    <p:sldId id="426" r:id="rId66"/>
    <p:sldId id="428" r:id="rId67"/>
    <p:sldId id="427" r:id="rId68"/>
    <p:sldId id="429" r:id="rId69"/>
    <p:sldId id="430" r:id="rId70"/>
    <p:sldId id="431" r:id="rId71"/>
    <p:sldId id="432" r:id="rId72"/>
    <p:sldId id="433" r:id="rId73"/>
    <p:sldId id="435" r:id="rId74"/>
    <p:sldId id="434" r:id="rId75"/>
    <p:sldId id="436" r:id="rId76"/>
    <p:sldId id="437" r:id="rId77"/>
    <p:sldId id="438" r:id="rId78"/>
    <p:sldId id="439" r:id="rId79"/>
    <p:sldId id="440" r:id="rId80"/>
    <p:sldId id="441" r:id="rId81"/>
    <p:sldId id="442" r:id="rId82"/>
    <p:sldId id="443" r:id="rId83"/>
    <p:sldId id="444" r:id="rId84"/>
    <p:sldId id="445" r:id="rId85"/>
    <p:sldId id="446" r:id="rId86"/>
    <p:sldId id="447" r:id="rId87"/>
    <p:sldId id="448" r:id="rId88"/>
    <p:sldId id="449" r:id="rId89"/>
    <p:sldId id="451" r:id="rId90"/>
    <p:sldId id="450" r:id="rId91"/>
    <p:sldId id="452" r:id="rId92"/>
    <p:sldId id="453" r:id="rId93"/>
    <p:sldId id="454" r:id="rId94"/>
    <p:sldId id="456" r:id="rId95"/>
    <p:sldId id="457" r:id="rId96"/>
    <p:sldId id="458" r:id="rId97"/>
    <p:sldId id="459" r:id="rId98"/>
    <p:sldId id="461" r:id="rId99"/>
    <p:sldId id="460" r:id="rId100"/>
    <p:sldId id="462" r:id="rId101"/>
    <p:sldId id="463" r:id="rId102"/>
    <p:sldId id="464" r:id="rId103"/>
    <p:sldId id="465" r:id="rId104"/>
    <p:sldId id="466" r:id="rId105"/>
    <p:sldId id="467" r:id="rId106"/>
    <p:sldId id="468" r:id="rId107"/>
    <p:sldId id="470" r:id="rId108"/>
    <p:sldId id="469" r:id="rId109"/>
    <p:sldId id="471" r:id="rId110"/>
    <p:sldId id="472" r:id="rId111"/>
    <p:sldId id="473" r:id="rId112"/>
    <p:sldId id="474" r:id="rId113"/>
    <p:sldId id="475" r:id="rId114"/>
    <p:sldId id="476" r:id="rId115"/>
    <p:sldId id="477" r:id="rId116"/>
    <p:sldId id="478" r:id="rId117"/>
    <p:sldId id="479" r:id="rId118"/>
    <p:sldId id="412" r:id="rId119"/>
    <p:sldId id="480" r:id="rId120"/>
    <p:sldId id="481" r:id="rId121"/>
    <p:sldId id="482" r:id="rId1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D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57" autoAdjust="0"/>
    <p:restoredTop sz="94660"/>
  </p:normalViewPr>
  <p:slideViewPr>
    <p:cSldViewPr snapToGrid="0" snapToObjects="1">
      <p:cViewPr>
        <p:scale>
          <a:sx n="90" d="100"/>
          <a:sy n="90" d="100"/>
        </p:scale>
        <p:origin x="-1096" y="-2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20" Type="http://schemas.openxmlformats.org/officeDocument/2006/relationships/slide" Target="slides/slide119.xml"/><Relationship Id="rId121" Type="http://schemas.openxmlformats.org/officeDocument/2006/relationships/slide" Target="slides/slide120.xml"/><Relationship Id="rId122" Type="http://schemas.openxmlformats.org/officeDocument/2006/relationships/slide" Target="slides/slide121.xml"/><Relationship Id="rId123" Type="http://schemas.openxmlformats.org/officeDocument/2006/relationships/notesMaster" Target="notesMasters/notesMaster1.xml"/><Relationship Id="rId124" Type="http://schemas.openxmlformats.org/officeDocument/2006/relationships/printerSettings" Target="printerSettings/printerSettings1.bin"/><Relationship Id="rId125" Type="http://schemas.openxmlformats.org/officeDocument/2006/relationships/presProps" Target="presProps.xml"/><Relationship Id="rId126" Type="http://schemas.openxmlformats.org/officeDocument/2006/relationships/viewProps" Target="viewProps.xml"/><Relationship Id="rId127" Type="http://schemas.openxmlformats.org/officeDocument/2006/relationships/theme" Target="theme/theme1.xml"/><Relationship Id="rId128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08" Type="http://schemas.openxmlformats.org/officeDocument/2006/relationships/slide" Target="slides/slide107.xml"/><Relationship Id="rId109" Type="http://schemas.openxmlformats.org/officeDocument/2006/relationships/slide" Target="slides/slide108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00" Type="http://schemas.openxmlformats.org/officeDocument/2006/relationships/slide" Target="slides/slide99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110" Type="http://schemas.openxmlformats.org/officeDocument/2006/relationships/slide" Target="slides/slide109.xml"/><Relationship Id="rId111" Type="http://schemas.openxmlformats.org/officeDocument/2006/relationships/slide" Target="slides/slide110.xml"/><Relationship Id="rId112" Type="http://schemas.openxmlformats.org/officeDocument/2006/relationships/slide" Target="slides/slide111.xml"/><Relationship Id="rId113" Type="http://schemas.openxmlformats.org/officeDocument/2006/relationships/slide" Target="slides/slide112.xml"/><Relationship Id="rId114" Type="http://schemas.openxmlformats.org/officeDocument/2006/relationships/slide" Target="slides/slide113.xml"/><Relationship Id="rId115" Type="http://schemas.openxmlformats.org/officeDocument/2006/relationships/slide" Target="slides/slide114.xml"/><Relationship Id="rId116" Type="http://schemas.openxmlformats.org/officeDocument/2006/relationships/slide" Target="slides/slide115.xml"/><Relationship Id="rId117" Type="http://schemas.openxmlformats.org/officeDocument/2006/relationships/slide" Target="slides/slide116.xml"/><Relationship Id="rId118" Type="http://schemas.openxmlformats.org/officeDocument/2006/relationships/slide" Target="slides/slide117.xml"/><Relationship Id="rId119" Type="http://schemas.openxmlformats.org/officeDocument/2006/relationships/slide" Target="slides/slide1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918EF-26F2-F641-9B39-65E2E78847ED}" type="datetimeFigureOut">
              <a:rPr lang="en-US" smtClean="0"/>
              <a:t>2/13/17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3207C-337C-5744-B32B-244402CD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08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2/13/17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2/13/17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2/13/17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2/13/17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2/13/17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2/13/17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2/13/17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2/13/17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2/13/17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2/13/17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2/13/17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2/13/17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s.pomona.edu/~dkauchak/classes/cs52/examples/cs52machine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s.pomona.edu/~dkauchak/classes/cs52/examples/cs52machine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38903" y="3787722"/>
            <a:ext cx="6903302" cy="1828800"/>
          </a:xfrm>
        </p:spPr>
        <p:txBody>
          <a:bodyPr/>
          <a:lstStyle/>
          <a:p>
            <a:r>
              <a:rPr lang="en-US" dirty="0" smtClean="0"/>
              <a:t>CS52 calling functions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David Kauchak</a:t>
            </a:r>
            <a:br>
              <a:rPr lang="en-US" dirty="0" smtClean="0"/>
            </a:br>
            <a:r>
              <a:rPr lang="en-US" dirty="0" smtClean="0"/>
              <a:t>CS 52 – Spring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200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from this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2700867"/>
            <a:ext cx="8531352" cy="68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hlinkClick r:id="rId2"/>
              </a:rPr>
              <a:t>http://www.cs.pomona.edu/~dkauchak/classes/cs52/</a:t>
            </a:r>
            <a:r>
              <a:rPr lang="en-US" sz="2000" dirty="0" smtClean="0">
                <a:hlinkClick r:id="rId2"/>
              </a:rPr>
              <a:t>examples/cs52machine/</a:t>
            </a: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25027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CS52 </a:t>
            </a:r>
            <a:r>
              <a:rPr lang="en-US" dirty="0" smtClean="0"/>
              <a:t>machine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45221" y="2712961"/>
            <a:ext cx="2709334" cy="327900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341090" y="2111689"/>
            <a:ext cx="8125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CPU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061" y="3176666"/>
            <a:ext cx="2240131" cy="15916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57461" y="2767444"/>
            <a:ext cx="1049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processor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22609" y="2877513"/>
            <a:ext cx="2240131" cy="1890825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575045" y="4951484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755667" y="4948663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936289" y="4945842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122555" y="4945842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303177" y="4943021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448332" y="5625075"/>
            <a:ext cx="963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registers</a:t>
            </a:r>
            <a:endParaRPr lang="en-US" dirty="0"/>
          </a:p>
        </p:txBody>
      </p:sp>
      <p:sp>
        <p:nvSpPr>
          <p:cNvPr id="20" name="Right Arrow 19"/>
          <p:cNvSpPr/>
          <p:nvPr/>
        </p:nvSpPr>
        <p:spPr>
          <a:xfrm rot="19453970">
            <a:off x="2480917" y="4731023"/>
            <a:ext cx="1828136" cy="386203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292958" y="2808549"/>
            <a:ext cx="1211438" cy="414078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4657728" y="2795667"/>
            <a:ext cx="3240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ic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4292958" y="3525394"/>
            <a:ext cx="1211438" cy="414078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657728" y="3512512"/>
            <a:ext cx="388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r0</a:t>
            </a:r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4318359" y="4255483"/>
            <a:ext cx="1211438" cy="414078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4683129" y="4242601"/>
            <a:ext cx="388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r1</a:t>
            </a:r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4333529" y="4909097"/>
            <a:ext cx="1211438" cy="414078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4698299" y="4896215"/>
            <a:ext cx="388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r2</a:t>
            </a:r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4358930" y="5639186"/>
            <a:ext cx="1211438" cy="414078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4723700" y="5626304"/>
            <a:ext cx="388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r3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5799671" y="2504516"/>
            <a:ext cx="303159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instruction counter</a:t>
            </a:r>
          </a:p>
          <a:p>
            <a:r>
              <a:rPr lang="en-US" dirty="0" smtClean="0"/>
              <a:t>(location in memory of the next</a:t>
            </a:r>
          </a:p>
          <a:p>
            <a:r>
              <a:rPr lang="en-US" dirty="0" smtClean="0"/>
              <a:t> instruction in memory)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813782" y="3541918"/>
            <a:ext cx="28265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holds the value 0 (read only)</a:t>
            </a:r>
            <a:endParaRPr lang="en-US" dirty="0"/>
          </a:p>
        </p:txBody>
      </p:sp>
      <p:sp>
        <p:nvSpPr>
          <p:cNvPr id="36" name="Right Brace 35"/>
          <p:cNvSpPr/>
          <p:nvPr/>
        </p:nvSpPr>
        <p:spPr>
          <a:xfrm>
            <a:off x="5799671" y="4233175"/>
            <a:ext cx="578551" cy="1820089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6589889" y="4705066"/>
            <a:ext cx="19672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general purpose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read/write</a:t>
            </a:r>
          </a:p>
        </p:txBody>
      </p:sp>
    </p:spTree>
    <p:extLst>
      <p:ext uri="{BB962C8B-B14F-4D97-AF65-F5344CB8AC3E}">
        <p14:creationId xmlns:p14="http://schemas.microsoft.com/office/powerpoint/2010/main" val="8308690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CS52 machine execution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093" y="2607733"/>
            <a:ext cx="8635426" cy="2105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1328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Basic structure of CS52 program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18759" y="1797756"/>
            <a:ext cx="8855907" cy="39441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; great comments at the top!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;</a:t>
            </a:r>
            <a:endParaRPr lang="en-US" sz="1800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instruction1		; comment</a:t>
            </a: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instruction2		; comment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...</a:t>
            </a: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label1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instruction		; comment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instruction		; comment</a:t>
            </a: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label2</a:t>
            </a: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...</a:t>
            </a: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		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hlt</a:t>
            </a:r>
            <a:r>
              <a:rPr lang="en-US" sz="1800" dirty="0" smtClean="0">
                <a:latin typeface="Courier New"/>
                <a:cs typeface="Courier New"/>
              </a:rPr>
              <a:t>						 </a:t>
            </a:r>
            <a:endParaRPr lang="en-US" sz="1800" dirty="0">
              <a:latin typeface="Courier New"/>
              <a:cs typeface="Courier New"/>
            </a:endParaRPr>
          </a:p>
        </p:txBody>
      </p:sp>
      <p:sp>
        <p:nvSpPr>
          <p:cNvPr id="5" name="Left Brace 4"/>
          <p:cNvSpPr/>
          <p:nvPr/>
        </p:nvSpPr>
        <p:spPr>
          <a:xfrm rot="16200000">
            <a:off x="592667" y="5487944"/>
            <a:ext cx="254000" cy="762000"/>
          </a:xfrm>
          <a:prstGeom prst="leftBrac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39889" y="5995944"/>
            <a:ext cx="45861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- whitespace before operations/instructions</a:t>
            </a:r>
          </a:p>
          <a:p>
            <a:r>
              <a:rPr lang="en-US" sz="2000" dirty="0" smtClean="0"/>
              <a:t>- labels go here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248270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CS52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Look at max_simple.a52</a:t>
            </a:r>
          </a:p>
          <a:p>
            <a:pPr>
              <a:buFontTx/>
              <a:buChar char="-"/>
            </a:pPr>
            <a:r>
              <a:rPr lang="en-US" dirty="0" smtClean="0"/>
              <a:t>Get two values from the user</a:t>
            </a:r>
          </a:p>
          <a:p>
            <a:pPr>
              <a:buFontTx/>
              <a:buChar char="-"/>
            </a:pPr>
            <a:r>
              <a:rPr lang="en-US" dirty="0"/>
              <a:t>C</a:t>
            </a:r>
            <a:r>
              <a:rPr lang="en-US" dirty="0" smtClean="0"/>
              <a:t>ompare them</a:t>
            </a:r>
          </a:p>
          <a:p>
            <a:pPr>
              <a:buFontTx/>
              <a:buChar char="-"/>
            </a:pPr>
            <a:r>
              <a:rPr lang="en-US" dirty="0" smtClean="0"/>
              <a:t>Use a branch to distinguish between the two cases</a:t>
            </a:r>
          </a:p>
          <a:p>
            <a:pPr lvl="1">
              <a:buFontTx/>
              <a:buChar char="-"/>
            </a:pPr>
            <a:r>
              <a:rPr lang="en-US" dirty="0" smtClean="0"/>
              <a:t>Goal is to get largest value in r3</a:t>
            </a:r>
          </a:p>
          <a:p>
            <a:pPr>
              <a:buFontTx/>
              <a:buChar char="-"/>
            </a:pPr>
            <a:r>
              <a:rPr lang="en-US" dirty="0" smtClean="0"/>
              <a:t>print largest value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6331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this code do?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118759" y="1797756"/>
            <a:ext cx="4566130" cy="49614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>
                <a:latin typeface="Courier New"/>
                <a:cs typeface="Courier New"/>
              </a:rPr>
              <a:t>bge</a:t>
            </a:r>
            <a:r>
              <a:rPr lang="en-US" sz="1800" dirty="0">
                <a:latin typeface="Courier New"/>
                <a:cs typeface="Courier New"/>
              </a:rPr>
              <a:t> r3 r0 </a:t>
            </a:r>
            <a:r>
              <a:rPr lang="en-US" sz="1800" dirty="0" err="1" smtClean="0">
                <a:latin typeface="Courier New"/>
                <a:cs typeface="Courier New"/>
              </a:rPr>
              <a:t>elif</a:t>
            </a:r>
            <a:endParaRPr lang="en-US" sz="1800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add </a:t>
            </a:r>
            <a:r>
              <a:rPr lang="en-US" sz="1800" dirty="0">
                <a:latin typeface="Courier New"/>
                <a:cs typeface="Courier New"/>
              </a:rPr>
              <a:t>r2 </a:t>
            </a:r>
            <a:r>
              <a:rPr lang="en-US" sz="1800" dirty="0" smtClean="0">
                <a:latin typeface="Courier New"/>
                <a:cs typeface="Courier New"/>
              </a:rPr>
              <a:t>r0 -1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>
                <a:latin typeface="Courier New"/>
                <a:cs typeface="Courier New"/>
              </a:rPr>
              <a:t>brs</a:t>
            </a:r>
            <a:r>
              <a:rPr lang="en-US" sz="1800" dirty="0">
                <a:latin typeface="Courier New"/>
                <a:cs typeface="Courier New"/>
              </a:rPr>
              <a:t> </a:t>
            </a:r>
            <a:r>
              <a:rPr lang="en-US" sz="1800" dirty="0" err="1" smtClean="0">
                <a:latin typeface="Courier New"/>
                <a:cs typeface="Courier New"/>
              </a:rPr>
              <a:t>endif</a:t>
            </a:r>
            <a:endParaRPr lang="en-US" sz="1800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 err="1" smtClean="0">
                <a:latin typeface="Courier New"/>
                <a:cs typeface="Courier New"/>
              </a:rPr>
              <a:t>elif</a:t>
            </a:r>
            <a:endParaRPr lang="en-US" sz="18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>
                <a:latin typeface="Courier New"/>
                <a:cs typeface="Courier New"/>
              </a:rPr>
              <a:t>beq</a:t>
            </a:r>
            <a:r>
              <a:rPr lang="en-US" sz="1800" dirty="0">
                <a:latin typeface="Courier New"/>
                <a:cs typeface="Courier New"/>
              </a:rPr>
              <a:t> r3 r0 </a:t>
            </a:r>
            <a:r>
              <a:rPr lang="en-US" sz="1800" dirty="0" smtClean="0">
                <a:latin typeface="Courier New"/>
                <a:cs typeface="Courier New"/>
              </a:rPr>
              <a:t>else</a:t>
            </a:r>
            <a:endParaRPr lang="en-US" sz="18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add </a:t>
            </a:r>
            <a:r>
              <a:rPr lang="en-US" sz="1800" dirty="0">
                <a:latin typeface="Courier New"/>
                <a:cs typeface="Courier New"/>
              </a:rPr>
              <a:t>r2 r0 </a:t>
            </a:r>
            <a:r>
              <a:rPr lang="en-US" sz="1800" dirty="0" smtClean="0">
                <a:latin typeface="Courier New"/>
                <a:cs typeface="Courier New"/>
              </a:rPr>
              <a:t>1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>
                <a:latin typeface="Courier New"/>
                <a:cs typeface="Courier New"/>
              </a:rPr>
              <a:t>brs</a:t>
            </a:r>
            <a:r>
              <a:rPr lang="en-US" sz="1800" dirty="0">
                <a:latin typeface="Courier New"/>
                <a:cs typeface="Courier New"/>
              </a:rPr>
              <a:t> </a:t>
            </a:r>
            <a:r>
              <a:rPr lang="en-US" sz="1800" dirty="0" err="1" smtClean="0">
                <a:latin typeface="Courier New"/>
                <a:cs typeface="Courier New"/>
              </a:rPr>
              <a:t>endif</a:t>
            </a:r>
            <a:endParaRPr lang="en-US" sz="18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add r2 r0 0</a:t>
            </a:r>
          </a:p>
          <a:p>
            <a:pPr marL="0" indent="0">
              <a:buNone/>
            </a:pPr>
            <a:r>
              <a:rPr lang="en-US" sz="1800" dirty="0" err="1">
                <a:latin typeface="Courier New"/>
                <a:cs typeface="Courier New"/>
              </a:rPr>
              <a:t>endif</a:t>
            </a:r>
            <a:endParaRPr lang="en-US" sz="18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>
                <a:latin typeface="Courier New"/>
                <a:cs typeface="Courier New"/>
              </a:rPr>
              <a:t>sto</a:t>
            </a:r>
            <a:r>
              <a:rPr lang="en-US" sz="1800" dirty="0">
                <a:latin typeface="Courier New"/>
                <a:cs typeface="Courier New"/>
              </a:rPr>
              <a:t> </a:t>
            </a:r>
            <a:r>
              <a:rPr lang="en-US" sz="1800" dirty="0" smtClean="0">
                <a:latin typeface="Courier New"/>
                <a:cs typeface="Courier New"/>
              </a:rPr>
              <a:t>r2 r0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>
                <a:latin typeface="Courier New"/>
                <a:cs typeface="Courier New"/>
              </a:rPr>
              <a:t>hlt</a:t>
            </a:r>
            <a:r>
              <a:rPr lang="en-US" sz="1800" dirty="0">
                <a:latin typeface="Courier New"/>
                <a:cs typeface="Courier New"/>
              </a:rPr>
              <a:t>			</a:t>
            </a: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		 </a:t>
            </a:r>
            <a:endParaRPr lang="en-US" sz="1800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6737548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this code do?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437179" y="1783645"/>
            <a:ext cx="2344212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if( r3 &lt; 0 ){</a:t>
            </a:r>
          </a:p>
          <a:p>
            <a:r>
              <a:rPr lang="en-US" sz="2400" dirty="0" smtClean="0"/>
              <a:t>  r2 = -1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}else if( r3 != 0 ){</a:t>
            </a:r>
          </a:p>
          <a:p>
            <a:r>
              <a:rPr lang="en-US" sz="2400" dirty="0" smtClean="0"/>
              <a:t>  r2 = 1</a:t>
            </a:r>
            <a:endParaRPr lang="en-US" sz="2400" dirty="0"/>
          </a:p>
          <a:p>
            <a:endParaRPr lang="en-US" sz="2400" dirty="0" smtClean="0"/>
          </a:p>
          <a:p>
            <a:r>
              <a:rPr lang="en-US" sz="2400" dirty="0" smtClean="0"/>
              <a:t>}else{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r2 = 0</a:t>
            </a:r>
            <a:endParaRPr lang="en-US" sz="2400" dirty="0"/>
          </a:p>
          <a:p>
            <a:r>
              <a:rPr lang="en-US" sz="2400" dirty="0" smtClean="0"/>
              <a:t>}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18759" y="1797756"/>
            <a:ext cx="8277352" cy="496146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1800" smtClean="0">
                <a:latin typeface="Courier New"/>
                <a:cs typeface="Courier New"/>
              </a:rPr>
              <a:t>	bge r3 r0 elif</a:t>
            </a:r>
          </a:p>
          <a:p>
            <a:pPr marL="0" indent="0">
              <a:buFont typeface="Wingdings"/>
              <a:buNone/>
            </a:pPr>
            <a:r>
              <a:rPr lang="en-US" sz="1800" smtClean="0">
                <a:latin typeface="Courier New"/>
                <a:cs typeface="Courier New"/>
              </a:rPr>
              <a:t>	add r2 r0 -1</a:t>
            </a:r>
          </a:p>
          <a:p>
            <a:pPr marL="0" indent="0">
              <a:buFont typeface="Wingdings"/>
              <a:buNone/>
            </a:pPr>
            <a:r>
              <a:rPr lang="en-US" sz="1800" smtClean="0">
                <a:latin typeface="Courier New"/>
                <a:cs typeface="Courier New"/>
              </a:rPr>
              <a:t>	brs endif</a:t>
            </a:r>
          </a:p>
          <a:p>
            <a:pPr marL="0" indent="0">
              <a:buFont typeface="Wingdings"/>
              <a:buNone/>
            </a:pPr>
            <a:r>
              <a:rPr lang="en-US" sz="1800" smtClean="0">
                <a:latin typeface="Courier New"/>
                <a:cs typeface="Courier New"/>
              </a:rPr>
              <a:t>elif</a:t>
            </a:r>
          </a:p>
          <a:p>
            <a:pPr marL="0" indent="0">
              <a:buFont typeface="Wingdings"/>
              <a:buNone/>
            </a:pPr>
            <a:r>
              <a:rPr lang="en-US" sz="1800" smtClean="0">
                <a:latin typeface="Courier New"/>
                <a:cs typeface="Courier New"/>
              </a:rPr>
              <a:t>	beq r3 r0 else</a:t>
            </a:r>
          </a:p>
          <a:p>
            <a:pPr marL="0" indent="0">
              <a:buFont typeface="Wingdings"/>
              <a:buNone/>
            </a:pPr>
            <a:r>
              <a:rPr lang="en-US" sz="1800" smtClean="0">
                <a:latin typeface="Courier New"/>
                <a:cs typeface="Courier New"/>
              </a:rPr>
              <a:t>	add r2 r0 1</a:t>
            </a:r>
          </a:p>
          <a:p>
            <a:pPr marL="0" indent="0">
              <a:buFont typeface="Wingdings"/>
              <a:buNone/>
            </a:pPr>
            <a:r>
              <a:rPr lang="en-US" sz="1800" smtClean="0">
                <a:latin typeface="Courier New"/>
                <a:cs typeface="Courier New"/>
              </a:rPr>
              <a:t>	brs endif</a:t>
            </a:r>
          </a:p>
          <a:p>
            <a:pPr marL="0" indent="0">
              <a:buFont typeface="Wingdings"/>
              <a:buNone/>
            </a:pPr>
            <a:r>
              <a:rPr lang="en-US" sz="180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sz="1800" smtClean="0">
                <a:latin typeface="Courier New"/>
                <a:cs typeface="Courier New"/>
              </a:rPr>
              <a:t>	add r2 r0 0</a:t>
            </a:r>
          </a:p>
          <a:p>
            <a:pPr marL="0" indent="0">
              <a:buFont typeface="Wingdings"/>
              <a:buNone/>
            </a:pPr>
            <a:r>
              <a:rPr lang="en-US" sz="1800" smtClean="0">
                <a:latin typeface="Courier New"/>
                <a:cs typeface="Courier New"/>
              </a:rPr>
              <a:t>endif</a:t>
            </a:r>
          </a:p>
          <a:p>
            <a:pPr marL="0" indent="0">
              <a:buFont typeface="Wingdings"/>
              <a:buNone/>
            </a:pPr>
            <a:r>
              <a:rPr lang="en-US" sz="1800" smtClean="0">
                <a:latin typeface="Courier New"/>
                <a:cs typeface="Courier New"/>
              </a:rPr>
              <a:t>	sto r2 r0</a:t>
            </a:r>
          </a:p>
          <a:p>
            <a:pPr marL="0" indent="0">
              <a:buFont typeface="Wingdings"/>
              <a:buNone/>
            </a:pPr>
            <a:r>
              <a:rPr lang="en-US" sz="1800" smtClean="0">
                <a:latin typeface="Courier New"/>
                <a:cs typeface="Courier New"/>
              </a:rPr>
              <a:t>	hlt			</a:t>
            </a:r>
          </a:p>
          <a:p>
            <a:pPr marL="0" indent="0">
              <a:buFont typeface="Wingdings"/>
              <a:buNone/>
            </a:pPr>
            <a:r>
              <a:rPr lang="en-US" sz="1800" smtClean="0">
                <a:latin typeface="Courier New"/>
                <a:cs typeface="Courier New"/>
              </a:rPr>
              <a:t>			 </a:t>
            </a:r>
            <a:endParaRPr lang="en-US" sz="1800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9273308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this code do?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118759" y="1797756"/>
            <a:ext cx="8277352" cy="49614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bge</a:t>
            </a:r>
            <a:r>
              <a:rPr lang="en-US" sz="1800" dirty="0" smtClean="0">
                <a:latin typeface="Courier New"/>
                <a:cs typeface="Courier New"/>
              </a:rPr>
              <a:t> r3 r0 </a:t>
            </a:r>
            <a:r>
              <a:rPr lang="en-US" sz="1800" dirty="0" err="1" smtClean="0">
                <a:latin typeface="Courier New"/>
                <a:cs typeface="Courier New"/>
              </a:rPr>
              <a:t>elif</a:t>
            </a:r>
            <a:r>
              <a:rPr lang="en-US" sz="1800" dirty="0" smtClean="0">
                <a:latin typeface="Courier New"/>
                <a:cs typeface="Courier New"/>
              </a:rPr>
              <a:t>	; if r3 &gt;= 0 go to </a:t>
            </a:r>
            <a:r>
              <a:rPr lang="en-US" sz="1800" dirty="0" err="1" smtClean="0">
                <a:latin typeface="Courier New"/>
                <a:cs typeface="Courier New"/>
              </a:rPr>
              <a:t>elif</a:t>
            </a:r>
            <a:endParaRPr lang="en-US" sz="1800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add r2 r0 -1		; r3 &lt; 0: r2 = -1</a:t>
            </a:r>
            <a:endParaRPr lang="en-US" sz="18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brs</a:t>
            </a:r>
            <a:r>
              <a:rPr lang="en-US" sz="1800" dirty="0" smtClean="0">
                <a:latin typeface="Courier New"/>
                <a:cs typeface="Courier New"/>
              </a:rPr>
              <a:t> </a:t>
            </a:r>
            <a:r>
              <a:rPr lang="en-US" sz="1800" dirty="0" err="1" smtClean="0">
                <a:latin typeface="Courier New"/>
                <a:cs typeface="Courier New"/>
              </a:rPr>
              <a:t>endif</a:t>
            </a:r>
            <a:r>
              <a:rPr lang="en-US" sz="1800" dirty="0" smtClean="0">
                <a:latin typeface="Courier New"/>
                <a:cs typeface="Courier New"/>
              </a:rPr>
              <a:t>		; jump to end of if/</a:t>
            </a:r>
            <a:r>
              <a:rPr lang="en-US" sz="1800" dirty="0" err="1" smtClean="0">
                <a:latin typeface="Courier New"/>
                <a:cs typeface="Courier New"/>
              </a:rPr>
              <a:t>elif</a:t>
            </a:r>
            <a:r>
              <a:rPr lang="en-US" sz="1800" dirty="0" smtClean="0">
                <a:latin typeface="Courier New"/>
                <a:cs typeface="Courier New"/>
              </a:rPr>
              <a:t>/else</a:t>
            </a:r>
          </a:p>
          <a:p>
            <a:pPr marL="0" indent="0">
              <a:buNone/>
            </a:pPr>
            <a:r>
              <a:rPr lang="en-US" sz="1800" dirty="0" err="1" smtClean="0">
                <a:latin typeface="Courier New"/>
                <a:cs typeface="Courier New"/>
              </a:rPr>
              <a:t>elif</a:t>
            </a:r>
            <a:endParaRPr lang="en-US" sz="1800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beq</a:t>
            </a:r>
            <a:r>
              <a:rPr lang="en-US" sz="1800" dirty="0" smtClean="0">
                <a:latin typeface="Courier New"/>
                <a:cs typeface="Courier New"/>
              </a:rPr>
              <a:t> r3 r0 else	; if r3 = 0 go to else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add r2 r0 1		; r3 &gt; 0: r2 = 1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brs</a:t>
            </a:r>
            <a:r>
              <a:rPr lang="en-US" sz="1800" dirty="0" smtClean="0">
                <a:latin typeface="Courier New"/>
                <a:cs typeface="Courier New"/>
              </a:rPr>
              <a:t> </a:t>
            </a:r>
            <a:r>
              <a:rPr lang="en-US" sz="1800" dirty="0" err="1" smtClean="0">
                <a:latin typeface="Courier New"/>
                <a:cs typeface="Courier New"/>
              </a:rPr>
              <a:t>endif</a:t>
            </a:r>
            <a:r>
              <a:rPr lang="en-US" sz="1800" dirty="0" smtClean="0">
                <a:latin typeface="Courier New"/>
                <a:cs typeface="Courier New"/>
              </a:rPr>
              <a:t>		; jump to end of if/</a:t>
            </a:r>
            <a:r>
              <a:rPr lang="en-US" sz="1800" dirty="0" err="1" smtClean="0">
                <a:latin typeface="Courier New"/>
                <a:cs typeface="Courier New"/>
              </a:rPr>
              <a:t>elif</a:t>
            </a:r>
            <a:r>
              <a:rPr lang="en-US" sz="1800" dirty="0" smtClean="0">
                <a:latin typeface="Courier New"/>
                <a:cs typeface="Courier New"/>
              </a:rPr>
              <a:t>/else</a:t>
            </a: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add r2 r0 0		; r3 = 0: r2 = 0</a:t>
            </a:r>
            <a:endParaRPr lang="en-US" sz="18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 err="1" smtClean="0">
                <a:latin typeface="Courier New"/>
                <a:cs typeface="Courier New"/>
              </a:rPr>
              <a:t>endif</a:t>
            </a:r>
            <a:endParaRPr lang="en-US" sz="1800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sto</a:t>
            </a:r>
            <a:r>
              <a:rPr lang="en-US" sz="1800" dirty="0" smtClean="0">
                <a:latin typeface="Courier New"/>
                <a:cs typeface="Courier New"/>
              </a:rPr>
              <a:t> r2 r0</a:t>
            </a: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	; print out r2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hlt</a:t>
            </a:r>
            <a:r>
              <a:rPr lang="en-US" sz="1800" dirty="0" smtClean="0">
                <a:latin typeface="Courier New"/>
                <a:cs typeface="Courier New"/>
              </a:rPr>
              <a:t>						 </a:t>
            </a:r>
            <a:endParaRPr lang="en-US" sz="1800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5448217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layout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51109" y="1930335"/>
            <a:ext cx="3255223" cy="4278554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24919" y="1703336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851109" y="1930335"/>
            <a:ext cx="3255223" cy="1018887"/>
          </a:xfrm>
          <a:prstGeom prst="rect">
            <a:avLst/>
          </a:prstGeom>
          <a:solidFill>
            <a:srgbClr val="008000">
              <a:alpha val="21000"/>
            </a:srgbClr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947334" y="2141557"/>
            <a:ext cx="9587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Code</a:t>
            </a:r>
            <a:endParaRPr lang="en-US" sz="2800" dirty="0"/>
          </a:p>
        </p:txBody>
      </p:sp>
      <p:sp>
        <p:nvSpPr>
          <p:cNvPr id="8" name="Rectangle 7"/>
          <p:cNvSpPr/>
          <p:nvPr/>
        </p:nvSpPr>
        <p:spPr>
          <a:xfrm>
            <a:off x="851109" y="2949222"/>
            <a:ext cx="3255223" cy="1018887"/>
          </a:xfrm>
          <a:prstGeom prst="rect">
            <a:avLst/>
          </a:prstGeom>
          <a:solidFill>
            <a:srgbClr val="FF6600">
              <a:alpha val="21000"/>
            </a:srgbClr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947334" y="3134123"/>
            <a:ext cx="9773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Heap</a:t>
            </a:r>
            <a:endParaRPr lang="en-US" sz="2800" dirty="0"/>
          </a:p>
        </p:txBody>
      </p:sp>
      <p:sp>
        <p:nvSpPr>
          <p:cNvPr id="10" name="Rectangle 9"/>
          <p:cNvSpPr/>
          <p:nvPr/>
        </p:nvSpPr>
        <p:spPr>
          <a:xfrm>
            <a:off x="851109" y="5190002"/>
            <a:ext cx="3255223" cy="1018887"/>
          </a:xfrm>
          <a:prstGeom prst="rect">
            <a:avLst/>
          </a:prstGeom>
          <a:solidFill>
            <a:srgbClr val="0000FF">
              <a:alpha val="21000"/>
            </a:srgbClr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947334" y="5409689"/>
            <a:ext cx="9622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Stack</a:t>
            </a:r>
            <a:endParaRPr lang="en-US" sz="2800" dirty="0"/>
          </a:p>
        </p:txBody>
      </p:sp>
      <p:cxnSp>
        <p:nvCxnSpPr>
          <p:cNvPr id="13" name="Straight Arrow Connector 12"/>
          <p:cNvCxnSpPr>
            <a:stCxn id="10" idx="0"/>
          </p:cNvCxnSpPr>
          <p:nvPr/>
        </p:nvCxnSpPr>
        <p:spPr>
          <a:xfrm flipV="1">
            <a:off x="2478721" y="4684889"/>
            <a:ext cx="0" cy="505113"/>
          </a:xfrm>
          <a:prstGeom prst="straightConnector1">
            <a:avLst/>
          </a:prstGeom>
          <a:ln w="38100" cmpd="sng"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2478721" y="3968109"/>
            <a:ext cx="0" cy="505113"/>
          </a:xfrm>
          <a:prstGeom prst="straightConnector1">
            <a:avLst/>
          </a:prstGeom>
          <a:ln w="38100" cmpd="sng"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275666" y="3063801"/>
            <a:ext cx="37676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Where dynamically allocated program data is stored</a:t>
            </a:r>
            <a:endParaRPr lang="en-US" sz="2000" dirty="0"/>
          </a:p>
        </p:txBody>
      </p:sp>
      <p:sp>
        <p:nvSpPr>
          <p:cNvPr id="17" name="TextBox 16"/>
          <p:cNvSpPr txBox="1"/>
          <p:nvPr/>
        </p:nvSpPr>
        <p:spPr>
          <a:xfrm>
            <a:off x="4275666" y="5154895"/>
            <a:ext cx="37676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Where program/function execution information is stored, parameters, and local variables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359627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8024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Two operations</a:t>
            </a:r>
          </a:p>
          <a:p>
            <a:pPr lvl="1"/>
            <a:r>
              <a:rPr lang="en-US" dirty="0" smtClean="0"/>
              <a:t>push: add a value in the register to the top of the stack</a:t>
            </a:r>
          </a:p>
          <a:p>
            <a:pPr lvl="2"/>
            <a:endParaRPr lang="en-US" dirty="0" smtClean="0"/>
          </a:p>
          <a:p>
            <a:pPr lvl="1"/>
            <a:r>
              <a:rPr lang="en-US" dirty="0" smtClean="0"/>
              <a:t>pop: remove a value from the top of the stack and put it in the register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021871" y="4205113"/>
            <a:ext cx="183310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For example: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add r3 r0 8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</a:t>
            </a:r>
            <a:r>
              <a:rPr lang="en-US" sz="2400" dirty="0" err="1" smtClean="0"/>
              <a:t>psh</a:t>
            </a:r>
            <a:r>
              <a:rPr lang="en-US" sz="2400" dirty="0" smtClean="0"/>
              <a:t> r3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add r3 r0 0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pop r3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</a:t>
            </a:r>
            <a:r>
              <a:rPr lang="en-US" sz="2400" dirty="0" err="1" smtClean="0"/>
              <a:t>sto</a:t>
            </a:r>
            <a:r>
              <a:rPr lang="en-US" sz="2400" dirty="0" smtClean="0"/>
              <a:t> r3 r0</a:t>
            </a:r>
            <a:endParaRPr lang="en-US" sz="2400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776112" y="4092222"/>
            <a:ext cx="7820604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303889" y="5277555"/>
            <a:ext cx="38469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will be printed out?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86212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8024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Two operations</a:t>
            </a:r>
          </a:p>
          <a:p>
            <a:pPr lvl="1"/>
            <a:r>
              <a:rPr lang="en-US" dirty="0" smtClean="0"/>
              <a:t>push: add a value in the register to the top of the stack</a:t>
            </a:r>
          </a:p>
          <a:p>
            <a:pPr lvl="2"/>
            <a:endParaRPr lang="en-US" dirty="0" smtClean="0"/>
          </a:p>
          <a:p>
            <a:pPr lvl="1"/>
            <a:r>
              <a:rPr lang="en-US" dirty="0" smtClean="0"/>
              <a:t>pop: remove a value from the top of the stack and put it in the register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021870" y="4205113"/>
            <a:ext cx="774417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For example: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add r3 r0 8		; r3 = 8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</a:t>
            </a:r>
            <a:r>
              <a:rPr lang="en-US" sz="2400" dirty="0" err="1" smtClean="0"/>
              <a:t>psh</a:t>
            </a:r>
            <a:r>
              <a:rPr lang="en-US" sz="2400" dirty="0" smtClean="0"/>
              <a:t> r3		; push r3 (8) onto the stack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add r3 r0 0		; r3 = 0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pop r3		; r3 get top value of stack (8)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</a:t>
            </a:r>
            <a:r>
              <a:rPr lang="en-US" sz="2400" dirty="0" err="1" smtClean="0"/>
              <a:t>sto</a:t>
            </a:r>
            <a:r>
              <a:rPr lang="en-US" sz="2400" dirty="0" smtClean="0"/>
              <a:t> r3 r0		; </a:t>
            </a:r>
            <a:r>
              <a:rPr lang="en-US" sz="2400" dirty="0" smtClean="0">
                <a:solidFill>
                  <a:srgbClr val="0000FF"/>
                </a:solidFill>
              </a:rPr>
              <a:t>print out 8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776112" y="4092222"/>
            <a:ext cx="7820604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54237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Stack frame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717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Key unit for keeping track of a function call</a:t>
            </a:r>
          </a:p>
          <a:p>
            <a:pPr>
              <a:buFontTx/>
              <a:buChar char="-"/>
            </a:pPr>
            <a:r>
              <a:rPr lang="en-US" dirty="0" smtClean="0"/>
              <a:t>return address (where to go when we’re done executing)</a:t>
            </a:r>
          </a:p>
          <a:p>
            <a:pPr>
              <a:buFontTx/>
              <a:buChar char="-"/>
            </a:pPr>
            <a:r>
              <a:rPr lang="en-US" dirty="0" smtClean="0"/>
              <a:t>parameters</a:t>
            </a:r>
          </a:p>
          <a:p>
            <a:pPr>
              <a:buFontTx/>
              <a:buChar char="-"/>
            </a:pPr>
            <a:r>
              <a:rPr lang="en-US" dirty="0" smtClean="0"/>
              <a:t>local variables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6516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Stack frames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921000" y="3476387"/>
            <a:ext cx="20359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sum 2?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411" y="1714500"/>
            <a:ext cx="3327400" cy="635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540234" y="6152443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15" name="Straight Connector 14"/>
          <p:cNvCxnSpPr/>
          <p:nvPr/>
        </p:nvCxnSpPr>
        <p:spPr>
          <a:xfrm flipV="1">
            <a:off x="6014388" y="6124220"/>
            <a:ext cx="2282944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31404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Stack frames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37444" y="2822222"/>
            <a:ext cx="12168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- sum 2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423332" y="3830008"/>
            <a:ext cx="52352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When you call a function a new stack frame is created</a:t>
            </a:r>
          </a:p>
          <a:p>
            <a:pPr marL="285750" indent="-28575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return address (where should we go when the function finishes)</a:t>
            </a:r>
          </a:p>
          <a:p>
            <a:pPr marL="285750" indent="-28575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parameters</a:t>
            </a:r>
          </a:p>
          <a:p>
            <a:pPr marL="285750" indent="-28575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any local variables</a:t>
            </a:r>
            <a:endParaRPr lang="en-US" sz="2400" dirty="0">
              <a:solidFill>
                <a:srgbClr val="0000FF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411" y="1714500"/>
            <a:ext cx="3327400" cy="635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28410" y="1714500"/>
            <a:ext cx="3455811" cy="596900"/>
          </a:xfrm>
          <a:prstGeom prst="rect">
            <a:avLst/>
          </a:prstGeom>
          <a:solidFill>
            <a:srgbClr val="FF6600">
              <a:alpha val="28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6540234" y="6152443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6014388" y="6124220"/>
            <a:ext cx="2282944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014388" y="4912227"/>
            <a:ext cx="2282944" cy="1015663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sum:</a:t>
            </a:r>
          </a:p>
          <a:p>
            <a:r>
              <a:rPr lang="en-US" sz="2000" dirty="0" smtClean="0"/>
              <a:t>x = 2</a:t>
            </a:r>
          </a:p>
          <a:p>
            <a:r>
              <a:rPr lang="en-US" sz="2000" dirty="0" smtClean="0"/>
              <a:t>return: shell</a:t>
            </a:r>
            <a:endParaRPr lang="en-US" sz="2000" dirty="0"/>
          </a:p>
        </p:txBody>
      </p:sp>
      <p:sp>
        <p:nvSpPr>
          <p:cNvPr id="19" name="TextBox 18"/>
          <p:cNvSpPr txBox="1"/>
          <p:nvPr/>
        </p:nvSpPr>
        <p:spPr>
          <a:xfrm>
            <a:off x="4917694" y="5260622"/>
            <a:ext cx="8819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sum 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278700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Stack frames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37444" y="2822222"/>
            <a:ext cx="12168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C0BABA"/>
                </a:solidFill>
              </a:rPr>
              <a:t>- sum 2</a:t>
            </a:r>
            <a:endParaRPr lang="en-US" sz="2800" dirty="0">
              <a:solidFill>
                <a:srgbClr val="C0BABA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411" y="1714500"/>
            <a:ext cx="3327400" cy="635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28410" y="1975556"/>
            <a:ext cx="3455811" cy="335844"/>
          </a:xfrm>
          <a:prstGeom prst="rect">
            <a:avLst/>
          </a:prstGeom>
          <a:solidFill>
            <a:srgbClr val="FF0000">
              <a:alpha val="28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896472" y="1933223"/>
            <a:ext cx="38253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do we evaluate this?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540234" y="6152443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6014388" y="6124220"/>
            <a:ext cx="2282944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014388" y="4912227"/>
            <a:ext cx="2282944" cy="1015663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sum:</a:t>
            </a:r>
          </a:p>
          <a:p>
            <a:r>
              <a:rPr lang="en-US" sz="2000" dirty="0" smtClean="0"/>
              <a:t>x = 2</a:t>
            </a:r>
          </a:p>
          <a:p>
            <a:r>
              <a:rPr lang="en-US" sz="2000" dirty="0" smtClean="0"/>
              <a:t>return: shell</a:t>
            </a:r>
            <a:endParaRPr lang="en-US" sz="2000" dirty="0"/>
          </a:p>
        </p:txBody>
      </p:sp>
      <p:sp>
        <p:nvSpPr>
          <p:cNvPr id="19" name="TextBox 18"/>
          <p:cNvSpPr txBox="1"/>
          <p:nvPr/>
        </p:nvSpPr>
        <p:spPr>
          <a:xfrm>
            <a:off x="4917694" y="5260622"/>
            <a:ext cx="8819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sum 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522419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Stack frames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37444" y="2822222"/>
            <a:ext cx="12168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C0BABA"/>
                </a:solidFill>
              </a:rPr>
              <a:t>- sum 2</a:t>
            </a:r>
            <a:endParaRPr lang="en-US" sz="2800" dirty="0">
              <a:solidFill>
                <a:srgbClr val="C0BABA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411" y="1714500"/>
            <a:ext cx="3327400" cy="635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173111" y="1975556"/>
            <a:ext cx="1411110" cy="335844"/>
          </a:xfrm>
          <a:prstGeom prst="rect">
            <a:avLst/>
          </a:prstGeom>
          <a:solidFill>
            <a:srgbClr val="FF6600">
              <a:alpha val="28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96472" y="1933223"/>
            <a:ext cx="39538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Make another function call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540234" y="6152443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16" name="Straight Connector 15"/>
          <p:cNvCxnSpPr/>
          <p:nvPr/>
        </p:nvCxnSpPr>
        <p:spPr>
          <a:xfrm flipV="1">
            <a:off x="6014388" y="6124220"/>
            <a:ext cx="2282944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014388" y="4912227"/>
            <a:ext cx="2282944" cy="1015663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sum:</a:t>
            </a:r>
          </a:p>
          <a:p>
            <a:r>
              <a:rPr lang="en-US" sz="2000" dirty="0" smtClean="0"/>
              <a:t>x = 2</a:t>
            </a:r>
          </a:p>
          <a:p>
            <a:r>
              <a:rPr lang="en-US" sz="2000" dirty="0" smtClean="0"/>
              <a:t>return: shell</a:t>
            </a:r>
            <a:endParaRPr lang="en-US" sz="2000" dirty="0"/>
          </a:p>
        </p:txBody>
      </p:sp>
      <p:sp>
        <p:nvSpPr>
          <p:cNvPr id="19" name="TextBox 18"/>
          <p:cNvSpPr txBox="1"/>
          <p:nvPr/>
        </p:nvSpPr>
        <p:spPr>
          <a:xfrm>
            <a:off x="4917694" y="5260622"/>
            <a:ext cx="8819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sum 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738656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Stack frames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37444" y="2822222"/>
            <a:ext cx="12168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- sum 2</a:t>
            </a:r>
            <a:endParaRPr lang="en-US" sz="28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411" y="1714500"/>
            <a:ext cx="3327400" cy="635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28411" y="1714500"/>
            <a:ext cx="3455810" cy="596900"/>
          </a:xfrm>
          <a:prstGeom prst="rect">
            <a:avLst/>
          </a:prstGeom>
          <a:solidFill>
            <a:srgbClr val="FF6600">
              <a:alpha val="28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540234" y="6152443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15" name="Straight Connector 14"/>
          <p:cNvCxnSpPr/>
          <p:nvPr/>
        </p:nvCxnSpPr>
        <p:spPr>
          <a:xfrm flipV="1">
            <a:off x="6014388" y="6124220"/>
            <a:ext cx="2282944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014388" y="4912227"/>
            <a:ext cx="2282944" cy="1015663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sum:</a:t>
            </a:r>
          </a:p>
          <a:p>
            <a:r>
              <a:rPr lang="en-US" sz="2000" dirty="0" smtClean="0"/>
              <a:t>x = 2</a:t>
            </a:r>
          </a:p>
          <a:p>
            <a:r>
              <a:rPr lang="en-US" sz="2000" dirty="0" smtClean="0"/>
              <a:t>return: shell</a:t>
            </a:r>
            <a:endParaRPr lang="en-US" sz="2000" dirty="0"/>
          </a:p>
        </p:txBody>
      </p:sp>
      <p:sp>
        <p:nvSpPr>
          <p:cNvPr id="17" name="TextBox 16"/>
          <p:cNvSpPr txBox="1"/>
          <p:nvPr/>
        </p:nvSpPr>
        <p:spPr>
          <a:xfrm>
            <a:off x="6014387" y="3612293"/>
            <a:ext cx="2282945" cy="1015663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sum:</a:t>
            </a:r>
          </a:p>
          <a:p>
            <a:r>
              <a:rPr lang="en-US" sz="2000" dirty="0" smtClean="0"/>
              <a:t>x = 1</a:t>
            </a:r>
          </a:p>
          <a:p>
            <a:r>
              <a:rPr lang="en-US" sz="2000" dirty="0" smtClean="0"/>
              <a:t>return: sum (2</a:t>
            </a:r>
            <a:r>
              <a:rPr lang="en-US" sz="2000" baseline="30000" dirty="0" smtClean="0"/>
              <a:t>nd</a:t>
            </a:r>
            <a:r>
              <a:rPr lang="en-US" sz="2000" dirty="0" smtClean="0"/>
              <a:t> line)</a:t>
            </a:r>
            <a:endParaRPr lang="en-US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4917694" y="5260622"/>
            <a:ext cx="8819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sum 2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4917694" y="3973688"/>
            <a:ext cx="8819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sum 1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2612361" y="2560612"/>
            <a:ext cx="38253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do we evaluate this?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00341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Stack frames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37444" y="2822222"/>
            <a:ext cx="12168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- sum 2</a:t>
            </a:r>
            <a:endParaRPr lang="en-US" sz="28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411" y="1714500"/>
            <a:ext cx="3327400" cy="635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116667" y="1961444"/>
            <a:ext cx="1467554" cy="349956"/>
          </a:xfrm>
          <a:prstGeom prst="rect">
            <a:avLst/>
          </a:prstGeom>
          <a:solidFill>
            <a:srgbClr val="FF6600">
              <a:alpha val="28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540234" y="6152443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21" name="Straight Connector 20"/>
          <p:cNvCxnSpPr/>
          <p:nvPr/>
        </p:nvCxnSpPr>
        <p:spPr>
          <a:xfrm flipV="1">
            <a:off x="6014388" y="6124220"/>
            <a:ext cx="2282944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014388" y="4912227"/>
            <a:ext cx="2282944" cy="1015663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sum:</a:t>
            </a:r>
          </a:p>
          <a:p>
            <a:r>
              <a:rPr lang="en-US" sz="2000" dirty="0" smtClean="0"/>
              <a:t>x = 2</a:t>
            </a:r>
          </a:p>
          <a:p>
            <a:r>
              <a:rPr lang="en-US" sz="2000" dirty="0" smtClean="0"/>
              <a:t>return: shell</a:t>
            </a:r>
            <a:endParaRPr lang="en-US" sz="2000" dirty="0"/>
          </a:p>
        </p:txBody>
      </p:sp>
      <p:sp>
        <p:nvSpPr>
          <p:cNvPr id="23" name="TextBox 22"/>
          <p:cNvSpPr txBox="1"/>
          <p:nvPr/>
        </p:nvSpPr>
        <p:spPr>
          <a:xfrm>
            <a:off x="6014387" y="3612293"/>
            <a:ext cx="2282945" cy="1015663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sum:</a:t>
            </a:r>
          </a:p>
          <a:p>
            <a:r>
              <a:rPr lang="en-US" sz="2000" dirty="0" smtClean="0"/>
              <a:t>x = 1</a:t>
            </a:r>
          </a:p>
          <a:p>
            <a:r>
              <a:rPr lang="en-US" sz="2000" dirty="0" smtClean="0"/>
              <a:t>return: sum (2</a:t>
            </a:r>
            <a:r>
              <a:rPr lang="en-US" sz="2000" baseline="30000" dirty="0" smtClean="0"/>
              <a:t>nd</a:t>
            </a:r>
            <a:r>
              <a:rPr lang="en-US" sz="2000" dirty="0" smtClean="0"/>
              <a:t> line)</a:t>
            </a:r>
            <a:endParaRPr lang="en-US" sz="2000" dirty="0"/>
          </a:p>
        </p:txBody>
      </p:sp>
      <p:sp>
        <p:nvSpPr>
          <p:cNvPr id="24" name="TextBox 23"/>
          <p:cNvSpPr txBox="1"/>
          <p:nvPr/>
        </p:nvSpPr>
        <p:spPr>
          <a:xfrm>
            <a:off x="4917694" y="5260622"/>
            <a:ext cx="8819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sum 2</a:t>
            </a:r>
            <a:endParaRPr lang="en-US" sz="2400" dirty="0"/>
          </a:p>
        </p:txBody>
      </p:sp>
      <p:sp>
        <p:nvSpPr>
          <p:cNvPr id="25" name="TextBox 24"/>
          <p:cNvSpPr txBox="1"/>
          <p:nvPr/>
        </p:nvSpPr>
        <p:spPr>
          <a:xfrm>
            <a:off x="4917694" y="3973688"/>
            <a:ext cx="8819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sum 1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2940755" y="2822222"/>
            <a:ext cx="39538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Make another function call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8563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Stack frames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37444" y="2822222"/>
            <a:ext cx="12168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- sum 2</a:t>
            </a:r>
            <a:endParaRPr lang="en-US" sz="28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411" y="1714500"/>
            <a:ext cx="3327400" cy="635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014388" y="2329779"/>
            <a:ext cx="2282945" cy="1015663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sum:</a:t>
            </a:r>
          </a:p>
          <a:p>
            <a:r>
              <a:rPr lang="en-US" sz="2000" dirty="0" smtClean="0"/>
              <a:t>x = 0</a:t>
            </a:r>
          </a:p>
          <a:p>
            <a:r>
              <a:rPr lang="en-US" sz="2000" dirty="0" smtClean="0"/>
              <a:t>return: sum (2</a:t>
            </a:r>
            <a:r>
              <a:rPr lang="en-US" sz="2000" baseline="30000" dirty="0" smtClean="0"/>
              <a:t>nd</a:t>
            </a:r>
            <a:r>
              <a:rPr lang="en-US" sz="2000" dirty="0" smtClean="0"/>
              <a:t> line)</a:t>
            </a:r>
            <a:endParaRPr lang="en-US" sz="2000" dirty="0"/>
          </a:p>
        </p:txBody>
      </p:sp>
      <p:sp>
        <p:nvSpPr>
          <p:cNvPr id="15" name="TextBox 14"/>
          <p:cNvSpPr txBox="1"/>
          <p:nvPr/>
        </p:nvSpPr>
        <p:spPr>
          <a:xfrm>
            <a:off x="4917695" y="2691174"/>
            <a:ext cx="8819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sum 0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6540234" y="6152443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6014388" y="6124220"/>
            <a:ext cx="2282944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014388" y="4912227"/>
            <a:ext cx="2282944" cy="1015663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sum:</a:t>
            </a:r>
          </a:p>
          <a:p>
            <a:r>
              <a:rPr lang="en-US" sz="2000" dirty="0" smtClean="0"/>
              <a:t>x = 2</a:t>
            </a:r>
          </a:p>
          <a:p>
            <a:r>
              <a:rPr lang="en-US" sz="2000" dirty="0" smtClean="0"/>
              <a:t>return: shell</a:t>
            </a:r>
            <a:endParaRPr lang="en-US" sz="2000" dirty="0"/>
          </a:p>
        </p:txBody>
      </p:sp>
      <p:sp>
        <p:nvSpPr>
          <p:cNvPr id="19" name="TextBox 18"/>
          <p:cNvSpPr txBox="1"/>
          <p:nvPr/>
        </p:nvSpPr>
        <p:spPr>
          <a:xfrm>
            <a:off x="6014387" y="3612293"/>
            <a:ext cx="2282945" cy="1015663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sum:</a:t>
            </a:r>
          </a:p>
          <a:p>
            <a:r>
              <a:rPr lang="en-US" sz="2000" dirty="0" smtClean="0"/>
              <a:t>x = 1</a:t>
            </a:r>
          </a:p>
          <a:p>
            <a:r>
              <a:rPr lang="en-US" sz="2000" dirty="0" smtClean="0"/>
              <a:t>return: sum (2</a:t>
            </a:r>
            <a:r>
              <a:rPr lang="en-US" sz="2000" baseline="30000" dirty="0" smtClean="0"/>
              <a:t>nd</a:t>
            </a:r>
            <a:r>
              <a:rPr lang="en-US" sz="2000" dirty="0" smtClean="0"/>
              <a:t> line)</a:t>
            </a:r>
            <a:endParaRPr lang="en-US" sz="2000" dirty="0"/>
          </a:p>
        </p:txBody>
      </p:sp>
      <p:sp>
        <p:nvSpPr>
          <p:cNvPr id="20" name="TextBox 19"/>
          <p:cNvSpPr txBox="1"/>
          <p:nvPr/>
        </p:nvSpPr>
        <p:spPr>
          <a:xfrm>
            <a:off x="4917694" y="5260622"/>
            <a:ext cx="8819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sum 2</a:t>
            </a:r>
            <a:endParaRPr lang="en-US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4917694" y="3973688"/>
            <a:ext cx="8819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sum 1</a:t>
            </a:r>
            <a:endParaRPr lang="en-US" sz="2400" dirty="0"/>
          </a:p>
        </p:txBody>
      </p:sp>
      <p:sp>
        <p:nvSpPr>
          <p:cNvPr id="22" name="TextBox 21"/>
          <p:cNvSpPr txBox="1"/>
          <p:nvPr/>
        </p:nvSpPr>
        <p:spPr>
          <a:xfrm>
            <a:off x="2014723" y="3712078"/>
            <a:ext cx="17992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now?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74890" y="4783667"/>
            <a:ext cx="36688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When a function finishes: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return to where it was called from (return address)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12648" y="1679223"/>
            <a:ext cx="1264130" cy="338666"/>
          </a:xfrm>
          <a:prstGeom prst="rect">
            <a:avLst/>
          </a:prstGeom>
          <a:solidFill>
            <a:srgbClr val="FF6600">
              <a:alpha val="28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0221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Stack frames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37444" y="2822222"/>
            <a:ext cx="12168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- sum 2</a:t>
            </a:r>
            <a:endParaRPr lang="en-US" sz="28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411" y="1714500"/>
            <a:ext cx="3327400" cy="635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014388" y="2329779"/>
            <a:ext cx="2282945" cy="1015663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sum:</a:t>
            </a:r>
          </a:p>
          <a:p>
            <a:r>
              <a:rPr lang="en-US" sz="2000" dirty="0" smtClean="0"/>
              <a:t>x = 0</a:t>
            </a:r>
          </a:p>
          <a:p>
            <a:r>
              <a:rPr lang="en-US" sz="2000" dirty="0" smtClean="0"/>
              <a:t>return: sum (2</a:t>
            </a:r>
            <a:r>
              <a:rPr lang="en-US" sz="2000" baseline="30000" dirty="0" smtClean="0"/>
              <a:t>nd</a:t>
            </a:r>
            <a:r>
              <a:rPr lang="en-US" sz="2000" dirty="0" smtClean="0"/>
              <a:t> line)</a:t>
            </a:r>
            <a:endParaRPr lang="en-US" sz="2000" dirty="0"/>
          </a:p>
        </p:txBody>
      </p:sp>
      <p:sp>
        <p:nvSpPr>
          <p:cNvPr id="15" name="TextBox 14"/>
          <p:cNvSpPr txBox="1"/>
          <p:nvPr/>
        </p:nvSpPr>
        <p:spPr>
          <a:xfrm>
            <a:off x="4917695" y="2691174"/>
            <a:ext cx="8819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sum 0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6540234" y="6152443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6014388" y="6124220"/>
            <a:ext cx="2282944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014388" y="4912227"/>
            <a:ext cx="2282944" cy="1015663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sum:</a:t>
            </a:r>
          </a:p>
          <a:p>
            <a:r>
              <a:rPr lang="en-US" sz="2000" dirty="0" smtClean="0"/>
              <a:t>x = 2</a:t>
            </a:r>
          </a:p>
          <a:p>
            <a:r>
              <a:rPr lang="en-US" sz="2000" dirty="0" smtClean="0"/>
              <a:t>return: shell</a:t>
            </a:r>
            <a:endParaRPr lang="en-US" sz="2000" dirty="0"/>
          </a:p>
        </p:txBody>
      </p:sp>
      <p:sp>
        <p:nvSpPr>
          <p:cNvPr id="19" name="TextBox 18"/>
          <p:cNvSpPr txBox="1"/>
          <p:nvPr/>
        </p:nvSpPr>
        <p:spPr>
          <a:xfrm>
            <a:off x="6014387" y="3612293"/>
            <a:ext cx="2282945" cy="1015663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sum:</a:t>
            </a:r>
          </a:p>
          <a:p>
            <a:r>
              <a:rPr lang="en-US" sz="2000" dirty="0" smtClean="0"/>
              <a:t>x = 1</a:t>
            </a:r>
          </a:p>
          <a:p>
            <a:r>
              <a:rPr lang="en-US" sz="2000" dirty="0" smtClean="0"/>
              <a:t>return: sum (2</a:t>
            </a:r>
            <a:r>
              <a:rPr lang="en-US" sz="2000" baseline="30000" dirty="0" smtClean="0"/>
              <a:t>nd</a:t>
            </a:r>
            <a:r>
              <a:rPr lang="en-US" sz="2000" dirty="0" smtClean="0"/>
              <a:t> line)</a:t>
            </a:r>
            <a:endParaRPr lang="en-US" sz="2000" dirty="0"/>
          </a:p>
        </p:txBody>
      </p:sp>
      <p:sp>
        <p:nvSpPr>
          <p:cNvPr id="20" name="TextBox 19"/>
          <p:cNvSpPr txBox="1"/>
          <p:nvPr/>
        </p:nvSpPr>
        <p:spPr>
          <a:xfrm>
            <a:off x="4917694" y="5260622"/>
            <a:ext cx="8819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sum 2</a:t>
            </a:r>
            <a:endParaRPr lang="en-US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4917694" y="3973688"/>
            <a:ext cx="8819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sum 1</a:t>
            </a:r>
            <a:endParaRPr lang="en-US" sz="2400" dirty="0"/>
          </a:p>
        </p:txBody>
      </p:sp>
      <p:sp>
        <p:nvSpPr>
          <p:cNvPr id="24" name="Rectangle 23"/>
          <p:cNvSpPr/>
          <p:nvPr/>
        </p:nvSpPr>
        <p:spPr>
          <a:xfrm>
            <a:off x="612648" y="1679223"/>
            <a:ext cx="1264130" cy="338666"/>
          </a:xfrm>
          <a:prstGeom prst="rect">
            <a:avLst/>
          </a:prstGeom>
          <a:solidFill>
            <a:srgbClr val="FF6600">
              <a:alpha val="28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25348" y="4096619"/>
            <a:ext cx="366888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When a function finishes:</a:t>
            </a:r>
          </a:p>
          <a:p>
            <a:pPr marL="285750" indent="-285750">
              <a:buFontTx/>
              <a:buChar char="-"/>
            </a:pPr>
            <a:r>
              <a:rPr lang="en-US" sz="2000" dirty="0" smtClean="0">
                <a:solidFill>
                  <a:srgbClr val="0000FF"/>
                </a:solidFill>
              </a:rPr>
              <a:t>return to where it was called from (return address)</a:t>
            </a:r>
          </a:p>
          <a:p>
            <a:pPr marL="285750" indent="-285750">
              <a:buFontTx/>
              <a:buChar char="-"/>
            </a:pPr>
            <a:r>
              <a:rPr lang="en-US" sz="2000" dirty="0" smtClean="0">
                <a:solidFill>
                  <a:srgbClr val="0000FF"/>
                </a:solidFill>
              </a:rPr>
              <a:t>if substitute the function call with the return value</a:t>
            </a:r>
          </a:p>
          <a:p>
            <a:pPr marL="285750" indent="-285750">
              <a:buFontTx/>
              <a:buChar char="-"/>
            </a:pPr>
            <a:r>
              <a:rPr lang="en-US" sz="2000" dirty="0" smtClean="0">
                <a:solidFill>
                  <a:srgbClr val="0000FF"/>
                </a:solidFill>
              </a:rPr>
              <a:t>pop the stack frame off the stack</a:t>
            </a:r>
            <a:endParaRPr lang="en-US" sz="2000" dirty="0">
              <a:solidFill>
                <a:srgbClr val="0000FF"/>
              </a:solidFill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3033889" y="3152839"/>
            <a:ext cx="3090333" cy="1759388"/>
          </a:xfrm>
          <a:prstGeom prst="straightConnector1">
            <a:avLst/>
          </a:prstGeom>
          <a:ln w="38100" cmpd="sng"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37487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Stack frames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37444" y="2822222"/>
            <a:ext cx="12168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- sum 2</a:t>
            </a:r>
            <a:endParaRPr lang="en-US" sz="28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411" y="1714500"/>
            <a:ext cx="3327400" cy="635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576956" y="2174558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0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25348" y="4096619"/>
            <a:ext cx="366888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When a function finishes:</a:t>
            </a:r>
          </a:p>
          <a:p>
            <a:pPr marL="285750" indent="-285750">
              <a:buFontTx/>
              <a:buChar char="-"/>
            </a:pPr>
            <a:r>
              <a:rPr lang="en-US" sz="2000" dirty="0" smtClean="0">
                <a:solidFill>
                  <a:srgbClr val="0000FF"/>
                </a:solidFill>
              </a:rPr>
              <a:t>return to where it was called from (return address)</a:t>
            </a:r>
          </a:p>
          <a:p>
            <a:pPr marL="285750" indent="-285750">
              <a:buFontTx/>
              <a:buChar char="-"/>
            </a:pPr>
            <a:r>
              <a:rPr lang="en-US" sz="2000" dirty="0" smtClean="0">
                <a:solidFill>
                  <a:srgbClr val="0000FF"/>
                </a:solidFill>
              </a:rPr>
              <a:t>if substitute the function call with the return value</a:t>
            </a:r>
          </a:p>
          <a:p>
            <a:pPr marL="285750" indent="-285750">
              <a:buFontTx/>
              <a:buChar char="-"/>
            </a:pPr>
            <a:r>
              <a:rPr lang="en-US" sz="2000" dirty="0" smtClean="0">
                <a:solidFill>
                  <a:srgbClr val="0000FF"/>
                </a:solidFill>
              </a:rPr>
              <a:t>pop the stack frame off the stack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494971" y="3217936"/>
            <a:ext cx="17992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now?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12647" y="1991113"/>
            <a:ext cx="2843163" cy="338666"/>
          </a:xfrm>
          <a:prstGeom prst="rect">
            <a:avLst/>
          </a:prstGeom>
          <a:solidFill>
            <a:srgbClr val="FF6600">
              <a:alpha val="28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540234" y="6152443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23" name="Straight Connector 22"/>
          <p:cNvCxnSpPr/>
          <p:nvPr/>
        </p:nvCxnSpPr>
        <p:spPr>
          <a:xfrm flipV="1">
            <a:off x="6014388" y="6124220"/>
            <a:ext cx="2282944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6014388" y="4912227"/>
            <a:ext cx="2282944" cy="1015663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sum:</a:t>
            </a:r>
          </a:p>
          <a:p>
            <a:r>
              <a:rPr lang="en-US" sz="2000" dirty="0" smtClean="0"/>
              <a:t>x = 2</a:t>
            </a:r>
          </a:p>
          <a:p>
            <a:r>
              <a:rPr lang="en-US" sz="2000" dirty="0" smtClean="0"/>
              <a:t>return: shell</a:t>
            </a:r>
            <a:endParaRPr lang="en-US" sz="2000" dirty="0"/>
          </a:p>
        </p:txBody>
      </p:sp>
      <p:sp>
        <p:nvSpPr>
          <p:cNvPr id="25" name="TextBox 24"/>
          <p:cNvSpPr txBox="1"/>
          <p:nvPr/>
        </p:nvSpPr>
        <p:spPr>
          <a:xfrm>
            <a:off x="6014387" y="3612293"/>
            <a:ext cx="2282945" cy="1015663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sum:</a:t>
            </a:r>
          </a:p>
          <a:p>
            <a:r>
              <a:rPr lang="en-US" sz="2000" dirty="0" smtClean="0"/>
              <a:t>x = 1</a:t>
            </a:r>
          </a:p>
          <a:p>
            <a:r>
              <a:rPr lang="en-US" sz="2000" dirty="0" smtClean="0"/>
              <a:t>return: sum (2</a:t>
            </a:r>
            <a:r>
              <a:rPr lang="en-US" sz="2000" baseline="30000" dirty="0" smtClean="0"/>
              <a:t>nd</a:t>
            </a:r>
            <a:r>
              <a:rPr lang="en-US" sz="2000" dirty="0" smtClean="0"/>
              <a:t> line)</a:t>
            </a:r>
            <a:endParaRPr lang="en-US" sz="2000" dirty="0"/>
          </a:p>
        </p:txBody>
      </p:sp>
      <p:sp>
        <p:nvSpPr>
          <p:cNvPr id="26" name="TextBox 25"/>
          <p:cNvSpPr txBox="1"/>
          <p:nvPr/>
        </p:nvSpPr>
        <p:spPr>
          <a:xfrm>
            <a:off x="4917694" y="5260622"/>
            <a:ext cx="8819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sum 2</a:t>
            </a:r>
            <a:endParaRPr lang="en-US" sz="2400" dirty="0"/>
          </a:p>
        </p:txBody>
      </p:sp>
      <p:sp>
        <p:nvSpPr>
          <p:cNvPr id="27" name="TextBox 26"/>
          <p:cNvSpPr txBox="1"/>
          <p:nvPr/>
        </p:nvSpPr>
        <p:spPr>
          <a:xfrm>
            <a:off x="4917694" y="3973688"/>
            <a:ext cx="8819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sum 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052863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Stack frames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37444" y="2822222"/>
            <a:ext cx="12168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- sum 2</a:t>
            </a:r>
            <a:endParaRPr lang="en-US" sz="28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411" y="1714500"/>
            <a:ext cx="3327400" cy="635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12647" y="1991113"/>
            <a:ext cx="2843163" cy="338666"/>
          </a:xfrm>
          <a:prstGeom prst="rect">
            <a:avLst/>
          </a:prstGeom>
          <a:solidFill>
            <a:srgbClr val="FF6600">
              <a:alpha val="28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576956" y="2174558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0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25348" y="4096619"/>
            <a:ext cx="366888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When a function finishes:</a:t>
            </a:r>
          </a:p>
          <a:p>
            <a:pPr marL="285750" indent="-285750">
              <a:buFontTx/>
              <a:buChar char="-"/>
            </a:pPr>
            <a:r>
              <a:rPr lang="en-US" sz="2000" dirty="0" smtClean="0">
                <a:solidFill>
                  <a:srgbClr val="0000FF"/>
                </a:solidFill>
              </a:rPr>
              <a:t>return to where it was called from (return address)</a:t>
            </a:r>
          </a:p>
          <a:p>
            <a:pPr marL="285750" indent="-285750">
              <a:buFontTx/>
              <a:buChar char="-"/>
            </a:pPr>
            <a:r>
              <a:rPr lang="en-US" sz="2000" dirty="0" smtClean="0">
                <a:solidFill>
                  <a:srgbClr val="0000FF"/>
                </a:solidFill>
              </a:rPr>
              <a:t>if substitute the function call with the return value</a:t>
            </a:r>
          </a:p>
          <a:p>
            <a:pPr marL="285750" indent="-285750">
              <a:buFontTx/>
              <a:buChar char="-"/>
            </a:pPr>
            <a:r>
              <a:rPr lang="en-US" sz="2000" dirty="0" smtClean="0">
                <a:solidFill>
                  <a:srgbClr val="0000FF"/>
                </a:solidFill>
              </a:rPr>
              <a:t>pop the stack frame off the stack</a:t>
            </a:r>
            <a:endParaRPr lang="en-US" sz="2000" dirty="0">
              <a:solidFill>
                <a:srgbClr val="0000FF"/>
              </a:solidFill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 flipH="1" flipV="1">
            <a:off x="1820333" y="2174559"/>
            <a:ext cx="4318000" cy="1922060"/>
          </a:xfrm>
          <a:prstGeom prst="straightConnector1">
            <a:avLst/>
          </a:prstGeom>
          <a:ln w="28575" cmpd="sng"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540234" y="6152443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22" name="Straight Connector 21"/>
          <p:cNvCxnSpPr/>
          <p:nvPr/>
        </p:nvCxnSpPr>
        <p:spPr>
          <a:xfrm flipV="1">
            <a:off x="6014388" y="6124220"/>
            <a:ext cx="2282944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014388" y="4912227"/>
            <a:ext cx="2282944" cy="1015663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sum:</a:t>
            </a:r>
          </a:p>
          <a:p>
            <a:r>
              <a:rPr lang="en-US" sz="2000" dirty="0" smtClean="0"/>
              <a:t>x = 2</a:t>
            </a:r>
          </a:p>
          <a:p>
            <a:r>
              <a:rPr lang="en-US" sz="2000" dirty="0" smtClean="0"/>
              <a:t>return: shell</a:t>
            </a:r>
            <a:endParaRPr lang="en-US" sz="2000" dirty="0"/>
          </a:p>
        </p:txBody>
      </p:sp>
      <p:sp>
        <p:nvSpPr>
          <p:cNvPr id="24" name="TextBox 23"/>
          <p:cNvSpPr txBox="1"/>
          <p:nvPr/>
        </p:nvSpPr>
        <p:spPr>
          <a:xfrm>
            <a:off x="6014387" y="3612293"/>
            <a:ext cx="2282945" cy="1015663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sum:</a:t>
            </a:r>
          </a:p>
          <a:p>
            <a:r>
              <a:rPr lang="en-US" sz="2000" dirty="0" smtClean="0"/>
              <a:t>x = 1</a:t>
            </a:r>
          </a:p>
          <a:p>
            <a:r>
              <a:rPr lang="en-US" sz="2000" dirty="0" smtClean="0"/>
              <a:t>return: sum (2</a:t>
            </a:r>
            <a:r>
              <a:rPr lang="en-US" sz="2000" baseline="30000" dirty="0" smtClean="0"/>
              <a:t>nd</a:t>
            </a:r>
            <a:r>
              <a:rPr lang="en-US" sz="2000" dirty="0" smtClean="0"/>
              <a:t> line)</a:t>
            </a:r>
            <a:endParaRPr lang="en-US" sz="2000" dirty="0"/>
          </a:p>
        </p:txBody>
      </p:sp>
      <p:sp>
        <p:nvSpPr>
          <p:cNvPr id="25" name="TextBox 24"/>
          <p:cNvSpPr txBox="1"/>
          <p:nvPr/>
        </p:nvSpPr>
        <p:spPr>
          <a:xfrm>
            <a:off x="4917694" y="5260622"/>
            <a:ext cx="8819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sum 2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4917694" y="3973688"/>
            <a:ext cx="8819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sum 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450651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Stack frames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540234" y="6152443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6014388" y="6124220"/>
            <a:ext cx="2282944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6014388" y="4912227"/>
            <a:ext cx="2282944" cy="1015663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sum:</a:t>
            </a:r>
          </a:p>
          <a:p>
            <a:r>
              <a:rPr lang="en-US" sz="2000" dirty="0" smtClean="0"/>
              <a:t>x = 2</a:t>
            </a:r>
          </a:p>
          <a:p>
            <a:r>
              <a:rPr lang="en-US" sz="2000" dirty="0" smtClean="0"/>
              <a:t>return: shell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437444" y="2822222"/>
            <a:ext cx="12168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- sum 2</a:t>
            </a:r>
            <a:endParaRPr lang="en-US" sz="28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411" y="1714500"/>
            <a:ext cx="3327400" cy="635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917694" y="5260622"/>
            <a:ext cx="8819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sum 2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2576956" y="2174558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1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25348" y="4096619"/>
            <a:ext cx="366888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When a function finishes:</a:t>
            </a:r>
          </a:p>
          <a:p>
            <a:pPr marL="285750" indent="-285750">
              <a:buFontTx/>
              <a:buChar char="-"/>
            </a:pPr>
            <a:r>
              <a:rPr lang="en-US" sz="2000" dirty="0" smtClean="0">
                <a:solidFill>
                  <a:srgbClr val="0000FF"/>
                </a:solidFill>
              </a:rPr>
              <a:t>return to where it was called from (return address)</a:t>
            </a:r>
          </a:p>
          <a:p>
            <a:pPr marL="285750" indent="-285750">
              <a:buFontTx/>
              <a:buChar char="-"/>
            </a:pPr>
            <a:r>
              <a:rPr lang="en-US" sz="2000" dirty="0" smtClean="0">
                <a:solidFill>
                  <a:srgbClr val="0000FF"/>
                </a:solidFill>
              </a:rPr>
              <a:t>if substitute the function call with the return value</a:t>
            </a:r>
          </a:p>
          <a:p>
            <a:pPr marL="285750" indent="-285750">
              <a:buFontTx/>
              <a:buChar char="-"/>
            </a:pPr>
            <a:r>
              <a:rPr lang="en-US" sz="2000" dirty="0" smtClean="0">
                <a:solidFill>
                  <a:srgbClr val="0000FF"/>
                </a:solidFill>
              </a:rPr>
              <a:t>pop the stack frame off the stack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494971" y="3217936"/>
            <a:ext cx="17992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now?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12647" y="1991113"/>
            <a:ext cx="2843163" cy="338666"/>
          </a:xfrm>
          <a:prstGeom prst="rect">
            <a:avLst/>
          </a:prstGeom>
          <a:solidFill>
            <a:srgbClr val="FF6600">
              <a:alpha val="28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7615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Stack frames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540234" y="6152443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6014388" y="6124220"/>
            <a:ext cx="2282944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6014388" y="4912227"/>
            <a:ext cx="2282944" cy="1015663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sum:</a:t>
            </a:r>
          </a:p>
          <a:p>
            <a:r>
              <a:rPr lang="en-US" sz="2000" dirty="0" smtClean="0"/>
              <a:t>x = 2</a:t>
            </a:r>
          </a:p>
          <a:p>
            <a:r>
              <a:rPr lang="en-US" sz="2000" dirty="0" smtClean="0"/>
              <a:t>return: shell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437444" y="2822222"/>
            <a:ext cx="12168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- sum 2</a:t>
            </a:r>
            <a:endParaRPr lang="en-US" sz="28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411" y="1714500"/>
            <a:ext cx="3327400" cy="635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917694" y="5260622"/>
            <a:ext cx="8819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sum 2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2576956" y="2174558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1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25348" y="4096619"/>
            <a:ext cx="366888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When a function finishes:</a:t>
            </a:r>
          </a:p>
          <a:p>
            <a:pPr marL="285750" indent="-285750">
              <a:buFontTx/>
              <a:buChar char="-"/>
            </a:pPr>
            <a:r>
              <a:rPr lang="en-US" sz="2000" dirty="0" smtClean="0">
                <a:solidFill>
                  <a:srgbClr val="0000FF"/>
                </a:solidFill>
              </a:rPr>
              <a:t>return to where it was called from (return address)</a:t>
            </a:r>
          </a:p>
          <a:p>
            <a:pPr marL="285750" indent="-285750">
              <a:buFontTx/>
              <a:buChar char="-"/>
            </a:pPr>
            <a:r>
              <a:rPr lang="en-US" sz="2000" dirty="0" smtClean="0">
                <a:solidFill>
                  <a:srgbClr val="0000FF"/>
                </a:solidFill>
              </a:rPr>
              <a:t>if substitute the function call with the return value</a:t>
            </a:r>
          </a:p>
          <a:p>
            <a:pPr marL="285750" indent="-285750">
              <a:buFontTx/>
              <a:buChar char="-"/>
            </a:pPr>
            <a:r>
              <a:rPr lang="en-US" sz="2000" dirty="0" smtClean="0">
                <a:solidFill>
                  <a:srgbClr val="0000FF"/>
                </a:solidFill>
              </a:rPr>
              <a:t>pop the stack frame off the stack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12647" y="1991113"/>
            <a:ext cx="2843163" cy="338666"/>
          </a:xfrm>
          <a:prstGeom prst="rect">
            <a:avLst/>
          </a:prstGeom>
          <a:solidFill>
            <a:srgbClr val="FF6600">
              <a:alpha val="28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H="1" flipV="1">
            <a:off x="1820333" y="2174559"/>
            <a:ext cx="4318000" cy="3086063"/>
          </a:xfrm>
          <a:prstGeom prst="straightConnector1">
            <a:avLst/>
          </a:prstGeom>
          <a:ln w="28575" cmpd="sng"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5898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Stack frames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540234" y="6152443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6014388" y="6124220"/>
            <a:ext cx="2282944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6014388" y="4912227"/>
            <a:ext cx="2282944" cy="1015663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sum:</a:t>
            </a:r>
          </a:p>
          <a:p>
            <a:r>
              <a:rPr lang="en-US" sz="2000" dirty="0" smtClean="0"/>
              <a:t>x = 2</a:t>
            </a:r>
          </a:p>
          <a:p>
            <a:r>
              <a:rPr lang="en-US" sz="2000" dirty="0" smtClean="0"/>
              <a:t>return: shell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437444" y="2822222"/>
            <a:ext cx="12168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- sum 2</a:t>
            </a:r>
            <a:endParaRPr lang="en-US" sz="28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411" y="1714500"/>
            <a:ext cx="3327400" cy="635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917694" y="5260622"/>
            <a:ext cx="8819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sum 2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2576956" y="2174558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2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12647" y="1991113"/>
            <a:ext cx="2843163" cy="338666"/>
          </a:xfrm>
          <a:prstGeom prst="rect">
            <a:avLst/>
          </a:prstGeom>
          <a:solidFill>
            <a:srgbClr val="FF6600">
              <a:alpha val="28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H="1" flipV="1">
            <a:off x="1820333" y="2174559"/>
            <a:ext cx="4318000" cy="3086063"/>
          </a:xfrm>
          <a:prstGeom prst="straightConnector1">
            <a:avLst/>
          </a:prstGeom>
          <a:ln w="28575" cmpd="sng"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444999" y="3062111"/>
            <a:ext cx="31276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Where do we return to?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970168" y="5552954"/>
            <a:ext cx="1421582" cy="338666"/>
          </a:xfrm>
          <a:prstGeom prst="rect">
            <a:avLst/>
          </a:prstGeom>
          <a:solidFill>
            <a:srgbClr val="FF6600">
              <a:alpha val="28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94849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Stack frames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540234" y="6152443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6014388" y="6124220"/>
            <a:ext cx="2282944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37444" y="2822222"/>
            <a:ext cx="213256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- sum 2</a:t>
            </a:r>
          </a:p>
          <a:p>
            <a:r>
              <a:rPr lang="en-US" sz="2800" dirty="0" err="1" smtClean="0"/>
              <a:t>val</a:t>
            </a:r>
            <a:r>
              <a:rPr lang="en-US" sz="2800" dirty="0" smtClean="0"/>
              <a:t> it = 3 : </a:t>
            </a:r>
            <a:r>
              <a:rPr lang="en-US" sz="2800" dirty="0" err="1" smtClean="0"/>
              <a:t>int</a:t>
            </a:r>
            <a:endParaRPr lang="en-US" sz="28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411" y="1714500"/>
            <a:ext cx="3327400" cy="635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576956" y="2174558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2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12647" y="1991113"/>
            <a:ext cx="2843163" cy="338666"/>
          </a:xfrm>
          <a:prstGeom prst="rect">
            <a:avLst/>
          </a:prstGeom>
          <a:solidFill>
            <a:srgbClr val="FF6600">
              <a:alpha val="28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3453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 calls in assembly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758244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For high-level languages the stack is managed for you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In assembly </a:t>
            </a:r>
            <a:r>
              <a:rPr lang="en-US" b="1" dirty="0" smtClean="0"/>
              <a:t>we will manage the stack!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876246" y="5475110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1350400" y="5446887"/>
            <a:ext cx="2282944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7323" y="3852333"/>
            <a:ext cx="3512609" cy="2662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1615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CS52 function call conventions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r1 is reserved for the stack pointer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r2 contains the return address (a memory address in the code portion of where we should come back to when the function is done)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r3 contains the first parameter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additional parameters go on the stack (more on this)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the result should go in r3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0670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Structure of a single parameter function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18759" y="1600200"/>
            <a:ext cx="8855907" cy="23226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err="1" smtClean="0">
                <a:latin typeface="Courier New"/>
                <a:cs typeface="Courier New"/>
              </a:rPr>
              <a:t>fname</a:t>
            </a:r>
            <a:endParaRPr lang="en-US" sz="1800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psh</a:t>
            </a:r>
            <a:r>
              <a:rPr lang="en-US" sz="1800" dirty="0" smtClean="0">
                <a:latin typeface="Courier New"/>
                <a:cs typeface="Courier New"/>
              </a:rPr>
              <a:t> r2			; save return address on stack</a:t>
            </a: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...			; do work using r3 as argument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			; put result in r3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pop r2			; restore return address from stack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jmp</a:t>
            </a:r>
            <a:r>
              <a:rPr lang="en-US" sz="1800" dirty="0" smtClean="0">
                <a:latin typeface="Courier New"/>
                <a:cs typeface="Courier New"/>
              </a:rPr>
              <a:t> r2			; return to caller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7445" y="4727223"/>
            <a:ext cx="6391493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conventions:</a:t>
            </a:r>
          </a:p>
          <a:p>
            <a:pPr marL="285750" indent="-285750">
              <a:buFontTx/>
              <a:buChar char="-"/>
            </a:pPr>
            <a:r>
              <a:rPr lang="en-US" sz="2400" dirty="0" smtClean="0">
                <a:solidFill>
                  <a:srgbClr val="FF6600"/>
                </a:solidFill>
              </a:rPr>
              <a:t>r2 has the return address</a:t>
            </a:r>
          </a:p>
          <a:p>
            <a:pPr marL="285750" indent="-285750">
              <a:buFontTx/>
              <a:buChar char="-"/>
            </a:pPr>
            <a:r>
              <a:rPr lang="en-US" sz="2400" dirty="0" smtClean="0">
                <a:solidFill>
                  <a:srgbClr val="FF6600"/>
                </a:solidFill>
              </a:rPr>
              <a:t>argument is in r3</a:t>
            </a:r>
          </a:p>
          <a:p>
            <a:pPr marL="285750" indent="-285750">
              <a:buFontTx/>
              <a:buChar char="-"/>
            </a:pPr>
            <a:r>
              <a:rPr lang="en-US" sz="2400" dirty="0" smtClean="0">
                <a:solidFill>
                  <a:srgbClr val="FF6600"/>
                </a:solidFill>
              </a:rPr>
              <a:t>r1 is off-limits since it’s used for the stack pointer</a:t>
            </a:r>
          </a:p>
          <a:p>
            <a:pPr marL="285750" indent="-285750">
              <a:buFontTx/>
              <a:buChar char="-"/>
            </a:pPr>
            <a:r>
              <a:rPr lang="en-US" sz="2400" dirty="0" smtClean="0">
                <a:solidFill>
                  <a:srgbClr val="FF6600"/>
                </a:solidFill>
              </a:rPr>
              <a:t>return value goes in r3</a:t>
            </a:r>
          </a:p>
          <a:p>
            <a:pPr marL="285750" indent="-285750">
              <a:buFontTx/>
              <a:buChar char="-"/>
            </a:pP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28459" y="4078111"/>
            <a:ext cx="37585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do you think </a:t>
            </a:r>
            <a:r>
              <a:rPr lang="en-US" sz="2400" dirty="0" err="1" smtClean="0"/>
              <a:t>jmp</a:t>
            </a:r>
            <a:r>
              <a:rPr lang="en-US" sz="2400" dirty="0" smtClean="0">
                <a:solidFill>
                  <a:srgbClr val="FF0000"/>
                </a:solidFill>
              </a:rPr>
              <a:t> does?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8101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Structure of a single parameter function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18759" y="1600200"/>
            <a:ext cx="8855907" cy="23226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err="1" smtClean="0">
                <a:latin typeface="Courier New"/>
                <a:cs typeface="Courier New"/>
              </a:rPr>
              <a:t>fname</a:t>
            </a:r>
            <a:endParaRPr lang="en-US" sz="1800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psh</a:t>
            </a:r>
            <a:r>
              <a:rPr lang="en-US" sz="1800" dirty="0" smtClean="0">
                <a:latin typeface="Courier New"/>
                <a:cs typeface="Courier New"/>
              </a:rPr>
              <a:t> r2			; save return address on stack</a:t>
            </a: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...			; do work using r3 as argument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			; put result in r3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pop r2			; restore return address from stack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jmp</a:t>
            </a:r>
            <a:r>
              <a:rPr lang="en-US" sz="1800" dirty="0" smtClean="0">
                <a:latin typeface="Courier New"/>
                <a:cs typeface="Courier New"/>
              </a:rPr>
              <a:t> r2			; return to caller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349" y="3894667"/>
            <a:ext cx="41668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“Jumps” to the line of code at r2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Really: sets </a:t>
            </a:r>
            <a:r>
              <a:rPr lang="en-US" sz="2400" dirty="0" err="1" smtClean="0">
                <a:solidFill>
                  <a:srgbClr val="0000FF"/>
                </a:solidFill>
              </a:rPr>
              <a:t>ic</a:t>
            </a:r>
            <a:r>
              <a:rPr lang="en-US" sz="2400" dirty="0" smtClean="0">
                <a:solidFill>
                  <a:srgbClr val="0000FF"/>
                </a:solidFill>
              </a:rPr>
              <a:t> = r2 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7445" y="4727223"/>
            <a:ext cx="6391493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conventions:</a:t>
            </a:r>
          </a:p>
          <a:p>
            <a:pPr marL="285750" indent="-285750">
              <a:buFontTx/>
              <a:buChar char="-"/>
            </a:pPr>
            <a:r>
              <a:rPr lang="en-US" sz="2400" dirty="0" smtClean="0">
                <a:solidFill>
                  <a:srgbClr val="FF6600"/>
                </a:solidFill>
              </a:rPr>
              <a:t>r2 has the return address</a:t>
            </a:r>
          </a:p>
          <a:p>
            <a:pPr marL="285750" indent="-285750">
              <a:buFontTx/>
              <a:buChar char="-"/>
            </a:pPr>
            <a:r>
              <a:rPr lang="en-US" sz="2400" dirty="0" smtClean="0">
                <a:solidFill>
                  <a:srgbClr val="FF6600"/>
                </a:solidFill>
              </a:rPr>
              <a:t>argument is in r3</a:t>
            </a:r>
          </a:p>
          <a:p>
            <a:pPr marL="285750" indent="-285750">
              <a:buFontTx/>
              <a:buChar char="-"/>
            </a:pPr>
            <a:r>
              <a:rPr lang="en-US" sz="2400" dirty="0" smtClean="0">
                <a:solidFill>
                  <a:srgbClr val="FF6600"/>
                </a:solidFill>
              </a:rPr>
              <a:t>r1 is off-limits since it’s used for the stack pointer</a:t>
            </a:r>
          </a:p>
          <a:p>
            <a:pPr marL="285750" indent="-285750">
              <a:buFontTx/>
              <a:buChar char="-"/>
            </a:pPr>
            <a:r>
              <a:rPr lang="en-US" sz="2400" dirty="0" smtClean="0">
                <a:solidFill>
                  <a:srgbClr val="FF6600"/>
                </a:solidFill>
              </a:rPr>
              <a:t>return value goes in r3</a:t>
            </a:r>
          </a:p>
          <a:p>
            <a:pPr marL="285750" indent="-285750">
              <a:buFontTx/>
              <a:buChar char="-"/>
            </a:pPr>
            <a:endParaRPr lang="en-US" sz="24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541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first function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-61639" y="1727200"/>
            <a:ext cx="8993971" cy="462280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r0         </a:t>
            </a:r>
            <a:r>
              <a:rPr lang="en-US" dirty="0" smtClean="0">
                <a:latin typeface="Courier New"/>
                <a:cs typeface="Courier New"/>
              </a:rPr>
              <a:t>; get input from user for input parameter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increment  </a:t>
            </a:r>
            <a:r>
              <a:rPr lang="en-US" dirty="0" smtClean="0">
                <a:latin typeface="Courier New"/>
                <a:cs typeface="Courier New"/>
              </a:rPr>
              <a:t>; </a:t>
            </a:r>
            <a:r>
              <a:rPr lang="en-US" dirty="0">
                <a:latin typeface="Courier New"/>
                <a:cs typeface="Courier New"/>
              </a:rPr>
              <a:t>call increment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r2         </a:t>
            </a: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r3 r0         ; </a:t>
            </a:r>
            <a:r>
              <a:rPr lang="en-US" dirty="0">
                <a:latin typeface="Courier New"/>
                <a:cs typeface="Courier New"/>
              </a:rPr>
              <a:t>write result,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r>
              <a:rPr lang="en-US" dirty="0" smtClean="0">
                <a:latin typeface="Courier New"/>
                <a:cs typeface="Courier New"/>
              </a:rPr>
              <a:t>               ;    </a:t>
            </a:r>
            <a:r>
              <a:rPr lang="en-US" dirty="0">
                <a:latin typeface="Courier New"/>
                <a:cs typeface="Courier New"/>
              </a:rPr>
              <a:t>and halt</a:t>
            </a: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          </a:t>
            </a:r>
            <a:r>
              <a:rPr lang="en-US" dirty="0" smtClean="0">
                <a:latin typeface="Courier New"/>
                <a:cs typeface="Courier New"/>
              </a:rPr>
              <a:t> ; </a:t>
            </a:r>
            <a:r>
              <a:rPr lang="en-US" dirty="0">
                <a:latin typeface="Courier New"/>
                <a:cs typeface="Courier New"/>
              </a:rPr>
              <a:t>save the return address on the stack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add </a:t>
            </a:r>
            <a:r>
              <a:rPr lang="en-US" dirty="0">
                <a:latin typeface="Courier New"/>
                <a:cs typeface="Courier New"/>
              </a:rPr>
              <a:t>r3 r3 1     </a:t>
            </a:r>
            <a:r>
              <a:rPr lang="en-US" dirty="0" smtClean="0">
                <a:latin typeface="Courier New"/>
                <a:cs typeface="Courier New"/>
              </a:rPr>
              <a:t>  ; </a:t>
            </a:r>
            <a:r>
              <a:rPr lang="en-US" dirty="0">
                <a:latin typeface="Courier New"/>
                <a:cs typeface="Courier New"/>
              </a:rPr>
              <a:t>add 1 to the input parameter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</a:t>
            </a:r>
            <a:r>
              <a:rPr lang="en-US" dirty="0">
                <a:latin typeface="Courier New"/>
                <a:cs typeface="Courier New"/>
              </a:rPr>
              <a:t>r2          </a:t>
            </a:r>
            <a:r>
              <a:rPr lang="en-US" dirty="0" smtClean="0">
                <a:latin typeface="Courier New"/>
                <a:cs typeface="Courier New"/>
              </a:rPr>
              <a:t>  ; </a:t>
            </a:r>
            <a:r>
              <a:rPr lang="en-US" dirty="0">
                <a:latin typeface="Courier New"/>
                <a:cs typeface="Courier New"/>
              </a:rPr>
              <a:t>get the return address from </a:t>
            </a:r>
            <a:r>
              <a:rPr lang="en-US" dirty="0" smtClean="0">
                <a:latin typeface="Courier New"/>
                <a:cs typeface="Courier New"/>
              </a:rPr>
              <a:t>stack       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        </a:t>
            </a:r>
            <a:r>
              <a:rPr lang="en-US" dirty="0" smtClean="0">
                <a:latin typeface="Courier New"/>
                <a:cs typeface="Courier New"/>
              </a:rPr>
              <a:t>   ; </a:t>
            </a:r>
            <a:r>
              <a:rPr lang="en-US" dirty="0">
                <a:latin typeface="Courier New"/>
                <a:cs typeface="Courier New"/>
              </a:rPr>
              <a:t>go back to where we were called </a:t>
            </a:r>
            <a:r>
              <a:rPr lang="en-US" dirty="0" smtClean="0">
                <a:latin typeface="Courier New"/>
                <a:cs typeface="Courier New"/>
              </a:rPr>
              <a:t>from</a:t>
            </a:r>
            <a:endParaRPr lang="en-US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3812933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first function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1092" y="1727200"/>
            <a:ext cx="3634797" cy="4495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</a:p>
          <a:p>
            <a:pPr marL="0" indent="0"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r2         </a:t>
            </a: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r3 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add </a:t>
            </a:r>
            <a:r>
              <a:rPr lang="en-US" dirty="0">
                <a:latin typeface="Courier New"/>
                <a:cs typeface="Courier New"/>
              </a:rPr>
              <a:t>r3 r3 1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</a:t>
            </a:r>
            <a:r>
              <a:rPr lang="en-US" dirty="0">
                <a:latin typeface="Courier New"/>
                <a:cs typeface="Courier New"/>
              </a:rPr>
              <a:t>r2 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9083630"/>
              </p:ext>
            </p:extLst>
          </p:nvPr>
        </p:nvGraphicFramePr>
        <p:xfrm>
          <a:off x="4967111" y="1727200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11" name="Straight Arrow Connector 10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324369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first function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1092" y="1727200"/>
            <a:ext cx="3634797" cy="4495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</a:p>
          <a:p>
            <a:pPr marL="0" indent="0"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r2         </a:t>
            </a: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r3 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add </a:t>
            </a:r>
            <a:r>
              <a:rPr lang="en-US" dirty="0">
                <a:latin typeface="Courier New"/>
                <a:cs typeface="Courier New"/>
              </a:rPr>
              <a:t>r3 r3 1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</a:t>
            </a:r>
            <a:r>
              <a:rPr lang="en-US" dirty="0">
                <a:latin typeface="Courier New"/>
                <a:cs typeface="Courier New"/>
              </a:rPr>
              <a:t>r2 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9592016"/>
              </p:ext>
            </p:extLst>
          </p:nvPr>
        </p:nvGraphicFramePr>
        <p:xfrm>
          <a:off x="4967111" y="1727200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11" name="Straight Arrow Connector 10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889000" y="1727200"/>
            <a:ext cx="2906889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1322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first function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1092" y="1727200"/>
            <a:ext cx="3634797" cy="4495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</a:p>
          <a:p>
            <a:pPr marL="0" indent="0"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r2         </a:t>
            </a: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r3 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add </a:t>
            </a:r>
            <a:r>
              <a:rPr lang="en-US" dirty="0">
                <a:latin typeface="Courier New"/>
                <a:cs typeface="Courier New"/>
              </a:rPr>
              <a:t>r3 r3 1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</a:t>
            </a:r>
            <a:r>
              <a:rPr lang="en-US" dirty="0">
                <a:latin typeface="Courier New"/>
                <a:cs typeface="Courier New"/>
              </a:rPr>
              <a:t>r2 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3202708"/>
              </p:ext>
            </p:extLst>
          </p:nvPr>
        </p:nvGraphicFramePr>
        <p:xfrm>
          <a:off x="4967111" y="1727200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10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11" name="Straight Arrow Connector 10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889000" y="1727200"/>
            <a:ext cx="2906889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1111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first function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1092" y="1727200"/>
            <a:ext cx="3634797" cy="4495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</a:p>
          <a:p>
            <a:pPr marL="0" indent="0"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r2         </a:t>
            </a: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r3 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add </a:t>
            </a:r>
            <a:r>
              <a:rPr lang="en-US" dirty="0">
                <a:latin typeface="Courier New"/>
                <a:cs typeface="Courier New"/>
              </a:rPr>
              <a:t>r3 r3 1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</a:t>
            </a:r>
            <a:r>
              <a:rPr lang="en-US" dirty="0">
                <a:latin typeface="Courier New"/>
                <a:cs typeface="Courier New"/>
              </a:rPr>
              <a:t>r2 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7764482"/>
              </p:ext>
            </p:extLst>
          </p:nvPr>
        </p:nvGraphicFramePr>
        <p:xfrm>
          <a:off x="4967111" y="1727200"/>
          <a:ext cx="2332069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782910"/>
                <a:gridCol w="154915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11" name="Straight Arrow Connector 10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889000" y="2350911"/>
            <a:ext cx="2906889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810000" y="3285444"/>
            <a:ext cx="48965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6600"/>
                </a:solidFill>
              </a:rPr>
              <a:t>lcw</a:t>
            </a:r>
            <a:r>
              <a:rPr lang="en-US" sz="2400" dirty="0" smtClean="0">
                <a:solidFill>
                  <a:srgbClr val="FF6600"/>
                </a:solidFill>
              </a:rPr>
              <a:t>: put the memory address of the label into the register</a:t>
            </a:r>
            <a:endParaRPr lang="en-US" sz="24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50981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first function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1092" y="1727200"/>
            <a:ext cx="3634797" cy="4495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</a:p>
          <a:p>
            <a:pPr marL="0" indent="0"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r2         </a:t>
            </a: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r3 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add </a:t>
            </a:r>
            <a:r>
              <a:rPr lang="en-US" dirty="0">
                <a:latin typeface="Courier New"/>
                <a:cs typeface="Courier New"/>
              </a:rPr>
              <a:t>r3 r3 1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</a:t>
            </a:r>
            <a:r>
              <a:rPr lang="en-US" dirty="0">
                <a:latin typeface="Courier New"/>
                <a:cs typeface="Courier New"/>
              </a:rPr>
              <a:t>r2 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2263060"/>
              </p:ext>
            </p:extLst>
          </p:nvPr>
        </p:nvGraphicFramePr>
        <p:xfrm>
          <a:off x="4967111" y="1727200"/>
          <a:ext cx="2332069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782910"/>
                <a:gridCol w="154915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increment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11" name="Straight Arrow Connector 10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889000" y="2350911"/>
            <a:ext cx="2906889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8009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first function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1092" y="1727200"/>
            <a:ext cx="3634797" cy="4495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</a:p>
          <a:p>
            <a:pPr marL="0" indent="0"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r2         </a:t>
            </a: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r3 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add </a:t>
            </a:r>
            <a:r>
              <a:rPr lang="en-US" dirty="0">
                <a:latin typeface="Courier New"/>
                <a:cs typeface="Courier New"/>
              </a:rPr>
              <a:t>r3 r3 1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</a:t>
            </a:r>
            <a:r>
              <a:rPr lang="en-US" dirty="0">
                <a:latin typeface="Courier New"/>
                <a:cs typeface="Courier New"/>
              </a:rPr>
              <a:t>r2 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468950"/>
              </p:ext>
            </p:extLst>
          </p:nvPr>
        </p:nvGraphicFramePr>
        <p:xfrm>
          <a:off x="4967111" y="1727200"/>
          <a:ext cx="2332069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782910"/>
                <a:gridCol w="154915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increment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11" name="Straight Arrow Connector 10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889000" y="2726266"/>
            <a:ext cx="2906889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>
          <a:xfrm flipH="1" flipV="1">
            <a:off x="2469445" y="2878669"/>
            <a:ext cx="1128888" cy="11994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 flipV="1">
            <a:off x="1947335" y="3087512"/>
            <a:ext cx="1541216" cy="134337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488551" y="3429002"/>
            <a:ext cx="565545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6600"/>
                </a:solidFill>
              </a:rPr>
              <a:t>cal</a:t>
            </a:r>
            <a:r>
              <a:rPr lang="en-US" sz="2400" dirty="0" smtClean="0">
                <a:solidFill>
                  <a:srgbClr val="FF6600"/>
                </a:solidFill>
              </a:rPr>
              <a:t>: call a function</a:t>
            </a:r>
          </a:p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FF6600"/>
                </a:solidFill>
              </a:rPr>
              <a:t>which function to call</a:t>
            </a:r>
          </a:p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FF6600"/>
                </a:solidFill>
              </a:rPr>
              <a:t>where should the return address go</a:t>
            </a:r>
          </a:p>
        </p:txBody>
      </p:sp>
    </p:spTree>
    <p:extLst>
      <p:ext uri="{BB962C8B-B14F-4D97-AF65-F5344CB8AC3E}">
        <p14:creationId xmlns:p14="http://schemas.microsoft.com/office/powerpoint/2010/main" val="13687932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first function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1092" y="1727200"/>
            <a:ext cx="3634797" cy="4495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</a:p>
          <a:p>
            <a:pPr marL="0" indent="0"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r2         </a:t>
            </a: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r3 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add </a:t>
            </a:r>
            <a:r>
              <a:rPr lang="en-US" dirty="0">
                <a:latin typeface="Courier New"/>
                <a:cs typeface="Courier New"/>
              </a:rPr>
              <a:t>r3 r3 1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</a:t>
            </a:r>
            <a:r>
              <a:rPr lang="en-US" dirty="0">
                <a:latin typeface="Courier New"/>
                <a:cs typeface="Courier New"/>
              </a:rPr>
              <a:t>r2 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7634722"/>
              </p:ext>
            </p:extLst>
          </p:nvPr>
        </p:nvGraphicFramePr>
        <p:xfrm>
          <a:off x="4967111" y="1727200"/>
          <a:ext cx="2332069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782910"/>
                <a:gridCol w="154915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increment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11" name="Straight Arrow Connector 10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889000" y="2726266"/>
            <a:ext cx="2906889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488551" y="3429002"/>
            <a:ext cx="56554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6600"/>
                </a:solidFill>
              </a:rPr>
              <a:t>cal</a:t>
            </a:r>
            <a:r>
              <a:rPr lang="en-US" sz="2400" dirty="0" smtClean="0">
                <a:solidFill>
                  <a:srgbClr val="FF6600"/>
                </a:solidFill>
              </a:rPr>
              <a:t>:</a:t>
            </a:r>
          </a:p>
          <a:p>
            <a:pPr marL="342900" indent="-342900">
              <a:buAutoNum type="arabicPeriod"/>
            </a:pPr>
            <a:r>
              <a:rPr lang="en-US" sz="2400" dirty="0" smtClean="0">
                <a:solidFill>
                  <a:srgbClr val="FF6600"/>
                </a:solidFill>
              </a:rPr>
              <a:t>Go to instruction address in r2 (2</a:t>
            </a:r>
            <a:r>
              <a:rPr lang="en-US" sz="2400" baseline="30000" dirty="0" smtClean="0">
                <a:solidFill>
                  <a:srgbClr val="FF6600"/>
                </a:solidFill>
              </a:rPr>
              <a:t>nd</a:t>
            </a:r>
            <a:r>
              <a:rPr lang="en-US" sz="2400" dirty="0" smtClean="0">
                <a:solidFill>
                  <a:srgbClr val="FF6600"/>
                </a:solidFill>
              </a:rPr>
              <a:t> r2)</a:t>
            </a:r>
          </a:p>
          <a:p>
            <a:pPr marL="342900" indent="-342900">
              <a:buAutoNum type="arabicPeriod"/>
            </a:pPr>
            <a:r>
              <a:rPr lang="en-US" sz="2400" dirty="0" smtClean="0">
                <a:solidFill>
                  <a:srgbClr val="FF6600"/>
                </a:solidFill>
              </a:rPr>
              <a:t>Save current </a:t>
            </a:r>
            <a:r>
              <a:rPr lang="en-US" sz="2400" dirty="0" err="1" smtClean="0">
                <a:solidFill>
                  <a:srgbClr val="FF6600"/>
                </a:solidFill>
              </a:rPr>
              <a:t>ic</a:t>
            </a:r>
            <a:r>
              <a:rPr lang="en-US" sz="2400" dirty="0" smtClean="0">
                <a:solidFill>
                  <a:srgbClr val="FF6600"/>
                </a:solidFill>
              </a:rPr>
              <a:t> into r2 (i.e. the address of the </a:t>
            </a:r>
            <a:r>
              <a:rPr lang="en-US" sz="2400" i="1" dirty="0" smtClean="0">
                <a:solidFill>
                  <a:srgbClr val="FF6600"/>
                </a:solidFill>
              </a:rPr>
              <a:t>next</a:t>
            </a:r>
            <a:r>
              <a:rPr lang="en-US" sz="2400" dirty="0" smtClean="0">
                <a:solidFill>
                  <a:srgbClr val="FF6600"/>
                </a:solidFill>
              </a:rPr>
              <a:t> instruction that would have been executed)</a:t>
            </a:r>
            <a:endParaRPr lang="en-US" sz="2400" dirty="0">
              <a:solidFill>
                <a:srgbClr val="FF6600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H="1" flipV="1">
            <a:off x="2469444" y="2878667"/>
            <a:ext cx="5503334" cy="103011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 flipV="1">
            <a:off x="1947334" y="3087511"/>
            <a:ext cx="4397138" cy="12446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89905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first function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1092" y="1727200"/>
            <a:ext cx="3634797" cy="4495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</a:p>
          <a:p>
            <a:pPr marL="0" indent="0"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r2         </a:t>
            </a: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r3 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add </a:t>
            </a:r>
            <a:r>
              <a:rPr lang="en-US" dirty="0">
                <a:latin typeface="Courier New"/>
                <a:cs typeface="Courier New"/>
              </a:rPr>
              <a:t>r3 r3 1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</a:t>
            </a:r>
            <a:r>
              <a:rPr lang="en-US" dirty="0">
                <a:latin typeface="Courier New"/>
                <a:cs typeface="Courier New"/>
              </a:rPr>
              <a:t>r2 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9236613"/>
              </p:ext>
            </p:extLst>
          </p:nvPr>
        </p:nvGraphicFramePr>
        <p:xfrm>
          <a:off x="4967111" y="1727200"/>
          <a:ext cx="2332069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782910"/>
                <a:gridCol w="154915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0000FF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: </a:t>
                      </a:r>
                      <a:r>
                        <a:rPr lang="en-US" sz="2400" dirty="0" err="1" smtClean="0">
                          <a:solidFill>
                            <a:srgbClr val="0000FF"/>
                          </a:solidFill>
                        </a:rPr>
                        <a:t>sto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11" name="Straight Arrow Connector 10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889000" y="4697442"/>
            <a:ext cx="2906889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7489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first function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1092" y="1727200"/>
            <a:ext cx="3634797" cy="4495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</a:p>
          <a:p>
            <a:pPr marL="0" indent="0"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r2         </a:t>
            </a: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r3 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add </a:t>
            </a:r>
            <a:r>
              <a:rPr lang="en-US" dirty="0">
                <a:latin typeface="Courier New"/>
                <a:cs typeface="Courier New"/>
              </a:rPr>
              <a:t>r3 r3 1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</a:t>
            </a:r>
            <a:r>
              <a:rPr lang="en-US" dirty="0">
                <a:latin typeface="Courier New"/>
                <a:cs typeface="Courier New"/>
              </a:rPr>
              <a:t>r2 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5499843"/>
              </p:ext>
            </p:extLst>
          </p:nvPr>
        </p:nvGraphicFramePr>
        <p:xfrm>
          <a:off x="4967111" y="1727200"/>
          <a:ext cx="2332069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782910"/>
                <a:gridCol w="154915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loc</a:t>
                      </a:r>
                      <a:r>
                        <a:rPr lang="en-US" sz="2400" dirty="0" smtClean="0"/>
                        <a:t>: </a:t>
                      </a:r>
                      <a:r>
                        <a:rPr lang="en-US" sz="2400" dirty="0" err="1" smtClean="0"/>
                        <a:t>sto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11" name="Straight Arrow Connector 10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889000" y="4697442"/>
            <a:ext cx="2906889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7712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first function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1092" y="1727200"/>
            <a:ext cx="3634797" cy="4495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</a:p>
          <a:p>
            <a:pPr marL="0" indent="0"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r2         </a:t>
            </a: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r3 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add </a:t>
            </a:r>
            <a:r>
              <a:rPr lang="en-US" dirty="0">
                <a:latin typeface="Courier New"/>
                <a:cs typeface="Courier New"/>
              </a:rPr>
              <a:t>r3 r3 1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</a:t>
            </a:r>
            <a:r>
              <a:rPr lang="en-US" dirty="0">
                <a:latin typeface="Courier New"/>
                <a:cs typeface="Courier New"/>
              </a:rPr>
              <a:t>r2 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0243009"/>
              </p:ext>
            </p:extLst>
          </p:nvPr>
        </p:nvGraphicFramePr>
        <p:xfrm>
          <a:off x="4967111" y="1727200"/>
          <a:ext cx="2332069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782910"/>
                <a:gridCol w="154915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loc</a:t>
                      </a:r>
                      <a:r>
                        <a:rPr lang="en-US" sz="2400" dirty="0" smtClean="0"/>
                        <a:t>: </a:t>
                      </a:r>
                      <a:r>
                        <a:rPr lang="en-US" sz="2400" dirty="0" err="1" smtClean="0"/>
                        <a:t>sto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6674556" y="5139226"/>
            <a:ext cx="1717891" cy="461665"/>
            <a:chOff x="6674556" y="5600891"/>
            <a:chExt cx="1717891" cy="461665"/>
          </a:xfrm>
        </p:grpSpPr>
        <p:cxnSp>
          <p:nvCxnSpPr>
            <p:cNvPr id="11" name="Straight Arrow Connector 10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>
            <a:off x="889000" y="4697442"/>
            <a:ext cx="2906889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417597" y="5626669"/>
            <a:ext cx="10166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>
                <a:solidFill>
                  <a:srgbClr val="0000FF"/>
                </a:solidFill>
              </a:rPr>
              <a:t>loc</a:t>
            </a:r>
            <a:r>
              <a:rPr lang="en-US" sz="2400" dirty="0">
                <a:solidFill>
                  <a:srgbClr val="0000FF"/>
                </a:solidFill>
              </a:rPr>
              <a:t>: </a:t>
            </a:r>
            <a:r>
              <a:rPr lang="en-US" sz="2400" dirty="0" err="1" smtClean="0">
                <a:solidFill>
                  <a:srgbClr val="0000FF"/>
                </a:solidFill>
              </a:rPr>
              <a:t>sto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021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first function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1092" y="1727200"/>
            <a:ext cx="3634797" cy="4495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</a:p>
          <a:p>
            <a:pPr marL="0" indent="0"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r2         </a:t>
            </a: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r3 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add </a:t>
            </a:r>
            <a:r>
              <a:rPr lang="en-US" dirty="0">
                <a:latin typeface="Courier New"/>
                <a:cs typeface="Courier New"/>
              </a:rPr>
              <a:t>r3 r3 1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</a:t>
            </a:r>
            <a:r>
              <a:rPr lang="en-US" dirty="0">
                <a:latin typeface="Courier New"/>
                <a:cs typeface="Courier New"/>
              </a:rPr>
              <a:t>r2 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1128509"/>
              </p:ext>
            </p:extLst>
          </p:nvPr>
        </p:nvGraphicFramePr>
        <p:xfrm>
          <a:off x="4967111" y="1727200"/>
          <a:ext cx="2332069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782910"/>
                <a:gridCol w="154915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loc</a:t>
                      </a:r>
                      <a:r>
                        <a:rPr lang="en-US" sz="2400" dirty="0" smtClean="0"/>
                        <a:t>: </a:t>
                      </a:r>
                      <a:r>
                        <a:rPr lang="en-US" sz="2400" dirty="0" err="1" smtClean="0"/>
                        <a:t>sto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6674556" y="5139226"/>
            <a:ext cx="1717891" cy="461665"/>
            <a:chOff x="6674556" y="5600891"/>
            <a:chExt cx="1717891" cy="461665"/>
          </a:xfrm>
        </p:grpSpPr>
        <p:cxnSp>
          <p:nvCxnSpPr>
            <p:cNvPr id="11" name="Straight Arrow Connector 10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889000" y="5043270"/>
            <a:ext cx="2906889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417597" y="5626669"/>
            <a:ext cx="10166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/>
              <a:t>loc</a:t>
            </a:r>
            <a:r>
              <a:rPr lang="en-US" sz="2400" dirty="0"/>
              <a:t>: </a:t>
            </a:r>
            <a:r>
              <a:rPr lang="en-US" sz="2400" dirty="0" err="1" smtClean="0"/>
              <a:t>sto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295852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first function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1092" y="1727200"/>
            <a:ext cx="3634797" cy="4495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</a:p>
          <a:p>
            <a:pPr marL="0" indent="0"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r2         </a:t>
            </a: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r3 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add </a:t>
            </a:r>
            <a:r>
              <a:rPr lang="en-US" dirty="0">
                <a:latin typeface="Courier New"/>
                <a:cs typeface="Courier New"/>
              </a:rPr>
              <a:t>r3 r3 1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</a:t>
            </a:r>
            <a:r>
              <a:rPr lang="en-US" dirty="0">
                <a:latin typeface="Courier New"/>
                <a:cs typeface="Courier New"/>
              </a:rPr>
              <a:t>r2 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1587952"/>
              </p:ext>
            </p:extLst>
          </p:nvPr>
        </p:nvGraphicFramePr>
        <p:xfrm>
          <a:off x="4967111" y="1727200"/>
          <a:ext cx="2332069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782910"/>
                <a:gridCol w="154915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loc</a:t>
                      </a:r>
                      <a:r>
                        <a:rPr lang="en-US" sz="2400" dirty="0" smtClean="0"/>
                        <a:t>: </a:t>
                      </a:r>
                      <a:r>
                        <a:rPr lang="en-US" sz="2400" dirty="0" err="1" smtClean="0"/>
                        <a:t>sto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11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6674556" y="5139226"/>
            <a:ext cx="1717891" cy="461665"/>
            <a:chOff x="6674556" y="5600891"/>
            <a:chExt cx="1717891" cy="461665"/>
          </a:xfrm>
        </p:grpSpPr>
        <p:cxnSp>
          <p:nvCxnSpPr>
            <p:cNvPr id="11" name="Straight Arrow Connector 10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889000" y="5043270"/>
            <a:ext cx="2906889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417597" y="5626669"/>
            <a:ext cx="10166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/>
              <a:t>loc</a:t>
            </a:r>
            <a:r>
              <a:rPr lang="en-US" sz="2400" dirty="0"/>
              <a:t>: </a:t>
            </a:r>
            <a:r>
              <a:rPr lang="en-US" sz="2400" dirty="0" err="1" smtClean="0"/>
              <a:t>sto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73544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first function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1092" y="1727200"/>
            <a:ext cx="3634797" cy="4495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</a:p>
          <a:p>
            <a:pPr marL="0" indent="0"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r2         </a:t>
            </a: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r3 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add </a:t>
            </a:r>
            <a:r>
              <a:rPr lang="en-US" dirty="0">
                <a:latin typeface="Courier New"/>
                <a:cs typeface="Courier New"/>
              </a:rPr>
              <a:t>r3 r3 1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</a:t>
            </a:r>
            <a:r>
              <a:rPr lang="en-US" dirty="0">
                <a:latin typeface="Courier New"/>
                <a:cs typeface="Courier New"/>
              </a:rPr>
              <a:t>r2 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739510"/>
              </p:ext>
            </p:extLst>
          </p:nvPr>
        </p:nvGraphicFramePr>
        <p:xfrm>
          <a:off x="4967111" y="1727200"/>
          <a:ext cx="2332069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782910"/>
                <a:gridCol w="154915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loc</a:t>
                      </a:r>
                      <a:r>
                        <a:rPr lang="en-US" sz="2400" dirty="0" smtClean="0"/>
                        <a:t>: </a:t>
                      </a:r>
                      <a:r>
                        <a:rPr lang="en-US" sz="2400" dirty="0" err="1" smtClean="0"/>
                        <a:t>sto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11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6674556" y="5139226"/>
            <a:ext cx="1717891" cy="461665"/>
            <a:chOff x="6674556" y="5600891"/>
            <a:chExt cx="1717891" cy="461665"/>
          </a:xfrm>
        </p:grpSpPr>
        <p:cxnSp>
          <p:nvCxnSpPr>
            <p:cNvPr id="11" name="Straight Arrow Connector 10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889000" y="5390403"/>
            <a:ext cx="2906889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417597" y="5626669"/>
            <a:ext cx="10166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/>
              <a:t>loc</a:t>
            </a:r>
            <a:r>
              <a:rPr lang="en-US" sz="2400" dirty="0"/>
              <a:t>: </a:t>
            </a:r>
            <a:r>
              <a:rPr lang="en-US" sz="2400" dirty="0" err="1" smtClean="0"/>
              <a:t>sto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206236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first function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1092" y="1727200"/>
            <a:ext cx="3634797" cy="4495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</a:p>
          <a:p>
            <a:pPr marL="0" indent="0"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r2         </a:t>
            </a: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r3 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add </a:t>
            </a:r>
            <a:r>
              <a:rPr lang="en-US" dirty="0">
                <a:latin typeface="Courier New"/>
                <a:cs typeface="Courier New"/>
              </a:rPr>
              <a:t>r3 r3 1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</a:t>
            </a:r>
            <a:r>
              <a:rPr lang="en-US" dirty="0">
                <a:latin typeface="Courier New"/>
                <a:cs typeface="Courier New"/>
              </a:rPr>
              <a:t>r2 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7476279"/>
              </p:ext>
            </p:extLst>
          </p:nvPr>
        </p:nvGraphicFramePr>
        <p:xfrm>
          <a:off x="4967111" y="1727200"/>
          <a:ext cx="2332069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782910"/>
                <a:gridCol w="154915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0000FF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: </a:t>
                      </a:r>
                      <a:r>
                        <a:rPr lang="en-US" sz="2400" dirty="0" err="1" smtClean="0">
                          <a:solidFill>
                            <a:srgbClr val="0000FF"/>
                          </a:solidFill>
                        </a:rPr>
                        <a:t>sto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11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11" name="Straight Arrow Connector 10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889000" y="5390403"/>
            <a:ext cx="2906889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3399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first function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1092" y="1727200"/>
            <a:ext cx="3634797" cy="4495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</a:p>
          <a:p>
            <a:pPr marL="0" indent="0"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r2         </a:t>
            </a: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r3 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add </a:t>
            </a:r>
            <a:r>
              <a:rPr lang="en-US" dirty="0">
                <a:latin typeface="Courier New"/>
                <a:cs typeface="Courier New"/>
              </a:rPr>
              <a:t>r3 r3 1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</a:t>
            </a:r>
            <a:r>
              <a:rPr lang="en-US" dirty="0">
                <a:latin typeface="Courier New"/>
                <a:cs typeface="Courier New"/>
              </a:rPr>
              <a:t>r2 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4316715"/>
              </p:ext>
            </p:extLst>
          </p:nvPr>
        </p:nvGraphicFramePr>
        <p:xfrm>
          <a:off x="4967111" y="1727200"/>
          <a:ext cx="2332069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782910"/>
                <a:gridCol w="154915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sto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11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11" name="Straight Arrow Connector 10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889000" y="5712560"/>
            <a:ext cx="2906889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2439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first function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1092" y="1727200"/>
            <a:ext cx="3634797" cy="4495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</a:p>
          <a:p>
            <a:pPr marL="0" indent="0"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r2         </a:t>
            </a: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r3 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add </a:t>
            </a:r>
            <a:r>
              <a:rPr lang="en-US" dirty="0">
                <a:latin typeface="Courier New"/>
                <a:cs typeface="Courier New"/>
              </a:rPr>
              <a:t>r3 r3 1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</a:t>
            </a:r>
            <a:r>
              <a:rPr lang="en-US" dirty="0">
                <a:latin typeface="Courier New"/>
                <a:cs typeface="Courier New"/>
              </a:rPr>
              <a:t>r2 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1928866"/>
              </p:ext>
            </p:extLst>
          </p:nvPr>
        </p:nvGraphicFramePr>
        <p:xfrm>
          <a:off x="4967111" y="1727200"/>
          <a:ext cx="2332069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782910"/>
                <a:gridCol w="154915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sto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11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11" name="Straight Arrow Connector 10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889000" y="3341893"/>
            <a:ext cx="2906889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4487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first function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1092" y="1727200"/>
            <a:ext cx="3634797" cy="4495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</a:p>
          <a:p>
            <a:pPr marL="0" indent="0"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r2         </a:t>
            </a: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r3 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add </a:t>
            </a:r>
            <a:r>
              <a:rPr lang="en-US" dirty="0">
                <a:latin typeface="Courier New"/>
                <a:cs typeface="Courier New"/>
              </a:rPr>
              <a:t>r3 r3 1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</a:t>
            </a:r>
            <a:r>
              <a:rPr lang="en-US" dirty="0">
                <a:latin typeface="Courier New"/>
                <a:cs typeface="Courier New"/>
              </a:rPr>
              <a:t>r2 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1818836"/>
              </p:ext>
            </p:extLst>
          </p:nvPr>
        </p:nvGraphicFramePr>
        <p:xfrm>
          <a:off x="4967111" y="1727200"/>
          <a:ext cx="2332069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782910"/>
                <a:gridCol w="154915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sto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11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11" name="Straight Arrow Connector 10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889000" y="3341893"/>
            <a:ext cx="2906889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269384" y="3703137"/>
            <a:ext cx="12107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11 </a:t>
            </a:r>
            <a:r>
              <a:rPr lang="en-US" sz="3600" dirty="0" smtClean="0">
                <a:solidFill>
                  <a:srgbClr val="0000FF"/>
                </a:solidFill>
                <a:sym typeface="Wingdings"/>
              </a:rPr>
              <a:t></a:t>
            </a:r>
            <a:endParaRPr lang="en-US" sz="36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50143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first function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1092" y="1727200"/>
            <a:ext cx="3634797" cy="4495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</a:p>
          <a:p>
            <a:pPr marL="0" indent="0"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r2         </a:t>
            </a: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r3 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add </a:t>
            </a:r>
            <a:r>
              <a:rPr lang="en-US" dirty="0">
                <a:latin typeface="Courier New"/>
                <a:cs typeface="Courier New"/>
              </a:rPr>
              <a:t>r3 r3 1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</a:t>
            </a:r>
            <a:r>
              <a:rPr lang="en-US" dirty="0">
                <a:latin typeface="Courier New"/>
                <a:cs typeface="Courier New"/>
              </a:rPr>
              <a:t>r2 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5113912"/>
              </p:ext>
            </p:extLst>
          </p:nvPr>
        </p:nvGraphicFramePr>
        <p:xfrm>
          <a:off x="4967111" y="1727200"/>
          <a:ext cx="2332069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782910"/>
                <a:gridCol w="154915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sto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11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11" name="Straight Arrow Connector 10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889000" y="3703137"/>
            <a:ext cx="2906889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2590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the simulator!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71423"/>
            <a:ext cx="9144000" cy="288302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3223" y="6194777"/>
            <a:ext cx="26937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look at increment.a52 code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674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 revisited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12648" y="6208889"/>
            <a:ext cx="77408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Note to future Dave from past Dave: write the function up on the board </a:t>
            </a:r>
            <a:r>
              <a:rPr lang="en-US" sz="2000" dirty="0" smtClean="0">
                <a:solidFill>
                  <a:srgbClr val="FF6600"/>
                </a:solidFill>
                <a:sym typeface="Wingdings"/>
              </a:rPr>
              <a:t></a:t>
            </a:r>
            <a:r>
              <a:rPr lang="en-US" sz="2000" dirty="0" smtClean="0">
                <a:solidFill>
                  <a:srgbClr val="FF6600"/>
                </a:solidFill>
              </a:rPr>
              <a:t> </a:t>
            </a:r>
            <a:endParaRPr lang="en-US" sz="2000" dirty="0">
              <a:solidFill>
                <a:srgbClr val="FF66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7423" y="2874433"/>
            <a:ext cx="3403600" cy="195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948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5777" y="821690"/>
            <a:ext cx="6039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sum</a:t>
            </a:r>
          </a:p>
          <a:p>
            <a:r>
              <a:rPr lang="en-US" dirty="0"/>
              <a:t>        </a:t>
            </a:r>
            <a:r>
              <a:rPr lang="en-US" dirty="0" err="1"/>
              <a:t>psh</a:t>
            </a:r>
            <a:r>
              <a:rPr lang="en-US" dirty="0"/>
              <a:t> r2              </a:t>
            </a:r>
            <a:r>
              <a:rPr lang="en-US" dirty="0" smtClean="0"/>
              <a:t>    ; </a:t>
            </a:r>
            <a:r>
              <a:rPr lang="en-US" dirty="0"/>
              <a:t>save the return address on the stack</a:t>
            </a:r>
          </a:p>
          <a:p>
            <a:r>
              <a:rPr lang="en-US" dirty="0"/>
              <a:t>        </a:t>
            </a:r>
            <a:r>
              <a:rPr lang="en-US" dirty="0" err="1"/>
              <a:t>bgt</a:t>
            </a:r>
            <a:r>
              <a:rPr lang="en-US" dirty="0"/>
              <a:t> r3 r0 </a:t>
            </a:r>
            <a:r>
              <a:rPr lang="en-US" dirty="0" err="1"/>
              <a:t>recurse</a:t>
            </a:r>
            <a:r>
              <a:rPr lang="en-US" dirty="0"/>
              <a:t>   ; check base case</a:t>
            </a:r>
          </a:p>
          <a:p>
            <a:r>
              <a:rPr lang="en-US" dirty="0"/>
              <a:t>        add r3 r0 0         </a:t>
            </a:r>
            <a:r>
              <a:rPr lang="en-US" dirty="0" smtClean="0"/>
              <a:t> ; </a:t>
            </a:r>
            <a:r>
              <a:rPr lang="en-US" dirty="0"/>
              <a:t>if </a:t>
            </a:r>
            <a:r>
              <a:rPr lang="en-US" dirty="0" smtClean="0"/>
              <a:t>x </a:t>
            </a:r>
            <a:r>
              <a:rPr lang="en-US" dirty="0"/>
              <a:t>&lt;= 0, result is 0</a:t>
            </a:r>
          </a:p>
          <a:p>
            <a:r>
              <a:rPr lang="en-US" dirty="0"/>
              <a:t>        </a:t>
            </a:r>
            <a:r>
              <a:rPr lang="en-US" dirty="0" err="1"/>
              <a:t>brs</a:t>
            </a:r>
            <a:r>
              <a:rPr lang="en-US" dirty="0"/>
              <a:t> done</a:t>
            </a:r>
          </a:p>
          <a:p>
            <a:endParaRPr lang="en-US" dirty="0"/>
          </a:p>
          <a:p>
            <a:r>
              <a:rPr lang="en-US" dirty="0" err="1"/>
              <a:t>recurse</a:t>
            </a:r>
            <a:endParaRPr lang="en-US" dirty="0"/>
          </a:p>
          <a:p>
            <a:r>
              <a:rPr lang="en-US" dirty="0"/>
              <a:t>        </a:t>
            </a:r>
            <a:r>
              <a:rPr lang="en-US" dirty="0" err="1"/>
              <a:t>psh</a:t>
            </a:r>
            <a:r>
              <a:rPr lang="en-US" dirty="0"/>
              <a:t> r3              </a:t>
            </a:r>
            <a:r>
              <a:rPr lang="en-US" dirty="0" smtClean="0"/>
              <a:t>    ; </a:t>
            </a:r>
            <a:r>
              <a:rPr lang="en-US" dirty="0"/>
              <a:t>save n on the stack</a:t>
            </a:r>
          </a:p>
          <a:p>
            <a:r>
              <a:rPr lang="en-US" dirty="0"/>
              <a:t>        sub r3 r3 1        </a:t>
            </a:r>
            <a:r>
              <a:rPr lang="en-US" dirty="0" smtClean="0"/>
              <a:t>   </a:t>
            </a:r>
            <a:r>
              <a:rPr lang="en-US" dirty="0"/>
              <a:t>; </a:t>
            </a:r>
            <a:r>
              <a:rPr lang="en-US" dirty="0" smtClean="0"/>
              <a:t>x </a:t>
            </a:r>
            <a:r>
              <a:rPr lang="en-US" dirty="0"/>
              <a:t>= </a:t>
            </a:r>
            <a:r>
              <a:rPr lang="en-US" dirty="0" smtClean="0"/>
              <a:t>x-</a:t>
            </a:r>
            <a:r>
              <a:rPr lang="en-US" dirty="0"/>
              <a:t>1</a:t>
            </a:r>
          </a:p>
          <a:p>
            <a:endParaRPr lang="en-US" dirty="0"/>
          </a:p>
          <a:p>
            <a:r>
              <a:rPr lang="en-US" dirty="0"/>
              <a:t>        </a:t>
            </a:r>
            <a:r>
              <a:rPr lang="en-US" dirty="0" err="1"/>
              <a:t>lcw</a:t>
            </a:r>
            <a:r>
              <a:rPr lang="en-US" dirty="0"/>
              <a:t> r2 sum          </a:t>
            </a:r>
            <a:r>
              <a:rPr lang="en-US" dirty="0" smtClean="0"/>
              <a:t>  ; </a:t>
            </a:r>
            <a:r>
              <a:rPr lang="en-US" dirty="0"/>
              <a:t>make recursive call</a:t>
            </a:r>
          </a:p>
          <a:p>
            <a:r>
              <a:rPr lang="en-US" dirty="0"/>
              <a:t>        </a:t>
            </a:r>
            <a:r>
              <a:rPr lang="en-US" dirty="0" err="1"/>
              <a:t>cal</a:t>
            </a:r>
            <a:r>
              <a:rPr lang="en-US" dirty="0"/>
              <a:t> r2 r2          </a:t>
            </a:r>
            <a:r>
              <a:rPr lang="en-US" dirty="0" smtClean="0"/>
              <a:t>    </a:t>
            </a:r>
            <a:r>
              <a:rPr lang="en-US" dirty="0"/>
              <a:t>; </a:t>
            </a:r>
            <a:r>
              <a:rPr lang="en-US" dirty="0" smtClean="0"/>
              <a:t>sum (x-</a:t>
            </a:r>
            <a:r>
              <a:rPr lang="en-US" dirty="0"/>
              <a:t>1), answer should be in r3</a:t>
            </a:r>
          </a:p>
          <a:p>
            <a:endParaRPr lang="en-US" dirty="0"/>
          </a:p>
          <a:p>
            <a:r>
              <a:rPr lang="en-US" dirty="0"/>
              <a:t>        pop r2             </a:t>
            </a:r>
            <a:r>
              <a:rPr lang="en-US" dirty="0" smtClean="0"/>
              <a:t>    </a:t>
            </a:r>
            <a:r>
              <a:rPr lang="en-US" dirty="0"/>
              <a:t>; get n into r2</a:t>
            </a:r>
          </a:p>
          <a:p>
            <a:r>
              <a:rPr lang="en-US" dirty="0"/>
              <a:t>        add r3 r3 r2        ; r3 = n + </a:t>
            </a:r>
            <a:r>
              <a:rPr lang="en-US" dirty="0" smtClean="0"/>
              <a:t>sum (x-</a:t>
            </a:r>
            <a:r>
              <a:rPr lang="en-US" dirty="0"/>
              <a:t>1)</a:t>
            </a:r>
          </a:p>
          <a:p>
            <a:r>
              <a:rPr lang="en-US" dirty="0"/>
              <a:t>done</a:t>
            </a:r>
          </a:p>
          <a:p>
            <a:r>
              <a:rPr lang="en-US" dirty="0"/>
              <a:t>        pop r2              </a:t>
            </a:r>
            <a:r>
              <a:rPr lang="en-US" dirty="0" smtClean="0"/>
              <a:t>   ; </a:t>
            </a:r>
            <a:r>
              <a:rPr lang="en-US" dirty="0"/>
              <a:t>get the return address</a:t>
            </a:r>
          </a:p>
          <a:p>
            <a:r>
              <a:rPr lang="en-US" dirty="0"/>
              <a:t>        </a:t>
            </a:r>
            <a:r>
              <a:rPr lang="en-US" dirty="0" err="1"/>
              <a:t>jmp</a:t>
            </a:r>
            <a:r>
              <a:rPr lang="en-US" dirty="0"/>
              <a:t> r2             </a:t>
            </a:r>
            <a:r>
              <a:rPr lang="en-US" dirty="0" smtClean="0"/>
              <a:t>    </a:t>
            </a:r>
            <a:r>
              <a:rPr lang="en-US" dirty="0"/>
              <a:t>; go back to where we were called from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72430" y="1048562"/>
            <a:ext cx="20843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Function startup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6" name="Right Brace 5"/>
          <p:cNvSpPr/>
          <p:nvPr/>
        </p:nvSpPr>
        <p:spPr>
          <a:xfrm>
            <a:off x="5818136" y="1105006"/>
            <a:ext cx="629363" cy="385170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Brace 6"/>
          <p:cNvSpPr/>
          <p:nvPr/>
        </p:nvSpPr>
        <p:spPr>
          <a:xfrm>
            <a:off x="5818136" y="1532847"/>
            <a:ext cx="629363" cy="710820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814763" y="1528339"/>
            <a:ext cx="15127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base cases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9" name="Right Brace 8"/>
          <p:cNvSpPr/>
          <p:nvPr/>
        </p:nvSpPr>
        <p:spPr>
          <a:xfrm>
            <a:off x="6457748" y="2356555"/>
            <a:ext cx="629363" cy="2610555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7129444" y="3345851"/>
            <a:ext cx="1878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recursive case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83311" y="3511058"/>
            <a:ext cx="1364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recursive call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07920" y="4496013"/>
            <a:ext cx="1857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answer calculation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908569" y="5164922"/>
            <a:ext cx="22354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Function cleanup and return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17" name="Right Brace 16"/>
          <p:cNvSpPr/>
          <p:nvPr/>
        </p:nvSpPr>
        <p:spPr>
          <a:xfrm>
            <a:off x="6143067" y="5231898"/>
            <a:ext cx="629363" cy="668106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2954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5777" y="821690"/>
            <a:ext cx="6039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sum</a:t>
            </a:r>
          </a:p>
          <a:p>
            <a:r>
              <a:rPr lang="en-US" dirty="0"/>
              <a:t>        </a:t>
            </a:r>
            <a:r>
              <a:rPr lang="en-US" dirty="0" err="1"/>
              <a:t>psh</a:t>
            </a:r>
            <a:r>
              <a:rPr lang="en-US" dirty="0"/>
              <a:t> r2              </a:t>
            </a:r>
            <a:r>
              <a:rPr lang="en-US" dirty="0" smtClean="0"/>
              <a:t>    ; </a:t>
            </a:r>
            <a:r>
              <a:rPr lang="en-US" dirty="0"/>
              <a:t>save the return address on the stack</a:t>
            </a:r>
          </a:p>
          <a:p>
            <a:r>
              <a:rPr lang="en-US" dirty="0"/>
              <a:t>        </a:t>
            </a:r>
            <a:r>
              <a:rPr lang="en-US" dirty="0" err="1"/>
              <a:t>bgt</a:t>
            </a:r>
            <a:r>
              <a:rPr lang="en-US" dirty="0"/>
              <a:t> r3 r0 </a:t>
            </a:r>
            <a:r>
              <a:rPr lang="en-US" dirty="0" err="1"/>
              <a:t>recurse</a:t>
            </a:r>
            <a:r>
              <a:rPr lang="en-US" dirty="0"/>
              <a:t>   ; check base case</a:t>
            </a:r>
          </a:p>
          <a:p>
            <a:r>
              <a:rPr lang="en-US" dirty="0"/>
              <a:t>        add r3 r0 0         </a:t>
            </a:r>
            <a:r>
              <a:rPr lang="en-US" dirty="0" smtClean="0"/>
              <a:t> ; </a:t>
            </a:r>
            <a:r>
              <a:rPr lang="en-US" dirty="0"/>
              <a:t>if n &lt;= 0, result is 0</a:t>
            </a:r>
          </a:p>
          <a:p>
            <a:r>
              <a:rPr lang="en-US" dirty="0"/>
              <a:t>        </a:t>
            </a:r>
            <a:r>
              <a:rPr lang="en-US" dirty="0" err="1"/>
              <a:t>brs</a:t>
            </a:r>
            <a:r>
              <a:rPr lang="en-US" dirty="0"/>
              <a:t> done</a:t>
            </a:r>
          </a:p>
          <a:p>
            <a:endParaRPr lang="en-US" dirty="0"/>
          </a:p>
          <a:p>
            <a:r>
              <a:rPr lang="en-US" dirty="0" err="1"/>
              <a:t>recurse</a:t>
            </a:r>
            <a:endParaRPr lang="en-US" dirty="0"/>
          </a:p>
          <a:p>
            <a:r>
              <a:rPr lang="en-US" dirty="0"/>
              <a:t>        </a:t>
            </a:r>
            <a:r>
              <a:rPr lang="en-US" dirty="0" err="1"/>
              <a:t>psh</a:t>
            </a:r>
            <a:r>
              <a:rPr lang="en-US" dirty="0"/>
              <a:t> r3              </a:t>
            </a:r>
            <a:r>
              <a:rPr lang="en-US" dirty="0" smtClean="0"/>
              <a:t>    ; </a:t>
            </a:r>
            <a:r>
              <a:rPr lang="en-US" dirty="0"/>
              <a:t>save n on the stack</a:t>
            </a:r>
          </a:p>
          <a:p>
            <a:r>
              <a:rPr lang="en-US" dirty="0"/>
              <a:t>        sub r3 r3 1        </a:t>
            </a:r>
            <a:r>
              <a:rPr lang="en-US" dirty="0" smtClean="0"/>
              <a:t>   </a:t>
            </a:r>
            <a:r>
              <a:rPr lang="en-US" dirty="0"/>
              <a:t>; n = n-1</a:t>
            </a:r>
          </a:p>
          <a:p>
            <a:endParaRPr lang="en-US" dirty="0"/>
          </a:p>
          <a:p>
            <a:r>
              <a:rPr lang="en-US" dirty="0"/>
              <a:t>        </a:t>
            </a:r>
            <a:r>
              <a:rPr lang="en-US" dirty="0" err="1"/>
              <a:t>lcw</a:t>
            </a:r>
            <a:r>
              <a:rPr lang="en-US" dirty="0"/>
              <a:t> r2 sum          </a:t>
            </a:r>
            <a:r>
              <a:rPr lang="en-US" dirty="0" smtClean="0"/>
              <a:t>  ; </a:t>
            </a:r>
            <a:r>
              <a:rPr lang="en-US" dirty="0"/>
              <a:t>make recursive call</a:t>
            </a:r>
          </a:p>
          <a:p>
            <a:r>
              <a:rPr lang="en-US" dirty="0"/>
              <a:t>        </a:t>
            </a:r>
            <a:r>
              <a:rPr lang="en-US" dirty="0" err="1"/>
              <a:t>cal</a:t>
            </a:r>
            <a:r>
              <a:rPr lang="en-US" dirty="0"/>
              <a:t> r2 r2          </a:t>
            </a:r>
            <a:r>
              <a:rPr lang="en-US" dirty="0" smtClean="0"/>
              <a:t>    </a:t>
            </a:r>
            <a:r>
              <a:rPr lang="en-US" dirty="0"/>
              <a:t>; sum(n-1), answer should be in r3</a:t>
            </a:r>
          </a:p>
          <a:p>
            <a:endParaRPr lang="en-US" dirty="0"/>
          </a:p>
          <a:p>
            <a:r>
              <a:rPr lang="en-US" dirty="0"/>
              <a:t>        pop r2             </a:t>
            </a:r>
            <a:r>
              <a:rPr lang="en-US" dirty="0" smtClean="0"/>
              <a:t>    </a:t>
            </a:r>
            <a:r>
              <a:rPr lang="en-US" dirty="0"/>
              <a:t>; get n into r2</a:t>
            </a:r>
          </a:p>
          <a:p>
            <a:r>
              <a:rPr lang="en-US" dirty="0"/>
              <a:t>        add r3 r3 r2        ; r3 = n + sum(n-1)</a:t>
            </a:r>
          </a:p>
          <a:p>
            <a:r>
              <a:rPr lang="en-US" dirty="0"/>
              <a:t>done</a:t>
            </a:r>
          </a:p>
          <a:p>
            <a:r>
              <a:rPr lang="en-US" dirty="0"/>
              <a:t>        pop r2              </a:t>
            </a:r>
            <a:r>
              <a:rPr lang="en-US" dirty="0" smtClean="0"/>
              <a:t>   ; </a:t>
            </a:r>
            <a:r>
              <a:rPr lang="en-US" dirty="0"/>
              <a:t>get the return address</a:t>
            </a:r>
          </a:p>
          <a:p>
            <a:r>
              <a:rPr lang="en-US" dirty="0"/>
              <a:t>        </a:t>
            </a:r>
            <a:r>
              <a:rPr lang="en-US" dirty="0" err="1"/>
              <a:t>jmp</a:t>
            </a:r>
            <a:r>
              <a:rPr lang="en-US" dirty="0"/>
              <a:t> r2             </a:t>
            </a:r>
            <a:r>
              <a:rPr lang="en-US" dirty="0" smtClean="0"/>
              <a:t>    </a:t>
            </a:r>
            <a:r>
              <a:rPr lang="en-US" dirty="0"/>
              <a:t>; go back to where we were called from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90221" y="1171222"/>
            <a:ext cx="5150557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790221" y="2778329"/>
            <a:ext cx="3711223" cy="296333"/>
          </a:xfrm>
          <a:prstGeom prst="rect">
            <a:avLst/>
          </a:prstGeom>
          <a:solidFill>
            <a:srgbClr val="0000FF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4684890" y="2231998"/>
            <a:ext cx="41928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Notice symmetry of </a:t>
            </a:r>
            <a:r>
              <a:rPr lang="en-US" sz="2400" dirty="0" err="1" smtClean="0">
                <a:solidFill>
                  <a:srgbClr val="FF6600"/>
                </a:solidFill>
              </a:rPr>
              <a:t>psh</a:t>
            </a:r>
            <a:r>
              <a:rPr lang="en-US" sz="2400" dirty="0">
                <a:solidFill>
                  <a:srgbClr val="FF6600"/>
                </a:solidFill>
              </a:rPr>
              <a:t> </a:t>
            </a:r>
            <a:r>
              <a:rPr lang="en-US" sz="2400" dirty="0" smtClean="0">
                <a:solidFill>
                  <a:srgbClr val="FF6600"/>
                </a:solidFill>
              </a:rPr>
              <a:t>and pop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90221" y="5246511"/>
            <a:ext cx="4106335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790221" y="4440618"/>
            <a:ext cx="3711223" cy="296333"/>
          </a:xfrm>
          <a:prstGeom prst="rect">
            <a:avLst/>
          </a:prstGeom>
          <a:solidFill>
            <a:srgbClr val="0000FF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592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315969" y="993339"/>
            <a:ext cx="428977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Courier New"/>
                <a:cs typeface="Courier New"/>
              </a:rPr>
              <a:t> </a:t>
            </a:r>
            <a:r>
              <a:rPr lang="en-US" sz="2000" dirty="0" smtClean="0">
                <a:latin typeface="Courier New"/>
                <a:cs typeface="Courier New"/>
              </a:rPr>
              <a:t>       </a:t>
            </a:r>
            <a:r>
              <a:rPr lang="en-US" sz="2000" dirty="0" err="1" smtClean="0">
                <a:latin typeface="Courier New"/>
                <a:cs typeface="Courier New"/>
              </a:rPr>
              <a:t>loa</a:t>
            </a:r>
            <a:r>
              <a:rPr lang="en-US" sz="2000" dirty="0" smtClean="0">
                <a:latin typeface="Courier New"/>
                <a:cs typeface="Courier New"/>
              </a:rPr>
              <a:t> r3 r0</a:t>
            </a:r>
          </a:p>
          <a:p>
            <a:endParaRPr lang="en-US" sz="2000" dirty="0">
              <a:latin typeface="Courier New"/>
              <a:cs typeface="Courier New"/>
            </a:endParaRPr>
          </a:p>
          <a:p>
            <a:r>
              <a:rPr lang="en-US" sz="2000" dirty="0">
                <a:latin typeface="Courier New"/>
                <a:cs typeface="Courier New"/>
              </a:rPr>
              <a:t>        </a:t>
            </a:r>
            <a:r>
              <a:rPr lang="en-US" sz="2000" dirty="0" err="1">
                <a:latin typeface="Courier New"/>
                <a:cs typeface="Courier New"/>
              </a:rPr>
              <a:t>lcw</a:t>
            </a:r>
            <a:r>
              <a:rPr lang="en-US" sz="2000" dirty="0">
                <a:latin typeface="Courier New"/>
                <a:cs typeface="Courier New"/>
              </a:rPr>
              <a:t> r2 </a:t>
            </a:r>
            <a:r>
              <a:rPr lang="en-US" sz="2000" dirty="0" smtClean="0">
                <a:latin typeface="Courier New"/>
                <a:cs typeface="Courier New"/>
              </a:rPr>
              <a:t>sum</a:t>
            </a:r>
            <a:endParaRPr lang="en-US" sz="2000" dirty="0">
              <a:latin typeface="Courier New"/>
              <a:cs typeface="Courier New"/>
            </a:endParaRPr>
          </a:p>
          <a:p>
            <a:r>
              <a:rPr lang="en-US" sz="2000" dirty="0">
                <a:latin typeface="Courier New"/>
                <a:cs typeface="Courier New"/>
              </a:rPr>
              <a:t>        </a:t>
            </a:r>
            <a:r>
              <a:rPr lang="en-US" sz="2000" dirty="0" err="1">
                <a:latin typeface="Courier New"/>
                <a:cs typeface="Courier New"/>
              </a:rPr>
              <a:t>cal</a:t>
            </a:r>
            <a:r>
              <a:rPr lang="en-US" sz="2000" dirty="0">
                <a:latin typeface="Courier New"/>
                <a:cs typeface="Courier New"/>
              </a:rPr>
              <a:t> r2 </a:t>
            </a:r>
            <a:r>
              <a:rPr lang="en-US" sz="2000" dirty="0" smtClean="0">
                <a:latin typeface="Courier New"/>
                <a:cs typeface="Courier New"/>
              </a:rPr>
              <a:t>r2</a:t>
            </a:r>
            <a:endParaRPr lang="en-US" sz="2000" dirty="0">
              <a:latin typeface="Courier New"/>
              <a:cs typeface="Courier New"/>
            </a:endParaRPr>
          </a:p>
          <a:p>
            <a:endParaRPr lang="en-US" sz="2000" dirty="0">
              <a:latin typeface="Courier New"/>
              <a:cs typeface="Courier New"/>
            </a:endParaRPr>
          </a:p>
          <a:p>
            <a:r>
              <a:rPr lang="en-US" sz="2000" dirty="0">
                <a:latin typeface="Courier New"/>
                <a:cs typeface="Courier New"/>
              </a:rPr>
              <a:t>        </a:t>
            </a:r>
            <a:r>
              <a:rPr lang="en-US" sz="2000" dirty="0" err="1">
                <a:latin typeface="Courier New"/>
                <a:cs typeface="Courier New"/>
              </a:rPr>
              <a:t>sto</a:t>
            </a:r>
            <a:r>
              <a:rPr lang="en-US" sz="2000" dirty="0">
                <a:latin typeface="Courier New"/>
                <a:cs typeface="Courier New"/>
              </a:rPr>
              <a:t> r3 </a:t>
            </a:r>
            <a:r>
              <a:rPr lang="en-US" sz="2000" dirty="0" smtClean="0">
                <a:latin typeface="Courier New"/>
                <a:cs typeface="Courier New"/>
              </a:rPr>
              <a:t>r0</a:t>
            </a:r>
          </a:p>
          <a:p>
            <a:r>
              <a:rPr lang="en-US" sz="2000" dirty="0" smtClean="0">
                <a:latin typeface="Courier New"/>
                <a:cs typeface="Courier New"/>
              </a:rPr>
              <a:t>        </a:t>
            </a:r>
            <a:r>
              <a:rPr lang="en-US" sz="2000" dirty="0" err="1" smtClean="0">
                <a:latin typeface="Courier New"/>
                <a:cs typeface="Courier New"/>
              </a:rPr>
              <a:t>hlt</a:t>
            </a:r>
            <a:endParaRPr lang="en-US" sz="2000" dirty="0">
              <a:latin typeface="Courier New"/>
              <a:cs typeface="Courier New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4000" y="410444"/>
            <a:ext cx="15749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Calling sum</a:t>
            </a:r>
            <a:endParaRPr lang="en-US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9808284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0" name="Rectangle 9"/>
          <p:cNvSpPr/>
          <p:nvPr/>
        </p:nvSpPr>
        <p:spPr>
          <a:xfrm>
            <a:off x="897586" y="1049783"/>
            <a:ext cx="1656525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1787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315969" y="993339"/>
            <a:ext cx="428977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Courier New"/>
                <a:cs typeface="Courier New"/>
              </a:rPr>
              <a:t> </a:t>
            </a:r>
            <a:r>
              <a:rPr lang="en-US" sz="2000" dirty="0" smtClean="0">
                <a:latin typeface="Courier New"/>
                <a:cs typeface="Courier New"/>
              </a:rPr>
              <a:t>       </a:t>
            </a:r>
            <a:r>
              <a:rPr lang="en-US" sz="2000" dirty="0" err="1" smtClean="0">
                <a:latin typeface="Courier New"/>
                <a:cs typeface="Courier New"/>
              </a:rPr>
              <a:t>loa</a:t>
            </a:r>
            <a:r>
              <a:rPr lang="en-US" sz="2000" dirty="0" smtClean="0">
                <a:latin typeface="Courier New"/>
                <a:cs typeface="Courier New"/>
              </a:rPr>
              <a:t> r3 r0</a:t>
            </a:r>
          </a:p>
          <a:p>
            <a:endParaRPr lang="en-US" sz="2000" dirty="0">
              <a:latin typeface="Courier New"/>
              <a:cs typeface="Courier New"/>
            </a:endParaRPr>
          </a:p>
          <a:p>
            <a:r>
              <a:rPr lang="en-US" sz="2000" dirty="0">
                <a:latin typeface="Courier New"/>
                <a:cs typeface="Courier New"/>
              </a:rPr>
              <a:t>        </a:t>
            </a:r>
            <a:r>
              <a:rPr lang="en-US" sz="2000" dirty="0" err="1">
                <a:latin typeface="Courier New"/>
                <a:cs typeface="Courier New"/>
              </a:rPr>
              <a:t>lcw</a:t>
            </a:r>
            <a:r>
              <a:rPr lang="en-US" sz="2000" dirty="0">
                <a:latin typeface="Courier New"/>
                <a:cs typeface="Courier New"/>
              </a:rPr>
              <a:t> r2 </a:t>
            </a:r>
            <a:r>
              <a:rPr lang="en-US" sz="2000" dirty="0" smtClean="0">
                <a:latin typeface="Courier New"/>
                <a:cs typeface="Courier New"/>
              </a:rPr>
              <a:t>sum</a:t>
            </a:r>
            <a:endParaRPr lang="en-US" sz="2000" dirty="0">
              <a:latin typeface="Courier New"/>
              <a:cs typeface="Courier New"/>
            </a:endParaRPr>
          </a:p>
          <a:p>
            <a:r>
              <a:rPr lang="en-US" sz="2000" dirty="0">
                <a:latin typeface="Courier New"/>
                <a:cs typeface="Courier New"/>
              </a:rPr>
              <a:t>        </a:t>
            </a:r>
            <a:r>
              <a:rPr lang="en-US" sz="2000" dirty="0" err="1">
                <a:latin typeface="Courier New"/>
                <a:cs typeface="Courier New"/>
              </a:rPr>
              <a:t>cal</a:t>
            </a:r>
            <a:r>
              <a:rPr lang="en-US" sz="2000" dirty="0">
                <a:latin typeface="Courier New"/>
                <a:cs typeface="Courier New"/>
              </a:rPr>
              <a:t> r2 </a:t>
            </a:r>
            <a:r>
              <a:rPr lang="en-US" sz="2000" dirty="0" smtClean="0">
                <a:latin typeface="Courier New"/>
                <a:cs typeface="Courier New"/>
              </a:rPr>
              <a:t>r2</a:t>
            </a:r>
            <a:endParaRPr lang="en-US" sz="2000" dirty="0">
              <a:latin typeface="Courier New"/>
              <a:cs typeface="Courier New"/>
            </a:endParaRPr>
          </a:p>
          <a:p>
            <a:endParaRPr lang="en-US" sz="2000" dirty="0">
              <a:latin typeface="Courier New"/>
              <a:cs typeface="Courier New"/>
            </a:endParaRPr>
          </a:p>
          <a:p>
            <a:r>
              <a:rPr lang="en-US" sz="2000" dirty="0">
                <a:latin typeface="Courier New"/>
                <a:cs typeface="Courier New"/>
              </a:rPr>
              <a:t>        </a:t>
            </a:r>
            <a:r>
              <a:rPr lang="en-US" sz="2000" dirty="0" err="1">
                <a:latin typeface="Courier New"/>
                <a:cs typeface="Courier New"/>
              </a:rPr>
              <a:t>sto</a:t>
            </a:r>
            <a:r>
              <a:rPr lang="en-US" sz="2000" dirty="0">
                <a:latin typeface="Courier New"/>
                <a:cs typeface="Courier New"/>
              </a:rPr>
              <a:t> r3 </a:t>
            </a:r>
            <a:r>
              <a:rPr lang="en-US" sz="2000" dirty="0" smtClean="0">
                <a:latin typeface="Courier New"/>
                <a:cs typeface="Courier New"/>
              </a:rPr>
              <a:t>r0</a:t>
            </a:r>
          </a:p>
          <a:p>
            <a:r>
              <a:rPr lang="en-US" sz="2000" dirty="0" smtClean="0">
                <a:latin typeface="Courier New"/>
                <a:cs typeface="Courier New"/>
              </a:rPr>
              <a:t>        </a:t>
            </a:r>
            <a:r>
              <a:rPr lang="en-US" sz="2000" dirty="0" err="1" smtClean="0">
                <a:latin typeface="Courier New"/>
                <a:cs typeface="Courier New"/>
              </a:rPr>
              <a:t>hlt</a:t>
            </a:r>
            <a:endParaRPr lang="en-US" sz="2000" dirty="0">
              <a:latin typeface="Courier New"/>
              <a:cs typeface="Courier New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4000" y="410444"/>
            <a:ext cx="15749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Calling sum</a:t>
            </a:r>
            <a:endParaRPr lang="en-US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9569070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2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0" name="Rectangle 9"/>
          <p:cNvSpPr/>
          <p:nvPr/>
        </p:nvSpPr>
        <p:spPr>
          <a:xfrm>
            <a:off x="897586" y="1049783"/>
            <a:ext cx="1656525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8783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315969" y="993339"/>
            <a:ext cx="428977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Courier New"/>
                <a:cs typeface="Courier New"/>
              </a:rPr>
              <a:t> </a:t>
            </a:r>
            <a:r>
              <a:rPr lang="en-US" sz="2000" dirty="0" smtClean="0">
                <a:latin typeface="Courier New"/>
                <a:cs typeface="Courier New"/>
              </a:rPr>
              <a:t>       </a:t>
            </a:r>
            <a:r>
              <a:rPr lang="en-US" sz="2000" dirty="0" err="1" smtClean="0">
                <a:latin typeface="Courier New"/>
                <a:cs typeface="Courier New"/>
              </a:rPr>
              <a:t>loa</a:t>
            </a:r>
            <a:r>
              <a:rPr lang="en-US" sz="2000" dirty="0" smtClean="0">
                <a:latin typeface="Courier New"/>
                <a:cs typeface="Courier New"/>
              </a:rPr>
              <a:t> r3 r0</a:t>
            </a:r>
          </a:p>
          <a:p>
            <a:endParaRPr lang="en-US" sz="2000" dirty="0">
              <a:latin typeface="Courier New"/>
              <a:cs typeface="Courier New"/>
            </a:endParaRPr>
          </a:p>
          <a:p>
            <a:r>
              <a:rPr lang="en-US" sz="2000" dirty="0">
                <a:latin typeface="Courier New"/>
                <a:cs typeface="Courier New"/>
              </a:rPr>
              <a:t>        </a:t>
            </a:r>
            <a:r>
              <a:rPr lang="en-US" sz="2000" dirty="0" err="1">
                <a:latin typeface="Courier New"/>
                <a:cs typeface="Courier New"/>
              </a:rPr>
              <a:t>lcw</a:t>
            </a:r>
            <a:r>
              <a:rPr lang="en-US" sz="2000" dirty="0">
                <a:latin typeface="Courier New"/>
                <a:cs typeface="Courier New"/>
              </a:rPr>
              <a:t> r2 </a:t>
            </a:r>
            <a:r>
              <a:rPr lang="en-US" sz="2000" dirty="0" smtClean="0">
                <a:latin typeface="Courier New"/>
                <a:cs typeface="Courier New"/>
              </a:rPr>
              <a:t>sum</a:t>
            </a:r>
            <a:endParaRPr lang="en-US" sz="2000" dirty="0">
              <a:latin typeface="Courier New"/>
              <a:cs typeface="Courier New"/>
            </a:endParaRPr>
          </a:p>
          <a:p>
            <a:r>
              <a:rPr lang="en-US" sz="2000" dirty="0">
                <a:latin typeface="Courier New"/>
                <a:cs typeface="Courier New"/>
              </a:rPr>
              <a:t>        </a:t>
            </a:r>
            <a:r>
              <a:rPr lang="en-US" sz="2000" dirty="0" err="1">
                <a:latin typeface="Courier New"/>
                <a:cs typeface="Courier New"/>
              </a:rPr>
              <a:t>cal</a:t>
            </a:r>
            <a:r>
              <a:rPr lang="en-US" sz="2000" dirty="0">
                <a:latin typeface="Courier New"/>
                <a:cs typeface="Courier New"/>
              </a:rPr>
              <a:t> r2 </a:t>
            </a:r>
            <a:r>
              <a:rPr lang="en-US" sz="2000" dirty="0" smtClean="0">
                <a:latin typeface="Courier New"/>
                <a:cs typeface="Courier New"/>
              </a:rPr>
              <a:t>r2</a:t>
            </a:r>
            <a:endParaRPr lang="en-US" sz="2000" dirty="0">
              <a:latin typeface="Courier New"/>
              <a:cs typeface="Courier New"/>
            </a:endParaRPr>
          </a:p>
          <a:p>
            <a:endParaRPr lang="en-US" sz="2000" dirty="0">
              <a:latin typeface="Courier New"/>
              <a:cs typeface="Courier New"/>
            </a:endParaRPr>
          </a:p>
          <a:p>
            <a:r>
              <a:rPr lang="en-US" sz="2000" dirty="0">
                <a:latin typeface="Courier New"/>
                <a:cs typeface="Courier New"/>
              </a:rPr>
              <a:t>        </a:t>
            </a:r>
            <a:r>
              <a:rPr lang="en-US" sz="2000" dirty="0" err="1">
                <a:latin typeface="Courier New"/>
                <a:cs typeface="Courier New"/>
              </a:rPr>
              <a:t>sto</a:t>
            </a:r>
            <a:r>
              <a:rPr lang="en-US" sz="2000" dirty="0">
                <a:latin typeface="Courier New"/>
                <a:cs typeface="Courier New"/>
              </a:rPr>
              <a:t> r3 </a:t>
            </a:r>
            <a:r>
              <a:rPr lang="en-US" sz="2000" dirty="0" smtClean="0">
                <a:latin typeface="Courier New"/>
                <a:cs typeface="Courier New"/>
              </a:rPr>
              <a:t>r0</a:t>
            </a:r>
          </a:p>
          <a:p>
            <a:r>
              <a:rPr lang="en-US" sz="2000" dirty="0" smtClean="0">
                <a:latin typeface="Courier New"/>
                <a:cs typeface="Courier New"/>
              </a:rPr>
              <a:t>        </a:t>
            </a:r>
            <a:r>
              <a:rPr lang="en-US" sz="2000" dirty="0" err="1" smtClean="0">
                <a:latin typeface="Courier New"/>
                <a:cs typeface="Courier New"/>
              </a:rPr>
              <a:t>hlt</a:t>
            </a:r>
            <a:endParaRPr lang="en-US" sz="2000" dirty="0">
              <a:latin typeface="Courier New"/>
              <a:cs typeface="Courier New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4000" y="410444"/>
            <a:ext cx="15749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Calling sum</a:t>
            </a:r>
            <a:endParaRPr lang="en-US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9059557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0" name="Rectangle 9"/>
          <p:cNvSpPr/>
          <p:nvPr/>
        </p:nvSpPr>
        <p:spPr>
          <a:xfrm>
            <a:off x="911697" y="1684783"/>
            <a:ext cx="1656525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797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315969" y="993339"/>
            <a:ext cx="428977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Courier New"/>
                <a:cs typeface="Courier New"/>
              </a:rPr>
              <a:t> </a:t>
            </a:r>
            <a:r>
              <a:rPr lang="en-US" sz="2000" dirty="0" smtClean="0">
                <a:latin typeface="Courier New"/>
                <a:cs typeface="Courier New"/>
              </a:rPr>
              <a:t>       </a:t>
            </a:r>
            <a:r>
              <a:rPr lang="en-US" sz="2000" dirty="0" err="1" smtClean="0">
                <a:latin typeface="Courier New"/>
                <a:cs typeface="Courier New"/>
              </a:rPr>
              <a:t>loa</a:t>
            </a:r>
            <a:r>
              <a:rPr lang="en-US" sz="2000" dirty="0" smtClean="0">
                <a:latin typeface="Courier New"/>
                <a:cs typeface="Courier New"/>
              </a:rPr>
              <a:t> r3 r0</a:t>
            </a:r>
          </a:p>
          <a:p>
            <a:endParaRPr lang="en-US" sz="2000" dirty="0">
              <a:latin typeface="Courier New"/>
              <a:cs typeface="Courier New"/>
            </a:endParaRPr>
          </a:p>
          <a:p>
            <a:r>
              <a:rPr lang="en-US" sz="2000" dirty="0">
                <a:latin typeface="Courier New"/>
                <a:cs typeface="Courier New"/>
              </a:rPr>
              <a:t>        </a:t>
            </a:r>
            <a:r>
              <a:rPr lang="en-US" sz="2000" dirty="0" err="1">
                <a:latin typeface="Courier New"/>
                <a:cs typeface="Courier New"/>
              </a:rPr>
              <a:t>lcw</a:t>
            </a:r>
            <a:r>
              <a:rPr lang="en-US" sz="2000" dirty="0">
                <a:latin typeface="Courier New"/>
                <a:cs typeface="Courier New"/>
              </a:rPr>
              <a:t> r2 </a:t>
            </a:r>
            <a:r>
              <a:rPr lang="en-US" sz="2000" dirty="0" smtClean="0">
                <a:latin typeface="Courier New"/>
                <a:cs typeface="Courier New"/>
              </a:rPr>
              <a:t>sum</a:t>
            </a:r>
            <a:endParaRPr lang="en-US" sz="2000" dirty="0">
              <a:latin typeface="Courier New"/>
              <a:cs typeface="Courier New"/>
            </a:endParaRPr>
          </a:p>
          <a:p>
            <a:r>
              <a:rPr lang="en-US" sz="2000" dirty="0">
                <a:latin typeface="Courier New"/>
                <a:cs typeface="Courier New"/>
              </a:rPr>
              <a:t>        </a:t>
            </a:r>
            <a:r>
              <a:rPr lang="en-US" sz="2000" dirty="0" err="1">
                <a:latin typeface="Courier New"/>
                <a:cs typeface="Courier New"/>
              </a:rPr>
              <a:t>cal</a:t>
            </a:r>
            <a:r>
              <a:rPr lang="en-US" sz="2000" dirty="0">
                <a:latin typeface="Courier New"/>
                <a:cs typeface="Courier New"/>
              </a:rPr>
              <a:t> r2 </a:t>
            </a:r>
            <a:r>
              <a:rPr lang="en-US" sz="2000" dirty="0" smtClean="0">
                <a:latin typeface="Courier New"/>
                <a:cs typeface="Courier New"/>
              </a:rPr>
              <a:t>r2</a:t>
            </a:r>
            <a:endParaRPr lang="en-US" sz="2000" dirty="0">
              <a:latin typeface="Courier New"/>
              <a:cs typeface="Courier New"/>
            </a:endParaRPr>
          </a:p>
          <a:p>
            <a:endParaRPr lang="en-US" sz="2000" dirty="0">
              <a:latin typeface="Courier New"/>
              <a:cs typeface="Courier New"/>
            </a:endParaRPr>
          </a:p>
          <a:p>
            <a:r>
              <a:rPr lang="en-US" sz="2000" dirty="0">
                <a:latin typeface="Courier New"/>
                <a:cs typeface="Courier New"/>
              </a:rPr>
              <a:t>        </a:t>
            </a:r>
            <a:r>
              <a:rPr lang="en-US" sz="2000" dirty="0" err="1">
                <a:latin typeface="Courier New"/>
                <a:cs typeface="Courier New"/>
              </a:rPr>
              <a:t>sto</a:t>
            </a:r>
            <a:r>
              <a:rPr lang="en-US" sz="2000" dirty="0">
                <a:latin typeface="Courier New"/>
                <a:cs typeface="Courier New"/>
              </a:rPr>
              <a:t> r3 </a:t>
            </a:r>
            <a:r>
              <a:rPr lang="en-US" sz="2000" dirty="0" smtClean="0">
                <a:latin typeface="Courier New"/>
                <a:cs typeface="Courier New"/>
              </a:rPr>
              <a:t>r0</a:t>
            </a:r>
          </a:p>
          <a:p>
            <a:r>
              <a:rPr lang="en-US" sz="2000" dirty="0" smtClean="0">
                <a:latin typeface="Courier New"/>
                <a:cs typeface="Courier New"/>
              </a:rPr>
              <a:t>        </a:t>
            </a:r>
            <a:r>
              <a:rPr lang="en-US" sz="2000" dirty="0" err="1" smtClean="0">
                <a:latin typeface="Courier New"/>
                <a:cs typeface="Courier New"/>
              </a:rPr>
              <a:t>hlt</a:t>
            </a:r>
            <a:endParaRPr lang="en-US" sz="2000" dirty="0">
              <a:latin typeface="Courier New"/>
              <a:cs typeface="Courier New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4000" y="410444"/>
            <a:ext cx="15749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Calling sum</a:t>
            </a:r>
            <a:endParaRPr lang="en-US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2684153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0000FF"/>
                          </a:solidFill>
                        </a:rPr>
                        <a:t>loc:sum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0" name="Rectangle 9"/>
          <p:cNvSpPr/>
          <p:nvPr/>
        </p:nvSpPr>
        <p:spPr>
          <a:xfrm>
            <a:off x="911697" y="1684783"/>
            <a:ext cx="1656525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3605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315969" y="993339"/>
            <a:ext cx="428977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Courier New"/>
                <a:cs typeface="Courier New"/>
              </a:rPr>
              <a:t> </a:t>
            </a:r>
            <a:r>
              <a:rPr lang="en-US" sz="2000" dirty="0" smtClean="0">
                <a:latin typeface="Courier New"/>
                <a:cs typeface="Courier New"/>
              </a:rPr>
              <a:t>       </a:t>
            </a:r>
            <a:r>
              <a:rPr lang="en-US" sz="2000" dirty="0" err="1" smtClean="0">
                <a:latin typeface="Courier New"/>
                <a:cs typeface="Courier New"/>
              </a:rPr>
              <a:t>loa</a:t>
            </a:r>
            <a:r>
              <a:rPr lang="en-US" sz="2000" dirty="0" smtClean="0">
                <a:latin typeface="Courier New"/>
                <a:cs typeface="Courier New"/>
              </a:rPr>
              <a:t> r3 r0</a:t>
            </a:r>
          </a:p>
          <a:p>
            <a:endParaRPr lang="en-US" sz="2000" dirty="0">
              <a:latin typeface="Courier New"/>
              <a:cs typeface="Courier New"/>
            </a:endParaRPr>
          </a:p>
          <a:p>
            <a:r>
              <a:rPr lang="en-US" sz="2000" dirty="0">
                <a:latin typeface="Courier New"/>
                <a:cs typeface="Courier New"/>
              </a:rPr>
              <a:t>        </a:t>
            </a:r>
            <a:r>
              <a:rPr lang="en-US" sz="2000" dirty="0" err="1">
                <a:latin typeface="Courier New"/>
                <a:cs typeface="Courier New"/>
              </a:rPr>
              <a:t>lcw</a:t>
            </a:r>
            <a:r>
              <a:rPr lang="en-US" sz="2000" dirty="0">
                <a:latin typeface="Courier New"/>
                <a:cs typeface="Courier New"/>
              </a:rPr>
              <a:t> r2 </a:t>
            </a:r>
            <a:r>
              <a:rPr lang="en-US" sz="2000" dirty="0" smtClean="0">
                <a:latin typeface="Courier New"/>
                <a:cs typeface="Courier New"/>
              </a:rPr>
              <a:t>sum</a:t>
            </a:r>
            <a:endParaRPr lang="en-US" sz="2000" dirty="0">
              <a:latin typeface="Courier New"/>
              <a:cs typeface="Courier New"/>
            </a:endParaRPr>
          </a:p>
          <a:p>
            <a:r>
              <a:rPr lang="en-US" sz="2000" dirty="0">
                <a:latin typeface="Courier New"/>
                <a:cs typeface="Courier New"/>
              </a:rPr>
              <a:t>        </a:t>
            </a:r>
            <a:r>
              <a:rPr lang="en-US" sz="2000" dirty="0" err="1">
                <a:latin typeface="Courier New"/>
                <a:cs typeface="Courier New"/>
              </a:rPr>
              <a:t>cal</a:t>
            </a:r>
            <a:r>
              <a:rPr lang="en-US" sz="2000" dirty="0">
                <a:latin typeface="Courier New"/>
                <a:cs typeface="Courier New"/>
              </a:rPr>
              <a:t> r2 </a:t>
            </a:r>
            <a:r>
              <a:rPr lang="en-US" sz="2000" dirty="0" smtClean="0">
                <a:latin typeface="Courier New"/>
                <a:cs typeface="Courier New"/>
              </a:rPr>
              <a:t>r2</a:t>
            </a:r>
            <a:endParaRPr lang="en-US" sz="2000" dirty="0">
              <a:latin typeface="Courier New"/>
              <a:cs typeface="Courier New"/>
            </a:endParaRPr>
          </a:p>
          <a:p>
            <a:endParaRPr lang="en-US" sz="2000" dirty="0">
              <a:latin typeface="Courier New"/>
              <a:cs typeface="Courier New"/>
            </a:endParaRPr>
          </a:p>
          <a:p>
            <a:r>
              <a:rPr lang="en-US" sz="2000" dirty="0">
                <a:latin typeface="Courier New"/>
                <a:cs typeface="Courier New"/>
              </a:rPr>
              <a:t>        </a:t>
            </a:r>
            <a:r>
              <a:rPr lang="en-US" sz="2000" dirty="0" err="1">
                <a:latin typeface="Courier New"/>
                <a:cs typeface="Courier New"/>
              </a:rPr>
              <a:t>sto</a:t>
            </a:r>
            <a:r>
              <a:rPr lang="en-US" sz="2000" dirty="0">
                <a:latin typeface="Courier New"/>
                <a:cs typeface="Courier New"/>
              </a:rPr>
              <a:t> r3 </a:t>
            </a:r>
            <a:r>
              <a:rPr lang="en-US" sz="2000" dirty="0" smtClean="0">
                <a:latin typeface="Courier New"/>
                <a:cs typeface="Courier New"/>
              </a:rPr>
              <a:t>r0</a:t>
            </a:r>
          </a:p>
          <a:p>
            <a:r>
              <a:rPr lang="en-US" sz="2000" dirty="0" smtClean="0">
                <a:latin typeface="Courier New"/>
                <a:cs typeface="Courier New"/>
              </a:rPr>
              <a:t>        </a:t>
            </a:r>
            <a:r>
              <a:rPr lang="en-US" sz="2000" dirty="0" err="1" smtClean="0">
                <a:latin typeface="Courier New"/>
                <a:cs typeface="Courier New"/>
              </a:rPr>
              <a:t>hlt</a:t>
            </a:r>
            <a:endParaRPr lang="en-US" sz="2000" dirty="0">
              <a:latin typeface="Courier New"/>
              <a:cs typeface="Courier New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4000" y="410444"/>
            <a:ext cx="15749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Calling sum</a:t>
            </a:r>
            <a:endParaRPr lang="en-US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7530322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loc:sum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0" name="Rectangle 9"/>
          <p:cNvSpPr/>
          <p:nvPr/>
        </p:nvSpPr>
        <p:spPr>
          <a:xfrm>
            <a:off x="911697" y="1981116"/>
            <a:ext cx="1656525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3621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443432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loc:cal0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7" name="Straight Arrow Connector 6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9" name="Rectangle 8"/>
          <p:cNvSpPr/>
          <p:nvPr/>
        </p:nvSpPr>
        <p:spPr>
          <a:xfrm>
            <a:off x="1349141" y="1148561"/>
            <a:ext cx="1656525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5522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9120725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7" name="Straight Arrow Connector 6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9" name="Rectangle 8"/>
          <p:cNvSpPr/>
          <p:nvPr/>
        </p:nvSpPr>
        <p:spPr>
          <a:xfrm>
            <a:off x="1349141" y="1148561"/>
            <a:ext cx="1656525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2029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4813718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6674556" y="5161004"/>
            <a:ext cx="1717891" cy="461665"/>
            <a:chOff x="6674556" y="5600891"/>
            <a:chExt cx="1717891" cy="461665"/>
          </a:xfrm>
        </p:grpSpPr>
        <p:cxnSp>
          <p:nvCxnSpPr>
            <p:cNvPr id="7" name="Straight Arrow Connector 6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9" name="Rectangle 8"/>
          <p:cNvSpPr/>
          <p:nvPr/>
        </p:nvSpPr>
        <p:spPr>
          <a:xfrm>
            <a:off x="1349141" y="1148561"/>
            <a:ext cx="1656525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loc:cal0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37844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3442962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1" y="1435100"/>
            <a:ext cx="2460859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674556" y="5161004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7572240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5559398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1" y="2803878"/>
            <a:ext cx="1035637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674556" y="5161004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541741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3128372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1" y="2803878"/>
            <a:ext cx="1035637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674556" y="4479835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2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699000" y="2596444"/>
            <a:ext cx="17426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Why </a:t>
            </a:r>
            <a:r>
              <a:rPr lang="en-US" sz="2400" dirty="0" err="1" smtClean="0">
                <a:solidFill>
                  <a:srgbClr val="FF0000"/>
                </a:solidFill>
              </a:rPr>
              <a:t>psh</a:t>
            </a:r>
            <a:r>
              <a:rPr lang="en-US" sz="2400" dirty="0" smtClean="0">
                <a:solidFill>
                  <a:srgbClr val="FF0000"/>
                </a:solidFill>
              </a:rPr>
              <a:t> r3?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94968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2955534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1" y="2803878"/>
            <a:ext cx="1035637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674556" y="4479835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2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13668" y="2271887"/>
            <a:ext cx="502355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We’re about to make a function call</a:t>
            </a:r>
          </a:p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The result of that call will go into r3 so we’ll lose what’s in there if we don’t save it</a:t>
            </a:r>
            <a:r>
              <a:rPr lang="en-US" sz="2400" dirty="0" smtClean="0">
                <a:solidFill>
                  <a:srgbClr val="0000FF"/>
                </a:solidFill>
              </a:rPr>
              <a:t>!</a:t>
            </a:r>
          </a:p>
          <a:p>
            <a:pPr marL="342900" indent="-342900">
              <a:buFontTx/>
              <a:buChar char="-"/>
            </a:pPr>
            <a:r>
              <a:rPr lang="en-US" sz="2400" b="1" dirty="0" smtClean="0">
                <a:solidFill>
                  <a:srgbClr val="0000FF"/>
                </a:solidFill>
              </a:rPr>
              <a:t>x + sum (x-1)</a:t>
            </a:r>
            <a:endParaRPr lang="en-US" sz="2400" b="1" dirty="0" smtClean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921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2981583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1" y="3100211"/>
            <a:ext cx="1600081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674556" y="4479835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272373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0489740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1" y="3100211"/>
            <a:ext cx="1600081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674556" y="4479835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404563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3814499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1" y="3636433"/>
            <a:ext cx="1600081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674556" y="4479835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459530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1135009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0000FF"/>
                          </a:solidFill>
                        </a:rPr>
                        <a:t>loc:sum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1" y="3636433"/>
            <a:ext cx="1600081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674556" y="4479835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723286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0526114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loc:sum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1" y="3918655"/>
            <a:ext cx="1600081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674556" y="4479835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469954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0364120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loc:sum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1" y="3918655"/>
            <a:ext cx="1600081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674556" y="4479835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4120444" y="2779889"/>
            <a:ext cx="28541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Make a recursive call:</a:t>
            </a:r>
          </a:p>
          <a:p>
            <a:r>
              <a:rPr lang="en-US" sz="2400" dirty="0" smtClean="0"/>
              <a:t>sum 1</a:t>
            </a:r>
            <a:endParaRPr lang="en-US" sz="2400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4854222" y="1583267"/>
            <a:ext cx="1340556" cy="161995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46733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2151425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loc:cal1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2" y="1138766"/>
            <a:ext cx="1021526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674556" y="4479835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201083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9614430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2" y="1138766"/>
            <a:ext cx="1021526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552493" y="3943613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402133" y="4595467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loc:cal1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80755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1178742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2" y="1435100"/>
            <a:ext cx="2432636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552493" y="3943613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402133" y="4595467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502171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2554108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2" y="2817989"/>
            <a:ext cx="100741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552493" y="3943613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402133" y="4595467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490754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7702385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2" y="2817989"/>
            <a:ext cx="100741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539236" y="3379168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402133" y="4595467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loc:cal1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746591" y="406677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496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8155742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1" y="3082835"/>
            <a:ext cx="1656525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539236" y="3379168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402133" y="4595467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loc:cal1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746591" y="406677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718926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9850749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1" y="3082835"/>
            <a:ext cx="1656525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539236" y="3379168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402133" y="4595467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loc:cal1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746591" y="406677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00991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3049988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1" y="3586833"/>
            <a:ext cx="1656525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539236" y="3379168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402133" y="4595467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loc:cal1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746591" y="406677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353539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5075171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0000FF"/>
                          </a:solidFill>
                        </a:rPr>
                        <a:t>loc:sum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1" y="3586833"/>
            <a:ext cx="1656525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539236" y="3379168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402133" y="4595467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loc:cal1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746591" y="406677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745185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4749648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loc:sum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1" y="3869055"/>
            <a:ext cx="1656525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539236" y="3379168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402133" y="4595467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loc:cal1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746591" y="406677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415123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0504617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loc:sum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1" y="3869055"/>
            <a:ext cx="1656525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539236" y="3379168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402133" y="4595467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loc:cal1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746591" y="406677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4120444" y="2779889"/>
            <a:ext cx="28541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Make a recursive call:</a:t>
            </a:r>
          </a:p>
          <a:p>
            <a:r>
              <a:rPr lang="en-US" sz="2400" dirty="0" smtClean="0"/>
              <a:t>sum 0</a:t>
            </a:r>
            <a:endParaRPr lang="en-US" sz="2400" dirty="0"/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4854222" y="1583267"/>
            <a:ext cx="1340556" cy="161995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05781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5925928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loc:cal1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1" y="1145611"/>
            <a:ext cx="1656525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539236" y="3379168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402133" y="4595467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loc:cal1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746591" y="406677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814112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8529730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1" y="1145611"/>
            <a:ext cx="1656525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539236" y="3379168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402133" y="4595467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loc:cal1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746591" y="406677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43921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0726057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1" y="1145611"/>
            <a:ext cx="1656525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539236" y="2875170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402133" y="4595467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loc:cal1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746591" y="406677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362591" y="3488222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loc:cal1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2503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1821944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1" y="1435100"/>
            <a:ext cx="2503192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539236" y="2875170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402133" y="4595467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loc:cal1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746591" y="406677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362591" y="3488222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009291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4228889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1" y="1731433"/>
            <a:ext cx="168474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539236" y="2875170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402133" y="4595467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loc:cal1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746591" y="406677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362591" y="3488222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945968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1035242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1" y="1731433"/>
            <a:ext cx="168474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539236" y="2875170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402133" y="4595467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loc:cal1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746591" y="406677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362591" y="3488222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955581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6185108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1" y="2027766"/>
            <a:ext cx="168474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539236" y="2875170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402133" y="4595467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loc:cal1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746591" y="406677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362591" y="3488222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034440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3695782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1" y="5277285"/>
            <a:ext cx="168474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539236" y="2875170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402133" y="4595467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loc:cal1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746591" y="406677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362591" y="3488222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875408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9888411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539236" y="2875170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402133" y="4595467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loc:cal1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746591" y="406677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362591" y="3488222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loc:cal1</a:t>
            </a:r>
            <a:endParaRPr lang="en-US" sz="2400" dirty="0"/>
          </a:p>
        </p:txBody>
      </p:sp>
      <p:sp>
        <p:nvSpPr>
          <p:cNvPr id="18" name="Rectangle 17"/>
          <p:cNvSpPr/>
          <p:nvPr/>
        </p:nvSpPr>
        <p:spPr>
          <a:xfrm>
            <a:off x="5219131" y="3488222"/>
            <a:ext cx="1320106" cy="504840"/>
          </a:xfrm>
          <a:prstGeom prst="rect">
            <a:avLst/>
          </a:prstGeom>
          <a:noFill/>
          <a:ln w="38100" cmpd="sng">
            <a:solidFill>
              <a:srgbClr val="FF66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508677" y="1867572"/>
            <a:ext cx="238779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6600"/>
                </a:solidFill>
              </a:rPr>
              <a:t>Stack frames!</a:t>
            </a:r>
            <a:endParaRPr lang="en-US" sz="3200" dirty="0">
              <a:solidFill>
                <a:srgbClr val="FF66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17460" y="3534346"/>
            <a:ext cx="707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sum 0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219129" y="4105906"/>
            <a:ext cx="1320107" cy="951225"/>
          </a:xfrm>
          <a:prstGeom prst="rect">
            <a:avLst/>
          </a:prstGeom>
          <a:noFill/>
          <a:ln w="38100" cmpd="sng">
            <a:solidFill>
              <a:srgbClr val="FF66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917460" y="4343777"/>
            <a:ext cx="707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sum 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235591" y="5171452"/>
            <a:ext cx="1320107" cy="907460"/>
          </a:xfrm>
          <a:prstGeom prst="rect">
            <a:avLst/>
          </a:prstGeom>
          <a:noFill/>
          <a:ln w="38100" cmpd="sng">
            <a:solidFill>
              <a:srgbClr val="FF66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950788" y="5438003"/>
            <a:ext cx="707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sum 2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682277" y="2679003"/>
            <a:ext cx="2282945" cy="1015663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sum:</a:t>
            </a:r>
          </a:p>
          <a:p>
            <a:r>
              <a:rPr lang="en-US" sz="2000" dirty="0" smtClean="0"/>
              <a:t>x = 0</a:t>
            </a:r>
          </a:p>
          <a:p>
            <a:r>
              <a:rPr lang="en-US" sz="2000" dirty="0" smtClean="0"/>
              <a:t>return: sum (2</a:t>
            </a:r>
            <a:r>
              <a:rPr lang="en-US" sz="2000" baseline="30000" dirty="0" smtClean="0"/>
              <a:t>nd</a:t>
            </a:r>
            <a:r>
              <a:rPr lang="en-US" sz="2000" dirty="0" smtClean="0"/>
              <a:t> line)</a:t>
            </a:r>
            <a:endParaRPr lang="en-US" sz="2000" dirty="0"/>
          </a:p>
        </p:txBody>
      </p:sp>
      <p:sp>
        <p:nvSpPr>
          <p:cNvPr id="26" name="TextBox 25"/>
          <p:cNvSpPr txBox="1"/>
          <p:nvPr/>
        </p:nvSpPr>
        <p:spPr>
          <a:xfrm>
            <a:off x="585584" y="3040398"/>
            <a:ext cx="8819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sum 0</a:t>
            </a:r>
            <a:endParaRPr lang="en-US" sz="2400" dirty="0"/>
          </a:p>
        </p:txBody>
      </p:sp>
      <p:sp>
        <p:nvSpPr>
          <p:cNvPr id="29" name="TextBox 28"/>
          <p:cNvSpPr txBox="1"/>
          <p:nvPr/>
        </p:nvSpPr>
        <p:spPr>
          <a:xfrm>
            <a:off x="1682277" y="5261451"/>
            <a:ext cx="2282944" cy="1015663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sum:</a:t>
            </a:r>
          </a:p>
          <a:p>
            <a:r>
              <a:rPr lang="en-US" sz="2000" dirty="0" smtClean="0"/>
              <a:t>x = 2</a:t>
            </a:r>
          </a:p>
          <a:p>
            <a:r>
              <a:rPr lang="en-US" sz="2000" dirty="0" smtClean="0"/>
              <a:t>return: shell</a:t>
            </a:r>
            <a:endParaRPr lang="en-US" sz="2000" dirty="0"/>
          </a:p>
        </p:txBody>
      </p:sp>
      <p:sp>
        <p:nvSpPr>
          <p:cNvPr id="30" name="TextBox 29"/>
          <p:cNvSpPr txBox="1"/>
          <p:nvPr/>
        </p:nvSpPr>
        <p:spPr>
          <a:xfrm>
            <a:off x="1682276" y="3961517"/>
            <a:ext cx="2282945" cy="1015663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sum:</a:t>
            </a:r>
          </a:p>
          <a:p>
            <a:r>
              <a:rPr lang="en-US" sz="2000" dirty="0" smtClean="0"/>
              <a:t>x = 1</a:t>
            </a:r>
          </a:p>
          <a:p>
            <a:r>
              <a:rPr lang="en-US" sz="2000" dirty="0" smtClean="0"/>
              <a:t>return: sum (2</a:t>
            </a:r>
            <a:r>
              <a:rPr lang="en-US" sz="2000" baseline="30000" dirty="0" smtClean="0"/>
              <a:t>nd</a:t>
            </a:r>
            <a:r>
              <a:rPr lang="en-US" sz="2000" dirty="0" smtClean="0"/>
              <a:t> line)</a:t>
            </a:r>
            <a:endParaRPr lang="en-US" sz="2000" dirty="0"/>
          </a:p>
        </p:txBody>
      </p:sp>
      <p:sp>
        <p:nvSpPr>
          <p:cNvPr id="31" name="TextBox 30"/>
          <p:cNvSpPr txBox="1"/>
          <p:nvPr/>
        </p:nvSpPr>
        <p:spPr>
          <a:xfrm>
            <a:off x="585583" y="5609846"/>
            <a:ext cx="8819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sum 2</a:t>
            </a:r>
            <a:endParaRPr lang="en-US" sz="2400" dirty="0"/>
          </a:p>
        </p:txBody>
      </p:sp>
      <p:sp>
        <p:nvSpPr>
          <p:cNvPr id="32" name="TextBox 31"/>
          <p:cNvSpPr txBox="1"/>
          <p:nvPr/>
        </p:nvSpPr>
        <p:spPr>
          <a:xfrm>
            <a:off x="585583" y="4322912"/>
            <a:ext cx="8819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sum 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013409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8016338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1" y="5277285"/>
            <a:ext cx="168474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539236" y="2875170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402133" y="4595467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loc:cal1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746591" y="406677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362591" y="3488222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350555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6550504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loc:cal1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1" y="5277285"/>
            <a:ext cx="168474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443249" y="3496059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402133" y="4595467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loc:cal1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746591" y="406677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838357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9448908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1" y="5573618"/>
            <a:ext cx="168474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443249" y="3496059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402133" y="4595467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loc:cal1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746591" y="406677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084855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631869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1" y="5573618"/>
            <a:ext cx="168474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443249" y="3496059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402133" y="4595467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loc:cal1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746591" y="406677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1485268" y="6133109"/>
            <a:ext cx="34818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Returning with answer in r3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98443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4782844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1" y="4432449"/>
            <a:ext cx="168474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443249" y="3496059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402133" y="4595467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loc:cal1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746591" y="406677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719919" y="2963333"/>
            <a:ext cx="30962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Why are we doing this? 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65283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5414704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1" y="4432449"/>
            <a:ext cx="168474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443249" y="3496059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402133" y="4595467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loc:cal1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746591" y="406677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352963" y="2547834"/>
            <a:ext cx="42799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- Need to calculate x + sum (x-1)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- Saved x on the stack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5633703" y="4028279"/>
            <a:ext cx="597881" cy="570719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7385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4759066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1" y="4432449"/>
            <a:ext cx="168474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427345" y="4117415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402133" y="4595467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751596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0275207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0" y="4728782"/>
            <a:ext cx="1825859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427345" y="4117415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402133" y="4595467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78476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5587530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0" y="4728782"/>
            <a:ext cx="1825859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427345" y="4117415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402133" y="4595467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235444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2743796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0" y="5298114"/>
            <a:ext cx="1021527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427345" y="4117415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402133" y="4595467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404473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3823663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loc:cal1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0" y="5298114"/>
            <a:ext cx="1021527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372694" y="4647827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01345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951302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0" y="5527283"/>
            <a:ext cx="1021527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372694" y="4647827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527083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5689298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0" y="5527283"/>
            <a:ext cx="1021527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372694" y="4647827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1485268" y="6133109"/>
            <a:ext cx="34818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Returning with answer in r3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5751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0797529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0" y="4436160"/>
            <a:ext cx="1021527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372694" y="4647827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770738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5463379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2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0" y="4436160"/>
            <a:ext cx="1021527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372694" y="5115984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719967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4021528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0" y="4732493"/>
            <a:ext cx="179763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372694" y="5115984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0041377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5006782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3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0" y="4732493"/>
            <a:ext cx="179763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372694" y="5115984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0308364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1194363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0" y="5279482"/>
            <a:ext cx="1049749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372694" y="5115984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2931959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4499932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loc:cal0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0" y="5279482"/>
            <a:ext cx="1049749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6372694" y="5488096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106229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4236922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0" y="5531650"/>
            <a:ext cx="1049749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6372694" y="5488096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24576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4897992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0" y="5531650"/>
            <a:ext cx="1049749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6372694" y="5488096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1485268" y="6133109"/>
            <a:ext cx="34818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Returning with answer in r3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245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315969" y="993339"/>
            <a:ext cx="428977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Courier New"/>
                <a:cs typeface="Courier New"/>
              </a:rPr>
              <a:t> </a:t>
            </a:r>
            <a:r>
              <a:rPr lang="en-US" sz="2000" dirty="0" smtClean="0">
                <a:latin typeface="Courier New"/>
                <a:cs typeface="Courier New"/>
              </a:rPr>
              <a:t>       </a:t>
            </a:r>
            <a:r>
              <a:rPr lang="en-US" sz="2000" dirty="0" err="1" smtClean="0">
                <a:latin typeface="Courier New"/>
                <a:cs typeface="Courier New"/>
              </a:rPr>
              <a:t>loa</a:t>
            </a:r>
            <a:r>
              <a:rPr lang="en-US" sz="2000" dirty="0" smtClean="0">
                <a:latin typeface="Courier New"/>
                <a:cs typeface="Courier New"/>
              </a:rPr>
              <a:t> r3 r0</a:t>
            </a:r>
          </a:p>
          <a:p>
            <a:endParaRPr lang="en-US" sz="2000" dirty="0">
              <a:latin typeface="Courier New"/>
              <a:cs typeface="Courier New"/>
            </a:endParaRPr>
          </a:p>
          <a:p>
            <a:r>
              <a:rPr lang="en-US" sz="2000" dirty="0">
                <a:latin typeface="Courier New"/>
                <a:cs typeface="Courier New"/>
              </a:rPr>
              <a:t>        </a:t>
            </a:r>
            <a:r>
              <a:rPr lang="en-US" sz="2000" dirty="0" err="1">
                <a:latin typeface="Courier New"/>
                <a:cs typeface="Courier New"/>
              </a:rPr>
              <a:t>lcw</a:t>
            </a:r>
            <a:r>
              <a:rPr lang="en-US" sz="2000" dirty="0">
                <a:latin typeface="Courier New"/>
                <a:cs typeface="Courier New"/>
              </a:rPr>
              <a:t> r2 </a:t>
            </a:r>
            <a:r>
              <a:rPr lang="en-US" sz="2000" dirty="0" smtClean="0">
                <a:latin typeface="Courier New"/>
                <a:cs typeface="Courier New"/>
              </a:rPr>
              <a:t>sum</a:t>
            </a:r>
            <a:endParaRPr lang="en-US" sz="2000" dirty="0">
              <a:latin typeface="Courier New"/>
              <a:cs typeface="Courier New"/>
            </a:endParaRPr>
          </a:p>
          <a:p>
            <a:r>
              <a:rPr lang="en-US" sz="2000" dirty="0">
                <a:latin typeface="Courier New"/>
                <a:cs typeface="Courier New"/>
              </a:rPr>
              <a:t>        </a:t>
            </a:r>
            <a:r>
              <a:rPr lang="en-US" sz="2000" dirty="0" err="1">
                <a:latin typeface="Courier New"/>
                <a:cs typeface="Courier New"/>
              </a:rPr>
              <a:t>cal</a:t>
            </a:r>
            <a:r>
              <a:rPr lang="en-US" sz="2000" dirty="0">
                <a:latin typeface="Courier New"/>
                <a:cs typeface="Courier New"/>
              </a:rPr>
              <a:t> r2 </a:t>
            </a:r>
            <a:r>
              <a:rPr lang="en-US" sz="2000" dirty="0" smtClean="0">
                <a:latin typeface="Courier New"/>
                <a:cs typeface="Courier New"/>
              </a:rPr>
              <a:t>r2</a:t>
            </a:r>
            <a:endParaRPr lang="en-US" sz="2000" dirty="0">
              <a:latin typeface="Courier New"/>
              <a:cs typeface="Courier New"/>
            </a:endParaRPr>
          </a:p>
          <a:p>
            <a:endParaRPr lang="en-US" sz="2000" dirty="0">
              <a:latin typeface="Courier New"/>
              <a:cs typeface="Courier New"/>
            </a:endParaRPr>
          </a:p>
          <a:p>
            <a:r>
              <a:rPr lang="en-US" sz="2000" dirty="0">
                <a:latin typeface="Courier New"/>
                <a:cs typeface="Courier New"/>
              </a:rPr>
              <a:t>        </a:t>
            </a:r>
            <a:r>
              <a:rPr lang="en-US" sz="2000" dirty="0" err="1">
                <a:latin typeface="Courier New"/>
                <a:cs typeface="Courier New"/>
              </a:rPr>
              <a:t>sto</a:t>
            </a:r>
            <a:r>
              <a:rPr lang="en-US" sz="2000" dirty="0">
                <a:latin typeface="Courier New"/>
                <a:cs typeface="Courier New"/>
              </a:rPr>
              <a:t> r3 </a:t>
            </a:r>
            <a:r>
              <a:rPr lang="en-US" sz="2000" dirty="0" smtClean="0">
                <a:latin typeface="Courier New"/>
                <a:cs typeface="Courier New"/>
              </a:rPr>
              <a:t>r0</a:t>
            </a:r>
          </a:p>
          <a:p>
            <a:r>
              <a:rPr lang="en-US" sz="2000" dirty="0" smtClean="0">
                <a:latin typeface="Courier New"/>
                <a:cs typeface="Courier New"/>
              </a:rPr>
              <a:t>        </a:t>
            </a:r>
            <a:r>
              <a:rPr lang="en-US" sz="2000" dirty="0" err="1" smtClean="0">
                <a:latin typeface="Courier New"/>
                <a:cs typeface="Courier New"/>
              </a:rPr>
              <a:t>hlt</a:t>
            </a:r>
            <a:endParaRPr lang="en-US" sz="2000" dirty="0">
              <a:latin typeface="Courier New"/>
              <a:cs typeface="Courier New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4000" y="410444"/>
            <a:ext cx="15749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Calling sum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920284" y="2602005"/>
            <a:ext cx="1656525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9760564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372694" y="5488096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8217794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315969" y="993339"/>
            <a:ext cx="428977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Courier New"/>
                <a:cs typeface="Courier New"/>
              </a:rPr>
              <a:t> </a:t>
            </a:r>
            <a:r>
              <a:rPr lang="en-US" sz="2000" dirty="0" smtClean="0">
                <a:latin typeface="Courier New"/>
                <a:cs typeface="Courier New"/>
              </a:rPr>
              <a:t>       </a:t>
            </a:r>
            <a:r>
              <a:rPr lang="en-US" sz="2000" dirty="0" err="1" smtClean="0">
                <a:latin typeface="Courier New"/>
                <a:cs typeface="Courier New"/>
              </a:rPr>
              <a:t>loa</a:t>
            </a:r>
            <a:r>
              <a:rPr lang="en-US" sz="2000" dirty="0" smtClean="0">
                <a:latin typeface="Courier New"/>
                <a:cs typeface="Courier New"/>
              </a:rPr>
              <a:t> r3 r0</a:t>
            </a:r>
          </a:p>
          <a:p>
            <a:endParaRPr lang="en-US" sz="2000" dirty="0">
              <a:latin typeface="Courier New"/>
              <a:cs typeface="Courier New"/>
            </a:endParaRPr>
          </a:p>
          <a:p>
            <a:r>
              <a:rPr lang="en-US" sz="2000" dirty="0">
                <a:latin typeface="Courier New"/>
                <a:cs typeface="Courier New"/>
              </a:rPr>
              <a:t>        </a:t>
            </a:r>
            <a:r>
              <a:rPr lang="en-US" sz="2000" dirty="0" err="1">
                <a:latin typeface="Courier New"/>
                <a:cs typeface="Courier New"/>
              </a:rPr>
              <a:t>lcw</a:t>
            </a:r>
            <a:r>
              <a:rPr lang="en-US" sz="2000" dirty="0">
                <a:latin typeface="Courier New"/>
                <a:cs typeface="Courier New"/>
              </a:rPr>
              <a:t> r2 </a:t>
            </a:r>
            <a:r>
              <a:rPr lang="en-US" sz="2000" dirty="0" smtClean="0">
                <a:latin typeface="Courier New"/>
                <a:cs typeface="Courier New"/>
              </a:rPr>
              <a:t>sum</a:t>
            </a:r>
            <a:endParaRPr lang="en-US" sz="2000" dirty="0">
              <a:latin typeface="Courier New"/>
              <a:cs typeface="Courier New"/>
            </a:endParaRPr>
          </a:p>
          <a:p>
            <a:r>
              <a:rPr lang="en-US" sz="2000" dirty="0">
                <a:latin typeface="Courier New"/>
                <a:cs typeface="Courier New"/>
              </a:rPr>
              <a:t>        </a:t>
            </a:r>
            <a:r>
              <a:rPr lang="en-US" sz="2000" dirty="0" err="1">
                <a:latin typeface="Courier New"/>
                <a:cs typeface="Courier New"/>
              </a:rPr>
              <a:t>cal</a:t>
            </a:r>
            <a:r>
              <a:rPr lang="en-US" sz="2000" dirty="0">
                <a:latin typeface="Courier New"/>
                <a:cs typeface="Courier New"/>
              </a:rPr>
              <a:t> r2 </a:t>
            </a:r>
            <a:r>
              <a:rPr lang="en-US" sz="2000" dirty="0" smtClean="0">
                <a:latin typeface="Courier New"/>
                <a:cs typeface="Courier New"/>
              </a:rPr>
              <a:t>r2</a:t>
            </a:r>
            <a:endParaRPr lang="en-US" sz="2000" dirty="0">
              <a:latin typeface="Courier New"/>
              <a:cs typeface="Courier New"/>
            </a:endParaRPr>
          </a:p>
          <a:p>
            <a:endParaRPr lang="en-US" sz="2000" dirty="0">
              <a:latin typeface="Courier New"/>
              <a:cs typeface="Courier New"/>
            </a:endParaRPr>
          </a:p>
          <a:p>
            <a:r>
              <a:rPr lang="en-US" sz="2000" dirty="0">
                <a:latin typeface="Courier New"/>
                <a:cs typeface="Courier New"/>
              </a:rPr>
              <a:t>        </a:t>
            </a:r>
            <a:r>
              <a:rPr lang="en-US" sz="2000" dirty="0" err="1">
                <a:latin typeface="Courier New"/>
                <a:cs typeface="Courier New"/>
              </a:rPr>
              <a:t>sto</a:t>
            </a:r>
            <a:r>
              <a:rPr lang="en-US" sz="2000" dirty="0">
                <a:latin typeface="Courier New"/>
                <a:cs typeface="Courier New"/>
              </a:rPr>
              <a:t> r3 </a:t>
            </a:r>
            <a:r>
              <a:rPr lang="en-US" sz="2000" dirty="0" smtClean="0">
                <a:latin typeface="Courier New"/>
                <a:cs typeface="Courier New"/>
              </a:rPr>
              <a:t>r0</a:t>
            </a:r>
          </a:p>
          <a:p>
            <a:r>
              <a:rPr lang="en-US" sz="2000" dirty="0" smtClean="0">
                <a:latin typeface="Courier New"/>
                <a:cs typeface="Courier New"/>
              </a:rPr>
              <a:t>        </a:t>
            </a:r>
            <a:r>
              <a:rPr lang="en-US" sz="2000" dirty="0" err="1" smtClean="0">
                <a:latin typeface="Courier New"/>
                <a:cs typeface="Courier New"/>
              </a:rPr>
              <a:t>hlt</a:t>
            </a:r>
            <a:endParaRPr lang="en-US" sz="2000" dirty="0">
              <a:latin typeface="Courier New"/>
              <a:cs typeface="Courier New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4000" y="410444"/>
            <a:ext cx="15749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Calling sum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920284" y="2602005"/>
            <a:ext cx="1656525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7437166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372694" y="5488096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3854757" y="2912449"/>
            <a:ext cx="25179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Print the answer: </a:t>
            </a:r>
            <a:r>
              <a:rPr lang="en-US" sz="2400" dirty="0">
                <a:solidFill>
                  <a:srgbClr val="0000FF"/>
                </a:solidFill>
              </a:rPr>
              <a:t>3</a:t>
            </a:r>
            <a:r>
              <a:rPr lang="en-US" sz="2400" dirty="0" smtClean="0">
                <a:solidFill>
                  <a:srgbClr val="0000FF"/>
                </a:solidFill>
              </a:rPr>
              <a:t>!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0822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315969" y="993339"/>
            <a:ext cx="428977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Courier New"/>
                <a:cs typeface="Courier New"/>
              </a:rPr>
              <a:t> </a:t>
            </a:r>
            <a:r>
              <a:rPr lang="en-US" sz="2000" dirty="0" smtClean="0">
                <a:latin typeface="Courier New"/>
                <a:cs typeface="Courier New"/>
              </a:rPr>
              <a:t>       </a:t>
            </a:r>
            <a:r>
              <a:rPr lang="en-US" sz="2000" dirty="0" err="1" smtClean="0">
                <a:latin typeface="Courier New"/>
                <a:cs typeface="Courier New"/>
              </a:rPr>
              <a:t>loa</a:t>
            </a:r>
            <a:r>
              <a:rPr lang="en-US" sz="2000" dirty="0" smtClean="0">
                <a:latin typeface="Courier New"/>
                <a:cs typeface="Courier New"/>
              </a:rPr>
              <a:t> r3 r0</a:t>
            </a:r>
          </a:p>
          <a:p>
            <a:endParaRPr lang="en-US" sz="2000" dirty="0">
              <a:latin typeface="Courier New"/>
              <a:cs typeface="Courier New"/>
            </a:endParaRPr>
          </a:p>
          <a:p>
            <a:r>
              <a:rPr lang="en-US" sz="2000" dirty="0">
                <a:latin typeface="Courier New"/>
                <a:cs typeface="Courier New"/>
              </a:rPr>
              <a:t>        </a:t>
            </a:r>
            <a:r>
              <a:rPr lang="en-US" sz="2000" dirty="0" err="1">
                <a:latin typeface="Courier New"/>
                <a:cs typeface="Courier New"/>
              </a:rPr>
              <a:t>lcw</a:t>
            </a:r>
            <a:r>
              <a:rPr lang="en-US" sz="2000" dirty="0">
                <a:latin typeface="Courier New"/>
                <a:cs typeface="Courier New"/>
              </a:rPr>
              <a:t> r2 </a:t>
            </a:r>
            <a:r>
              <a:rPr lang="en-US" sz="2000" dirty="0" smtClean="0">
                <a:latin typeface="Courier New"/>
                <a:cs typeface="Courier New"/>
              </a:rPr>
              <a:t>sum</a:t>
            </a:r>
            <a:endParaRPr lang="en-US" sz="2000" dirty="0">
              <a:latin typeface="Courier New"/>
              <a:cs typeface="Courier New"/>
            </a:endParaRPr>
          </a:p>
          <a:p>
            <a:r>
              <a:rPr lang="en-US" sz="2000" dirty="0">
                <a:latin typeface="Courier New"/>
                <a:cs typeface="Courier New"/>
              </a:rPr>
              <a:t>        </a:t>
            </a:r>
            <a:r>
              <a:rPr lang="en-US" sz="2000" dirty="0" err="1">
                <a:latin typeface="Courier New"/>
                <a:cs typeface="Courier New"/>
              </a:rPr>
              <a:t>cal</a:t>
            </a:r>
            <a:r>
              <a:rPr lang="en-US" sz="2000" dirty="0">
                <a:latin typeface="Courier New"/>
                <a:cs typeface="Courier New"/>
              </a:rPr>
              <a:t> r2 </a:t>
            </a:r>
            <a:r>
              <a:rPr lang="en-US" sz="2000" dirty="0" smtClean="0">
                <a:latin typeface="Courier New"/>
                <a:cs typeface="Courier New"/>
              </a:rPr>
              <a:t>r2</a:t>
            </a:r>
            <a:endParaRPr lang="en-US" sz="2000" dirty="0">
              <a:latin typeface="Courier New"/>
              <a:cs typeface="Courier New"/>
            </a:endParaRPr>
          </a:p>
          <a:p>
            <a:endParaRPr lang="en-US" sz="2000" dirty="0">
              <a:latin typeface="Courier New"/>
              <a:cs typeface="Courier New"/>
            </a:endParaRPr>
          </a:p>
          <a:p>
            <a:r>
              <a:rPr lang="en-US" sz="2000" dirty="0">
                <a:latin typeface="Courier New"/>
                <a:cs typeface="Courier New"/>
              </a:rPr>
              <a:t>        </a:t>
            </a:r>
            <a:r>
              <a:rPr lang="en-US" sz="2000" dirty="0" err="1">
                <a:latin typeface="Courier New"/>
                <a:cs typeface="Courier New"/>
              </a:rPr>
              <a:t>sto</a:t>
            </a:r>
            <a:r>
              <a:rPr lang="en-US" sz="2000" dirty="0">
                <a:latin typeface="Courier New"/>
                <a:cs typeface="Courier New"/>
              </a:rPr>
              <a:t> r3 </a:t>
            </a:r>
            <a:r>
              <a:rPr lang="en-US" sz="2000" dirty="0" smtClean="0">
                <a:latin typeface="Courier New"/>
                <a:cs typeface="Courier New"/>
              </a:rPr>
              <a:t>r0</a:t>
            </a:r>
          </a:p>
          <a:p>
            <a:r>
              <a:rPr lang="en-US" sz="2000" dirty="0" smtClean="0">
                <a:latin typeface="Courier New"/>
                <a:cs typeface="Courier New"/>
              </a:rPr>
              <a:t>        </a:t>
            </a:r>
            <a:r>
              <a:rPr lang="en-US" sz="2000" dirty="0" err="1" smtClean="0">
                <a:latin typeface="Courier New"/>
                <a:cs typeface="Courier New"/>
              </a:rPr>
              <a:t>hlt</a:t>
            </a:r>
            <a:endParaRPr lang="en-US" sz="2000" dirty="0">
              <a:latin typeface="Courier New"/>
              <a:cs typeface="Courier New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4000" y="410444"/>
            <a:ext cx="15749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Calling sum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920284" y="2898338"/>
            <a:ext cx="1656525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4714750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372694" y="5488096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1438091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315969" y="993339"/>
            <a:ext cx="428977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Courier New"/>
                <a:cs typeface="Courier New"/>
              </a:rPr>
              <a:t> </a:t>
            </a:r>
            <a:r>
              <a:rPr lang="en-US" sz="2000" dirty="0" smtClean="0">
                <a:latin typeface="Courier New"/>
                <a:cs typeface="Courier New"/>
              </a:rPr>
              <a:t>       </a:t>
            </a:r>
            <a:r>
              <a:rPr lang="en-US" sz="2000" dirty="0" err="1" smtClean="0">
                <a:latin typeface="Courier New"/>
                <a:cs typeface="Courier New"/>
              </a:rPr>
              <a:t>loa</a:t>
            </a:r>
            <a:r>
              <a:rPr lang="en-US" sz="2000" dirty="0" smtClean="0">
                <a:latin typeface="Courier New"/>
                <a:cs typeface="Courier New"/>
              </a:rPr>
              <a:t> r3 r0</a:t>
            </a:r>
          </a:p>
          <a:p>
            <a:endParaRPr lang="en-US" sz="2000" dirty="0">
              <a:latin typeface="Courier New"/>
              <a:cs typeface="Courier New"/>
            </a:endParaRPr>
          </a:p>
          <a:p>
            <a:r>
              <a:rPr lang="en-US" sz="2000" dirty="0">
                <a:latin typeface="Courier New"/>
                <a:cs typeface="Courier New"/>
              </a:rPr>
              <a:t>        </a:t>
            </a:r>
            <a:r>
              <a:rPr lang="en-US" sz="2000" dirty="0" err="1">
                <a:latin typeface="Courier New"/>
                <a:cs typeface="Courier New"/>
              </a:rPr>
              <a:t>lcw</a:t>
            </a:r>
            <a:r>
              <a:rPr lang="en-US" sz="2000" dirty="0">
                <a:latin typeface="Courier New"/>
                <a:cs typeface="Courier New"/>
              </a:rPr>
              <a:t> r2 </a:t>
            </a:r>
            <a:r>
              <a:rPr lang="en-US" sz="2000" dirty="0" smtClean="0">
                <a:latin typeface="Courier New"/>
                <a:cs typeface="Courier New"/>
              </a:rPr>
              <a:t>sum</a:t>
            </a:r>
            <a:endParaRPr lang="en-US" sz="2000" dirty="0">
              <a:latin typeface="Courier New"/>
              <a:cs typeface="Courier New"/>
            </a:endParaRPr>
          </a:p>
          <a:p>
            <a:r>
              <a:rPr lang="en-US" sz="2000" dirty="0">
                <a:latin typeface="Courier New"/>
                <a:cs typeface="Courier New"/>
              </a:rPr>
              <a:t>        </a:t>
            </a:r>
            <a:r>
              <a:rPr lang="en-US" sz="2000" dirty="0" err="1">
                <a:latin typeface="Courier New"/>
                <a:cs typeface="Courier New"/>
              </a:rPr>
              <a:t>cal</a:t>
            </a:r>
            <a:r>
              <a:rPr lang="en-US" sz="2000" dirty="0">
                <a:latin typeface="Courier New"/>
                <a:cs typeface="Courier New"/>
              </a:rPr>
              <a:t> r2 </a:t>
            </a:r>
            <a:r>
              <a:rPr lang="en-US" sz="2000" dirty="0" smtClean="0">
                <a:latin typeface="Courier New"/>
                <a:cs typeface="Courier New"/>
              </a:rPr>
              <a:t>r2</a:t>
            </a:r>
            <a:endParaRPr lang="en-US" sz="2000" dirty="0">
              <a:latin typeface="Courier New"/>
              <a:cs typeface="Courier New"/>
            </a:endParaRPr>
          </a:p>
          <a:p>
            <a:endParaRPr lang="en-US" sz="2000" dirty="0">
              <a:latin typeface="Courier New"/>
              <a:cs typeface="Courier New"/>
            </a:endParaRPr>
          </a:p>
          <a:p>
            <a:r>
              <a:rPr lang="en-US" sz="2000" dirty="0">
                <a:latin typeface="Courier New"/>
                <a:cs typeface="Courier New"/>
              </a:rPr>
              <a:t>        </a:t>
            </a:r>
            <a:r>
              <a:rPr lang="en-US" sz="2000" dirty="0" err="1">
                <a:latin typeface="Courier New"/>
                <a:cs typeface="Courier New"/>
              </a:rPr>
              <a:t>sto</a:t>
            </a:r>
            <a:r>
              <a:rPr lang="en-US" sz="2000" dirty="0">
                <a:latin typeface="Courier New"/>
                <a:cs typeface="Courier New"/>
              </a:rPr>
              <a:t> r3 </a:t>
            </a:r>
            <a:r>
              <a:rPr lang="en-US" sz="2000" dirty="0" smtClean="0">
                <a:latin typeface="Courier New"/>
                <a:cs typeface="Courier New"/>
              </a:rPr>
              <a:t>r0</a:t>
            </a:r>
          </a:p>
          <a:p>
            <a:r>
              <a:rPr lang="en-US" sz="2000" dirty="0" smtClean="0">
                <a:latin typeface="Courier New"/>
                <a:cs typeface="Courier New"/>
              </a:rPr>
              <a:t>        </a:t>
            </a:r>
            <a:r>
              <a:rPr lang="en-US" sz="2000" dirty="0" err="1" smtClean="0">
                <a:latin typeface="Courier New"/>
                <a:cs typeface="Courier New"/>
              </a:rPr>
              <a:t>hlt</a:t>
            </a:r>
            <a:endParaRPr lang="en-US" sz="2000" dirty="0">
              <a:latin typeface="Courier New"/>
              <a:cs typeface="Courier New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4000" y="410444"/>
            <a:ext cx="15749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Calling sum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920284" y="2898338"/>
            <a:ext cx="1656525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6069108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372694" y="5488096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549200" y="4189778"/>
            <a:ext cx="64040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Notice that when we’re all done, the stack is empty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546625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i="1" dirty="0" smtClean="0"/>
              <a:t>Real</a:t>
            </a:r>
            <a:r>
              <a:rPr lang="en-US" sz="3600" dirty="0" smtClean="0"/>
              <a:t> structure of </a:t>
            </a:r>
            <a:r>
              <a:rPr lang="en-US" sz="3600" dirty="0" smtClean="0"/>
              <a:t>CS52 </a:t>
            </a:r>
            <a:r>
              <a:rPr lang="en-US" sz="3600" dirty="0" smtClean="0"/>
              <a:t>program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18760" y="1797755"/>
            <a:ext cx="5582130" cy="494735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; great comments at the top!</a:t>
            </a: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;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lcw</a:t>
            </a:r>
            <a:r>
              <a:rPr lang="en-US" sz="1800" dirty="0" smtClean="0">
                <a:latin typeface="Courier New"/>
                <a:cs typeface="Courier New"/>
              </a:rPr>
              <a:t> </a:t>
            </a:r>
            <a:r>
              <a:rPr lang="en-US" sz="1800" dirty="0">
                <a:latin typeface="Courier New"/>
                <a:cs typeface="Courier New"/>
              </a:rPr>
              <a:t>r1 stack        </a:t>
            </a:r>
            <a:endParaRPr lang="en-US" sz="1800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sz="1800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instruction1		; comment</a:t>
            </a: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instruction2		; comment</a:t>
            </a: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...</a:t>
            </a: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		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hlt</a:t>
            </a:r>
            <a:endParaRPr lang="en-US" sz="1800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sz="18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nl-NL" sz="1800" dirty="0">
                <a:latin typeface="Courier New"/>
                <a:cs typeface="Courier New"/>
              </a:rPr>
              <a:t>;</a:t>
            </a:r>
          </a:p>
          <a:p>
            <a:pPr marL="0" indent="0">
              <a:buNone/>
            </a:pPr>
            <a:r>
              <a:rPr lang="nl-NL" sz="1800" dirty="0">
                <a:latin typeface="Courier New"/>
                <a:cs typeface="Courier New"/>
              </a:rPr>
              <a:t>; stack area: 50 </a:t>
            </a:r>
            <a:r>
              <a:rPr lang="nl-NL" sz="1800" dirty="0" err="1">
                <a:latin typeface="Courier New"/>
                <a:cs typeface="Courier New"/>
              </a:rPr>
              <a:t>words</a:t>
            </a:r>
            <a:endParaRPr lang="nl-NL" sz="18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nl-NL" sz="1800" dirty="0">
                <a:latin typeface="Courier New"/>
                <a:cs typeface="Courier New"/>
              </a:rPr>
              <a:t>;</a:t>
            </a:r>
          </a:p>
          <a:p>
            <a:pPr marL="0" indent="0">
              <a:buNone/>
            </a:pPr>
            <a:r>
              <a:rPr lang="nl-NL" sz="1800" dirty="0">
                <a:latin typeface="Courier New"/>
                <a:cs typeface="Courier New"/>
              </a:rPr>
              <a:t>        dat 100</a:t>
            </a:r>
          </a:p>
          <a:p>
            <a:pPr marL="0" indent="0">
              <a:buNone/>
            </a:pPr>
            <a:r>
              <a:rPr lang="nl-NL" sz="1800" dirty="0" smtClean="0">
                <a:latin typeface="Courier New"/>
                <a:cs typeface="Courier New"/>
              </a:rPr>
              <a:t>stack</a:t>
            </a:r>
            <a:r>
              <a:rPr lang="en-US" sz="1800" dirty="0" smtClean="0">
                <a:latin typeface="Courier New"/>
                <a:cs typeface="Courier New"/>
              </a:rPr>
              <a:t>			 </a:t>
            </a:r>
            <a:endParaRPr lang="en-US" sz="1800" dirty="0">
              <a:latin typeface="Courier New"/>
              <a:cs typeface="Courier New"/>
            </a:endParaRPr>
          </a:p>
        </p:txBody>
      </p:sp>
      <p:sp>
        <p:nvSpPr>
          <p:cNvPr id="4" name="Right Brace 3"/>
          <p:cNvSpPr/>
          <p:nvPr/>
        </p:nvSpPr>
        <p:spPr>
          <a:xfrm>
            <a:off x="4035778" y="5164667"/>
            <a:ext cx="338666" cy="1453444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752622" y="2217830"/>
            <a:ext cx="368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Save address of highest end (highest address) of the stack in r1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52622" y="5773508"/>
            <a:ext cx="33393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Reserve 50 words for the stack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80722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 permitting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Bitwise operators:</a:t>
            </a:r>
          </a:p>
          <a:p>
            <a:pPr lvl="1"/>
            <a:r>
              <a:rPr lang="en-US" dirty="0" smtClean="0"/>
              <a:t>and</a:t>
            </a:r>
          </a:p>
          <a:p>
            <a:pPr lvl="1"/>
            <a:r>
              <a:rPr lang="en-US" dirty="0" err="1" smtClean="0"/>
              <a:t>orr</a:t>
            </a:r>
            <a:endParaRPr lang="en-US" dirty="0" smtClean="0"/>
          </a:p>
          <a:p>
            <a:pPr lvl="1"/>
            <a:r>
              <a:rPr lang="en-US" dirty="0" err="1" smtClean="0"/>
              <a:t>xor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07104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40301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Midterm </a:t>
            </a:r>
            <a:r>
              <a:rPr lang="en-US" dirty="0" smtClean="0"/>
              <a:t>1</a:t>
            </a:r>
          </a:p>
          <a:p>
            <a:pPr lvl="1"/>
            <a:r>
              <a:rPr lang="en-US" dirty="0" smtClean="0"/>
              <a:t>Average:	36.4 (83%)</a:t>
            </a:r>
          </a:p>
          <a:p>
            <a:pPr lvl="1"/>
            <a:r>
              <a:rPr lang="en-US" dirty="0" smtClean="0"/>
              <a:t>Q1:		32.75 (74%)</a:t>
            </a:r>
          </a:p>
          <a:p>
            <a:pPr lvl="1"/>
            <a:r>
              <a:rPr lang="en-US" dirty="0" smtClean="0"/>
              <a:t>Q2 (median):	37.5 (85%)</a:t>
            </a:r>
          </a:p>
          <a:p>
            <a:pPr lvl="1"/>
            <a:r>
              <a:rPr lang="en-US" dirty="0" smtClean="0"/>
              <a:t>Q3:		40.5 (92%)</a:t>
            </a:r>
            <a:endParaRPr lang="en-US" dirty="0"/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dirty="0" smtClean="0"/>
              <a:t>Assignment 4	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71068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from this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2700867"/>
            <a:ext cx="8531352" cy="68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hlinkClick r:id="rId2"/>
              </a:rPr>
              <a:t>http://www.cs.pomona.edu/~dkauchak/classes/cs52/</a:t>
            </a:r>
            <a:r>
              <a:rPr lang="en-US" sz="2000" dirty="0" smtClean="0">
                <a:hlinkClick r:id="rId2"/>
              </a:rPr>
              <a:t>examples/cs52machine/</a:t>
            </a: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677333" y="3824111"/>
            <a:ext cx="702054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max_simple.a52: max (repeated from </a:t>
            </a:r>
            <a:r>
              <a:rPr lang="en-US" sz="2800" smtClean="0"/>
              <a:t>last time)</a:t>
            </a:r>
          </a:p>
          <a:p>
            <a:r>
              <a:rPr lang="en-US" sz="2800" dirty="0" smtClean="0"/>
              <a:t>increment.a52: increment example</a:t>
            </a:r>
          </a:p>
          <a:p>
            <a:r>
              <a:rPr lang="en-US" sz="2800" dirty="0" smtClean="0"/>
              <a:t>sum.a52: sum example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87944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noFill/>
        <a:ln w="38100" cmpd="sng"/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13489</TotalTime>
  <Words>6116</Words>
  <Application>Microsoft Macintosh PowerPoint</Application>
  <PresentationFormat>On-screen Show (4:3)</PresentationFormat>
  <Paragraphs>2376</Paragraphs>
  <Slides>121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121</vt:i4>
      </vt:variant>
    </vt:vector>
  </HeadingPairs>
  <TitlesOfParts>
    <vt:vector size="122" baseType="lpstr">
      <vt:lpstr>Median</vt:lpstr>
      <vt:lpstr>CS52 calling functions</vt:lpstr>
      <vt:lpstr>Examples from this lecture</vt:lpstr>
      <vt:lpstr>CS52 machine</vt:lpstr>
      <vt:lpstr>CS52 machine execution</vt:lpstr>
      <vt:lpstr>Basic structure of CS52 program</vt:lpstr>
      <vt:lpstr>More CS52 examples</vt:lpstr>
      <vt:lpstr>What does this code do?</vt:lpstr>
      <vt:lpstr>What does this code do?</vt:lpstr>
      <vt:lpstr>What does this code do?</vt:lpstr>
      <vt:lpstr>Memory layout</vt:lpstr>
      <vt:lpstr>Stacks</vt:lpstr>
      <vt:lpstr>Stacks</vt:lpstr>
      <vt:lpstr>Stack frame</vt:lpstr>
      <vt:lpstr>Stack frames</vt:lpstr>
      <vt:lpstr>Stack frames</vt:lpstr>
      <vt:lpstr>Stack frames</vt:lpstr>
      <vt:lpstr>Stack frames</vt:lpstr>
      <vt:lpstr>Stack frames</vt:lpstr>
      <vt:lpstr>Stack frames</vt:lpstr>
      <vt:lpstr>Stack frames</vt:lpstr>
      <vt:lpstr>Stack frames</vt:lpstr>
      <vt:lpstr>Stack frames</vt:lpstr>
      <vt:lpstr>Stack frames</vt:lpstr>
      <vt:lpstr>Stack frames</vt:lpstr>
      <vt:lpstr>Stack frames</vt:lpstr>
      <vt:lpstr>Stack frames</vt:lpstr>
      <vt:lpstr>Stack frames</vt:lpstr>
      <vt:lpstr>Function calls in assembly</vt:lpstr>
      <vt:lpstr>CS52 function call conventions</vt:lpstr>
      <vt:lpstr>Structure of a single parameter function</vt:lpstr>
      <vt:lpstr>Structure of a single parameter function</vt:lpstr>
      <vt:lpstr>Our first function call</vt:lpstr>
      <vt:lpstr>Our first function call</vt:lpstr>
      <vt:lpstr>Our first function call</vt:lpstr>
      <vt:lpstr>Our first function call</vt:lpstr>
      <vt:lpstr>Our first function call</vt:lpstr>
      <vt:lpstr>Our first function call</vt:lpstr>
      <vt:lpstr>Our first function call</vt:lpstr>
      <vt:lpstr>Our first function call</vt:lpstr>
      <vt:lpstr>Our first function call</vt:lpstr>
      <vt:lpstr>Our first function call</vt:lpstr>
      <vt:lpstr>Our first function call</vt:lpstr>
      <vt:lpstr>Our first function call</vt:lpstr>
      <vt:lpstr>Our first function call</vt:lpstr>
      <vt:lpstr>Our first function call</vt:lpstr>
      <vt:lpstr>Our first function call</vt:lpstr>
      <vt:lpstr>Our first function call</vt:lpstr>
      <vt:lpstr>Our first function call</vt:lpstr>
      <vt:lpstr>Our first function call</vt:lpstr>
      <vt:lpstr>Our first function call</vt:lpstr>
      <vt:lpstr>To the simulator!</vt:lpstr>
      <vt:lpstr>Sum revisited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Real structure of CS52 program</vt:lpstr>
      <vt:lpstr>Time permitting</vt:lpstr>
      <vt:lpstr>Admin</vt:lpstr>
      <vt:lpstr>Examples from this lecture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Kauchak</dc:creator>
  <cp:lastModifiedBy>David Kauchak</cp:lastModifiedBy>
  <cp:revision>2311</cp:revision>
  <cp:lastPrinted>2013-09-17T22:01:58Z</cp:lastPrinted>
  <dcterms:created xsi:type="dcterms:W3CDTF">2013-09-08T20:10:23Z</dcterms:created>
  <dcterms:modified xsi:type="dcterms:W3CDTF">2017-02-14T20:05:06Z</dcterms:modified>
</cp:coreProperties>
</file>