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8"/>
  </p:notesMasterIdLst>
  <p:handoutMasterIdLst>
    <p:handoutMasterId r:id="rId209"/>
  </p:handoutMasterIdLst>
  <p:sldIdLst>
    <p:sldId id="256" r:id="rId2"/>
    <p:sldId id="336" r:id="rId3"/>
    <p:sldId id="578" r:id="rId4"/>
    <p:sldId id="267" r:id="rId5"/>
    <p:sldId id="353" r:id="rId6"/>
    <p:sldId id="354" r:id="rId7"/>
    <p:sldId id="355" r:id="rId8"/>
    <p:sldId id="621" r:id="rId9"/>
    <p:sldId id="622" r:id="rId10"/>
    <p:sldId id="623" r:id="rId11"/>
    <p:sldId id="624" r:id="rId12"/>
    <p:sldId id="625" r:id="rId13"/>
    <p:sldId id="626" r:id="rId14"/>
    <p:sldId id="627" r:id="rId15"/>
    <p:sldId id="628" r:id="rId16"/>
    <p:sldId id="629" r:id="rId17"/>
    <p:sldId id="630" r:id="rId18"/>
    <p:sldId id="631" r:id="rId19"/>
    <p:sldId id="632" r:id="rId20"/>
    <p:sldId id="633" r:id="rId21"/>
    <p:sldId id="634" r:id="rId22"/>
    <p:sldId id="635" r:id="rId23"/>
    <p:sldId id="636" r:id="rId24"/>
    <p:sldId id="637" r:id="rId25"/>
    <p:sldId id="638" r:id="rId26"/>
    <p:sldId id="639" r:id="rId27"/>
    <p:sldId id="640" r:id="rId28"/>
    <p:sldId id="641" r:id="rId29"/>
    <p:sldId id="642" r:id="rId30"/>
    <p:sldId id="643" r:id="rId31"/>
    <p:sldId id="644" r:id="rId32"/>
    <p:sldId id="645" r:id="rId33"/>
    <p:sldId id="646" r:id="rId34"/>
    <p:sldId id="647" r:id="rId35"/>
    <p:sldId id="648" r:id="rId36"/>
    <p:sldId id="649" r:id="rId37"/>
    <p:sldId id="650" r:id="rId38"/>
    <p:sldId id="651" r:id="rId39"/>
    <p:sldId id="652" r:id="rId40"/>
    <p:sldId id="653" r:id="rId41"/>
    <p:sldId id="654" r:id="rId42"/>
    <p:sldId id="655" r:id="rId43"/>
    <p:sldId id="656" r:id="rId44"/>
    <p:sldId id="657" r:id="rId45"/>
    <p:sldId id="658" r:id="rId46"/>
    <p:sldId id="659" r:id="rId47"/>
    <p:sldId id="660" r:id="rId48"/>
    <p:sldId id="661" r:id="rId49"/>
    <p:sldId id="662" r:id="rId50"/>
    <p:sldId id="663" r:id="rId51"/>
    <p:sldId id="664" r:id="rId52"/>
    <p:sldId id="665" r:id="rId53"/>
    <p:sldId id="666" r:id="rId54"/>
    <p:sldId id="667" r:id="rId55"/>
    <p:sldId id="668" r:id="rId56"/>
    <p:sldId id="669" r:id="rId57"/>
    <p:sldId id="670" r:id="rId58"/>
    <p:sldId id="671" r:id="rId59"/>
    <p:sldId id="672" r:id="rId60"/>
    <p:sldId id="673" r:id="rId61"/>
    <p:sldId id="674" r:id="rId62"/>
    <p:sldId id="675" r:id="rId63"/>
    <p:sldId id="676" r:id="rId64"/>
    <p:sldId id="677" r:id="rId65"/>
    <p:sldId id="678" r:id="rId66"/>
    <p:sldId id="679" r:id="rId67"/>
    <p:sldId id="680" r:id="rId68"/>
    <p:sldId id="681" r:id="rId69"/>
    <p:sldId id="682" r:id="rId70"/>
    <p:sldId id="683" r:id="rId71"/>
    <p:sldId id="684" r:id="rId72"/>
    <p:sldId id="685" r:id="rId73"/>
    <p:sldId id="686" r:id="rId74"/>
    <p:sldId id="687" r:id="rId75"/>
    <p:sldId id="339" r:id="rId76"/>
    <p:sldId id="375" r:id="rId77"/>
    <p:sldId id="376" r:id="rId78"/>
    <p:sldId id="500" r:id="rId79"/>
    <p:sldId id="377" r:id="rId80"/>
    <p:sldId id="406" r:id="rId81"/>
    <p:sldId id="407" r:id="rId82"/>
    <p:sldId id="508" r:id="rId83"/>
    <p:sldId id="576" r:id="rId84"/>
    <p:sldId id="509" r:id="rId85"/>
    <p:sldId id="409" r:id="rId86"/>
    <p:sldId id="410" r:id="rId87"/>
    <p:sldId id="412" r:id="rId88"/>
    <p:sldId id="411" r:id="rId89"/>
    <p:sldId id="413" r:id="rId90"/>
    <p:sldId id="502" r:id="rId91"/>
    <p:sldId id="414" r:id="rId92"/>
    <p:sldId id="415" r:id="rId93"/>
    <p:sldId id="416" r:id="rId94"/>
    <p:sldId id="417" r:id="rId95"/>
    <p:sldId id="418" r:id="rId96"/>
    <p:sldId id="511" r:id="rId97"/>
    <p:sldId id="512" r:id="rId98"/>
    <p:sldId id="513" r:id="rId99"/>
    <p:sldId id="514" r:id="rId100"/>
    <p:sldId id="517" r:id="rId101"/>
    <p:sldId id="515" r:id="rId102"/>
    <p:sldId id="516" r:id="rId103"/>
    <p:sldId id="518" r:id="rId104"/>
    <p:sldId id="519" r:id="rId105"/>
    <p:sldId id="520" r:id="rId106"/>
    <p:sldId id="521" r:id="rId107"/>
    <p:sldId id="522" r:id="rId108"/>
    <p:sldId id="523" r:id="rId109"/>
    <p:sldId id="524" r:id="rId110"/>
    <p:sldId id="525" r:id="rId111"/>
    <p:sldId id="526" r:id="rId112"/>
    <p:sldId id="527" r:id="rId113"/>
    <p:sldId id="573" r:id="rId114"/>
    <p:sldId id="528" r:id="rId115"/>
    <p:sldId id="529" r:id="rId116"/>
    <p:sldId id="530" r:id="rId117"/>
    <p:sldId id="531" r:id="rId118"/>
    <p:sldId id="532" r:id="rId119"/>
    <p:sldId id="533" r:id="rId120"/>
    <p:sldId id="534" r:id="rId121"/>
    <p:sldId id="535" r:id="rId122"/>
    <p:sldId id="536" r:id="rId123"/>
    <p:sldId id="537" r:id="rId124"/>
    <p:sldId id="538" r:id="rId125"/>
    <p:sldId id="539" r:id="rId126"/>
    <p:sldId id="540" r:id="rId127"/>
    <p:sldId id="541" r:id="rId128"/>
    <p:sldId id="574" r:id="rId129"/>
    <p:sldId id="542" r:id="rId130"/>
    <p:sldId id="575" r:id="rId131"/>
    <p:sldId id="543" r:id="rId132"/>
    <p:sldId id="544" r:id="rId133"/>
    <p:sldId id="545" r:id="rId134"/>
    <p:sldId id="546" r:id="rId135"/>
    <p:sldId id="547" r:id="rId136"/>
    <p:sldId id="548" r:id="rId137"/>
    <p:sldId id="549" r:id="rId138"/>
    <p:sldId id="550" r:id="rId139"/>
    <p:sldId id="551" r:id="rId140"/>
    <p:sldId id="552" r:id="rId141"/>
    <p:sldId id="572" r:id="rId142"/>
    <p:sldId id="553" r:id="rId143"/>
    <p:sldId id="554" r:id="rId144"/>
    <p:sldId id="555" r:id="rId145"/>
    <p:sldId id="558" r:id="rId146"/>
    <p:sldId id="559" r:id="rId147"/>
    <p:sldId id="560" r:id="rId148"/>
    <p:sldId id="561" r:id="rId149"/>
    <p:sldId id="562" r:id="rId150"/>
    <p:sldId id="563" r:id="rId151"/>
    <p:sldId id="564" r:id="rId152"/>
    <p:sldId id="565" r:id="rId153"/>
    <p:sldId id="566" r:id="rId154"/>
    <p:sldId id="569" r:id="rId155"/>
    <p:sldId id="570" r:id="rId156"/>
    <p:sldId id="571" r:id="rId157"/>
    <p:sldId id="492" r:id="rId158"/>
    <p:sldId id="493" r:id="rId159"/>
    <p:sldId id="494" r:id="rId160"/>
    <p:sldId id="495" r:id="rId161"/>
    <p:sldId id="496" r:id="rId162"/>
    <p:sldId id="577" r:id="rId163"/>
    <p:sldId id="606" r:id="rId164"/>
    <p:sldId id="607" r:id="rId165"/>
    <p:sldId id="608" r:id="rId166"/>
    <p:sldId id="609" r:id="rId167"/>
    <p:sldId id="610" r:id="rId168"/>
    <p:sldId id="611" r:id="rId169"/>
    <p:sldId id="612" r:id="rId170"/>
    <p:sldId id="613" r:id="rId171"/>
    <p:sldId id="614" r:id="rId172"/>
    <p:sldId id="615" r:id="rId173"/>
    <p:sldId id="616" r:id="rId174"/>
    <p:sldId id="617" r:id="rId175"/>
    <p:sldId id="618" r:id="rId176"/>
    <p:sldId id="619" r:id="rId177"/>
    <p:sldId id="620" r:id="rId178"/>
    <p:sldId id="498" r:id="rId179"/>
    <p:sldId id="506" r:id="rId180"/>
    <p:sldId id="579" r:id="rId181"/>
    <p:sldId id="580" r:id="rId182"/>
    <p:sldId id="581" r:id="rId183"/>
    <p:sldId id="582" r:id="rId184"/>
    <p:sldId id="583" r:id="rId185"/>
    <p:sldId id="584" r:id="rId186"/>
    <p:sldId id="585" r:id="rId187"/>
    <p:sldId id="586" r:id="rId188"/>
    <p:sldId id="587" r:id="rId189"/>
    <p:sldId id="588" r:id="rId190"/>
    <p:sldId id="589" r:id="rId191"/>
    <p:sldId id="590" r:id="rId192"/>
    <p:sldId id="591" r:id="rId193"/>
    <p:sldId id="592" r:id="rId194"/>
    <p:sldId id="593" r:id="rId195"/>
    <p:sldId id="594" r:id="rId196"/>
    <p:sldId id="595" r:id="rId197"/>
    <p:sldId id="596" r:id="rId198"/>
    <p:sldId id="597" r:id="rId199"/>
    <p:sldId id="598" r:id="rId200"/>
    <p:sldId id="599" r:id="rId201"/>
    <p:sldId id="600" r:id="rId202"/>
    <p:sldId id="601" r:id="rId203"/>
    <p:sldId id="602" r:id="rId204"/>
    <p:sldId id="603" r:id="rId205"/>
    <p:sldId id="604" r:id="rId206"/>
    <p:sldId id="605" r:id="rId20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clrMru>
    <a:srgbClr val="D8D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57" autoAdjust="0"/>
    <p:restoredTop sz="94660"/>
  </p:normalViewPr>
  <p:slideViewPr>
    <p:cSldViewPr snapToGrid="0" snapToObjects="1">
      <p:cViewPr>
        <p:scale>
          <a:sx n="90" d="100"/>
          <a:sy n="90" d="100"/>
        </p:scale>
        <p:origin x="-1328" y="-10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42" Type="http://schemas.openxmlformats.org/officeDocument/2006/relationships/slide" Target="slides/slide141.xml"/><Relationship Id="rId143" Type="http://schemas.openxmlformats.org/officeDocument/2006/relationships/slide" Target="slides/slide142.xml"/><Relationship Id="rId144" Type="http://schemas.openxmlformats.org/officeDocument/2006/relationships/slide" Target="slides/slide143.xml"/><Relationship Id="rId145" Type="http://schemas.openxmlformats.org/officeDocument/2006/relationships/slide" Target="slides/slide144.xml"/><Relationship Id="rId146" Type="http://schemas.openxmlformats.org/officeDocument/2006/relationships/slide" Target="slides/slide145.xml"/><Relationship Id="rId147" Type="http://schemas.openxmlformats.org/officeDocument/2006/relationships/slide" Target="slides/slide146.xml"/><Relationship Id="rId148" Type="http://schemas.openxmlformats.org/officeDocument/2006/relationships/slide" Target="slides/slide147.xml"/><Relationship Id="rId149" Type="http://schemas.openxmlformats.org/officeDocument/2006/relationships/slide" Target="slides/slide148.xml"/><Relationship Id="rId180" Type="http://schemas.openxmlformats.org/officeDocument/2006/relationships/slide" Target="slides/slide179.xml"/><Relationship Id="rId181" Type="http://schemas.openxmlformats.org/officeDocument/2006/relationships/slide" Target="slides/slide180.xml"/><Relationship Id="rId182" Type="http://schemas.openxmlformats.org/officeDocument/2006/relationships/slide" Target="slides/slide181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83" Type="http://schemas.openxmlformats.org/officeDocument/2006/relationships/slide" Target="slides/slide182.xml"/><Relationship Id="rId184" Type="http://schemas.openxmlformats.org/officeDocument/2006/relationships/slide" Target="slides/slide183.xml"/><Relationship Id="rId185" Type="http://schemas.openxmlformats.org/officeDocument/2006/relationships/slide" Target="slides/slide184.xml"/><Relationship Id="rId186" Type="http://schemas.openxmlformats.org/officeDocument/2006/relationships/slide" Target="slides/slide185.xml"/><Relationship Id="rId187" Type="http://schemas.openxmlformats.org/officeDocument/2006/relationships/slide" Target="slides/slide186.xml"/><Relationship Id="rId188" Type="http://schemas.openxmlformats.org/officeDocument/2006/relationships/slide" Target="slides/slide187.xml"/><Relationship Id="rId189" Type="http://schemas.openxmlformats.org/officeDocument/2006/relationships/slide" Target="slides/slide18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Relationship Id="rId110" Type="http://schemas.openxmlformats.org/officeDocument/2006/relationships/slide" Target="slides/slide109.xml"/><Relationship Id="rId111" Type="http://schemas.openxmlformats.org/officeDocument/2006/relationships/slide" Target="slides/slide110.xml"/><Relationship Id="rId112" Type="http://schemas.openxmlformats.org/officeDocument/2006/relationships/slide" Target="slides/slide111.xml"/><Relationship Id="rId113" Type="http://schemas.openxmlformats.org/officeDocument/2006/relationships/slide" Target="slides/slide112.xml"/><Relationship Id="rId114" Type="http://schemas.openxmlformats.org/officeDocument/2006/relationships/slide" Target="slides/slide113.xml"/><Relationship Id="rId115" Type="http://schemas.openxmlformats.org/officeDocument/2006/relationships/slide" Target="slides/slide114.xml"/><Relationship Id="rId116" Type="http://schemas.openxmlformats.org/officeDocument/2006/relationships/slide" Target="slides/slide115.xml"/><Relationship Id="rId117" Type="http://schemas.openxmlformats.org/officeDocument/2006/relationships/slide" Target="slides/slide116.xml"/><Relationship Id="rId118" Type="http://schemas.openxmlformats.org/officeDocument/2006/relationships/slide" Target="slides/slide117.xml"/><Relationship Id="rId119" Type="http://schemas.openxmlformats.org/officeDocument/2006/relationships/slide" Target="slides/slide118.xml"/><Relationship Id="rId150" Type="http://schemas.openxmlformats.org/officeDocument/2006/relationships/slide" Target="slides/slide149.xml"/><Relationship Id="rId151" Type="http://schemas.openxmlformats.org/officeDocument/2006/relationships/slide" Target="slides/slide150.xml"/><Relationship Id="rId152" Type="http://schemas.openxmlformats.org/officeDocument/2006/relationships/slide" Target="slides/slide15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53" Type="http://schemas.openxmlformats.org/officeDocument/2006/relationships/slide" Target="slides/slide152.xml"/><Relationship Id="rId154" Type="http://schemas.openxmlformats.org/officeDocument/2006/relationships/slide" Target="slides/slide153.xml"/><Relationship Id="rId155" Type="http://schemas.openxmlformats.org/officeDocument/2006/relationships/slide" Target="slides/slide154.xml"/><Relationship Id="rId156" Type="http://schemas.openxmlformats.org/officeDocument/2006/relationships/slide" Target="slides/slide155.xml"/><Relationship Id="rId157" Type="http://schemas.openxmlformats.org/officeDocument/2006/relationships/slide" Target="slides/slide156.xml"/><Relationship Id="rId158" Type="http://schemas.openxmlformats.org/officeDocument/2006/relationships/slide" Target="slides/slide157.xml"/><Relationship Id="rId159" Type="http://schemas.openxmlformats.org/officeDocument/2006/relationships/slide" Target="slides/slide158.xml"/><Relationship Id="rId190" Type="http://schemas.openxmlformats.org/officeDocument/2006/relationships/slide" Target="slides/slide189.xml"/><Relationship Id="rId191" Type="http://schemas.openxmlformats.org/officeDocument/2006/relationships/slide" Target="slides/slide190.xml"/><Relationship Id="rId192" Type="http://schemas.openxmlformats.org/officeDocument/2006/relationships/slide" Target="slides/slide191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193" Type="http://schemas.openxmlformats.org/officeDocument/2006/relationships/slide" Target="slides/slide192.xml"/><Relationship Id="rId194" Type="http://schemas.openxmlformats.org/officeDocument/2006/relationships/slide" Target="slides/slide193.xml"/><Relationship Id="rId195" Type="http://schemas.openxmlformats.org/officeDocument/2006/relationships/slide" Target="slides/slide194.xml"/><Relationship Id="rId196" Type="http://schemas.openxmlformats.org/officeDocument/2006/relationships/slide" Target="slides/slide195.xml"/><Relationship Id="rId197" Type="http://schemas.openxmlformats.org/officeDocument/2006/relationships/slide" Target="slides/slide196.xml"/><Relationship Id="rId198" Type="http://schemas.openxmlformats.org/officeDocument/2006/relationships/slide" Target="slides/slide197.xml"/><Relationship Id="rId199" Type="http://schemas.openxmlformats.org/officeDocument/2006/relationships/slide" Target="slides/slide198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slide" Target="slides/slide98.xml"/><Relationship Id="rId120" Type="http://schemas.openxmlformats.org/officeDocument/2006/relationships/slide" Target="slides/slide119.xml"/><Relationship Id="rId121" Type="http://schemas.openxmlformats.org/officeDocument/2006/relationships/slide" Target="slides/slide120.xml"/><Relationship Id="rId122" Type="http://schemas.openxmlformats.org/officeDocument/2006/relationships/slide" Target="slides/slide121.xml"/><Relationship Id="rId123" Type="http://schemas.openxmlformats.org/officeDocument/2006/relationships/slide" Target="slides/slide122.xml"/><Relationship Id="rId124" Type="http://schemas.openxmlformats.org/officeDocument/2006/relationships/slide" Target="slides/slide123.xml"/><Relationship Id="rId125" Type="http://schemas.openxmlformats.org/officeDocument/2006/relationships/slide" Target="slides/slide124.xml"/><Relationship Id="rId126" Type="http://schemas.openxmlformats.org/officeDocument/2006/relationships/slide" Target="slides/slide125.xml"/><Relationship Id="rId127" Type="http://schemas.openxmlformats.org/officeDocument/2006/relationships/slide" Target="slides/slide126.xml"/><Relationship Id="rId128" Type="http://schemas.openxmlformats.org/officeDocument/2006/relationships/slide" Target="slides/slide127.xml"/><Relationship Id="rId129" Type="http://schemas.openxmlformats.org/officeDocument/2006/relationships/slide" Target="slides/slide128.xml"/><Relationship Id="rId160" Type="http://schemas.openxmlformats.org/officeDocument/2006/relationships/slide" Target="slides/slide159.xml"/><Relationship Id="rId161" Type="http://schemas.openxmlformats.org/officeDocument/2006/relationships/slide" Target="slides/slide160.xml"/><Relationship Id="rId162" Type="http://schemas.openxmlformats.org/officeDocument/2006/relationships/slide" Target="slides/slide16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63" Type="http://schemas.openxmlformats.org/officeDocument/2006/relationships/slide" Target="slides/slide162.xml"/><Relationship Id="rId164" Type="http://schemas.openxmlformats.org/officeDocument/2006/relationships/slide" Target="slides/slide163.xml"/><Relationship Id="rId165" Type="http://schemas.openxmlformats.org/officeDocument/2006/relationships/slide" Target="slides/slide164.xml"/><Relationship Id="rId166" Type="http://schemas.openxmlformats.org/officeDocument/2006/relationships/slide" Target="slides/slide165.xml"/><Relationship Id="rId167" Type="http://schemas.openxmlformats.org/officeDocument/2006/relationships/slide" Target="slides/slide166.xml"/><Relationship Id="rId168" Type="http://schemas.openxmlformats.org/officeDocument/2006/relationships/slide" Target="slides/slide167.xml"/><Relationship Id="rId169" Type="http://schemas.openxmlformats.org/officeDocument/2006/relationships/slide" Target="slides/slide168.xml"/><Relationship Id="rId200" Type="http://schemas.openxmlformats.org/officeDocument/2006/relationships/slide" Target="slides/slide199.xml"/><Relationship Id="rId201" Type="http://schemas.openxmlformats.org/officeDocument/2006/relationships/slide" Target="slides/slide200.xml"/><Relationship Id="rId202" Type="http://schemas.openxmlformats.org/officeDocument/2006/relationships/slide" Target="slides/slide201.xml"/><Relationship Id="rId203" Type="http://schemas.openxmlformats.org/officeDocument/2006/relationships/slide" Target="slides/slide202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204" Type="http://schemas.openxmlformats.org/officeDocument/2006/relationships/slide" Target="slides/slide203.xml"/><Relationship Id="rId205" Type="http://schemas.openxmlformats.org/officeDocument/2006/relationships/slide" Target="slides/slide204.xml"/><Relationship Id="rId206" Type="http://schemas.openxmlformats.org/officeDocument/2006/relationships/slide" Target="slides/slide205.xml"/><Relationship Id="rId207" Type="http://schemas.openxmlformats.org/officeDocument/2006/relationships/slide" Target="slides/slide206.xml"/><Relationship Id="rId208" Type="http://schemas.openxmlformats.org/officeDocument/2006/relationships/notesMaster" Target="notesMasters/notesMaster1.xml"/><Relationship Id="rId209" Type="http://schemas.openxmlformats.org/officeDocument/2006/relationships/handoutMaster" Target="handoutMasters/handoutMaster1.xml"/><Relationship Id="rId130" Type="http://schemas.openxmlformats.org/officeDocument/2006/relationships/slide" Target="slides/slide129.xml"/><Relationship Id="rId131" Type="http://schemas.openxmlformats.org/officeDocument/2006/relationships/slide" Target="slides/slide130.xml"/><Relationship Id="rId132" Type="http://schemas.openxmlformats.org/officeDocument/2006/relationships/slide" Target="slides/slide131.xml"/><Relationship Id="rId133" Type="http://schemas.openxmlformats.org/officeDocument/2006/relationships/slide" Target="slides/slide132.xml"/><Relationship Id="rId134" Type="http://schemas.openxmlformats.org/officeDocument/2006/relationships/slide" Target="slides/slide133.xml"/><Relationship Id="rId135" Type="http://schemas.openxmlformats.org/officeDocument/2006/relationships/slide" Target="slides/slide134.xml"/><Relationship Id="rId136" Type="http://schemas.openxmlformats.org/officeDocument/2006/relationships/slide" Target="slides/slide135.xml"/><Relationship Id="rId137" Type="http://schemas.openxmlformats.org/officeDocument/2006/relationships/slide" Target="slides/slide136.xml"/><Relationship Id="rId138" Type="http://schemas.openxmlformats.org/officeDocument/2006/relationships/slide" Target="slides/slide137.xml"/><Relationship Id="rId139" Type="http://schemas.openxmlformats.org/officeDocument/2006/relationships/slide" Target="slides/slide138.xml"/><Relationship Id="rId170" Type="http://schemas.openxmlformats.org/officeDocument/2006/relationships/slide" Target="slides/slide169.xml"/><Relationship Id="rId171" Type="http://schemas.openxmlformats.org/officeDocument/2006/relationships/slide" Target="slides/slide170.xml"/><Relationship Id="rId172" Type="http://schemas.openxmlformats.org/officeDocument/2006/relationships/slide" Target="slides/slide171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173" Type="http://schemas.openxmlformats.org/officeDocument/2006/relationships/slide" Target="slides/slide172.xml"/><Relationship Id="rId174" Type="http://schemas.openxmlformats.org/officeDocument/2006/relationships/slide" Target="slides/slide173.xml"/><Relationship Id="rId175" Type="http://schemas.openxmlformats.org/officeDocument/2006/relationships/slide" Target="slides/slide174.xml"/><Relationship Id="rId176" Type="http://schemas.openxmlformats.org/officeDocument/2006/relationships/slide" Target="slides/slide175.xml"/><Relationship Id="rId177" Type="http://schemas.openxmlformats.org/officeDocument/2006/relationships/slide" Target="slides/slide176.xml"/><Relationship Id="rId178" Type="http://schemas.openxmlformats.org/officeDocument/2006/relationships/slide" Target="slides/slide177.xml"/><Relationship Id="rId179" Type="http://schemas.openxmlformats.org/officeDocument/2006/relationships/slide" Target="slides/slide178.xml"/><Relationship Id="rId210" Type="http://schemas.openxmlformats.org/officeDocument/2006/relationships/printerSettings" Target="printerSettings/printerSettings1.bin"/><Relationship Id="rId211" Type="http://schemas.openxmlformats.org/officeDocument/2006/relationships/presProps" Target="presProps.xml"/><Relationship Id="rId212" Type="http://schemas.openxmlformats.org/officeDocument/2006/relationships/viewProps" Target="viewProps.xml"/><Relationship Id="rId213" Type="http://schemas.openxmlformats.org/officeDocument/2006/relationships/theme" Target="theme/theme1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2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100" Type="http://schemas.openxmlformats.org/officeDocument/2006/relationships/slide" Target="slides/slide99.xml"/><Relationship Id="rId101" Type="http://schemas.openxmlformats.org/officeDocument/2006/relationships/slide" Target="slides/slide100.xml"/><Relationship Id="rId102" Type="http://schemas.openxmlformats.org/officeDocument/2006/relationships/slide" Target="slides/slide101.xml"/><Relationship Id="rId103" Type="http://schemas.openxmlformats.org/officeDocument/2006/relationships/slide" Target="slides/slide102.xml"/><Relationship Id="rId104" Type="http://schemas.openxmlformats.org/officeDocument/2006/relationships/slide" Target="slides/slide103.xml"/><Relationship Id="rId105" Type="http://schemas.openxmlformats.org/officeDocument/2006/relationships/slide" Target="slides/slide104.xml"/><Relationship Id="rId106" Type="http://schemas.openxmlformats.org/officeDocument/2006/relationships/slide" Target="slides/slide105.xml"/><Relationship Id="rId107" Type="http://schemas.openxmlformats.org/officeDocument/2006/relationships/slide" Target="slides/slide106.xml"/><Relationship Id="rId108" Type="http://schemas.openxmlformats.org/officeDocument/2006/relationships/slide" Target="slides/slide107.xml"/><Relationship Id="rId109" Type="http://schemas.openxmlformats.org/officeDocument/2006/relationships/slide" Target="slides/slide108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40" Type="http://schemas.openxmlformats.org/officeDocument/2006/relationships/slide" Target="slides/slide139.xml"/><Relationship Id="rId141" Type="http://schemas.openxmlformats.org/officeDocument/2006/relationships/slide" Target="slides/slide14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0F6DBD-60BB-0249-A5EA-09B56A9130B9}" type="datetimeFigureOut">
              <a:rPr lang="en-US" smtClean="0"/>
              <a:t>2/16/17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A1E706-B18D-A847-A296-392B92B53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5229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E918EF-26F2-F641-9B39-65E2E78847ED}" type="datetimeFigureOut">
              <a:rPr lang="en-US" smtClean="0"/>
              <a:t>2/16/17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3207C-337C-5744-B32B-244402CD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082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2/16/17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2/16/17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2/16/17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2/16/17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2/16/17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2/16/17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2/16/17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2/16/17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2/16/17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kumimoji="0"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2/16/17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2/16/17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2/16/17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cs.pomona.edu/~dkauchak/classes/cs52/examples/cs52machine/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cs.pomona.edu/~dkauchak/classes/cs52/examples/cs41b/" TargetMode="Externa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38903" y="3787722"/>
            <a:ext cx="6903302" cy="1828800"/>
          </a:xfrm>
        </p:spPr>
        <p:txBody>
          <a:bodyPr/>
          <a:lstStyle/>
          <a:p>
            <a:r>
              <a:rPr lang="en-US" dirty="0" smtClean="0"/>
              <a:t>CS52 recursion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David Kauchak</a:t>
            </a:r>
            <a:br>
              <a:rPr lang="en-US" dirty="0" smtClean="0"/>
            </a:br>
            <a:r>
              <a:rPr lang="en-US" dirty="0" smtClean="0"/>
              <a:t>CS 52 – Spring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200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Final grade</a:t>
            </a:r>
          </a:p>
          <a:p>
            <a:endParaRPr lang="en-US" dirty="0"/>
          </a:p>
          <a:p>
            <a:r>
              <a:rPr lang="en-US" dirty="0" smtClean="0"/>
              <a:t>Assignment grading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Assignment 4</a:t>
            </a:r>
          </a:p>
          <a:p>
            <a:endParaRPr lang="en-US" dirty="0"/>
          </a:p>
          <a:p>
            <a:r>
              <a:rPr lang="en-US" dirty="0" smtClean="0"/>
              <a:t>Reading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53747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from this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2700867"/>
            <a:ext cx="8531352" cy="685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hlinkClick r:id="rId2"/>
              </a:rPr>
              <a:t>http://www.cs.pomona.edu/~dkauchak/classes/cs52/</a:t>
            </a:r>
            <a:r>
              <a:rPr lang="en-US" sz="2000" dirty="0" smtClean="0">
                <a:hlinkClick r:id="rId2"/>
              </a:rPr>
              <a:t>examples/cs52machine/</a:t>
            </a: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075862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CS52 machine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45221" y="2712961"/>
            <a:ext cx="2709334" cy="327900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341090" y="2111689"/>
            <a:ext cx="8125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/>
              <a:t>CPU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061" y="3176666"/>
            <a:ext cx="2240131" cy="159167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57461" y="2767444"/>
            <a:ext cx="1049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processor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22609" y="2877513"/>
            <a:ext cx="2240131" cy="1890825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575045" y="4951484"/>
            <a:ext cx="108655" cy="67205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755667" y="4948663"/>
            <a:ext cx="108655" cy="67205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936289" y="4945842"/>
            <a:ext cx="108655" cy="67205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122555" y="4945842"/>
            <a:ext cx="108655" cy="67205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303177" y="4943021"/>
            <a:ext cx="108655" cy="67205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1448332" y="5625075"/>
            <a:ext cx="963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registers</a:t>
            </a:r>
            <a:endParaRPr lang="en-US" dirty="0"/>
          </a:p>
        </p:txBody>
      </p:sp>
      <p:sp>
        <p:nvSpPr>
          <p:cNvPr id="20" name="Right Arrow 19"/>
          <p:cNvSpPr/>
          <p:nvPr/>
        </p:nvSpPr>
        <p:spPr>
          <a:xfrm rot="19453970">
            <a:off x="2480917" y="4731023"/>
            <a:ext cx="1828136" cy="386203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4292958" y="2808549"/>
            <a:ext cx="1211438" cy="414078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4657728" y="2795667"/>
            <a:ext cx="3240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ic</a:t>
            </a: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4292958" y="3525394"/>
            <a:ext cx="1211438" cy="414078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657728" y="3512512"/>
            <a:ext cx="3888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r0</a:t>
            </a:r>
            <a:endParaRPr lang="en-US" dirty="0"/>
          </a:p>
        </p:txBody>
      </p:sp>
      <p:sp>
        <p:nvSpPr>
          <p:cNvPr id="25" name="Rectangle 24"/>
          <p:cNvSpPr/>
          <p:nvPr/>
        </p:nvSpPr>
        <p:spPr>
          <a:xfrm>
            <a:off x="4318359" y="4255483"/>
            <a:ext cx="1211438" cy="414078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4683129" y="4242601"/>
            <a:ext cx="3888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r1</a:t>
            </a:r>
            <a:endParaRPr lang="en-US" dirty="0"/>
          </a:p>
        </p:txBody>
      </p:sp>
      <p:sp>
        <p:nvSpPr>
          <p:cNvPr id="27" name="Rectangle 26"/>
          <p:cNvSpPr/>
          <p:nvPr/>
        </p:nvSpPr>
        <p:spPr>
          <a:xfrm>
            <a:off x="4333529" y="4909097"/>
            <a:ext cx="1211438" cy="414078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4698299" y="4896215"/>
            <a:ext cx="3888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r2</a:t>
            </a:r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>
            <a:off x="4358930" y="5639186"/>
            <a:ext cx="1211438" cy="414078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4723700" y="5626304"/>
            <a:ext cx="3888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r3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5799671" y="2504516"/>
            <a:ext cx="303159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instruction counter</a:t>
            </a:r>
          </a:p>
          <a:p>
            <a:r>
              <a:rPr lang="en-US" dirty="0" smtClean="0"/>
              <a:t>(location in memory of the next</a:t>
            </a:r>
          </a:p>
          <a:p>
            <a:r>
              <a:rPr lang="en-US" dirty="0" smtClean="0"/>
              <a:t> instruction in memory)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813782" y="3541918"/>
            <a:ext cx="28265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holds the value 0 (read only)</a:t>
            </a:r>
            <a:endParaRPr lang="en-US" dirty="0"/>
          </a:p>
        </p:txBody>
      </p:sp>
      <p:sp>
        <p:nvSpPr>
          <p:cNvPr id="36" name="Right Brace 35"/>
          <p:cNvSpPr/>
          <p:nvPr/>
        </p:nvSpPr>
        <p:spPr>
          <a:xfrm>
            <a:off x="5799671" y="4233175"/>
            <a:ext cx="578551" cy="1820089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/>
          <p:cNvSpPr txBox="1"/>
          <p:nvPr/>
        </p:nvSpPr>
        <p:spPr>
          <a:xfrm>
            <a:off x="6589889" y="4705066"/>
            <a:ext cx="19672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general purpose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read/write</a:t>
            </a:r>
          </a:p>
        </p:txBody>
      </p:sp>
    </p:spTree>
    <p:extLst>
      <p:ext uri="{BB962C8B-B14F-4D97-AF65-F5344CB8AC3E}">
        <p14:creationId xmlns:p14="http://schemas.microsoft.com/office/powerpoint/2010/main" val="42758994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 layout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51109" y="1930335"/>
            <a:ext cx="3255223" cy="4278554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24919" y="1703336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851109" y="1930335"/>
            <a:ext cx="3255223" cy="1018887"/>
          </a:xfrm>
          <a:prstGeom prst="rect">
            <a:avLst/>
          </a:prstGeom>
          <a:solidFill>
            <a:srgbClr val="008000">
              <a:alpha val="21000"/>
            </a:srgbClr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947334" y="2141557"/>
            <a:ext cx="9587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Code</a:t>
            </a:r>
            <a:endParaRPr lang="en-US" sz="2800" dirty="0"/>
          </a:p>
        </p:txBody>
      </p:sp>
      <p:sp>
        <p:nvSpPr>
          <p:cNvPr id="8" name="Rectangle 7"/>
          <p:cNvSpPr/>
          <p:nvPr/>
        </p:nvSpPr>
        <p:spPr>
          <a:xfrm>
            <a:off x="851109" y="2949222"/>
            <a:ext cx="3255223" cy="1018887"/>
          </a:xfrm>
          <a:prstGeom prst="rect">
            <a:avLst/>
          </a:prstGeom>
          <a:solidFill>
            <a:srgbClr val="FF6600">
              <a:alpha val="21000"/>
            </a:srgbClr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947334" y="3134123"/>
            <a:ext cx="9773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Heap</a:t>
            </a:r>
            <a:endParaRPr lang="en-US" sz="2800" dirty="0"/>
          </a:p>
        </p:txBody>
      </p:sp>
      <p:sp>
        <p:nvSpPr>
          <p:cNvPr id="10" name="Rectangle 9"/>
          <p:cNvSpPr/>
          <p:nvPr/>
        </p:nvSpPr>
        <p:spPr>
          <a:xfrm>
            <a:off x="851109" y="5190002"/>
            <a:ext cx="3255223" cy="1018887"/>
          </a:xfrm>
          <a:prstGeom prst="rect">
            <a:avLst/>
          </a:prstGeom>
          <a:solidFill>
            <a:srgbClr val="0000FF">
              <a:alpha val="21000"/>
            </a:srgbClr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947334" y="5409689"/>
            <a:ext cx="9622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Stack</a:t>
            </a:r>
            <a:endParaRPr lang="en-US" sz="2800" dirty="0"/>
          </a:p>
        </p:txBody>
      </p:sp>
      <p:cxnSp>
        <p:nvCxnSpPr>
          <p:cNvPr id="13" name="Straight Arrow Connector 12"/>
          <p:cNvCxnSpPr>
            <a:stCxn id="10" idx="0"/>
          </p:cNvCxnSpPr>
          <p:nvPr/>
        </p:nvCxnSpPr>
        <p:spPr>
          <a:xfrm flipV="1">
            <a:off x="2478721" y="4684889"/>
            <a:ext cx="0" cy="505113"/>
          </a:xfrm>
          <a:prstGeom prst="straightConnector1">
            <a:avLst/>
          </a:prstGeom>
          <a:ln w="38100" cmpd="sng"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2478721" y="3968109"/>
            <a:ext cx="0" cy="505113"/>
          </a:xfrm>
          <a:prstGeom prst="straightConnector1">
            <a:avLst/>
          </a:prstGeom>
          <a:ln w="38100" cmpd="sng"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275666" y="3063801"/>
            <a:ext cx="37676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Where dynamically allocated program data is stored</a:t>
            </a:r>
            <a:endParaRPr lang="en-US" sz="2000" dirty="0"/>
          </a:p>
        </p:txBody>
      </p:sp>
      <p:sp>
        <p:nvSpPr>
          <p:cNvPr id="17" name="TextBox 16"/>
          <p:cNvSpPr txBox="1"/>
          <p:nvPr/>
        </p:nvSpPr>
        <p:spPr>
          <a:xfrm>
            <a:off x="4275666" y="5154895"/>
            <a:ext cx="37676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Where program/function execution information is stored, parameters, and local variables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711521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Stack frame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717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Key unit for keeping track of a function call</a:t>
            </a:r>
          </a:p>
          <a:p>
            <a:pPr>
              <a:buFontTx/>
              <a:buChar char="-"/>
            </a:pPr>
            <a:r>
              <a:rPr lang="en-US" dirty="0" smtClean="0"/>
              <a:t>return address (where to go when we’re done executing)</a:t>
            </a:r>
          </a:p>
          <a:p>
            <a:pPr>
              <a:buFontTx/>
              <a:buChar char="-"/>
            </a:pPr>
            <a:r>
              <a:rPr lang="en-US" dirty="0" smtClean="0"/>
              <a:t>parameters</a:t>
            </a:r>
          </a:p>
          <a:p>
            <a:pPr>
              <a:buFontTx/>
              <a:buChar char="-"/>
            </a:pPr>
            <a:r>
              <a:rPr lang="en-US" dirty="0" smtClean="0"/>
              <a:t>local variables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27301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CS52 function call conventions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r1: reserved for the stack pointer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r2: contains the return address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r3: contains the first parameter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additional parameters go on the stack (more on this)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the result (i.e. the return value) should go in r3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89676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 revisited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12648" y="6208889"/>
            <a:ext cx="77408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Note to future Dave from past Dave: write the function up on the board </a:t>
            </a:r>
            <a:r>
              <a:rPr lang="en-US" sz="2000" dirty="0" smtClean="0">
                <a:solidFill>
                  <a:srgbClr val="FF6600"/>
                </a:solidFill>
                <a:sym typeface="Wingdings"/>
              </a:rPr>
              <a:t></a:t>
            </a:r>
            <a:r>
              <a:rPr lang="en-US" sz="2000" dirty="0" smtClean="0">
                <a:solidFill>
                  <a:srgbClr val="FF6600"/>
                </a:solidFill>
              </a:rPr>
              <a:t> </a:t>
            </a:r>
            <a:endParaRPr lang="en-US" sz="2000" dirty="0">
              <a:solidFill>
                <a:srgbClr val="FF66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7423" y="2874433"/>
            <a:ext cx="3403600" cy="195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9632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5777" y="821690"/>
            <a:ext cx="6039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sum</a:t>
            </a:r>
          </a:p>
          <a:p>
            <a:r>
              <a:rPr lang="en-US" dirty="0"/>
              <a:t>        </a:t>
            </a:r>
            <a:r>
              <a:rPr lang="en-US" dirty="0" err="1"/>
              <a:t>psh</a:t>
            </a:r>
            <a:r>
              <a:rPr lang="en-US" dirty="0"/>
              <a:t> r2              </a:t>
            </a:r>
            <a:r>
              <a:rPr lang="en-US" dirty="0" smtClean="0"/>
              <a:t>    ; </a:t>
            </a:r>
            <a:r>
              <a:rPr lang="en-US" dirty="0"/>
              <a:t>save the return address on the stack</a:t>
            </a:r>
          </a:p>
          <a:p>
            <a:r>
              <a:rPr lang="en-US" dirty="0"/>
              <a:t>        </a:t>
            </a:r>
            <a:r>
              <a:rPr lang="en-US" dirty="0" err="1"/>
              <a:t>bgt</a:t>
            </a:r>
            <a:r>
              <a:rPr lang="en-US" dirty="0"/>
              <a:t> r3 r0 </a:t>
            </a:r>
            <a:r>
              <a:rPr lang="en-US" dirty="0" err="1"/>
              <a:t>recurse</a:t>
            </a:r>
            <a:r>
              <a:rPr lang="en-US" dirty="0"/>
              <a:t>   ; check base case</a:t>
            </a:r>
          </a:p>
          <a:p>
            <a:r>
              <a:rPr lang="en-US" dirty="0"/>
              <a:t>        add r3 r0 0         </a:t>
            </a:r>
            <a:r>
              <a:rPr lang="en-US" dirty="0" smtClean="0"/>
              <a:t> ; </a:t>
            </a:r>
            <a:r>
              <a:rPr lang="en-US" dirty="0"/>
              <a:t>if </a:t>
            </a:r>
            <a:r>
              <a:rPr lang="en-US" dirty="0" smtClean="0"/>
              <a:t>x </a:t>
            </a:r>
            <a:r>
              <a:rPr lang="en-US" dirty="0"/>
              <a:t>&lt;= 0, result is 0</a:t>
            </a:r>
          </a:p>
          <a:p>
            <a:r>
              <a:rPr lang="en-US" dirty="0"/>
              <a:t>        </a:t>
            </a:r>
            <a:r>
              <a:rPr lang="en-US" dirty="0" err="1"/>
              <a:t>brs</a:t>
            </a:r>
            <a:r>
              <a:rPr lang="en-US" dirty="0"/>
              <a:t> done</a:t>
            </a:r>
          </a:p>
          <a:p>
            <a:endParaRPr lang="en-US" dirty="0"/>
          </a:p>
          <a:p>
            <a:r>
              <a:rPr lang="en-US" dirty="0" err="1"/>
              <a:t>recurse</a:t>
            </a:r>
            <a:endParaRPr lang="en-US" dirty="0"/>
          </a:p>
          <a:p>
            <a:r>
              <a:rPr lang="en-US" dirty="0"/>
              <a:t>        </a:t>
            </a:r>
            <a:r>
              <a:rPr lang="en-US" dirty="0" err="1"/>
              <a:t>psh</a:t>
            </a:r>
            <a:r>
              <a:rPr lang="en-US" dirty="0"/>
              <a:t> r3              </a:t>
            </a:r>
            <a:r>
              <a:rPr lang="en-US" dirty="0" smtClean="0"/>
              <a:t>    ; </a:t>
            </a:r>
            <a:r>
              <a:rPr lang="en-US" dirty="0"/>
              <a:t>save n on the stack</a:t>
            </a:r>
          </a:p>
          <a:p>
            <a:r>
              <a:rPr lang="en-US" dirty="0"/>
              <a:t>        sub r3 r3 1        </a:t>
            </a:r>
            <a:r>
              <a:rPr lang="en-US" dirty="0" smtClean="0"/>
              <a:t>   </a:t>
            </a:r>
            <a:r>
              <a:rPr lang="en-US" dirty="0"/>
              <a:t>; </a:t>
            </a:r>
            <a:r>
              <a:rPr lang="en-US" dirty="0" smtClean="0"/>
              <a:t>x </a:t>
            </a:r>
            <a:r>
              <a:rPr lang="en-US" dirty="0"/>
              <a:t>= </a:t>
            </a:r>
            <a:r>
              <a:rPr lang="en-US" dirty="0" smtClean="0"/>
              <a:t>x-</a:t>
            </a:r>
            <a:r>
              <a:rPr lang="en-US" dirty="0"/>
              <a:t>1</a:t>
            </a:r>
          </a:p>
          <a:p>
            <a:endParaRPr lang="en-US" dirty="0"/>
          </a:p>
          <a:p>
            <a:r>
              <a:rPr lang="en-US" dirty="0"/>
              <a:t>        </a:t>
            </a:r>
            <a:r>
              <a:rPr lang="en-US" dirty="0" err="1"/>
              <a:t>lcw</a:t>
            </a:r>
            <a:r>
              <a:rPr lang="en-US" dirty="0"/>
              <a:t> r2 sum          </a:t>
            </a:r>
            <a:r>
              <a:rPr lang="en-US" dirty="0" smtClean="0"/>
              <a:t>  ; </a:t>
            </a:r>
            <a:r>
              <a:rPr lang="en-US" dirty="0"/>
              <a:t>make recursive call</a:t>
            </a:r>
          </a:p>
          <a:p>
            <a:r>
              <a:rPr lang="en-US" dirty="0"/>
              <a:t>        </a:t>
            </a:r>
            <a:r>
              <a:rPr lang="en-US" dirty="0" err="1"/>
              <a:t>cal</a:t>
            </a:r>
            <a:r>
              <a:rPr lang="en-US" dirty="0"/>
              <a:t> r2 r2          </a:t>
            </a:r>
            <a:r>
              <a:rPr lang="en-US" dirty="0" smtClean="0"/>
              <a:t>    </a:t>
            </a:r>
            <a:r>
              <a:rPr lang="en-US" dirty="0"/>
              <a:t>; </a:t>
            </a:r>
            <a:r>
              <a:rPr lang="en-US" dirty="0" smtClean="0"/>
              <a:t>sum (x-</a:t>
            </a:r>
            <a:r>
              <a:rPr lang="en-US" dirty="0"/>
              <a:t>1), answer should be in r3</a:t>
            </a:r>
          </a:p>
          <a:p>
            <a:endParaRPr lang="en-US" dirty="0"/>
          </a:p>
          <a:p>
            <a:r>
              <a:rPr lang="en-US" dirty="0"/>
              <a:t>        pop r2             </a:t>
            </a:r>
            <a:r>
              <a:rPr lang="en-US" dirty="0" smtClean="0"/>
              <a:t>    </a:t>
            </a:r>
            <a:r>
              <a:rPr lang="en-US" dirty="0"/>
              <a:t>; get n into r2</a:t>
            </a:r>
          </a:p>
          <a:p>
            <a:r>
              <a:rPr lang="en-US" dirty="0"/>
              <a:t>        add r3 r3 r2        ; r3 = n + </a:t>
            </a:r>
            <a:r>
              <a:rPr lang="en-US" dirty="0" smtClean="0"/>
              <a:t>sum (x-</a:t>
            </a:r>
            <a:r>
              <a:rPr lang="en-US" dirty="0"/>
              <a:t>1)</a:t>
            </a:r>
          </a:p>
          <a:p>
            <a:r>
              <a:rPr lang="en-US" dirty="0"/>
              <a:t>done</a:t>
            </a:r>
          </a:p>
          <a:p>
            <a:r>
              <a:rPr lang="en-US" dirty="0"/>
              <a:t>        pop r2              </a:t>
            </a:r>
            <a:r>
              <a:rPr lang="en-US" dirty="0" smtClean="0"/>
              <a:t>   ; </a:t>
            </a:r>
            <a:r>
              <a:rPr lang="en-US" dirty="0"/>
              <a:t>get the return address</a:t>
            </a:r>
          </a:p>
          <a:p>
            <a:r>
              <a:rPr lang="en-US" dirty="0"/>
              <a:t>        </a:t>
            </a:r>
            <a:r>
              <a:rPr lang="en-US" dirty="0" err="1"/>
              <a:t>jmp</a:t>
            </a:r>
            <a:r>
              <a:rPr lang="en-US" dirty="0"/>
              <a:t> r2             </a:t>
            </a:r>
            <a:r>
              <a:rPr lang="en-US" dirty="0" smtClean="0"/>
              <a:t>    </a:t>
            </a:r>
            <a:r>
              <a:rPr lang="en-US" dirty="0"/>
              <a:t>; go back to where we were called from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72430" y="1048562"/>
            <a:ext cx="20843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Function startup</a:t>
            </a:r>
            <a:endParaRPr lang="en-US" sz="2400" dirty="0">
              <a:solidFill>
                <a:srgbClr val="FF6600"/>
              </a:solidFill>
            </a:endParaRPr>
          </a:p>
        </p:txBody>
      </p:sp>
      <p:sp>
        <p:nvSpPr>
          <p:cNvPr id="6" name="Right Brace 5"/>
          <p:cNvSpPr/>
          <p:nvPr/>
        </p:nvSpPr>
        <p:spPr>
          <a:xfrm>
            <a:off x="5818136" y="1105006"/>
            <a:ext cx="629363" cy="385170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Brace 6"/>
          <p:cNvSpPr/>
          <p:nvPr/>
        </p:nvSpPr>
        <p:spPr>
          <a:xfrm>
            <a:off x="5818136" y="1532847"/>
            <a:ext cx="629363" cy="710820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814763" y="1528339"/>
            <a:ext cx="15127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base cases</a:t>
            </a:r>
            <a:endParaRPr lang="en-US" sz="2400" dirty="0">
              <a:solidFill>
                <a:srgbClr val="FF6600"/>
              </a:solidFill>
            </a:endParaRPr>
          </a:p>
        </p:txBody>
      </p:sp>
      <p:sp>
        <p:nvSpPr>
          <p:cNvPr id="9" name="Right Brace 8"/>
          <p:cNvSpPr/>
          <p:nvPr/>
        </p:nvSpPr>
        <p:spPr>
          <a:xfrm>
            <a:off x="6457748" y="2356555"/>
            <a:ext cx="629363" cy="2610555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7129444" y="3345851"/>
            <a:ext cx="1878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recursive case</a:t>
            </a:r>
            <a:endParaRPr lang="en-US" sz="2400" dirty="0">
              <a:solidFill>
                <a:srgbClr val="FF66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83311" y="3511058"/>
            <a:ext cx="1364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recursive call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407920" y="4496013"/>
            <a:ext cx="1857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answer calculation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908569" y="5164922"/>
            <a:ext cx="22354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Function cleanup and return</a:t>
            </a:r>
            <a:endParaRPr lang="en-US" sz="2400" dirty="0">
              <a:solidFill>
                <a:srgbClr val="FF6600"/>
              </a:solidFill>
            </a:endParaRPr>
          </a:p>
        </p:txBody>
      </p:sp>
      <p:sp>
        <p:nvSpPr>
          <p:cNvPr id="17" name="Right Brace 16"/>
          <p:cNvSpPr/>
          <p:nvPr/>
        </p:nvSpPr>
        <p:spPr>
          <a:xfrm>
            <a:off x="6143067" y="5231898"/>
            <a:ext cx="629363" cy="668106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892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5777" y="821690"/>
            <a:ext cx="6039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sum</a:t>
            </a:r>
          </a:p>
          <a:p>
            <a:r>
              <a:rPr lang="en-US" dirty="0"/>
              <a:t>        </a:t>
            </a:r>
            <a:r>
              <a:rPr lang="en-US" dirty="0" err="1"/>
              <a:t>psh</a:t>
            </a:r>
            <a:r>
              <a:rPr lang="en-US" dirty="0"/>
              <a:t> r2              </a:t>
            </a:r>
            <a:r>
              <a:rPr lang="en-US" dirty="0" smtClean="0"/>
              <a:t>    ; </a:t>
            </a:r>
            <a:r>
              <a:rPr lang="en-US" dirty="0"/>
              <a:t>save the return address on the stack</a:t>
            </a:r>
          </a:p>
          <a:p>
            <a:r>
              <a:rPr lang="en-US" dirty="0"/>
              <a:t>        </a:t>
            </a:r>
            <a:r>
              <a:rPr lang="en-US" dirty="0" err="1"/>
              <a:t>bgt</a:t>
            </a:r>
            <a:r>
              <a:rPr lang="en-US" dirty="0"/>
              <a:t> r3 r0 </a:t>
            </a:r>
            <a:r>
              <a:rPr lang="en-US" dirty="0" err="1"/>
              <a:t>recurse</a:t>
            </a:r>
            <a:r>
              <a:rPr lang="en-US" dirty="0"/>
              <a:t>   ; check base case</a:t>
            </a:r>
          </a:p>
          <a:p>
            <a:r>
              <a:rPr lang="en-US" dirty="0"/>
              <a:t>        add r3 r0 0         </a:t>
            </a:r>
            <a:r>
              <a:rPr lang="en-US" dirty="0" smtClean="0"/>
              <a:t> ; </a:t>
            </a:r>
            <a:r>
              <a:rPr lang="en-US" dirty="0"/>
              <a:t>if n &lt;= 0, result is 0</a:t>
            </a:r>
          </a:p>
          <a:p>
            <a:r>
              <a:rPr lang="en-US" dirty="0"/>
              <a:t>        </a:t>
            </a:r>
            <a:r>
              <a:rPr lang="en-US" dirty="0" err="1"/>
              <a:t>brs</a:t>
            </a:r>
            <a:r>
              <a:rPr lang="en-US" dirty="0"/>
              <a:t> done</a:t>
            </a:r>
          </a:p>
          <a:p>
            <a:endParaRPr lang="en-US" dirty="0"/>
          </a:p>
          <a:p>
            <a:r>
              <a:rPr lang="en-US" dirty="0" err="1"/>
              <a:t>recurse</a:t>
            </a:r>
            <a:endParaRPr lang="en-US" dirty="0"/>
          </a:p>
          <a:p>
            <a:r>
              <a:rPr lang="en-US" dirty="0"/>
              <a:t>        </a:t>
            </a:r>
            <a:r>
              <a:rPr lang="en-US" dirty="0" err="1"/>
              <a:t>psh</a:t>
            </a:r>
            <a:r>
              <a:rPr lang="en-US" dirty="0"/>
              <a:t> r3              </a:t>
            </a:r>
            <a:r>
              <a:rPr lang="en-US" dirty="0" smtClean="0"/>
              <a:t>    ; </a:t>
            </a:r>
            <a:r>
              <a:rPr lang="en-US" dirty="0"/>
              <a:t>save n on the stack</a:t>
            </a:r>
          </a:p>
          <a:p>
            <a:r>
              <a:rPr lang="en-US" dirty="0"/>
              <a:t>        sub r3 r3 1        </a:t>
            </a:r>
            <a:r>
              <a:rPr lang="en-US" dirty="0" smtClean="0"/>
              <a:t>   </a:t>
            </a:r>
            <a:r>
              <a:rPr lang="en-US" dirty="0"/>
              <a:t>; n = n-1</a:t>
            </a:r>
          </a:p>
          <a:p>
            <a:endParaRPr lang="en-US" dirty="0"/>
          </a:p>
          <a:p>
            <a:r>
              <a:rPr lang="en-US" dirty="0"/>
              <a:t>        </a:t>
            </a:r>
            <a:r>
              <a:rPr lang="en-US" dirty="0" err="1"/>
              <a:t>lcw</a:t>
            </a:r>
            <a:r>
              <a:rPr lang="en-US" dirty="0"/>
              <a:t> r2 sum          </a:t>
            </a:r>
            <a:r>
              <a:rPr lang="en-US" dirty="0" smtClean="0"/>
              <a:t>  ; </a:t>
            </a:r>
            <a:r>
              <a:rPr lang="en-US" dirty="0"/>
              <a:t>make recursive call</a:t>
            </a:r>
          </a:p>
          <a:p>
            <a:r>
              <a:rPr lang="en-US" dirty="0"/>
              <a:t>        </a:t>
            </a:r>
            <a:r>
              <a:rPr lang="en-US" dirty="0" err="1"/>
              <a:t>cal</a:t>
            </a:r>
            <a:r>
              <a:rPr lang="en-US" dirty="0"/>
              <a:t> r2 r2          </a:t>
            </a:r>
            <a:r>
              <a:rPr lang="en-US" dirty="0" smtClean="0"/>
              <a:t>    </a:t>
            </a:r>
            <a:r>
              <a:rPr lang="en-US" dirty="0"/>
              <a:t>; sum(n-1), answer should be in r3</a:t>
            </a:r>
          </a:p>
          <a:p>
            <a:endParaRPr lang="en-US" dirty="0"/>
          </a:p>
          <a:p>
            <a:r>
              <a:rPr lang="en-US" dirty="0"/>
              <a:t>        pop r2             </a:t>
            </a:r>
            <a:r>
              <a:rPr lang="en-US" dirty="0" smtClean="0"/>
              <a:t>    </a:t>
            </a:r>
            <a:r>
              <a:rPr lang="en-US" dirty="0"/>
              <a:t>; get n into r2</a:t>
            </a:r>
          </a:p>
          <a:p>
            <a:r>
              <a:rPr lang="en-US" dirty="0"/>
              <a:t>        add r3 r3 r2        ; r3 = n + sum(n-1)</a:t>
            </a:r>
          </a:p>
          <a:p>
            <a:r>
              <a:rPr lang="en-US" dirty="0"/>
              <a:t>done</a:t>
            </a:r>
          </a:p>
          <a:p>
            <a:r>
              <a:rPr lang="en-US" dirty="0"/>
              <a:t>        pop r2              </a:t>
            </a:r>
            <a:r>
              <a:rPr lang="en-US" dirty="0" smtClean="0"/>
              <a:t>   ; </a:t>
            </a:r>
            <a:r>
              <a:rPr lang="en-US" dirty="0"/>
              <a:t>get the return address</a:t>
            </a:r>
          </a:p>
          <a:p>
            <a:r>
              <a:rPr lang="en-US" dirty="0"/>
              <a:t>        </a:t>
            </a:r>
            <a:r>
              <a:rPr lang="en-US" dirty="0" err="1"/>
              <a:t>jmp</a:t>
            </a:r>
            <a:r>
              <a:rPr lang="en-US" dirty="0"/>
              <a:t> r2             </a:t>
            </a:r>
            <a:r>
              <a:rPr lang="en-US" dirty="0" smtClean="0"/>
              <a:t>    </a:t>
            </a:r>
            <a:r>
              <a:rPr lang="en-US" dirty="0"/>
              <a:t>; go back to where we were called from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90221" y="1171222"/>
            <a:ext cx="5150557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790221" y="2778329"/>
            <a:ext cx="3711223" cy="296333"/>
          </a:xfrm>
          <a:prstGeom prst="rect">
            <a:avLst/>
          </a:prstGeom>
          <a:solidFill>
            <a:srgbClr val="0000FF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4684890" y="2231998"/>
            <a:ext cx="41928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Notice symmetry of </a:t>
            </a:r>
            <a:r>
              <a:rPr lang="en-US" sz="2400" dirty="0" err="1" smtClean="0">
                <a:solidFill>
                  <a:srgbClr val="FF6600"/>
                </a:solidFill>
              </a:rPr>
              <a:t>psh</a:t>
            </a:r>
            <a:r>
              <a:rPr lang="en-US" sz="2400" dirty="0">
                <a:solidFill>
                  <a:srgbClr val="FF6600"/>
                </a:solidFill>
              </a:rPr>
              <a:t> </a:t>
            </a:r>
            <a:r>
              <a:rPr lang="en-US" sz="2400" dirty="0" smtClean="0">
                <a:solidFill>
                  <a:srgbClr val="FF6600"/>
                </a:solidFill>
              </a:rPr>
              <a:t>and pop</a:t>
            </a:r>
            <a:endParaRPr lang="en-US" sz="2400" dirty="0">
              <a:solidFill>
                <a:srgbClr val="FF6600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790221" y="5246511"/>
            <a:ext cx="4106335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790221" y="4440618"/>
            <a:ext cx="3711223" cy="296333"/>
          </a:xfrm>
          <a:prstGeom prst="rect">
            <a:avLst/>
          </a:prstGeom>
          <a:solidFill>
            <a:srgbClr val="0000FF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615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315969" y="993339"/>
            <a:ext cx="428977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Courier New"/>
                <a:cs typeface="Courier New"/>
              </a:rPr>
              <a:t> </a:t>
            </a:r>
            <a:r>
              <a:rPr lang="en-US" sz="2000" dirty="0" smtClean="0">
                <a:latin typeface="Courier New"/>
                <a:cs typeface="Courier New"/>
              </a:rPr>
              <a:t>       </a:t>
            </a:r>
            <a:r>
              <a:rPr lang="en-US" sz="2000" dirty="0" err="1" smtClean="0">
                <a:latin typeface="Courier New"/>
                <a:cs typeface="Courier New"/>
              </a:rPr>
              <a:t>loa</a:t>
            </a:r>
            <a:r>
              <a:rPr lang="en-US" sz="2000" dirty="0" smtClean="0">
                <a:latin typeface="Courier New"/>
                <a:cs typeface="Courier New"/>
              </a:rPr>
              <a:t> r3 r0</a:t>
            </a:r>
          </a:p>
          <a:p>
            <a:endParaRPr lang="en-US" sz="2000" dirty="0">
              <a:latin typeface="Courier New"/>
              <a:cs typeface="Courier New"/>
            </a:endParaRPr>
          </a:p>
          <a:p>
            <a:r>
              <a:rPr lang="en-US" sz="2000" dirty="0">
                <a:latin typeface="Courier New"/>
                <a:cs typeface="Courier New"/>
              </a:rPr>
              <a:t>        </a:t>
            </a:r>
            <a:r>
              <a:rPr lang="en-US" sz="2000" dirty="0" err="1">
                <a:latin typeface="Courier New"/>
                <a:cs typeface="Courier New"/>
              </a:rPr>
              <a:t>lcw</a:t>
            </a:r>
            <a:r>
              <a:rPr lang="en-US" sz="2000" dirty="0">
                <a:latin typeface="Courier New"/>
                <a:cs typeface="Courier New"/>
              </a:rPr>
              <a:t> r2 </a:t>
            </a:r>
            <a:r>
              <a:rPr lang="en-US" sz="2000" dirty="0" smtClean="0">
                <a:latin typeface="Courier New"/>
                <a:cs typeface="Courier New"/>
              </a:rPr>
              <a:t>sum</a:t>
            </a:r>
            <a:endParaRPr lang="en-US" sz="2000" dirty="0">
              <a:latin typeface="Courier New"/>
              <a:cs typeface="Courier New"/>
            </a:endParaRPr>
          </a:p>
          <a:p>
            <a:r>
              <a:rPr lang="en-US" sz="2000" dirty="0">
                <a:latin typeface="Courier New"/>
                <a:cs typeface="Courier New"/>
              </a:rPr>
              <a:t>        </a:t>
            </a:r>
            <a:r>
              <a:rPr lang="en-US" sz="2000" dirty="0" err="1">
                <a:latin typeface="Courier New"/>
                <a:cs typeface="Courier New"/>
              </a:rPr>
              <a:t>cal</a:t>
            </a:r>
            <a:r>
              <a:rPr lang="en-US" sz="2000" dirty="0">
                <a:latin typeface="Courier New"/>
                <a:cs typeface="Courier New"/>
              </a:rPr>
              <a:t> r2 </a:t>
            </a:r>
            <a:r>
              <a:rPr lang="en-US" sz="2000" dirty="0" smtClean="0">
                <a:latin typeface="Courier New"/>
                <a:cs typeface="Courier New"/>
              </a:rPr>
              <a:t>r2</a:t>
            </a:r>
            <a:endParaRPr lang="en-US" sz="2000" dirty="0">
              <a:latin typeface="Courier New"/>
              <a:cs typeface="Courier New"/>
            </a:endParaRPr>
          </a:p>
          <a:p>
            <a:endParaRPr lang="en-US" sz="2000" dirty="0">
              <a:latin typeface="Courier New"/>
              <a:cs typeface="Courier New"/>
            </a:endParaRPr>
          </a:p>
          <a:p>
            <a:r>
              <a:rPr lang="en-US" sz="2000" dirty="0">
                <a:latin typeface="Courier New"/>
                <a:cs typeface="Courier New"/>
              </a:rPr>
              <a:t>        </a:t>
            </a:r>
            <a:r>
              <a:rPr lang="en-US" sz="2000" dirty="0" err="1">
                <a:latin typeface="Courier New"/>
                <a:cs typeface="Courier New"/>
              </a:rPr>
              <a:t>sto</a:t>
            </a:r>
            <a:r>
              <a:rPr lang="en-US" sz="2000" dirty="0">
                <a:latin typeface="Courier New"/>
                <a:cs typeface="Courier New"/>
              </a:rPr>
              <a:t> r3 </a:t>
            </a:r>
            <a:r>
              <a:rPr lang="en-US" sz="2000" dirty="0" smtClean="0">
                <a:latin typeface="Courier New"/>
                <a:cs typeface="Courier New"/>
              </a:rPr>
              <a:t>r0</a:t>
            </a:r>
          </a:p>
          <a:p>
            <a:r>
              <a:rPr lang="en-US" sz="2000" dirty="0" smtClean="0">
                <a:latin typeface="Courier New"/>
                <a:cs typeface="Courier New"/>
              </a:rPr>
              <a:t>        </a:t>
            </a:r>
            <a:r>
              <a:rPr lang="en-US" sz="2000" dirty="0" err="1" smtClean="0">
                <a:latin typeface="Courier New"/>
                <a:cs typeface="Courier New"/>
              </a:rPr>
              <a:t>hlt</a:t>
            </a:r>
            <a:endParaRPr lang="en-US" sz="2000" dirty="0">
              <a:latin typeface="Courier New"/>
              <a:cs typeface="Courier New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4000" y="410444"/>
            <a:ext cx="15749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Calling sum</a:t>
            </a:r>
            <a:endParaRPr lang="en-US" sz="24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9650258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74556" y="5600891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0" name="Rectangle 9"/>
          <p:cNvSpPr/>
          <p:nvPr/>
        </p:nvSpPr>
        <p:spPr>
          <a:xfrm>
            <a:off x="897586" y="1049783"/>
            <a:ext cx="1656525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1544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315969" y="993339"/>
            <a:ext cx="428977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Courier New"/>
                <a:cs typeface="Courier New"/>
              </a:rPr>
              <a:t> </a:t>
            </a:r>
            <a:r>
              <a:rPr lang="en-US" sz="2000" dirty="0" smtClean="0">
                <a:latin typeface="Courier New"/>
                <a:cs typeface="Courier New"/>
              </a:rPr>
              <a:t>       </a:t>
            </a:r>
            <a:r>
              <a:rPr lang="en-US" sz="2000" dirty="0" err="1" smtClean="0">
                <a:latin typeface="Courier New"/>
                <a:cs typeface="Courier New"/>
              </a:rPr>
              <a:t>loa</a:t>
            </a:r>
            <a:r>
              <a:rPr lang="en-US" sz="2000" dirty="0" smtClean="0">
                <a:latin typeface="Courier New"/>
                <a:cs typeface="Courier New"/>
              </a:rPr>
              <a:t> r3 r0</a:t>
            </a:r>
          </a:p>
          <a:p>
            <a:endParaRPr lang="en-US" sz="2000" dirty="0">
              <a:latin typeface="Courier New"/>
              <a:cs typeface="Courier New"/>
            </a:endParaRPr>
          </a:p>
          <a:p>
            <a:r>
              <a:rPr lang="en-US" sz="2000" dirty="0">
                <a:latin typeface="Courier New"/>
                <a:cs typeface="Courier New"/>
              </a:rPr>
              <a:t>        </a:t>
            </a:r>
            <a:r>
              <a:rPr lang="en-US" sz="2000" dirty="0" err="1">
                <a:latin typeface="Courier New"/>
                <a:cs typeface="Courier New"/>
              </a:rPr>
              <a:t>lcw</a:t>
            </a:r>
            <a:r>
              <a:rPr lang="en-US" sz="2000" dirty="0">
                <a:latin typeface="Courier New"/>
                <a:cs typeface="Courier New"/>
              </a:rPr>
              <a:t> r2 </a:t>
            </a:r>
            <a:r>
              <a:rPr lang="en-US" sz="2000" dirty="0" smtClean="0">
                <a:latin typeface="Courier New"/>
                <a:cs typeface="Courier New"/>
              </a:rPr>
              <a:t>sum</a:t>
            </a:r>
            <a:endParaRPr lang="en-US" sz="2000" dirty="0">
              <a:latin typeface="Courier New"/>
              <a:cs typeface="Courier New"/>
            </a:endParaRPr>
          </a:p>
          <a:p>
            <a:r>
              <a:rPr lang="en-US" sz="2000" dirty="0">
                <a:latin typeface="Courier New"/>
                <a:cs typeface="Courier New"/>
              </a:rPr>
              <a:t>        </a:t>
            </a:r>
            <a:r>
              <a:rPr lang="en-US" sz="2000" dirty="0" err="1">
                <a:latin typeface="Courier New"/>
                <a:cs typeface="Courier New"/>
              </a:rPr>
              <a:t>cal</a:t>
            </a:r>
            <a:r>
              <a:rPr lang="en-US" sz="2000" dirty="0">
                <a:latin typeface="Courier New"/>
                <a:cs typeface="Courier New"/>
              </a:rPr>
              <a:t> r2 </a:t>
            </a:r>
            <a:r>
              <a:rPr lang="en-US" sz="2000" dirty="0" smtClean="0">
                <a:latin typeface="Courier New"/>
                <a:cs typeface="Courier New"/>
              </a:rPr>
              <a:t>r2</a:t>
            </a:r>
            <a:endParaRPr lang="en-US" sz="2000" dirty="0">
              <a:latin typeface="Courier New"/>
              <a:cs typeface="Courier New"/>
            </a:endParaRPr>
          </a:p>
          <a:p>
            <a:endParaRPr lang="en-US" sz="2000" dirty="0">
              <a:latin typeface="Courier New"/>
              <a:cs typeface="Courier New"/>
            </a:endParaRPr>
          </a:p>
          <a:p>
            <a:r>
              <a:rPr lang="en-US" sz="2000" dirty="0">
                <a:latin typeface="Courier New"/>
                <a:cs typeface="Courier New"/>
              </a:rPr>
              <a:t>        </a:t>
            </a:r>
            <a:r>
              <a:rPr lang="en-US" sz="2000" dirty="0" err="1">
                <a:latin typeface="Courier New"/>
                <a:cs typeface="Courier New"/>
              </a:rPr>
              <a:t>sto</a:t>
            </a:r>
            <a:r>
              <a:rPr lang="en-US" sz="2000" dirty="0">
                <a:latin typeface="Courier New"/>
                <a:cs typeface="Courier New"/>
              </a:rPr>
              <a:t> r3 </a:t>
            </a:r>
            <a:r>
              <a:rPr lang="en-US" sz="2000" dirty="0" smtClean="0">
                <a:latin typeface="Courier New"/>
                <a:cs typeface="Courier New"/>
              </a:rPr>
              <a:t>r0</a:t>
            </a:r>
          </a:p>
          <a:p>
            <a:r>
              <a:rPr lang="en-US" sz="2000" dirty="0" smtClean="0">
                <a:latin typeface="Courier New"/>
                <a:cs typeface="Courier New"/>
              </a:rPr>
              <a:t>        </a:t>
            </a:r>
            <a:r>
              <a:rPr lang="en-US" sz="2000" dirty="0" err="1" smtClean="0">
                <a:latin typeface="Courier New"/>
                <a:cs typeface="Courier New"/>
              </a:rPr>
              <a:t>hlt</a:t>
            </a:r>
            <a:endParaRPr lang="en-US" sz="2000" dirty="0">
              <a:latin typeface="Courier New"/>
              <a:cs typeface="Courier New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4000" y="410444"/>
            <a:ext cx="15749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Calling sum</a:t>
            </a:r>
            <a:endParaRPr lang="en-US" sz="24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7396743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2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74556" y="5600891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0" name="Rectangle 9"/>
          <p:cNvSpPr/>
          <p:nvPr/>
        </p:nvSpPr>
        <p:spPr>
          <a:xfrm>
            <a:off x="897586" y="1049783"/>
            <a:ext cx="1656525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922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315969" y="993339"/>
            <a:ext cx="428977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Courier New"/>
                <a:cs typeface="Courier New"/>
              </a:rPr>
              <a:t> </a:t>
            </a:r>
            <a:r>
              <a:rPr lang="en-US" sz="2000" dirty="0" smtClean="0">
                <a:latin typeface="Courier New"/>
                <a:cs typeface="Courier New"/>
              </a:rPr>
              <a:t>       </a:t>
            </a:r>
            <a:r>
              <a:rPr lang="en-US" sz="2000" dirty="0" err="1" smtClean="0">
                <a:latin typeface="Courier New"/>
                <a:cs typeface="Courier New"/>
              </a:rPr>
              <a:t>loa</a:t>
            </a:r>
            <a:r>
              <a:rPr lang="en-US" sz="2000" dirty="0" smtClean="0">
                <a:latin typeface="Courier New"/>
                <a:cs typeface="Courier New"/>
              </a:rPr>
              <a:t> r3 r0</a:t>
            </a:r>
          </a:p>
          <a:p>
            <a:endParaRPr lang="en-US" sz="2000" dirty="0">
              <a:latin typeface="Courier New"/>
              <a:cs typeface="Courier New"/>
            </a:endParaRPr>
          </a:p>
          <a:p>
            <a:r>
              <a:rPr lang="en-US" sz="2000" dirty="0">
                <a:latin typeface="Courier New"/>
                <a:cs typeface="Courier New"/>
              </a:rPr>
              <a:t>        </a:t>
            </a:r>
            <a:r>
              <a:rPr lang="en-US" sz="2000" dirty="0" err="1">
                <a:latin typeface="Courier New"/>
                <a:cs typeface="Courier New"/>
              </a:rPr>
              <a:t>lcw</a:t>
            </a:r>
            <a:r>
              <a:rPr lang="en-US" sz="2000" dirty="0">
                <a:latin typeface="Courier New"/>
                <a:cs typeface="Courier New"/>
              </a:rPr>
              <a:t> r2 </a:t>
            </a:r>
            <a:r>
              <a:rPr lang="en-US" sz="2000" dirty="0" smtClean="0">
                <a:latin typeface="Courier New"/>
                <a:cs typeface="Courier New"/>
              </a:rPr>
              <a:t>sum</a:t>
            </a:r>
            <a:endParaRPr lang="en-US" sz="2000" dirty="0">
              <a:latin typeface="Courier New"/>
              <a:cs typeface="Courier New"/>
            </a:endParaRPr>
          </a:p>
          <a:p>
            <a:r>
              <a:rPr lang="en-US" sz="2000" dirty="0">
                <a:latin typeface="Courier New"/>
                <a:cs typeface="Courier New"/>
              </a:rPr>
              <a:t>        </a:t>
            </a:r>
            <a:r>
              <a:rPr lang="en-US" sz="2000" dirty="0" err="1">
                <a:latin typeface="Courier New"/>
                <a:cs typeface="Courier New"/>
              </a:rPr>
              <a:t>cal</a:t>
            </a:r>
            <a:r>
              <a:rPr lang="en-US" sz="2000" dirty="0">
                <a:latin typeface="Courier New"/>
                <a:cs typeface="Courier New"/>
              </a:rPr>
              <a:t> r2 </a:t>
            </a:r>
            <a:r>
              <a:rPr lang="en-US" sz="2000" dirty="0" smtClean="0">
                <a:latin typeface="Courier New"/>
                <a:cs typeface="Courier New"/>
              </a:rPr>
              <a:t>r2</a:t>
            </a:r>
            <a:endParaRPr lang="en-US" sz="2000" dirty="0">
              <a:latin typeface="Courier New"/>
              <a:cs typeface="Courier New"/>
            </a:endParaRPr>
          </a:p>
          <a:p>
            <a:endParaRPr lang="en-US" sz="2000" dirty="0">
              <a:latin typeface="Courier New"/>
              <a:cs typeface="Courier New"/>
            </a:endParaRPr>
          </a:p>
          <a:p>
            <a:r>
              <a:rPr lang="en-US" sz="2000" dirty="0">
                <a:latin typeface="Courier New"/>
                <a:cs typeface="Courier New"/>
              </a:rPr>
              <a:t>        </a:t>
            </a:r>
            <a:r>
              <a:rPr lang="en-US" sz="2000" dirty="0" err="1">
                <a:latin typeface="Courier New"/>
                <a:cs typeface="Courier New"/>
              </a:rPr>
              <a:t>sto</a:t>
            </a:r>
            <a:r>
              <a:rPr lang="en-US" sz="2000" dirty="0">
                <a:latin typeface="Courier New"/>
                <a:cs typeface="Courier New"/>
              </a:rPr>
              <a:t> r3 </a:t>
            </a:r>
            <a:r>
              <a:rPr lang="en-US" sz="2000" dirty="0" smtClean="0">
                <a:latin typeface="Courier New"/>
                <a:cs typeface="Courier New"/>
              </a:rPr>
              <a:t>r0</a:t>
            </a:r>
          </a:p>
          <a:p>
            <a:r>
              <a:rPr lang="en-US" sz="2000" dirty="0" smtClean="0">
                <a:latin typeface="Courier New"/>
                <a:cs typeface="Courier New"/>
              </a:rPr>
              <a:t>        </a:t>
            </a:r>
            <a:r>
              <a:rPr lang="en-US" sz="2000" dirty="0" err="1" smtClean="0">
                <a:latin typeface="Courier New"/>
                <a:cs typeface="Courier New"/>
              </a:rPr>
              <a:t>hlt</a:t>
            </a:r>
            <a:endParaRPr lang="en-US" sz="2000" dirty="0">
              <a:latin typeface="Courier New"/>
              <a:cs typeface="Courier New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4000" y="410444"/>
            <a:ext cx="15749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Calling sum</a:t>
            </a:r>
            <a:endParaRPr lang="en-US" sz="24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3621254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74556" y="5600891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0" name="Rectangle 9"/>
          <p:cNvSpPr/>
          <p:nvPr/>
        </p:nvSpPr>
        <p:spPr>
          <a:xfrm>
            <a:off x="911697" y="1684783"/>
            <a:ext cx="1656525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8779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315969" y="993339"/>
            <a:ext cx="428977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Courier New"/>
                <a:cs typeface="Courier New"/>
              </a:rPr>
              <a:t> </a:t>
            </a:r>
            <a:r>
              <a:rPr lang="en-US" sz="2000" dirty="0" smtClean="0">
                <a:latin typeface="Courier New"/>
                <a:cs typeface="Courier New"/>
              </a:rPr>
              <a:t>       </a:t>
            </a:r>
            <a:r>
              <a:rPr lang="en-US" sz="2000" dirty="0" err="1" smtClean="0">
                <a:latin typeface="Courier New"/>
                <a:cs typeface="Courier New"/>
              </a:rPr>
              <a:t>loa</a:t>
            </a:r>
            <a:r>
              <a:rPr lang="en-US" sz="2000" dirty="0" smtClean="0">
                <a:latin typeface="Courier New"/>
                <a:cs typeface="Courier New"/>
              </a:rPr>
              <a:t> r3 r0</a:t>
            </a:r>
          </a:p>
          <a:p>
            <a:endParaRPr lang="en-US" sz="2000" dirty="0">
              <a:latin typeface="Courier New"/>
              <a:cs typeface="Courier New"/>
            </a:endParaRPr>
          </a:p>
          <a:p>
            <a:r>
              <a:rPr lang="en-US" sz="2000" dirty="0">
                <a:latin typeface="Courier New"/>
                <a:cs typeface="Courier New"/>
              </a:rPr>
              <a:t>        </a:t>
            </a:r>
            <a:r>
              <a:rPr lang="en-US" sz="2000" dirty="0" err="1">
                <a:latin typeface="Courier New"/>
                <a:cs typeface="Courier New"/>
              </a:rPr>
              <a:t>lcw</a:t>
            </a:r>
            <a:r>
              <a:rPr lang="en-US" sz="2000" dirty="0">
                <a:latin typeface="Courier New"/>
                <a:cs typeface="Courier New"/>
              </a:rPr>
              <a:t> r2 </a:t>
            </a:r>
            <a:r>
              <a:rPr lang="en-US" sz="2000" dirty="0" smtClean="0">
                <a:latin typeface="Courier New"/>
                <a:cs typeface="Courier New"/>
              </a:rPr>
              <a:t>sum</a:t>
            </a:r>
            <a:endParaRPr lang="en-US" sz="2000" dirty="0">
              <a:latin typeface="Courier New"/>
              <a:cs typeface="Courier New"/>
            </a:endParaRPr>
          </a:p>
          <a:p>
            <a:r>
              <a:rPr lang="en-US" sz="2000" dirty="0">
                <a:latin typeface="Courier New"/>
                <a:cs typeface="Courier New"/>
              </a:rPr>
              <a:t>        </a:t>
            </a:r>
            <a:r>
              <a:rPr lang="en-US" sz="2000" dirty="0" err="1">
                <a:latin typeface="Courier New"/>
                <a:cs typeface="Courier New"/>
              </a:rPr>
              <a:t>cal</a:t>
            </a:r>
            <a:r>
              <a:rPr lang="en-US" sz="2000" dirty="0">
                <a:latin typeface="Courier New"/>
                <a:cs typeface="Courier New"/>
              </a:rPr>
              <a:t> r2 </a:t>
            </a:r>
            <a:r>
              <a:rPr lang="en-US" sz="2000" dirty="0" smtClean="0">
                <a:latin typeface="Courier New"/>
                <a:cs typeface="Courier New"/>
              </a:rPr>
              <a:t>r2</a:t>
            </a:r>
            <a:endParaRPr lang="en-US" sz="2000" dirty="0">
              <a:latin typeface="Courier New"/>
              <a:cs typeface="Courier New"/>
            </a:endParaRPr>
          </a:p>
          <a:p>
            <a:endParaRPr lang="en-US" sz="2000" dirty="0">
              <a:latin typeface="Courier New"/>
              <a:cs typeface="Courier New"/>
            </a:endParaRPr>
          </a:p>
          <a:p>
            <a:r>
              <a:rPr lang="en-US" sz="2000" dirty="0">
                <a:latin typeface="Courier New"/>
                <a:cs typeface="Courier New"/>
              </a:rPr>
              <a:t>        </a:t>
            </a:r>
            <a:r>
              <a:rPr lang="en-US" sz="2000" dirty="0" err="1">
                <a:latin typeface="Courier New"/>
                <a:cs typeface="Courier New"/>
              </a:rPr>
              <a:t>sto</a:t>
            </a:r>
            <a:r>
              <a:rPr lang="en-US" sz="2000" dirty="0">
                <a:latin typeface="Courier New"/>
                <a:cs typeface="Courier New"/>
              </a:rPr>
              <a:t> r3 </a:t>
            </a:r>
            <a:r>
              <a:rPr lang="en-US" sz="2000" dirty="0" smtClean="0">
                <a:latin typeface="Courier New"/>
                <a:cs typeface="Courier New"/>
              </a:rPr>
              <a:t>r0</a:t>
            </a:r>
          </a:p>
          <a:p>
            <a:r>
              <a:rPr lang="en-US" sz="2000" dirty="0" smtClean="0">
                <a:latin typeface="Courier New"/>
                <a:cs typeface="Courier New"/>
              </a:rPr>
              <a:t>        </a:t>
            </a:r>
            <a:r>
              <a:rPr lang="en-US" sz="2000" dirty="0" err="1" smtClean="0">
                <a:latin typeface="Courier New"/>
                <a:cs typeface="Courier New"/>
              </a:rPr>
              <a:t>hlt</a:t>
            </a:r>
            <a:endParaRPr lang="en-US" sz="2000" dirty="0">
              <a:latin typeface="Courier New"/>
              <a:cs typeface="Courier New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4000" y="410444"/>
            <a:ext cx="15749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Calling sum</a:t>
            </a:r>
            <a:endParaRPr lang="en-US" sz="24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3930740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0000FF"/>
                          </a:solidFill>
                        </a:rPr>
                        <a:t>loc:sum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74556" y="5600891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0" name="Rectangle 9"/>
          <p:cNvSpPr/>
          <p:nvPr/>
        </p:nvSpPr>
        <p:spPr>
          <a:xfrm>
            <a:off x="911697" y="1684783"/>
            <a:ext cx="1656525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5384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315969" y="993339"/>
            <a:ext cx="428977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Courier New"/>
                <a:cs typeface="Courier New"/>
              </a:rPr>
              <a:t> </a:t>
            </a:r>
            <a:r>
              <a:rPr lang="en-US" sz="2000" dirty="0" smtClean="0">
                <a:latin typeface="Courier New"/>
                <a:cs typeface="Courier New"/>
              </a:rPr>
              <a:t>       </a:t>
            </a:r>
            <a:r>
              <a:rPr lang="en-US" sz="2000" dirty="0" err="1" smtClean="0">
                <a:latin typeface="Courier New"/>
                <a:cs typeface="Courier New"/>
              </a:rPr>
              <a:t>loa</a:t>
            </a:r>
            <a:r>
              <a:rPr lang="en-US" sz="2000" dirty="0" smtClean="0">
                <a:latin typeface="Courier New"/>
                <a:cs typeface="Courier New"/>
              </a:rPr>
              <a:t> r3 r0</a:t>
            </a:r>
          </a:p>
          <a:p>
            <a:endParaRPr lang="en-US" sz="2000" dirty="0">
              <a:latin typeface="Courier New"/>
              <a:cs typeface="Courier New"/>
            </a:endParaRPr>
          </a:p>
          <a:p>
            <a:r>
              <a:rPr lang="en-US" sz="2000" dirty="0">
                <a:latin typeface="Courier New"/>
                <a:cs typeface="Courier New"/>
              </a:rPr>
              <a:t>        </a:t>
            </a:r>
            <a:r>
              <a:rPr lang="en-US" sz="2000" dirty="0" err="1">
                <a:latin typeface="Courier New"/>
                <a:cs typeface="Courier New"/>
              </a:rPr>
              <a:t>lcw</a:t>
            </a:r>
            <a:r>
              <a:rPr lang="en-US" sz="2000" dirty="0">
                <a:latin typeface="Courier New"/>
                <a:cs typeface="Courier New"/>
              </a:rPr>
              <a:t> r2 </a:t>
            </a:r>
            <a:r>
              <a:rPr lang="en-US" sz="2000" dirty="0" smtClean="0">
                <a:latin typeface="Courier New"/>
                <a:cs typeface="Courier New"/>
              </a:rPr>
              <a:t>sum</a:t>
            </a:r>
            <a:endParaRPr lang="en-US" sz="2000" dirty="0">
              <a:latin typeface="Courier New"/>
              <a:cs typeface="Courier New"/>
            </a:endParaRPr>
          </a:p>
          <a:p>
            <a:r>
              <a:rPr lang="en-US" sz="2000" dirty="0">
                <a:latin typeface="Courier New"/>
                <a:cs typeface="Courier New"/>
              </a:rPr>
              <a:t>        </a:t>
            </a:r>
            <a:r>
              <a:rPr lang="en-US" sz="2000" dirty="0" err="1">
                <a:latin typeface="Courier New"/>
                <a:cs typeface="Courier New"/>
              </a:rPr>
              <a:t>cal</a:t>
            </a:r>
            <a:r>
              <a:rPr lang="en-US" sz="2000" dirty="0">
                <a:latin typeface="Courier New"/>
                <a:cs typeface="Courier New"/>
              </a:rPr>
              <a:t> r2 </a:t>
            </a:r>
            <a:r>
              <a:rPr lang="en-US" sz="2000" dirty="0" smtClean="0">
                <a:latin typeface="Courier New"/>
                <a:cs typeface="Courier New"/>
              </a:rPr>
              <a:t>r2</a:t>
            </a:r>
            <a:endParaRPr lang="en-US" sz="2000" dirty="0">
              <a:latin typeface="Courier New"/>
              <a:cs typeface="Courier New"/>
            </a:endParaRPr>
          </a:p>
          <a:p>
            <a:endParaRPr lang="en-US" sz="2000" dirty="0">
              <a:latin typeface="Courier New"/>
              <a:cs typeface="Courier New"/>
            </a:endParaRPr>
          </a:p>
          <a:p>
            <a:r>
              <a:rPr lang="en-US" sz="2000" dirty="0">
                <a:latin typeface="Courier New"/>
                <a:cs typeface="Courier New"/>
              </a:rPr>
              <a:t>        </a:t>
            </a:r>
            <a:r>
              <a:rPr lang="en-US" sz="2000" dirty="0" err="1">
                <a:latin typeface="Courier New"/>
                <a:cs typeface="Courier New"/>
              </a:rPr>
              <a:t>sto</a:t>
            </a:r>
            <a:r>
              <a:rPr lang="en-US" sz="2000" dirty="0">
                <a:latin typeface="Courier New"/>
                <a:cs typeface="Courier New"/>
              </a:rPr>
              <a:t> r3 </a:t>
            </a:r>
            <a:r>
              <a:rPr lang="en-US" sz="2000" dirty="0" smtClean="0">
                <a:latin typeface="Courier New"/>
                <a:cs typeface="Courier New"/>
              </a:rPr>
              <a:t>r0</a:t>
            </a:r>
          </a:p>
          <a:p>
            <a:r>
              <a:rPr lang="en-US" sz="2000" dirty="0" smtClean="0">
                <a:latin typeface="Courier New"/>
                <a:cs typeface="Courier New"/>
              </a:rPr>
              <a:t>        </a:t>
            </a:r>
            <a:r>
              <a:rPr lang="en-US" sz="2000" dirty="0" err="1" smtClean="0">
                <a:latin typeface="Courier New"/>
                <a:cs typeface="Courier New"/>
              </a:rPr>
              <a:t>hlt</a:t>
            </a:r>
            <a:endParaRPr lang="en-US" sz="2000" dirty="0">
              <a:latin typeface="Courier New"/>
              <a:cs typeface="Courier New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4000" y="410444"/>
            <a:ext cx="15749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Calling sum</a:t>
            </a:r>
            <a:endParaRPr lang="en-US" sz="24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0333279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loc:sum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74556" y="5600891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0" name="Rectangle 9"/>
          <p:cNvSpPr/>
          <p:nvPr/>
        </p:nvSpPr>
        <p:spPr>
          <a:xfrm>
            <a:off x="911697" y="1981116"/>
            <a:ext cx="1656525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7870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2491911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loc:cal0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" name="Group 5"/>
          <p:cNvGrpSpPr/>
          <p:nvPr/>
        </p:nvGrpSpPr>
        <p:grpSpPr>
          <a:xfrm>
            <a:off x="6674556" y="5600891"/>
            <a:ext cx="1717891" cy="461665"/>
            <a:chOff x="6674556" y="5600891"/>
            <a:chExt cx="1717891" cy="461665"/>
          </a:xfrm>
        </p:grpSpPr>
        <p:cxnSp>
          <p:nvCxnSpPr>
            <p:cNvPr id="7" name="Straight Arrow Connector 6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9" name="Rectangle 8"/>
          <p:cNvSpPr/>
          <p:nvPr/>
        </p:nvSpPr>
        <p:spPr>
          <a:xfrm>
            <a:off x="1349141" y="1148561"/>
            <a:ext cx="1656525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1112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6657972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loc:cal0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" name="Group 5"/>
          <p:cNvGrpSpPr/>
          <p:nvPr/>
        </p:nvGrpSpPr>
        <p:grpSpPr>
          <a:xfrm>
            <a:off x="6674556" y="5600891"/>
            <a:ext cx="1717891" cy="461665"/>
            <a:chOff x="6674556" y="5600891"/>
            <a:chExt cx="1717891" cy="461665"/>
          </a:xfrm>
        </p:grpSpPr>
        <p:cxnSp>
          <p:nvCxnSpPr>
            <p:cNvPr id="7" name="Straight Arrow Connector 6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9" name="Rectangle 8"/>
          <p:cNvSpPr/>
          <p:nvPr/>
        </p:nvSpPr>
        <p:spPr>
          <a:xfrm>
            <a:off x="1349141" y="1148561"/>
            <a:ext cx="1656525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0135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0063754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loc:cal0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" name="Group 5"/>
          <p:cNvGrpSpPr/>
          <p:nvPr/>
        </p:nvGrpSpPr>
        <p:grpSpPr>
          <a:xfrm>
            <a:off x="6674556" y="5161004"/>
            <a:ext cx="1717891" cy="461665"/>
            <a:chOff x="6674556" y="5600891"/>
            <a:chExt cx="1717891" cy="461665"/>
          </a:xfrm>
        </p:grpSpPr>
        <p:cxnSp>
          <p:nvCxnSpPr>
            <p:cNvPr id="7" name="Straight Arrow Connector 6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>
                  <a:solidFill>
                    <a:srgbClr val="0000FF"/>
                  </a:solidFill>
                </a:rPr>
                <a:t>sp</a:t>
              </a:r>
              <a:r>
                <a:rPr lang="en-US" sz="2400" dirty="0" smtClean="0">
                  <a:solidFill>
                    <a:srgbClr val="0000FF"/>
                  </a:solidFill>
                </a:rPr>
                <a:t> (r1)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  <p:sp>
        <p:nvSpPr>
          <p:cNvPr id="9" name="Rectangle 8"/>
          <p:cNvSpPr/>
          <p:nvPr/>
        </p:nvSpPr>
        <p:spPr>
          <a:xfrm>
            <a:off x="1349141" y="1148561"/>
            <a:ext cx="1656525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21773" y="5622669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loc:cal0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82951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5840728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loc:cal0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1" y="1435100"/>
            <a:ext cx="2460859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21773" y="5622669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loc:cal0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674556" y="5161004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9730966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6344583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loc:cal0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1" y="2803878"/>
            <a:ext cx="1035637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21773" y="5622669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loc:cal0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674556" y="5161004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37611184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3015653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loc:cal0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1" y="2803878"/>
            <a:ext cx="1035637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21773" y="5622669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loc:cal0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674556" y="4479835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>
                  <a:solidFill>
                    <a:srgbClr val="0000FF"/>
                  </a:solidFill>
                </a:rPr>
                <a:t>sp</a:t>
              </a:r>
              <a:r>
                <a:rPr lang="en-US" sz="2400" dirty="0" smtClean="0">
                  <a:solidFill>
                    <a:srgbClr val="0000FF"/>
                  </a:solidFill>
                </a:rPr>
                <a:t> (r1)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760702" y="5171452"/>
            <a:ext cx="682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99000" y="2596444"/>
            <a:ext cx="17426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Why </a:t>
            </a:r>
            <a:r>
              <a:rPr lang="en-US" sz="2400" dirty="0" err="1" smtClean="0">
                <a:solidFill>
                  <a:srgbClr val="FF0000"/>
                </a:solidFill>
              </a:rPr>
              <a:t>psh</a:t>
            </a:r>
            <a:r>
              <a:rPr lang="en-US" sz="2400" dirty="0" smtClean="0">
                <a:solidFill>
                  <a:srgbClr val="FF0000"/>
                </a:solidFill>
              </a:rPr>
              <a:t> r3?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85982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8094678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loc:cal0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1" y="2803878"/>
            <a:ext cx="1035637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21773" y="5622669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loc:cal0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674556" y="4479835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>
                  <a:solidFill>
                    <a:srgbClr val="0000FF"/>
                  </a:solidFill>
                </a:rPr>
                <a:t>sp</a:t>
              </a:r>
              <a:r>
                <a:rPr lang="en-US" sz="2400" dirty="0" smtClean="0">
                  <a:solidFill>
                    <a:srgbClr val="0000FF"/>
                  </a:solidFill>
                </a:rPr>
                <a:t> (r1)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760702" y="5171452"/>
            <a:ext cx="682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13668" y="2271887"/>
            <a:ext cx="502355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We’re about to make a function call</a:t>
            </a:r>
          </a:p>
          <a:p>
            <a:pPr marL="342900" indent="-34290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The result of that call will go into r3 so we’ll lose what’s in there if we don’t save it!</a:t>
            </a:r>
          </a:p>
          <a:p>
            <a:pPr marL="342900" indent="-342900">
              <a:buFontTx/>
              <a:buChar char="-"/>
            </a:pPr>
            <a:r>
              <a:rPr lang="en-US" sz="2400" b="1" dirty="0" smtClean="0">
                <a:solidFill>
                  <a:srgbClr val="0000FF"/>
                </a:solidFill>
              </a:rPr>
              <a:t>x + sum (x-1)</a:t>
            </a:r>
          </a:p>
        </p:txBody>
      </p:sp>
    </p:spTree>
    <p:extLst>
      <p:ext uri="{BB962C8B-B14F-4D97-AF65-F5344CB8AC3E}">
        <p14:creationId xmlns:p14="http://schemas.microsoft.com/office/powerpoint/2010/main" val="37012357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7412600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loc:cal0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1" y="3100211"/>
            <a:ext cx="1600081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21773" y="5622669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loc:cal0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674556" y="4479835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760702" y="5171452"/>
            <a:ext cx="682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8280087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3400728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loc:cal0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1" y="3100211"/>
            <a:ext cx="1600081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21773" y="5622669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loc:cal0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674556" y="4479835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760702" y="5171452"/>
            <a:ext cx="682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6525972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8149187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loc:cal0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1" y="3636433"/>
            <a:ext cx="1600081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21773" y="5622669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loc:cal0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674556" y="4479835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760702" y="5171452"/>
            <a:ext cx="682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8153669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4161295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0000FF"/>
                          </a:solidFill>
                        </a:rPr>
                        <a:t>loc:sum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1" y="3636433"/>
            <a:ext cx="1600081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21773" y="5622669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loc:cal0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674556" y="4479835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760702" y="5171452"/>
            <a:ext cx="682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3825287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1021833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loc:sum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1" y="3918655"/>
            <a:ext cx="1600081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21773" y="5622669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loc:cal0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674556" y="4479835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760702" y="5171452"/>
            <a:ext cx="682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1601760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9363482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loc:sum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1" y="3918655"/>
            <a:ext cx="1600081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21773" y="5622669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loc:cal0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674556" y="4479835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760702" y="5171452"/>
            <a:ext cx="682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20444" y="2779889"/>
            <a:ext cx="285411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Make a recursive call:</a:t>
            </a:r>
          </a:p>
          <a:p>
            <a:r>
              <a:rPr lang="en-US" sz="2400" dirty="0" smtClean="0"/>
              <a:t>sum 1</a:t>
            </a:r>
            <a:endParaRPr lang="en-US" sz="2400" dirty="0"/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4854222" y="1583267"/>
            <a:ext cx="1340556" cy="161995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82816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9584749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loc:cal1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2" y="1138766"/>
            <a:ext cx="1021526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21773" y="5622669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loc:cal0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674556" y="4479835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760702" y="5171452"/>
            <a:ext cx="682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4270717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5325174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loc:cal1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2" y="1138766"/>
            <a:ext cx="1021526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21773" y="5622669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loc:cal0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552493" y="3943613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>
                  <a:solidFill>
                    <a:srgbClr val="0000FF"/>
                  </a:solidFill>
                </a:rPr>
                <a:t>sp</a:t>
              </a:r>
              <a:r>
                <a:rPr lang="en-US" sz="2400" dirty="0" smtClean="0">
                  <a:solidFill>
                    <a:srgbClr val="0000FF"/>
                  </a:solidFill>
                </a:rPr>
                <a:t> (r1)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760702" y="5171452"/>
            <a:ext cx="682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02133" y="4595467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loc:cal1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41931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9280188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loc:cal1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2" y="1435100"/>
            <a:ext cx="2432636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21773" y="5622669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loc:cal0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552493" y="3943613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760702" y="5171452"/>
            <a:ext cx="682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02133" y="4595467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loc:cal1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1105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0653705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loc:cal1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2" y="2817989"/>
            <a:ext cx="100741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21773" y="5622669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loc:cal0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552493" y="3943613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760702" y="5171452"/>
            <a:ext cx="682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02133" y="4595467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loc:cal1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182896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4661311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loc:cal1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2" y="2817989"/>
            <a:ext cx="100741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21773" y="5622669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loc:cal0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539236" y="3379168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>
                  <a:solidFill>
                    <a:srgbClr val="0000FF"/>
                  </a:solidFill>
                </a:rPr>
                <a:t>sp</a:t>
              </a:r>
              <a:r>
                <a:rPr lang="en-US" sz="2400" dirty="0" smtClean="0">
                  <a:solidFill>
                    <a:srgbClr val="0000FF"/>
                  </a:solidFill>
                </a:rPr>
                <a:t> (r1)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760702" y="5171452"/>
            <a:ext cx="682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02133" y="4595467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loc:cal1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5746591" y="4066778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83276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1932875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loc:cal1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1" y="3082835"/>
            <a:ext cx="1656525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21773" y="5622669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loc:cal0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539236" y="3379168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760702" y="5171452"/>
            <a:ext cx="682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02133" y="4595467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loc:cal1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5746591" y="4066778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781426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6550902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loc:cal1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1" y="3082835"/>
            <a:ext cx="1656525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21773" y="5622669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loc:cal0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539236" y="3379168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760702" y="5171452"/>
            <a:ext cx="682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02133" y="4595467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loc:cal1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5746591" y="4066778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089899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56224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loc:cal1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1" y="3586833"/>
            <a:ext cx="1656525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21773" y="5622669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loc:cal0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539236" y="3379168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760702" y="5171452"/>
            <a:ext cx="682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02133" y="4595467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loc:cal1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5746591" y="4066778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583820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9748519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0000FF"/>
                          </a:solidFill>
                        </a:rPr>
                        <a:t>loc:sum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1" y="3586833"/>
            <a:ext cx="1656525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21773" y="5622669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loc:cal0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539236" y="3379168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760702" y="5171452"/>
            <a:ext cx="682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02133" y="4595467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loc:cal1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5746591" y="4066778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291446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0853297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loc:sum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1" y="3869055"/>
            <a:ext cx="1656525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21773" y="5622669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loc:cal0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539236" y="3379168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760702" y="5171452"/>
            <a:ext cx="682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02133" y="4595467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loc:cal1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5746591" y="4066778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373888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7966764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loc:sum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1" y="3869055"/>
            <a:ext cx="1656525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21773" y="5622669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loc:cal0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539236" y="3379168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760702" y="5171452"/>
            <a:ext cx="682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02133" y="4595467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loc:cal1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5746591" y="4066778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4120444" y="2779889"/>
            <a:ext cx="285411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Make a recursive call:</a:t>
            </a:r>
          </a:p>
          <a:p>
            <a:r>
              <a:rPr lang="en-US" sz="2400" dirty="0" smtClean="0"/>
              <a:t>sum 0</a:t>
            </a:r>
            <a:endParaRPr lang="en-US" sz="2400" dirty="0"/>
          </a:p>
        </p:txBody>
      </p:sp>
      <p:cxnSp>
        <p:nvCxnSpPr>
          <p:cNvPr id="18" name="Straight Arrow Connector 17"/>
          <p:cNvCxnSpPr/>
          <p:nvPr/>
        </p:nvCxnSpPr>
        <p:spPr>
          <a:xfrm flipV="1">
            <a:off x="4854222" y="1583267"/>
            <a:ext cx="1340556" cy="161995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99480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0774197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loc:cal1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1" y="1145611"/>
            <a:ext cx="1656525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21773" y="5622669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loc:cal0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539236" y="3379168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760702" y="5171452"/>
            <a:ext cx="682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02133" y="4595467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loc:cal1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5746591" y="4066778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364882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6172412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loc:cal1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1" y="1145611"/>
            <a:ext cx="1656525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21773" y="5622669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loc:cal0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539236" y="3379168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760702" y="5171452"/>
            <a:ext cx="682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02133" y="4595467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loc:cal1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5746591" y="4066778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673426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8874757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loc:cal1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1" y="1145611"/>
            <a:ext cx="1656525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21773" y="5622669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loc:cal0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539236" y="2875170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>
                  <a:solidFill>
                    <a:srgbClr val="0000FF"/>
                  </a:solidFill>
                </a:rPr>
                <a:t>sp</a:t>
              </a:r>
              <a:r>
                <a:rPr lang="en-US" sz="2400" dirty="0" smtClean="0">
                  <a:solidFill>
                    <a:srgbClr val="0000FF"/>
                  </a:solidFill>
                </a:rPr>
                <a:t> (r1)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760702" y="5171452"/>
            <a:ext cx="682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02133" y="4595467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loc:cal1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5746591" y="4066778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5362591" y="3488222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loc:cal1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90523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6523934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loc:cal1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1" y="1435100"/>
            <a:ext cx="2503192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21773" y="5622669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loc:cal0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539236" y="2875170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760702" y="5171452"/>
            <a:ext cx="682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02133" y="4595467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loc:cal1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5746591" y="4066778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5362591" y="3488222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loc:cal1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563647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1663770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loc:cal1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1" y="1731433"/>
            <a:ext cx="1684748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21773" y="5622669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loc:cal0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539236" y="2875170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760702" y="5171452"/>
            <a:ext cx="682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02133" y="4595467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loc:cal1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5746591" y="4066778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5362591" y="3488222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loc:cal1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174449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5093737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loc:cal1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1" y="1731433"/>
            <a:ext cx="1684748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21773" y="5622669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loc:cal0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539236" y="2875170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760702" y="5171452"/>
            <a:ext cx="682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02133" y="4595467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loc:cal1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5746591" y="4066778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5362591" y="3488222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loc:cal1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717953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3878071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loc:cal1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1" y="2027766"/>
            <a:ext cx="1684748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21773" y="5622669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loc:cal0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539236" y="2875170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760702" y="5171452"/>
            <a:ext cx="682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02133" y="4595467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loc:cal1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5746591" y="4066778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5362591" y="3488222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loc:cal1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560212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8883905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loc:cal1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1" y="5277285"/>
            <a:ext cx="1684748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21773" y="5622669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loc:cal0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539236" y="2875170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760702" y="5171452"/>
            <a:ext cx="682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02133" y="4595467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loc:cal1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5746591" y="4066778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5362591" y="3488222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loc:cal1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598583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2645199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loc:cal1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421773" y="5622669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loc:cal0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539236" y="2875170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760702" y="5171452"/>
            <a:ext cx="682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02133" y="4595467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loc:cal1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5746591" y="4066778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5362591" y="3488222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loc:cal1</a:t>
            </a:r>
            <a:endParaRPr lang="en-US" sz="2400" dirty="0"/>
          </a:p>
        </p:txBody>
      </p:sp>
      <p:sp>
        <p:nvSpPr>
          <p:cNvPr id="18" name="Rectangle 17"/>
          <p:cNvSpPr/>
          <p:nvPr/>
        </p:nvSpPr>
        <p:spPr>
          <a:xfrm>
            <a:off x="5219131" y="3488222"/>
            <a:ext cx="1320106" cy="504840"/>
          </a:xfrm>
          <a:prstGeom prst="rect">
            <a:avLst/>
          </a:prstGeom>
          <a:noFill/>
          <a:ln w="38100" cmpd="sng">
            <a:solidFill>
              <a:srgbClr val="FF66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66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508677" y="1867572"/>
            <a:ext cx="238779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6600"/>
                </a:solidFill>
              </a:rPr>
              <a:t>Stack frames!</a:t>
            </a:r>
            <a:endParaRPr lang="en-US" sz="3200" dirty="0">
              <a:solidFill>
                <a:srgbClr val="FF66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917460" y="3534346"/>
            <a:ext cx="7076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sum 0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219129" y="4105906"/>
            <a:ext cx="1320107" cy="951225"/>
          </a:xfrm>
          <a:prstGeom prst="rect">
            <a:avLst/>
          </a:prstGeom>
          <a:noFill/>
          <a:ln w="38100" cmpd="sng">
            <a:solidFill>
              <a:srgbClr val="FF66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66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917460" y="4343777"/>
            <a:ext cx="7076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sum 1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235591" y="5171452"/>
            <a:ext cx="1320107" cy="907460"/>
          </a:xfrm>
          <a:prstGeom prst="rect">
            <a:avLst/>
          </a:prstGeom>
          <a:noFill/>
          <a:ln w="38100" cmpd="sng">
            <a:solidFill>
              <a:srgbClr val="FF66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66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950788" y="5438003"/>
            <a:ext cx="7076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sum 2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682277" y="2679003"/>
            <a:ext cx="2282945" cy="1015663"/>
          </a:xfrm>
          <a:prstGeom prst="rect">
            <a:avLst/>
          </a:prstGeom>
          <a:noFill/>
          <a:ln>
            <a:solidFill>
              <a:srgbClr val="FF66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sum:</a:t>
            </a:r>
          </a:p>
          <a:p>
            <a:r>
              <a:rPr lang="en-US" sz="2000" dirty="0" smtClean="0"/>
              <a:t>x = 0</a:t>
            </a:r>
          </a:p>
          <a:p>
            <a:r>
              <a:rPr lang="en-US" sz="2000" dirty="0" smtClean="0"/>
              <a:t>return: sum (2</a:t>
            </a:r>
            <a:r>
              <a:rPr lang="en-US" sz="2000" baseline="30000" dirty="0" smtClean="0"/>
              <a:t>nd</a:t>
            </a:r>
            <a:r>
              <a:rPr lang="en-US" sz="2000" dirty="0" smtClean="0"/>
              <a:t> line)</a:t>
            </a:r>
            <a:endParaRPr lang="en-US" sz="2000" dirty="0"/>
          </a:p>
        </p:txBody>
      </p:sp>
      <p:sp>
        <p:nvSpPr>
          <p:cNvPr id="26" name="TextBox 25"/>
          <p:cNvSpPr txBox="1"/>
          <p:nvPr/>
        </p:nvSpPr>
        <p:spPr>
          <a:xfrm>
            <a:off x="585584" y="3040398"/>
            <a:ext cx="8819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sum 0</a:t>
            </a:r>
            <a:endParaRPr lang="en-US" sz="2400" dirty="0"/>
          </a:p>
        </p:txBody>
      </p:sp>
      <p:sp>
        <p:nvSpPr>
          <p:cNvPr id="29" name="TextBox 28"/>
          <p:cNvSpPr txBox="1"/>
          <p:nvPr/>
        </p:nvSpPr>
        <p:spPr>
          <a:xfrm>
            <a:off x="1682277" y="5261451"/>
            <a:ext cx="2282944" cy="1015663"/>
          </a:xfrm>
          <a:prstGeom prst="rect">
            <a:avLst/>
          </a:prstGeom>
          <a:noFill/>
          <a:ln>
            <a:solidFill>
              <a:srgbClr val="FF66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sum:</a:t>
            </a:r>
          </a:p>
          <a:p>
            <a:r>
              <a:rPr lang="en-US" sz="2000" dirty="0" smtClean="0"/>
              <a:t>x = 2</a:t>
            </a:r>
          </a:p>
          <a:p>
            <a:r>
              <a:rPr lang="en-US" sz="2000" dirty="0" smtClean="0"/>
              <a:t>return: shell</a:t>
            </a:r>
            <a:endParaRPr lang="en-US" sz="2000" dirty="0"/>
          </a:p>
        </p:txBody>
      </p:sp>
      <p:sp>
        <p:nvSpPr>
          <p:cNvPr id="30" name="TextBox 29"/>
          <p:cNvSpPr txBox="1"/>
          <p:nvPr/>
        </p:nvSpPr>
        <p:spPr>
          <a:xfrm>
            <a:off x="1682276" y="3961517"/>
            <a:ext cx="2282945" cy="1015663"/>
          </a:xfrm>
          <a:prstGeom prst="rect">
            <a:avLst/>
          </a:prstGeom>
          <a:noFill/>
          <a:ln>
            <a:solidFill>
              <a:srgbClr val="FF66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sum:</a:t>
            </a:r>
          </a:p>
          <a:p>
            <a:r>
              <a:rPr lang="en-US" sz="2000" dirty="0" smtClean="0"/>
              <a:t>x = 1</a:t>
            </a:r>
          </a:p>
          <a:p>
            <a:r>
              <a:rPr lang="en-US" sz="2000" dirty="0" smtClean="0"/>
              <a:t>return: sum (2</a:t>
            </a:r>
            <a:r>
              <a:rPr lang="en-US" sz="2000" baseline="30000" dirty="0" smtClean="0"/>
              <a:t>nd</a:t>
            </a:r>
            <a:r>
              <a:rPr lang="en-US" sz="2000" dirty="0" smtClean="0"/>
              <a:t> line)</a:t>
            </a:r>
            <a:endParaRPr lang="en-US" sz="2000" dirty="0"/>
          </a:p>
        </p:txBody>
      </p:sp>
      <p:sp>
        <p:nvSpPr>
          <p:cNvPr id="31" name="TextBox 30"/>
          <p:cNvSpPr txBox="1"/>
          <p:nvPr/>
        </p:nvSpPr>
        <p:spPr>
          <a:xfrm>
            <a:off x="585583" y="5609846"/>
            <a:ext cx="8819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sum 2</a:t>
            </a:r>
            <a:endParaRPr lang="en-US" sz="2400" dirty="0"/>
          </a:p>
        </p:txBody>
      </p:sp>
      <p:sp>
        <p:nvSpPr>
          <p:cNvPr id="32" name="TextBox 31"/>
          <p:cNvSpPr txBox="1"/>
          <p:nvPr/>
        </p:nvSpPr>
        <p:spPr>
          <a:xfrm>
            <a:off x="585583" y="4322912"/>
            <a:ext cx="8819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sum 1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76219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2038184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loc:cal1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1" y="5277285"/>
            <a:ext cx="1684748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21773" y="5622669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loc:cal0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539236" y="2875170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760702" y="5171452"/>
            <a:ext cx="682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02133" y="4595467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loc:cal1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5746591" y="4066778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5362591" y="3488222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loc:cal1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463516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1659665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loc:cal1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1" y="5277285"/>
            <a:ext cx="1684748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21773" y="5622669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loc:cal0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443249" y="3496059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>
                  <a:solidFill>
                    <a:srgbClr val="0000FF"/>
                  </a:solidFill>
                </a:rPr>
                <a:t>sp</a:t>
              </a:r>
              <a:r>
                <a:rPr lang="en-US" sz="2400" dirty="0" smtClean="0">
                  <a:solidFill>
                    <a:srgbClr val="0000FF"/>
                  </a:solidFill>
                </a:rPr>
                <a:t> (r1)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760702" y="5171452"/>
            <a:ext cx="682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02133" y="4595467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loc:cal1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5746591" y="4066778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159019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7416079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loc:cal1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1" y="5573618"/>
            <a:ext cx="1684748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21773" y="5622669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loc:cal0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443249" y="3496059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760702" y="5171452"/>
            <a:ext cx="682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02133" y="4595467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loc:cal1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5746591" y="4066778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352595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7967782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loc:cal1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1" y="5573618"/>
            <a:ext cx="1684748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21773" y="5622669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loc:cal0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443249" y="3496059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760702" y="5171452"/>
            <a:ext cx="682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02133" y="4595467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loc:cal1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5746591" y="4066778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1485268" y="6133109"/>
            <a:ext cx="34818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Returning with answer in r3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40082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4303368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loc:cal1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1" y="4432449"/>
            <a:ext cx="1684748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21773" y="5622669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loc:cal0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443249" y="3496059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760702" y="5171452"/>
            <a:ext cx="682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02133" y="4595467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loc:cal1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5746591" y="4066778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3719919" y="2963333"/>
            <a:ext cx="30962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Why are we doing this? 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15924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1424523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loc:cal1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1" y="4432449"/>
            <a:ext cx="1684748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21773" y="5622669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loc:cal0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443249" y="3496059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760702" y="5171452"/>
            <a:ext cx="682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02133" y="4595467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loc:cal1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5746591" y="4066778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3352963" y="2547834"/>
            <a:ext cx="427998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- Need to calculate x + sum (x-1)</a:t>
            </a:r>
          </a:p>
          <a:p>
            <a:r>
              <a:rPr lang="en-US" sz="2400" dirty="0" smtClean="0">
                <a:solidFill>
                  <a:srgbClr val="0000FF"/>
                </a:solidFill>
              </a:rPr>
              <a:t>- Saved x on the stack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5633703" y="4028279"/>
            <a:ext cx="597881" cy="570719"/>
          </a:xfrm>
          <a:prstGeom prst="ellipse">
            <a:avLst/>
          </a:prstGeom>
          <a:noFill/>
          <a:ln w="38100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2909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4972264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1" y="4432449"/>
            <a:ext cx="1684748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21773" y="5622669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loc:cal0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427345" y="4117415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>
                  <a:solidFill>
                    <a:srgbClr val="0000FF"/>
                  </a:solidFill>
                </a:rPr>
                <a:t>sp</a:t>
              </a:r>
              <a:r>
                <a:rPr lang="en-US" sz="2400" dirty="0" smtClean="0">
                  <a:solidFill>
                    <a:srgbClr val="0000FF"/>
                  </a:solidFill>
                </a:rPr>
                <a:t> (r1)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760702" y="5171452"/>
            <a:ext cx="682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02133" y="4595467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loc:cal1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514207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1186386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0" y="4728782"/>
            <a:ext cx="1825859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21773" y="5622669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loc:cal0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427345" y="4117415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760702" y="5171452"/>
            <a:ext cx="682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02133" y="4595467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loc:cal1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956682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479650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0" y="4728782"/>
            <a:ext cx="1825859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21773" y="5622669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loc:cal0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427345" y="4117415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760702" y="5171452"/>
            <a:ext cx="682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02133" y="4595467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loc:cal1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324362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0652148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0" y="5298114"/>
            <a:ext cx="1021527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21773" y="5622669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loc:cal0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427345" y="4117415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760702" y="5171452"/>
            <a:ext cx="682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02133" y="4595467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loc:cal1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853512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7608290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loc:cal1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0" y="5298114"/>
            <a:ext cx="1021527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21773" y="5622669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loc:cal0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372694" y="4647827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>
                  <a:solidFill>
                    <a:srgbClr val="0000FF"/>
                  </a:solidFill>
                </a:rPr>
                <a:t>sp</a:t>
              </a:r>
              <a:r>
                <a:rPr lang="en-US" sz="2400" dirty="0" smtClean="0">
                  <a:solidFill>
                    <a:srgbClr val="0000FF"/>
                  </a:solidFill>
                </a:rPr>
                <a:t> (r1)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760702" y="5171452"/>
            <a:ext cx="682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8994259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9578473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loc:cal1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0" y="5527283"/>
            <a:ext cx="1021527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21773" y="5622669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loc:cal0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372694" y="4647827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760702" y="5171452"/>
            <a:ext cx="682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7643696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1849159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loc:cal1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0" y="5527283"/>
            <a:ext cx="1021527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21773" y="5622669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loc:cal0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372694" y="4647827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760702" y="5171452"/>
            <a:ext cx="682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85268" y="6133109"/>
            <a:ext cx="34818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Returning with answer in r3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21876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1627457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loc:cal1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0" y="4436160"/>
            <a:ext cx="1021527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21773" y="5622669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loc:cal0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372694" y="4647827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760702" y="5171452"/>
            <a:ext cx="682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5831217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1424169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2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0" y="4436160"/>
            <a:ext cx="1021527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21773" y="5622669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loc:cal0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372694" y="5115984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>
                  <a:solidFill>
                    <a:srgbClr val="0000FF"/>
                  </a:solidFill>
                </a:rPr>
                <a:t>sp</a:t>
              </a:r>
              <a:r>
                <a:rPr lang="en-US" sz="2400" dirty="0" smtClean="0">
                  <a:solidFill>
                    <a:srgbClr val="0000FF"/>
                  </a:solidFill>
                </a:rPr>
                <a:t> (r1)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295517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08714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0" y="4732493"/>
            <a:ext cx="1797638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21773" y="5622669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loc:cal0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372694" y="5115984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13854429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3962105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3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0" y="4732493"/>
            <a:ext cx="1797638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21773" y="5622669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loc:cal0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372694" y="5115984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15334063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8220174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3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0" y="5279482"/>
            <a:ext cx="1049749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21773" y="5622669"/>
            <a:ext cx="111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loc:cal0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372694" y="5115984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40563168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8950842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loc:cal0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3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0" y="5279482"/>
            <a:ext cx="1049749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6372694" y="5488096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>
                  <a:solidFill>
                    <a:srgbClr val="0000FF"/>
                  </a:solidFill>
                </a:rPr>
                <a:t>sp</a:t>
              </a:r>
              <a:r>
                <a:rPr lang="en-US" sz="2400" dirty="0" smtClean="0">
                  <a:solidFill>
                    <a:srgbClr val="0000FF"/>
                  </a:solidFill>
                </a:rPr>
                <a:t> (r1)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797535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3648117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loc:cal0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3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0" y="5531650"/>
            <a:ext cx="1049749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6372694" y="5488096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31739117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777" y="834242"/>
            <a:ext cx="426155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/>
                <a:cs typeface="Courier New"/>
              </a:rPr>
              <a:t>sum</a:t>
            </a: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bgt</a:t>
            </a:r>
            <a:r>
              <a:rPr lang="en-US" dirty="0">
                <a:latin typeface="Courier New"/>
                <a:cs typeface="Courier New"/>
              </a:rPr>
              <a:t> r3 r0 </a:t>
            </a:r>
            <a:r>
              <a:rPr lang="en-US" dirty="0" err="1" smtClean="0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r0 0 </a:t>
            </a: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r>
              <a:rPr lang="en-US" dirty="0" smtClean="0">
                <a:latin typeface="Courier New"/>
                <a:cs typeface="Courier New"/>
              </a:rPr>
              <a:t>  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done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 err="1">
                <a:latin typeface="Courier New"/>
                <a:cs typeface="Courier New"/>
              </a:rPr>
              <a:t>recurse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psh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sub r3 r3 1        </a:t>
            </a:r>
            <a:r>
              <a:rPr lang="en-US" dirty="0" smtClean="0">
                <a:latin typeface="Courier New"/>
                <a:cs typeface="Courier New"/>
              </a:rPr>
              <a:t>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lcw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sum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r2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pop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add r3 r3 r2        </a:t>
            </a:r>
          </a:p>
          <a:p>
            <a:r>
              <a:rPr lang="en-US" dirty="0">
                <a:latin typeface="Courier New"/>
                <a:cs typeface="Courier New"/>
              </a:rPr>
              <a:t>done</a:t>
            </a:r>
          </a:p>
          <a:p>
            <a:r>
              <a:rPr lang="en-US" dirty="0">
                <a:latin typeface="Courier New"/>
                <a:cs typeface="Courier New"/>
              </a:rPr>
              <a:t>        pop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   </a:t>
            </a:r>
            <a:r>
              <a:rPr lang="en-US" dirty="0" err="1">
                <a:latin typeface="Courier New"/>
                <a:cs typeface="Courier New"/>
              </a:rPr>
              <a:t>jmp</a:t>
            </a:r>
            <a:r>
              <a:rPr lang="en-US" dirty="0">
                <a:latin typeface="Courier New"/>
                <a:cs typeface="Courier New"/>
              </a:rPr>
              <a:t> r2            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0441158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loc:cal0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3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349140" y="5531650"/>
            <a:ext cx="1049749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6372694" y="5488096"/>
            <a:ext cx="1717891" cy="461665"/>
            <a:chOff x="6674556" y="5600891"/>
            <a:chExt cx="1717891" cy="461665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1485268" y="6133109"/>
            <a:ext cx="34818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Returning with answer in r3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37953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315969" y="993339"/>
            <a:ext cx="428977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Courier New"/>
                <a:cs typeface="Courier New"/>
              </a:rPr>
              <a:t> </a:t>
            </a:r>
            <a:r>
              <a:rPr lang="en-US" sz="2000" dirty="0" smtClean="0">
                <a:latin typeface="Courier New"/>
                <a:cs typeface="Courier New"/>
              </a:rPr>
              <a:t>       </a:t>
            </a:r>
            <a:r>
              <a:rPr lang="en-US" sz="2000" dirty="0" err="1" smtClean="0">
                <a:latin typeface="Courier New"/>
                <a:cs typeface="Courier New"/>
              </a:rPr>
              <a:t>loa</a:t>
            </a:r>
            <a:r>
              <a:rPr lang="en-US" sz="2000" dirty="0" smtClean="0">
                <a:latin typeface="Courier New"/>
                <a:cs typeface="Courier New"/>
              </a:rPr>
              <a:t> r3 r0</a:t>
            </a:r>
          </a:p>
          <a:p>
            <a:endParaRPr lang="en-US" sz="2000" dirty="0">
              <a:latin typeface="Courier New"/>
              <a:cs typeface="Courier New"/>
            </a:endParaRPr>
          </a:p>
          <a:p>
            <a:r>
              <a:rPr lang="en-US" sz="2000" dirty="0">
                <a:latin typeface="Courier New"/>
                <a:cs typeface="Courier New"/>
              </a:rPr>
              <a:t>        </a:t>
            </a:r>
            <a:r>
              <a:rPr lang="en-US" sz="2000" dirty="0" err="1">
                <a:latin typeface="Courier New"/>
                <a:cs typeface="Courier New"/>
              </a:rPr>
              <a:t>lcw</a:t>
            </a:r>
            <a:r>
              <a:rPr lang="en-US" sz="2000" dirty="0">
                <a:latin typeface="Courier New"/>
                <a:cs typeface="Courier New"/>
              </a:rPr>
              <a:t> r2 </a:t>
            </a:r>
            <a:r>
              <a:rPr lang="en-US" sz="2000" dirty="0" smtClean="0">
                <a:latin typeface="Courier New"/>
                <a:cs typeface="Courier New"/>
              </a:rPr>
              <a:t>sum</a:t>
            </a:r>
            <a:endParaRPr lang="en-US" sz="2000" dirty="0">
              <a:latin typeface="Courier New"/>
              <a:cs typeface="Courier New"/>
            </a:endParaRPr>
          </a:p>
          <a:p>
            <a:r>
              <a:rPr lang="en-US" sz="2000" dirty="0">
                <a:latin typeface="Courier New"/>
                <a:cs typeface="Courier New"/>
              </a:rPr>
              <a:t>        </a:t>
            </a:r>
            <a:r>
              <a:rPr lang="en-US" sz="2000" dirty="0" err="1">
                <a:latin typeface="Courier New"/>
                <a:cs typeface="Courier New"/>
              </a:rPr>
              <a:t>cal</a:t>
            </a:r>
            <a:r>
              <a:rPr lang="en-US" sz="2000" dirty="0">
                <a:latin typeface="Courier New"/>
                <a:cs typeface="Courier New"/>
              </a:rPr>
              <a:t> r2 </a:t>
            </a:r>
            <a:r>
              <a:rPr lang="en-US" sz="2000" dirty="0" smtClean="0">
                <a:latin typeface="Courier New"/>
                <a:cs typeface="Courier New"/>
              </a:rPr>
              <a:t>r2</a:t>
            </a:r>
            <a:endParaRPr lang="en-US" sz="2000" dirty="0">
              <a:latin typeface="Courier New"/>
              <a:cs typeface="Courier New"/>
            </a:endParaRPr>
          </a:p>
          <a:p>
            <a:endParaRPr lang="en-US" sz="2000" dirty="0">
              <a:latin typeface="Courier New"/>
              <a:cs typeface="Courier New"/>
            </a:endParaRPr>
          </a:p>
          <a:p>
            <a:r>
              <a:rPr lang="en-US" sz="2000" dirty="0">
                <a:latin typeface="Courier New"/>
                <a:cs typeface="Courier New"/>
              </a:rPr>
              <a:t>        </a:t>
            </a:r>
            <a:r>
              <a:rPr lang="en-US" sz="2000" dirty="0" err="1">
                <a:latin typeface="Courier New"/>
                <a:cs typeface="Courier New"/>
              </a:rPr>
              <a:t>sto</a:t>
            </a:r>
            <a:r>
              <a:rPr lang="en-US" sz="2000" dirty="0">
                <a:latin typeface="Courier New"/>
                <a:cs typeface="Courier New"/>
              </a:rPr>
              <a:t> r3 </a:t>
            </a:r>
            <a:r>
              <a:rPr lang="en-US" sz="2000" dirty="0" smtClean="0">
                <a:latin typeface="Courier New"/>
                <a:cs typeface="Courier New"/>
              </a:rPr>
              <a:t>r0</a:t>
            </a:r>
          </a:p>
          <a:p>
            <a:r>
              <a:rPr lang="en-US" sz="2000" dirty="0" smtClean="0">
                <a:latin typeface="Courier New"/>
                <a:cs typeface="Courier New"/>
              </a:rPr>
              <a:t>        </a:t>
            </a:r>
            <a:r>
              <a:rPr lang="en-US" sz="2000" dirty="0" err="1" smtClean="0">
                <a:latin typeface="Courier New"/>
                <a:cs typeface="Courier New"/>
              </a:rPr>
              <a:t>hlt</a:t>
            </a:r>
            <a:endParaRPr lang="en-US" sz="2000" dirty="0">
              <a:latin typeface="Courier New"/>
              <a:cs typeface="Courier New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4000" y="410444"/>
            <a:ext cx="15749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Calling sum</a:t>
            </a: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920284" y="2602005"/>
            <a:ext cx="1656525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4948850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loc:cal0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3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6372694" y="5488096"/>
            <a:ext cx="1717891" cy="461665"/>
            <a:chOff x="6674556" y="5600891"/>
            <a:chExt cx="1717891" cy="461665"/>
          </a:xfrm>
        </p:grpSpPr>
        <p:cxnSp>
          <p:nvCxnSpPr>
            <p:cNvPr id="9" name="Straight Arrow Connector 8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2735055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315969" y="993339"/>
            <a:ext cx="428977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Courier New"/>
                <a:cs typeface="Courier New"/>
              </a:rPr>
              <a:t> </a:t>
            </a:r>
            <a:r>
              <a:rPr lang="en-US" sz="2000" dirty="0" smtClean="0">
                <a:latin typeface="Courier New"/>
                <a:cs typeface="Courier New"/>
              </a:rPr>
              <a:t>       </a:t>
            </a:r>
            <a:r>
              <a:rPr lang="en-US" sz="2000" dirty="0" err="1" smtClean="0">
                <a:latin typeface="Courier New"/>
                <a:cs typeface="Courier New"/>
              </a:rPr>
              <a:t>loa</a:t>
            </a:r>
            <a:r>
              <a:rPr lang="en-US" sz="2000" dirty="0" smtClean="0">
                <a:latin typeface="Courier New"/>
                <a:cs typeface="Courier New"/>
              </a:rPr>
              <a:t> r3 r0</a:t>
            </a:r>
          </a:p>
          <a:p>
            <a:endParaRPr lang="en-US" sz="2000" dirty="0">
              <a:latin typeface="Courier New"/>
              <a:cs typeface="Courier New"/>
            </a:endParaRPr>
          </a:p>
          <a:p>
            <a:r>
              <a:rPr lang="en-US" sz="2000" dirty="0">
                <a:latin typeface="Courier New"/>
                <a:cs typeface="Courier New"/>
              </a:rPr>
              <a:t>        </a:t>
            </a:r>
            <a:r>
              <a:rPr lang="en-US" sz="2000" dirty="0" err="1">
                <a:latin typeface="Courier New"/>
                <a:cs typeface="Courier New"/>
              </a:rPr>
              <a:t>lcw</a:t>
            </a:r>
            <a:r>
              <a:rPr lang="en-US" sz="2000" dirty="0">
                <a:latin typeface="Courier New"/>
                <a:cs typeface="Courier New"/>
              </a:rPr>
              <a:t> r2 </a:t>
            </a:r>
            <a:r>
              <a:rPr lang="en-US" sz="2000" dirty="0" smtClean="0">
                <a:latin typeface="Courier New"/>
                <a:cs typeface="Courier New"/>
              </a:rPr>
              <a:t>sum</a:t>
            </a:r>
            <a:endParaRPr lang="en-US" sz="2000" dirty="0">
              <a:latin typeface="Courier New"/>
              <a:cs typeface="Courier New"/>
            </a:endParaRPr>
          </a:p>
          <a:p>
            <a:r>
              <a:rPr lang="en-US" sz="2000" dirty="0">
                <a:latin typeface="Courier New"/>
                <a:cs typeface="Courier New"/>
              </a:rPr>
              <a:t>        </a:t>
            </a:r>
            <a:r>
              <a:rPr lang="en-US" sz="2000" dirty="0" err="1">
                <a:latin typeface="Courier New"/>
                <a:cs typeface="Courier New"/>
              </a:rPr>
              <a:t>cal</a:t>
            </a:r>
            <a:r>
              <a:rPr lang="en-US" sz="2000" dirty="0">
                <a:latin typeface="Courier New"/>
                <a:cs typeface="Courier New"/>
              </a:rPr>
              <a:t> r2 </a:t>
            </a:r>
            <a:r>
              <a:rPr lang="en-US" sz="2000" dirty="0" smtClean="0">
                <a:latin typeface="Courier New"/>
                <a:cs typeface="Courier New"/>
              </a:rPr>
              <a:t>r2</a:t>
            </a:r>
            <a:endParaRPr lang="en-US" sz="2000" dirty="0">
              <a:latin typeface="Courier New"/>
              <a:cs typeface="Courier New"/>
            </a:endParaRPr>
          </a:p>
          <a:p>
            <a:endParaRPr lang="en-US" sz="2000" dirty="0">
              <a:latin typeface="Courier New"/>
              <a:cs typeface="Courier New"/>
            </a:endParaRPr>
          </a:p>
          <a:p>
            <a:r>
              <a:rPr lang="en-US" sz="2000" dirty="0">
                <a:latin typeface="Courier New"/>
                <a:cs typeface="Courier New"/>
              </a:rPr>
              <a:t>        </a:t>
            </a:r>
            <a:r>
              <a:rPr lang="en-US" sz="2000" dirty="0" err="1">
                <a:latin typeface="Courier New"/>
                <a:cs typeface="Courier New"/>
              </a:rPr>
              <a:t>sto</a:t>
            </a:r>
            <a:r>
              <a:rPr lang="en-US" sz="2000" dirty="0">
                <a:latin typeface="Courier New"/>
                <a:cs typeface="Courier New"/>
              </a:rPr>
              <a:t> r3 </a:t>
            </a:r>
            <a:r>
              <a:rPr lang="en-US" sz="2000" dirty="0" smtClean="0">
                <a:latin typeface="Courier New"/>
                <a:cs typeface="Courier New"/>
              </a:rPr>
              <a:t>r0</a:t>
            </a:r>
          </a:p>
          <a:p>
            <a:r>
              <a:rPr lang="en-US" sz="2000" dirty="0" smtClean="0">
                <a:latin typeface="Courier New"/>
                <a:cs typeface="Courier New"/>
              </a:rPr>
              <a:t>        </a:t>
            </a:r>
            <a:r>
              <a:rPr lang="en-US" sz="2000" dirty="0" err="1" smtClean="0">
                <a:latin typeface="Courier New"/>
                <a:cs typeface="Courier New"/>
              </a:rPr>
              <a:t>hlt</a:t>
            </a:r>
            <a:endParaRPr lang="en-US" sz="2000" dirty="0">
              <a:latin typeface="Courier New"/>
              <a:cs typeface="Courier New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4000" y="410444"/>
            <a:ext cx="15749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Calling sum</a:t>
            </a: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920284" y="2602005"/>
            <a:ext cx="1656525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4122921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loc:cal0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3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6372694" y="5488096"/>
            <a:ext cx="1717891" cy="461665"/>
            <a:chOff x="6674556" y="5600891"/>
            <a:chExt cx="1717891" cy="461665"/>
          </a:xfrm>
        </p:grpSpPr>
        <p:cxnSp>
          <p:nvCxnSpPr>
            <p:cNvPr id="9" name="Straight Arrow Connector 8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3854757" y="2912449"/>
            <a:ext cx="25179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Print the answer: </a:t>
            </a:r>
            <a:r>
              <a:rPr lang="en-US" sz="2400" dirty="0">
                <a:solidFill>
                  <a:srgbClr val="0000FF"/>
                </a:solidFill>
              </a:rPr>
              <a:t>3</a:t>
            </a:r>
            <a:r>
              <a:rPr lang="en-US" sz="2400" dirty="0" smtClean="0">
                <a:solidFill>
                  <a:srgbClr val="0000FF"/>
                </a:solidFill>
              </a:rPr>
              <a:t>!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55958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315969" y="993339"/>
            <a:ext cx="428977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Courier New"/>
                <a:cs typeface="Courier New"/>
              </a:rPr>
              <a:t> </a:t>
            </a:r>
            <a:r>
              <a:rPr lang="en-US" sz="2000" dirty="0" smtClean="0">
                <a:latin typeface="Courier New"/>
                <a:cs typeface="Courier New"/>
              </a:rPr>
              <a:t>       </a:t>
            </a:r>
            <a:r>
              <a:rPr lang="en-US" sz="2000" dirty="0" err="1" smtClean="0">
                <a:latin typeface="Courier New"/>
                <a:cs typeface="Courier New"/>
              </a:rPr>
              <a:t>loa</a:t>
            </a:r>
            <a:r>
              <a:rPr lang="en-US" sz="2000" dirty="0" smtClean="0">
                <a:latin typeface="Courier New"/>
                <a:cs typeface="Courier New"/>
              </a:rPr>
              <a:t> r3 r0</a:t>
            </a:r>
          </a:p>
          <a:p>
            <a:endParaRPr lang="en-US" sz="2000" dirty="0">
              <a:latin typeface="Courier New"/>
              <a:cs typeface="Courier New"/>
            </a:endParaRPr>
          </a:p>
          <a:p>
            <a:r>
              <a:rPr lang="en-US" sz="2000" dirty="0">
                <a:latin typeface="Courier New"/>
                <a:cs typeface="Courier New"/>
              </a:rPr>
              <a:t>        </a:t>
            </a:r>
            <a:r>
              <a:rPr lang="en-US" sz="2000" dirty="0" err="1">
                <a:latin typeface="Courier New"/>
                <a:cs typeface="Courier New"/>
              </a:rPr>
              <a:t>lcw</a:t>
            </a:r>
            <a:r>
              <a:rPr lang="en-US" sz="2000" dirty="0">
                <a:latin typeface="Courier New"/>
                <a:cs typeface="Courier New"/>
              </a:rPr>
              <a:t> r2 </a:t>
            </a:r>
            <a:r>
              <a:rPr lang="en-US" sz="2000" dirty="0" smtClean="0">
                <a:latin typeface="Courier New"/>
                <a:cs typeface="Courier New"/>
              </a:rPr>
              <a:t>sum</a:t>
            </a:r>
            <a:endParaRPr lang="en-US" sz="2000" dirty="0">
              <a:latin typeface="Courier New"/>
              <a:cs typeface="Courier New"/>
            </a:endParaRPr>
          </a:p>
          <a:p>
            <a:r>
              <a:rPr lang="en-US" sz="2000" dirty="0">
                <a:latin typeface="Courier New"/>
                <a:cs typeface="Courier New"/>
              </a:rPr>
              <a:t>        </a:t>
            </a:r>
            <a:r>
              <a:rPr lang="en-US" sz="2000" dirty="0" err="1">
                <a:latin typeface="Courier New"/>
                <a:cs typeface="Courier New"/>
              </a:rPr>
              <a:t>cal</a:t>
            </a:r>
            <a:r>
              <a:rPr lang="en-US" sz="2000" dirty="0">
                <a:latin typeface="Courier New"/>
                <a:cs typeface="Courier New"/>
              </a:rPr>
              <a:t> r2 </a:t>
            </a:r>
            <a:r>
              <a:rPr lang="en-US" sz="2000" dirty="0" smtClean="0">
                <a:latin typeface="Courier New"/>
                <a:cs typeface="Courier New"/>
              </a:rPr>
              <a:t>r2</a:t>
            </a:r>
            <a:endParaRPr lang="en-US" sz="2000" dirty="0">
              <a:latin typeface="Courier New"/>
              <a:cs typeface="Courier New"/>
            </a:endParaRPr>
          </a:p>
          <a:p>
            <a:endParaRPr lang="en-US" sz="2000" dirty="0">
              <a:latin typeface="Courier New"/>
              <a:cs typeface="Courier New"/>
            </a:endParaRPr>
          </a:p>
          <a:p>
            <a:r>
              <a:rPr lang="en-US" sz="2000" dirty="0">
                <a:latin typeface="Courier New"/>
                <a:cs typeface="Courier New"/>
              </a:rPr>
              <a:t>        </a:t>
            </a:r>
            <a:r>
              <a:rPr lang="en-US" sz="2000" dirty="0" err="1">
                <a:latin typeface="Courier New"/>
                <a:cs typeface="Courier New"/>
              </a:rPr>
              <a:t>sto</a:t>
            </a:r>
            <a:r>
              <a:rPr lang="en-US" sz="2000" dirty="0">
                <a:latin typeface="Courier New"/>
                <a:cs typeface="Courier New"/>
              </a:rPr>
              <a:t> r3 </a:t>
            </a:r>
            <a:r>
              <a:rPr lang="en-US" sz="2000" dirty="0" smtClean="0">
                <a:latin typeface="Courier New"/>
                <a:cs typeface="Courier New"/>
              </a:rPr>
              <a:t>r0</a:t>
            </a:r>
          </a:p>
          <a:p>
            <a:r>
              <a:rPr lang="en-US" sz="2000" dirty="0" smtClean="0">
                <a:latin typeface="Courier New"/>
                <a:cs typeface="Courier New"/>
              </a:rPr>
              <a:t>        </a:t>
            </a:r>
            <a:r>
              <a:rPr lang="en-US" sz="2000" dirty="0" err="1" smtClean="0">
                <a:latin typeface="Courier New"/>
                <a:cs typeface="Courier New"/>
              </a:rPr>
              <a:t>hlt</a:t>
            </a:r>
            <a:endParaRPr lang="en-US" sz="2000" dirty="0">
              <a:latin typeface="Courier New"/>
              <a:cs typeface="Courier New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4000" y="410444"/>
            <a:ext cx="15749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Calling sum</a:t>
            </a: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920284" y="2898338"/>
            <a:ext cx="1656525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9913328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loc:cal0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3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6372694" y="5488096"/>
            <a:ext cx="1717891" cy="461665"/>
            <a:chOff x="6674556" y="5600891"/>
            <a:chExt cx="1717891" cy="461665"/>
          </a:xfrm>
        </p:grpSpPr>
        <p:cxnSp>
          <p:nvCxnSpPr>
            <p:cNvPr id="9" name="Straight Arrow Connector 8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29675953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315969" y="993339"/>
            <a:ext cx="428977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Courier New"/>
                <a:cs typeface="Courier New"/>
              </a:rPr>
              <a:t> </a:t>
            </a:r>
            <a:r>
              <a:rPr lang="en-US" sz="2000" dirty="0" smtClean="0">
                <a:latin typeface="Courier New"/>
                <a:cs typeface="Courier New"/>
              </a:rPr>
              <a:t>       </a:t>
            </a:r>
            <a:r>
              <a:rPr lang="en-US" sz="2000" dirty="0" err="1" smtClean="0">
                <a:latin typeface="Courier New"/>
                <a:cs typeface="Courier New"/>
              </a:rPr>
              <a:t>loa</a:t>
            </a:r>
            <a:r>
              <a:rPr lang="en-US" sz="2000" dirty="0" smtClean="0">
                <a:latin typeface="Courier New"/>
                <a:cs typeface="Courier New"/>
              </a:rPr>
              <a:t> r3 r0</a:t>
            </a:r>
          </a:p>
          <a:p>
            <a:endParaRPr lang="en-US" sz="2000" dirty="0">
              <a:latin typeface="Courier New"/>
              <a:cs typeface="Courier New"/>
            </a:endParaRPr>
          </a:p>
          <a:p>
            <a:r>
              <a:rPr lang="en-US" sz="2000" dirty="0">
                <a:latin typeface="Courier New"/>
                <a:cs typeface="Courier New"/>
              </a:rPr>
              <a:t>        </a:t>
            </a:r>
            <a:r>
              <a:rPr lang="en-US" sz="2000" dirty="0" err="1">
                <a:latin typeface="Courier New"/>
                <a:cs typeface="Courier New"/>
              </a:rPr>
              <a:t>lcw</a:t>
            </a:r>
            <a:r>
              <a:rPr lang="en-US" sz="2000" dirty="0">
                <a:latin typeface="Courier New"/>
                <a:cs typeface="Courier New"/>
              </a:rPr>
              <a:t> r2 </a:t>
            </a:r>
            <a:r>
              <a:rPr lang="en-US" sz="2000" dirty="0" smtClean="0">
                <a:latin typeface="Courier New"/>
                <a:cs typeface="Courier New"/>
              </a:rPr>
              <a:t>sum</a:t>
            </a:r>
            <a:endParaRPr lang="en-US" sz="2000" dirty="0">
              <a:latin typeface="Courier New"/>
              <a:cs typeface="Courier New"/>
            </a:endParaRPr>
          </a:p>
          <a:p>
            <a:r>
              <a:rPr lang="en-US" sz="2000" dirty="0">
                <a:latin typeface="Courier New"/>
                <a:cs typeface="Courier New"/>
              </a:rPr>
              <a:t>        </a:t>
            </a:r>
            <a:r>
              <a:rPr lang="en-US" sz="2000" dirty="0" err="1">
                <a:latin typeface="Courier New"/>
                <a:cs typeface="Courier New"/>
              </a:rPr>
              <a:t>cal</a:t>
            </a:r>
            <a:r>
              <a:rPr lang="en-US" sz="2000" dirty="0">
                <a:latin typeface="Courier New"/>
                <a:cs typeface="Courier New"/>
              </a:rPr>
              <a:t> r2 </a:t>
            </a:r>
            <a:r>
              <a:rPr lang="en-US" sz="2000" dirty="0" smtClean="0">
                <a:latin typeface="Courier New"/>
                <a:cs typeface="Courier New"/>
              </a:rPr>
              <a:t>r2</a:t>
            </a:r>
            <a:endParaRPr lang="en-US" sz="2000" dirty="0">
              <a:latin typeface="Courier New"/>
              <a:cs typeface="Courier New"/>
            </a:endParaRPr>
          </a:p>
          <a:p>
            <a:endParaRPr lang="en-US" sz="2000" dirty="0">
              <a:latin typeface="Courier New"/>
              <a:cs typeface="Courier New"/>
            </a:endParaRPr>
          </a:p>
          <a:p>
            <a:r>
              <a:rPr lang="en-US" sz="2000" dirty="0">
                <a:latin typeface="Courier New"/>
                <a:cs typeface="Courier New"/>
              </a:rPr>
              <a:t>        </a:t>
            </a:r>
            <a:r>
              <a:rPr lang="en-US" sz="2000" dirty="0" err="1">
                <a:latin typeface="Courier New"/>
                <a:cs typeface="Courier New"/>
              </a:rPr>
              <a:t>sto</a:t>
            </a:r>
            <a:r>
              <a:rPr lang="en-US" sz="2000" dirty="0">
                <a:latin typeface="Courier New"/>
                <a:cs typeface="Courier New"/>
              </a:rPr>
              <a:t> r3 </a:t>
            </a:r>
            <a:r>
              <a:rPr lang="en-US" sz="2000" dirty="0" smtClean="0">
                <a:latin typeface="Courier New"/>
                <a:cs typeface="Courier New"/>
              </a:rPr>
              <a:t>r0</a:t>
            </a:r>
          </a:p>
          <a:p>
            <a:r>
              <a:rPr lang="en-US" sz="2000" dirty="0" smtClean="0">
                <a:latin typeface="Courier New"/>
                <a:cs typeface="Courier New"/>
              </a:rPr>
              <a:t>        </a:t>
            </a:r>
            <a:r>
              <a:rPr lang="en-US" sz="2000" dirty="0" err="1" smtClean="0">
                <a:latin typeface="Courier New"/>
                <a:cs typeface="Courier New"/>
              </a:rPr>
              <a:t>hlt</a:t>
            </a:r>
            <a:endParaRPr lang="en-US" sz="2000" dirty="0">
              <a:latin typeface="Courier New"/>
              <a:cs typeface="Courier New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4000" y="410444"/>
            <a:ext cx="15749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Calling sum</a:t>
            </a: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920284" y="2898338"/>
            <a:ext cx="1656525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149668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loc:cal0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3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6372694" y="5488096"/>
            <a:ext cx="1717891" cy="461665"/>
            <a:chOff x="6674556" y="5600891"/>
            <a:chExt cx="1717891" cy="461665"/>
          </a:xfrm>
        </p:grpSpPr>
        <p:cxnSp>
          <p:nvCxnSpPr>
            <p:cNvPr id="9" name="Straight Arrow Connector 8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549200" y="4189778"/>
            <a:ext cx="64040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Notice that when we’re all done, the stack is empty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980974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i="1" dirty="0" smtClean="0"/>
              <a:t>Real</a:t>
            </a:r>
            <a:r>
              <a:rPr lang="en-US" sz="3600" dirty="0" smtClean="0"/>
              <a:t> structure of CS52 program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18760" y="1797755"/>
            <a:ext cx="5582130" cy="49473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; great comments at the top!</a:t>
            </a:r>
          </a:p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;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err="1" smtClean="0">
                <a:latin typeface="Courier New"/>
                <a:cs typeface="Courier New"/>
              </a:rPr>
              <a:t>lcw</a:t>
            </a:r>
            <a:r>
              <a:rPr lang="en-US" sz="1800" dirty="0" smtClean="0">
                <a:latin typeface="Courier New"/>
                <a:cs typeface="Courier New"/>
              </a:rPr>
              <a:t> </a:t>
            </a:r>
            <a:r>
              <a:rPr lang="en-US" sz="1800" dirty="0">
                <a:latin typeface="Courier New"/>
                <a:cs typeface="Courier New"/>
              </a:rPr>
              <a:t>r1 stack        </a:t>
            </a:r>
            <a:endParaRPr lang="en-US" sz="1800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sz="1800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	instruction1		; comment</a:t>
            </a:r>
          </a:p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	instruction2		; comment</a:t>
            </a:r>
          </a:p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	...</a:t>
            </a: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smtClean="0">
                <a:latin typeface="Courier New"/>
                <a:cs typeface="Courier New"/>
              </a:rPr>
              <a:t>		</a:t>
            </a:r>
          </a:p>
          <a:p>
            <a:pPr marL="0" indent="0">
              <a:buNone/>
            </a:pPr>
            <a:endParaRPr lang="en-US" sz="1800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nl-NL" sz="1800" dirty="0">
                <a:latin typeface="Courier New"/>
                <a:cs typeface="Courier New"/>
              </a:rPr>
              <a:t>;</a:t>
            </a:r>
          </a:p>
          <a:p>
            <a:pPr marL="0" indent="0">
              <a:buNone/>
            </a:pPr>
            <a:r>
              <a:rPr lang="nl-NL" sz="1800" dirty="0">
                <a:latin typeface="Courier New"/>
                <a:cs typeface="Courier New"/>
              </a:rPr>
              <a:t>; stack area: 50 </a:t>
            </a:r>
            <a:r>
              <a:rPr lang="nl-NL" sz="1800" dirty="0" err="1">
                <a:latin typeface="Courier New"/>
                <a:cs typeface="Courier New"/>
              </a:rPr>
              <a:t>words</a:t>
            </a:r>
            <a:endParaRPr lang="nl-NL" sz="1800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nl-NL" sz="1800" dirty="0">
                <a:latin typeface="Courier New"/>
                <a:cs typeface="Courier New"/>
              </a:rPr>
              <a:t>;</a:t>
            </a:r>
          </a:p>
          <a:p>
            <a:pPr marL="0" indent="0">
              <a:buNone/>
            </a:pPr>
            <a:r>
              <a:rPr lang="nl-NL" sz="1800" dirty="0">
                <a:latin typeface="Courier New"/>
                <a:cs typeface="Courier New"/>
              </a:rPr>
              <a:t>        dat 100</a:t>
            </a:r>
          </a:p>
          <a:p>
            <a:pPr marL="0" indent="0">
              <a:buNone/>
            </a:pPr>
            <a:r>
              <a:rPr lang="nl-NL" sz="1800" dirty="0" smtClean="0">
                <a:latin typeface="Courier New"/>
                <a:cs typeface="Courier New"/>
              </a:rPr>
              <a:t>stack</a:t>
            </a:r>
            <a:r>
              <a:rPr lang="en-US" sz="1800" dirty="0" smtClean="0">
                <a:latin typeface="Courier New"/>
                <a:cs typeface="Courier New"/>
              </a:rPr>
              <a:t>			 </a:t>
            </a:r>
            <a:endParaRPr lang="en-US" sz="1800" dirty="0">
              <a:latin typeface="Courier New"/>
              <a:cs typeface="Courier New"/>
            </a:endParaRPr>
          </a:p>
        </p:txBody>
      </p:sp>
      <p:sp>
        <p:nvSpPr>
          <p:cNvPr id="4" name="Right Brace 3"/>
          <p:cNvSpPr/>
          <p:nvPr/>
        </p:nvSpPr>
        <p:spPr>
          <a:xfrm>
            <a:off x="4035778" y="5164667"/>
            <a:ext cx="338666" cy="1453444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752622" y="2217830"/>
            <a:ext cx="3683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Save address of highest end (highest address) of the stack in r1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52622" y="5773508"/>
            <a:ext cx="33393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Reserve 50 words for the stack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23614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Structure of a single parameter function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18759" y="1600200"/>
            <a:ext cx="8855907" cy="30141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 err="1" smtClean="0">
                <a:latin typeface="Courier New"/>
                <a:cs typeface="Courier New"/>
              </a:rPr>
              <a:t>fname</a:t>
            </a:r>
            <a:endParaRPr lang="en-US" sz="1800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	</a:t>
            </a:r>
            <a:r>
              <a:rPr lang="en-US" sz="1800" dirty="0" err="1" smtClean="0">
                <a:latin typeface="Courier New"/>
                <a:cs typeface="Courier New"/>
              </a:rPr>
              <a:t>psh</a:t>
            </a:r>
            <a:r>
              <a:rPr lang="en-US" sz="1800" dirty="0" smtClean="0">
                <a:latin typeface="Courier New"/>
                <a:cs typeface="Courier New"/>
              </a:rPr>
              <a:t> r2			; save return address on stack</a:t>
            </a:r>
          </a:p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	...			; do work using r3 as argument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smtClean="0">
                <a:latin typeface="Courier New"/>
                <a:cs typeface="Courier New"/>
              </a:rPr>
              <a:t>			; put result in r3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smtClean="0">
                <a:latin typeface="Courier New"/>
                <a:cs typeface="Courier New"/>
              </a:rPr>
              <a:t>pop r2			; restore return address from stack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err="1" smtClean="0">
                <a:latin typeface="Courier New"/>
                <a:cs typeface="Courier New"/>
              </a:rPr>
              <a:t>jmp</a:t>
            </a:r>
            <a:r>
              <a:rPr lang="en-US" sz="1800" dirty="0" smtClean="0">
                <a:latin typeface="Courier New"/>
                <a:cs typeface="Courier New"/>
              </a:rPr>
              <a:t> r2			; return to caller</a:t>
            </a:r>
            <a:endParaRPr lang="en-US" sz="1800" dirty="0">
              <a:latin typeface="Courier New"/>
              <a:cs typeface="Courier New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7445" y="4783667"/>
            <a:ext cx="6391493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conventions:</a:t>
            </a:r>
          </a:p>
          <a:p>
            <a:pPr marL="285750" indent="-285750">
              <a:buFontTx/>
              <a:buChar char="-"/>
            </a:pPr>
            <a:r>
              <a:rPr lang="en-US" sz="2400" dirty="0" smtClean="0"/>
              <a:t>argument is in r3</a:t>
            </a:r>
          </a:p>
          <a:p>
            <a:pPr marL="285750" indent="-285750">
              <a:buFontTx/>
              <a:buChar char="-"/>
            </a:pPr>
            <a:r>
              <a:rPr lang="en-US" sz="2400" dirty="0" smtClean="0"/>
              <a:t>r1 is off-limits since it’s used for the stack pointer</a:t>
            </a:r>
          </a:p>
          <a:p>
            <a:pPr marL="285750" indent="-285750">
              <a:buFontTx/>
              <a:buChar char="-"/>
            </a:pPr>
            <a:r>
              <a:rPr lang="en-US" sz="2400" dirty="0" smtClean="0"/>
              <a:t>return value goes in r3</a:t>
            </a:r>
          </a:p>
          <a:p>
            <a:pPr marL="285750" indent="-285750">
              <a:buFontTx/>
              <a:buChar char="-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083399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Functions with multiple arguments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118759" y="1600200"/>
            <a:ext cx="8855907" cy="30141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 err="1" smtClean="0">
                <a:latin typeface="Courier New"/>
                <a:cs typeface="Courier New"/>
              </a:rPr>
              <a:t>fname</a:t>
            </a:r>
            <a:endParaRPr lang="en-US" sz="1800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	</a:t>
            </a:r>
            <a:r>
              <a:rPr lang="en-US" sz="1800" dirty="0" err="1" smtClean="0">
                <a:latin typeface="Courier New"/>
                <a:cs typeface="Courier New"/>
              </a:rPr>
              <a:t>psh</a:t>
            </a:r>
            <a:r>
              <a:rPr lang="en-US" sz="1800" dirty="0" smtClean="0">
                <a:latin typeface="Courier New"/>
                <a:cs typeface="Courier New"/>
              </a:rPr>
              <a:t> r2			; save return address on stack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err="1" smtClean="0">
                <a:latin typeface="Courier New"/>
                <a:cs typeface="Courier New"/>
              </a:rPr>
              <a:t>loa</a:t>
            </a:r>
            <a:r>
              <a:rPr lang="en-US" sz="1800" dirty="0" smtClean="0">
                <a:latin typeface="Courier New"/>
                <a:cs typeface="Courier New"/>
              </a:rPr>
              <a:t> r2 r1 4         ; load the second parameter into r2</a:t>
            </a:r>
          </a:p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	...			; do work using r3 and r2 as arguments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smtClean="0">
                <a:latin typeface="Courier New"/>
                <a:cs typeface="Courier New"/>
              </a:rPr>
              <a:t>			; put result in r3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smtClean="0">
                <a:latin typeface="Courier New"/>
                <a:cs typeface="Courier New"/>
              </a:rPr>
              <a:t>pop r2			; restore return address from stack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err="1" smtClean="0">
                <a:latin typeface="Courier New"/>
                <a:cs typeface="Courier New"/>
              </a:rPr>
              <a:t>jmp</a:t>
            </a:r>
            <a:r>
              <a:rPr lang="en-US" sz="1800" dirty="0" smtClean="0">
                <a:latin typeface="Courier New"/>
                <a:cs typeface="Courier New"/>
              </a:rPr>
              <a:t> r2			; return to caller</a:t>
            </a:r>
            <a:endParaRPr lang="en-US" sz="1800" dirty="0">
              <a:latin typeface="Courier New"/>
              <a:cs typeface="Courier New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7445" y="4783667"/>
            <a:ext cx="5404043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conventions:</a:t>
            </a:r>
          </a:p>
          <a:p>
            <a:pPr marL="285750" indent="-285750">
              <a:buFontTx/>
              <a:buChar char="-"/>
            </a:pPr>
            <a:r>
              <a:rPr lang="en-US" sz="2000" dirty="0" smtClean="0"/>
              <a:t>first argument is in r3</a:t>
            </a:r>
          </a:p>
          <a:p>
            <a:pPr marL="285750" indent="-285750">
              <a:buFontTx/>
              <a:buChar char="-"/>
            </a:pPr>
            <a:r>
              <a:rPr lang="en-US" sz="2000" dirty="0" smtClean="0"/>
              <a:t>r1 is off-limits since it’s used for the stack pointer</a:t>
            </a:r>
          </a:p>
          <a:p>
            <a:pPr marL="285750" indent="-285750">
              <a:buFontTx/>
              <a:buChar char="-"/>
            </a:pPr>
            <a:r>
              <a:rPr lang="en-US" sz="2000" dirty="0" smtClean="0"/>
              <a:t>return value goes in r3</a:t>
            </a:r>
          </a:p>
          <a:p>
            <a:pPr marL="285750" indent="-285750">
              <a:buFontTx/>
              <a:buChar char="-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242882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Functions with multiple arguments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118759" y="1600200"/>
            <a:ext cx="8855907" cy="30141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 err="1" smtClean="0">
                <a:latin typeface="Courier New"/>
                <a:cs typeface="Courier New"/>
              </a:rPr>
              <a:t>fname</a:t>
            </a:r>
            <a:endParaRPr lang="en-US" sz="1800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	</a:t>
            </a:r>
            <a:r>
              <a:rPr lang="en-US" sz="1800" dirty="0" err="1" smtClean="0">
                <a:latin typeface="Courier New"/>
                <a:cs typeface="Courier New"/>
              </a:rPr>
              <a:t>psh</a:t>
            </a:r>
            <a:r>
              <a:rPr lang="en-US" sz="1800" dirty="0" smtClean="0">
                <a:latin typeface="Courier New"/>
                <a:cs typeface="Courier New"/>
              </a:rPr>
              <a:t> r2			; save return address on stack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err="1" smtClean="0">
                <a:latin typeface="Courier New"/>
                <a:cs typeface="Courier New"/>
              </a:rPr>
              <a:t>loa</a:t>
            </a:r>
            <a:r>
              <a:rPr lang="en-US" sz="1800" dirty="0" smtClean="0">
                <a:latin typeface="Courier New"/>
                <a:cs typeface="Courier New"/>
              </a:rPr>
              <a:t> r2 r1 4         ; load the second parameter into r2</a:t>
            </a:r>
          </a:p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	...			; do work using r3 and r2 as arguments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smtClean="0">
                <a:latin typeface="Courier New"/>
                <a:cs typeface="Courier New"/>
              </a:rPr>
              <a:t>			; put result in r3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smtClean="0">
                <a:latin typeface="Courier New"/>
                <a:cs typeface="Courier New"/>
              </a:rPr>
              <a:t>pop r2			; restore return address from stack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err="1" smtClean="0">
                <a:latin typeface="Courier New"/>
                <a:cs typeface="Courier New"/>
              </a:rPr>
              <a:t>jmp</a:t>
            </a:r>
            <a:r>
              <a:rPr lang="en-US" sz="1800" dirty="0" smtClean="0">
                <a:latin typeface="Courier New"/>
                <a:cs typeface="Courier New"/>
              </a:rPr>
              <a:t> r2			; return to caller</a:t>
            </a:r>
            <a:endParaRPr lang="en-US" sz="1800" dirty="0">
              <a:latin typeface="Courier New"/>
              <a:cs typeface="Courier New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87778" y="5771444"/>
            <a:ext cx="65990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does this operation do? What is the 4?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87778" y="2342444"/>
            <a:ext cx="1806222" cy="409223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890889" y="5037666"/>
            <a:ext cx="46810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solidFill>
                  <a:srgbClr val="FF6600"/>
                </a:solidFill>
              </a:rPr>
              <a:t>loa</a:t>
            </a:r>
            <a:r>
              <a:rPr lang="en-US" sz="2800" dirty="0" smtClean="0">
                <a:solidFill>
                  <a:srgbClr val="FF6600"/>
                </a:solidFill>
              </a:rPr>
              <a:t> R</a:t>
            </a:r>
            <a:r>
              <a:rPr lang="en-US" sz="2800" baseline="-25000" dirty="0" smtClean="0">
                <a:solidFill>
                  <a:srgbClr val="FF6600"/>
                </a:solidFill>
              </a:rPr>
              <a:t>a </a:t>
            </a:r>
            <a:r>
              <a:rPr lang="en-US" sz="2800" dirty="0" err="1" smtClean="0">
                <a:solidFill>
                  <a:srgbClr val="FF6600"/>
                </a:solidFill>
              </a:rPr>
              <a:t>R</a:t>
            </a:r>
            <a:r>
              <a:rPr lang="en-US" sz="2800" baseline="-25000" dirty="0" err="1" smtClean="0">
                <a:solidFill>
                  <a:srgbClr val="FF6600"/>
                </a:solidFill>
              </a:rPr>
              <a:t>b</a:t>
            </a:r>
            <a:r>
              <a:rPr lang="en-US" sz="2800" baseline="-25000" dirty="0" smtClean="0">
                <a:solidFill>
                  <a:srgbClr val="FF6600"/>
                </a:solidFill>
              </a:rPr>
              <a:t> </a:t>
            </a:r>
            <a:r>
              <a:rPr lang="en-US" sz="2800" dirty="0" smtClean="0">
                <a:solidFill>
                  <a:srgbClr val="FF6600"/>
                </a:solidFill>
              </a:rPr>
              <a:t>S:    R</a:t>
            </a:r>
            <a:r>
              <a:rPr lang="en-US" sz="2800" baseline="-25000" dirty="0" smtClean="0">
                <a:solidFill>
                  <a:srgbClr val="FF6600"/>
                </a:solidFill>
              </a:rPr>
              <a:t>a</a:t>
            </a:r>
            <a:r>
              <a:rPr lang="en-US" sz="2800" dirty="0" smtClean="0">
                <a:solidFill>
                  <a:srgbClr val="FF6600"/>
                </a:solidFill>
              </a:rPr>
              <a:t> = </a:t>
            </a:r>
            <a:r>
              <a:rPr lang="en-US" sz="2800" dirty="0" err="1" smtClean="0">
                <a:solidFill>
                  <a:srgbClr val="FF6600"/>
                </a:solidFill>
              </a:rPr>
              <a:t>mem</a:t>
            </a:r>
            <a:r>
              <a:rPr lang="en-US" sz="2800" dirty="0" smtClean="0">
                <a:solidFill>
                  <a:srgbClr val="FF6600"/>
                </a:solidFill>
              </a:rPr>
              <a:t>[</a:t>
            </a:r>
            <a:r>
              <a:rPr lang="en-US" sz="2800" dirty="0" err="1" smtClean="0">
                <a:solidFill>
                  <a:srgbClr val="FF6600"/>
                </a:solidFill>
              </a:rPr>
              <a:t>R</a:t>
            </a:r>
            <a:r>
              <a:rPr lang="en-US" sz="2800" baseline="-25000" dirty="0" err="1">
                <a:solidFill>
                  <a:srgbClr val="FF6600"/>
                </a:solidFill>
              </a:rPr>
              <a:t>b</a:t>
            </a:r>
            <a:r>
              <a:rPr lang="en-US" sz="2800" dirty="0" smtClean="0">
                <a:solidFill>
                  <a:srgbClr val="FF6600"/>
                </a:solidFill>
              </a:rPr>
              <a:t> + S]</a:t>
            </a:r>
            <a:endParaRPr lang="en-US" sz="2800" baseline="-25000" dirty="0">
              <a:solidFill>
                <a:srgbClr val="FF66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48556" y="4522057"/>
            <a:ext cx="41155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solidFill>
                  <a:srgbClr val="FF6600"/>
                </a:solidFill>
              </a:rPr>
              <a:t>loa</a:t>
            </a:r>
            <a:r>
              <a:rPr lang="en-US" sz="2800" dirty="0" smtClean="0">
                <a:solidFill>
                  <a:srgbClr val="FF6600"/>
                </a:solidFill>
              </a:rPr>
              <a:t> R</a:t>
            </a:r>
            <a:r>
              <a:rPr lang="en-US" sz="2800" baseline="-25000" dirty="0" smtClean="0">
                <a:solidFill>
                  <a:srgbClr val="FF6600"/>
                </a:solidFill>
              </a:rPr>
              <a:t>a </a:t>
            </a:r>
            <a:r>
              <a:rPr lang="en-US" sz="2800" dirty="0" err="1" smtClean="0">
                <a:solidFill>
                  <a:srgbClr val="FF6600"/>
                </a:solidFill>
              </a:rPr>
              <a:t>R</a:t>
            </a:r>
            <a:r>
              <a:rPr lang="en-US" sz="2800" baseline="-25000" dirty="0" err="1" smtClean="0">
                <a:solidFill>
                  <a:srgbClr val="FF6600"/>
                </a:solidFill>
              </a:rPr>
              <a:t>b</a:t>
            </a:r>
            <a:r>
              <a:rPr lang="en-US" sz="2800" dirty="0" smtClean="0">
                <a:solidFill>
                  <a:srgbClr val="FF6600"/>
                </a:solidFill>
              </a:rPr>
              <a:t>:       R</a:t>
            </a:r>
            <a:r>
              <a:rPr lang="en-US" sz="2800" baseline="-25000" dirty="0" smtClean="0">
                <a:solidFill>
                  <a:srgbClr val="FF6600"/>
                </a:solidFill>
              </a:rPr>
              <a:t>a</a:t>
            </a:r>
            <a:r>
              <a:rPr lang="en-US" sz="2800" dirty="0" smtClean="0">
                <a:solidFill>
                  <a:srgbClr val="FF6600"/>
                </a:solidFill>
              </a:rPr>
              <a:t> = </a:t>
            </a:r>
            <a:r>
              <a:rPr lang="en-US" sz="2800" dirty="0" err="1" smtClean="0">
                <a:solidFill>
                  <a:srgbClr val="FF6600"/>
                </a:solidFill>
              </a:rPr>
              <a:t>mem</a:t>
            </a:r>
            <a:r>
              <a:rPr lang="en-US" sz="2800" dirty="0" smtClean="0">
                <a:solidFill>
                  <a:srgbClr val="FF6600"/>
                </a:solidFill>
              </a:rPr>
              <a:t>[</a:t>
            </a:r>
            <a:r>
              <a:rPr lang="en-US" sz="2800" dirty="0" err="1" smtClean="0">
                <a:solidFill>
                  <a:srgbClr val="FF6600"/>
                </a:solidFill>
              </a:rPr>
              <a:t>R</a:t>
            </a:r>
            <a:r>
              <a:rPr lang="en-US" sz="2800" baseline="-25000" dirty="0" err="1" smtClean="0">
                <a:solidFill>
                  <a:srgbClr val="FF6600"/>
                </a:solidFill>
              </a:rPr>
              <a:t>b</a:t>
            </a:r>
            <a:r>
              <a:rPr lang="en-US" sz="2800" dirty="0" smtClean="0">
                <a:solidFill>
                  <a:srgbClr val="FF6600"/>
                </a:solidFill>
              </a:rPr>
              <a:t>]</a:t>
            </a:r>
            <a:endParaRPr lang="en-US" sz="2800" baseline="-25000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19039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Functions with multiple arguments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118759" y="1600200"/>
            <a:ext cx="8855907" cy="30141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 err="1" smtClean="0">
                <a:latin typeface="Courier New"/>
                <a:cs typeface="Courier New"/>
              </a:rPr>
              <a:t>fname</a:t>
            </a:r>
            <a:endParaRPr lang="en-US" sz="1800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	</a:t>
            </a:r>
            <a:r>
              <a:rPr lang="en-US" sz="1800" dirty="0" err="1" smtClean="0">
                <a:latin typeface="Courier New"/>
                <a:cs typeface="Courier New"/>
              </a:rPr>
              <a:t>psh</a:t>
            </a:r>
            <a:r>
              <a:rPr lang="en-US" sz="1800" dirty="0" smtClean="0">
                <a:latin typeface="Courier New"/>
                <a:cs typeface="Courier New"/>
              </a:rPr>
              <a:t> r2			; save return address on stack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err="1" smtClean="0">
                <a:latin typeface="Courier New"/>
                <a:cs typeface="Courier New"/>
              </a:rPr>
              <a:t>loa</a:t>
            </a:r>
            <a:r>
              <a:rPr lang="en-US" sz="1800" dirty="0" smtClean="0">
                <a:latin typeface="Courier New"/>
                <a:cs typeface="Courier New"/>
              </a:rPr>
              <a:t> r2 r1 4         ; load the second parameter into r2</a:t>
            </a:r>
          </a:p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	...			; do work using r3 and r2 as arguments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smtClean="0">
                <a:latin typeface="Courier New"/>
                <a:cs typeface="Courier New"/>
              </a:rPr>
              <a:t>			; put result in r3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smtClean="0">
                <a:latin typeface="Courier New"/>
                <a:cs typeface="Courier New"/>
              </a:rPr>
              <a:t>pop r2			; restore return address from stack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err="1" smtClean="0">
                <a:latin typeface="Courier New"/>
                <a:cs typeface="Courier New"/>
              </a:rPr>
              <a:t>jmp</a:t>
            </a:r>
            <a:r>
              <a:rPr lang="en-US" sz="1800" dirty="0" smtClean="0">
                <a:latin typeface="Courier New"/>
                <a:cs typeface="Courier New"/>
              </a:rPr>
              <a:t> r2			; return to caller</a:t>
            </a:r>
            <a:endParaRPr lang="en-US" sz="1800" dirty="0">
              <a:latin typeface="Courier New"/>
              <a:cs typeface="Courier New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6315" y="5644438"/>
            <a:ext cx="825097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r1 is the stack pointer and points at the top (next) slot</a:t>
            </a:r>
          </a:p>
          <a:p>
            <a:pPr marL="457200" indent="-4572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stacks grow towards smaller memory values</a:t>
            </a:r>
          </a:p>
        </p:txBody>
      </p:sp>
      <p:sp>
        <p:nvSpPr>
          <p:cNvPr id="7" name="Rectangle 6"/>
          <p:cNvSpPr/>
          <p:nvPr/>
        </p:nvSpPr>
        <p:spPr>
          <a:xfrm>
            <a:off x="987778" y="2342444"/>
            <a:ext cx="1806222" cy="409223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905000" y="5037666"/>
            <a:ext cx="46810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solidFill>
                  <a:srgbClr val="FF6600"/>
                </a:solidFill>
              </a:rPr>
              <a:t>loa</a:t>
            </a:r>
            <a:r>
              <a:rPr lang="en-US" sz="2800" dirty="0" smtClean="0">
                <a:solidFill>
                  <a:srgbClr val="FF6600"/>
                </a:solidFill>
              </a:rPr>
              <a:t> R</a:t>
            </a:r>
            <a:r>
              <a:rPr lang="en-US" sz="2800" baseline="-25000" dirty="0" smtClean="0">
                <a:solidFill>
                  <a:srgbClr val="FF6600"/>
                </a:solidFill>
              </a:rPr>
              <a:t>a </a:t>
            </a:r>
            <a:r>
              <a:rPr lang="en-US" sz="2800" dirty="0" err="1" smtClean="0">
                <a:solidFill>
                  <a:srgbClr val="FF6600"/>
                </a:solidFill>
              </a:rPr>
              <a:t>R</a:t>
            </a:r>
            <a:r>
              <a:rPr lang="en-US" sz="2800" baseline="-25000" dirty="0" err="1" smtClean="0">
                <a:solidFill>
                  <a:srgbClr val="FF6600"/>
                </a:solidFill>
              </a:rPr>
              <a:t>b</a:t>
            </a:r>
            <a:r>
              <a:rPr lang="en-US" sz="2800" baseline="-25000" dirty="0" smtClean="0">
                <a:solidFill>
                  <a:srgbClr val="FF6600"/>
                </a:solidFill>
              </a:rPr>
              <a:t> </a:t>
            </a:r>
            <a:r>
              <a:rPr lang="en-US" sz="2800" dirty="0" smtClean="0">
                <a:solidFill>
                  <a:srgbClr val="FF6600"/>
                </a:solidFill>
              </a:rPr>
              <a:t>S:    R</a:t>
            </a:r>
            <a:r>
              <a:rPr lang="en-US" sz="2800" baseline="-25000" dirty="0" smtClean="0">
                <a:solidFill>
                  <a:srgbClr val="FF6600"/>
                </a:solidFill>
              </a:rPr>
              <a:t>a</a:t>
            </a:r>
            <a:r>
              <a:rPr lang="en-US" sz="2800" dirty="0" smtClean="0">
                <a:solidFill>
                  <a:srgbClr val="FF6600"/>
                </a:solidFill>
              </a:rPr>
              <a:t> = </a:t>
            </a:r>
            <a:r>
              <a:rPr lang="en-US" sz="2800" dirty="0" err="1" smtClean="0">
                <a:solidFill>
                  <a:srgbClr val="FF6600"/>
                </a:solidFill>
              </a:rPr>
              <a:t>mem</a:t>
            </a:r>
            <a:r>
              <a:rPr lang="en-US" sz="2800" dirty="0" smtClean="0">
                <a:solidFill>
                  <a:srgbClr val="FF6600"/>
                </a:solidFill>
              </a:rPr>
              <a:t>[</a:t>
            </a:r>
            <a:r>
              <a:rPr lang="en-US" sz="2800" dirty="0" err="1" smtClean="0">
                <a:solidFill>
                  <a:srgbClr val="FF6600"/>
                </a:solidFill>
              </a:rPr>
              <a:t>R</a:t>
            </a:r>
            <a:r>
              <a:rPr lang="en-US" sz="2800" baseline="-25000" dirty="0" err="1">
                <a:solidFill>
                  <a:srgbClr val="FF6600"/>
                </a:solidFill>
              </a:rPr>
              <a:t>b</a:t>
            </a:r>
            <a:r>
              <a:rPr lang="en-US" sz="2800" dirty="0" smtClean="0">
                <a:solidFill>
                  <a:srgbClr val="FF6600"/>
                </a:solidFill>
              </a:rPr>
              <a:t> + S]</a:t>
            </a:r>
            <a:endParaRPr lang="en-US" sz="2800" baseline="-25000" dirty="0">
              <a:solidFill>
                <a:srgbClr val="FF66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48556" y="4522057"/>
            <a:ext cx="41155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solidFill>
                  <a:srgbClr val="FF6600"/>
                </a:solidFill>
              </a:rPr>
              <a:t>loa</a:t>
            </a:r>
            <a:r>
              <a:rPr lang="en-US" sz="2800" dirty="0" smtClean="0">
                <a:solidFill>
                  <a:srgbClr val="FF6600"/>
                </a:solidFill>
              </a:rPr>
              <a:t> R</a:t>
            </a:r>
            <a:r>
              <a:rPr lang="en-US" sz="2800" baseline="-25000" dirty="0" smtClean="0">
                <a:solidFill>
                  <a:srgbClr val="FF6600"/>
                </a:solidFill>
              </a:rPr>
              <a:t>a </a:t>
            </a:r>
            <a:r>
              <a:rPr lang="en-US" sz="2800" dirty="0" err="1" smtClean="0">
                <a:solidFill>
                  <a:srgbClr val="FF6600"/>
                </a:solidFill>
              </a:rPr>
              <a:t>R</a:t>
            </a:r>
            <a:r>
              <a:rPr lang="en-US" sz="2800" baseline="-25000" dirty="0" err="1" smtClean="0">
                <a:solidFill>
                  <a:srgbClr val="FF6600"/>
                </a:solidFill>
              </a:rPr>
              <a:t>b</a:t>
            </a:r>
            <a:r>
              <a:rPr lang="en-US" sz="2800" dirty="0" smtClean="0">
                <a:solidFill>
                  <a:srgbClr val="FF6600"/>
                </a:solidFill>
              </a:rPr>
              <a:t>:       R</a:t>
            </a:r>
            <a:r>
              <a:rPr lang="en-US" sz="2800" baseline="-25000" dirty="0" smtClean="0">
                <a:solidFill>
                  <a:srgbClr val="FF6600"/>
                </a:solidFill>
              </a:rPr>
              <a:t>a</a:t>
            </a:r>
            <a:r>
              <a:rPr lang="en-US" sz="2800" dirty="0" smtClean="0">
                <a:solidFill>
                  <a:srgbClr val="FF6600"/>
                </a:solidFill>
              </a:rPr>
              <a:t> = </a:t>
            </a:r>
            <a:r>
              <a:rPr lang="en-US" sz="2800" dirty="0" err="1" smtClean="0">
                <a:solidFill>
                  <a:srgbClr val="FF6600"/>
                </a:solidFill>
              </a:rPr>
              <a:t>mem</a:t>
            </a:r>
            <a:r>
              <a:rPr lang="en-US" sz="2800" dirty="0" smtClean="0">
                <a:solidFill>
                  <a:srgbClr val="FF6600"/>
                </a:solidFill>
              </a:rPr>
              <a:t>[</a:t>
            </a:r>
            <a:r>
              <a:rPr lang="en-US" sz="2800" dirty="0" err="1" smtClean="0">
                <a:solidFill>
                  <a:srgbClr val="FF6600"/>
                </a:solidFill>
              </a:rPr>
              <a:t>R</a:t>
            </a:r>
            <a:r>
              <a:rPr lang="en-US" sz="2800" baseline="-25000" dirty="0" err="1" smtClean="0">
                <a:solidFill>
                  <a:srgbClr val="FF6600"/>
                </a:solidFill>
              </a:rPr>
              <a:t>b</a:t>
            </a:r>
            <a:r>
              <a:rPr lang="en-US" sz="2800" dirty="0" smtClean="0">
                <a:solidFill>
                  <a:srgbClr val="FF6600"/>
                </a:solidFill>
              </a:rPr>
              <a:t>]</a:t>
            </a:r>
            <a:endParaRPr lang="en-US" sz="2800" baseline="-25000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66993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Functions with multiple arguments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118759" y="1600200"/>
            <a:ext cx="8855907" cy="30141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 err="1" smtClean="0">
                <a:latin typeface="Courier New"/>
                <a:cs typeface="Courier New"/>
              </a:rPr>
              <a:t>fname</a:t>
            </a:r>
            <a:endParaRPr lang="en-US" sz="1800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	</a:t>
            </a:r>
            <a:r>
              <a:rPr lang="en-US" sz="1800" dirty="0" err="1" smtClean="0">
                <a:latin typeface="Courier New"/>
                <a:cs typeface="Courier New"/>
              </a:rPr>
              <a:t>psh</a:t>
            </a:r>
            <a:r>
              <a:rPr lang="en-US" sz="1800" dirty="0" smtClean="0">
                <a:latin typeface="Courier New"/>
                <a:cs typeface="Courier New"/>
              </a:rPr>
              <a:t> r2			; save return address on stack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err="1" smtClean="0">
                <a:latin typeface="Courier New"/>
                <a:cs typeface="Courier New"/>
              </a:rPr>
              <a:t>loa</a:t>
            </a:r>
            <a:r>
              <a:rPr lang="en-US" sz="1800" dirty="0" smtClean="0">
                <a:latin typeface="Courier New"/>
                <a:cs typeface="Courier New"/>
              </a:rPr>
              <a:t> r2 r1 4         ; load the second parameter into r2</a:t>
            </a:r>
          </a:p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	...			; do work using r3 and r2 as arguments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smtClean="0">
                <a:latin typeface="Courier New"/>
                <a:cs typeface="Courier New"/>
              </a:rPr>
              <a:t>			; put result in r3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smtClean="0">
                <a:latin typeface="Courier New"/>
                <a:cs typeface="Courier New"/>
              </a:rPr>
              <a:t>pop r2			; restore return address from stack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err="1" smtClean="0">
                <a:latin typeface="Courier New"/>
                <a:cs typeface="Courier New"/>
              </a:rPr>
              <a:t>jmp</a:t>
            </a:r>
            <a:r>
              <a:rPr lang="en-US" sz="1800" dirty="0" smtClean="0">
                <a:latin typeface="Courier New"/>
                <a:cs typeface="Courier New"/>
              </a:rPr>
              <a:t> r2			; return to caller</a:t>
            </a:r>
            <a:endParaRPr lang="en-US" sz="1800" dirty="0">
              <a:latin typeface="Courier New"/>
              <a:cs typeface="Courier New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6315" y="4854222"/>
            <a:ext cx="8250977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r1 is the stack pointer and points at the top (next) slot</a:t>
            </a:r>
          </a:p>
          <a:p>
            <a:pPr marL="457200" indent="-4572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stacks grow towards smaller memory values</a:t>
            </a:r>
          </a:p>
          <a:p>
            <a:pPr marL="457200" indent="-4572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r1+2 is then the top value of the stack</a:t>
            </a:r>
          </a:p>
          <a:p>
            <a:pPr marL="457200" indent="-4572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r1+4 is the 2</a:t>
            </a:r>
            <a:r>
              <a:rPr lang="en-US" sz="2800" baseline="30000" dirty="0" smtClean="0">
                <a:solidFill>
                  <a:srgbClr val="0000FF"/>
                </a:solidFill>
              </a:rPr>
              <a:t>nd</a:t>
            </a:r>
            <a:r>
              <a:rPr lang="en-US" sz="2800" dirty="0" smtClean="0">
                <a:solidFill>
                  <a:srgbClr val="0000FF"/>
                </a:solidFill>
              </a:rPr>
              <a:t> value of the stack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87778" y="2342444"/>
            <a:ext cx="1806222" cy="409223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4367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recursive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332457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smtClean="0"/>
              <a:t>mystery(</a:t>
            </a:r>
            <a:r>
              <a:rPr lang="en-US" dirty="0" err="1"/>
              <a:t>int</a:t>
            </a:r>
            <a:r>
              <a:rPr lang="en-US" dirty="0"/>
              <a:t> a, </a:t>
            </a:r>
            <a:r>
              <a:rPr lang="en-US" dirty="0" err="1"/>
              <a:t>int</a:t>
            </a:r>
            <a:r>
              <a:rPr lang="en-US" dirty="0"/>
              <a:t> b){</a:t>
            </a:r>
          </a:p>
          <a:p>
            <a:pPr marL="0" indent="0">
              <a:buNone/>
            </a:pPr>
            <a:r>
              <a:rPr lang="en-US" dirty="0" smtClean="0"/>
              <a:t>    </a:t>
            </a:r>
            <a:r>
              <a:rPr lang="en-US" dirty="0"/>
              <a:t>if( b &lt;= 0 ){</a:t>
            </a:r>
          </a:p>
          <a:p>
            <a:pPr marL="0" indent="0">
              <a:buNone/>
            </a:pPr>
            <a:r>
              <a:rPr lang="en-US" dirty="0" smtClean="0"/>
              <a:t>      </a:t>
            </a:r>
            <a:r>
              <a:rPr lang="en-US" dirty="0"/>
              <a:t>return 0</a:t>
            </a:r>
          </a:p>
          <a:p>
            <a:pPr marL="0" indent="0">
              <a:buNone/>
            </a:pPr>
            <a:r>
              <a:rPr lang="en-US" dirty="0" smtClean="0"/>
              <a:t>    </a:t>
            </a:r>
            <a:r>
              <a:rPr lang="en-US" dirty="0"/>
              <a:t>else</a:t>
            </a:r>
          </a:p>
          <a:p>
            <a:pPr marL="0" indent="0">
              <a:buNone/>
            </a:pPr>
            <a:r>
              <a:rPr lang="en-US" dirty="0" smtClean="0"/>
              <a:t>      </a:t>
            </a:r>
            <a:r>
              <a:rPr lang="en-US" dirty="0"/>
              <a:t>return a + </a:t>
            </a:r>
            <a:r>
              <a:rPr lang="en-US" dirty="0" smtClean="0"/>
              <a:t>mystery(</a:t>
            </a:r>
            <a:r>
              <a:rPr lang="en-US" dirty="0"/>
              <a:t>a, b-1)</a:t>
            </a:r>
          </a:p>
          <a:p>
            <a:pPr marL="0" indent="0">
              <a:buNone/>
            </a:pPr>
            <a:r>
              <a:rPr lang="en-US" dirty="0" smtClean="0"/>
              <a:t>    }</a:t>
            </a:r>
          </a:p>
          <a:p>
            <a:pPr marL="0" indent="0">
              <a:buNone/>
            </a:pPr>
            <a:r>
              <a:rPr lang="en-US" dirty="0"/>
              <a:t>}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71890" y="5359779"/>
            <a:ext cx="41232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does this function do?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0655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332457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smtClean="0"/>
              <a:t>mystery(</a:t>
            </a:r>
            <a:r>
              <a:rPr lang="en-US" dirty="0" err="1"/>
              <a:t>int</a:t>
            </a:r>
            <a:r>
              <a:rPr lang="en-US" dirty="0"/>
              <a:t> a, </a:t>
            </a:r>
            <a:r>
              <a:rPr lang="en-US" dirty="0" err="1"/>
              <a:t>int</a:t>
            </a:r>
            <a:r>
              <a:rPr lang="en-US" dirty="0"/>
              <a:t> b){</a:t>
            </a:r>
          </a:p>
          <a:p>
            <a:pPr marL="0" indent="0">
              <a:buNone/>
            </a:pPr>
            <a:r>
              <a:rPr lang="en-US" dirty="0" smtClean="0"/>
              <a:t>    </a:t>
            </a:r>
            <a:r>
              <a:rPr lang="en-US" dirty="0"/>
              <a:t>if( b &lt;= 0 ){</a:t>
            </a:r>
          </a:p>
          <a:p>
            <a:pPr marL="0" indent="0">
              <a:buNone/>
            </a:pPr>
            <a:r>
              <a:rPr lang="en-US" dirty="0" smtClean="0"/>
              <a:t>      </a:t>
            </a:r>
            <a:r>
              <a:rPr lang="en-US" dirty="0"/>
              <a:t>return 0</a:t>
            </a:r>
          </a:p>
          <a:p>
            <a:pPr marL="0" indent="0">
              <a:buNone/>
            </a:pPr>
            <a:r>
              <a:rPr lang="en-US" dirty="0" smtClean="0"/>
              <a:t>    </a:t>
            </a:r>
            <a:r>
              <a:rPr lang="en-US" dirty="0"/>
              <a:t>else</a:t>
            </a:r>
          </a:p>
          <a:p>
            <a:pPr marL="0" indent="0">
              <a:buNone/>
            </a:pPr>
            <a:r>
              <a:rPr lang="en-US" dirty="0" smtClean="0"/>
              <a:t>      </a:t>
            </a:r>
            <a:r>
              <a:rPr lang="en-US" dirty="0"/>
              <a:t>return a + </a:t>
            </a:r>
            <a:r>
              <a:rPr lang="en-US" dirty="0" smtClean="0"/>
              <a:t>mystery(</a:t>
            </a:r>
            <a:r>
              <a:rPr lang="en-US" dirty="0"/>
              <a:t>a, b-1)</a:t>
            </a:r>
          </a:p>
          <a:p>
            <a:pPr marL="0" indent="0">
              <a:buNone/>
            </a:pPr>
            <a:r>
              <a:rPr lang="en-US" dirty="0" smtClean="0"/>
              <a:t>    }</a:t>
            </a:r>
          </a:p>
          <a:p>
            <a:pPr marL="0" indent="0">
              <a:buNone/>
            </a:pPr>
            <a:r>
              <a:rPr lang="en-US" dirty="0"/>
              <a:t>}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25223" y="5359779"/>
            <a:ext cx="64268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Multiplication… a*b (assuming b is positive)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2648" y="6208889"/>
            <a:ext cx="77408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Note to future Dave from past Dave: write the function up on the board </a:t>
            </a:r>
            <a:r>
              <a:rPr lang="en-US" sz="2000" dirty="0" smtClean="0">
                <a:solidFill>
                  <a:srgbClr val="FF6600"/>
                </a:solidFill>
                <a:sym typeface="Wingdings"/>
              </a:rPr>
              <a:t></a:t>
            </a:r>
            <a:r>
              <a:rPr lang="en-US" sz="2000" dirty="0" smtClean="0">
                <a:solidFill>
                  <a:srgbClr val="FF6600"/>
                </a:solidFill>
              </a:rPr>
              <a:t> </a:t>
            </a:r>
            <a:endParaRPr lang="en-US" sz="2000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3593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115711" y="76200"/>
            <a:ext cx="6544734" cy="6781800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err="1"/>
              <a:t>mult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/>
              <a:t>psh</a:t>
            </a:r>
            <a:r>
              <a:rPr lang="en-US" dirty="0"/>
              <a:t> r2             	</a:t>
            </a:r>
            <a:r>
              <a:rPr lang="en-US" dirty="0" smtClean="0"/>
              <a:t>; </a:t>
            </a:r>
            <a:r>
              <a:rPr lang="en-US" dirty="0"/>
              <a:t>save the return address</a:t>
            </a:r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/>
              <a:t>loa</a:t>
            </a:r>
            <a:r>
              <a:rPr lang="en-US" dirty="0"/>
              <a:t> r2 r1 4      </a:t>
            </a:r>
            <a:r>
              <a:rPr lang="en-US" dirty="0" smtClean="0"/>
              <a:t>	; </a:t>
            </a:r>
            <a:r>
              <a:rPr lang="en-US" dirty="0"/>
              <a:t>get at the 2nd argument, b</a:t>
            </a:r>
          </a:p>
          <a:p>
            <a:pPr marL="0" indent="0">
              <a:buNone/>
            </a:pPr>
            <a:r>
              <a:rPr lang="en-US" dirty="0"/>
              <a:t>                           </a:t>
            </a:r>
            <a:r>
              <a:rPr lang="en-US" dirty="0" smtClean="0"/>
              <a:t>   	; a </a:t>
            </a:r>
            <a:r>
              <a:rPr lang="en-US" dirty="0"/>
              <a:t>= r3, b = </a:t>
            </a:r>
            <a:r>
              <a:rPr lang="en-US" dirty="0" smtClean="0"/>
              <a:t>r2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 smtClean="0"/>
              <a:t>bgt</a:t>
            </a:r>
            <a:r>
              <a:rPr lang="en-US" dirty="0" smtClean="0"/>
              <a:t> r2 r0 </a:t>
            </a:r>
            <a:r>
              <a:rPr lang="en-US" dirty="0"/>
              <a:t>else   </a:t>
            </a:r>
            <a:r>
              <a:rPr lang="en-US" dirty="0" smtClean="0"/>
              <a:t>	; r2 &gt; 0, </a:t>
            </a:r>
            <a:r>
              <a:rPr lang="en-US" dirty="0"/>
              <a:t>i.e. recursive case</a:t>
            </a:r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smtClean="0"/>
              <a:t>add </a:t>
            </a:r>
            <a:r>
              <a:rPr lang="en-US" dirty="0"/>
              <a:t>r3 r0 0     </a:t>
            </a:r>
            <a:r>
              <a:rPr lang="en-US" dirty="0" smtClean="0"/>
              <a:t>	; </a:t>
            </a:r>
            <a:r>
              <a:rPr lang="en-US" dirty="0"/>
              <a:t>return 0</a:t>
            </a:r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/>
              <a:t>brs</a:t>
            </a:r>
            <a:r>
              <a:rPr lang="en-US" dirty="0"/>
              <a:t> </a:t>
            </a:r>
            <a:r>
              <a:rPr lang="en-US" dirty="0" err="1"/>
              <a:t>endif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else</a:t>
            </a:r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smtClean="0"/>
              <a:t>sub </a:t>
            </a:r>
            <a:r>
              <a:rPr lang="en-US" dirty="0"/>
              <a:t>r2 r2 1      </a:t>
            </a:r>
            <a:r>
              <a:rPr lang="en-US" dirty="0" smtClean="0"/>
              <a:t>	; </a:t>
            </a:r>
            <a:r>
              <a:rPr lang="en-US" dirty="0"/>
              <a:t>r2 = </a:t>
            </a:r>
            <a:r>
              <a:rPr lang="en-US" dirty="0" smtClean="0"/>
              <a:t>b-</a:t>
            </a:r>
            <a:r>
              <a:rPr lang="en-US" dirty="0"/>
              <a:t>1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/>
              <a:t>psh</a:t>
            </a:r>
            <a:r>
              <a:rPr lang="en-US" dirty="0"/>
              <a:t> r3             </a:t>
            </a:r>
            <a:r>
              <a:rPr lang="en-US" dirty="0" smtClean="0"/>
              <a:t>	; </a:t>
            </a:r>
            <a:r>
              <a:rPr lang="en-US" dirty="0"/>
              <a:t>save first argument, a, on stack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		; (</a:t>
            </a:r>
            <a:r>
              <a:rPr lang="en-US" dirty="0"/>
              <a:t>it's going to get overwritten by the return!)</a:t>
            </a:r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/>
              <a:t>psh</a:t>
            </a:r>
            <a:r>
              <a:rPr lang="en-US" dirty="0"/>
              <a:t> r2              </a:t>
            </a:r>
            <a:r>
              <a:rPr lang="en-US" dirty="0" smtClean="0"/>
              <a:t>	; </a:t>
            </a:r>
            <a:r>
              <a:rPr lang="en-US" dirty="0"/>
              <a:t>add r2 as 2nd argument, r3 shouldn't have changed</a:t>
            </a:r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/>
              <a:t>lcw</a:t>
            </a:r>
            <a:r>
              <a:rPr lang="en-US" dirty="0"/>
              <a:t> r2 </a:t>
            </a:r>
            <a:r>
              <a:rPr lang="en-US" dirty="0" err="1"/>
              <a:t>mult</a:t>
            </a:r>
            <a:r>
              <a:rPr lang="en-US" dirty="0"/>
              <a:t>         ; call </a:t>
            </a:r>
            <a:r>
              <a:rPr lang="en-US" dirty="0" err="1"/>
              <a:t>mult</a:t>
            </a:r>
            <a:r>
              <a:rPr lang="en-US" dirty="0"/>
              <a:t> recursively</a:t>
            </a:r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/>
              <a:t>cal</a:t>
            </a:r>
            <a:r>
              <a:rPr lang="en-US" dirty="0"/>
              <a:t> r2 r2</a:t>
            </a:r>
          </a:p>
          <a:p>
            <a:pPr marL="0" indent="0">
              <a:buNone/>
            </a:pPr>
            <a:r>
              <a:rPr lang="en-US" dirty="0"/>
              <a:t>        pop </a:t>
            </a:r>
            <a:r>
              <a:rPr lang="en-US" dirty="0" smtClean="0"/>
              <a:t>r0              	; </a:t>
            </a:r>
            <a:r>
              <a:rPr lang="en-US" dirty="0"/>
              <a:t>pop 2nd argument off stack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smtClean="0"/>
              <a:t>pop r2</a:t>
            </a:r>
            <a:r>
              <a:rPr lang="en-US" dirty="0" smtClean="0"/>
              <a:t>       </a:t>
            </a:r>
            <a:r>
              <a:rPr lang="en-US" dirty="0" smtClean="0"/>
              <a:t>	; </a:t>
            </a:r>
            <a:r>
              <a:rPr lang="en-US" dirty="0" smtClean="0"/>
              <a:t>pop</a:t>
            </a:r>
            <a:r>
              <a:rPr lang="en-US" dirty="0" smtClean="0"/>
              <a:t> ‘a’ </a:t>
            </a:r>
            <a:r>
              <a:rPr lang="en-US" dirty="0"/>
              <a:t>into r2 off of the stack</a:t>
            </a:r>
          </a:p>
          <a:p>
            <a:pPr marL="0" indent="0">
              <a:buNone/>
            </a:pPr>
            <a:r>
              <a:rPr lang="en-US" dirty="0"/>
              <a:t>        add r3 r3 r2      </a:t>
            </a:r>
            <a:r>
              <a:rPr lang="en-US" dirty="0" smtClean="0"/>
              <a:t>	; </a:t>
            </a:r>
            <a:r>
              <a:rPr lang="en-US" dirty="0"/>
              <a:t>r3 = a + </a:t>
            </a:r>
            <a:r>
              <a:rPr lang="en-US" dirty="0" err="1"/>
              <a:t>mult</a:t>
            </a:r>
            <a:r>
              <a:rPr lang="en-US" dirty="0"/>
              <a:t>(a, b-1</a:t>
            </a:r>
            <a:r>
              <a:rPr lang="en-US" dirty="0" smtClean="0"/>
              <a:t>)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endif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  pop r2              </a:t>
            </a:r>
            <a:r>
              <a:rPr lang="en-US" dirty="0" smtClean="0"/>
              <a:t>	; </a:t>
            </a:r>
            <a:r>
              <a:rPr lang="en-US" dirty="0"/>
              <a:t>get the return address</a:t>
            </a:r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/>
              <a:t>jmp</a:t>
            </a:r>
            <a:r>
              <a:rPr lang="en-US" dirty="0"/>
              <a:t> r2              </a:t>
            </a:r>
            <a:r>
              <a:rPr lang="en-US" dirty="0" smtClean="0"/>
              <a:t>	; </a:t>
            </a:r>
            <a:r>
              <a:rPr lang="en-US" dirty="0"/>
              <a:t>return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29430" y="625059"/>
            <a:ext cx="20843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Function startup</a:t>
            </a:r>
            <a:endParaRPr lang="en-US" sz="2400" dirty="0">
              <a:solidFill>
                <a:srgbClr val="FF66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813558" y="1798515"/>
            <a:ext cx="13942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Base case</a:t>
            </a:r>
            <a:endParaRPr lang="en-US" sz="2400" dirty="0">
              <a:solidFill>
                <a:srgbClr val="FF66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926788" y="3924716"/>
            <a:ext cx="19210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Recursive case</a:t>
            </a:r>
            <a:endParaRPr lang="en-US" sz="2400" dirty="0">
              <a:solidFill>
                <a:srgbClr val="FF66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75136" y="5094872"/>
            <a:ext cx="16715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FF6600"/>
                </a:solidFill>
              </a:rPr>
              <a:t>answer calculation</a:t>
            </a:r>
            <a:endParaRPr lang="en-US" sz="1600" dirty="0">
              <a:solidFill>
                <a:srgbClr val="FF66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76788" y="4047827"/>
            <a:ext cx="12612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FF6600"/>
                </a:solidFill>
              </a:rPr>
              <a:t>Recursive call</a:t>
            </a:r>
            <a:endParaRPr lang="en-US" sz="1600" dirty="0">
              <a:solidFill>
                <a:srgbClr val="FF66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568013" y="5989515"/>
            <a:ext cx="35433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Function cleanup and return</a:t>
            </a:r>
            <a:endParaRPr lang="en-US" sz="2400" dirty="0">
              <a:solidFill>
                <a:srgbClr val="FF6600"/>
              </a:solidFill>
            </a:endParaRPr>
          </a:p>
        </p:txBody>
      </p:sp>
      <p:sp>
        <p:nvSpPr>
          <p:cNvPr id="11" name="Right Brace 10"/>
          <p:cNvSpPr/>
          <p:nvPr/>
        </p:nvSpPr>
        <p:spPr>
          <a:xfrm>
            <a:off x="4675136" y="239889"/>
            <a:ext cx="629363" cy="959555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Brace 11"/>
          <p:cNvSpPr/>
          <p:nvPr/>
        </p:nvSpPr>
        <p:spPr>
          <a:xfrm>
            <a:off x="4675136" y="1509889"/>
            <a:ext cx="629363" cy="889000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Brace 12"/>
          <p:cNvSpPr/>
          <p:nvPr/>
        </p:nvSpPr>
        <p:spPr>
          <a:xfrm>
            <a:off x="6116671" y="2566160"/>
            <a:ext cx="629363" cy="3261729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Brace 13"/>
          <p:cNvSpPr/>
          <p:nvPr/>
        </p:nvSpPr>
        <p:spPr>
          <a:xfrm>
            <a:off x="4827536" y="5989515"/>
            <a:ext cx="629363" cy="668106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0250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115711" y="76200"/>
            <a:ext cx="6544734" cy="6781800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err="1"/>
              <a:t>mult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/>
              <a:t>psh</a:t>
            </a:r>
            <a:r>
              <a:rPr lang="en-US" dirty="0"/>
              <a:t> r2             	</a:t>
            </a:r>
            <a:r>
              <a:rPr lang="en-US" dirty="0" smtClean="0"/>
              <a:t>; </a:t>
            </a:r>
            <a:r>
              <a:rPr lang="en-US" dirty="0"/>
              <a:t>save the return address</a:t>
            </a:r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/>
              <a:t>loa</a:t>
            </a:r>
            <a:r>
              <a:rPr lang="en-US" dirty="0"/>
              <a:t> r2 r1 4      </a:t>
            </a:r>
            <a:r>
              <a:rPr lang="en-US" dirty="0" smtClean="0"/>
              <a:t>	; </a:t>
            </a:r>
            <a:r>
              <a:rPr lang="en-US" dirty="0"/>
              <a:t>get at the 2nd argument, b</a:t>
            </a:r>
          </a:p>
          <a:p>
            <a:pPr marL="0" indent="0">
              <a:buNone/>
            </a:pPr>
            <a:r>
              <a:rPr lang="en-US" dirty="0"/>
              <a:t>                           </a:t>
            </a:r>
            <a:r>
              <a:rPr lang="en-US" dirty="0" smtClean="0"/>
              <a:t>   	; </a:t>
            </a:r>
            <a:r>
              <a:rPr lang="en-US" dirty="0"/>
              <a:t>a = r3, b = r2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 smtClean="0"/>
              <a:t>bgt</a:t>
            </a:r>
            <a:r>
              <a:rPr lang="en-US" dirty="0" smtClean="0"/>
              <a:t> r2 r0 </a:t>
            </a:r>
            <a:r>
              <a:rPr lang="en-US" dirty="0"/>
              <a:t>else   </a:t>
            </a:r>
            <a:r>
              <a:rPr lang="en-US" dirty="0" smtClean="0"/>
              <a:t>	; r2 &gt; 0, </a:t>
            </a:r>
            <a:r>
              <a:rPr lang="en-US" dirty="0"/>
              <a:t>i.e. recursive case</a:t>
            </a:r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smtClean="0"/>
              <a:t>add </a:t>
            </a:r>
            <a:r>
              <a:rPr lang="en-US" dirty="0"/>
              <a:t>r3 r0 0     </a:t>
            </a:r>
            <a:r>
              <a:rPr lang="en-US" dirty="0" smtClean="0"/>
              <a:t>	; </a:t>
            </a:r>
            <a:r>
              <a:rPr lang="en-US" dirty="0"/>
              <a:t>return 0</a:t>
            </a:r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/>
              <a:t>brs</a:t>
            </a:r>
            <a:r>
              <a:rPr lang="en-US" dirty="0"/>
              <a:t> </a:t>
            </a:r>
            <a:r>
              <a:rPr lang="en-US" dirty="0" err="1"/>
              <a:t>endif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else</a:t>
            </a:r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smtClean="0"/>
              <a:t>sub </a:t>
            </a:r>
            <a:r>
              <a:rPr lang="en-US" dirty="0"/>
              <a:t>r2 r2 1      </a:t>
            </a:r>
            <a:r>
              <a:rPr lang="en-US" dirty="0" smtClean="0"/>
              <a:t>	; </a:t>
            </a:r>
            <a:r>
              <a:rPr lang="en-US" dirty="0"/>
              <a:t>r2 = </a:t>
            </a:r>
            <a:r>
              <a:rPr lang="en-US" dirty="0" smtClean="0"/>
              <a:t>b-</a:t>
            </a:r>
            <a:r>
              <a:rPr lang="en-US" dirty="0"/>
              <a:t>1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/>
              <a:t>psh</a:t>
            </a:r>
            <a:r>
              <a:rPr lang="en-US" dirty="0"/>
              <a:t> r3             </a:t>
            </a:r>
            <a:r>
              <a:rPr lang="en-US" dirty="0" smtClean="0"/>
              <a:t>	; </a:t>
            </a:r>
            <a:r>
              <a:rPr lang="en-US" dirty="0"/>
              <a:t>save first argument, a, on stack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		; (</a:t>
            </a:r>
            <a:r>
              <a:rPr lang="en-US" dirty="0"/>
              <a:t>it's going to get overwritten by the return!)</a:t>
            </a:r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/>
              <a:t>psh</a:t>
            </a:r>
            <a:r>
              <a:rPr lang="en-US" dirty="0"/>
              <a:t> r2              </a:t>
            </a:r>
            <a:r>
              <a:rPr lang="en-US" dirty="0" smtClean="0"/>
              <a:t>	; </a:t>
            </a:r>
            <a:r>
              <a:rPr lang="en-US" dirty="0"/>
              <a:t>add r2 as 2nd argument, r3 shouldn't have changed</a:t>
            </a:r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/>
              <a:t>lcw</a:t>
            </a:r>
            <a:r>
              <a:rPr lang="en-US" dirty="0"/>
              <a:t> r2 </a:t>
            </a:r>
            <a:r>
              <a:rPr lang="en-US" dirty="0" err="1"/>
              <a:t>mult</a:t>
            </a:r>
            <a:r>
              <a:rPr lang="en-US" dirty="0"/>
              <a:t>         ; call </a:t>
            </a:r>
            <a:r>
              <a:rPr lang="en-US" dirty="0" err="1"/>
              <a:t>mult</a:t>
            </a:r>
            <a:r>
              <a:rPr lang="en-US" dirty="0"/>
              <a:t> recursively</a:t>
            </a:r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/>
              <a:t>cal</a:t>
            </a:r>
            <a:r>
              <a:rPr lang="en-US" dirty="0"/>
              <a:t> r2 r2</a:t>
            </a:r>
          </a:p>
          <a:p>
            <a:pPr marL="0" indent="0">
              <a:buNone/>
            </a:pPr>
            <a:r>
              <a:rPr lang="en-US" dirty="0"/>
              <a:t>        pop </a:t>
            </a:r>
            <a:r>
              <a:rPr lang="en-US" dirty="0" smtClean="0"/>
              <a:t>r0              	; </a:t>
            </a:r>
            <a:r>
              <a:rPr lang="en-US" dirty="0"/>
              <a:t>pop 2nd argument off stack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smtClean="0"/>
              <a:t>pop r2       	; pop ‘a’ </a:t>
            </a:r>
            <a:r>
              <a:rPr lang="en-US" dirty="0"/>
              <a:t>into r2 off of the stack</a:t>
            </a:r>
          </a:p>
          <a:p>
            <a:pPr marL="0" indent="0">
              <a:buNone/>
            </a:pPr>
            <a:r>
              <a:rPr lang="en-US" dirty="0"/>
              <a:t>        add r3 r3 r2      </a:t>
            </a:r>
            <a:r>
              <a:rPr lang="en-US" dirty="0" smtClean="0"/>
              <a:t>	; </a:t>
            </a:r>
            <a:r>
              <a:rPr lang="en-US" dirty="0"/>
              <a:t>r3 = a + </a:t>
            </a:r>
            <a:r>
              <a:rPr lang="en-US" dirty="0" err="1"/>
              <a:t>mult</a:t>
            </a:r>
            <a:r>
              <a:rPr lang="en-US" dirty="0"/>
              <a:t>(a, b-1</a:t>
            </a:r>
            <a:r>
              <a:rPr lang="en-US" dirty="0" smtClean="0"/>
              <a:t>)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endif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  pop r2              </a:t>
            </a:r>
            <a:r>
              <a:rPr lang="en-US" dirty="0" smtClean="0"/>
              <a:t>	; </a:t>
            </a:r>
            <a:r>
              <a:rPr lang="en-US" dirty="0"/>
              <a:t>get the return address</a:t>
            </a:r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/>
              <a:t>jmp</a:t>
            </a:r>
            <a:r>
              <a:rPr lang="en-US" dirty="0"/>
              <a:t> r2              </a:t>
            </a:r>
            <a:r>
              <a:rPr lang="en-US" dirty="0" smtClean="0"/>
              <a:t>	; </a:t>
            </a:r>
            <a:r>
              <a:rPr lang="en-US" dirty="0"/>
              <a:t>return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29430" y="625059"/>
            <a:ext cx="20843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Function startup</a:t>
            </a:r>
            <a:endParaRPr lang="en-US" sz="2400" dirty="0">
              <a:solidFill>
                <a:srgbClr val="FF66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689590" y="1365459"/>
            <a:ext cx="16961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 if( b &lt;= 0 </a:t>
            </a:r>
            <a:r>
              <a:rPr lang="en-US" sz="2400" dirty="0" smtClean="0">
                <a:solidFill>
                  <a:srgbClr val="0000FF"/>
                </a:solidFill>
              </a:rPr>
              <a:t>)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568013" y="5989515"/>
            <a:ext cx="35433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Function cleanup and return</a:t>
            </a:r>
            <a:endParaRPr lang="en-US" sz="2400" dirty="0">
              <a:solidFill>
                <a:srgbClr val="FF6600"/>
              </a:solidFill>
            </a:endParaRPr>
          </a:p>
        </p:txBody>
      </p:sp>
      <p:sp>
        <p:nvSpPr>
          <p:cNvPr id="11" name="Right Brace 10"/>
          <p:cNvSpPr/>
          <p:nvPr/>
        </p:nvSpPr>
        <p:spPr>
          <a:xfrm>
            <a:off x="4675136" y="239889"/>
            <a:ext cx="629363" cy="959555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Brace 13"/>
          <p:cNvSpPr/>
          <p:nvPr/>
        </p:nvSpPr>
        <p:spPr>
          <a:xfrm>
            <a:off x="4827536" y="5989515"/>
            <a:ext cx="629363" cy="668106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6770943" y="1763360"/>
            <a:ext cx="11574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return 0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764918" y="3474214"/>
            <a:ext cx="20649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mystery(a, b-1)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219997" y="5080761"/>
            <a:ext cx="26099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a + </a:t>
            </a:r>
            <a:r>
              <a:rPr lang="en-US" sz="2400" dirty="0">
                <a:solidFill>
                  <a:srgbClr val="0000FF"/>
                </a:solidFill>
              </a:rPr>
              <a:t>mystery(a, b-1)</a:t>
            </a:r>
          </a:p>
          <a:p>
            <a:r>
              <a:rPr lang="en-US" sz="2400" dirty="0" smtClean="0">
                <a:solidFill>
                  <a:srgbClr val="0000FF"/>
                </a:solidFill>
              </a:rPr>
              <a:t> 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65725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115711" y="76200"/>
            <a:ext cx="6544734" cy="6781800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err="1"/>
              <a:t>mult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/>
              <a:t>psh</a:t>
            </a:r>
            <a:r>
              <a:rPr lang="en-US" dirty="0"/>
              <a:t> r2             	</a:t>
            </a:r>
            <a:r>
              <a:rPr lang="en-US" dirty="0" smtClean="0"/>
              <a:t>; </a:t>
            </a:r>
            <a:r>
              <a:rPr lang="en-US" dirty="0"/>
              <a:t>save the return address</a:t>
            </a:r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/>
              <a:t>loa</a:t>
            </a:r>
            <a:r>
              <a:rPr lang="en-US" dirty="0"/>
              <a:t> r2 r1 4      </a:t>
            </a:r>
            <a:r>
              <a:rPr lang="en-US" dirty="0" smtClean="0"/>
              <a:t>	; </a:t>
            </a:r>
            <a:r>
              <a:rPr lang="en-US" dirty="0"/>
              <a:t>get at the 2nd argument, b</a:t>
            </a:r>
          </a:p>
          <a:p>
            <a:pPr marL="0" indent="0">
              <a:buNone/>
            </a:pPr>
            <a:r>
              <a:rPr lang="en-US" dirty="0" smtClean="0"/>
              <a:t>                              	; a = r3, b = r2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 smtClean="0"/>
              <a:t>bgt</a:t>
            </a:r>
            <a:r>
              <a:rPr lang="en-US" dirty="0" smtClean="0"/>
              <a:t> r2 r0 </a:t>
            </a:r>
            <a:r>
              <a:rPr lang="en-US" dirty="0"/>
              <a:t>else   </a:t>
            </a:r>
            <a:r>
              <a:rPr lang="en-US" dirty="0" smtClean="0"/>
              <a:t>	; r2 &gt; 0, </a:t>
            </a:r>
            <a:r>
              <a:rPr lang="en-US" dirty="0"/>
              <a:t>i.e. recursive case</a:t>
            </a:r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smtClean="0"/>
              <a:t>add </a:t>
            </a:r>
            <a:r>
              <a:rPr lang="en-US" dirty="0"/>
              <a:t>r3 r0 0     </a:t>
            </a:r>
            <a:r>
              <a:rPr lang="en-US" dirty="0" smtClean="0"/>
              <a:t>	; </a:t>
            </a:r>
            <a:r>
              <a:rPr lang="en-US" dirty="0"/>
              <a:t>return 0</a:t>
            </a:r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/>
              <a:t>brs</a:t>
            </a:r>
            <a:r>
              <a:rPr lang="en-US" dirty="0"/>
              <a:t> </a:t>
            </a:r>
            <a:r>
              <a:rPr lang="en-US" dirty="0" err="1"/>
              <a:t>endif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else</a:t>
            </a:r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smtClean="0"/>
              <a:t>sub </a:t>
            </a:r>
            <a:r>
              <a:rPr lang="en-US" dirty="0"/>
              <a:t>r2 r2 1      </a:t>
            </a:r>
            <a:r>
              <a:rPr lang="en-US" dirty="0" smtClean="0"/>
              <a:t>	; </a:t>
            </a:r>
            <a:r>
              <a:rPr lang="en-US" dirty="0"/>
              <a:t>r2 = a-1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/>
              <a:t>psh</a:t>
            </a:r>
            <a:r>
              <a:rPr lang="en-US" dirty="0"/>
              <a:t> r3             </a:t>
            </a:r>
            <a:r>
              <a:rPr lang="en-US" dirty="0" smtClean="0"/>
              <a:t>	; </a:t>
            </a:r>
            <a:r>
              <a:rPr lang="en-US" dirty="0"/>
              <a:t>save first argument, a, on stack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		; (</a:t>
            </a:r>
            <a:r>
              <a:rPr lang="en-US" dirty="0"/>
              <a:t>it's going to get overwritten by the return!)</a:t>
            </a:r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/>
              <a:t>psh</a:t>
            </a:r>
            <a:r>
              <a:rPr lang="en-US" dirty="0"/>
              <a:t> r2              </a:t>
            </a:r>
            <a:r>
              <a:rPr lang="en-US" dirty="0" smtClean="0"/>
              <a:t>	; </a:t>
            </a:r>
            <a:r>
              <a:rPr lang="en-US" dirty="0"/>
              <a:t>add r2 as 2nd argument, r3 shouldn't have changed</a:t>
            </a:r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/>
              <a:t>lcw</a:t>
            </a:r>
            <a:r>
              <a:rPr lang="en-US" dirty="0"/>
              <a:t> r2 </a:t>
            </a:r>
            <a:r>
              <a:rPr lang="en-US" dirty="0" err="1"/>
              <a:t>mult</a:t>
            </a:r>
            <a:r>
              <a:rPr lang="en-US" dirty="0"/>
              <a:t>         ; call </a:t>
            </a:r>
            <a:r>
              <a:rPr lang="en-US" dirty="0" err="1"/>
              <a:t>mult</a:t>
            </a:r>
            <a:r>
              <a:rPr lang="en-US" dirty="0"/>
              <a:t> recursively</a:t>
            </a:r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/>
              <a:t>cal</a:t>
            </a:r>
            <a:r>
              <a:rPr lang="en-US" dirty="0"/>
              <a:t> r2 r2</a:t>
            </a:r>
          </a:p>
          <a:p>
            <a:pPr marL="0" indent="0">
              <a:buNone/>
            </a:pPr>
            <a:r>
              <a:rPr lang="en-US" dirty="0"/>
              <a:t>        pop </a:t>
            </a:r>
            <a:r>
              <a:rPr lang="en-US" dirty="0" smtClean="0"/>
              <a:t>r0              	; </a:t>
            </a:r>
            <a:r>
              <a:rPr lang="en-US" dirty="0"/>
              <a:t>pop 2nd argument off stack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smtClean="0"/>
              <a:t>pop r2       	; </a:t>
            </a:r>
            <a:r>
              <a:rPr lang="en-US" dirty="0"/>
              <a:t>load a into r2 off of the stack</a:t>
            </a:r>
          </a:p>
          <a:p>
            <a:pPr marL="0" indent="0">
              <a:buNone/>
            </a:pPr>
            <a:r>
              <a:rPr lang="en-US" dirty="0"/>
              <a:t>        add r3 r3 r2      </a:t>
            </a:r>
            <a:r>
              <a:rPr lang="en-US" dirty="0" smtClean="0"/>
              <a:t>	; </a:t>
            </a:r>
            <a:r>
              <a:rPr lang="en-US" dirty="0"/>
              <a:t>r3 = a + </a:t>
            </a:r>
            <a:r>
              <a:rPr lang="en-US" dirty="0" err="1"/>
              <a:t>mult</a:t>
            </a:r>
            <a:r>
              <a:rPr lang="en-US" dirty="0"/>
              <a:t>(a, b-1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r>
              <a:rPr lang="en-US" dirty="0" err="1" smtClean="0"/>
              <a:t>endif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  pop r2              </a:t>
            </a:r>
            <a:r>
              <a:rPr lang="en-US" dirty="0" smtClean="0"/>
              <a:t>	; </a:t>
            </a:r>
            <a:r>
              <a:rPr lang="en-US" dirty="0"/>
              <a:t>get the return address</a:t>
            </a:r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 err="1"/>
              <a:t>jmp</a:t>
            </a:r>
            <a:r>
              <a:rPr lang="en-US" dirty="0"/>
              <a:t> r2              </a:t>
            </a:r>
            <a:r>
              <a:rPr lang="en-US" dirty="0" smtClean="0"/>
              <a:t>	; </a:t>
            </a:r>
            <a:r>
              <a:rPr lang="en-US" dirty="0"/>
              <a:t>return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34999" y="366889"/>
            <a:ext cx="3513667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635000" y="6184899"/>
            <a:ext cx="3400778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634998" y="4564181"/>
            <a:ext cx="3866445" cy="296333"/>
          </a:xfrm>
          <a:prstGeom prst="rect">
            <a:avLst/>
          </a:prstGeom>
          <a:solidFill>
            <a:srgbClr val="0000FF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634997" y="3628383"/>
            <a:ext cx="5711690" cy="296333"/>
          </a:xfrm>
          <a:prstGeom prst="rect">
            <a:avLst/>
          </a:prstGeom>
          <a:solidFill>
            <a:srgbClr val="0000FF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635000" y="3247383"/>
            <a:ext cx="4933013" cy="381000"/>
          </a:xfrm>
          <a:prstGeom prst="rect">
            <a:avLst/>
          </a:prstGeom>
          <a:solidFill>
            <a:srgbClr val="FF66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622425" y="5128737"/>
            <a:ext cx="4528131" cy="296333"/>
          </a:xfrm>
          <a:prstGeom prst="rect">
            <a:avLst/>
          </a:prstGeom>
          <a:solidFill>
            <a:srgbClr val="FF66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4684890" y="2288442"/>
            <a:ext cx="41928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Notice symmetry of </a:t>
            </a:r>
            <a:r>
              <a:rPr lang="en-US" sz="2400" dirty="0" err="1" smtClean="0">
                <a:solidFill>
                  <a:srgbClr val="FF6600"/>
                </a:solidFill>
              </a:rPr>
              <a:t>psh</a:t>
            </a:r>
            <a:r>
              <a:rPr lang="en-US" sz="2400" dirty="0">
                <a:solidFill>
                  <a:srgbClr val="FF6600"/>
                </a:solidFill>
              </a:rPr>
              <a:t> </a:t>
            </a:r>
            <a:r>
              <a:rPr lang="en-US" sz="2400" dirty="0" smtClean="0">
                <a:solidFill>
                  <a:srgbClr val="FF6600"/>
                </a:solidFill>
              </a:rPr>
              <a:t>and pop</a:t>
            </a:r>
            <a:endParaRPr lang="en-US" sz="2400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24702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9869" y="324556"/>
            <a:ext cx="18702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Calling </a:t>
            </a:r>
            <a:r>
              <a:rPr lang="en-US" sz="2800" dirty="0" err="1" smtClean="0"/>
              <a:t>mult</a:t>
            </a:r>
            <a:endParaRPr lang="en-US" sz="2800" dirty="0"/>
          </a:p>
        </p:txBody>
      </p:sp>
      <p:sp>
        <p:nvSpPr>
          <p:cNvPr id="3" name="Rectangle 2"/>
          <p:cNvSpPr/>
          <p:nvPr/>
        </p:nvSpPr>
        <p:spPr>
          <a:xfrm>
            <a:off x="155223" y="963349"/>
            <a:ext cx="299155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r0 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r0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r3 r0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1796465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74556" y="5600891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39376154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9869" y="324556"/>
            <a:ext cx="18702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Calling </a:t>
            </a:r>
            <a:r>
              <a:rPr lang="en-US" sz="2800" dirty="0" err="1" smtClean="0"/>
              <a:t>mult</a:t>
            </a:r>
            <a:endParaRPr lang="en-US" sz="2800" dirty="0"/>
          </a:p>
        </p:txBody>
      </p:sp>
      <p:sp>
        <p:nvSpPr>
          <p:cNvPr id="3" name="Rectangle 2"/>
          <p:cNvSpPr/>
          <p:nvPr/>
        </p:nvSpPr>
        <p:spPr>
          <a:xfrm>
            <a:off x="155223" y="963349"/>
            <a:ext cx="299155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r0 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r0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r3 r0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481313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74556" y="5600891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0" name="Rectangle 9"/>
          <p:cNvSpPr/>
          <p:nvPr/>
        </p:nvSpPr>
        <p:spPr>
          <a:xfrm>
            <a:off x="931333" y="991571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2609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9869" y="324556"/>
            <a:ext cx="18702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Calling </a:t>
            </a:r>
            <a:r>
              <a:rPr lang="en-US" sz="2800" dirty="0" err="1" smtClean="0"/>
              <a:t>mult</a:t>
            </a:r>
            <a:endParaRPr lang="en-US" sz="2800" dirty="0"/>
          </a:p>
        </p:txBody>
      </p:sp>
      <p:sp>
        <p:nvSpPr>
          <p:cNvPr id="3" name="Rectangle 2"/>
          <p:cNvSpPr/>
          <p:nvPr/>
        </p:nvSpPr>
        <p:spPr>
          <a:xfrm>
            <a:off x="155223" y="963349"/>
            <a:ext cx="299155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r0 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r0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r3 r0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9982404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6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74556" y="5600891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0" name="Rectangle 9"/>
          <p:cNvSpPr/>
          <p:nvPr/>
        </p:nvSpPr>
        <p:spPr>
          <a:xfrm>
            <a:off x="931333" y="991571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2452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9869" y="324556"/>
            <a:ext cx="18702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Calling </a:t>
            </a:r>
            <a:r>
              <a:rPr lang="en-US" sz="2800" dirty="0" err="1" smtClean="0"/>
              <a:t>mult</a:t>
            </a:r>
            <a:endParaRPr lang="en-US" sz="2800" dirty="0"/>
          </a:p>
        </p:txBody>
      </p:sp>
      <p:sp>
        <p:nvSpPr>
          <p:cNvPr id="3" name="Rectangle 2"/>
          <p:cNvSpPr/>
          <p:nvPr/>
        </p:nvSpPr>
        <p:spPr>
          <a:xfrm>
            <a:off x="155223" y="963349"/>
            <a:ext cx="299155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r0 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r0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r3 r0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6926470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74556" y="5600891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0" name="Rectangle 9"/>
          <p:cNvSpPr/>
          <p:nvPr/>
        </p:nvSpPr>
        <p:spPr>
          <a:xfrm>
            <a:off x="931333" y="1287904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1945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9869" y="324556"/>
            <a:ext cx="18702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Calling </a:t>
            </a:r>
            <a:r>
              <a:rPr lang="en-US" sz="2800" dirty="0" err="1" smtClean="0"/>
              <a:t>mult</a:t>
            </a:r>
            <a:endParaRPr lang="en-US" sz="2800" dirty="0"/>
          </a:p>
        </p:txBody>
      </p:sp>
      <p:sp>
        <p:nvSpPr>
          <p:cNvPr id="3" name="Rectangle 2"/>
          <p:cNvSpPr/>
          <p:nvPr/>
        </p:nvSpPr>
        <p:spPr>
          <a:xfrm>
            <a:off x="155223" y="963349"/>
            <a:ext cx="299155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r0 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r0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r3 r0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4882735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2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74556" y="5600891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931333" y="1287904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9491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9869" y="324556"/>
            <a:ext cx="18702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Calling </a:t>
            </a:r>
            <a:r>
              <a:rPr lang="en-US" sz="2800" dirty="0" err="1" smtClean="0"/>
              <a:t>mult</a:t>
            </a:r>
            <a:endParaRPr lang="en-US" sz="2800" dirty="0"/>
          </a:p>
        </p:txBody>
      </p:sp>
      <p:sp>
        <p:nvSpPr>
          <p:cNvPr id="3" name="Rectangle 2"/>
          <p:cNvSpPr/>
          <p:nvPr/>
        </p:nvSpPr>
        <p:spPr>
          <a:xfrm>
            <a:off x="155223" y="963349"/>
            <a:ext cx="299155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r0 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r0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r3 r0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5079115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74556" y="5600891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0" name="Rectangle 9"/>
          <p:cNvSpPr/>
          <p:nvPr/>
        </p:nvSpPr>
        <p:spPr>
          <a:xfrm>
            <a:off x="931333" y="1824127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6735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9869" y="324556"/>
            <a:ext cx="18702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Calling </a:t>
            </a:r>
            <a:r>
              <a:rPr lang="en-US" sz="2800" dirty="0" err="1" smtClean="0"/>
              <a:t>mult</a:t>
            </a:r>
            <a:endParaRPr lang="en-US" sz="2800" dirty="0"/>
          </a:p>
        </p:txBody>
      </p:sp>
      <p:sp>
        <p:nvSpPr>
          <p:cNvPr id="3" name="Rectangle 2"/>
          <p:cNvSpPr/>
          <p:nvPr/>
        </p:nvSpPr>
        <p:spPr>
          <a:xfrm>
            <a:off x="155223" y="963349"/>
            <a:ext cx="299155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r0 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r0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r3 r0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6670222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74556" y="5139226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>
                  <a:solidFill>
                    <a:srgbClr val="0000FF"/>
                  </a:solidFill>
                </a:rPr>
                <a:t>sp</a:t>
              </a:r>
              <a:r>
                <a:rPr lang="en-US" sz="2400" dirty="0" smtClean="0">
                  <a:solidFill>
                    <a:srgbClr val="0000FF"/>
                  </a:solidFill>
                </a:rPr>
                <a:t> (r1)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  <p:sp>
        <p:nvSpPr>
          <p:cNvPr id="10" name="Rectangle 9"/>
          <p:cNvSpPr/>
          <p:nvPr/>
        </p:nvSpPr>
        <p:spPr>
          <a:xfrm>
            <a:off x="931333" y="1824127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4894074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9869" y="324556"/>
            <a:ext cx="18702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Calling </a:t>
            </a:r>
            <a:r>
              <a:rPr lang="en-US" sz="2800" dirty="0" err="1" smtClean="0"/>
              <a:t>mult</a:t>
            </a:r>
            <a:endParaRPr lang="en-US" sz="2800" dirty="0"/>
          </a:p>
        </p:txBody>
      </p:sp>
      <p:sp>
        <p:nvSpPr>
          <p:cNvPr id="3" name="Rectangle 2"/>
          <p:cNvSpPr/>
          <p:nvPr/>
        </p:nvSpPr>
        <p:spPr>
          <a:xfrm>
            <a:off x="155223" y="963349"/>
            <a:ext cx="299155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r0 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r0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r3 r0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0166980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74556" y="5139226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0" name="Rectangle 9"/>
          <p:cNvSpPr/>
          <p:nvPr/>
        </p:nvSpPr>
        <p:spPr>
          <a:xfrm>
            <a:off x="917222" y="2148682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0285964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9869" y="324556"/>
            <a:ext cx="18702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Calling </a:t>
            </a:r>
            <a:r>
              <a:rPr lang="en-US" sz="2800" dirty="0" err="1" smtClean="0"/>
              <a:t>mult</a:t>
            </a:r>
            <a:endParaRPr lang="en-US" sz="2800" dirty="0"/>
          </a:p>
        </p:txBody>
      </p:sp>
      <p:sp>
        <p:nvSpPr>
          <p:cNvPr id="3" name="Rectangle 2"/>
          <p:cNvSpPr/>
          <p:nvPr/>
        </p:nvSpPr>
        <p:spPr>
          <a:xfrm>
            <a:off x="155223" y="963349"/>
            <a:ext cx="299155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r0 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r0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r3 r0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1458616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0000FF"/>
                          </a:solidFill>
                        </a:rPr>
                        <a:t>loc</a:t>
                      </a:r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:</a:t>
                      </a:r>
                      <a:r>
                        <a:rPr lang="en-US" sz="2400" baseline="0" dirty="0" smtClean="0">
                          <a:solidFill>
                            <a:srgbClr val="0000FF"/>
                          </a:solidFill>
                        </a:rPr>
                        <a:t> </a:t>
                      </a:r>
                      <a:r>
                        <a:rPr lang="en-US" sz="2400" baseline="0" dirty="0" err="1" smtClean="0">
                          <a:solidFill>
                            <a:srgbClr val="0000FF"/>
                          </a:solidFill>
                        </a:rPr>
                        <a:t>mult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74556" y="5139226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0" name="Rectangle 9"/>
          <p:cNvSpPr/>
          <p:nvPr/>
        </p:nvSpPr>
        <p:spPr>
          <a:xfrm>
            <a:off x="917222" y="2148682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6539022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9869" y="324556"/>
            <a:ext cx="18702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Calling </a:t>
            </a:r>
            <a:r>
              <a:rPr lang="en-US" sz="2800" dirty="0" err="1" smtClean="0"/>
              <a:t>mult</a:t>
            </a:r>
            <a:endParaRPr lang="en-US" sz="2800" dirty="0"/>
          </a:p>
        </p:txBody>
      </p:sp>
      <p:sp>
        <p:nvSpPr>
          <p:cNvPr id="3" name="Rectangle 2"/>
          <p:cNvSpPr/>
          <p:nvPr/>
        </p:nvSpPr>
        <p:spPr>
          <a:xfrm>
            <a:off x="155223" y="963349"/>
            <a:ext cx="299155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r0 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r0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r3 r0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0567822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loc</a:t>
                      </a:r>
                      <a:r>
                        <a:rPr lang="en-US" sz="2400" dirty="0" smtClean="0"/>
                        <a:t>:</a:t>
                      </a:r>
                      <a:r>
                        <a:rPr lang="en-US" sz="2400" baseline="0" dirty="0" smtClean="0"/>
                        <a:t> </a:t>
                      </a:r>
                      <a:r>
                        <a:rPr lang="en-US" sz="2400" baseline="0" dirty="0" err="1" smtClean="0"/>
                        <a:t>mult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74556" y="5139226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0" name="Rectangle 9"/>
          <p:cNvSpPr/>
          <p:nvPr/>
        </p:nvSpPr>
        <p:spPr>
          <a:xfrm>
            <a:off x="917222" y="2416793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7123017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3261957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0000FF"/>
                          </a:solidFill>
                        </a:rPr>
                        <a:t>loc</a:t>
                      </a:r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:</a:t>
                      </a:r>
                      <a:r>
                        <a:rPr lang="en-US" sz="2400" baseline="0" dirty="0" smtClean="0">
                          <a:solidFill>
                            <a:srgbClr val="0000FF"/>
                          </a:solidFill>
                        </a:rPr>
                        <a:t> cal0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74556" y="5139226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sub </a:t>
            </a:r>
            <a:r>
              <a:rPr lang="en-US" dirty="0">
                <a:latin typeface="Courier New"/>
                <a:cs typeface="Courier New"/>
              </a:rPr>
              <a:t>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smtClean="0">
                <a:latin typeface="Courier New"/>
                <a:cs typeface="Courier New"/>
              </a:rPr>
              <a:t>pop r2         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358422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204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6511476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loc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: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 cal0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74556" y="5139226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sub </a:t>
            </a:r>
            <a:r>
              <a:rPr lang="en-US" dirty="0">
                <a:latin typeface="Courier New"/>
                <a:cs typeface="Courier New"/>
              </a:rPr>
              <a:t>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358422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6304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9131683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loc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: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 cal0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74556" y="4730171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>
                  <a:solidFill>
                    <a:srgbClr val="0000FF"/>
                  </a:solidFill>
                </a:rPr>
                <a:t>sp</a:t>
              </a:r>
              <a:r>
                <a:rPr lang="en-US" sz="2400" dirty="0" smtClean="0">
                  <a:solidFill>
                    <a:srgbClr val="0000FF"/>
                  </a:solidFill>
                </a:rPr>
                <a:t> (r1)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sub </a:t>
            </a:r>
            <a:r>
              <a:rPr lang="en-US" dirty="0">
                <a:latin typeface="Courier New"/>
                <a:cs typeface="Courier New"/>
              </a:rPr>
              <a:t>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358422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solidFill>
                  <a:srgbClr val="0000FF"/>
                </a:solidFill>
              </a:rPr>
              <a:t>loc</a:t>
            </a:r>
            <a:r>
              <a:rPr lang="en-US" sz="2400" dirty="0" smtClean="0">
                <a:solidFill>
                  <a:srgbClr val="0000FF"/>
                </a:solidFill>
              </a:rPr>
              <a:t>: cal0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97663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7768217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loc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: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 cal0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74556" y="4730171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sub </a:t>
            </a:r>
            <a:r>
              <a:rPr lang="en-US" dirty="0">
                <a:latin typeface="Courier New"/>
                <a:cs typeface="Courier New"/>
              </a:rPr>
              <a:t>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632177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453759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9610861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loc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: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 cal0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74556" y="4730171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sub </a:t>
            </a:r>
            <a:r>
              <a:rPr lang="en-US" dirty="0">
                <a:latin typeface="Courier New"/>
                <a:cs typeface="Courier New"/>
              </a:rPr>
              <a:t>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632177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4783666" y="4899594"/>
            <a:ext cx="0" cy="1594556"/>
          </a:xfrm>
          <a:prstGeom prst="straightConnector1">
            <a:avLst/>
          </a:prstGeom>
          <a:ln w="38100" cmpd="sng"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 rot="16200000">
            <a:off x="3450521" y="5370059"/>
            <a:ext cx="17865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larger values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632223" y="5236670"/>
            <a:ext cx="4972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+2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632223" y="5649838"/>
            <a:ext cx="4972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+4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93361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7255187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2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74556" y="4730171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sub </a:t>
            </a:r>
            <a:r>
              <a:rPr lang="en-US" dirty="0">
                <a:latin typeface="Courier New"/>
                <a:cs typeface="Courier New"/>
              </a:rPr>
              <a:t>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632177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4783666" y="4899594"/>
            <a:ext cx="0" cy="1594556"/>
          </a:xfrm>
          <a:prstGeom prst="straightConnector1">
            <a:avLst/>
          </a:prstGeom>
          <a:ln w="38100" cmpd="sng"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 rot="16200000">
            <a:off x="3450521" y="5370059"/>
            <a:ext cx="17865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larger values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632223" y="5236670"/>
            <a:ext cx="4972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+2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632223" y="5649838"/>
            <a:ext cx="4972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+4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21107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1899041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74556" y="4730171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sub </a:t>
            </a:r>
            <a:r>
              <a:rPr lang="en-US" dirty="0">
                <a:latin typeface="Courier New"/>
                <a:cs typeface="Courier New"/>
              </a:rPr>
              <a:t>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1196621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23805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2455618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74556" y="4730171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sub </a:t>
            </a:r>
            <a:r>
              <a:rPr lang="en-US" dirty="0">
                <a:latin typeface="Courier New"/>
                <a:cs typeface="Courier New"/>
              </a:rPr>
              <a:t>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2339621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98181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019378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74556" y="4730171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sub </a:t>
            </a:r>
            <a:r>
              <a:rPr lang="en-US" dirty="0">
                <a:latin typeface="Courier New"/>
                <a:cs typeface="Courier New"/>
              </a:rPr>
              <a:t>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2339621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001816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3288071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74556" y="4730171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sub </a:t>
            </a:r>
            <a:r>
              <a:rPr lang="en-US" dirty="0">
                <a:latin typeface="Courier New"/>
                <a:cs typeface="Courier New"/>
              </a:rPr>
              <a:t>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2889955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059328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3591647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74556" y="4268506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>
                  <a:solidFill>
                    <a:srgbClr val="0000FF"/>
                  </a:solidFill>
                </a:rPr>
                <a:t>sp</a:t>
              </a:r>
              <a:r>
                <a:rPr lang="en-US" sz="2400" dirty="0" smtClean="0">
                  <a:solidFill>
                    <a:srgbClr val="0000FF"/>
                  </a:solidFill>
                </a:rPr>
                <a:t> (r1)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sub </a:t>
            </a:r>
            <a:r>
              <a:rPr lang="en-US" dirty="0">
                <a:latin typeface="Courier New"/>
                <a:cs typeface="Courier New"/>
              </a:rPr>
              <a:t>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2889955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24823" y="473017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99000" y="2596444"/>
            <a:ext cx="17426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Why </a:t>
            </a:r>
            <a:r>
              <a:rPr lang="en-US" sz="2400" dirty="0" err="1" smtClean="0">
                <a:solidFill>
                  <a:srgbClr val="FF0000"/>
                </a:solidFill>
              </a:rPr>
              <a:t>psh</a:t>
            </a:r>
            <a:r>
              <a:rPr lang="en-US" sz="2400" dirty="0" smtClean="0">
                <a:solidFill>
                  <a:srgbClr val="FF0000"/>
                </a:solidFill>
              </a:rPr>
              <a:t> r3?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34884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1635885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74556" y="4268506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sub </a:t>
            </a:r>
            <a:r>
              <a:rPr lang="en-US" dirty="0">
                <a:latin typeface="Courier New"/>
                <a:cs typeface="Courier New"/>
              </a:rPr>
              <a:t>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2889955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24823" y="473017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513668" y="2271887"/>
            <a:ext cx="502355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We’re about to make a function call</a:t>
            </a:r>
          </a:p>
          <a:p>
            <a:pPr marL="342900" indent="-34290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The result of that call will go into r3 so we’ll lose what’s in there if we don’t save it!</a:t>
            </a:r>
          </a:p>
        </p:txBody>
      </p:sp>
    </p:spTree>
    <p:extLst>
      <p:ext uri="{BB962C8B-B14F-4D97-AF65-F5344CB8AC3E}">
        <p14:creationId xmlns:p14="http://schemas.microsoft.com/office/powerpoint/2010/main" val="25966025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1900104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74556" y="4268506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sub </a:t>
            </a:r>
            <a:r>
              <a:rPr lang="en-US" dirty="0">
                <a:latin typeface="Courier New"/>
                <a:cs typeface="Courier New"/>
              </a:rPr>
              <a:t>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3200399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24823" y="4800726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4186265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7738289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32223" y="3772679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>
                  <a:solidFill>
                    <a:srgbClr val="0000FF"/>
                  </a:solidFill>
                </a:rPr>
                <a:t>sp</a:t>
              </a:r>
              <a:r>
                <a:rPr lang="en-US" sz="2400" dirty="0" smtClean="0">
                  <a:solidFill>
                    <a:srgbClr val="0000FF"/>
                  </a:solidFill>
                </a:rPr>
                <a:t> (r1)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sub </a:t>
            </a:r>
            <a:r>
              <a:rPr lang="en-US" dirty="0">
                <a:latin typeface="Courier New"/>
                <a:cs typeface="Courier New"/>
              </a:rPr>
              <a:t>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3200399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24823" y="481483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28203" y="433906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2553286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4177209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32223" y="3772679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sub </a:t>
            </a:r>
            <a:r>
              <a:rPr lang="en-US" dirty="0">
                <a:latin typeface="Courier New"/>
                <a:cs typeface="Courier New"/>
              </a:rPr>
              <a:t>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3496732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24823" y="481483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28203" y="433906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8717450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1103753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0000FF"/>
                          </a:solidFill>
                        </a:rPr>
                        <a:t>loc</a:t>
                      </a:r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:</a:t>
                      </a:r>
                      <a:r>
                        <a:rPr lang="en-US" sz="2400" baseline="0" dirty="0" smtClean="0">
                          <a:solidFill>
                            <a:srgbClr val="0000FF"/>
                          </a:solidFill>
                        </a:rPr>
                        <a:t> </a:t>
                      </a:r>
                      <a:r>
                        <a:rPr lang="en-US" sz="2400" baseline="0" dirty="0" err="1" smtClean="0">
                          <a:solidFill>
                            <a:srgbClr val="0000FF"/>
                          </a:solidFill>
                        </a:rPr>
                        <a:t>mult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32223" y="3772679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sub </a:t>
            </a:r>
            <a:r>
              <a:rPr lang="en-US" dirty="0">
                <a:latin typeface="Courier New"/>
                <a:cs typeface="Courier New"/>
              </a:rPr>
              <a:t>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3496732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24823" y="481483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28203" y="433906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5600323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8135145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loc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: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400" baseline="0" dirty="0" err="1" smtClean="0">
                          <a:solidFill>
                            <a:schemeClr val="tx1"/>
                          </a:solidFill>
                        </a:rPr>
                        <a:t>mult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32223" y="3772679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sub </a:t>
            </a:r>
            <a:r>
              <a:rPr lang="en-US" dirty="0">
                <a:latin typeface="Courier New"/>
                <a:cs typeface="Courier New"/>
              </a:rPr>
              <a:t>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3772679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24823" y="481483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28203" y="433906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2288647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206401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0000FF"/>
                          </a:solidFill>
                        </a:rPr>
                        <a:t>loc</a:t>
                      </a:r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:</a:t>
                      </a:r>
                      <a:r>
                        <a:rPr lang="en-US" sz="2400" baseline="0" dirty="0" smtClean="0">
                          <a:solidFill>
                            <a:srgbClr val="0000FF"/>
                          </a:solidFill>
                        </a:rPr>
                        <a:t> cal1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32223" y="3772679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sub </a:t>
            </a:r>
            <a:r>
              <a:rPr lang="en-US" dirty="0">
                <a:latin typeface="Courier New"/>
                <a:cs typeface="Courier New"/>
              </a:rPr>
              <a:t>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358423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24823" y="481483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28203" y="433906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4568223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9397937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loc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: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 cal1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32223" y="3772679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sub </a:t>
            </a:r>
            <a:r>
              <a:rPr lang="en-US" dirty="0">
                <a:latin typeface="Courier New"/>
                <a:cs typeface="Courier New"/>
              </a:rPr>
              <a:t>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358423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24823" y="481483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28203" y="433906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8448139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9247840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loc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: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 cal1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18112" y="3194124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>
                  <a:solidFill>
                    <a:srgbClr val="0000FF"/>
                  </a:solidFill>
                </a:rPr>
                <a:t>sp</a:t>
              </a:r>
              <a:r>
                <a:rPr lang="en-US" sz="2400" dirty="0" smtClean="0">
                  <a:solidFill>
                    <a:srgbClr val="0000FF"/>
                  </a:solidFill>
                </a:rPr>
                <a:t> (r1)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sub </a:t>
            </a:r>
            <a:r>
              <a:rPr lang="en-US" dirty="0">
                <a:latin typeface="Courier New"/>
                <a:cs typeface="Courier New"/>
              </a:rPr>
              <a:t>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358423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24823" y="481483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28203" y="433906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0830" y="3835063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solidFill>
                  <a:srgbClr val="0000FF"/>
                </a:solidFill>
              </a:rPr>
              <a:t>loc</a:t>
            </a:r>
            <a:r>
              <a:rPr lang="en-US" sz="2400" dirty="0" smtClean="0">
                <a:solidFill>
                  <a:srgbClr val="0000FF"/>
                </a:solidFill>
              </a:rPr>
              <a:t>: cal</a:t>
            </a:r>
            <a:r>
              <a:rPr lang="en-US" sz="2400" dirty="0">
                <a:solidFill>
                  <a:srgbClr val="0000FF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7280379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6275216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loc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: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 cal1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18112" y="3194124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sub </a:t>
            </a:r>
            <a:r>
              <a:rPr lang="en-US" dirty="0">
                <a:latin typeface="Courier New"/>
                <a:cs typeface="Courier New"/>
              </a:rPr>
              <a:t>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654756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24823" y="481483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28203" y="433906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0830" y="3835063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</a:t>
            </a:r>
            <a:r>
              <a:rPr lang="en-US" sz="24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328305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0023119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18112" y="3194124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sub </a:t>
            </a:r>
            <a:r>
              <a:rPr lang="en-US" dirty="0">
                <a:latin typeface="Courier New"/>
                <a:cs typeface="Courier New"/>
              </a:rPr>
              <a:t>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654756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24823" y="481483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28203" y="433906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0830" y="3835063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</a:t>
            </a:r>
            <a:r>
              <a:rPr lang="en-US" sz="24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7897635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3637382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18112" y="3194124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sub </a:t>
            </a:r>
            <a:r>
              <a:rPr lang="en-US" dirty="0">
                <a:latin typeface="Courier New"/>
                <a:cs typeface="Courier New"/>
              </a:rPr>
              <a:t>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1205089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24823" y="481483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28203" y="433906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0830" y="3835063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</a:t>
            </a:r>
            <a:r>
              <a:rPr lang="en-US" sz="24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6105277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9040051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18112" y="3194124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sub </a:t>
            </a:r>
            <a:r>
              <a:rPr lang="en-US" dirty="0">
                <a:latin typeface="Courier New"/>
                <a:cs typeface="Courier New"/>
              </a:rPr>
              <a:t>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2319866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24823" y="481483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28203" y="433906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0830" y="3835063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</a:t>
            </a:r>
            <a:r>
              <a:rPr lang="en-US" sz="24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002957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4322097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18112" y="3194124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sub </a:t>
            </a:r>
            <a:r>
              <a:rPr lang="en-US" dirty="0">
                <a:latin typeface="Courier New"/>
                <a:cs typeface="Courier New"/>
              </a:rPr>
              <a:t>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2319866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24823" y="481483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28203" y="433906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0830" y="3835063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</a:t>
            </a:r>
            <a:r>
              <a:rPr lang="en-US" sz="24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7306695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1605453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18112" y="3194124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sub </a:t>
            </a:r>
            <a:r>
              <a:rPr lang="en-US" dirty="0">
                <a:latin typeface="Courier New"/>
                <a:cs typeface="Courier New"/>
              </a:rPr>
              <a:t>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2897791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24823" y="481483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28203" y="433906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0830" y="3835063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</a:t>
            </a:r>
            <a:r>
              <a:rPr lang="en-US" sz="24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2525268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5768493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18112" y="2897791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>
                  <a:solidFill>
                    <a:srgbClr val="0000FF"/>
                  </a:solidFill>
                </a:rPr>
                <a:t>sp</a:t>
              </a:r>
              <a:r>
                <a:rPr lang="en-US" sz="2400" dirty="0" smtClean="0">
                  <a:solidFill>
                    <a:srgbClr val="0000FF"/>
                  </a:solidFill>
                </a:rPr>
                <a:t> (r1)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sub </a:t>
            </a:r>
            <a:r>
              <a:rPr lang="en-US" dirty="0">
                <a:latin typeface="Courier New"/>
                <a:cs typeface="Courier New"/>
              </a:rPr>
              <a:t>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2897791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24823" y="481483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28203" y="433906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0830" y="3835063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</a:t>
            </a:r>
            <a:r>
              <a:rPr lang="en-US" sz="2400" dirty="0"/>
              <a:t>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28203" y="3429842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40237102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9432721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18112" y="2897791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sub </a:t>
            </a:r>
            <a:r>
              <a:rPr lang="en-US" dirty="0">
                <a:latin typeface="Courier New"/>
                <a:cs typeface="Courier New"/>
              </a:rPr>
              <a:t>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3194124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24823" y="481483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28203" y="433906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0830" y="3835063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</a:t>
            </a:r>
            <a:r>
              <a:rPr lang="en-US" sz="2400" dirty="0"/>
              <a:t>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28203" y="3429842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9800458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0731170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18112" y="2525805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>
                  <a:solidFill>
                    <a:srgbClr val="0000FF"/>
                  </a:solidFill>
                </a:rPr>
                <a:t>sp</a:t>
              </a:r>
              <a:r>
                <a:rPr lang="en-US" sz="2400" dirty="0" smtClean="0">
                  <a:solidFill>
                    <a:srgbClr val="0000FF"/>
                  </a:solidFill>
                </a:rPr>
                <a:t> (r1)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sub </a:t>
            </a:r>
            <a:r>
              <a:rPr lang="en-US" dirty="0">
                <a:latin typeface="Courier New"/>
                <a:cs typeface="Courier New"/>
              </a:rPr>
              <a:t>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3194124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24823" y="481483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28203" y="433906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0830" y="3835063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</a:t>
            </a:r>
            <a:r>
              <a:rPr lang="en-US" sz="2400" dirty="0"/>
              <a:t>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28203" y="3429842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724823" y="298245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5531841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4271131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18112" y="2525805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sub </a:t>
            </a:r>
            <a:r>
              <a:rPr lang="en-US" dirty="0">
                <a:latin typeface="Courier New"/>
                <a:cs typeface="Courier New"/>
              </a:rPr>
              <a:t>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3486455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24823" y="481483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28203" y="433906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0830" y="3835063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</a:t>
            </a:r>
            <a:r>
              <a:rPr lang="en-US" sz="2400" dirty="0"/>
              <a:t>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28203" y="3429842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724823" y="298245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16099199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7510427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0000FF"/>
                          </a:solidFill>
                        </a:rPr>
                        <a:t>loc</a:t>
                      </a:r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:</a:t>
                      </a:r>
                      <a:r>
                        <a:rPr lang="en-US" sz="2400" baseline="0" dirty="0" smtClean="0">
                          <a:solidFill>
                            <a:srgbClr val="0000FF"/>
                          </a:solidFill>
                        </a:rPr>
                        <a:t> </a:t>
                      </a:r>
                      <a:r>
                        <a:rPr lang="en-US" sz="2400" baseline="0" dirty="0" err="1" smtClean="0">
                          <a:solidFill>
                            <a:srgbClr val="0000FF"/>
                          </a:solidFill>
                        </a:rPr>
                        <a:t>mult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18112" y="2525805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sub </a:t>
            </a:r>
            <a:r>
              <a:rPr lang="en-US" dirty="0">
                <a:latin typeface="Courier New"/>
                <a:cs typeface="Courier New"/>
              </a:rPr>
              <a:t>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3486455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24823" y="481483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28203" y="433906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0830" y="3835063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</a:t>
            </a:r>
            <a:r>
              <a:rPr lang="en-US" sz="2400" dirty="0"/>
              <a:t>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28203" y="3429842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724823" y="298245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28728480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0015893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loc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: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400" baseline="0" dirty="0" err="1" smtClean="0">
                          <a:solidFill>
                            <a:schemeClr val="tx1"/>
                          </a:solidFill>
                        </a:rPr>
                        <a:t>mult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18112" y="2525805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sub </a:t>
            </a:r>
            <a:r>
              <a:rPr lang="en-US" dirty="0">
                <a:latin typeface="Courier New"/>
                <a:cs typeface="Courier New"/>
              </a:rPr>
              <a:t>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3729229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24823" y="481483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28203" y="433906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0830" y="3835063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</a:t>
            </a:r>
            <a:r>
              <a:rPr lang="en-US" sz="2400" dirty="0"/>
              <a:t>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28203" y="3429842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724823" y="298245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24420856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0834041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0000FF"/>
                          </a:solidFill>
                        </a:rPr>
                        <a:t>loc</a:t>
                      </a:r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: cal1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18112" y="2525805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sub </a:t>
            </a:r>
            <a:r>
              <a:rPr lang="en-US" dirty="0">
                <a:latin typeface="Courier New"/>
                <a:cs typeface="Courier New"/>
              </a:rPr>
              <a:t>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372534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24823" y="481483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28203" y="433906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0830" y="3835063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</a:t>
            </a:r>
            <a:r>
              <a:rPr lang="en-US" sz="2400" dirty="0"/>
              <a:t>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28203" y="3429842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724823" y="298245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13160183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7140496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loc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: cal1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18112" y="2525805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sub </a:t>
            </a:r>
            <a:r>
              <a:rPr lang="en-US" dirty="0">
                <a:latin typeface="Courier New"/>
                <a:cs typeface="Courier New"/>
              </a:rPr>
              <a:t>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372534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24823" y="481483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28203" y="433906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0830" y="3835063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</a:t>
            </a:r>
            <a:r>
              <a:rPr lang="en-US" sz="2400" dirty="0"/>
              <a:t>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28203" y="3429842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724823" y="298245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5678068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1762479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loc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: cal1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18112" y="2064140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>
                  <a:solidFill>
                    <a:srgbClr val="0000FF"/>
                  </a:solidFill>
                </a:rPr>
                <a:t>sp</a:t>
              </a:r>
              <a:r>
                <a:rPr lang="en-US" sz="2400" dirty="0" smtClean="0">
                  <a:solidFill>
                    <a:srgbClr val="0000FF"/>
                  </a:solidFill>
                </a:rPr>
                <a:t> (r1)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sub </a:t>
            </a:r>
            <a:r>
              <a:rPr lang="en-US" dirty="0">
                <a:latin typeface="Courier New"/>
                <a:cs typeface="Courier New"/>
              </a:rPr>
              <a:t>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372534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24823" y="481483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28203" y="433906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0830" y="3835063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</a:t>
            </a:r>
            <a:r>
              <a:rPr lang="en-US" sz="2400" dirty="0"/>
              <a:t>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28203" y="3429842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724823" y="298245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59800" y="2536082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solidFill>
                  <a:srgbClr val="0000FF"/>
                </a:solidFill>
              </a:rPr>
              <a:t>loc</a:t>
            </a:r>
            <a:r>
              <a:rPr lang="en-US" sz="2400" dirty="0" smtClean="0">
                <a:solidFill>
                  <a:srgbClr val="0000FF"/>
                </a:solidFill>
              </a:rPr>
              <a:t>: cal</a:t>
            </a:r>
            <a:r>
              <a:rPr lang="en-US" sz="2400" dirty="0">
                <a:solidFill>
                  <a:srgbClr val="0000FF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4235993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1421391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loc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: cal1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18112" y="2064140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sub </a:t>
            </a:r>
            <a:r>
              <a:rPr lang="en-US" dirty="0">
                <a:latin typeface="Courier New"/>
                <a:cs typeface="Courier New"/>
              </a:rPr>
              <a:t>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24823" y="481483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28203" y="433906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0830" y="3835063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</a:t>
            </a:r>
            <a:r>
              <a:rPr lang="en-US" sz="2400" dirty="0"/>
              <a:t>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28203" y="3429842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724823" y="298245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59800" y="2536082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</a:t>
            </a:r>
            <a:r>
              <a:rPr lang="en-US" sz="2400" dirty="0"/>
              <a:t>1</a:t>
            </a:r>
          </a:p>
        </p:txBody>
      </p:sp>
      <p:sp>
        <p:nvSpPr>
          <p:cNvPr id="21" name="Rectangle 20"/>
          <p:cNvSpPr/>
          <p:nvPr/>
        </p:nvSpPr>
        <p:spPr>
          <a:xfrm>
            <a:off x="903111" y="668867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4582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1680148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18112" y="2064140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sub </a:t>
            </a:r>
            <a:r>
              <a:rPr lang="en-US" dirty="0">
                <a:latin typeface="Courier New"/>
                <a:cs typeface="Courier New"/>
              </a:rPr>
              <a:t>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668867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24823" y="481483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28203" y="433906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0830" y="3835063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</a:t>
            </a:r>
            <a:r>
              <a:rPr lang="en-US" sz="2400" dirty="0"/>
              <a:t>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28203" y="3429842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724823" y="298245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59800" y="2536082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</a:t>
            </a:r>
            <a:r>
              <a:rPr lang="en-US" sz="24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4505677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4272722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18112" y="2064140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sub </a:t>
            </a:r>
            <a:r>
              <a:rPr lang="en-US" dirty="0">
                <a:latin typeface="Courier New"/>
                <a:cs typeface="Courier New"/>
              </a:rPr>
              <a:t>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1244601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24823" y="481483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28203" y="433906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0830" y="3835063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</a:t>
            </a:r>
            <a:r>
              <a:rPr lang="en-US" sz="2400" dirty="0"/>
              <a:t>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28203" y="3429842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724823" y="298245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59800" y="2536082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</a:t>
            </a:r>
            <a:r>
              <a:rPr lang="en-US" sz="24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6557840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2539138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18112" y="2064140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sub </a:t>
            </a:r>
            <a:r>
              <a:rPr lang="en-US" dirty="0">
                <a:latin typeface="Courier New"/>
                <a:cs typeface="Courier New"/>
              </a:rPr>
              <a:t>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1491544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24823" y="481483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28203" y="433906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0830" y="3835063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</a:t>
            </a:r>
            <a:r>
              <a:rPr lang="en-US" sz="2400" dirty="0"/>
              <a:t>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28203" y="3429842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724823" y="298245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59800" y="2536082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</a:t>
            </a:r>
            <a:r>
              <a:rPr lang="en-US" sz="24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6816193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5010261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18112" y="2064140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sub </a:t>
            </a:r>
            <a:r>
              <a:rPr lang="en-US" dirty="0">
                <a:latin typeface="Courier New"/>
                <a:cs typeface="Courier New"/>
              </a:rPr>
              <a:t>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1491544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24823" y="481483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28203" y="433906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0830" y="3835063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</a:t>
            </a:r>
            <a:r>
              <a:rPr lang="en-US" sz="2400" dirty="0"/>
              <a:t>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28203" y="3429842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724823" y="298245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59800" y="2536082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</a:t>
            </a:r>
            <a:r>
              <a:rPr lang="en-US" sz="24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5018389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254924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18112" y="2064140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sub </a:t>
            </a:r>
            <a:r>
              <a:rPr lang="en-US" dirty="0">
                <a:latin typeface="Courier New"/>
                <a:cs typeface="Courier New"/>
              </a:rPr>
              <a:t>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1787877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24823" y="481483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28203" y="433906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0830" y="3835063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</a:t>
            </a:r>
            <a:r>
              <a:rPr lang="en-US" sz="2400" dirty="0"/>
              <a:t>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28203" y="3429842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724823" y="298245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59800" y="2536082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</a:t>
            </a:r>
            <a:r>
              <a:rPr lang="en-US" sz="2400" dirty="0"/>
              <a:t>1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116805" y="2536082"/>
            <a:ext cx="1763889" cy="893760"/>
          </a:xfrm>
          <a:prstGeom prst="rect">
            <a:avLst/>
          </a:prstGeom>
          <a:noFill/>
          <a:ln w="38100" cmpd="sng">
            <a:solidFill>
              <a:srgbClr val="FF66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6600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122333" y="3516696"/>
            <a:ext cx="1763889" cy="1307114"/>
          </a:xfrm>
          <a:prstGeom prst="rect">
            <a:avLst/>
          </a:prstGeom>
          <a:noFill/>
          <a:ln w="38100" cmpd="sng">
            <a:solidFill>
              <a:srgbClr val="FF66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6600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122333" y="4924778"/>
            <a:ext cx="1763889" cy="1196878"/>
          </a:xfrm>
          <a:prstGeom prst="rect">
            <a:avLst/>
          </a:prstGeom>
          <a:noFill/>
          <a:ln w="38100" cmpd="sng">
            <a:solidFill>
              <a:srgbClr val="FF66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66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891192" y="1787877"/>
            <a:ext cx="1837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Stack frames!</a:t>
            </a:r>
            <a:endParaRPr lang="en-US" sz="2400" dirty="0">
              <a:solidFill>
                <a:srgbClr val="FF66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153097" y="5192889"/>
            <a:ext cx="9879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FF6600"/>
                </a:solidFill>
              </a:rPr>
              <a:t>mult</a:t>
            </a:r>
            <a:r>
              <a:rPr lang="en-US" dirty="0" smtClean="0">
                <a:solidFill>
                  <a:srgbClr val="FF6600"/>
                </a:solidFill>
              </a:rPr>
              <a:t>(6,2)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152041" y="3969729"/>
            <a:ext cx="9879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FF6600"/>
                </a:solidFill>
              </a:rPr>
              <a:t>mult</a:t>
            </a:r>
            <a:r>
              <a:rPr lang="en-US" dirty="0" smtClean="0">
                <a:solidFill>
                  <a:srgbClr val="FF6600"/>
                </a:solidFill>
              </a:rPr>
              <a:t>(6,1)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153097" y="2797791"/>
            <a:ext cx="9879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FF6600"/>
                </a:solidFill>
              </a:rPr>
              <a:t>mult</a:t>
            </a:r>
            <a:r>
              <a:rPr lang="en-US" dirty="0" smtClean="0">
                <a:solidFill>
                  <a:srgbClr val="FF6600"/>
                </a:solidFill>
              </a:rPr>
              <a:t>(6,0)</a:t>
            </a:r>
            <a:endParaRPr lang="en-US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30653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783687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18112" y="2064140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sub </a:t>
            </a:r>
            <a:r>
              <a:rPr lang="en-US" dirty="0">
                <a:latin typeface="Courier New"/>
                <a:cs typeface="Courier New"/>
              </a:rPr>
              <a:t>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5491437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24823" y="481483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28203" y="433906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0830" y="3835063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</a:t>
            </a:r>
            <a:r>
              <a:rPr lang="en-US" sz="2400" dirty="0"/>
              <a:t>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28203" y="3429842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724823" y="298245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59800" y="2536082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</a:t>
            </a:r>
            <a:r>
              <a:rPr lang="en-US" sz="24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3506782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5311765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0000FF"/>
                          </a:solidFill>
                        </a:rPr>
                        <a:t>loc</a:t>
                      </a:r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:</a:t>
                      </a:r>
                      <a:r>
                        <a:rPr lang="en-US" sz="2400" baseline="0" dirty="0" smtClean="0">
                          <a:solidFill>
                            <a:srgbClr val="0000FF"/>
                          </a:solidFill>
                        </a:rPr>
                        <a:t> cal1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18112" y="2520792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>
                  <a:solidFill>
                    <a:srgbClr val="0000FF"/>
                  </a:solidFill>
                </a:rPr>
                <a:t>sp</a:t>
              </a:r>
              <a:r>
                <a:rPr lang="en-US" sz="2400" dirty="0" smtClean="0">
                  <a:solidFill>
                    <a:srgbClr val="0000FF"/>
                  </a:solidFill>
                </a:rPr>
                <a:t> (r1)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sub </a:t>
            </a:r>
            <a:r>
              <a:rPr lang="en-US" dirty="0">
                <a:latin typeface="Courier New"/>
                <a:cs typeface="Courier New"/>
              </a:rPr>
              <a:t>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24823" y="481483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28203" y="433906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0830" y="3835063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</a:t>
            </a:r>
            <a:r>
              <a:rPr lang="en-US" sz="2400" dirty="0"/>
              <a:t>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28203" y="3429842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724823" y="298245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0</a:t>
            </a:r>
          </a:p>
        </p:txBody>
      </p:sp>
      <p:sp>
        <p:nvSpPr>
          <p:cNvPr id="20" name="Rectangle 19"/>
          <p:cNvSpPr/>
          <p:nvPr/>
        </p:nvSpPr>
        <p:spPr>
          <a:xfrm>
            <a:off x="903111" y="5491437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4311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0572115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loc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: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 cal1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18112" y="2520792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sub </a:t>
            </a:r>
            <a:r>
              <a:rPr lang="en-US" dirty="0">
                <a:latin typeface="Courier New"/>
                <a:cs typeface="Courier New"/>
              </a:rPr>
              <a:t>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5745435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24823" y="481483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28203" y="433906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0830" y="3835063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</a:t>
            </a:r>
            <a:r>
              <a:rPr lang="en-US" sz="2400" dirty="0"/>
              <a:t>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28203" y="3429842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724823" y="298245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87453" y="6372999"/>
            <a:ext cx="34818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Returning with answer in r3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3387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6293911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loc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: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 cal1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18112" y="2520792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sub </a:t>
            </a:r>
            <a:r>
              <a:rPr lang="en-US" dirty="0">
                <a:latin typeface="Courier New"/>
                <a:cs typeface="Courier New"/>
              </a:rPr>
              <a:t>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4056839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24823" y="481483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28203" y="433906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0830" y="3835063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</a:t>
            </a:r>
            <a:r>
              <a:rPr lang="en-US" sz="2400" dirty="0"/>
              <a:t>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28203" y="3429842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724823" y="298245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252674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802629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loc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: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 cal1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18112" y="2925844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>
                  <a:solidFill>
                    <a:srgbClr val="0000FF"/>
                  </a:solidFill>
                </a:rPr>
                <a:t>sp</a:t>
              </a:r>
              <a:r>
                <a:rPr lang="en-US" sz="2400" dirty="0" smtClean="0">
                  <a:solidFill>
                    <a:srgbClr val="0000FF"/>
                  </a:solidFill>
                </a:rPr>
                <a:t> (r1)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sub </a:t>
            </a:r>
            <a:r>
              <a:rPr lang="en-US" dirty="0">
                <a:latin typeface="Courier New"/>
                <a:cs typeface="Courier New"/>
              </a:rPr>
              <a:t>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24823" y="481483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28203" y="433906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0830" y="3835063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</a:t>
            </a:r>
            <a:r>
              <a:rPr lang="en-US" sz="2400" dirty="0"/>
              <a:t>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28203" y="3429842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20" name="Rectangle 19"/>
          <p:cNvSpPr/>
          <p:nvPr/>
        </p:nvSpPr>
        <p:spPr>
          <a:xfrm>
            <a:off x="903111" y="4056839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8567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3410434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loc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: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 cal1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18112" y="2925844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sub </a:t>
            </a:r>
            <a:r>
              <a:rPr lang="en-US" dirty="0">
                <a:latin typeface="Courier New"/>
                <a:cs typeface="Courier New"/>
              </a:rPr>
              <a:t>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4624337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24823" y="481483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28203" y="433906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0830" y="3835063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</a:t>
            </a:r>
            <a:r>
              <a:rPr lang="en-US" sz="2400" dirty="0"/>
              <a:t>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28203" y="3429842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4898464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7372915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6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18112" y="3308907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>
                  <a:solidFill>
                    <a:srgbClr val="0000FF"/>
                  </a:solidFill>
                </a:rPr>
                <a:t>sp</a:t>
              </a:r>
              <a:r>
                <a:rPr lang="en-US" sz="2400" dirty="0" smtClean="0">
                  <a:solidFill>
                    <a:srgbClr val="0000FF"/>
                  </a:solidFill>
                </a:rPr>
                <a:t> (r1)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sub </a:t>
            </a:r>
            <a:r>
              <a:rPr lang="en-US" dirty="0">
                <a:latin typeface="Courier New"/>
                <a:cs typeface="Courier New"/>
              </a:rPr>
              <a:t>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4624337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24823" y="481483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28203" y="433906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0830" y="3835063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</a:t>
            </a:r>
            <a:r>
              <a:rPr lang="en-US" sz="24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9013132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5262883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sub </a:t>
            </a:r>
            <a:r>
              <a:rPr lang="en-US" dirty="0">
                <a:latin typeface="Courier New"/>
                <a:cs typeface="Courier New"/>
              </a:rPr>
              <a:t>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4888341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24823" y="481483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28203" y="433906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0830" y="3835063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</a:t>
            </a:r>
            <a:r>
              <a:rPr lang="en-US" sz="2400" dirty="0"/>
              <a:t>1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6618112" y="3308907"/>
            <a:ext cx="1717891" cy="461665"/>
            <a:chOff x="6674556" y="5600891"/>
            <a:chExt cx="1717891" cy="461665"/>
          </a:xfrm>
        </p:grpSpPr>
        <p:cxnSp>
          <p:nvCxnSpPr>
            <p:cNvPr id="20" name="Straight Arrow Connector 19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41692708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0348998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6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sub </a:t>
            </a:r>
            <a:r>
              <a:rPr lang="en-US" dirty="0">
                <a:latin typeface="Courier New"/>
                <a:cs typeface="Courier New"/>
              </a:rPr>
              <a:t>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4888341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24823" y="481483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28203" y="433906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0830" y="3835063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</a:t>
            </a:r>
            <a:r>
              <a:rPr lang="en-US" sz="2400" dirty="0"/>
              <a:t>1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6618112" y="3308907"/>
            <a:ext cx="1717891" cy="461665"/>
            <a:chOff x="6674556" y="5600891"/>
            <a:chExt cx="1717891" cy="461665"/>
          </a:xfrm>
        </p:grpSpPr>
        <p:cxnSp>
          <p:nvCxnSpPr>
            <p:cNvPr id="20" name="Straight Arrow Connector 19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40645290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2040478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18112" y="3421796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sub </a:t>
            </a:r>
            <a:r>
              <a:rPr lang="en-US" dirty="0">
                <a:latin typeface="Courier New"/>
                <a:cs typeface="Courier New"/>
              </a:rPr>
              <a:t>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03111" y="5477557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24823" y="481483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28203" y="433906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0830" y="3835063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</a:t>
            </a:r>
            <a:r>
              <a:rPr lang="en-US" sz="24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3214417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8815217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0000FF"/>
                          </a:solidFill>
                        </a:rPr>
                        <a:t>loc</a:t>
                      </a:r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:</a:t>
                      </a:r>
                      <a:r>
                        <a:rPr lang="en-US" sz="2400" baseline="0" dirty="0" smtClean="0">
                          <a:solidFill>
                            <a:srgbClr val="0000FF"/>
                          </a:solidFill>
                        </a:rPr>
                        <a:t> cal1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18112" y="3826255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>
                  <a:solidFill>
                    <a:srgbClr val="0000FF"/>
                  </a:solidFill>
                </a:rPr>
                <a:t>sp</a:t>
              </a:r>
              <a:r>
                <a:rPr lang="en-US" sz="2400" dirty="0" smtClean="0">
                  <a:solidFill>
                    <a:srgbClr val="0000FF"/>
                  </a:solidFill>
                </a:rPr>
                <a:t> (r1)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sub </a:t>
            </a:r>
            <a:r>
              <a:rPr lang="en-US" dirty="0">
                <a:latin typeface="Courier New"/>
                <a:cs typeface="Courier New"/>
              </a:rPr>
              <a:t>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24823" y="481483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28203" y="433906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18" name="Rectangle 17"/>
          <p:cNvSpPr/>
          <p:nvPr/>
        </p:nvSpPr>
        <p:spPr>
          <a:xfrm>
            <a:off x="903111" y="5477557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0051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3100666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loc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: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 cal1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18112" y="3826255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sub </a:t>
            </a:r>
            <a:r>
              <a:rPr lang="en-US" dirty="0">
                <a:latin typeface="Courier New"/>
                <a:cs typeface="Courier New"/>
              </a:rPr>
              <a:t>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98452" y="5802112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24823" y="481483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28203" y="433906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87453" y="6372999"/>
            <a:ext cx="34818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Returning with answer in r3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83585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5996321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loc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: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 cal1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18112" y="3826255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sub </a:t>
            </a:r>
            <a:r>
              <a:rPr lang="en-US" dirty="0">
                <a:latin typeface="Courier New"/>
                <a:cs typeface="Courier New"/>
              </a:rPr>
              <a:t>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84341" y="4067364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24823" y="481483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28203" y="4339061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3927428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4126148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loc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: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 cal1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18112" y="4287920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>
                  <a:solidFill>
                    <a:srgbClr val="0000FF"/>
                  </a:solidFill>
                </a:rPr>
                <a:t>sp</a:t>
              </a:r>
              <a:r>
                <a:rPr lang="en-US" sz="2400" dirty="0" smtClean="0">
                  <a:solidFill>
                    <a:srgbClr val="0000FF"/>
                  </a:solidFill>
                </a:rPr>
                <a:t> (r1)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sub </a:t>
            </a:r>
            <a:r>
              <a:rPr lang="en-US" dirty="0">
                <a:latin typeface="Courier New"/>
                <a:cs typeface="Courier New"/>
              </a:rPr>
              <a:t>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84341" y="4067364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24823" y="481483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1263512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0849426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loc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: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 cal1</a:t>
                      </a:r>
                      <a:endParaRPr lang="en-US" sz="2400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18112" y="4287920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sub </a:t>
            </a:r>
            <a:r>
              <a:rPr lang="en-US" dirty="0">
                <a:latin typeface="Courier New"/>
                <a:cs typeface="Courier New"/>
              </a:rPr>
              <a:t>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84341" y="4601418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724823" y="4814837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6074811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1590297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6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18112" y="4749585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>
                  <a:solidFill>
                    <a:srgbClr val="0000FF"/>
                  </a:solidFill>
                </a:rPr>
                <a:t>sp</a:t>
              </a:r>
              <a:r>
                <a:rPr lang="en-US" sz="2400" dirty="0" smtClean="0">
                  <a:solidFill>
                    <a:srgbClr val="0000FF"/>
                  </a:solidFill>
                </a:rPr>
                <a:t> (r1)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sub </a:t>
            </a:r>
            <a:r>
              <a:rPr lang="en-US" dirty="0">
                <a:latin typeface="Courier New"/>
                <a:cs typeface="Courier New"/>
              </a:rPr>
              <a:t>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84341" y="4601418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491032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2810040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sub </a:t>
            </a:r>
            <a:r>
              <a:rPr lang="en-US" dirty="0">
                <a:latin typeface="Courier New"/>
                <a:cs typeface="Courier New"/>
              </a:rPr>
              <a:t>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84341" y="4897751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grpSp>
        <p:nvGrpSpPr>
          <p:cNvPr id="16" name="Group 15"/>
          <p:cNvGrpSpPr/>
          <p:nvPr/>
        </p:nvGrpSpPr>
        <p:grpSpPr>
          <a:xfrm>
            <a:off x="6618112" y="4749585"/>
            <a:ext cx="1717891" cy="461665"/>
            <a:chOff x="6674556" y="5600891"/>
            <a:chExt cx="1717891" cy="461665"/>
          </a:xfrm>
        </p:grpSpPr>
        <p:cxnSp>
          <p:nvCxnSpPr>
            <p:cNvPr id="17" name="Straight Arrow Connector 16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40787897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2151261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12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sub </a:t>
            </a:r>
            <a:r>
              <a:rPr lang="en-US" dirty="0">
                <a:latin typeface="Courier New"/>
                <a:cs typeface="Courier New"/>
              </a:rPr>
              <a:t>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84341" y="4897751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  <p:grpSp>
        <p:nvGrpSpPr>
          <p:cNvPr id="16" name="Group 15"/>
          <p:cNvGrpSpPr/>
          <p:nvPr/>
        </p:nvGrpSpPr>
        <p:grpSpPr>
          <a:xfrm>
            <a:off x="6618112" y="4749585"/>
            <a:ext cx="1717891" cy="461665"/>
            <a:chOff x="6674556" y="5600891"/>
            <a:chExt cx="1717891" cy="461665"/>
          </a:xfrm>
        </p:grpSpPr>
        <p:cxnSp>
          <p:nvCxnSpPr>
            <p:cNvPr id="17" name="Straight Arrow Connector 16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4742264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6838086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12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18112" y="4730171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sub </a:t>
            </a:r>
            <a:r>
              <a:rPr lang="en-US" dirty="0">
                <a:latin typeface="Courier New"/>
                <a:cs typeface="Courier New"/>
              </a:rPr>
              <a:t>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84341" y="5477112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44941" y="5191836"/>
            <a:ext cx="1202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loc</a:t>
            </a:r>
            <a:r>
              <a:rPr lang="en-US" sz="2400" dirty="0" smtClean="0"/>
              <a:t>: cal0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151425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5297579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0000FF"/>
                          </a:solidFill>
                        </a:rPr>
                        <a:t>loc</a:t>
                      </a:r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:</a:t>
                      </a:r>
                      <a:r>
                        <a:rPr lang="en-US" sz="2400" baseline="0" dirty="0" smtClean="0">
                          <a:solidFill>
                            <a:srgbClr val="0000FF"/>
                          </a:solidFill>
                        </a:rPr>
                        <a:t> cal0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12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18112" y="5130671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>
                  <a:solidFill>
                    <a:srgbClr val="0000FF"/>
                  </a:solidFill>
                </a:rPr>
                <a:t>sp</a:t>
              </a:r>
              <a:r>
                <a:rPr lang="en-US" sz="2400" dirty="0" smtClean="0">
                  <a:solidFill>
                    <a:srgbClr val="0000FF"/>
                  </a:solidFill>
                </a:rPr>
                <a:t> (r1)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sub </a:t>
            </a:r>
            <a:r>
              <a:rPr lang="en-US" dirty="0">
                <a:latin typeface="Courier New"/>
                <a:cs typeface="Courier New"/>
              </a:rPr>
              <a:t>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84341" y="5477112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1728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0158189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loc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: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 cal0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12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18112" y="5130671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5711" y="76200"/>
            <a:ext cx="4456289" cy="6414911"/>
          </a:xfrm>
          <a:prstGeom prst="rect">
            <a:avLst/>
          </a:prstGeom>
        </p:spPr>
        <p:txBody>
          <a:bodyPr vert="horz">
            <a:normAutofit fontScale="55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	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r2 r1 4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bgt</a:t>
            </a:r>
            <a:r>
              <a:rPr lang="en-US" dirty="0" smtClean="0">
                <a:latin typeface="Courier New"/>
                <a:cs typeface="Courier New"/>
              </a:rPr>
              <a:t> r2 r0 else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r0 0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brs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 sub </a:t>
            </a:r>
            <a:r>
              <a:rPr lang="en-US" dirty="0">
                <a:latin typeface="Courier New"/>
                <a:cs typeface="Courier New"/>
              </a:rPr>
              <a:t>r2 r2 1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   </a:t>
            </a:r>
          </a:p>
          <a:p>
            <a:pPr marL="0" indent="0">
              <a:buFont typeface="Wingdings"/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r3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              	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r>
              <a:rPr lang="en-US" dirty="0" smtClean="0">
                <a:latin typeface="Courier New"/>
                <a:cs typeface="Courier New"/>
              </a:rPr>
              <a:t>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r2 r2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r0              	</a:t>
            </a:r>
          </a:p>
          <a:p>
            <a:pPr marL="0" indent="0">
              <a:buFont typeface="Wingdings"/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add r3 r3 r2</a:t>
            </a:r>
          </a:p>
          <a:p>
            <a:pPr marL="0" indent="0">
              <a:buFont typeface="Wingdings"/>
              <a:buNone/>
            </a:pP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pop r2              </a:t>
            </a:r>
          </a:p>
          <a:p>
            <a:pPr marL="0" indent="0">
              <a:buFont typeface="Wingdings"/>
              <a:buNone/>
            </a:pPr>
            <a:r>
              <a:rPr lang="en-US" dirty="0" smtClean="0">
                <a:latin typeface="Courier New"/>
                <a:cs typeface="Courier New"/>
              </a:rPr>
              <a:t>  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              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84341" y="5759778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787453" y="6372999"/>
            <a:ext cx="34818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Returning with answer in r3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13312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6945493"/>
              </p:ext>
            </p:extLst>
          </p:nvPr>
        </p:nvGraphicFramePr>
        <p:xfrm>
          <a:off x="5435884" y="2116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err="1" smtClean="0"/>
                        <a:t>loc</a:t>
                      </a:r>
                      <a:r>
                        <a:rPr lang="en-US" sz="2400" dirty="0" smtClean="0"/>
                        <a:t>: cal0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12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24145" y="5133119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13414" y="563678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79869" y="324556"/>
            <a:ext cx="18702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Calling </a:t>
            </a:r>
            <a:r>
              <a:rPr lang="en-US" sz="2800" dirty="0" err="1" smtClean="0"/>
              <a:t>mult</a:t>
            </a:r>
            <a:endParaRPr lang="en-US" sz="2800" dirty="0"/>
          </a:p>
        </p:txBody>
      </p:sp>
      <p:sp>
        <p:nvSpPr>
          <p:cNvPr id="16" name="Rectangle 15"/>
          <p:cNvSpPr/>
          <p:nvPr/>
        </p:nvSpPr>
        <p:spPr>
          <a:xfrm>
            <a:off x="155223" y="963349"/>
            <a:ext cx="299155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r0 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r0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r3 r0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917222" y="2967126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0245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2422577"/>
              </p:ext>
            </p:extLst>
          </p:nvPr>
        </p:nvGraphicFramePr>
        <p:xfrm>
          <a:off x="5435884" y="2116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err="1" smtClean="0"/>
                        <a:t>loc</a:t>
                      </a:r>
                      <a:r>
                        <a:rPr lang="en-US" sz="2400" dirty="0" smtClean="0"/>
                        <a:t>: cal0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12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24145" y="5456790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>
                  <a:solidFill>
                    <a:srgbClr val="0000FF"/>
                  </a:solidFill>
                </a:rPr>
                <a:t>sp</a:t>
              </a:r>
              <a:r>
                <a:rPr lang="en-US" sz="2400" dirty="0" smtClean="0">
                  <a:solidFill>
                    <a:srgbClr val="0000FF"/>
                  </a:solidFill>
                </a:rPr>
                <a:t> (r1)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279869" y="324556"/>
            <a:ext cx="18702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Calling </a:t>
            </a:r>
            <a:r>
              <a:rPr lang="en-US" sz="2800" dirty="0" err="1" smtClean="0"/>
              <a:t>mult</a:t>
            </a:r>
            <a:endParaRPr lang="en-US" sz="2800" dirty="0"/>
          </a:p>
        </p:txBody>
      </p:sp>
      <p:sp>
        <p:nvSpPr>
          <p:cNvPr id="16" name="Rectangle 15"/>
          <p:cNvSpPr/>
          <p:nvPr/>
        </p:nvSpPr>
        <p:spPr>
          <a:xfrm>
            <a:off x="155223" y="963349"/>
            <a:ext cx="299155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r0 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r0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r3 r0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917222" y="2967126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6089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5571802"/>
              </p:ext>
            </p:extLst>
          </p:nvPr>
        </p:nvGraphicFramePr>
        <p:xfrm>
          <a:off x="5435884" y="2116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err="1" smtClean="0"/>
                        <a:t>loc</a:t>
                      </a:r>
                      <a:r>
                        <a:rPr lang="en-US" sz="2400" dirty="0" smtClean="0"/>
                        <a:t>: cal0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12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24145" y="5456790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279869" y="324556"/>
            <a:ext cx="18702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Calling </a:t>
            </a:r>
            <a:r>
              <a:rPr lang="en-US" sz="2800" dirty="0" err="1" smtClean="0"/>
              <a:t>mult</a:t>
            </a:r>
            <a:endParaRPr lang="en-US" sz="2800" dirty="0"/>
          </a:p>
        </p:txBody>
      </p:sp>
      <p:sp>
        <p:nvSpPr>
          <p:cNvPr id="16" name="Rectangle 15"/>
          <p:cNvSpPr/>
          <p:nvPr/>
        </p:nvSpPr>
        <p:spPr>
          <a:xfrm>
            <a:off x="155223" y="963349"/>
            <a:ext cx="299155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r0 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r0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r3 r0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917222" y="3503348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8964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6376648"/>
              </p:ext>
            </p:extLst>
          </p:nvPr>
        </p:nvGraphicFramePr>
        <p:xfrm>
          <a:off x="5435884" y="2116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err="1" smtClean="0"/>
                        <a:t>loc</a:t>
                      </a:r>
                      <a:r>
                        <a:rPr lang="en-US" sz="2400" dirty="0" smtClean="0"/>
                        <a:t>: cal0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12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24145" y="5456790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279869" y="324556"/>
            <a:ext cx="18702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Calling </a:t>
            </a:r>
            <a:r>
              <a:rPr lang="en-US" sz="2800" dirty="0" err="1" smtClean="0"/>
              <a:t>mult</a:t>
            </a:r>
            <a:endParaRPr lang="en-US" sz="2800" dirty="0"/>
          </a:p>
        </p:txBody>
      </p:sp>
      <p:sp>
        <p:nvSpPr>
          <p:cNvPr id="16" name="Rectangle 15"/>
          <p:cNvSpPr/>
          <p:nvPr/>
        </p:nvSpPr>
        <p:spPr>
          <a:xfrm>
            <a:off x="155223" y="963349"/>
            <a:ext cx="299155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r0 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r0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r3 r0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917222" y="3503348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282489" y="2906889"/>
            <a:ext cx="26877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Print the answer: 12!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35832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2437085"/>
              </p:ext>
            </p:extLst>
          </p:nvPr>
        </p:nvGraphicFramePr>
        <p:xfrm>
          <a:off x="5435884" y="2116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err="1" smtClean="0"/>
                        <a:t>loc</a:t>
                      </a:r>
                      <a:r>
                        <a:rPr lang="en-US" sz="2400" dirty="0" smtClean="0"/>
                        <a:t>: cal0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12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624145" y="5456790"/>
            <a:ext cx="1717891" cy="461665"/>
            <a:chOff x="6674556" y="5600891"/>
            <a:chExt cx="1717891" cy="461665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279869" y="324556"/>
            <a:ext cx="18702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Calling </a:t>
            </a:r>
            <a:r>
              <a:rPr lang="en-US" sz="2800" dirty="0" err="1" smtClean="0"/>
              <a:t>mult</a:t>
            </a:r>
            <a:endParaRPr lang="en-US" sz="2800" dirty="0"/>
          </a:p>
        </p:txBody>
      </p:sp>
      <p:sp>
        <p:nvSpPr>
          <p:cNvPr id="16" name="Rectangle 15"/>
          <p:cNvSpPr/>
          <p:nvPr/>
        </p:nvSpPr>
        <p:spPr>
          <a:xfrm>
            <a:off x="155223" y="963349"/>
            <a:ext cx="299155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r0 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err="1" smtClean="0">
                <a:latin typeface="Courier New"/>
                <a:cs typeface="Courier New"/>
              </a:rPr>
              <a:t>mult</a:t>
            </a:r>
            <a:endParaRPr lang="en-US" dirty="0" smtClean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r0</a:t>
            </a:r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r3 r0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917222" y="3799681"/>
            <a:ext cx="1806224" cy="296333"/>
          </a:xfrm>
          <a:prstGeom prst="rect">
            <a:avLst/>
          </a:prstGeom>
          <a:solidFill>
            <a:srgbClr val="008000">
              <a:alpha val="37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282489" y="2906889"/>
            <a:ext cx="26877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Print the answer: 12!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76396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multiply the </a:t>
            </a:r>
            <a:r>
              <a:rPr lang="en-US" smtClean="0"/>
              <a:t>easy way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look at mult_easy.a52 code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we can import libraries (really just functions in other files) using the “</a:t>
            </a:r>
            <a:r>
              <a:rPr lang="en-US" dirty="0" err="1" smtClean="0"/>
              <a:t>inc</a:t>
            </a:r>
            <a:r>
              <a:rPr lang="en-US" dirty="0" smtClean="0"/>
              <a:t>” command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the included files must be in the same directory as the .a52 file running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99807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final aside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33245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10101</a:t>
            </a:r>
            <a:r>
              <a:rPr lang="en-US" sz="2800" baseline="-25000" dirty="0" smtClean="0"/>
              <a:t>2</a:t>
            </a:r>
          </a:p>
          <a:p>
            <a:pPr marL="0" indent="0">
              <a:buNone/>
            </a:pPr>
            <a:r>
              <a:rPr lang="en-US" sz="2800" dirty="0" smtClean="0"/>
              <a:t>10</a:t>
            </a:r>
            <a:r>
              <a:rPr lang="en-US" sz="2800" baseline="-25000" dirty="0"/>
              <a:t>2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11</a:t>
            </a:r>
            <a:r>
              <a:rPr lang="en-US" sz="2800" baseline="-25000" dirty="0"/>
              <a:t>2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1</a:t>
            </a:r>
            <a:r>
              <a:rPr lang="en-US" sz="2800" baseline="-25000" dirty="0" smtClean="0"/>
              <a:t>2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1010</a:t>
            </a:r>
            <a:r>
              <a:rPr lang="en-US" sz="2800" baseline="-25000" dirty="0" smtClean="0"/>
              <a:t>2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101010010010010010000111111101001</a:t>
            </a:r>
            <a:r>
              <a:rPr lang="en-US" sz="2800" baseline="-25000" dirty="0"/>
              <a:t>2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834444" y="5249333"/>
            <a:ext cx="50252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Which of these binary numbers is even?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93917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quick aside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199"/>
            <a:ext cx="8153400" cy="339513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dirty="0" smtClean="0"/>
              <a:t>10101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 = 21</a:t>
            </a:r>
            <a:endParaRPr lang="en-US" sz="2800" baseline="-25000" dirty="0" smtClean="0"/>
          </a:p>
          <a:p>
            <a:pPr marL="0" indent="0">
              <a:buNone/>
            </a:pPr>
            <a:r>
              <a:rPr lang="en-US" sz="2800" dirty="0" smtClean="0">
                <a:solidFill>
                  <a:srgbClr val="0000FF"/>
                </a:solidFill>
              </a:rPr>
              <a:t>10</a:t>
            </a:r>
            <a:r>
              <a:rPr lang="en-US" sz="2800" baseline="-25000" dirty="0" smtClean="0">
                <a:solidFill>
                  <a:srgbClr val="0000FF"/>
                </a:solidFill>
              </a:rPr>
              <a:t>2 </a:t>
            </a:r>
            <a:r>
              <a:rPr lang="en-US" sz="2800" dirty="0" smtClean="0">
                <a:solidFill>
                  <a:srgbClr val="0000FF"/>
                </a:solidFill>
              </a:rPr>
              <a:t>= 2</a:t>
            </a:r>
          </a:p>
          <a:p>
            <a:pPr marL="0" indent="0">
              <a:buNone/>
            </a:pPr>
            <a:r>
              <a:rPr lang="en-US" sz="2800" dirty="0" smtClean="0"/>
              <a:t>11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 = 3</a:t>
            </a:r>
          </a:p>
          <a:p>
            <a:pPr marL="0" indent="0">
              <a:buNone/>
            </a:pPr>
            <a:r>
              <a:rPr lang="en-US" sz="2800" dirty="0" smtClean="0"/>
              <a:t>1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 = 1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rgbClr val="0000FF"/>
                </a:solidFill>
              </a:rPr>
              <a:t>1010</a:t>
            </a:r>
            <a:r>
              <a:rPr lang="en-US" sz="2800" baseline="-25000" dirty="0" smtClean="0">
                <a:solidFill>
                  <a:srgbClr val="0000FF"/>
                </a:solidFill>
              </a:rPr>
              <a:t>2</a:t>
            </a:r>
            <a:r>
              <a:rPr lang="en-US" sz="2800" dirty="0" smtClean="0">
                <a:solidFill>
                  <a:srgbClr val="0000FF"/>
                </a:solidFill>
              </a:rPr>
              <a:t> = 10</a:t>
            </a:r>
          </a:p>
          <a:p>
            <a:pPr marL="0" indent="0">
              <a:buNone/>
            </a:pPr>
            <a:r>
              <a:rPr lang="en-US" sz="2800" dirty="0" smtClean="0"/>
              <a:t>101010010010010010000111111101001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 = 5,675,487,209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846666" y="5710998"/>
            <a:ext cx="74497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Is there an easier way to tell than just calculating the value?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67310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quick aside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The last digit represents the 2</a:t>
            </a:r>
            <a:r>
              <a:rPr lang="en-US" baseline="30000" dirty="0" smtClean="0"/>
              <a:t>0</a:t>
            </a:r>
            <a:r>
              <a:rPr lang="en-US" dirty="0" smtClean="0"/>
              <a:t> = 1s digit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i="1" dirty="0" smtClean="0">
                <a:solidFill>
                  <a:srgbClr val="0000FF"/>
                </a:solidFill>
              </a:rPr>
              <a:t>All other digits represent even values since they are powers of 2</a:t>
            </a:r>
            <a:endParaRPr lang="en-US" b="1" i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Therefore:</a:t>
            </a:r>
          </a:p>
          <a:p>
            <a:pPr marL="777240" lvl="1" indent="-457200"/>
            <a:r>
              <a:rPr lang="en-US" dirty="0" smtClean="0"/>
              <a:t>If the rightmost digit is 1 = odd number</a:t>
            </a:r>
          </a:p>
          <a:p>
            <a:pPr marL="777240" lvl="1" indent="-457200"/>
            <a:r>
              <a:rPr lang="en-US" dirty="0" smtClean="0"/>
              <a:t>If the rightmost digit is 0 = even number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64950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Bitwise logical operators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0498" y="2672645"/>
            <a:ext cx="3862210" cy="27883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75189" y="2130778"/>
            <a:ext cx="21229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instruction name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84144" y="2127956"/>
            <a:ext cx="14414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arguments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397000" y="3866444"/>
            <a:ext cx="846667" cy="1397000"/>
          </a:xfrm>
          <a:prstGeom prst="rect">
            <a:avLst/>
          </a:prstGeom>
          <a:solidFill>
            <a:srgbClr val="FF6600">
              <a:alpha val="5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001889" y="5712558"/>
            <a:ext cx="67819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Perform </a:t>
            </a:r>
            <a:r>
              <a:rPr lang="en-US" sz="2800" b="1" dirty="0" smtClean="0"/>
              <a:t>and</a:t>
            </a:r>
            <a:r>
              <a:rPr lang="en-US" sz="2800" dirty="0" smtClean="0"/>
              <a:t>, </a:t>
            </a:r>
            <a:r>
              <a:rPr lang="en-US" sz="2800" b="1" dirty="0" smtClean="0"/>
              <a:t>or</a:t>
            </a:r>
            <a:r>
              <a:rPr lang="en-US" sz="2800" dirty="0" smtClean="0"/>
              <a:t> and </a:t>
            </a:r>
            <a:r>
              <a:rPr lang="en-US" sz="2800" b="1" dirty="0" err="1" smtClean="0"/>
              <a:t>xor</a:t>
            </a:r>
            <a:r>
              <a:rPr lang="en-US" sz="2800" dirty="0" smtClean="0"/>
              <a:t> </a:t>
            </a:r>
            <a:r>
              <a:rPr lang="en-US" sz="2800" i="1" dirty="0" smtClean="0"/>
              <a:t>per bit of the number</a:t>
            </a:r>
            <a:endParaRPr lang="en-US" sz="2800" i="1" dirty="0"/>
          </a:p>
        </p:txBody>
      </p:sp>
    </p:spTree>
    <p:extLst>
      <p:ext uri="{BB962C8B-B14F-4D97-AF65-F5344CB8AC3E}">
        <p14:creationId xmlns:p14="http://schemas.microsoft.com/office/powerpoint/2010/main" val="8669411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Bitwise logical operators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2122311"/>
            <a:ext cx="2237796" cy="1659467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add r2 r0 3</a:t>
            </a:r>
          </a:p>
          <a:p>
            <a:pPr marL="0" indent="0">
              <a:buNone/>
            </a:pPr>
            <a:r>
              <a:rPr lang="en-US" dirty="0" smtClean="0"/>
              <a:t>add r3 r0 6</a:t>
            </a:r>
          </a:p>
          <a:p>
            <a:pPr marL="0" indent="0">
              <a:buNone/>
            </a:pPr>
            <a:r>
              <a:rPr lang="en-US" dirty="0" smtClean="0"/>
              <a:t>and r3 r3 r2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39890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Bitwise logical operators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2122311"/>
            <a:ext cx="2237796" cy="1659467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add r2 r0 3</a:t>
            </a:r>
          </a:p>
          <a:p>
            <a:pPr marL="0" indent="0">
              <a:buNone/>
            </a:pPr>
            <a:r>
              <a:rPr lang="en-US" dirty="0" smtClean="0"/>
              <a:t>add r3 r0 6</a:t>
            </a:r>
          </a:p>
          <a:p>
            <a:pPr marL="0" indent="0">
              <a:buNone/>
            </a:pPr>
            <a:r>
              <a:rPr lang="en-US" dirty="0" smtClean="0"/>
              <a:t>and r3 r3 r2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12648" y="2122311"/>
            <a:ext cx="1997908" cy="106680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312627" y="4148667"/>
            <a:ext cx="67415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are r2 and r3 in binary after these instructions?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58494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Bitwise logical operators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2122311"/>
            <a:ext cx="2237796" cy="1659467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add r2 r0 3</a:t>
            </a:r>
          </a:p>
          <a:p>
            <a:pPr marL="0" indent="0">
              <a:buNone/>
            </a:pPr>
            <a:r>
              <a:rPr lang="en-US" dirty="0" smtClean="0"/>
              <a:t>add r3 r0 6</a:t>
            </a:r>
          </a:p>
          <a:p>
            <a:pPr marL="0" indent="0">
              <a:buNone/>
            </a:pPr>
            <a:r>
              <a:rPr lang="en-US" dirty="0" smtClean="0"/>
              <a:t>and r3 r3 r2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12648" y="2122311"/>
            <a:ext cx="1997908" cy="106680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610556" y="4021667"/>
            <a:ext cx="2413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r</a:t>
            </a:r>
            <a:r>
              <a:rPr lang="en-US" sz="2800" dirty="0" smtClean="0"/>
              <a:t>2: 	  11</a:t>
            </a:r>
          </a:p>
          <a:p>
            <a:r>
              <a:rPr lang="en-US" sz="2800" dirty="0"/>
              <a:t>r</a:t>
            </a:r>
            <a:r>
              <a:rPr lang="en-US" sz="2800" dirty="0" smtClean="0"/>
              <a:t>3:	110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561089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Bitwise logical operators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2122311"/>
            <a:ext cx="2237796" cy="1659467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add r2 r0 3</a:t>
            </a:r>
          </a:p>
          <a:p>
            <a:pPr marL="0" indent="0">
              <a:buNone/>
            </a:pPr>
            <a:r>
              <a:rPr lang="en-US" dirty="0" smtClean="0"/>
              <a:t>add r3 r0 6</a:t>
            </a:r>
          </a:p>
          <a:p>
            <a:pPr marL="0" indent="0">
              <a:buNone/>
            </a:pPr>
            <a:r>
              <a:rPr lang="en-US" dirty="0" smtClean="0"/>
              <a:t>and r3 r3 r2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12648" y="3231443"/>
            <a:ext cx="1997908" cy="491067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610556" y="4021667"/>
            <a:ext cx="2413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r</a:t>
            </a:r>
            <a:r>
              <a:rPr lang="en-US" sz="2800" dirty="0" smtClean="0"/>
              <a:t>2: 	  11</a:t>
            </a:r>
          </a:p>
          <a:p>
            <a:r>
              <a:rPr lang="en-US" sz="2800" dirty="0"/>
              <a:t>r</a:t>
            </a:r>
            <a:r>
              <a:rPr lang="en-US" sz="2800" dirty="0" smtClean="0"/>
              <a:t>3:	110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2850444" y="3260845"/>
            <a:ext cx="58401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Perform </a:t>
            </a:r>
            <a:r>
              <a:rPr lang="en-US" sz="2400" b="1" dirty="0" smtClean="0"/>
              <a:t>and</a:t>
            </a:r>
            <a:r>
              <a:rPr lang="en-US" sz="2400" dirty="0" smtClean="0"/>
              <a:t>, </a:t>
            </a:r>
            <a:r>
              <a:rPr lang="en-US" sz="2400" b="1" dirty="0" smtClean="0"/>
              <a:t>or</a:t>
            </a:r>
            <a:r>
              <a:rPr lang="en-US" sz="2400" dirty="0" smtClean="0"/>
              <a:t> and </a:t>
            </a:r>
            <a:r>
              <a:rPr lang="en-US" sz="2400" b="1" dirty="0" err="1" smtClean="0"/>
              <a:t>xor</a:t>
            </a:r>
            <a:r>
              <a:rPr lang="en-US" sz="2400" dirty="0" smtClean="0"/>
              <a:t> </a:t>
            </a:r>
            <a:r>
              <a:rPr lang="en-US" sz="2400" i="1" dirty="0" smtClean="0"/>
              <a:t>per bit of the number</a:t>
            </a:r>
            <a:endParaRPr 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21044770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Bitwise logical operators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2122311"/>
            <a:ext cx="2237796" cy="1659467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add r2 r0 3</a:t>
            </a:r>
          </a:p>
          <a:p>
            <a:pPr marL="0" indent="0">
              <a:buNone/>
            </a:pPr>
            <a:r>
              <a:rPr lang="en-US" dirty="0" smtClean="0"/>
              <a:t>add r3 r0 6</a:t>
            </a:r>
          </a:p>
          <a:p>
            <a:pPr marL="0" indent="0">
              <a:buNone/>
            </a:pPr>
            <a:r>
              <a:rPr lang="en-US" dirty="0" smtClean="0"/>
              <a:t>and r3 r3 r2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12648" y="3231443"/>
            <a:ext cx="1997908" cy="491067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610556" y="4021667"/>
            <a:ext cx="2413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r</a:t>
            </a:r>
            <a:r>
              <a:rPr lang="en-US" sz="2800" dirty="0" smtClean="0"/>
              <a:t>2: 	  11</a:t>
            </a:r>
          </a:p>
          <a:p>
            <a:r>
              <a:rPr lang="en-US" sz="2800" dirty="0"/>
              <a:t>r</a:t>
            </a:r>
            <a:r>
              <a:rPr lang="en-US" sz="2800" dirty="0" smtClean="0"/>
              <a:t>3:	110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2850444" y="3260845"/>
            <a:ext cx="58401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Perform </a:t>
            </a:r>
            <a:r>
              <a:rPr lang="en-US" sz="2400" b="1" dirty="0" smtClean="0"/>
              <a:t>and</a:t>
            </a:r>
            <a:r>
              <a:rPr lang="en-US" sz="2400" dirty="0" smtClean="0"/>
              <a:t>, </a:t>
            </a:r>
            <a:r>
              <a:rPr lang="en-US" sz="2400" b="1" dirty="0" smtClean="0"/>
              <a:t>or</a:t>
            </a:r>
            <a:r>
              <a:rPr lang="en-US" sz="2400" dirty="0" smtClean="0"/>
              <a:t> and </a:t>
            </a:r>
            <a:r>
              <a:rPr lang="en-US" sz="2400" b="1" dirty="0" err="1" smtClean="0"/>
              <a:t>xor</a:t>
            </a:r>
            <a:r>
              <a:rPr lang="en-US" sz="2400" dirty="0" smtClean="0"/>
              <a:t> </a:t>
            </a:r>
            <a:r>
              <a:rPr lang="en-US" sz="2400" i="1" dirty="0" smtClean="0"/>
              <a:t>per bit of the number</a:t>
            </a:r>
            <a:endParaRPr lang="en-US" sz="2400" i="1" dirty="0"/>
          </a:p>
        </p:txBody>
      </p:sp>
      <p:sp>
        <p:nvSpPr>
          <p:cNvPr id="8" name="Rectangle 7"/>
          <p:cNvSpPr/>
          <p:nvPr/>
        </p:nvSpPr>
        <p:spPr>
          <a:xfrm>
            <a:off x="3996380" y="4021667"/>
            <a:ext cx="236954" cy="954107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2328334" y="5108223"/>
            <a:ext cx="2271889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78080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Bitwise logical operators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2122311"/>
            <a:ext cx="2237796" cy="1659467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add r2 r0 3</a:t>
            </a:r>
          </a:p>
          <a:p>
            <a:pPr marL="0" indent="0">
              <a:buNone/>
            </a:pPr>
            <a:r>
              <a:rPr lang="en-US" dirty="0" smtClean="0"/>
              <a:t>add r3 r0 6</a:t>
            </a:r>
          </a:p>
          <a:p>
            <a:pPr marL="0" indent="0">
              <a:buNone/>
            </a:pPr>
            <a:r>
              <a:rPr lang="en-US" dirty="0" smtClean="0"/>
              <a:t>and r3 r3 r2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12648" y="3231443"/>
            <a:ext cx="1997908" cy="491067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610556" y="4021667"/>
            <a:ext cx="2413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r</a:t>
            </a:r>
            <a:r>
              <a:rPr lang="en-US" sz="2800" dirty="0" smtClean="0"/>
              <a:t>2: 	  11</a:t>
            </a:r>
          </a:p>
          <a:p>
            <a:r>
              <a:rPr lang="en-US" sz="2800" dirty="0"/>
              <a:t>r</a:t>
            </a:r>
            <a:r>
              <a:rPr lang="en-US" sz="2800" dirty="0" smtClean="0"/>
              <a:t>3:	110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2850444" y="3260845"/>
            <a:ext cx="58401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Perform </a:t>
            </a:r>
            <a:r>
              <a:rPr lang="en-US" sz="2400" b="1" dirty="0" smtClean="0"/>
              <a:t>and</a:t>
            </a:r>
            <a:r>
              <a:rPr lang="en-US" sz="2400" dirty="0" smtClean="0"/>
              <a:t>, </a:t>
            </a:r>
            <a:r>
              <a:rPr lang="en-US" sz="2400" b="1" dirty="0" smtClean="0"/>
              <a:t>or</a:t>
            </a:r>
            <a:r>
              <a:rPr lang="en-US" sz="2400" dirty="0" smtClean="0"/>
              <a:t> and </a:t>
            </a:r>
            <a:r>
              <a:rPr lang="en-US" sz="2400" b="1" dirty="0" err="1" smtClean="0"/>
              <a:t>xor</a:t>
            </a:r>
            <a:r>
              <a:rPr lang="en-US" sz="2400" dirty="0" smtClean="0"/>
              <a:t> </a:t>
            </a:r>
            <a:r>
              <a:rPr lang="en-US" sz="2400" i="1" dirty="0" smtClean="0"/>
              <a:t>per bit of the number</a:t>
            </a:r>
            <a:endParaRPr lang="en-US" sz="2400" i="1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2328334" y="5108223"/>
            <a:ext cx="2271889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939936" y="513644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0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996380" y="4021667"/>
            <a:ext cx="236954" cy="954107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0222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Bitwise logical operators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2122311"/>
            <a:ext cx="2237796" cy="1659467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add r2 r0 3</a:t>
            </a:r>
          </a:p>
          <a:p>
            <a:pPr marL="0" indent="0">
              <a:buNone/>
            </a:pPr>
            <a:r>
              <a:rPr lang="en-US" dirty="0" smtClean="0"/>
              <a:t>add r3 r0 6</a:t>
            </a:r>
          </a:p>
          <a:p>
            <a:pPr marL="0" indent="0">
              <a:buNone/>
            </a:pPr>
            <a:r>
              <a:rPr lang="en-US" dirty="0" smtClean="0"/>
              <a:t>and r3 r3 r2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12648" y="3231443"/>
            <a:ext cx="1997908" cy="491067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610556" y="4021667"/>
            <a:ext cx="2413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r</a:t>
            </a:r>
            <a:r>
              <a:rPr lang="en-US" sz="2800" dirty="0" smtClean="0"/>
              <a:t>2: 	  11</a:t>
            </a:r>
          </a:p>
          <a:p>
            <a:r>
              <a:rPr lang="en-US" sz="2800" dirty="0"/>
              <a:t>r</a:t>
            </a:r>
            <a:r>
              <a:rPr lang="en-US" sz="2800" dirty="0" smtClean="0"/>
              <a:t>3:	110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2850444" y="3260845"/>
            <a:ext cx="58401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Perform </a:t>
            </a:r>
            <a:r>
              <a:rPr lang="en-US" sz="2400" b="1" dirty="0" smtClean="0"/>
              <a:t>and</a:t>
            </a:r>
            <a:r>
              <a:rPr lang="en-US" sz="2400" dirty="0" smtClean="0"/>
              <a:t>, </a:t>
            </a:r>
            <a:r>
              <a:rPr lang="en-US" sz="2400" b="1" dirty="0" smtClean="0"/>
              <a:t>or</a:t>
            </a:r>
            <a:r>
              <a:rPr lang="en-US" sz="2400" dirty="0" smtClean="0"/>
              <a:t> and </a:t>
            </a:r>
            <a:r>
              <a:rPr lang="en-US" sz="2400" b="1" dirty="0" err="1" smtClean="0"/>
              <a:t>xor</a:t>
            </a:r>
            <a:r>
              <a:rPr lang="en-US" sz="2400" dirty="0" smtClean="0"/>
              <a:t> </a:t>
            </a:r>
            <a:r>
              <a:rPr lang="en-US" sz="2400" i="1" dirty="0" smtClean="0"/>
              <a:t>per bit of the number</a:t>
            </a:r>
            <a:endParaRPr lang="en-US" sz="2400" i="1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2328334" y="5108223"/>
            <a:ext cx="2271889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911714" y="5108223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0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759427" y="4021667"/>
            <a:ext cx="236954" cy="954107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9858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Bitwise logical operators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2122311"/>
            <a:ext cx="2237796" cy="1659467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add r2 r0 3</a:t>
            </a:r>
          </a:p>
          <a:p>
            <a:pPr marL="0" indent="0">
              <a:buNone/>
            </a:pPr>
            <a:r>
              <a:rPr lang="en-US" dirty="0" smtClean="0"/>
              <a:t>add r3 r0 6</a:t>
            </a:r>
          </a:p>
          <a:p>
            <a:pPr marL="0" indent="0">
              <a:buNone/>
            </a:pPr>
            <a:r>
              <a:rPr lang="en-US" dirty="0" smtClean="0"/>
              <a:t>and r3 r3 r2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12648" y="3231443"/>
            <a:ext cx="1997908" cy="491067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610556" y="4021667"/>
            <a:ext cx="2413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r</a:t>
            </a:r>
            <a:r>
              <a:rPr lang="en-US" sz="2800" dirty="0" smtClean="0"/>
              <a:t>2: 	  11</a:t>
            </a:r>
          </a:p>
          <a:p>
            <a:r>
              <a:rPr lang="en-US" sz="2800" dirty="0"/>
              <a:t>r</a:t>
            </a:r>
            <a:r>
              <a:rPr lang="en-US" sz="2800" dirty="0" smtClean="0"/>
              <a:t>3:	110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2850444" y="3260845"/>
            <a:ext cx="58401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Perform </a:t>
            </a:r>
            <a:r>
              <a:rPr lang="en-US" sz="2400" b="1" dirty="0" smtClean="0"/>
              <a:t>and</a:t>
            </a:r>
            <a:r>
              <a:rPr lang="en-US" sz="2400" dirty="0" smtClean="0"/>
              <a:t>, </a:t>
            </a:r>
            <a:r>
              <a:rPr lang="en-US" sz="2400" b="1" dirty="0" smtClean="0"/>
              <a:t>or</a:t>
            </a:r>
            <a:r>
              <a:rPr lang="en-US" sz="2400" dirty="0" smtClean="0"/>
              <a:t> and </a:t>
            </a:r>
            <a:r>
              <a:rPr lang="en-US" sz="2400" b="1" dirty="0" err="1" smtClean="0"/>
              <a:t>xor</a:t>
            </a:r>
            <a:r>
              <a:rPr lang="en-US" sz="2400" dirty="0" smtClean="0"/>
              <a:t> </a:t>
            </a:r>
            <a:r>
              <a:rPr lang="en-US" sz="2400" i="1" dirty="0" smtClean="0"/>
              <a:t>per bit of the number</a:t>
            </a:r>
            <a:endParaRPr lang="en-US" sz="2400" i="1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2328334" y="5108223"/>
            <a:ext cx="2271889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714160" y="5108223"/>
            <a:ext cx="5809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10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759427" y="4021667"/>
            <a:ext cx="236954" cy="954107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1567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Bitwise logical operators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2122311"/>
            <a:ext cx="2237796" cy="1659467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add r2 r0 3</a:t>
            </a:r>
          </a:p>
          <a:p>
            <a:pPr marL="0" indent="0">
              <a:buNone/>
            </a:pPr>
            <a:r>
              <a:rPr lang="en-US" dirty="0" smtClean="0"/>
              <a:t>add r3 r0 6</a:t>
            </a:r>
          </a:p>
          <a:p>
            <a:pPr marL="0" indent="0">
              <a:buNone/>
            </a:pPr>
            <a:r>
              <a:rPr lang="en-US" dirty="0" smtClean="0"/>
              <a:t>and r3 r3 r2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12648" y="3231443"/>
            <a:ext cx="1997908" cy="491067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610556" y="4021667"/>
            <a:ext cx="2413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r</a:t>
            </a:r>
            <a:r>
              <a:rPr lang="en-US" sz="2800" dirty="0" smtClean="0"/>
              <a:t>2: 	  11</a:t>
            </a:r>
          </a:p>
          <a:p>
            <a:r>
              <a:rPr lang="en-US" sz="2800" dirty="0"/>
              <a:t>r</a:t>
            </a:r>
            <a:r>
              <a:rPr lang="en-US" sz="2800" dirty="0" smtClean="0"/>
              <a:t>3:	110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2850444" y="3260845"/>
            <a:ext cx="58401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Perform </a:t>
            </a:r>
            <a:r>
              <a:rPr lang="en-US" sz="2400" b="1" dirty="0" smtClean="0"/>
              <a:t>and</a:t>
            </a:r>
            <a:r>
              <a:rPr lang="en-US" sz="2400" dirty="0" smtClean="0"/>
              <a:t>, </a:t>
            </a:r>
            <a:r>
              <a:rPr lang="en-US" sz="2400" b="1" dirty="0" smtClean="0"/>
              <a:t>or</a:t>
            </a:r>
            <a:r>
              <a:rPr lang="en-US" sz="2400" dirty="0" smtClean="0"/>
              <a:t> and </a:t>
            </a:r>
            <a:r>
              <a:rPr lang="en-US" sz="2400" b="1" dirty="0" err="1" smtClean="0"/>
              <a:t>xor</a:t>
            </a:r>
            <a:r>
              <a:rPr lang="en-US" sz="2400" dirty="0" smtClean="0"/>
              <a:t> </a:t>
            </a:r>
            <a:r>
              <a:rPr lang="en-US" sz="2400" i="1" dirty="0" smtClean="0"/>
              <a:t>per bit of the number</a:t>
            </a:r>
            <a:endParaRPr lang="en-US" sz="2400" i="1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2328334" y="5108223"/>
            <a:ext cx="2271889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714160" y="5108223"/>
            <a:ext cx="5809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10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595683" y="4021667"/>
            <a:ext cx="236954" cy="954107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4827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Bitwise logical operators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2122311"/>
            <a:ext cx="2237796" cy="1659467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add r2 r0 3</a:t>
            </a:r>
          </a:p>
          <a:p>
            <a:pPr marL="0" indent="0">
              <a:buNone/>
            </a:pPr>
            <a:r>
              <a:rPr lang="en-US" dirty="0" smtClean="0"/>
              <a:t>add r3 r0 6</a:t>
            </a:r>
          </a:p>
          <a:p>
            <a:pPr marL="0" indent="0">
              <a:buNone/>
            </a:pPr>
            <a:r>
              <a:rPr lang="en-US" dirty="0" smtClean="0"/>
              <a:t>and r3 r3 r2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12648" y="3231443"/>
            <a:ext cx="1997908" cy="491067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610556" y="4021667"/>
            <a:ext cx="2413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r</a:t>
            </a:r>
            <a:r>
              <a:rPr lang="en-US" sz="2800" dirty="0" smtClean="0"/>
              <a:t>2: 	011</a:t>
            </a:r>
          </a:p>
          <a:p>
            <a:r>
              <a:rPr lang="en-US" sz="2800" dirty="0"/>
              <a:t>r</a:t>
            </a:r>
            <a:r>
              <a:rPr lang="en-US" sz="2800" dirty="0" smtClean="0"/>
              <a:t>3:	110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2850444" y="3260845"/>
            <a:ext cx="58401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Perform </a:t>
            </a:r>
            <a:r>
              <a:rPr lang="en-US" sz="2400" b="1" dirty="0" smtClean="0"/>
              <a:t>and</a:t>
            </a:r>
            <a:r>
              <a:rPr lang="en-US" sz="2400" dirty="0" smtClean="0"/>
              <a:t>, </a:t>
            </a:r>
            <a:r>
              <a:rPr lang="en-US" sz="2400" b="1" dirty="0" smtClean="0"/>
              <a:t>or</a:t>
            </a:r>
            <a:r>
              <a:rPr lang="en-US" sz="2400" dirty="0" smtClean="0"/>
              <a:t> and </a:t>
            </a:r>
            <a:r>
              <a:rPr lang="en-US" sz="2400" b="1" dirty="0" err="1" smtClean="0"/>
              <a:t>xor</a:t>
            </a:r>
            <a:r>
              <a:rPr lang="en-US" sz="2400" dirty="0" smtClean="0"/>
              <a:t> </a:t>
            </a:r>
            <a:r>
              <a:rPr lang="en-US" sz="2400" i="1" dirty="0" smtClean="0"/>
              <a:t>per bit of the number</a:t>
            </a:r>
            <a:endParaRPr lang="en-US" sz="2400" i="1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2328334" y="5108223"/>
            <a:ext cx="2271889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714160" y="5108223"/>
            <a:ext cx="5809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10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595683" y="4021667"/>
            <a:ext cx="236954" cy="954107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5520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Bitwise logical operators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2122311"/>
            <a:ext cx="2237796" cy="1659467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add r2 r0 3</a:t>
            </a:r>
          </a:p>
          <a:p>
            <a:pPr marL="0" indent="0">
              <a:buNone/>
            </a:pPr>
            <a:r>
              <a:rPr lang="en-US" dirty="0" smtClean="0"/>
              <a:t>add r3 r0 6</a:t>
            </a:r>
          </a:p>
          <a:p>
            <a:pPr marL="0" indent="0">
              <a:buNone/>
            </a:pPr>
            <a:r>
              <a:rPr lang="en-US" dirty="0" smtClean="0"/>
              <a:t>and r3 r3 r2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12648" y="3231443"/>
            <a:ext cx="1997908" cy="491067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610556" y="4021667"/>
            <a:ext cx="2413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r</a:t>
            </a:r>
            <a:r>
              <a:rPr lang="en-US" sz="2800" dirty="0" smtClean="0"/>
              <a:t>2: 	011</a:t>
            </a:r>
          </a:p>
          <a:p>
            <a:r>
              <a:rPr lang="en-US" sz="2800" dirty="0"/>
              <a:t>r</a:t>
            </a:r>
            <a:r>
              <a:rPr lang="en-US" sz="2800" dirty="0" smtClean="0"/>
              <a:t>3:	110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2850444" y="3260845"/>
            <a:ext cx="58401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Perform </a:t>
            </a:r>
            <a:r>
              <a:rPr lang="en-US" sz="2400" b="1" dirty="0" smtClean="0"/>
              <a:t>and</a:t>
            </a:r>
            <a:r>
              <a:rPr lang="en-US" sz="2400" dirty="0" smtClean="0"/>
              <a:t>, </a:t>
            </a:r>
            <a:r>
              <a:rPr lang="en-US" sz="2400" b="1" dirty="0" smtClean="0"/>
              <a:t>or</a:t>
            </a:r>
            <a:r>
              <a:rPr lang="en-US" sz="2400" dirty="0" smtClean="0"/>
              <a:t> and </a:t>
            </a:r>
            <a:r>
              <a:rPr lang="en-US" sz="2400" b="1" dirty="0" err="1" smtClean="0"/>
              <a:t>xor</a:t>
            </a:r>
            <a:r>
              <a:rPr lang="en-US" sz="2400" dirty="0" smtClean="0"/>
              <a:t> </a:t>
            </a:r>
            <a:r>
              <a:rPr lang="en-US" sz="2400" i="1" dirty="0" smtClean="0"/>
              <a:t>per bit of the number</a:t>
            </a:r>
            <a:endParaRPr lang="en-US" sz="2400" i="1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2328334" y="5108223"/>
            <a:ext cx="2271889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511017" y="5108223"/>
            <a:ext cx="7790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010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595683" y="4021667"/>
            <a:ext cx="236954" cy="954107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7902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CS52 programming advice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 smtClean="0"/>
              <a:t>Match your </a:t>
            </a:r>
            <a:r>
              <a:rPr lang="en-US" dirty="0" err="1" smtClean="0"/>
              <a:t>psh</a:t>
            </a:r>
            <a:r>
              <a:rPr lang="en-US" dirty="0" smtClean="0"/>
              <a:t> and pops</a:t>
            </a:r>
          </a:p>
          <a:p>
            <a:pPr marL="514350" indent="-514350">
              <a:buAutoNum type="arabicPeriod"/>
            </a:pP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smtClean="0"/>
              <a:t>Follow the register conventions</a:t>
            </a:r>
          </a:p>
          <a:p>
            <a:pPr marL="514350" indent="-514350">
              <a:buAutoNum type="arabicPeriod"/>
            </a:pP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smtClean="0"/>
              <a:t>Develop code incrementally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 smtClean="0"/>
              <a:t>Debugging: write out stack, registers, etc. on paper and compare against system execution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1114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from this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2700867"/>
            <a:ext cx="8531352" cy="685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hlinkClick r:id="rId2"/>
              </a:rPr>
              <a:t>http://www.cs.pomona.edu/~dkauchak/classes/cs52/</a:t>
            </a:r>
            <a:r>
              <a:rPr lang="en-US" sz="2000" dirty="0" smtClean="0">
                <a:hlinkClick r:id="rId2"/>
              </a:rPr>
              <a:t>examples/cs41b/</a:t>
            </a: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57502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I didn’t have time to cover the next example in class, but left it in the notes as another example of a function that takes two parameters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58102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</a:t>
            </a:r>
            <a:r>
              <a:rPr lang="en-US" dirty="0" smtClean="0"/>
              <a:t>nother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4495574" cy="44958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max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r1 </a:t>
            </a:r>
            <a:r>
              <a:rPr lang="en-US" dirty="0" smtClean="0">
                <a:latin typeface="Courier New"/>
                <a:cs typeface="Courier New"/>
              </a:rPr>
              <a:t>4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bge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add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smtClean="0">
                <a:latin typeface="Courier New"/>
                <a:cs typeface="Courier New"/>
              </a:rPr>
              <a:t>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err="1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05778" y="3541889"/>
            <a:ext cx="37334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does this code do?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93963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4495574" cy="44958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max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r1 </a:t>
            </a:r>
            <a:r>
              <a:rPr lang="en-US" dirty="0" smtClean="0">
                <a:latin typeface="Courier New"/>
                <a:cs typeface="Courier New"/>
              </a:rPr>
              <a:t>4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bge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add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smtClean="0">
                <a:latin typeface="Courier New"/>
                <a:cs typeface="Courier New"/>
              </a:rPr>
              <a:t>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err="1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05778" y="3541889"/>
            <a:ext cx="28573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max, as a function!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65841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Calling max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88093" y="1600200"/>
            <a:ext cx="3578351" cy="5130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latin typeface="Courier New"/>
                <a:cs typeface="Courier New"/>
              </a:rPr>
              <a:t>     </a:t>
            </a:r>
            <a:r>
              <a:rPr lang="en-US" sz="2400" dirty="0" err="1" smtClean="0">
                <a:latin typeface="Courier New"/>
                <a:cs typeface="Courier New"/>
              </a:rPr>
              <a:t>loa</a:t>
            </a:r>
            <a:r>
              <a:rPr lang="en-US" sz="2400" dirty="0" smtClean="0">
                <a:latin typeface="Courier New"/>
                <a:cs typeface="Courier New"/>
              </a:rPr>
              <a:t> </a:t>
            </a:r>
            <a:r>
              <a:rPr lang="en-US" sz="2400" dirty="0">
                <a:latin typeface="Courier New"/>
                <a:cs typeface="Courier New"/>
              </a:rPr>
              <a:t>r3 </a:t>
            </a:r>
            <a:r>
              <a:rPr lang="en-US" sz="2400" dirty="0" smtClean="0">
                <a:latin typeface="Courier New"/>
                <a:cs typeface="Courier New"/>
              </a:rPr>
              <a:t>r0</a:t>
            </a:r>
            <a:endParaRPr lang="en-US" sz="2400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2400" dirty="0">
                <a:latin typeface="Courier New"/>
                <a:cs typeface="Courier New"/>
              </a:rPr>
              <a:t>     </a:t>
            </a:r>
            <a:r>
              <a:rPr lang="en-US" sz="2400" dirty="0" err="1" smtClean="0">
                <a:latin typeface="Courier New"/>
                <a:cs typeface="Courier New"/>
              </a:rPr>
              <a:t>loa</a:t>
            </a:r>
            <a:r>
              <a:rPr lang="en-US" sz="2400" dirty="0" smtClean="0">
                <a:latin typeface="Courier New"/>
                <a:cs typeface="Courier New"/>
              </a:rPr>
              <a:t> </a:t>
            </a:r>
            <a:r>
              <a:rPr lang="en-US" sz="2400" dirty="0">
                <a:latin typeface="Courier New"/>
                <a:cs typeface="Courier New"/>
              </a:rPr>
              <a:t>r2 </a:t>
            </a:r>
            <a:r>
              <a:rPr lang="en-US" sz="2400" dirty="0" smtClean="0">
                <a:latin typeface="Courier New"/>
                <a:cs typeface="Courier New"/>
              </a:rPr>
              <a:t>r0</a:t>
            </a:r>
            <a:endParaRPr lang="en-US" sz="2400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sz="2400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2400" dirty="0">
                <a:latin typeface="Courier New"/>
                <a:cs typeface="Courier New"/>
              </a:rPr>
              <a:t>     </a:t>
            </a:r>
            <a:r>
              <a:rPr lang="en-US" sz="2400" dirty="0" err="1" smtClean="0">
                <a:latin typeface="Courier New"/>
                <a:cs typeface="Courier New"/>
              </a:rPr>
              <a:t>psh</a:t>
            </a:r>
            <a:r>
              <a:rPr lang="en-US" sz="2400" dirty="0" smtClean="0">
                <a:latin typeface="Courier New"/>
                <a:cs typeface="Courier New"/>
              </a:rPr>
              <a:t> r2</a:t>
            </a:r>
            <a:endParaRPr lang="en-US" sz="2400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2400" dirty="0">
                <a:latin typeface="Courier New"/>
                <a:cs typeface="Courier New"/>
              </a:rPr>
              <a:t>     </a:t>
            </a:r>
            <a:r>
              <a:rPr lang="en-US" sz="2400" dirty="0" err="1" smtClean="0">
                <a:latin typeface="Courier New"/>
                <a:cs typeface="Courier New"/>
              </a:rPr>
              <a:t>lcw</a:t>
            </a:r>
            <a:r>
              <a:rPr lang="en-US" sz="2400" dirty="0" smtClean="0">
                <a:latin typeface="Courier New"/>
                <a:cs typeface="Courier New"/>
              </a:rPr>
              <a:t> </a:t>
            </a:r>
            <a:r>
              <a:rPr lang="en-US" sz="2400" dirty="0">
                <a:latin typeface="Courier New"/>
                <a:cs typeface="Courier New"/>
              </a:rPr>
              <a:t>r2 </a:t>
            </a:r>
            <a:r>
              <a:rPr lang="en-US" sz="2400" dirty="0" smtClean="0">
                <a:latin typeface="Courier New"/>
                <a:cs typeface="Courier New"/>
              </a:rPr>
              <a:t>max</a:t>
            </a:r>
            <a:endParaRPr lang="en-US" sz="2400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2400" dirty="0">
                <a:latin typeface="Courier New"/>
                <a:cs typeface="Courier New"/>
              </a:rPr>
              <a:t>    </a:t>
            </a:r>
            <a:r>
              <a:rPr lang="en-US" sz="2400" dirty="0" smtClean="0">
                <a:latin typeface="Courier New"/>
                <a:cs typeface="Courier New"/>
              </a:rPr>
              <a:t> </a:t>
            </a:r>
            <a:r>
              <a:rPr lang="en-US" sz="2400" dirty="0" err="1">
                <a:latin typeface="Courier New"/>
                <a:cs typeface="Courier New"/>
              </a:rPr>
              <a:t>cal</a:t>
            </a:r>
            <a:r>
              <a:rPr lang="en-US" sz="2400" dirty="0">
                <a:latin typeface="Courier New"/>
                <a:cs typeface="Courier New"/>
              </a:rPr>
              <a:t> r2 </a:t>
            </a:r>
            <a:r>
              <a:rPr lang="en-US" sz="2400" dirty="0" smtClean="0">
                <a:latin typeface="Courier New"/>
                <a:cs typeface="Courier New"/>
              </a:rPr>
              <a:t>r2</a:t>
            </a:r>
          </a:p>
          <a:p>
            <a:pPr marL="0" indent="0">
              <a:buNone/>
            </a:pPr>
            <a:r>
              <a:rPr lang="en-US" sz="2400" dirty="0">
                <a:latin typeface="Courier New"/>
                <a:cs typeface="Courier New"/>
              </a:rPr>
              <a:t>	</a:t>
            </a:r>
            <a:r>
              <a:rPr lang="en-US" sz="2400" dirty="0" smtClean="0">
                <a:latin typeface="Courier New"/>
                <a:cs typeface="Courier New"/>
              </a:rPr>
              <a:t>pop r0</a:t>
            </a:r>
            <a:endParaRPr lang="en-US" sz="2400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sz="2400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2400" dirty="0">
                <a:latin typeface="Courier New"/>
                <a:cs typeface="Courier New"/>
              </a:rPr>
              <a:t>     </a:t>
            </a:r>
            <a:r>
              <a:rPr lang="en-US" sz="2400" dirty="0" err="1" smtClean="0">
                <a:latin typeface="Courier New"/>
                <a:cs typeface="Courier New"/>
              </a:rPr>
              <a:t>sto</a:t>
            </a:r>
            <a:r>
              <a:rPr lang="en-US" sz="2400" dirty="0" smtClean="0">
                <a:latin typeface="Courier New"/>
                <a:cs typeface="Courier New"/>
              </a:rPr>
              <a:t> r3 r0</a:t>
            </a:r>
            <a:endParaRPr lang="en-US" sz="2400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2400" dirty="0">
                <a:latin typeface="Courier New"/>
                <a:cs typeface="Courier New"/>
              </a:rPr>
              <a:t>    </a:t>
            </a:r>
            <a:r>
              <a:rPr lang="en-US" sz="2400" dirty="0" smtClean="0">
                <a:latin typeface="Courier New"/>
                <a:cs typeface="Courier New"/>
              </a:rPr>
              <a:t> </a:t>
            </a:r>
            <a:r>
              <a:rPr lang="en-US" sz="2400" dirty="0" err="1" smtClean="0">
                <a:latin typeface="Courier New"/>
                <a:cs typeface="Courier New"/>
              </a:rPr>
              <a:t>hlt</a:t>
            </a:r>
            <a:endParaRPr lang="en-US" sz="2400" dirty="0" smtClean="0">
              <a:latin typeface="Courier New"/>
              <a:cs typeface="Courier New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529667" y="2497667"/>
            <a:ext cx="25144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Anything different?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22045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Calling max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88093" y="1600200"/>
            <a:ext cx="3578351" cy="5130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latin typeface="Courier New"/>
                <a:cs typeface="Courier New"/>
              </a:rPr>
              <a:t>     </a:t>
            </a:r>
            <a:r>
              <a:rPr lang="en-US" sz="2400" dirty="0" err="1" smtClean="0">
                <a:latin typeface="Courier New"/>
                <a:cs typeface="Courier New"/>
              </a:rPr>
              <a:t>loa</a:t>
            </a:r>
            <a:r>
              <a:rPr lang="en-US" sz="2400" dirty="0" smtClean="0">
                <a:latin typeface="Courier New"/>
                <a:cs typeface="Courier New"/>
              </a:rPr>
              <a:t> </a:t>
            </a:r>
            <a:r>
              <a:rPr lang="en-US" sz="2400" dirty="0">
                <a:latin typeface="Courier New"/>
                <a:cs typeface="Courier New"/>
              </a:rPr>
              <a:t>r3 </a:t>
            </a:r>
            <a:r>
              <a:rPr lang="en-US" sz="2400" dirty="0" smtClean="0">
                <a:latin typeface="Courier New"/>
                <a:cs typeface="Courier New"/>
              </a:rPr>
              <a:t>r0</a:t>
            </a:r>
            <a:endParaRPr lang="en-US" sz="2400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2400" dirty="0">
                <a:latin typeface="Courier New"/>
                <a:cs typeface="Courier New"/>
              </a:rPr>
              <a:t>     </a:t>
            </a:r>
            <a:r>
              <a:rPr lang="en-US" sz="2400" dirty="0" err="1" smtClean="0">
                <a:latin typeface="Courier New"/>
                <a:cs typeface="Courier New"/>
              </a:rPr>
              <a:t>loa</a:t>
            </a:r>
            <a:r>
              <a:rPr lang="en-US" sz="2400" dirty="0" smtClean="0">
                <a:latin typeface="Courier New"/>
                <a:cs typeface="Courier New"/>
              </a:rPr>
              <a:t> </a:t>
            </a:r>
            <a:r>
              <a:rPr lang="en-US" sz="2400" dirty="0">
                <a:latin typeface="Courier New"/>
                <a:cs typeface="Courier New"/>
              </a:rPr>
              <a:t>r2 </a:t>
            </a:r>
            <a:r>
              <a:rPr lang="en-US" sz="2400" dirty="0" smtClean="0">
                <a:latin typeface="Courier New"/>
                <a:cs typeface="Courier New"/>
              </a:rPr>
              <a:t>r0</a:t>
            </a:r>
            <a:endParaRPr lang="en-US" sz="2400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sz="2400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2400" dirty="0">
                <a:latin typeface="Courier New"/>
                <a:cs typeface="Courier New"/>
              </a:rPr>
              <a:t>     </a:t>
            </a:r>
            <a:r>
              <a:rPr lang="en-US" sz="2400" dirty="0" err="1" smtClean="0">
                <a:latin typeface="Courier New"/>
                <a:cs typeface="Courier New"/>
              </a:rPr>
              <a:t>psh</a:t>
            </a:r>
            <a:r>
              <a:rPr lang="en-US" sz="2400" dirty="0" smtClean="0">
                <a:latin typeface="Courier New"/>
                <a:cs typeface="Courier New"/>
              </a:rPr>
              <a:t> r2</a:t>
            </a:r>
            <a:endParaRPr lang="en-US" sz="2400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2400" dirty="0">
                <a:latin typeface="Courier New"/>
                <a:cs typeface="Courier New"/>
              </a:rPr>
              <a:t>     </a:t>
            </a:r>
            <a:r>
              <a:rPr lang="en-US" sz="2400" dirty="0" err="1" smtClean="0">
                <a:latin typeface="Courier New"/>
                <a:cs typeface="Courier New"/>
              </a:rPr>
              <a:t>lcw</a:t>
            </a:r>
            <a:r>
              <a:rPr lang="en-US" sz="2400" dirty="0" smtClean="0">
                <a:latin typeface="Courier New"/>
                <a:cs typeface="Courier New"/>
              </a:rPr>
              <a:t> </a:t>
            </a:r>
            <a:r>
              <a:rPr lang="en-US" sz="2400" dirty="0">
                <a:latin typeface="Courier New"/>
                <a:cs typeface="Courier New"/>
              </a:rPr>
              <a:t>r2 </a:t>
            </a:r>
            <a:r>
              <a:rPr lang="en-US" sz="2400" dirty="0" smtClean="0">
                <a:latin typeface="Courier New"/>
                <a:cs typeface="Courier New"/>
              </a:rPr>
              <a:t>max</a:t>
            </a:r>
            <a:endParaRPr lang="en-US" sz="2400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2400" dirty="0">
                <a:latin typeface="Courier New"/>
                <a:cs typeface="Courier New"/>
              </a:rPr>
              <a:t>    </a:t>
            </a:r>
            <a:r>
              <a:rPr lang="en-US" sz="2400" dirty="0" smtClean="0">
                <a:latin typeface="Courier New"/>
                <a:cs typeface="Courier New"/>
              </a:rPr>
              <a:t> </a:t>
            </a:r>
            <a:r>
              <a:rPr lang="en-US" sz="2400" dirty="0" err="1">
                <a:latin typeface="Courier New"/>
                <a:cs typeface="Courier New"/>
              </a:rPr>
              <a:t>cal</a:t>
            </a:r>
            <a:r>
              <a:rPr lang="en-US" sz="2400" dirty="0">
                <a:latin typeface="Courier New"/>
                <a:cs typeface="Courier New"/>
              </a:rPr>
              <a:t> r2 </a:t>
            </a:r>
            <a:r>
              <a:rPr lang="en-US" sz="2400" dirty="0" smtClean="0">
                <a:latin typeface="Courier New"/>
                <a:cs typeface="Courier New"/>
              </a:rPr>
              <a:t>r2</a:t>
            </a:r>
          </a:p>
          <a:p>
            <a:pPr marL="0" indent="0">
              <a:buNone/>
            </a:pPr>
            <a:r>
              <a:rPr lang="en-US" sz="2400" dirty="0">
                <a:latin typeface="Courier New"/>
                <a:cs typeface="Courier New"/>
              </a:rPr>
              <a:t>	</a:t>
            </a:r>
            <a:r>
              <a:rPr lang="en-US" sz="2400" dirty="0" smtClean="0">
                <a:latin typeface="Courier New"/>
                <a:cs typeface="Courier New"/>
              </a:rPr>
              <a:t>pop r0</a:t>
            </a:r>
            <a:endParaRPr lang="en-US" sz="2400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sz="2400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2400" dirty="0">
                <a:latin typeface="Courier New"/>
                <a:cs typeface="Courier New"/>
              </a:rPr>
              <a:t>     </a:t>
            </a:r>
            <a:r>
              <a:rPr lang="en-US" sz="2400" dirty="0" err="1" smtClean="0">
                <a:latin typeface="Courier New"/>
                <a:cs typeface="Courier New"/>
              </a:rPr>
              <a:t>sto</a:t>
            </a:r>
            <a:r>
              <a:rPr lang="en-US" sz="2400" dirty="0" smtClean="0">
                <a:latin typeface="Courier New"/>
                <a:cs typeface="Courier New"/>
              </a:rPr>
              <a:t> r3 r0</a:t>
            </a:r>
            <a:endParaRPr lang="en-US" sz="2400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2400" dirty="0">
                <a:latin typeface="Courier New"/>
                <a:cs typeface="Courier New"/>
              </a:rPr>
              <a:t>    </a:t>
            </a:r>
            <a:r>
              <a:rPr lang="en-US" sz="2400" dirty="0" smtClean="0">
                <a:latin typeface="Courier New"/>
                <a:cs typeface="Courier New"/>
              </a:rPr>
              <a:t> </a:t>
            </a:r>
            <a:r>
              <a:rPr lang="en-US" sz="2400" dirty="0" err="1" smtClean="0">
                <a:latin typeface="Courier New"/>
                <a:cs typeface="Courier New"/>
              </a:rPr>
              <a:t>hlt</a:t>
            </a:r>
            <a:endParaRPr lang="en-US" sz="2400" dirty="0" smtClean="0">
              <a:latin typeface="Courier New"/>
              <a:cs typeface="Courier New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148667" y="2913165"/>
            <a:ext cx="38260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For the second argument, </a:t>
            </a:r>
            <a:r>
              <a:rPr lang="en-US" sz="2800" dirty="0" err="1" smtClean="0">
                <a:solidFill>
                  <a:srgbClr val="0000FF"/>
                </a:solidFill>
              </a:rPr>
              <a:t>psh</a:t>
            </a:r>
            <a:r>
              <a:rPr lang="en-US" sz="2800" dirty="0" smtClean="0">
                <a:solidFill>
                  <a:srgbClr val="0000FF"/>
                </a:solidFill>
              </a:rPr>
              <a:t> it on the stac</a:t>
            </a:r>
            <a:r>
              <a:rPr lang="en-US" sz="2800" dirty="0">
                <a:solidFill>
                  <a:srgbClr val="0000FF"/>
                </a:solidFill>
              </a:rPr>
              <a:t>k</a:t>
            </a:r>
          </a:p>
        </p:txBody>
      </p:sp>
      <p:sp>
        <p:nvSpPr>
          <p:cNvPr id="4" name="Rectangle 3"/>
          <p:cNvSpPr/>
          <p:nvPr/>
        </p:nvSpPr>
        <p:spPr>
          <a:xfrm>
            <a:off x="1157111" y="3048000"/>
            <a:ext cx="2257778" cy="395111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2142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0" y="127000"/>
            <a:ext cx="3937000" cy="66040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r3 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r1 </a:t>
            </a:r>
            <a:r>
              <a:rPr lang="en-US" dirty="0" smtClean="0">
                <a:latin typeface="Courier New"/>
                <a:cs typeface="Courier New"/>
              </a:rPr>
              <a:t>4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bge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add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smtClean="0">
                <a:latin typeface="Courier New"/>
                <a:cs typeface="Courier New"/>
              </a:rPr>
              <a:t>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err="1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0753452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6674556" y="5600891"/>
            <a:ext cx="1717891" cy="461665"/>
            <a:chOff x="6674556" y="5600891"/>
            <a:chExt cx="1717891" cy="461665"/>
          </a:xfrm>
        </p:grpSpPr>
        <p:cxnSp>
          <p:nvCxnSpPr>
            <p:cNvPr id="9" name="Straight Arrow Connector 8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860779" y="127000"/>
            <a:ext cx="1495777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1681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0" y="127000"/>
            <a:ext cx="3937000" cy="66040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r3 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r1 </a:t>
            </a:r>
            <a:r>
              <a:rPr lang="en-US" dirty="0" smtClean="0">
                <a:latin typeface="Courier New"/>
                <a:cs typeface="Courier New"/>
              </a:rPr>
              <a:t>4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bge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add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smtClean="0">
                <a:latin typeface="Courier New"/>
                <a:cs typeface="Courier New"/>
              </a:rPr>
              <a:t>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err="1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867226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10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6674556" y="5600891"/>
            <a:ext cx="1717891" cy="461665"/>
            <a:chOff x="6674556" y="5600891"/>
            <a:chExt cx="1717891" cy="461665"/>
          </a:xfrm>
        </p:grpSpPr>
        <p:cxnSp>
          <p:nvCxnSpPr>
            <p:cNvPr id="9" name="Straight Arrow Connector 8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860779" y="488245"/>
            <a:ext cx="1495777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3982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0" y="127000"/>
            <a:ext cx="3937000" cy="66040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r3 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r1 </a:t>
            </a:r>
            <a:r>
              <a:rPr lang="en-US" dirty="0" smtClean="0">
                <a:latin typeface="Courier New"/>
                <a:cs typeface="Courier New"/>
              </a:rPr>
              <a:t>4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bge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add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smtClean="0">
                <a:latin typeface="Courier New"/>
                <a:cs typeface="Courier New"/>
              </a:rPr>
              <a:t>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err="1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4363066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2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6674556" y="5600891"/>
            <a:ext cx="1717891" cy="461665"/>
            <a:chOff x="6674556" y="5600891"/>
            <a:chExt cx="1717891" cy="461665"/>
          </a:xfrm>
        </p:grpSpPr>
        <p:cxnSp>
          <p:nvCxnSpPr>
            <p:cNvPr id="9" name="Straight Arrow Connector 8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832557" y="1066800"/>
            <a:ext cx="1495777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2051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0" y="127000"/>
            <a:ext cx="3937000" cy="66040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r3 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r1 </a:t>
            </a:r>
            <a:r>
              <a:rPr lang="en-US" dirty="0" smtClean="0">
                <a:latin typeface="Courier New"/>
                <a:cs typeface="Courier New"/>
              </a:rPr>
              <a:t>4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bge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add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smtClean="0">
                <a:latin typeface="Courier New"/>
                <a:cs typeface="Courier New"/>
              </a:rPr>
              <a:t>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err="1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475813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6674556" y="5139226"/>
            <a:ext cx="1717891" cy="461665"/>
            <a:chOff x="6674556" y="5600891"/>
            <a:chExt cx="1717891" cy="461665"/>
          </a:xfrm>
        </p:grpSpPr>
        <p:cxnSp>
          <p:nvCxnSpPr>
            <p:cNvPr id="9" name="Straight Arrow Connector 8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>
                  <a:solidFill>
                    <a:srgbClr val="0000FF"/>
                  </a:solidFill>
                </a:rPr>
                <a:t>sp</a:t>
              </a:r>
              <a:r>
                <a:rPr lang="en-US" sz="2400" dirty="0" smtClean="0">
                  <a:solidFill>
                    <a:srgbClr val="0000FF"/>
                  </a:solidFill>
                </a:rPr>
                <a:t> (r1)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  <p:sp>
        <p:nvSpPr>
          <p:cNvPr id="11" name="Rectangle 10"/>
          <p:cNvSpPr/>
          <p:nvPr/>
        </p:nvSpPr>
        <p:spPr>
          <a:xfrm>
            <a:off x="832557" y="1066800"/>
            <a:ext cx="1495777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673459" y="5629113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2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87807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0" y="127000"/>
            <a:ext cx="3937000" cy="66040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r3 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r1 </a:t>
            </a:r>
            <a:r>
              <a:rPr lang="en-US" dirty="0" smtClean="0">
                <a:latin typeface="Courier New"/>
                <a:cs typeface="Courier New"/>
              </a:rPr>
              <a:t>4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bge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add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smtClean="0">
                <a:latin typeface="Courier New"/>
                <a:cs typeface="Courier New"/>
              </a:rPr>
              <a:t>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err="1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5772528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6674556" y="5139226"/>
            <a:ext cx="1717891" cy="461665"/>
            <a:chOff x="6674556" y="5600891"/>
            <a:chExt cx="1717891" cy="461665"/>
          </a:xfrm>
        </p:grpSpPr>
        <p:cxnSp>
          <p:nvCxnSpPr>
            <p:cNvPr id="9" name="Straight Arrow Connector 8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832557" y="1428044"/>
            <a:ext cx="1665110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673459" y="5629113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2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804021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0" y="127000"/>
            <a:ext cx="3937000" cy="66040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r3 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r1 </a:t>
            </a:r>
            <a:r>
              <a:rPr lang="en-US" dirty="0" smtClean="0">
                <a:latin typeface="Courier New"/>
                <a:cs typeface="Courier New"/>
              </a:rPr>
              <a:t>4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bge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add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smtClean="0">
                <a:latin typeface="Courier New"/>
                <a:cs typeface="Courier New"/>
              </a:rPr>
              <a:t>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err="1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6698981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max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6674556" y="5139226"/>
            <a:ext cx="1717891" cy="461665"/>
            <a:chOff x="6674556" y="5600891"/>
            <a:chExt cx="1717891" cy="461665"/>
          </a:xfrm>
        </p:grpSpPr>
        <p:cxnSp>
          <p:nvCxnSpPr>
            <p:cNvPr id="9" name="Straight Arrow Connector 8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832557" y="1428044"/>
            <a:ext cx="1665110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673459" y="5629113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2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4257079" y="2342444"/>
            <a:ext cx="359833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Notice that we overwrote the value in r2</a:t>
            </a:r>
          </a:p>
          <a:p>
            <a:endParaRPr lang="en-US" sz="2000" dirty="0" smtClean="0">
              <a:solidFill>
                <a:srgbClr val="0000FF"/>
              </a:solidFill>
            </a:endParaRPr>
          </a:p>
          <a:p>
            <a:r>
              <a:rPr lang="en-US" sz="2000" dirty="0" smtClean="0">
                <a:solidFill>
                  <a:srgbClr val="0000FF"/>
                </a:solidFill>
              </a:rPr>
              <a:t>If we hadn’t saved it on the stack, it would have been lost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35896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0" y="127000"/>
            <a:ext cx="3937000" cy="66040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r3 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r1 </a:t>
            </a:r>
            <a:r>
              <a:rPr lang="en-US" dirty="0" smtClean="0">
                <a:latin typeface="Courier New"/>
                <a:cs typeface="Courier New"/>
              </a:rPr>
              <a:t>4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bge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add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smtClean="0">
                <a:latin typeface="Courier New"/>
                <a:cs typeface="Courier New"/>
              </a:rPr>
              <a:t>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err="1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9909723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max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6674556" y="5139226"/>
            <a:ext cx="1717891" cy="461665"/>
            <a:chOff x="6674556" y="5600891"/>
            <a:chExt cx="1717891" cy="461665"/>
          </a:xfrm>
        </p:grpSpPr>
        <p:cxnSp>
          <p:nvCxnSpPr>
            <p:cNvPr id="9" name="Straight Arrow Connector 8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832557" y="1789288"/>
            <a:ext cx="1665110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673459" y="5629113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2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662808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0" y="127000"/>
            <a:ext cx="3937000" cy="66040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r3 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r1 </a:t>
            </a:r>
            <a:r>
              <a:rPr lang="en-US" dirty="0" smtClean="0">
                <a:latin typeface="Courier New"/>
                <a:cs typeface="Courier New"/>
              </a:rPr>
              <a:t>4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bge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add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smtClean="0">
                <a:latin typeface="Courier New"/>
                <a:cs typeface="Courier New"/>
              </a:rPr>
              <a:t>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err="1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6448738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0000FF"/>
                          </a:solidFill>
                        </a:rPr>
                        <a:t>loc</a:t>
                      </a:r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: </a:t>
                      </a:r>
                      <a:r>
                        <a:rPr lang="en-US" sz="2400" dirty="0" err="1" smtClean="0">
                          <a:solidFill>
                            <a:srgbClr val="0000FF"/>
                          </a:solidFill>
                        </a:rPr>
                        <a:t>cal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6674556" y="5139226"/>
            <a:ext cx="1717891" cy="461665"/>
            <a:chOff x="6674556" y="5600891"/>
            <a:chExt cx="1717891" cy="461665"/>
          </a:xfrm>
        </p:grpSpPr>
        <p:cxnSp>
          <p:nvCxnSpPr>
            <p:cNvPr id="9" name="Straight Arrow Connector 8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5673459" y="5629113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2</a:t>
            </a:r>
            <a:endParaRPr lang="en-US" sz="2800" dirty="0"/>
          </a:p>
        </p:txBody>
      </p:sp>
      <p:sp>
        <p:nvSpPr>
          <p:cNvPr id="12" name="Rectangle 11"/>
          <p:cNvSpPr/>
          <p:nvPr/>
        </p:nvSpPr>
        <p:spPr>
          <a:xfrm>
            <a:off x="832557" y="1789288"/>
            <a:ext cx="1665110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5689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0" y="127000"/>
            <a:ext cx="3937000" cy="66040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r3 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r1 </a:t>
            </a:r>
            <a:r>
              <a:rPr lang="en-US" dirty="0" smtClean="0">
                <a:latin typeface="Courier New"/>
                <a:cs typeface="Courier New"/>
              </a:rPr>
              <a:t>4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bge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add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smtClean="0">
                <a:latin typeface="Courier New"/>
                <a:cs typeface="Courier New"/>
              </a:rPr>
              <a:t>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err="1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5301840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loc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: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cal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6674556" y="5139226"/>
            <a:ext cx="1717891" cy="461665"/>
            <a:chOff x="6674556" y="5600891"/>
            <a:chExt cx="1717891" cy="461665"/>
          </a:xfrm>
        </p:grpSpPr>
        <p:cxnSp>
          <p:nvCxnSpPr>
            <p:cNvPr id="9" name="Straight Arrow Connector 8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832557" y="3778955"/>
            <a:ext cx="1665110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673459" y="5629113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2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669799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0" y="127000"/>
            <a:ext cx="3937000" cy="66040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r3 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r1 </a:t>
            </a:r>
            <a:r>
              <a:rPr lang="en-US" dirty="0" smtClean="0">
                <a:latin typeface="Courier New"/>
                <a:cs typeface="Courier New"/>
              </a:rPr>
              <a:t>4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bge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add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smtClean="0">
                <a:latin typeface="Courier New"/>
                <a:cs typeface="Courier New"/>
              </a:rPr>
              <a:t>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err="1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671198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loc</a:t>
                      </a:r>
                      <a:r>
                        <a:rPr lang="en-US" sz="2400" dirty="0" smtClean="0"/>
                        <a:t>: </a:t>
                      </a:r>
                      <a:r>
                        <a:rPr lang="en-US" sz="2400" dirty="0" err="1" smtClean="0"/>
                        <a:t>cal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6674556" y="4662341"/>
            <a:ext cx="1717891" cy="461665"/>
            <a:chOff x="6674556" y="5600891"/>
            <a:chExt cx="1717891" cy="461665"/>
          </a:xfrm>
        </p:grpSpPr>
        <p:cxnSp>
          <p:nvCxnSpPr>
            <p:cNvPr id="9" name="Straight Arrow Connector 8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>
                  <a:solidFill>
                    <a:srgbClr val="0000FF"/>
                  </a:solidFill>
                </a:rPr>
                <a:t>sp</a:t>
              </a:r>
              <a:r>
                <a:rPr lang="en-US" sz="2400" dirty="0" smtClean="0">
                  <a:solidFill>
                    <a:srgbClr val="0000FF"/>
                  </a:solidFill>
                </a:rPr>
                <a:t> (r1)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  <p:sp>
        <p:nvSpPr>
          <p:cNvPr id="11" name="Rectangle 10"/>
          <p:cNvSpPr/>
          <p:nvPr/>
        </p:nvSpPr>
        <p:spPr>
          <a:xfrm>
            <a:off x="832557" y="3778955"/>
            <a:ext cx="1665110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673459" y="5629113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2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5309909" y="5077671"/>
            <a:ext cx="11738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solidFill>
                  <a:srgbClr val="0000FF"/>
                </a:solidFill>
              </a:rPr>
              <a:t>loc</a:t>
            </a:r>
            <a:r>
              <a:rPr lang="en-US" sz="2800" dirty="0" smtClean="0">
                <a:solidFill>
                  <a:srgbClr val="0000FF"/>
                </a:solidFill>
              </a:rPr>
              <a:t>: </a:t>
            </a:r>
            <a:r>
              <a:rPr lang="en-US" sz="2800" dirty="0" err="1" smtClean="0">
                <a:solidFill>
                  <a:srgbClr val="0000FF"/>
                </a:solidFill>
              </a:rPr>
              <a:t>cal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66641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0" y="127000"/>
            <a:ext cx="3937000" cy="66040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r3 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r1 </a:t>
            </a:r>
            <a:r>
              <a:rPr lang="en-US" dirty="0" smtClean="0">
                <a:latin typeface="Courier New"/>
                <a:cs typeface="Courier New"/>
              </a:rPr>
              <a:t>4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bge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add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smtClean="0">
                <a:latin typeface="Courier New"/>
                <a:cs typeface="Courier New"/>
              </a:rPr>
              <a:t>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err="1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1913013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loc</a:t>
                      </a:r>
                      <a:r>
                        <a:rPr lang="en-US" sz="2400" dirty="0" smtClean="0"/>
                        <a:t>: </a:t>
                      </a:r>
                      <a:r>
                        <a:rPr lang="en-US" sz="2400" dirty="0" err="1" smtClean="0"/>
                        <a:t>cal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6674556" y="4662341"/>
            <a:ext cx="1717891" cy="461665"/>
            <a:chOff x="6674556" y="5600891"/>
            <a:chExt cx="1717891" cy="461665"/>
          </a:xfrm>
        </p:grpSpPr>
        <p:cxnSp>
          <p:nvCxnSpPr>
            <p:cNvPr id="9" name="Straight Arrow Connector 8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832556" y="4140199"/>
            <a:ext cx="1834443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673459" y="5629113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2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5309909" y="5077671"/>
            <a:ext cx="11738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loc</a:t>
            </a:r>
            <a:r>
              <a:rPr lang="en-US" sz="2800" dirty="0" smtClean="0"/>
              <a:t>: </a:t>
            </a:r>
            <a:r>
              <a:rPr lang="en-US" sz="2800" dirty="0" err="1" smtClean="0"/>
              <a:t>cal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330926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0" y="127000"/>
            <a:ext cx="3937000" cy="66040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r3 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r1 </a:t>
            </a:r>
            <a:r>
              <a:rPr lang="en-US" dirty="0" smtClean="0">
                <a:latin typeface="Courier New"/>
                <a:cs typeface="Courier New"/>
              </a:rPr>
              <a:t>4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bge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add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smtClean="0">
                <a:latin typeface="Courier New"/>
                <a:cs typeface="Courier New"/>
              </a:rPr>
              <a:t>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err="1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1876142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loc</a:t>
                      </a:r>
                      <a:r>
                        <a:rPr lang="en-US" sz="2400" dirty="0" smtClean="0"/>
                        <a:t>: </a:t>
                      </a:r>
                      <a:r>
                        <a:rPr lang="en-US" sz="2400" dirty="0" err="1" smtClean="0"/>
                        <a:t>cal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6674556" y="4662341"/>
            <a:ext cx="1717891" cy="461665"/>
            <a:chOff x="6674556" y="5600891"/>
            <a:chExt cx="1717891" cy="461665"/>
          </a:xfrm>
        </p:grpSpPr>
        <p:cxnSp>
          <p:nvCxnSpPr>
            <p:cNvPr id="9" name="Straight Arrow Connector 8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832556" y="4140199"/>
            <a:ext cx="1834443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673459" y="5629113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2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5309909" y="5077671"/>
            <a:ext cx="11738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loc</a:t>
            </a:r>
            <a:r>
              <a:rPr lang="en-US" sz="2800" dirty="0" smtClean="0"/>
              <a:t>: </a:t>
            </a:r>
            <a:r>
              <a:rPr lang="en-US" sz="2800" dirty="0" err="1" smtClean="0"/>
              <a:t>cal</a:t>
            </a:r>
            <a:endParaRPr lang="en-US" sz="2800" dirty="0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4360333" y="4854222"/>
            <a:ext cx="0" cy="1594556"/>
          </a:xfrm>
          <a:prstGeom prst="straightConnector1">
            <a:avLst/>
          </a:prstGeom>
          <a:ln w="38100" cmpd="sng"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 rot="16200000">
            <a:off x="3097743" y="5370059"/>
            <a:ext cx="17865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larger values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674556" y="5134116"/>
            <a:ext cx="4972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+2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674556" y="5629113"/>
            <a:ext cx="4972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+4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82103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0" y="127000"/>
            <a:ext cx="3937000" cy="66040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r3 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r1 </a:t>
            </a:r>
            <a:r>
              <a:rPr lang="en-US" dirty="0" smtClean="0">
                <a:latin typeface="Courier New"/>
                <a:cs typeface="Courier New"/>
              </a:rPr>
              <a:t>4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bge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add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smtClean="0">
                <a:latin typeface="Courier New"/>
                <a:cs typeface="Courier New"/>
              </a:rPr>
              <a:t>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err="1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5004539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2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6674556" y="4662341"/>
            <a:ext cx="1717891" cy="461665"/>
            <a:chOff x="6674556" y="5600891"/>
            <a:chExt cx="1717891" cy="461665"/>
          </a:xfrm>
        </p:grpSpPr>
        <p:cxnSp>
          <p:nvCxnSpPr>
            <p:cNvPr id="9" name="Straight Arrow Connector 8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832556" y="4140199"/>
            <a:ext cx="1834443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673459" y="5629113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2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5309909" y="5077671"/>
            <a:ext cx="11738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loc</a:t>
            </a:r>
            <a:r>
              <a:rPr lang="en-US" sz="2800" dirty="0" smtClean="0"/>
              <a:t>: </a:t>
            </a:r>
            <a:r>
              <a:rPr lang="en-US" sz="2800" dirty="0" err="1" smtClean="0"/>
              <a:t>cal</a:t>
            </a:r>
            <a:endParaRPr lang="en-US" sz="2800" dirty="0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4360333" y="4854222"/>
            <a:ext cx="0" cy="1594556"/>
          </a:xfrm>
          <a:prstGeom prst="straightConnector1">
            <a:avLst/>
          </a:prstGeom>
          <a:ln w="38100" cmpd="sng"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 rot="16200000">
            <a:off x="3097743" y="5370059"/>
            <a:ext cx="17865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larger values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674556" y="5134116"/>
            <a:ext cx="4972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+2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674556" y="5629113"/>
            <a:ext cx="4972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+4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43297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0" y="127000"/>
            <a:ext cx="3937000" cy="66040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r3 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r1 </a:t>
            </a:r>
            <a:r>
              <a:rPr lang="en-US" dirty="0" smtClean="0">
                <a:latin typeface="Courier New"/>
                <a:cs typeface="Courier New"/>
              </a:rPr>
              <a:t>4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bge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add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smtClean="0">
                <a:latin typeface="Courier New"/>
                <a:cs typeface="Courier New"/>
              </a:rPr>
              <a:t>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err="1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6085524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6674556" y="4662341"/>
            <a:ext cx="1717891" cy="461665"/>
            <a:chOff x="6674556" y="5600891"/>
            <a:chExt cx="1717891" cy="461665"/>
          </a:xfrm>
        </p:grpSpPr>
        <p:cxnSp>
          <p:nvCxnSpPr>
            <p:cNvPr id="9" name="Straight Arrow Connector 8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832555" y="4772872"/>
            <a:ext cx="2427111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673459" y="5629113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2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5309909" y="5077671"/>
            <a:ext cx="11738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loc</a:t>
            </a:r>
            <a:r>
              <a:rPr lang="en-US" sz="2800" dirty="0" smtClean="0"/>
              <a:t>: </a:t>
            </a:r>
            <a:r>
              <a:rPr lang="en-US" sz="2800" dirty="0" err="1" smtClean="0"/>
              <a:t>cal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922365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0" y="127000"/>
            <a:ext cx="3937000" cy="66040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r3 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r1 </a:t>
            </a:r>
            <a:r>
              <a:rPr lang="en-US" dirty="0" smtClean="0">
                <a:latin typeface="Courier New"/>
                <a:cs typeface="Courier New"/>
              </a:rPr>
              <a:t>4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bge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add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smtClean="0">
                <a:latin typeface="Courier New"/>
                <a:cs typeface="Courier New"/>
              </a:rPr>
              <a:t>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err="1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5192001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6674556" y="4662341"/>
            <a:ext cx="1717891" cy="461665"/>
            <a:chOff x="6674556" y="5600891"/>
            <a:chExt cx="1717891" cy="461665"/>
          </a:xfrm>
        </p:grpSpPr>
        <p:cxnSp>
          <p:nvCxnSpPr>
            <p:cNvPr id="9" name="Straight Arrow Connector 8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832556" y="5777088"/>
            <a:ext cx="1157112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673459" y="5629113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2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5309909" y="5077671"/>
            <a:ext cx="11738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loc</a:t>
            </a:r>
            <a:r>
              <a:rPr lang="en-US" sz="2800" dirty="0" smtClean="0"/>
              <a:t>: </a:t>
            </a:r>
            <a:r>
              <a:rPr lang="en-US" sz="2800" dirty="0" err="1" smtClean="0"/>
              <a:t>cal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295589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0" y="127000"/>
            <a:ext cx="3937000" cy="66040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r3 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r1 </a:t>
            </a:r>
            <a:r>
              <a:rPr lang="en-US" dirty="0" smtClean="0">
                <a:latin typeface="Courier New"/>
                <a:cs typeface="Courier New"/>
              </a:rPr>
              <a:t>4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bge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add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smtClean="0">
                <a:latin typeface="Courier New"/>
                <a:cs typeface="Courier New"/>
              </a:rPr>
              <a:t>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err="1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347096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0000FF"/>
                          </a:solidFill>
                        </a:rPr>
                        <a:t>loc</a:t>
                      </a:r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:</a:t>
                      </a:r>
                      <a:r>
                        <a:rPr lang="en-US" sz="2400" baseline="0" dirty="0" smtClean="0">
                          <a:solidFill>
                            <a:srgbClr val="0000FF"/>
                          </a:solidFill>
                        </a:rPr>
                        <a:t> </a:t>
                      </a:r>
                      <a:r>
                        <a:rPr lang="en-US" sz="2400" baseline="0" dirty="0" err="1" smtClean="0">
                          <a:solidFill>
                            <a:srgbClr val="0000FF"/>
                          </a:solidFill>
                        </a:rPr>
                        <a:t>cal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6674556" y="5124006"/>
            <a:ext cx="1717891" cy="461665"/>
            <a:chOff x="6674556" y="5600891"/>
            <a:chExt cx="1717891" cy="461665"/>
          </a:xfrm>
        </p:grpSpPr>
        <p:cxnSp>
          <p:nvCxnSpPr>
            <p:cNvPr id="9" name="Straight Arrow Connector 8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>
                  <a:solidFill>
                    <a:srgbClr val="0000FF"/>
                  </a:solidFill>
                </a:rPr>
                <a:t>sp</a:t>
              </a:r>
              <a:r>
                <a:rPr lang="en-US" sz="2400" dirty="0" smtClean="0">
                  <a:solidFill>
                    <a:srgbClr val="0000FF"/>
                  </a:solidFill>
                </a:rPr>
                <a:t> (r1)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  <p:sp>
        <p:nvSpPr>
          <p:cNvPr id="11" name="Rectangle 10"/>
          <p:cNvSpPr/>
          <p:nvPr/>
        </p:nvSpPr>
        <p:spPr>
          <a:xfrm>
            <a:off x="832556" y="5777088"/>
            <a:ext cx="1157112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673459" y="5629113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2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89996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0" y="127000"/>
            <a:ext cx="3937000" cy="66040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r3 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r1 </a:t>
            </a:r>
            <a:r>
              <a:rPr lang="en-US" dirty="0" smtClean="0">
                <a:latin typeface="Courier New"/>
                <a:cs typeface="Courier New"/>
              </a:rPr>
              <a:t>4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bge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add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smtClean="0">
                <a:latin typeface="Courier New"/>
                <a:cs typeface="Courier New"/>
              </a:rPr>
              <a:t>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err="1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6648131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loc</a:t>
                      </a:r>
                      <a:r>
                        <a:rPr lang="en-US" sz="2400" dirty="0" smtClean="0"/>
                        <a:t>:</a:t>
                      </a:r>
                      <a:r>
                        <a:rPr lang="en-US" sz="2400" baseline="0" dirty="0" smtClean="0"/>
                        <a:t> </a:t>
                      </a:r>
                      <a:r>
                        <a:rPr lang="en-US" sz="2400" baseline="0" dirty="0" err="1" smtClean="0"/>
                        <a:t>cal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6674556" y="5124006"/>
            <a:ext cx="1717891" cy="461665"/>
            <a:chOff x="6674556" y="5600891"/>
            <a:chExt cx="1717891" cy="461665"/>
          </a:xfrm>
        </p:grpSpPr>
        <p:cxnSp>
          <p:nvCxnSpPr>
            <p:cNvPr id="9" name="Straight Arrow Connector 8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832556" y="6138332"/>
            <a:ext cx="1157112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673459" y="5629113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2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224906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0" y="127000"/>
            <a:ext cx="3937000" cy="66040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r3 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r1 </a:t>
            </a:r>
            <a:r>
              <a:rPr lang="en-US" dirty="0" smtClean="0">
                <a:latin typeface="Courier New"/>
                <a:cs typeface="Courier New"/>
              </a:rPr>
              <a:t>4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bge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add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smtClean="0">
                <a:latin typeface="Courier New"/>
                <a:cs typeface="Courier New"/>
              </a:rPr>
              <a:t>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err="1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6142169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loc</a:t>
                      </a:r>
                      <a:r>
                        <a:rPr lang="en-US" sz="2400" dirty="0" smtClean="0"/>
                        <a:t>:</a:t>
                      </a:r>
                      <a:r>
                        <a:rPr lang="en-US" sz="2400" baseline="0" dirty="0" smtClean="0"/>
                        <a:t> </a:t>
                      </a:r>
                      <a:r>
                        <a:rPr lang="en-US" sz="2400" baseline="0" dirty="0" err="1" smtClean="0"/>
                        <a:t>cal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6674556" y="5124006"/>
            <a:ext cx="1717891" cy="461665"/>
            <a:chOff x="6674556" y="5600891"/>
            <a:chExt cx="1717891" cy="461665"/>
          </a:xfrm>
        </p:grpSpPr>
        <p:cxnSp>
          <p:nvCxnSpPr>
            <p:cNvPr id="9" name="Straight Arrow Connector 8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832556" y="2116666"/>
            <a:ext cx="1157112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673459" y="5629113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2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704363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0" y="127000"/>
            <a:ext cx="3937000" cy="66040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r3 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r1 </a:t>
            </a:r>
            <a:r>
              <a:rPr lang="en-US" dirty="0" smtClean="0">
                <a:latin typeface="Courier New"/>
                <a:cs typeface="Courier New"/>
              </a:rPr>
              <a:t>4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bge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add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smtClean="0">
                <a:latin typeface="Courier New"/>
                <a:cs typeface="Courier New"/>
              </a:rPr>
              <a:t>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err="1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592142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2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6674556" y="5585671"/>
            <a:ext cx="1717891" cy="461665"/>
            <a:chOff x="6674556" y="5600891"/>
            <a:chExt cx="1717891" cy="461665"/>
          </a:xfrm>
        </p:grpSpPr>
        <p:cxnSp>
          <p:nvCxnSpPr>
            <p:cNvPr id="9" name="Straight Arrow Connector 8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832556" y="2116666"/>
            <a:ext cx="1157112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5256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0" y="127000"/>
            <a:ext cx="3937000" cy="66040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r3 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r1 </a:t>
            </a:r>
            <a:r>
              <a:rPr lang="en-US" dirty="0" smtClean="0">
                <a:latin typeface="Courier New"/>
                <a:cs typeface="Courier New"/>
              </a:rPr>
              <a:t>4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bge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add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smtClean="0">
                <a:latin typeface="Courier New"/>
                <a:cs typeface="Courier New"/>
              </a:rPr>
              <a:t>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err="1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1897287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6674556" y="5585671"/>
            <a:ext cx="1717891" cy="461665"/>
            <a:chOff x="6674556" y="5600891"/>
            <a:chExt cx="1717891" cy="461665"/>
          </a:xfrm>
        </p:grpSpPr>
        <p:cxnSp>
          <p:nvCxnSpPr>
            <p:cNvPr id="9" name="Straight Arrow Connector 8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832556" y="2793999"/>
            <a:ext cx="1425222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850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0" y="127000"/>
            <a:ext cx="3937000" cy="66040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r3 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r1 </a:t>
            </a:r>
            <a:r>
              <a:rPr lang="en-US" dirty="0" smtClean="0">
                <a:latin typeface="Courier New"/>
                <a:cs typeface="Courier New"/>
              </a:rPr>
              <a:t>4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bge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add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smtClean="0">
                <a:latin typeface="Courier New"/>
                <a:cs typeface="Courier New"/>
              </a:rPr>
              <a:t>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err="1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7273240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6674556" y="5585671"/>
            <a:ext cx="1717891" cy="461665"/>
            <a:chOff x="6674556" y="5600891"/>
            <a:chExt cx="1717891" cy="461665"/>
          </a:xfrm>
        </p:grpSpPr>
        <p:cxnSp>
          <p:nvCxnSpPr>
            <p:cNvPr id="9" name="Straight Arrow Connector 8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832556" y="2793999"/>
            <a:ext cx="1425222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390444" y="2906889"/>
            <a:ext cx="72748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10!</a:t>
            </a:r>
            <a:endParaRPr lang="en-US" sz="32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58448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0" y="127000"/>
            <a:ext cx="3937000" cy="66040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>
                <a:latin typeface="Courier New"/>
                <a:cs typeface="Courier New"/>
              </a:rPr>
              <a:t>cal</a:t>
            </a:r>
            <a:r>
              <a:rPr lang="en-US" dirty="0">
                <a:latin typeface="Courier New"/>
                <a:cs typeface="Courier New"/>
              </a:rPr>
              <a:t> r2 </a:t>
            </a:r>
            <a:r>
              <a:rPr lang="en-US" dirty="0" smtClean="0">
                <a:latin typeface="Courier New"/>
                <a:cs typeface="Courier New"/>
              </a:rPr>
              <a:t>r2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r3 r0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max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r1 </a:t>
            </a:r>
            <a:r>
              <a:rPr lang="en-US" dirty="0" smtClean="0">
                <a:latin typeface="Courier New"/>
                <a:cs typeface="Courier New"/>
              </a:rPr>
              <a:t>4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bge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err="1" smtClean="0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add </a:t>
            </a:r>
            <a:r>
              <a:rPr lang="en-US" dirty="0">
                <a:latin typeface="Courier New"/>
                <a:cs typeface="Courier New"/>
              </a:rPr>
              <a:t>r3 r2 </a:t>
            </a:r>
            <a:r>
              <a:rPr lang="en-US" dirty="0" smtClean="0">
                <a:latin typeface="Courier New"/>
                <a:cs typeface="Courier New"/>
              </a:rPr>
              <a:t>0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 err="1">
                <a:latin typeface="Courier New"/>
                <a:cs typeface="Courier New"/>
              </a:rPr>
              <a:t>endif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7986216"/>
              </p:ext>
            </p:extLst>
          </p:nvPr>
        </p:nvGraphicFramePr>
        <p:xfrm>
          <a:off x="5435884" y="668867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6674556" y="5585671"/>
            <a:ext cx="1717891" cy="461665"/>
            <a:chOff x="6674556" y="5600891"/>
            <a:chExt cx="1717891" cy="461665"/>
          </a:xfrm>
        </p:grpSpPr>
        <p:cxnSp>
          <p:nvCxnSpPr>
            <p:cNvPr id="9" name="Straight Arrow Connector 8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832556" y="3130421"/>
            <a:ext cx="1425222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8336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noFill/>
        <a:ln w="38100" cmpd="sng"/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13002</TotalTime>
  <Words>8680</Words>
  <Application>Microsoft Macintosh PowerPoint</Application>
  <PresentationFormat>On-screen Show (4:3)</PresentationFormat>
  <Paragraphs>4842</Paragraphs>
  <Slides>206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206</vt:i4>
      </vt:variant>
    </vt:vector>
  </HeadingPairs>
  <TitlesOfParts>
    <vt:vector size="207" baseType="lpstr">
      <vt:lpstr>Median</vt:lpstr>
      <vt:lpstr>CS52 recursion</vt:lpstr>
      <vt:lpstr>Admin</vt:lpstr>
      <vt:lpstr>Examples from this lecture</vt:lpstr>
      <vt:lpstr>CS52 machine</vt:lpstr>
      <vt:lpstr>Memory layout</vt:lpstr>
      <vt:lpstr>Stack frame</vt:lpstr>
      <vt:lpstr>CS52 function call conventions</vt:lpstr>
      <vt:lpstr>Sum revisited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Real structure of CS52 program</vt:lpstr>
      <vt:lpstr>Structure of a single parameter function</vt:lpstr>
      <vt:lpstr>Functions with multiple arguments</vt:lpstr>
      <vt:lpstr>Functions with multiple arguments</vt:lpstr>
      <vt:lpstr>Functions with multiple arguments</vt:lpstr>
      <vt:lpstr>Functions with multiple arguments</vt:lpstr>
      <vt:lpstr>Another recursive example</vt:lpstr>
      <vt:lpstr>Recursion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multiply the easy way</vt:lpstr>
      <vt:lpstr>A final aside</vt:lpstr>
      <vt:lpstr>A quick aside</vt:lpstr>
      <vt:lpstr>A quick aside</vt:lpstr>
      <vt:lpstr>Bitwise logical operators</vt:lpstr>
      <vt:lpstr>Bitwise logical operators</vt:lpstr>
      <vt:lpstr>Bitwise logical operators</vt:lpstr>
      <vt:lpstr>Bitwise logical operators</vt:lpstr>
      <vt:lpstr>Bitwise logical operators</vt:lpstr>
      <vt:lpstr>Bitwise logical operators</vt:lpstr>
      <vt:lpstr>Bitwise logical operators</vt:lpstr>
      <vt:lpstr>Bitwise logical operators</vt:lpstr>
      <vt:lpstr>Bitwise logical operators</vt:lpstr>
      <vt:lpstr>Bitwise logical operators</vt:lpstr>
      <vt:lpstr>Bitwise logical operators</vt:lpstr>
      <vt:lpstr>Bitwise logical operators</vt:lpstr>
      <vt:lpstr>CS52 programming advice</vt:lpstr>
      <vt:lpstr>Examples from this lecture</vt:lpstr>
      <vt:lpstr>Another example</vt:lpstr>
      <vt:lpstr>Another example</vt:lpstr>
      <vt:lpstr>Another example</vt:lpstr>
      <vt:lpstr>Calling max</vt:lpstr>
      <vt:lpstr>Calling max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Kauchak</dc:creator>
  <cp:lastModifiedBy>David Kauchak</cp:lastModifiedBy>
  <cp:revision>2758</cp:revision>
  <cp:lastPrinted>2015-10-06T18:14:53Z</cp:lastPrinted>
  <dcterms:created xsi:type="dcterms:W3CDTF">2013-09-08T20:10:23Z</dcterms:created>
  <dcterms:modified xsi:type="dcterms:W3CDTF">2017-02-16T15:59:53Z</dcterms:modified>
</cp:coreProperties>
</file>