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heme/theme2.xml" ContentType="application/vnd.openxmlformats-officedocument.theme+xml"/>
  <Override PartName="/ppt/theme/theme3.xml" ContentType="application/vnd.openxmlformats-officedocument.theme+xml"/>
  <Override PartName="/ppt/tags/tag7.xml" ContentType="application/vnd.openxmlformats-officedocument.presentationml.tags+xml"/>
  <Override PartName="/ppt/notesSlides/notesSlide1.xml" ContentType="application/vnd.openxmlformats-officedocument.presentationml.notesSl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notesSlides/notesSlide2.xml" ContentType="application/vnd.openxmlformats-officedocument.presentationml.notesSlide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49" r:id="rId1"/>
  </p:sldMasterIdLst>
  <p:notesMasterIdLst>
    <p:notesMasterId r:id="rId27"/>
  </p:notesMasterIdLst>
  <p:handoutMasterIdLst>
    <p:handoutMasterId r:id="rId28"/>
  </p:handoutMasterIdLst>
  <p:sldIdLst>
    <p:sldId id="318" r:id="rId2"/>
    <p:sldId id="256" r:id="rId3"/>
    <p:sldId id="353" r:id="rId4"/>
    <p:sldId id="321" r:id="rId5"/>
    <p:sldId id="347" r:id="rId6"/>
    <p:sldId id="322" r:id="rId7"/>
    <p:sldId id="323" r:id="rId8"/>
    <p:sldId id="325" r:id="rId9"/>
    <p:sldId id="334" r:id="rId10"/>
    <p:sldId id="324" r:id="rId11"/>
    <p:sldId id="320" r:id="rId12"/>
    <p:sldId id="348" r:id="rId13"/>
    <p:sldId id="330" r:id="rId14"/>
    <p:sldId id="326" r:id="rId15"/>
    <p:sldId id="349" r:id="rId16"/>
    <p:sldId id="352" r:id="rId17"/>
    <p:sldId id="355" r:id="rId18"/>
    <p:sldId id="332" r:id="rId19"/>
    <p:sldId id="333" r:id="rId20"/>
    <p:sldId id="335" r:id="rId21"/>
    <p:sldId id="343" r:id="rId22"/>
    <p:sldId id="331" r:id="rId23"/>
    <p:sldId id="327" r:id="rId24"/>
    <p:sldId id="350" r:id="rId25"/>
    <p:sldId id="351" r:id="rId26"/>
  </p:sldIdLst>
  <p:sldSz cx="9144000" cy="6858000" type="screen4x3"/>
  <p:notesSz cx="6858000" cy="9144000"/>
  <p:custDataLst>
    <p:tags r:id="rId29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Arial" charset="0"/>
        <a:cs typeface="Arial" charset="0"/>
      </a:defRPr>
    </a:lvl5pPr>
    <a:lvl6pPr marL="22860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6pPr>
    <a:lvl7pPr marL="27432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7pPr>
    <a:lvl8pPr marL="32004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8pPr>
    <a:lvl9pPr marL="3657600" algn="l" defTabSz="457200" rtl="0" eaLnBrk="1" latinLnBrk="0" hangingPunct="1">
      <a:defRPr kern="1200">
        <a:solidFill>
          <a:schemeClr val="tx1"/>
        </a:solidFill>
        <a:latin typeface="Arial" charset="0"/>
        <a:ea typeface="Arial" charset="0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33CC33"/>
    <a:srgbClr val="CC3300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225" autoAdjust="0"/>
    <p:restoredTop sz="74576" autoAdjust="0"/>
  </p:normalViewPr>
  <p:slideViewPr>
    <p:cSldViewPr>
      <p:cViewPr varScale="1">
        <p:scale>
          <a:sx n="82" d="100"/>
          <a:sy n="82" d="100"/>
        </p:scale>
        <p:origin x="1184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FCE9977-3258-9B40-804E-D158D126E64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1369725-149E-EA4C-A84F-31FC8C32D12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C569613-91C2-0844-A8B6-49A7B97D9260}" type="datetimeFigureOut">
              <a:rPr lang="en-US" smtClean="0"/>
              <a:t>3/4/19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D36E4A-B285-ED43-A916-C99498E6E1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16F2099-8BD5-8643-A329-2EE4585D9EE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9B1B68-693C-1041-ABEF-ACC091B8854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31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30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430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DA0D8919-A9F0-F34F-BDA9-89484967A8AF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51314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-111" charset="0"/>
        <a:ea typeface="Arial" pitchFamily="-111" charset="0"/>
        <a:cs typeface="Arial" pitchFamily="-111" charset="0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78108F1-E1D9-FA46-BD74-772D9E1F0050}" type="slidenum">
              <a:rPr lang="en-US"/>
              <a:pPr/>
              <a:t>2</a:t>
            </a:fld>
            <a:endParaRPr lang="en-US"/>
          </a:p>
        </p:txBody>
      </p:sp>
      <p:sp>
        <p:nvSpPr>
          <p:cNvPr id="163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63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90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358D67F-04E0-5B4E-A785-6CA9415BDE2B}" type="slidenum">
              <a:rPr lang="en-US"/>
              <a:pPr/>
              <a:t>24</a:t>
            </a:fld>
            <a:endParaRPr lang="en-US"/>
          </a:p>
        </p:txBody>
      </p:sp>
      <p:sp>
        <p:nvSpPr>
          <p:cNvPr id="194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94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Assume that we want this vacuum to clean this house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To us - if someone told us to use a vacuum to clean a house, the sequence of events that should follow are pretty clear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We’d walk into the house, figure out what rooms needed to be vacuumed and start vacuuming</a:t>
            </a:r>
          </a:p>
          <a:p>
            <a:pPr eaLnBrk="1" hangingPunct="1">
              <a:buFontTx/>
              <a:buChar char="•"/>
            </a:pPr>
            <a:r>
              <a:rPr lang="en-US" dirty="0">
                <a:latin typeface="Arial" charset="0"/>
                <a:ea typeface="Arial" charset="0"/>
                <a:cs typeface="Arial" charset="0"/>
              </a:rPr>
              <a:t>We’d methodically go through the room, not vacuuming over places we’ve already been, until we cover the whole room, then move to the next room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8999259-EB52-7E4C-8982-13DEFEAC046D}" type="slidenum">
              <a:rPr lang="en-US"/>
              <a:pPr/>
              <a:t>25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>
              <a:buFontTx/>
              <a:buChar char="•"/>
            </a:pPr>
            <a:endParaRPr lang="en-US" dirty="0">
              <a:latin typeface="Arial" charset="0"/>
              <a:ea typeface="Arial" charset="0"/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tags" Target="../tags/tag6.xml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4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Rounded Rectangle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/>
              <a:t>Click to edit Master subtitle style</a:t>
            </a:r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51442C3F-8B69-0346-BBCE-0D4B462CC853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14" name="AutoShape 7"/>
          <p:cNvSpPr>
            <a:spLocks noChangeArrowheads="1"/>
          </p:cNvSpPr>
          <p:nvPr userDrawn="1">
            <p:custDataLst>
              <p:tags r:id="rId1"/>
            </p:custDataLst>
          </p:nvPr>
        </p:nvSpPr>
        <p:spPr bwMode="auto">
          <a:xfrm rot="5400000">
            <a:off x="3314700" y="723900"/>
            <a:ext cx="228600" cy="54864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5" name="AutoShape 8"/>
          <p:cNvSpPr>
            <a:spLocks noChangeArrowheads="1"/>
          </p:cNvSpPr>
          <p:nvPr userDrawn="1">
            <p:custDataLst>
              <p:tags r:id="rId2"/>
            </p:custDataLst>
          </p:nvPr>
        </p:nvSpPr>
        <p:spPr bwMode="auto">
          <a:xfrm rot="16200000" flipH="1">
            <a:off x="5829300" y="952500"/>
            <a:ext cx="228600" cy="5029200"/>
          </a:xfrm>
          <a:prstGeom prst="triangle">
            <a:avLst>
              <a:gd name="adj" fmla="val 100000"/>
            </a:avLst>
          </a:prstGeom>
          <a:solidFill>
            <a:srgbClr val="CC3300"/>
          </a:solidFill>
          <a:ln w="25400">
            <a:solidFill>
              <a:srgbClr val="CC3300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6" name="Line 9"/>
          <p:cNvSpPr>
            <a:spLocks noChangeShapeType="1"/>
          </p:cNvSpPr>
          <p:nvPr userDrawn="1">
            <p:custDataLst>
              <p:tags r:id="rId3"/>
            </p:custDataLst>
          </p:nvPr>
        </p:nvSpPr>
        <p:spPr bwMode="auto">
          <a:xfrm>
            <a:off x="685800" y="3581400"/>
            <a:ext cx="77724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03942D-9BF7-E44E-B3C7-7B1DD494F68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Rounded Rectangle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BEA08E1-17F3-1247-8AED-9DE992EF5322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A14AE3-8859-B446-B78A-B77CB1E1D2F7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1C1065-30AD-5341-A032-752157A650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05750DE-E1E4-204A-BC22-8ED870236928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D2948A-6FA6-BD42-85C5-6064FA8663E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239259-BAC7-2845-B131-564989365319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en-US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8674E166-66E4-464B-9531-6DB25D22D66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Rectangle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/>
              <a:t>Click icon to add picture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E5295F-357B-2F4E-9D58-9158D0941C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en-US"/>
              <a:t>Click to edit Master text styles</a:t>
            </a:r>
          </a:p>
          <a:p>
            <a:pPr lvl="1" eaLnBrk="1" latinLnBrk="0" hangingPunct="1"/>
            <a:r>
              <a:rPr lang="en-US"/>
              <a:t>Second level</a:t>
            </a:r>
          </a:p>
          <a:p>
            <a:pPr lvl="2" eaLnBrk="1" latinLnBrk="0" hangingPunct="1"/>
            <a:r>
              <a:rPr lang="en-US"/>
              <a:t>Third level</a:t>
            </a:r>
          </a:p>
          <a:p>
            <a:pPr lvl="3" eaLnBrk="1" latinLnBrk="0" hangingPunct="1"/>
            <a:r>
              <a:rPr lang="en-US"/>
              <a:t>Fourth level</a:t>
            </a:r>
          </a:p>
          <a:p>
            <a:pPr lvl="4" eaLnBrk="1" latinLnBrk="0" hangingPunct="1"/>
            <a:r>
              <a:rPr lang="en-US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67A822-A8C7-ED44-B5DC-B2C0072F7A0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2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ags" Target="../tags/tag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en-US"/>
              <a:t>Click to edit Master title style</a:t>
            </a:r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en-US"/>
              <a:t>Click to edit Master text styles</a:t>
            </a:r>
          </a:p>
          <a:p>
            <a:pPr lvl="1" eaLnBrk="1" latinLnBrk="0" hangingPunct="1"/>
            <a:r>
              <a:rPr kumimoji="0" lang="en-US"/>
              <a:t>Second level</a:t>
            </a:r>
          </a:p>
          <a:p>
            <a:pPr lvl="2" eaLnBrk="1" latinLnBrk="0" hangingPunct="1"/>
            <a:r>
              <a:rPr kumimoji="0" lang="en-US"/>
              <a:t>Third level</a:t>
            </a:r>
          </a:p>
          <a:p>
            <a:pPr lvl="3" eaLnBrk="1" latinLnBrk="0" hangingPunct="1"/>
            <a:r>
              <a:rPr kumimoji="0" lang="en-US"/>
              <a:t>Fourth level</a:t>
            </a:r>
          </a:p>
          <a:p>
            <a:pPr lvl="4" eaLnBrk="1" latinLnBrk="0" hangingPunct="1"/>
            <a:r>
              <a:rPr kumimoji="0" lang="en-US"/>
              <a:t>Fifth level</a:t>
            </a:r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AF6A6DAA-7AF6-284F-AABD-6A3EFB7033E8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Line 7"/>
          <p:cNvSpPr>
            <a:spLocks noChangeShapeType="1"/>
          </p:cNvSpPr>
          <p:nvPr userDrawn="1">
            <p:custDataLst>
              <p:tags r:id="rId13"/>
            </p:custDataLst>
          </p:nvPr>
        </p:nvSpPr>
        <p:spPr bwMode="auto">
          <a:xfrm>
            <a:off x="473075" y="881063"/>
            <a:ext cx="82296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</p:spPr>
        <p:txBody>
          <a:bodyPr>
            <a:prstTxWarp prst="textNoShape">
              <a:avLst/>
            </a:prstTxWarp>
          </a:bodyPr>
          <a:lstStyle/>
          <a:p>
            <a:pPr>
              <a:defRPr/>
            </a:pPr>
            <a:endParaRPr lang="en-US">
              <a:latin typeface="Arial" pitchFamily="-111" charset="0"/>
              <a:ea typeface="Arial" pitchFamily="-111" charset="0"/>
              <a:cs typeface="Arial" pitchFamily="-111" charset="0"/>
            </a:endParaRPr>
          </a:p>
        </p:txBody>
      </p:sp>
      <p:sp>
        <p:nvSpPr>
          <p:cNvPr id="11" name="AutoShape 8"/>
          <p:cNvSpPr>
            <a:spLocks noChangeArrowheads="1"/>
          </p:cNvSpPr>
          <p:nvPr userDrawn="1">
            <p:custDataLst>
              <p:tags r:id="rId14"/>
            </p:custDataLst>
          </p:nvPr>
        </p:nvSpPr>
        <p:spPr bwMode="auto">
          <a:xfrm rot="5400000">
            <a:off x="3216275" y="-1893887"/>
            <a:ext cx="76200" cy="5562600"/>
          </a:xfrm>
          <a:prstGeom prst="triangle">
            <a:avLst>
              <a:gd name="adj" fmla="val 41667"/>
            </a:avLst>
          </a:prstGeom>
          <a:solidFill>
            <a:schemeClr val="hlink"/>
          </a:solidFill>
          <a:ln w="25400">
            <a:solidFill>
              <a:schemeClr val="hlink"/>
            </a:solidFill>
            <a:miter lim="800000"/>
            <a:headEnd/>
            <a:tailEnd/>
          </a:ln>
          <a:effectLst/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ags" Target="../tags/tag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nuance.com/omni-channel-customer-engagement/voice-and-ivr/text-to-speech.html" TargetMode="Externa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sla.com/autopilot" TargetMode="External"/><Relationship Id="rId2" Type="http://schemas.openxmlformats.org/officeDocument/2006/relationships/hyperlink" Target="https://www.google.com/selfdrivingcar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tiff"/><Relationship Id="rId4" Type="http://schemas.openxmlformats.org/officeDocument/2006/relationships/image" Target="../media/image2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0.xml"/><Relationship Id="rId1" Type="http://schemas.openxmlformats.org/officeDocument/2006/relationships/tags" Target="../tags/tag9.xml"/><Relationship Id="rId5" Type="http://schemas.openxmlformats.org/officeDocument/2006/relationships/image" Target="../media/image29.emf"/><Relationship Id="rId4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youtube.com/watch?v=SARB9Ol_Wz4" TargetMode="External"/><Relationship Id="rId7" Type="http://schemas.openxmlformats.org/officeDocument/2006/relationships/image" Target="../media/image31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1.xml"/><Relationship Id="rId6" Type="http://schemas.openxmlformats.org/officeDocument/2006/relationships/image" Target="../media/image30.png"/><Relationship Id="rId5" Type="http://schemas.openxmlformats.org/officeDocument/2006/relationships/hyperlink" Target="https://www.youtube.com/watch?v=hSjKoEva5bg" TargetMode="External"/><Relationship Id="rId4" Type="http://schemas.openxmlformats.org/officeDocument/2006/relationships/hyperlink" Target="http://www.youtube.com/watch?v=9vwZ5FQEUFg" TargetMode="Externa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5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tags" Target="../tags/tag19.xml"/><Relationship Id="rId13" Type="http://schemas.openxmlformats.org/officeDocument/2006/relationships/image" Target="../media/image39.png"/><Relationship Id="rId3" Type="http://schemas.openxmlformats.org/officeDocument/2006/relationships/tags" Target="../tags/tag14.xml"/><Relationship Id="rId7" Type="http://schemas.openxmlformats.org/officeDocument/2006/relationships/tags" Target="../tags/tag18.xml"/><Relationship Id="rId12" Type="http://schemas.openxmlformats.org/officeDocument/2006/relationships/image" Target="../media/image38.emf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tags" Target="../tags/tag17.xml"/><Relationship Id="rId11" Type="http://schemas.openxmlformats.org/officeDocument/2006/relationships/image" Target="../media/image37.emf"/><Relationship Id="rId5" Type="http://schemas.openxmlformats.org/officeDocument/2006/relationships/tags" Target="../tags/tag16.xml"/><Relationship Id="rId10" Type="http://schemas.openxmlformats.org/officeDocument/2006/relationships/notesSlide" Target="../notesSlides/notesSlide2.xml"/><Relationship Id="rId4" Type="http://schemas.openxmlformats.org/officeDocument/2006/relationships/tags" Target="../tags/tag15.xml"/><Relationship Id="rId9" Type="http://schemas.openxmlformats.org/officeDocument/2006/relationships/slideLayout" Target="../slideLayouts/slideLayout2.xml"/><Relationship Id="rId14" Type="http://schemas.openxmlformats.org/officeDocument/2006/relationships/image" Target="../media/image40.emf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tags" Target="../tags/tag27.xml"/><Relationship Id="rId13" Type="http://schemas.openxmlformats.org/officeDocument/2006/relationships/tags" Target="../tags/tag32.xml"/><Relationship Id="rId18" Type="http://schemas.openxmlformats.org/officeDocument/2006/relationships/image" Target="../media/image41.emf"/><Relationship Id="rId3" Type="http://schemas.openxmlformats.org/officeDocument/2006/relationships/tags" Target="../tags/tag22.xml"/><Relationship Id="rId21" Type="http://schemas.openxmlformats.org/officeDocument/2006/relationships/image" Target="../media/image44.emf"/><Relationship Id="rId7" Type="http://schemas.openxmlformats.org/officeDocument/2006/relationships/tags" Target="../tags/tag26.xml"/><Relationship Id="rId12" Type="http://schemas.openxmlformats.org/officeDocument/2006/relationships/tags" Target="../tags/tag31.xml"/><Relationship Id="rId17" Type="http://schemas.openxmlformats.org/officeDocument/2006/relationships/notesSlide" Target="../notesSlides/notesSlide3.xml"/><Relationship Id="rId2" Type="http://schemas.openxmlformats.org/officeDocument/2006/relationships/tags" Target="../tags/tag21.xml"/><Relationship Id="rId16" Type="http://schemas.openxmlformats.org/officeDocument/2006/relationships/slideLayout" Target="../slideLayouts/slideLayout6.xml"/><Relationship Id="rId20" Type="http://schemas.openxmlformats.org/officeDocument/2006/relationships/image" Target="../media/image43.emf"/><Relationship Id="rId1" Type="http://schemas.openxmlformats.org/officeDocument/2006/relationships/tags" Target="../tags/tag20.xml"/><Relationship Id="rId6" Type="http://schemas.openxmlformats.org/officeDocument/2006/relationships/tags" Target="../tags/tag25.xml"/><Relationship Id="rId11" Type="http://schemas.openxmlformats.org/officeDocument/2006/relationships/tags" Target="../tags/tag30.xml"/><Relationship Id="rId5" Type="http://schemas.openxmlformats.org/officeDocument/2006/relationships/tags" Target="../tags/tag24.xml"/><Relationship Id="rId15" Type="http://schemas.openxmlformats.org/officeDocument/2006/relationships/tags" Target="../tags/tag34.xml"/><Relationship Id="rId10" Type="http://schemas.openxmlformats.org/officeDocument/2006/relationships/tags" Target="../tags/tag29.xml"/><Relationship Id="rId19" Type="http://schemas.openxmlformats.org/officeDocument/2006/relationships/image" Target="../media/image42.png"/><Relationship Id="rId4" Type="http://schemas.openxmlformats.org/officeDocument/2006/relationships/tags" Target="../tags/tag23.xml"/><Relationship Id="rId9" Type="http://schemas.openxmlformats.org/officeDocument/2006/relationships/tags" Target="../tags/tag28.xml"/><Relationship Id="rId14" Type="http://schemas.openxmlformats.org/officeDocument/2006/relationships/tags" Target="../tags/tag3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2438400" y="6336268"/>
            <a:ext cx="69342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http://www.bbspot.com/comics/PC-Weenies/2008/02/3248.php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0" y="201519"/>
            <a:ext cx="5486400" cy="60468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/>
          <p:cNvSpPr>
            <a:spLocks noGrp="1"/>
          </p:cNvSpPr>
          <p:nvPr>
            <p:ph type="subTitle" idx="1"/>
          </p:nvPr>
        </p:nvSpPr>
        <p:spPr>
          <a:xfrm>
            <a:off x="3810000" y="3505200"/>
            <a:ext cx="4648200" cy="1752600"/>
          </a:xfrm>
        </p:spPr>
        <p:txBody>
          <a:bodyPr/>
          <a:lstStyle/>
          <a:p>
            <a:pPr algn="r"/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CS51A</a:t>
            </a:r>
            <a:br>
              <a:rPr lang="en-US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 dirty="0">
                <a:solidFill>
                  <a:schemeClr val="accent2">
                    <a:lumMod val="50000"/>
                  </a:schemeClr>
                </a:solidFill>
              </a:rPr>
              <a:t>David Kauchak</a:t>
            </a:r>
            <a:br>
              <a:rPr lang="en-US" sz="24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en-US" sz="2400">
                <a:solidFill>
                  <a:schemeClr val="accent2">
                    <a:lumMod val="50000"/>
                  </a:schemeClr>
                </a:solidFill>
              </a:rPr>
              <a:t>Spring 2019</a:t>
            </a:r>
            <a:endParaRPr lang="en-US" sz="24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  <p:custDataLst>
              <p:tags r:id="rId1"/>
            </p:custDataLst>
          </p:nvPr>
        </p:nvSpPr>
        <p:spPr>
          <a:xfrm>
            <a:off x="762000" y="2209800"/>
            <a:ext cx="7772400" cy="1143000"/>
          </a:xfrm>
        </p:spPr>
        <p:txBody>
          <a:bodyPr>
            <a:noAutofit/>
          </a:bodyPr>
          <a:lstStyle/>
          <a:p>
            <a:pPr algn="r" eaLnBrk="1" hangingPunct="1"/>
            <a:r>
              <a:rPr lang="en-US" sz="4400" dirty="0">
                <a:solidFill>
                  <a:srgbClr val="000000"/>
                </a:solidFill>
              </a:rPr>
              <a:t>Intro to AI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953000" y="5983069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i="1" dirty="0">
                <a:solidFill>
                  <a:srgbClr val="FF6600"/>
                </a:solidFill>
              </a:rPr>
              <a:t>Adapted from notes from</a:t>
            </a:r>
            <a:r>
              <a:rPr lang="en-US" dirty="0"/>
              <a:t>:</a:t>
            </a:r>
          </a:p>
          <a:p>
            <a:pPr algn="r"/>
            <a:r>
              <a:rPr lang="en-US" dirty="0"/>
              <a:t>Sara Owsley </a:t>
            </a:r>
            <a:r>
              <a:rPr lang="en-US" dirty="0" err="1"/>
              <a:t>Sood</a:t>
            </a: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0F9D4F-F94F-2445-872E-9EE557A99A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639762"/>
          </a:xfrm>
        </p:spPr>
        <p:txBody>
          <a:bodyPr>
            <a:normAutofit fontScale="90000"/>
          </a:bodyPr>
          <a:lstStyle/>
          <a:p>
            <a:r>
              <a:rPr lang="en-US" dirty="0"/>
              <a:t>Admin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800E23-FEB0-6D41-A7D7-502E6208A818}"/>
              </a:ext>
            </a:extLst>
          </p:cNvPr>
          <p:cNvSpPr>
            <a:spLocks noGrp="1"/>
          </p:cNvSpPr>
          <p:nvPr>
            <p:ph sz="quarter"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Tuesday mentor hours back to 5-7pm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My office hours:</a:t>
            </a:r>
          </a:p>
          <a:p>
            <a:pPr>
              <a:buFontTx/>
              <a:buChar char="-"/>
            </a:pPr>
            <a:r>
              <a:rPr lang="en-US" dirty="0"/>
              <a:t>M: 3-3:50pm</a:t>
            </a:r>
          </a:p>
          <a:p>
            <a:pPr>
              <a:buFontTx/>
              <a:buChar char="-"/>
            </a:pPr>
            <a:r>
              <a:rPr lang="en-US" b="1" dirty="0"/>
              <a:t>T: 11am-12</a:t>
            </a:r>
          </a:p>
          <a:p>
            <a:pPr>
              <a:buFontTx/>
              <a:buChar char="-"/>
            </a:pPr>
            <a:r>
              <a:rPr lang="en-US" b="1" dirty="0"/>
              <a:t>Th: 11am-12:30</a:t>
            </a:r>
          </a:p>
          <a:p>
            <a:pPr>
              <a:buFontTx/>
              <a:buChar char="-"/>
            </a:pPr>
            <a:r>
              <a:rPr lang="en-US" b="1" dirty="0"/>
              <a:t>F: 10-11am</a:t>
            </a:r>
          </a:p>
        </p:txBody>
      </p:sp>
    </p:spTree>
    <p:extLst>
      <p:ext uri="{BB962C8B-B14F-4D97-AF65-F5344CB8AC3E}">
        <p14:creationId xmlns:p14="http://schemas.microsoft.com/office/powerpoint/2010/main" val="12916194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/>
              <a:t>AI is a huge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001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What is AI (</a:t>
            </a:r>
            <a:r>
              <a:rPr lang="en-US" sz="3200">
                <a:solidFill>
                  <a:srgbClr val="FF0000"/>
                </a:solidFill>
              </a:rPr>
              <a:t>artificial intelligence)…</a:t>
            </a:r>
            <a:endParaRPr lang="en-US" sz="3200" dirty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sz="3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762000"/>
          </a:xfrm>
        </p:spPr>
        <p:txBody>
          <a:bodyPr>
            <a:normAutofit/>
          </a:bodyPr>
          <a:lstStyle/>
          <a:p>
            <a:r>
              <a:rPr lang="en-US" dirty="0"/>
              <a:t>AI is a huge field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533400" y="1066800"/>
            <a:ext cx="8001000" cy="4572000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3200" dirty="0"/>
              <a:t>What is AI…</a:t>
            </a:r>
          </a:p>
          <a:p>
            <a:pPr marL="0" indent="0">
              <a:buNone/>
            </a:pPr>
            <a:endParaRPr lang="en-US" sz="3200" dirty="0"/>
          </a:p>
          <a:p>
            <a:pPr marL="0" indent="0">
              <a:buNone/>
            </a:pPr>
            <a:r>
              <a:rPr lang="en-US" sz="3200" dirty="0"/>
              <a:t>One definition:</a:t>
            </a:r>
            <a:br>
              <a:rPr lang="en-US" sz="3200" dirty="0"/>
            </a:br>
            <a:br>
              <a:rPr lang="en-US" sz="3200" dirty="0"/>
            </a:br>
            <a:r>
              <a:rPr lang="en-US" sz="3200" dirty="0"/>
              <a:t>  “</a:t>
            </a:r>
            <a:r>
              <a:rPr lang="en-US" sz="3200" i="1" dirty="0"/>
              <a:t>Building programs that enable computers to do what humans can do.</a:t>
            </a:r>
            <a:r>
              <a:rPr lang="en-US" sz="3200" dirty="0"/>
              <a:t>”</a:t>
            </a:r>
          </a:p>
          <a:p>
            <a:endParaRPr lang="en-US" sz="3200" dirty="0"/>
          </a:p>
          <a:p>
            <a:pPr marL="0" indent="0">
              <a:buNone/>
            </a:pPr>
            <a:r>
              <a:rPr lang="en-US" sz="3200" dirty="0"/>
              <a:t>For example:</a:t>
            </a:r>
            <a:br>
              <a:rPr lang="en-US" sz="3200" dirty="0"/>
            </a:br>
            <a:r>
              <a:rPr lang="en-US" sz="3200" dirty="0"/>
              <a:t>read, walk around, drive, play games, solve problems, learn, have conversations…</a:t>
            </a:r>
          </a:p>
          <a:p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4570970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A broader definition</a:t>
            </a:r>
          </a:p>
        </p:txBody>
      </p:sp>
      <p:graphicFrame>
        <p:nvGraphicFramePr>
          <p:cNvPr id="5" name="Group 37"/>
          <p:cNvGraphicFramePr>
            <a:graphicFrameLocks noGrp="1"/>
          </p:cNvGraphicFramePr>
          <p:nvPr/>
        </p:nvGraphicFramePr>
        <p:xfrm>
          <a:off x="1905000" y="3860800"/>
          <a:ext cx="6019800" cy="2616200"/>
        </p:xfrm>
        <a:graphic>
          <a:graphicData uri="http://schemas.openxmlformats.org/drawingml/2006/table">
            <a:tbl>
              <a:tblPr/>
              <a:tblGrid>
                <a:gridCol w="30099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099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Think like a human</a:t>
                      </a: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 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Cognitive Modeling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Think rationally</a:t>
                      </a:r>
                      <a:endParaRPr kumimoji="0" lang="en-US" sz="1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Logic-based Systems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81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Act like a human</a:t>
                      </a:r>
                      <a:br>
                        <a:rPr kumimoji="0" lang="en-US" sz="2000" b="1" i="0" u="none" strike="noStrike" cap="none" normalizeH="0" baseline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</a:br>
                      <a:r>
                        <a:rPr kumimoji="0" lang="en-US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Turing Test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000" b="1" i="0" u="none" strike="noStrike" cap="none" normalizeH="0" baseline="0" dirty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20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FF0000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Act rationally</a:t>
                      </a:r>
                      <a:endParaRPr kumimoji="0" lang="en-US" sz="1800" b="0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Arial" charset="0"/>
                        <a:ea typeface="Arial" charset="0"/>
                        <a:cs typeface="Arial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Arial" charset="0"/>
                          <a:cs typeface="Arial" charset="0"/>
                        </a:rPr>
                        <a:t>Rational Agents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33400" y="4191000"/>
            <a:ext cx="205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thinking</a:t>
            </a:r>
            <a:br>
              <a:rPr lang="en-US" sz="2400" dirty="0"/>
            </a:br>
            <a:br>
              <a:rPr lang="en-US" sz="2400" dirty="0"/>
            </a:br>
            <a:r>
              <a:rPr lang="en-US" sz="2400" dirty="0"/>
              <a:t>vs.</a:t>
            </a:r>
          </a:p>
          <a:p>
            <a:endParaRPr lang="en-US" sz="2400" dirty="0"/>
          </a:p>
          <a:p>
            <a:r>
              <a:rPr lang="en-US" sz="2400" dirty="0"/>
              <a:t>acting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124200" y="3048000"/>
            <a:ext cx="5029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human       vs.        rational</a:t>
            </a:r>
          </a:p>
        </p:txBody>
      </p:sp>
      <p:sp>
        <p:nvSpPr>
          <p:cNvPr id="8" name="Rectangle 7"/>
          <p:cNvSpPr/>
          <p:nvPr/>
        </p:nvSpPr>
        <p:spPr>
          <a:xfrm>
            <a:off x="457200" y="1179493"/>
            <a:ext cx="8153400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800" dirty="0"/>
              <a:t>“Building programs that enable computers to do do </a:t>
            </a:r>
            <a:r>
              <a:rPr lang="en-US" sz="2800" i="1" dirty="0">
                <a:solidFill>
                  <a:srgbClr val="00B050"/>
                </a:solidFill>
              </a:rPr>
              <a:t>intelligent</a:t>
            </a:r>
            <a:r>
              <a:rPr lang="en-US" sz="2800" dirty="0"/>
              <a:t> things”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How is AI viewed in popular media?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219200"/>
            <a:ext cx="1034094" cy="1238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52600" y="1295400"/>
            <a:ext cx="1322614" cy="20574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3581400"/>
            <a:ext cx="2060437" cy="278765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29000" y="1219200"/>
            <a:ext cx="1485900" cy="17018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76600" y="3048000"/>
            <a:ext cx="2159000" cy="16256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543800" y="990600"/>
            <a:ext cx="1104900" cy="16383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53000" y="4876800"/>
            <a:ext cx="2387600" cy="1689100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791200" y="1066800"/>
            <a:ext cx="1333500" cy="1562100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743200" y="4953000"/>
            <a:ext cx="2006600" cy="1485900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715000" y="2895600"/>
            <a:ext cx="1651000" cy="1727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620000" y="2819400"/>
            <a:ext cx="1219200" cy="15748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7378700" y="4572000"/>
            <a:ext cx="1612900" cy="16256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028" descr="ailandscap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4800" y="966651"/>
            <a:ext cx="7315200" cy="57389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914400" y="152400"/>
            <a:ext cx="7772400" cy="685800"/>
          </a:xfrm>
          <a:prstGeom prst="rect">
            <a:avLst/>
          </a:prstGeom>
        </p:spPr>
        <p:txBody>
          <a:bodyPr bIns="91440" anchor="b" anchorCtr="0">
            <a:normAutofit fontScale="97500" lnSpcReduction="10000"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What challenges are there?</a:t>
            </a: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835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challenges are there?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77724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Perception</a:t>
            </a:r>
          </a:p>
          <a:p>
            <a:pPr lvl="1"/>
            <a:r>
              <a:rPr lang="en-US" dirty="0"/>
              <a:t>perceive the environment via sensors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Computer vision (perception via images/video)</a:t>
            </a:r>
          </a:p>
          <a:p>
            <a:pPr lvl="1"/>
            <a:r>
              <a:rPr lang="en-US" dirty="0"/>
              <a:t>process visual information</a:t>
            </a:r>
          </a:p>
          <a:p>
            <a:pPr lvl="1"/>
            <a:r>
              <a:rPr lang="en-US" dirty="0"/>
              <a:t>object identification, face recognition, motion tracking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Natural language processing and generation</a:t>
            </a:r>
          </a:p>
          <a:p>
            <a:pPr lvl="1"/>
            <a:r>
              <a:rPr lang="en-US" dirty="0"/>
              <a:t>speech recognition, language understanding</a:t>
            </a:r>
          </a:p>
          <a:p>
            <a:pPr lvl="1"/>
            <a:r>
              <a:rPr lang="en-US" dirty="0"/>
              <a:t>language translation, speech generation, summarization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152400"/>
            <a:ext cx="7772400" cy="685800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challenges are there?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685800" y="1066800"/>
            <a:ext cx="8153400" cy="54102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Knowledge representation</a:t>
            </a:r>
          </a:p>
          <a:p>
            <a:pPr lvl="1"/>
            <a:r>
              <a:rPr lang="en-US" sz="2000" dirty="0"/>
              <a:t>encode known information</a:t>
            </a:r>
          </a:p>
          <a:p>
            <a:pPr lvl="1"/>
            <a:r>
              <a:rPr lang="en-US" sz="2000" dirty="0"/>
              <a:t>water is wet, the sun is hot, Dave is a person, …</a:t>
            </a:r>
          </a:p>
          <a:p>
            <a:pPr marL="0" indent="0">
              <a:buNone/>
            </a:pPr>
            <a:r>
              <a:rPr lang="en-US" sz="2400" dirty="0"/>
              <a:t>Learning</a:t>
            </a:r>
          </a:p>
          <a:p>
            <a:pPr lvl="1"/>
            <a:r>
              <a:rPr lang="en-US" sz="2000" dirty="0"/>
              <a:t>learn from environment</a:t>
            </a:r>
          </a:p>
          <a:p>
            <a:pPr lvl="1"/>
            <a:r>
              <a:rPr lang="en-US" sz="2000" dirty="0"/>
              <a:t>What type of feedback? (supervised vs. unsupervised vs. reinforcement </a:t>
            </a:r>
            <a:r>
              <a:rPr lang="en-US" sz="2000" dirty="0" err="1"/>
              <a:t>vs</a:t>
            </a:r>
            <a:r>
              <a:rPr lang="en-US" sz="2000" dirty="0"/>
              <a:t> …)</a:t>
            </a:r>
          </a:p>
          <a:p>
            <a:pPr marL="0" indent="0">
              <a:buNone/>
            </a:pPr>
            <a:r>
              <a:rPr lang="en-US" sz="2400" dirty="0"/>
              <a:t>Reasoning/problem solving</a:t>
            </a:r>
          </a:p>
          <a:p>
            <a:pPr lvl="1"/>
            <a:r>
              <a:rPr lang="en-US" sz="2000" dirty="0"/>
              <a:t>achieve goals, solve problems</a:t>
            </a:r>
          </a:p>
          <a:p>
            <a:pPr lvl="1"/>
            <a:r>
              <a:rPr lang="en-US" sz="2000" dirty="0"/>
              <a:t>planning</a:t>
            </a:r>
          </a:p>
          <a:p>
            <a:pPr lvl="1"/>
            <a:r>
              <a:rPr lang="en-US" sz="2000" dirty="0"/>
              <a:t>How do you make an omelet?  I’m carrying an umbrella and it’s raining… will I get wet?</a:t>
            </a:r>
          </a:p>
          <a:p>
            <a:pPr marL="0" indent="0">
              <a:buNone/>
            </a:pPr>
            <a:r>
              <a:rPr lang="en-US" sz="2400" dirty="0"/>
              <a:t>Robotics</a:t>
            </a:r>
          </a:p>
          <a:p>
            <a:pPr lvl="1"/>
            <a:r>
              <a:rPr lang="en-US" sz="2000" dirty="0"/>
              <a:t>How can computers interact with the physical world?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67600" y="152400"/>
            <a:ext cx="1231900" cy="13589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>
                <a:solidFill>
                  <a:srgbClr val="FF0000"/>
                </a:solidFill>
              </a:rPr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5334000"/>
          </a:xfrm>
        </p:spPr>
        <p:txBody>
          <a:bodyPr>
            <a:normAutofit/>
          </a:bodyPr>
          <a:lstStyle/>
          <a:p>
            <a:pPr marL="594360" lvl="2" indent="0">
              <a:buNone/>
            </a:pP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5867400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n-US" sz="2800" dirty="0">
                <a:solidFill>
                  <a:srgbClr val="FF0000"/>
                </a:solidFill>
              </a:rPr>
              <a:t>Understand spoken language?</a:t>
            </a:r>
          </a:p>
          <a:p>
            <a:pPr marL="45720" indent="0">
              <a:buNone/>
            </a:pPr>
            <a:r>
              <a:rPr lang="en-US" sz="3000" dirty="0"/>
              <a:t>speech recognition is really good, if:</a:t>
            </a:r>
          </a:p>
          <a:p>
            <a:pPr lvl="1"/>
            <a:r>
              <a:rPr lang="en-US" sz="2800" dirty="0"/>
              <a:t>restricted vocabulary</a:t>
            </a:r>
          </a:p>
          <a:p>
            <a:pPr lvl="1"/>
            <a:r>
              <a:rPr lang="en-US" sz="2800" dirty="0"/>
              <a:t>specific speaker with training</a:t>
            </a:r>
          </a:p>
          <a:p>
            <a:pPr marL="45720" indent="0">
              <a:buNone/>
            </a:pPr>
            <a:endParaRPr lang="en-US" sz="3000" dirty="0"/>
          </a:p>
          <a:p>
            <a:pPr marL="45720" indent="0">
              <a:buNone/>
            </a:pPr>
            <a:r>
              <a:rPr lang="en-US" sz="3000" dirty="0"/>
              <a:t>Gotten quite good in the last few years and shows up in lots of places:</a:t>
            </a:r>
          </a:p>
          <a:p>
            <a:pPr lvl="1"/>
            <a:r>
              <a:rPr lang="en-US" sz="2800" dirty="0"/>
              <a:t>Mobile: Siri, Ok Google, etc.</a:t>
            </a:r>
          </a:p>
          <a:p>
            <a:pPr lvl="1"/>
            <a:r>
              <a:rPr lang="en-US" sz="2800" dirty="0"/>
              <a:t>Home assistants: Alexa, Google Home</a:t>
            </a:r>
          </a:p>
          <a:p>
            <a:pPr lvl="1"/>
            <a:endParaRPr lang="en-US" sz="3200" dirty="0"/>
          </a:p>
          <a:p>
            <a:pPr marL="45720" indent="0">
              <a:buNone/>
            </a:pPr>
            <a:endParaRPr lang="en-US" sz="3000" dirty="0"/>
          </a:p>
          <a:p>
            <a:pPr marL="45720" indent="0">
              <a:buNone/>
            </a:pPr>
            <a:r>
              <a:rPr lang="en-US" sz="3000" dirty="0"/>
              <a:t>What does the spoken language actually mean (language understanding)?</a:t>
            </a:r>
          </a:p>
          <a:p>
            <a:pPr lvl="1"/>
            <a:r>
              <a:rPr lang="en-US" sz="2800" dirty="0"/>
              <a:t>much harder problem!</a:t>
            </a:r>
          </a:p>
          <a:p>
            <a:pPr lvl="1"/>
            <a:r>
              <a:rPr lang="en-US" sz="2800" dirty="0"/>
              <a:t>many advances in NLP in small things, but still far away from a general solution</a:t>
            </a:r>
          </a:p>
          <a:p>
            <a:pPr lvl="2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51804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152400" y="964748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Speak?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304800" y="1377369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Understandable,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but you wouldn’t confuse it for a person</a:t>
            </a:r>
            <a:b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lang="en-US" sz="2400" dirty="0">
              <a:latin typeface="+mn-lt"/>
              <a:ea typeface="+mn-ea"/>
              <a:cs typeface="+mn-cs"/>
            </a:endParaRPr>
          </a:p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en-US" sz="2400" dirty="0">
                <a:latin typeface="+mn-lt"/>
                <a:ea typeface="+mn-ea"/>
                <a:cs typeface="+mn-cs"/>
              </a:rPr>
              <a:t>Can do accents, intonations, etc.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endParaRPr lang="en-US" sz="2400" baseline="0" dirty="0">
              <a:latin typeface="+mn-lt"/>
              <a:ea typeface="+mn-ea"/>
              <a:cs typeface="+mn-cs"/>
            </a:endParaRPr>
          </a:p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en-US" sz="2400" baseline="0" dirty="0">
                <a:latin typeface="+mn-lt"/>
                <a:ea typeface="+mn-ea"/>
                <a:cs typeface="+mn-cs"/>
              </a:rPr>
              <a:t>Better with restricted</a:t>
            </a:r>
            <a:r>
              <a:rPr lang="en-US" sz="2400" dirty="0">
                <a:latin typeface="+mn-lt"/>
                <a:ea typeface="+mn-ea"/>
                <a:cs typeface="+mn-cs"/>
              </a:rPr>
              <a:t> vocabulary</a:t>
            </a:r>
            <a:br>
              <a:rPr lang="en-US" sz="2400" dirty="0">
                <a:latin typeface="+mn-lt"/>
                <a:ea typeface="+mn-ea"/>
                <a:cs typeface="+mn-cs"/>
              </a:rPr>
            </a:b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Loquendo</a:t>
            </a:r>
            <a:endParaRPr lang="en-US" sz="2400" dirty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dirty="0">
                <a:latin typeface="+mn-lt"/>
                <a:ea typeface="+mn-ea"/>
                <a:cs typeface="+mn-cs"/>
                <a:hlinkClick r:id="rId3"/>
              </a:rPr>
              <a:t>https://www.nuance.com/omni-channel-customer-engagement/voice-and-ivr/text-to-speech.html</a:t>
            </a:r>
            <a:endParaRPr lang="en-US" dirty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dirty="0">
                <a:latin typeface="+mn-lt"/>
                <a:ea typeface="+mn-ea"/>
                <a:cs typeface="+mn-cs"/>
              </a:rPr>
              <a:t>Dealing with facial expression is challenging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" name="Picture 7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1056355" y="5160227"/>
            <a:ext cx="2103951" cy="133497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9" name="TextBox 8"/>
          <p:cNvSpPr txBox="1"/>
          <p:nvPr/>
        </p:nvSpPr>
        <p:spPr>
          <a:xfrm>
            <a:off x="1437355" y="6480919"/>
            <a:ext cx="1600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Kismet (MIT)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91175" y="5160227"/>
            <a:ext cx="1148434" cy="1367681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867401" y="5029199"/>
            <a:ext cx="1734048" cy="160411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  <p:bldP spid="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1600200"/>
            <a:ext cx="7924800" cy="3886200"/>
          </a:xfrm>
        </p:spPr>
        <p:txBody>
          <a:bodyPr>
            <a:normAutofit/>
          </a:bodyPr>
          <a:lstStyle/>
          <a:p>
            <a:pPr marL="320040" lvl="1" indent="0">
              <a:buNone/>
            </a:pPr>
            <a:r>
              <a:rPr lang="en-US" sz="3000" dirty="0"/>
              <a:t>Freeway driving is relatively straightforward</a:t>
            </a:r>
          </a:p>
          <a:p>
            <a:pPr marL="320040" lvl="1" indent="0">
              <a:buNone/>
            </a:pPr>
            <a:endParaRPr lang="en-US" sz="3000" dirty="0"/>
          </a:p>
          <a:p>
            <a:pPr marL="320040" lvl="1" indent="0">
              <a:buNone/>
            </a:pPr>
            <a:r>
              <a:rPr lang="en-US" sz="3000" dirty="0"/>
              <a:t>Off-road a bit harder</a:t>
            </a:r>
          </a:p>
          <a:p>
            <a:pPr lvl="2"/>
            <a:r>
              <a:rPr lang="en-US" sz="2600" dirty="0"/>
              <a:t>see DARPA grand challenges (2004, 2005)</a:t>
            </a:r>
          </a:p>
          <a:p>
            <a:pPr marL="594360" lvl="2" indent="0">
              <a:buNone/>
            </a:pPr>
            <a:endParaRPr lang="en-US" sz="2600" dirty="0"/>
          </a:p>
          <a:p>
            <a:pPr marL="320040" lvl="1" indent="0">
              <a:buNone/>
            </a:pPr>
            <a:r>
              <a:rPr lang="en-US" sz="3000" dirty="0"/>
              <a:t>And urban driving is even trickier</a:t>
            </a:r>
          </a:p>
          <a:p>
            <a:pPr lvl="2"/>
            <a:r>
              <a:rPr lang="en-US" sz="2600" dirty="0"/>
              <a:t>See DARPA urban challenge (2007)</a:t>
            </a:r>
          </a:p>
          <a:p>
            <a:pPr lvl="2"/>
            <a:r>
              <a:rPr lang="en-US" sz="2600" dirty="0"/>
              <a:t>Google’s autonomous vehicle</a:t>
            </a:r>
          </a:p>
          <a:p>
            <a:pPr lvl="1"/>
            <a:endParaRPr lang="en-US" sz="3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05600" y="2819400"/>
            <a:ext cx="2252870" cy="14157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00828" y="1371600"/>
            <a:ext cx="2016155" cy="135630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4419600"/>
            <a:ext cx="2112065" cy="1629943"/>
          </a:xfrm>
          <a:prstGeom prst="rect">
            <a:avLst/>
          </a:prstGeom>
        </p:spPr>
      </p:pic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10000" y="5334000"/>
            <a:ext cx="2057400" cy="131766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 rot="17494849">
            <a:off x="-353258" y="5070147"/>
            <a:ext cx="212451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Hint: there’s a connection here</a:t>
            </a:r>
          </a:p>
        </p:txBody>
      </p:sp>
      <p:pic>
        <p:nvPicPr>
          <p:cNvPr id="9" name="Picture 8" descr="imgres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6400" y="5486400"/>
            <a:ext cx="1905000" cy="1267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801276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914400" y="1828800"/>
            <a:ext cx="7772400" cy="1676400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hlinkClick r:id="rId2"/>
              </a:rPr>
              <a:t>https://www.google.com/selfdrivingcar/</a:t>
            </a:r>
            <a:endParaRPr lang="en-US" dirty="0"/>
          </a:p>
          <a:p>
            <a:pPr marL="0" indent="0">
              <a:buNone/>
            </a:pPr>
            <a:r>
              <a:rPr lang="en-US" dirty="0">
                <a:hlinkClick r:id="rId3"/>
              </a:rPr>
              <a:t>https://www.tesla.com/autopilot</a:t>
            </a:r>
            <a:endParaRPr lang="en-US" dirty="0"/>
          </a:p>
          <a:p>
            <a:pPr marL="0" indent="0">
              <a:buNone/>
            </a:pPr>
            <a:r>
              <a:rPr lang="en-US" dirty="0"/>
              <a:t>Uber</a:t>
            </a:r>
          </a:p>
          <a:p>
            <a:pPr marL="0" indent="0">
              <a:buNone/>
            </a:pPr>
            <a:r>
              <a:rPr lang="en-US" dirty="0"/>
              <a:t>…</a:t>
            </a: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2000" y="3733800"/>
            <a:ext cx="3581400" cy="22733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FE3CCD2-2F6F-144E-A13D-42F901F9DDB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4436" y="3733800"/>
            <a:ext cx="3422441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43003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8" name="Content Placeholder 2"/>
          <p:cNvSpPr txBox="1">
            <a:spLocks/>
          </p:cNvSpPr>
          <p:nvPr/>
        </p:nvSpPr>
        <p:spPr>
          <a:xfrm>
            <a:off x="457200" y="990600"/>
            <a:ext cx="7924800" cy="6858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Bef>
                <a:spcPts val="580"/>
              </a:spcBef>
              <a:spcAft>
                <a:spcPts val="0"/>
              </a:spcAft>
              <a:buClr>
                <a:schemeClr val="accent1"/>
              </a:buClr>
              <a:buSzPct val="85000"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Drive a car?</a:t>
            </a:r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"/>
          </p:nvPr>
        </p:nvSpPr>
        <p:spPr>
          <a:xfrm>
            <a:off x="583769" y="1828800"/>
            <a:ext cx="7772400" cy="449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Many driver assist technologies:</a:t>
            </a:r>
          </a:p>
          <a:p>
            <a:pPr>
              <a:buFontTx/>
              <a:buChar char="-"/>
            </a:pPr>
            <a:r>
              <a:rPr lang="en-US" sz="3200" dirty="0"/>
              <a:t>Automatic breaking</a:t>
            </a:r>
          </a:p>
          <a:p>
            <a:pPr>
              <a:buFontTx/>
              <a:buChar char="-"/>
            </a:pPr>
            <a:r>
              <a:rPr lang="en-US" sz="3200" dirty="0"/>
              <a:t>Automatic pedestrian detection</a:t>
            </a:r>
          </a:p>
          <a:p>
            <a:pPr>
              <a:buFontTx/>
              <a:buChar char="-"/>
            </a:pPr>
            <a:r>
              <a:rPr lang="en-US" sz="3200" dirty="0"/>
              <a:t>Lane drift avoidance</a:t>
            </a:r>
          </a:p>
          <a:p>
            <a:pPr>
              <a:buFontTx/>
              <a:buChar char="-"/>
            </a:pPr>
            <a:r>
              <a:rPr lang="en-US" sz="3200" dirty="0"/>
              <a:t>”smart” cruise control</a:t>
            </a:r>
          </a:p>
          <a:p>
            <a:pPr>
              <a:buFontTx/>
              <a:buChar char="-"/>
            </a:pPr>
            <a:r>
              <a:rPr lang="en-US" sz="3200" dirty="0"/>
              <a:t>Blind spot warning</a:t>
            </a:r>
          </a:p>
          <a:p>
            <a:pPr>
              <a:buFontTx/>
              <a:buChar char="-"/>
            </a:pPr>
            <a:r>
              <a:rPr lang="en-US" sz="3200" dirty="0"/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5849804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Identify emotion?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3999"/>
            <a:ext cx="7924800" cy="5012835"/>
          </a:xfrm>
          <a:prstGeom prst="rect">
            <a:avLst/>
          </a:prstGeom>
        </p:spPr>
        <p:txBody>
          <a:bodyPr vert="horz">
            <a:normAutofit lnSpcReduction="10000"/>
          </a:bodyPr>
          <a:lstStyle/>
          <a:p>
            <a:pPr indent="-13716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This is </a:t>
            </a:r>
            <a:r>
              <a:rPr lang="en-US" sz="2800" dirty="0" err="1">
                <a:latin typeface="+mn-lt"/>
                <a:ea typeface="+mn-ea"/>
                <a:cs typeface="+mn-cs"/>
              </a:rPr>
              <a:t>h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ard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indent="-13716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indent="-13716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success in text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>
                <a:latin typeface="+mn-lt"/>
                <a:ea typeface="+mn-ea"/>
                <a:cs typeface="+mn-cs"/>
              </a:rPr>
              <a:t>movie reviews (assignment 7!)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>
                <a:latin typeface="+mn-lt"/>
                <a:ea typeface="+mn-ea"/>
                <a:cs typeface="+mn-cs"/>
              </a:rPr>
              <a:t>blogs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>
                <a:latin typeface="+mn-lt"/>
                <a:ea typeface="+mn-ea"/>
                <a:cs typeface="+mn-cs"/>
              </a:rPr>
              <a:t>twitter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kumimoji="0" lang="en-US" sz="2800" b="0" i="0" u="none" strike="noStrike" kern="1200" cap="none" spc="0" normalizeH="0" baseline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dealing</a:t>
            </a:r>
            <a:r>
              <a:rPr kumimoji="0" lang="en-US" sz="2800" b="0" i="0" u="none" strike="noStrike" kern="1200" cap="none" spc="0" normalizeH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with </a:t>
            </a:r>
            <a:r>
              <a:rPr lang="en-US" sz="2800" dirty="0">
                <a:latin typeface="+mn-lt"/>
                <a:ea typeface="+mn-ea"/>
                <a:cs typeface="+mn-cs"/>
              </a:rPr>
              <a:t>sarcasm is hard</a:t>
            </a:r>
          </a:p>
          <a:p>
            <a:pPr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Some success with 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faces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noProof="0" dirty="0">
                <a:latin typeface="+mn-lt"/>
                <a:ea typeface="+mn-ea"/>
                <a:cs typeface="+mn-cs"/>
              </a:rPr>
              <a:t>strongly biased by training data</a:t>
            </a:r>
          </a:p>
          <a:p>
            <a:pPr marL="548640" lvl="1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works best when exaggerated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8400" y="4419600"/>
            <a:ext cx="2286000" cy="2117235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Reasoning?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762000" y="1524000"/>
            <a:ext cx="7924800" cy="464820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Success on small sub-problems</a:t>
            </a: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en-US" sz="2800" dirty="0"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lang="en-US" sz="2800" dirty="0">
              <a:latin typeface="+mn-lt"/>
              <a:ea typeface="+mn-ea"/>
              <a:cs typeface="+mn-cs"/>
            </a:endParaRPr>
          </a:p>
          <a:p>
            <a:pPr marL="548640" marR="0" lvl="1" indent="-228600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General purpose reasoning is harder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Wolfram Alpha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 err="1">
                <a:latin typeface="+mn-lt"/>
                <a:ea typeface="+mn-ea"/>
                <a:cs typeface="+mn-cs"/>
              </a:rPr>
              <a:t>OpenCyc</a:t>
            </a:r>
            <a:endParaRPr lang="en-US" sz="2800" dirty="0">
              <a:latin typeface="+mn-lt"/>
              <a:ea typeface="+mn-ea"/>
              <a:cs typeface="+mn-cs"/>
            </a:endParaRPr>
          </a:p>
        </p:txBody>
      </p:sp>
      <p:pic>
        <p:nvPicPr>
          <p:cNvPr id="8" name="Picture 10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4800600" y="2057400"/>
            <a:ext cx="2155457" cy="22796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9" name="Picture 6" descr="MCj0347369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5"/>
          <a:srcRect/>
          <a:stretch>
            <a:fillRect/>
          </a:stretch>
        </p:blipFill>
        <p:spPr bwMode="auto">
          <a:xfrm>
            <a:off x="2819400" y="2438400"/>
            <a:ext cx="1373187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3048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>
                <a:solidFill>
                  <a:srgbClr val="FF0000"/>
                </a:solidFill>
              </a:rPr>
              <a:t>Walk?</a:t>
            </a: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52400" y="1524000"/>
            <a:ext cx="7924800" cy="4648200"/>
          </a:xfrm>
          <a:prstGeom prst="rect">
            <a:avLst/>
          </a:prstGeom>
        </p:spPr>
        <p:txBody>
          <a:bodyPr vert="horz">
            <a:normAutofit fontScale="92500" lnSpcReduction="20000"/>
          </a:bodyPr>
          <a:lstStyle/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Robots have had a variety of locomotion methods</a:t>
            </a:r>
          </a:p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endParaRPr lang="en-US" sz="2800" dirty="0">
              <a:latin typeface="+mn-lt"/>
              <a:ea typeface="+mn-ea"/>
              <a:cs typeface="+mn-cs"/>
            </a:endParaRPr>
          </a:p>
          <a:p>
            <a:pPr marL="320040" marR="0" lvl="1" algn="l" defTabSz="914400" rtl="0" eaLnBrk="1" fontAlgn="auto" latinLnBrk="0" hangingPunct="1">
              <a:lnSpc>
                <a:spcPct val="100000"/>
              </a:lnSpc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tabLst/>
              <a:defRPr/>
            </a:pPr>
            <a:r>
              <a:rPr lang="en-US" sz="2800" dirty="0">
                <a:latin typeface="+mn-lt"/>
                <a:ea typeface="+mn-ea"/>
                <a:cs typeface="+mn-cs"/>
              </a:rPr>
              <a:t>Walking with legs, is challenging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Differing terrains, stairs, running, ramps, etc.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lang="en-US" sz="2800" dirty="0">
              <a:latin typeface="+mn-lt"/>
              <a:ea typeface="+mn-ea"/>
              <a:cs typeface="+mn-cs"/>
            </a:endParaRPr>
          </a:p>
          <a:p>
            <a:pPr marL="320040" lvl="1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</a:pPr>
            <a:r>
              <a:rPr lang="en-US" sz="2800" dirty="0">
                <a:latin typeface="+mn-lt"/>
                <a:ea typeface="+mn-ea"/>
                <a:cs typeface="+mn-cs"/>
              </a:rPr>
              <a:t>Recently, a number of successes</a:t>
            </a: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Honda’s </a:t>
            </a:r>
            <a:r>
              <a:rPr lang="en-US" sz="2800" dirty="0" err="1">
                <a:latin typeface="+mn-lt"/>
                <a:ea typeface="+mn-ea"/>
                <a:cs typeface="+mn-cs"/>
              </a:rPr>
              <a:t>Asimo</a:t>
            </a:r>
            <a:r>
              <a:rPr lang="en-US" sz="2800" dirty="0">
                <a:latin typeface="+mn-lt"/>
                <a:ea typeface="+mn-ea"/>
                <a:cs typeface="+mn-cs"/>
              </a:rPr>
              <a:t> </a:t>
            </a: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600" dirty="0">
                <a:latin typeface="+mn-lt"/>
                <a:ea typeface="+mn-ea"/>
                <a:cs typeface="+mn-cs"/>
                <a:hlinkClick r:id="rId3"/>
              </a:rPr>
              <a:t>https://www.youtube.com/watch?v=SARB9Ol_Wz4</a:t>
            </a:r>
            <a:endParaRPr lang="en-US" sz="2600" dirty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Sony QRIO</a:t>
            </a: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>
                <a:latin typeface="+mn-lt"/>
                <a:ea typeface="+mn-ea"/>
                <a:cs typeface="+mn-cs"/>
                <a:hlinkClick r:id="rId4"/>
              </a:rPr>
              <a:t>http://www.youtube.com/watch?v=9vwZ5FQEUFg</a:t>
            </a:r>
            <a:endParaRPr lang="en-US" sz="2000" dirty="0">
              <a:latin typeface="+mn-lt"/>
              <a:ea typeface="+mn-ea"/>
              <a:cs typeface="+mn-cs"/>
            </a:endParaRPr>
          </a:p>
          <a:p>
            <a:pPr marL="1005840" lvl="2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800" dirty="0">
                <a:latin typeface="+mn-lt"/>
                <a:ea typeface="+mn-ea"/>
                <a:cs typeface="+mn-cs"/>
              </a:rPr>
              <a:t>Boston Dynamic’s Atlas</a:t>
            </a:r>
          </a:p>
          <a:p>
            <a:pPr marL="1463040" lvl="3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r>
              <a:rPr lang="en-US" sz="2000" dirty="0">
                <a:latin typeface="+mn-lt"/>
                <a:ea typeface="+mn-ea"/>
                <a:cs typeface="+mn-cs"/>
                <a:hlinkClick r:id="rId5"/>
              </a:rPr>
              <a:t>https://www.youtube.com/watch?v=hSjKoEva5bg</a:t>
            </a:r>
            <a:endParaRPr lang="en-US" sz="2000" dirty="0">
              <a:latin typeface="+mn-lt"/>
              <a:ea typeface="+mn-ea"/>
              <a:cs typeface="+mn-cs"/>
            </a:endParaRPr>
          </a:p>
          <a:p>
            <a:pPr marL="1920240" lvl="4" indent="-228600" fontAlgn="auto">
              <a:spcBef>
                <a:spcPts val="370"/>
              </a:spcBef>
              <a:spcAft>
                <a:spcPts val="0"/>
              </a:spcAft>
              <a:buClr>
                <a:schemeClr val="accent2"/>
              </a:buClr>
              <a:buSzPct val="85000"/>
              <a:buFont typeface="Wingdings 2"/>
              <a:buChar char=""/>
            </a:pPr>
            <a:endParaRPr lang="en-US" sz="2800" dirty="0">
              <a:latin typeface="+mn-lt"/>
              <a:ea typeface="+mn-ea"/>
              <a:cs typeface="+mn-cs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67600" y="2286000"/>
            <a:ext cx="941194" cy="1498600"/>
          </a:xfrm>
          <a:prstGeom prst="rect">
            <a:avLst/>
          </a:prstGeom>
        </p:spPr>
      </p:pic>
      <p:pic>
        <p:nvPicPr>
          <p:cNvPr id="10" name="Picture 11"/>
          <p:cNvPicPr>
            <a:picLocks noChangeAspect="1" noChangeArrowheads="1"/>
          </p:cNvPicPr>
          <p:nvPr>
            <p:custDataLst>
              <p:tags r:id="rId1"/>
            </p:custDataLst>
          </p:nvPr>
        </p:nvPicPr>
        <p:blipFill>
          <a:blip r:embed="rId7"/>
          <a:srcRect/>
          <a:stretch>
            <a:fillRect/>
          </a:stretch>
        </p:blipFill>
        <p:spPr bwMode="auto">
          <a:xfrm>
            <a:off x="7391400" y="3733800"/>
            <a:ext cx="1149350" cy="1449458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304800"/>
            <a:ext cx="77724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When will I have my robot helper?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371600"/>
            <a:ext cx="2660650" cy="5009592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53000" y="2971800"/>
            <a:ext cx="382839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FF0000"/>
                </a:solidFill>
              </a:rPr>
              <a:t>What can we currently do?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6300" y="2451100"/>
            <a:ext cx="1892300" cy="1689100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8500" y="2603500"/>
            <a:ext cx="2298700" cy="1816100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9300" y="2298700"/>
            <a:ext cx="2247900" cy="17653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563562"/>
          </a:xfrm>
        </p:spPr>
        <p:txBody>
          <a:bodyPr>
            <a:normAutofit fontScale="90000"/>
          </a:bodyPr>
          <a:lstStyle/>
          <a:p>
            <a:r>
              <a:rPr lang="en-US" dirty="0"/>
              <a:t>What can we currently do?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762000" y="990600"/>
            <a:ext cx="7924800" cy="6858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3200" dirty="0"/>
              <a:t>Fold a pile of towels?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09800" y="1752600"/>
            <a:ext cx="2451100" cy="13843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3810000"/>
            <a:ext cx="7772400" cy="1200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/>
              <a:t>UC Berkeley towel folding robot:</a:t>
            </a:r>
          </a:p>
          <a:p>
            <a:endParaRPr lang="en-US" sz="2400" dirty="0"/>
          </a:p>
          <a:p>
            <a:r>
              <a:rPr lang="en-US" sz="2400" dirty="0"/>
              <a:t>http://</a:t>
            </a:r>
            <a:r>
              <a:rPr lang="en-US" sz="2400" dirty="0" err="1"/>
              <a:t>www.youtube.com/watch?v</a:t>
            </a:r>
            <a:r>
              <a:rPr lang="en-US" sz="2400" dirty="0"/>
              <a:t>=gy5g33S0Gzo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  <p:custDataLst>
              <p:tags r:id="rId1"/>
            </p:custDataLst>
          </p:nvPr>
        </p:nvSpPr>
        <p:spPr>
          <a:xfrm>
            <a:off x="914400" y="-304800"/>
            <a:ext cx="7772400" cy="1143000"/>
          </a:xfrm>
        </p:spPr>
        <p:txBody>
          <a:bodyPr>
            <a:noAutofit/>
          </a:bodyPr>
          <a:lstStyle/>
          <a:p>
            <a:pPr eaLnBrk="1" hangingPunct="1"/>
            <a:r>
              <a:rPr lang="en-US" sz="3200" dirty="0">
                <a:solidFill>
                  <a:srgbClr val="FF0000"/>
                </a:solidFill>
              </a:rPr>
              <a:t>How do we make computers ”intelligent?"</a:t>
            </a:r>
          </a:p>
        </p:txBody>
      </p:sp>
      <p:pic>
        <p:nvPicPr>
          <p:cNvPr id="18435" name="Picture 4" descr="MCj041231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1"/>
          <a:srcRect/>
          <a:stretch>
            <a:fillRect/>
          </a:stretch>
        </p:blipFill>
        <p:spPr bwMode="auto">
          <a:xfrm>
            <a:off x="4237037" y="3287713"/>
            <a:ext cx="866775" cy="1787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6" name="Picture 10" descr="MCj04134780000[1]"/>
          <p:cNvPicPr>
            <a:picLocks noChangeAspect="1" noChangeArrowheads="1"/>
          </p:cNvPicPr>
          <p:nvPr>
            <p:custDataLst>
              <p:tags r:id="rId3"/>
            </p:custDataLst>
          </p:nvPr>
        </p:nvPicPr>
        <p:blipFill>
          <a:blip r:embed="rId12"/>
          <a:srcRect/>
          <a:stretch>
            <a:fillRect/>
          </a:stretch>
        </p:blipFill>
        <p:spPr bwMode="auto">
          <a:xfrm>
            <a:off x="5375275" y="2908300"/>
            <a:ext cx="3540125" cy="3043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8437" name="Picture 11"/>
          <p:cNvPicPr>
            <a:picLocks noChangeAspect="1" noChangeArrowheads="1"/>
          </p:cNvPicPr>
          <p:nvPr>
            <p:custDataLst>
              <p:tags r:id="rId4"/>
            </p:custDataLst>
          </p:nvPr>
        </p:nvPicPr>
        <p:blipFill>
          <a:blip r:embed="rId13"/>
          <a:srcRect/>
          <a:stretch>
            <a:fillRect/>
          </a:stretch>
        </p:blipFill>
        <p:spPr bwMode="auto">
          <a:xfrm>
            <a:off x="457200" y="5075238"/>
            <a:ext cx="1366838" cy="1139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pic>
        <p:nvPicPr>
          <p:cNvPr id="18438" name="Picture 22" descr="MCPE06010_0000[1]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4"/>
          <a:srcRect/>
          <a:stretch>
            <a:fillRect/>
          </a:stretch>
        </p:blipFill>
        <p:spPr bwMode="auto">
          <a:xfrm>
            <a:off x="669925" y="2073275"/>
            <a:ext cx="3414712" cy="17081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9" name="AutoShape 23"/>
          <p:cNvSpPr>
            <a:spLocks noChangeArrowheads="1"/>
          </p:cNvSpPr>
          <p:nvPr>
            <p:custDataLst>
              <p:tags r:id="rId6"/>
            </p:custDataLst>
          </p:nvPr>
        </p:nvSpPr>
        <p:spPr bwMode="auto">
          <a:xfrm>
            <a:off x="2263775" y="1238250"/>
            <a:ext cx="2124075" cy="684213"/>
          </a:xfrm>
          <a:prstGeom prst="wedgeRoundRectCallout">
            <a:avLst>
              <a:gd name="adj1" fmla="val -42375"/>
              <a:gd name="adj2" fmla="val 87819"/>
              <a:gd name="adj3" fmla="val 16667"/>
            </a:avLst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/>
              <a:t>Computer, </a:t>
            </a:r>
          </a:p>
          <a:p>
            <a:pPr algn="ctr"/>
            <a:r>
              <a:rPr lang="en-US"/>
              <a:t>clean the house!</a:t>
            </a:r>
          </a:p>
        </p:txBody>
      </p:sp>
      <p:sp>
        <p:nvSpPr>
          <p:cNvPr id="18440" name="AutoShape 25"/>
          <p:cNvSpPr>
            <a:spLocks noChangeArrowheads="1"/>
          </p:cNvSpPr>
          <p:nvPr>
            <p:custDataLst>
              <p:tags r:id="rId7"/>
            </p:custDataLst>
          </p:nvPr>
        </p:nvSpPr>
        <p:spPr bwMode="auto">
          <a:xfrm>
            <a:off x="1828800" y="4316413"/>
            <a:ext cx="1973262" cy="758825"/>
          </a:xfrm>
          <a:prstGeom prst="cloudCallout">
            <a:avLst>
              <a:gd name="adj1" fmla="val -45412"/>
              <a:gd name="adj2" fmla="val 75940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400" dirty="0"/>
              <a:t>This one's got no chance…</a:t>
            </a:r>
          </a:p>
        </p:txBody>
      </p:sp>
      <p:sp>
        <p:nvSpPr>
          <p:cNvPr id="18441" name="AutoShape 26"/>
          <p:cNvSpPr>
            <a:spLocks noChangeArrowheads="1"/>
          </p:cNvSpPr>
          <p:nvPr>
            <p:custDataLst>
              <p:tags r:id="rId8"/>
            </p:custDataLst>
          </p:nvPr>
        </p:nvSpPr>
        <p:spPr bwMode="auto">
          <a:xfrm>
            <a:off x="4464050" y="1844675"/>
            <a:ext cx="1973262" cy="758825"/>
          </a:xfrm>
          <a:prstGeom prst="cloudCallout">
            <a:avLst>
              <a:gd name="adj1" fmla="val -50481"/>
              <a:gd name="adj2" fmla="val 152718"/>
            </a:avLst>
          </a:prstGeom>
          <a:noFill/>
          <a:ln w="25400">
            <a:solidFill>
              <a:schemeClr val="tx1"/>
            </a:solidFill>
            <a:round/>
            <a:headEnd/>
            <a:tailEnd/>
          </a:ln>
        </p:spPr>
        <p:txBody>
          <a:bodyPr>
            <a:prstTxWarp prst="textNoShape">
              <a:avLst/>
            </a:prstTxWarp>
          </a:bodyPr>
          <a:lstStyle/>
          <a:p>
            <a:pPr algn="ctr"/>
            <a:r>
              <a:rPr lang="en-US" sz="1400"/>
              <a:t>Um… OK…??</a:t>
            </a:r>
          </a:p>
        </p:txBody>
      </p:sp>
    </p:spTree>
    <p:extLst>
      <p:ext uri="{BB962C8B-B14F-4D97-AF65-F5344CB8AC3E}">
        <p14:creationId xmlns:p14="http://schemas.microsoft.com/office/powerpoint/2010/main" val="183347223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16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990600" y="1230312"/>
            <a:ext cx="1973262" cy="2732088"/>
          </a:xfrm>
          <a:prstGeom prst="rect">
            <a:avLst/>
          </a:prstGeom>
          <a:solidFill>
            <a:srgbClr val="FFFF99"/>
          </a:solidFill>
          <a:ln w="25400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3" name="Picture 5" descr="MCj03707980000[1]"/>
          <p:cNvPicPr>
            <a:picLocks noChangeAspect="1" noChangeArrowheads="1"/>
          </p:cNvPicPr>
          <p:nvPr>
            <p:custDataLst>
              <p:tags r:id="rId2"/>
            </p:custDataLst>
          </p:nvPr>
        </p:nvPicPr>
        <p:blipFill>
          <a:blip r:embed="rId18"/>
          <a:srcRect/>
          <a:stretch>
            <a:fillRect/>
          </a:stretch>
        </p:blipFill>
        <p:spPr bwMode="auto">
          <a:xfrm>
            <a:off x="1157288" y="1455738"/>
            <a:ext cx="1712913" cy="1824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24" name="Text Box 6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611313" y="3276600"/>
            <a:ext cx="908050" cy="366713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r>
              <a:rPr lang="en-US"/>
              <a:t>Search</a:t>
            </a:r>
          </a:p>
        </p:txBody>
      </p:sp>
      <p:sp>
        <p:nvSpPr>
          <p:cNvPr id="30725" name="Text Box 8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4268788" y="2973388"/>
            <a:ext cx="2903537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Reasoning with knowledge</a:t>
            </a:r>
            <a:br>
              <a:rPr lang="en-US"/>
            </a:br>
            <a:r>
              <a:rPr lang="en-US"/>
              <a:t>and uncertainty</a:t>
            </a:r>
          </a:p>
        </p:txBody>
      </p:sp>
      <p:pic>
        <p:nvPicPr>
          <p:cNvPr id="30726" name="Picture 9"/>
          <p:cNvPicPr>
            <a:picLocks noChangeAspect="1" noChangeArrowheads="1"/>
          </p:cNvPicPr>
          <p:nvPr>
            <p:custDataLst>
              <p:tags r:id="rId5"/>
            </p:custDataLst>
          </p:nvPr>
        </p:nvPicPr>
        <p:blipFill>
          <a:blip r:embed="rId19"/>
          <a:srcRect/>
          <a:stretch>
            <a:fillRect/>
          </a:stretch>
        </p:blipFill>
        <p:spPr bwMode="auto">
          <a:xfrm>
            <a:off x="4799013" y="1455738"/>
            <a:ext cx="1774825" cy="1393825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</p:pic>
      <p:sp>
        <p:nvSpPr>
          <p:cNvPr id="30727" name="Rectangle 11"/>
          <p:cNvSpPr>
            <a:spLocks noGrp="1" noChangeArrowheads="1"/>
          </p:cNvSpPr>
          <p:nvPr>
            <p:ph type="title"/>
            <p:custDataLst>
              <p:tags r:id="rId6"/>
            </p:custDataLst>
          </p:nvPr>
        </p:nvSpPr>
        <p:spPr>
          <a:xfrm>
            <a:off x="457200" y="76200"/>
            <a:ext cx="8229600" cy="914400"/>
          </a:xfrm>
        </p:spPr>
        <p:txBody>
          <a:bodyPr/>
          <a:lstStyle/>
          <a:p>
            <a:pPr eaLnBrk="1" hangingPunct="1"/>
            <a:r>
              <a:rPr lang="en-US" dirty="0"/>
              <a:t>Fundamental problem of AI</a:t>
            </a:r>
          </a:p>
        </p:txBody>
      </p:sp>
      <p:pic>
        <p:nvPicPr>
          <p:cNvPr id="30728" name="Picture 12" descr="MCj03342960000[1]"/>
          <p:cNvPicPr>
            <a:picLocks noChangeAspect="1" noChangeArrowheads="1"/>
          </p:cNvPicPr>
          <p:nvPr>
            <p:custDataLst>
              <p:tags r:id="rId7"/>
            </p:custDataLst>
          </p:nvPr>
        </p:nvPicPr>
        <p:blipFill>
          <a:blip r:embed="rId20"/>
          <a:srcRect/>
          <a:stretch>
            <a:fillRect/>
          </a:stretch>
        </p:blipFill>
        <p:spPr bwMode="auto">
          <a:xfrm>
            <a:off x="473075" y="4143375"/>
            <a:ext cx="1812925" cy="14954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29" name="Picture 13" descr="MCj02991330000[1]"/>
          <p:cNvPicPr>
            <a:picLocks noChangeAspect="1" noChangeArrowheads="1"/>
          </p:cNvPicPr>
          <p:nvPr>
            <p:custDataLst>
              <p:tags r:id="rId8"/>
            </p:custDataLst>
          </p:nvPr>
        </p:nvPicPr>
        <p:blipFill>
          <a:blip r:embed="rId21"/>
          <a:srcRect/>
          <a:stretch>
            <a:fillRect/>
          </a:stretch>
        </p:blipFill>
        <p:spPr bwMode="auto">
          <a:xfrm>
            <a:off x="7077075" y="3581400"/>
            <a:ext cx="1285875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30" name="Text Box 14"/>
          <p:cNvSpPr txBox="1">
            <a:spLocks noChangeArrowheads="1"/>
          </p:cNvSpPr>
          <p:nvPr>
            <p:custDataLst>
              <p:tags r:id="rId9"/>
            </p:custDataLst>
          </p:nvPr>
        </p:nvSpPr>
        <p:spPr bwMode="auto">
          <a:xfrm>
            <a:off x="542925" y="5705475"/>
            <a:ext cx="1747838" cy="641350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Reasoning with</a:t>
            </a:r>
            <a:br>
              <a:rPr lang="en-US"/>
            </a:br>
            <a:r>
              <a:rPr lang="en-US"/>
              <a:t>Utility</a:t>
            </a:r>
          </a:p>
        </p:txBody>
      </p:sp>
      <p:sp>
        <p:nvSpPr>
          <p:cNvPr id="30731" name="Text Box 15"/>
          <p:cNvSpPr txBox="1">
            <a:spLocks noChangeArrowheads="1"/>
          </p:cNvSpPr>
          <p:nvPr>
            <p:custDataLst>
              <p:tags r:id="rId10"/>
            </p:custDataLst>
          </p:nvPr>
        </p:nvSpPr>
        <p:spPr bwMode="auto">
          <a:xfrm>
            <a:off x="7254875" y="5554663"/>
            <a:ext cx="1073150" cy="366712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</p:spPr>
        <p:txBody>
          <a:bodyPr wrap="none">
            <a:prstTxWarp prst="textNoShape">
              <a:avLst/>
            </a:prstTxWarp>
            <a:spAutoFit/>
          </a:bodyPr>
          <a:lstStyle/>
          <a:p>
            <a:pPr algn="ctr"/>
            <a:r>
              <a:rPr lang="en-US"/>
              <a:t>Learning</a:t>
            </a:r>
          </a:p>
        </p:txBody>
      </p:sp>
      <p:sp>
        <p:nvSpPr>
          <p:cNvPr id="30732" name="Rectangle 17"/>
          <p:cNvSpPr>
            <a:spLocks noChangeArrowheads="1"/>
          </p:cNvSpPr>
          <p:nvPr>
            <p:custDataLst>
              <p:tags r:id="rId11"/>
            </p:custDataLst>
          </p:nvPr>
        </p:nvSpPr>
        <p:spPr bwMode="auto">
          <a:xfrm>
            <a:off x="3205164" y="4563070"/>
            <a:ext cx="2662236" cy="1015663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en-US" sz="2000" dirty="0">
                <a:solidFill>
                  <a:srgbClr val="0000FF"/>
                </a:solidFill>
              </a:rPr>
              <a:t>Many different ways of making an agent  intelligent</a:t>
            </a:r>
          </a:p>
        </p:txBody>
      </p:sp>
      <p:sp>
        <p:nvSpPr>
          <p:cNvPr id="30733" name="Line 18"/>
          <p:cNvSpPr>
            <a:spLocks noChangeShapeType="1"/>
          </p:cNvSpPr>
          <p:nvPr>
            <p:custDataLst>
              <p:tags r:id="rId12"/>
            </p:custDataLst>
          </p:nvPr>
        </p:nvSpPr>
        <p:spPr bwMode="auto">
          <a:xfrm flipH="1" flipV="1">
            <a:off x="3205163" y="3808413"/>
            <a:ext cx="684212" cy="53181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4" name="Line 19"/>
          <p:cNvSpPr>
            <a:spLocks noChangeShapeType="1"/>
          </p:cNvSpPr>
          <p:nvPr>
            <p:custDataLst>
              <p:tags r:id="rId13"/>
            </p:custDataLst>
          </p:nvPr>
        </p:nvSpPr>
        <p:spPr bwMode="auto">
          <a:xfrm flipV="1">
            <a:off x="4875213" y="3808413"/>
            <a:ext cx="379412" cy="606425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5" name="Line 20"/>
          <p:cNvSpPr>
            <a:spLocks noChangeShapeType="1"/>
          </p:cNvSpPr>
          <p:nvPr>
            <p:custDataLst>
              <p:tags r:id="rId14"/>
            </p:custDataLst>
          </p:nvPr>
        </p:nvSpPr>
        <p:spPr bwMode="auto">
          <a:xfrm>
            <a:off x="6165850" y="5099050"/>
            <a:ext cx="8350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36" name="Line 21"/>
          <p:cNvSpPr>
            <a:spLocks noChangeShapeType="1"/>
          </p:cNvSpPr>
          <p:nvPr>
            <p:custDataLst>
              <p:tags r:id="rId15"/>
            </p:custDataLst>
          </p:nvPr>
        </p:nvSpPr>
        <p:spPr bwMode="auto">
          <a:xfrm flipH="1">
            <a:off x="2446338" y="5099050"/>
            <a:ext cx="758825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 type="triangle" w="med" len="med"/>
          </a:ln>
        </p:spPr>
        <p:txBody>
          <a:bodyPr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10097B56-54BF-5B4D-B1A7-D29BB84CA1E3}"/>
              </a:ext>
            </a:extLst>
          </p:cNvPr>
          <p:cNvSpPr/>
          <p:nvPr/>
        </p:nvSpPr>
        <p:spPr>
          <a:xfrm>
            <a:off x="6573838" y="3459956"/>
            <a:ext cx="2417762" cy="273208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F5399D6-0C34-E140-A3F4-D45A64596EB8}"/>
              </a:ext>
            </a:extLst>
          </p:cNvPr>
          <p:cNvSpPr/>
          <p:nvPr/>
        </p:nvSpPr>
        <p:spPr>
          <a:xfrm>
            <a:off x="895351" y="1177519"/>
            <a:ext cx="2417762" cy="2732087"/>
          </a:xfrm>
          <a:prstGeom prst="ellipse">
            <a:avLst/>
          </a:prstGeom>
          <a:noFill/>
          <a:ln w="38100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5693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8" grpId="0" animBg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Instructor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_INSTRUCTOR VIEW19C14C36-AC8E-43BC-9DB6-C2AAF774C7DC|PANE__TAG" val="_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Equity">
  <a:themeElements>
    <a:clrScheme name="Equity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Equity">
      <a:majorFont>
        <a:latin typeface="Franklin Gothic Book"/>
        <a:ea typeface=""/>
        <a:cs typeface=""/>
        <a:font script="Grek" typeface="Calibri"/>
        <a:font script="Cyrl" typeface="Calibri"/>
        <a:font script="Jpan" typeface="ＭＳ ゴシック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ヒラギノ明朝 Pro W3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Equity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Equity.thmx</Template>
  <TotalTime>14955</TotalTime>
  <Words>823</Words>
  <Application>Microsoft Macintosh PowerPoint</Application>
  <PresentationFormat>On-screen Show (4:3)</PresentationFormat>
  <Paragraphs>180</Paragraphs>
  <Slides>25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Arial</vt:lpstr>
      <vt:lpstr>Franklin Gothic Book</vt:lpstr>
      <vt:lpstr>Perpetua</vt:lpstr>
      <vt:lpstr>Wingdings 2</vt:lpstr>
      <vt:lpstr>Equity</vt:lpstr>
      <vt:lpstr>PowerPoint Presentation</vt:lpstr>
      <vt:lpstr>Intro to AI</vt:lpstr>
      <vt:lpstr>Admin</vt:lpstr>
      <vt:lpstr>AI is a huge field</vt:lpstr>
      <vt:lpstr>AI is a huge field</vt:lpstr>
      <vt:lpstr>A broader definition</vt:lpstr>
      <vt:lpstr>How is AI viewed in popular media?</vt:lpstr>
      <vt:lpstr>PowerPoint Presentation</vt:lpstr>
      <vt:lpstr>What challenges are there?</vt:lpstr>
      <vt:lpstr>What challenges are there?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What can we currently do?</vt:lpstr>
      <vt:lpstr>When will I have my robot helper?</vt:lpstr>
      <vt:lpstr>What can we currently do?</vt:lpstr>
      <vt:lpstr>What can we currently do?</vt:lpstr>
      <vt:lpstr>How do we make computers ”intelligent?"</vt:lpstr>
      <vt:lpstr>Fundamental problem of AI</vt:lpstr>
    </vt:vector>
  </TitlesOfParts>
  <Company>Microsoft Corporation</Company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Science of Computing</dc:title>
  <dc:creator>Christine Alvarado</dc:creator>
  <cp:lastModifiedBy>David Robert Kauchak</cp:lastModifiedBy>
  <cp:revision>428</cp:revision>
  <cp:lastPrinted>2019-03-04T18:02:06Z</cp:lastPrinted>
  <dcterms:created xsi:type="dcterms:W3CDTF">2010-09-01T20:57:28Z</dcterms:created>
  <dcterms:modified xsi:type="dcterms:W3CDTF">2019-03-04T18:02:13Z</dcterms:modified>
</cp:coreProperties>
</file>