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35"/>
  </p:notesMasterIdLst>
  <p:handoutMasterIdLst>
    <p:handoutMasterId r:id="rId36"/>
  </p:handoutMasterIdLst>
  <p:sldIdLst>
    <p:sldId id="256" r:id="rId2"/>
    <p:sldId id="494" r:id="rId3"/>
    <p:sldId id="532" r:id="rId4"/>
    <p:sldId id="533" r:id="rId5"/>
    <p:sldId id="534" r:id="rId6"/>
    <p:sldId id="536" r:id="rId7"/>
    <p:sldId id="537" r:id="rId8"/>
    <p:sldId id="433" r:id="rId9"/>
    <p:sldId id="432" r:id="rId10"/>
    <p:sldId id="434" r:id="rId11"/>
    <p:sldId id="439" r:id="rId12"/>
    <p:sldId id="440" r:id="rId13"/>
    <p:sldId id="441" r:id="rId14"/>
    <p:sldId id="442" r:id="rId15"/>
    <p:sldId id="443" r:id="rId16"/>
    <p:sldId id="319" r:id="rId17"/>
    <p:sldId id="320" r:id="rId18"/>
    <p:sldId id="325" r:id="rId19"/>
    <p:sldId id="477" r:id="rId20"/>
    <p:sldId id="478" r:id="rId21"/>
    <p:sldId id="312" r:id="rId22"/>
    <p:sldId id="520" r:id="rId23"/>
    <p:sldId id="521" r:id="rId24"/>
    <p:sldId id="522" r:id="rId25"/>
    <p:sldId id="523" r:id="rId26"/>
    <p:sldId id="524" r:id="rId27"/>
    <p:sldId id="525" r:id="rId28"/>
    <p:sldId id="526" r:id="rId29"/>
    <p:sldId id="527" r:id="rId30"/>
    <p:sldId id="528" r:id="rId31"/>
    <p:sldId id="529" r:id="rId32"/>
    <p:sldId id="530" r:id="rId33"/>
    <p:sldId id="476" r:id="rId34"/>
  </p:sldIdLst>
  <p:sldSz cx="9144000" cy="6858000" type="screen4x3"/>
  <p:notesSz cx="6959600" cy="9245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6B0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57" autoAdjust="0"/>
    <p:restoredTop sz="75655" autoAdjust="0"/>
  </p:normalViewPr>
  <p:slideViewPr>
    <p:cSldViewPr>
      <p:cViewPr varScale="1">
        <p:scale>
          <a:sx n="83" d="100"/>
          <a:sy n="83" d="100"/>
        </p:scale>
        <p:origin x="220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1763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D1D47-5F99-6845-B340-C7AB8F9BDF49}" type="datetimeFigureOut">
              <a:rPr lang="en-US" smtClean="0"/>
              <a:t>3/15/19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1763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31AC6-AFA7-4742-A414-67C32F79B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33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22800" cy="346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91025"/>
            <a:ext cx="5568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fld id="{C085E063-BD86-A24D-8676-37A35E7CC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0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3DED1-C88E-AC42-A316-E9BDF87E1138}" type="slidenum">
              <a:rPr lang="en-US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337009-E5D6-4142-9404-F15735932F05}" type="slidenum">
              <a:rPr lang="en-US"/>
              <a:pPr/>
              <a:t>4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337009-E5D6-4142-9404-F15735932F05}" type="slidenum">
              <a:rPr lang="en-US"/>
              <a:pPr/>
              <a:t>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6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7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-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614F3-0F5C-3E49-B253-112EFCADD5B6}" type="slidenum">
              <a:rPr lang="en-US"/>
              <a:pPr/>
              <a:t>8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Times" charset="0"/>
              <a:buNone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3431E-21E8-1748-A2A5-25FF38A1B360}" type="slidenum">
              <a:rPr lang="en-US"/>
              <a:pPr/>
              <a:t>16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2C88F8-CF60-DA43-9F40-DBB2CA2AFF9D}" type="slidenum">
              <a:rPr lang="en-US"/>
              <a:pPr/>
              <a:t>17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1D99B-8FC7-204D-AAFB-8EF80230604A}" type="slidenum">
              <a:rPr lang="en-US"/>
              <a:pPr/>
              <a:t>18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A4B174-19EB-2F43-8ED1-5629031EF8E1}" type="slidenum">
              <a:rPr lang="en-US"/>
              <a:pPr/>
              <a:t>21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</p:grpSp>
      </p:grpSp>
      <p:sp>
        <p:nvSpPr>
          <p:cNvPr id="235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-111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D31A-296B-CF45-AC5F-A4448E5D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F6C5-F5B6-DE42-A55A-07258BC651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BF235-B7F0-3C41-A735-BF78D36464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902D9-333F-0245-A375-B08F5048CB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DEDBD-9C77-C84D-B776-68151EB26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FCBC6-865B-104D-B2BB-51842CEF67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95029-F98B-F249-9935-9743AFB56A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6F54-2D5C-094C-A448-35A1F87DE0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BA071-A82E-344C-A9E9-2D825C1C76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38C93-A2E2-1F4A-9982-02E4F7A1CC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EAE6E-01CE-AA43-91FD-5541E66926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EE98A-45D7-7F4F-8CA6-8AE6B246EA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D476C2FA-60BD-3649-B504-B302B45CB0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yann.lecun.com/exdb/mnist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Backpropogation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dirty="0"/>
              <a:t>David Kauchak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CS51A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6600"/>
                </a:solidFill>
              </a:rPr>
              <a:t>initialize weights of the model randomly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repeat until you get all examples right: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Tx/>
              <a:buChar char="-"/>
            </a:pPr>
            <a:r>
              <a:rPr lang="en-US" sz="2800" dirty="0"/>
              <a:t>for each “training” example (</a:t>
            </a:r>
            <a:r>
              <a:rPr lang="en-US" sz="2800" i="1" dirty="0">
                <a:solidFill>
                  <a:srgbClr val="FF6600"/>
                </a:solidFill>
              </a:rPr>
              <a:t>in a random order</a:t>
            </a:r>
            <a:r>
              <a:rPr lang="en-US" sz="2800" dirty="0"/>
              <a:t>):</a:t>
            </a:r>
          </a:p>
          <a:p>
            <a:pPr lvl="1">
              <a:buFontTx/>
              <a:buChar char="-"/>
            </a:pPr>
            <a:r>
              <a:rPr lang="en-US" sz="2400" dirty="0"/>
              <a:t>calculate current prediction on the example</a:t>
            </a:r>
          </a:p>
          <a:p>
            <a:pPr lvl="1">
              <a:buFontTx/>
              <a:buChar char="-"/>
            </a:pPr>
            <a:r>
              <a:rPr lang="en-US" sz="2400" dirty="0"/>
              <a:t>if </a:t>
            </a:r>
            <a:r>
              <a:rPr lang="en-US" sz="2400" i="1" dirty="0">
                <a:solidFill>
                  <a:srgbClr val="FF6600"/>
                </a:solidFill>
              </a:rPr>
              <a:t>wrong</a:t>
            </a:r>
            <a:r>
              <a:rPr lang="en-US" sz="2400" dirty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5410200"/>
            <a:ext cx="587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14566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Perceptron</a:t>
            </a:r>
            <a:r>
              <a:rPr lang="en-US" dirty="0"/>
              <a:t>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 few missing details, but not much more than this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Keeps adjusting weights as long as it makes mistakes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the training data is </a:t>
            </a:r>
            <a:r>
              <a:rPr lang="en-US" sz="2400" dirty="0">
                <a:solidFill>
                  <a:srgbClr val="FF0000"/>
                </a:solidFill>
              </a:rPr>
              <a:t>linearly separable</a:t>
            </a:r>
            <a:r>
              <a:rPr lang="en-US" sz="2400" dirty="0"/>
              <a:t> the perceptron learning algorithm is guaranteed to converge to the “correct” solution (where it gets all examples right)</a:t>
            </a:r>
          </a:p>
        </p:txBody>
      </p:sp>
    </p:spTree>
    <p:extLst>
      <p:ext uri="{BB962C8B-B14F-4D97-AF65-F5344CB8AC3E}">
        <p14:creationId xmlns:p14="http://schemas.microsoft.com/office/powerpoint/2010/main" val="109892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Linearly Separable</a:t>
            </a:r>
          </a:p>
        </p:txBody>
      </p:sp>
      <p:graphicFrame>
        <p:nvGraphicFramePr>
          <p:cNvPr id="78893" name="Group 1069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091" name="Oval 1076"/>
          <p:cNvSpPr>
            <a:spLocks noChangeArrowheads="1"/>
          </p:cNvSpPr>
          <p:nvPr/>
        </p:nvSpPr>
        <p:spPr bwMode="auto">
          <a:xfrm>
            <a:off x="19812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2" name="Oval 1077"/>
          <p:cNvSpPr>
            <a:spLocks noChangeArrowheads="1"/>
          </p:cNvSpPr>
          <p:nvPr/>
        </p:nvSpPr>
        <p:spPr bwMode="auto">
          <a:xfrm>
            <a:off x="1981200" y="2743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3" name="Oval 1078"/>
          <p:cNvSpPr>
            <a:spLocks noChangeArrowheads="1"/>
          </p:cNvSpPr>
          <p:nvPr/>
        </p:nvSpPr>
        <p:spPr bwMode="auto">
          <a:xfrm>
            <a:off x="1981200" y="3048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5" name="Oval 1080"/>
          <p:cNvSpPr>
            <a:spLocks noChangeArrowheads="1"/>
          </p:cNvSpPr>
          <p:nvPr/>
        </p:nvSpPr>
        <p:spPr bwMode="auto">
          <a:xfrm>
            <a:off x="1981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10" name="Group 1086"/>
          <p:cNvGraphicFramePr>
            <a:graphicFrameLocks noGrp="1"/>
          </p:cNvGraphicFramePr>
          <p:nvPr/>
        </p:nvGraphicFramePr>
        <p:xfrm>
          <a:off x="32004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121" name="Oval 1126"/>
          <p:cNvSpPr>
            <a:spLocks noChangeArrowheads="1"/>
          </p:cNvSpPr>
          <p:nvPr/>
        </p:nvSpPr>
        <p:spPr bwMode="auto">
          <a:xfrm>
            <a:off x="48006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3" name="Oval 1130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7" name="Oval 1134"/>
          <p:cNvSpPr>
            <a:spLocks noChangeArrowheads="1"/>
          </p:cNvSpPr>
          <p:nvPr/>
        </p:nvSpPr>
        <p:spPr bwMode="auto">
          <a:xfrm>
            <a:off x="7772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8" name="Oval 1135"/>
          <p:cNvSpPr>
            <a:spLocks noChangeArrowheads="1"/>
          </p:cNvSpPr>
          <p:nvPr/>
        </p:nvSpPr>
        <p:spPr bwMode="auto">
          <a:xfrm>
            <a:off x="48006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62" name="Group 1138"/>
          <p:cNvGraphicFramePr>
            <a:graphicFrameLocks noGrp="1"/>
          </p:cNvGraphicFramePr>
          <p:nvPr/>
        </p:nvGraphicFramePr>
        <p:xfrm>
          <a:off x="6172200" y="19050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153" name="Oval 1178"/>
          <p:cNvSpPr>
            <a:spLocks noChangeArrowheads="1"/>
          </p:cNvSpPr>
          <p:nvPr/>
        </p:nvSpPr>
        <p:spPr bwMode="auto">
          <a:xfrm>
            <a:off x="7772400" y="2362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4" name="Oval 1180"/>
          <p:cNvSpPr>
            <a:spLocks noChangeArrowheads="1"/>
          </p:cNvSpPr>
          <p:nvPr/>
        </p:nvSpPr>
        <p:spPr bwMode="auto">
          <a:xfrm>
            <a:off x="7772400" y="3276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7" name="Oval 1186"/>
          <p:cNvSpPr>
            <a:spLocks noChangeArrowheads="1"/>
          </p:cNvSpPr>
          <p:nvPr/>
        </p:nvSpPr>
        <p:spPr bwMode="auto">
          <a:xfrm>
            <a:off x="7772400" y="2971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8" name="Oval 1187"/>
          <p:cNvSpPr>
            <a:spLocks noChangeArrowheads="1"/>
          </p:cNvSpPr>
          <p:nvPr/>
        </p:nvSpPr>
        <p:spPr bwMode="auto">
          <a:xfrm>
            <a:off x="48006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66800" y="4724400"/>
            <a:ext cx="726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data set is </a:t>
            </a:r>
            <a:r>
              <a:rPr lang="en-US" sz="2800" dirty="0">
                <a:solidFill>
                  <a:srgbClr val="FF6B09"/>
                </a:solidFill>
              </a:rPr>
              <a:t>linearly separable </a:t>
            </a:r>
            <a:r>
              <a:rPr lang="en-US" sz="2800" dirty="0"/>
              <a:t>if you can separate one example type from the with a line other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6248400"/>
            <a:ext cx="541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Which of these are linearly separable?</a:t>
            </a:r>
          </a:p>
        </p:txBody>
      </p:sp>
    </p:spTree>
    <p:extLst>
      <p:ext uri="{BB962C8B-B14F-4D97-AF65-F5344CB8AC3E}">
        <p14:creationId xmlns:p14="http://schemas.microsoft.com/office/powerpoint/2010/main" val="405465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93" name="Group 1069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086" name="Line 1070"/>
          <p:cNvSpPr>
            <a:spLocks noChangeShapeType="1"/>
          </p:cNvSpPr>
          <p:nvPr/>
        </p:nvSpPr>
        <p:spPr bwMode="auto">
          <a:xfrm>
            <a:off x="990600" y="4114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7" name="Line 1071"/>
          <p:cNvSpPr>
            <a:spLocks noChangeShapeType="1"/>
          </p:cNvSpPr>
          <p:nvPr/>
        </p:nvSpPr>
        <p:spPr bwMode="auto">
          <a:xfrm>
            <a:off x="685800" y="6172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8" name="Oval 1073"/>
          <p:cNvSpPr>
            <a:spLocks noChangeArrowheads="1"/>
          </p:cNvSpPr>
          <p:nvPr/>
        </p:nvSpPr>
        <p:spPr bwMode="auto">
          <a:xfrm>
            <a:off x="914400" y="4800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9" name="Oval 1074"/>
          <p:cNvSpPr>
            <a:spLocks noChangeArrowheads="1"/>
          </p:cNvSpPr>
          <p:nvPr/>
        </p:nvSpPr>
        <p:spPr bwMode="auto">
          <a:xfrm>
            <a:off x="19050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0" name="Oval 1075"/>
          <p:cNvSpPr>
            <a:spLocks noChangeArrowheads="1"/>
          </p:cNvSpPr>
          <p:nvPr/>
        </p:nvSpPr>
        <p:spPr bwMode="auto">
          <a:xfrm>
            <a:off x="9144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1" name="Oval 1076"/>
          <p:cNvSpPr>
            <a:spLocks noChangeArrowheads="1"/>
          </p:cNvSpPr>
          <p:nvPr/>
        </p:nvSpPr>
        <p:spPr bwMode="auto">
          <a:xfrm>
            <a:off x="19812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2" name="Oval 1077"/>
          <p:cNvSpPr>
            <a:spLocks noChangeArrowheads="1"/>
          </p:cNvSpPr>
          <p:nvPr/>
        </p:nvSpPr>
        <p:spPr bwMode="auto">
          <a:xfrm>
            <a:off x="1981200" y="2743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3" name="Oval 1078"/>
          <p:cNvSpPr>
            <a:spLocks noChangeArrowheads="1"/>
          </p:cNvSpPr>
          <p:nvPr/>
        </p:nvSpPr>
        <p:spPr bwMode="auto">
          <a:xfrm>
            <a:off x="1981200" y="3048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4" name="Oval 1079"/>
          <p:cNvSpPr>
            <a:spLocks noChangeArrowheads="1"/>
          </p:cNvSpPr>
          <p:nvPr/>
        </p:nvSpPr>
        <p:spPr bwMode="auto">
          <a:xfrm>
            <a:off x="19050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5" name="Oval 1080"/>
          <p:cNvSpPr>
            <a:spLocks noChangeArrowheads="1"/>
          </p:cNvSpPr>
          <p:nvPr/>
        </p:nvSpPr>
        <p:spPr bwMode="auto">
          <a:xfrm>
            <a:off x="1981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6" name="Text Box 1081"/>
          <p:cNvSpPr txBox="1">
            <a:spLocks noChangeArrowheads="1"/>
          </p:cNvSpPr>
          <p:nvPr/>
        </p:nvSpPr>
        <p:spPr bwMode="auto">
          <a:xfrm>
            <a:off x="381000" y="59880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097" name="Text Box 1082"/>
          <p:cNvSpPr txBox="1">
            <a:spLocks noChangeArrowheads="1"/>
          </p:cNvSpPr>
          <p:nvPr/>
        </p:nvSpPr>
        <p:spPr bwMode="auto">
          <a:xfrm>
            <a:off x="838200" y="64452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098" name="Line 1084"/>
          <p:cNvSpPr>
            <a:spLocks noChangeShapeType="1"/>
          </p:cNvSpPr>
          <p:nvPr/>
        </p:nvSpPr>
        <p:spPr bwMode="auto">
          <a:xfrm>
            <a:off x="1066800" y="4114800"/>
            <a:ext cx="1676400" cy="25146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10" name="Group 1086"/>
          <p:cNvGraphicFramePr>
            <a:graphicFrameLocks noGrp="1"/>
          </p:cNvGraphicFramePr>
          <p:nvPr/>
        </p:nvGraphicFramePr>
        <p:xfrm>
          <a:off x="32004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118" name="Line 1121"/>
          <p:cNvSpPr>
            <a:spLocks noChangeShapeType="1"/>
          </p:cNvSpPr>
          <p:nvPr/>
        </p:nvSpPr>
        <p:spPr bwMode="auto">
          <a:xfrm>
            <a:off x="3810000" y="4114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19" name="Line 1122"/>
          <p:cNvSpPr>
            <a:spLocks noChangeShapeType="1"/>
          </p:cNvSpPr>
          <p:nvPr/>
        </p:nvSpPr>
        <p:spPr bwMode="auto">
          <a:xfrm>
            <a:off x="3505200" y="6172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0" name="Oval 1125"/>
          <p:cNvSpPr>
            <a:spLocks noChangeArrowheads="1"/>
          </p:cNvSpPr>
          <p:nvPr/>
        </p:nvSpPr>
        <p:spPr bwMode="auto">
          <a:xfrm>
            <a:off x="37338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1" name="Oval 1126"/>
          <p:cNvSpPr>
            <a:spLocks noChangeArrowheads="1"/>
          </p:cNvSpPr>
          <p:nvPr/>
        </p:nvSpPr>
        <p:spPr bwMode="auto">
          <a:xfrm>
            <a:off x="48006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2" name="Oval 1129"/>
          <p:cNvSpPr>
            <a:spLocks noChangeArrowheads="1"/>
          </p:cNvSpPr>
          <p:nvPr/>
        </p:nvSpPr>
        <p:spPr bwMode="auto">
          <a:xfrm>
            <a:off x="47244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3" name="Oval 1130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4" name="Text Box 1131"/>
          <p:cNvSpPr txBox="1">
            <a:spLocks noChangeArrowheads="1"/>
          </p:cNvSpPr>
          <p:nvPr/>
        </p:nvSpPr>
        <p:spPr bwMode="auto">
          <a:xfrm>
            <a:off x="3200400" y="59880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125" name="Text Box 1132"/>
          <p:cNvSpPr txBox="1">
            <a:spLocks noChangeArrowheads="1"/>
          </p:cNvSpPr>
          <p:nvPr/>
        </p:nvSpPr>
        <p:spPr bwMode="auto">
          <a:xfrm>
            <a:off x="3657600" y="64770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126" name="Line 1133"/>
          <p:cNvSpPr>
            <a:spLocks noChangeShapeType="1"/>
          </p:cNvSpPr>
          <p:nvPr/>
        </p:nvSpPr>
        <p:spPr bwMode="auto">
          <a:xfrm>
            <a:off x="3124200" y="4800600"/>
            <a:ext cx="1676400" cy="19050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7" name="Oval 1134"/>
          <p:cNvSpPr>
            <a:spLocks noChangeArrowheads="1"/>
          </p:cNvSpPr>
          <p:nvPr/>
        </p:nvSpPr>
        <p:spPr bwMode="auto">
          <a:xfrm>
            <a:off x="7772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8" name="Oval 1135"/>
          <p:cNvSpPr>
            <a:spLocks noChangeArrowheads="1"/>
          </p:cNvSpPr>
          <p:nvPr/>
        </p:nvSpPr>
        <p:spPr bwMode="auto">
          <a:xfrm>
            <a:off x="48006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9" name="Oval 1136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30" name="Oval 1137"/>
          <p:cNvSpPr>
            <a:spLocks noChangeArrowheads="1"/>
          </p:cNvSpPr>
          <p:nvPr/>
        </p:nvSpPr>
        <p:spPr bwMode="auto">
          <a:xfrm>
            <a:off x="4800600" y="6096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62" name="Group 1138"/>
          <p:cNvGraphicFramePr>
            <a:graphicFrameLocks noGrp="1"/>
          </p:cNvGraphicFramePr>
          <p:nvPr/>
        </p:nvGraphicFramePr>
        <p:xfrm>
          <a:off x="6172200" y="19050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8150" name="Line 1173"/>
          <p:cNvSpPr>
            <a:spLocks noChangeShapeType="1"/>
          </p:cNvSpPr>
          <p:nvPr/>
        </p:nvSpPr>
        <p:spPr bwMode="auto">
          <a:xfrm>
            <a:off x="6781800" y="40386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1" name="Line 1174"/>
          <p:cNvSpPr>
            <a:spLocks noChangeShapeType="1"/>
          </p:cNvSpPr>
          <p:nvPr/>
        </p:nvSpPr>
        <p:spPr bwMode="auto">
          <a:xfrm>
            <a:off x="6477000" y="60960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2" name="Oval 1177"/>
          <p:cNvSpPr>
            <a:spLocks noChangeArrowheads="1"/>
          </p:cNvSpPr>
          <p:nvPr/>
        </p:nvSpPr>
        <p:spPr bwMode="auto">
          <a:xfrm>
            <a:off x="6705600" y="6019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3" name="Oval 1178"/>
          <p:cNvSpPr>
            <a:spLocks noChangeArrowheads="1"/>
          </p:cNvSpPr>
          <p:nvPr/>
        </p:nvSpPr>
        <p:spPr bwMode="auto">
          <a:xfrm>
            <a:off x="7772400" y="2362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4" name="Oval 1180"/>
          <p:cNvSpPr>
            <a:spLocks noChangeArrowheads="1"/>
          </p:cNvSpPr>
          <p:nvPr/>
        </p:nvSpPr>
        <p:spPr bwMode="auto">
          <a:xfrm>
            <a:off x="7772400" y="3276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5" name="Text Box 1183"/>
          <p:cNvSpPr txBox="1">
            <a:spLocks noChangeArrowheads="1"/>
          </p:cNvSpPr>
          <p:nvPr/>
        </p:nvSpPr>
        <p:spPr bwMode="auto">
          <a:xfrm>
            <a:off x="6172200" y="59118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156" name="Text Box 1184"/>
          <p:cNvSpPr txBox="1">
            <a:spLocks noChangeArrowheads="1"/>
          </p:cNvSpPr>
          <p:nvPr/>
        </p:nvSpPr>
        <p:spPr bwMode="auto">
          <a:xfrm>
            <a:off x="6629400" y="64008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157" name="Oval 1186"/>
          <p:cNvSpPr>
            <a:spLocks noChangeArrowheads="1"/>
          </p:cNvSpPr>
          <p:nvPr/>
        </p:nvSpPr>
        <p:spPr bwMode="auto">
          <a:xfrm>
            <a:off x="7772400" y="2971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8" name="Oval 1187"/>
          <p:cNvSpPr>
            <a:spLocks noChangeArrowheads="1"/>
          </p:cNvSpPr>
          <p:nvPr/>
        </p:nvSpPr>
        <p:spPr bwMode="auto">
          <a:xfrm>
            <a:off x="48006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9" name="Oval 1188"/>
          <p:cNvSpPr>
            <a:spLocks noChangeArrowheads="1"/>
          </p:cNvSpPr>
          <p:nvPr/>
        </p:nvSpPr>
        <p:spPr bwMode="auto">
          <a:xfrm>
            <a:off x="6705600" y="4724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60" name="Oval 1189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61" name="Oval 1190"/>
          <p:cNvSpPr>
            <a:spLocks noChangeArrowheads="1"/>
          </p:cNvSpPr>
          <p:nvPr/>
        </p:nvSpPr>
        <p:spPr bwMode="auto">
          <a:xfrm>
            <a:off x="7696200" y="4724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447800" y="762000"/>
            <a:ext cx="541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Which of these are linearly separable?</a:t>
            </a:r>
          </a:p>
        </p:txBody>
      </p:sp>
    </p:spTree>
    <p:extLst>
      <p:ext uri="{BB962C8B-B14F-4D97-AF65-F5344CB8AC3E}">
        <p14:creationId xmlns:p14="http://schemas.microsoft.com/office/powerpoint/2010/main" val="306228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8" grpId="0" animBg="1"/>
      <p:bldP spid="881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XOR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28600" y="1371600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r>
                <a:rPr lang="en-US" sz="1800" dirty="0">
                  <a:solidFill>
                    <a:srgbClr val="FF0000"/>
                  </a:solidFill>
                </a:rPr>
                <a:t> </a:t>
              </a:r>
              <a:endParaRPr lang="en-US" sz="1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2" name="Text Box 20"/>
            <p:cNvSpPr txBox="1">
              <a:spLocks noChangeArrowheads="1"/>
            </p:cNvSpPr>
            <p:nvPr/>
          </p:nvSpPr>
          <p:spPr bwMode="auto">
            <a:xfrm>
              <a:off x="1152" y="2361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43" name="Text Box 21"/>
            <p:cNvSpPr txBox="1">
              <a:spLocks noChangeArrowheads="1"/>
            </p:cNvSpPr>
            <p:nvPr/>
          </p:nvSpPr>
          <p:spPr bwMode="auto">
            <a:xfrm>
              <a:off x="1152" y="2160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r>
                <a:rPr lang="en-US" sz="18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94244" name="Text Box 22"/>
            <p:cNvSpPr txBox="1">
              <a:spLocks noChangeArrowheads="1"/>
            </p:cNvSpPr>
            <p:nvPr/>
          </p:nvSpPr>
          <p:spPr bwMode="auto">
            <a:xfrm>
              <a:off x="672" y="2976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45" name="Text Box 23"/>
            <p:cNvSpPr txBox="1">
              <a:spLocks noChangeArrowheads="1"/>
            </p:cNvSpPr>
            <p:nvPr/>
          </p:nvSpPr>
          <p:spPr bwMode="auto">
            <a:xfrm>
              <a:off x="3504" y="218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 </a:t>
              </a:r>
              <a:r>
                <a:rPr lang="en-US" sz="16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94246" name="Text Box 24"/>
            <p:cNvSpPr txBox="1">
              <a:spLocks noChangeArrowheads="1"/>
            </p:cNvSpPr>
            <p:nvPr/>
          </p:nvSpPr>
          <p:spPr bwMode="auto">
            <a:xfrm>
              <a:off x="1728" y="2860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 </a:t>
              </a:r>
              <a:r>
                <a:rPr lang="en-US" sz="16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94247" name="Text Box 25"/>
            <p:cNvSpPr txBox="1">
              <a:spLocks noChangeArrowheads="1"/>
            </p:cNvSpPr>
            <p:nvPr/>
          </p:nvSpPr>
          <p:spPr bwMode="auto">
            <a:xfrm>
              <a:off x="1680" y="172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 </a:t>
              </a:r>
              <a:r>
                <a:rPr lang="en-US" sz="1600" dirty="0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1" name="Text Box 29"/>
            <p:cNvSpPr txBox="1">
              <a:spLocks noChangeArrowheads="1"/>
            </p:cNvSpPr>
            <p:nvPr/>
          </p:nvSpPr>
          <p:spPr bwMode="auto">
            <a:xfrm>
              <a:off x="2736" y="1872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52" name="Text Box 30"/>
            <p:cNvSpPr txBox="1">
              <a:spLocks noChangeArrowheads="1"/>
            </p:cNvSpPr>
            <p:nvPr/>
          </p:nvSpPr>
          <p:spPr bwMode="auto">
            <a:xfrm>
              <a:off x="2736" y="2688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</p:nvPr>
        </p:nvGraphicFramePr>
        <p:xfrm>
          <a:off x="5257800" y="3886200"/>
          <a:ext cx="3200400" cy="2590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867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XOR</a:t>
            </a:r>
          </a:p>
        </p:txBody>
      </p:sp>
      <p:grpSp>
        <p:nvGrpSpPr>
          <p:cNvPr id="94211" name="Group 32"/>
          <p:cNvGrpSpPr>
            <a:grpSpLocks/>
          </p:cNvGrpSpPr>
          <p:nvPr/>
        </p:nvGrpSpPr>
        <p:grpSpPr bwMode="auto">
          <a:xfrm>
            <a:off x="228600" y="1371600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93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r>
                <a:rPr lang="en-US" sz="1800"/>
                <a:t> </a:t>
              </a:r>
              <a:endParaRPr lang="en-US" sz="1800" baseline="-25000"/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2" name="Text Box 20"/>
            <p:cNvSpPr txBox="1">
              <a:spLocks noChangeArrowheads="1"/>
            </p:cNvSpPr>
            <p:nvPr/>
          </p:nvSpPr>
          <p:spPr bwMode="auto">
            <a:xfrm>
              <a:off x="1152" y="2361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-1</a:t>
              </a:r>
              <a:endParaRPr lang="en-US" sz="1400" baseline="-25000"/>
            </a:p>
          </p:txBody>
        </p:sp>
        <p:sp>
          <p:nvSpPr>
            <p:cNvPr id="94243" name="Text Box 21"/>
            <p:cNvSpPr txBox="1">
              <a:spLocks noChangeArrowheads="1"/>
            </p:cNvSpPr>
            <p:nvPr/>
          </p:nvSpPr>
          <p:spPr bwMode="auto">
            <a:xfrm>
              <a:off x="1152" y="2160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-1</a:t>
              </a:r>
              <a:r>
                <a:rPr lang="en-US" sz="1800"/>
                <a:t> </a:t>
              </a:r>
            </a:p>
          </p:txBody>
        </p:sp>
        <p:sp>
          <p:nvSpPr>
            <p:cNvPr id="94244" name="Text Box 22"/>
            <p:cNvSpPr txBox="1">
              <a:spLocks noChangeArrowheads="1"/>
            </p:cNvSpPr>
            <p:nvPr/>
          </p:nvSpPr>
          <p:spPr bwMode="auto">
            <a:xfrm>
              <a:off x="672" y="2976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  <p:sp>
          <p:nvSpPr>
            <p:cNvPr id="94245" name="Text Box 23"/>
            <p:cNvSpPr txBox="1">
              <a:spLocks noChangeArrowheads="1"/>
            </p:cNvSpPr>
            <p:nvPr/>
          </p:nvSpPr>
          <p:spPr bwMode="auto">
            <a:xfrm>
              <a:off x="3504" y="218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6" name="Text Box 24"/>
            <p:cNvSpPr txBox="1">
              <a:spLocks noChangeArrowheads="1"/>
            </p:cNvSpPr>
            <p:nvPr/>
          </p:nvSpPr>
          <p:spPr bwMode="auto">
            <a:xfrm>
              <a:off x="1728" y="2860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7" name="Text Box 25"/>
            <p:cNvSpPr txBox="1">
              <a:spLocks noChangeArrowheads="1"/>
            </p:cNvSpPr>
            <p:nvPr/>
          </p:nvSpPr>
          <p:spPr bwMode="auto">
            <a:xfrm>
              <a:off x="1680" y="172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1" name="Text Box 29"/>
            <p:cNvSpPr txBox="1">
              <a:spLocks noChangeArrowheads="1"/>
            </p:cNvSpPr>
            <p:nvPr/>
          </p:nvSpPr>
          <p:spPr bwMode="auto">
            <a:xfrm>
              <a:off x="2736" y="1872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  <p:sp>
          <p:nvSpPr>
            <p:cNvPr id="94252" name="Text Box 30"/>
            <p:cNvSpPr txBox="1">
              <a:spLocks noChangeArrowheads="1"/>
            </p:cNvSpPr>
            <p:nvPr/>
          </p:nvSpPr>
          <p:spPr bwMode="auto">
            <a:xfrm>
              <a:off x="2736" y="2688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</p:nvPr>
        </p:nvGraphicFramePr>
        <p:xfrm>
          <a:off x="5257800" y="3886200"/>
          <a:ext cx="3200400" cy="2590800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4234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in multilayer networks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Similar idea as </a:t>
            </a:r>
            <a:r>
              <a:rPr lang="en-US" sz="2800" dirty="0" err="1"/>
              <a:t>perceptrons</a:t>
            </a:r>
            <a:endParaRPr lang="en-US" sz="2800" dirty="0"/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Examples are presented to the network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If the network computes an output that matches the desired, nothing is done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If there is an error, then the weights are adjusted to balance the error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multilayer networks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Key idea for </a:t>
            </a:r>
            <a:r>
              <a:rPr lang="en-US" sz="2400" dirty="0" err="1"/>
              <a:t>perceptron</a:t>
            </a:r>
            <a:r>
              <a:rPr lang="en-US" sz="2400" dirty="0"/>
              <a:t> learning: if the </a:t>
            </a:r>
            <a:r>
              <a:rPr lang="en-US" sz="2400" dirty="0" err="1"/>
              <a:t>perceptron’s</a:t>
            </a:r>
            <a:r>
              <a:rPr lang="en-US" sz="2400" dirty="0"/>
              <a:t> output is different than the expected output, update the weights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6B09"/>
                </a:solidFill>
              </a:rPr>
              <a:t>Challenge: for multilayer networks, we don’t know what the expected output/error is for the internal nodes</a:t>
            </a: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5216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71312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77408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7131237" y="54548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66675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7016937" y="51881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72771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2930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64835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902637" y="423563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7093137" y="419753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75122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77027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7131237" y="59120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1797237" y="52262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 bwMode="auto">
          <a:xfrm rot="16200000" flipH="1">
            <a:off x="13335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9" idx="0"/>
          </p:cNvCxnSpPr>
          <p:nvPr/>
        </p:nvCxnSpPr>
        <p:spPr bwMode="auto">
          <a:xfrm rot="5400000">
            <a:off x="1682937" y="49595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9" idx="7"/>
          </p:cNvCxnSpPr>
          <p:nvPr/>
        </p:nvCxnSpPr>
        <p:spPr bwMode="auto">
          <a:xfrm rot="5400000">
            <a:off x="19431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4"/>
          </p:cNvCxnSpPr>
          <p:nvPr/>
        </p:nvCxnSpPr>
        <p:spPr bwMode="auto">
          <a:xfrm rot="5400000">
            <a:off x="1797237" y="56834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143000" y="6172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perceptron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0" y="62439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multi-layer network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86200" y="5029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expected output?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6705600" y="4953000"/>
            <a:ext cx="1143000" cy="533400"/>
          </a:xfrm>
          <a:prstGeom prst="rect">
            <a:avLst/>
          </a:prstGeom>
          <a:solidFill>
            <a:srgbClr val="FF0000">
              <a:alpha val="44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4114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Say we get it wrong, and we now want to update the weights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4114800"/>
            <a:ext cx="4682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 can update this layer just as if it were a perceptron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30480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Say we get it wrong, and we now want to update the weights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09800" y="3276600"/>
            <a:ext cx="6858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“back-propagate” the error (actual – predicted):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Assume all of these nodes were responsible for some of the error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How can we figure out how much they were responsible for?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Say we get it wrong, and we now want to update the weights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304800" y="4191000"/>
            <a:ext cx="1524000" cy="1219200"/>
          </a:xfrm>
          <a:prstGeom prst="ellipse">
            <a:avLst/>
          </a:prstGeom>
          <a:solidFill>
            <a:srgbClr val="FF0000">
              <a:alpha val="43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4495800" y="3505200"/>
            <a:ext cx="762000" cy="76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8" name="Straight Arrow Connector 27"/>
          <p:cNvCxnSpPr>
            <a:stCxn id="26" idx="4"/>
          </p:cNvCxnSpPr>
          <p:nvPr/>
        </p:nvCxnSpPr>
        <p:spPr bwMode="auto">
          <a:xfrm rot="5400000">
            <a:off x="4457700" y="46863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25" idx="6"/>
          </p:cNvCxnSpPr>
          <p:nvPr/>
        </p:nvCxnSpPr>
        <p:spPr bwMode="auto">
          <a:xfrm flipV="1">
            <a:off x="1828800" y="4191000"/>
            <a:ext cx="25908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029200" y="4343400"/>
            <a:ext cx="4114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error </a:t>
            </a:r>
            <a:r>
              <a:rPr lang="en-US" dirty="0">
                <a:solidFill>
                  <a:srgbClr val="FF0000"/>
                </a:solidFill>
              </a:rPr>
              <a:t>(actual – predicted)</a:t>
            </a:r>
          </a:p>
        </p:txBody>
      </p:sp>
      <p:cxnSp>
        <p:nvCxnSpPr>
          <p:cNvPr id="38" name="Straight Arrow Connector 37"/>
          <p:cNvCxnSpPr>
            <a:endCxn id="26" idx="1"/>
          </p:cNvCxnSpPr>
          <p:nvPr/>
        </p:nvCxnSpPr>
        <p:spPr bwMode="auto">
          <a:xfrm rot="16200000" flipH="1">
            <a:off x="4038600" y="3048000"/>
            <a:ext cx="721192" cy="416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endCxn id="26" idx="0"/>
          </p:cNvCxnSpPr>
          <p:nvPr/>
        </p:nvCxnSpPr>
        <p:spPr bwMode="auto">
          <a:xfrm rot="5400000">
            <a:off x="4457700" y="30861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26" idx="7"/>
          </p:cNvCxnSpPr>
          <p:nvPr/>
        </p:nvCxnSpPr>
        <p:spPr bwMode="auto">
          <a:xfrm rot="5400000">
            <a:off x="4993808" y="2971800"/>
            <a:ext cx="797392" cy="4925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810000" y="2971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19600" y="2743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10200" y="28911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  <a:r>
              <a:rPr lang="en-US" baseline="-25000" dirty="0"/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429000" y="5638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 for node </a:t>
            </a:r>
            <a:r>
              <a:rPr lang="en-US" i="1" dirty="0" err="1"/>
              <a:t>i</a:t>
            </a:r>
            <a:r>
              <a:rPr lang="en-US" dirty="0"/>
              <a:t> is: </a:t>
            </a:r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error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1059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Say we get it wrong, and we now want to update the weights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67000" y="3200400"/>
            <a:ext cx="46820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Update these weights and continue the process back through the network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calculate the error at the output layer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backpropagate</a:t>
            </a:r>
            <a:r>
              <a:rPr lang="en-US" sz="2400" dirty="0"/>
              <a:t> the error up the network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Update the weights based on these errors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Can be shown that this is the appropriate thing to do based on our assumptions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That said, many neuroscientists don’t think the brain does </a:t>
            </a:r>
            <a:r>
              <a:rPr lang="en-US" sz="2400" dirty="0" err="1"/>
              <a:t>backpropagation</a:t>
            </a:r>
            <a:r>
              <a:rPr lang="en-US" sz="2400" dirty="0"/>
              <a:t> of errors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Given enough hidden nodes, you can learn </a:t>
            </a:r>
            <a:r>
              <a:rPr lang="en-US" sz="2800" i="1" dirty="0"/>
              <a:t>any</a:t>
            </a:r>
            <a:r>
              <a:rPr lang="en-US" sz="2800" dirty="0"/>
              <a:t> function with a neural network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Challenges:</a:t>
            </a:r>
          </a:p>
          <a:p>
            <a:pPr lvl="1"/>
            <a:r>
              <a:rPr lang="en-US" sz="2400" dirty="0" err="1"/>
              <a:t>overfitting</a:t>
            </a:r>
            <a:r>
              <a:rPr lang="en-US" sz="2400" dirty="0"/>
              <a:t> – learning only the training data and not learning to generalize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picking a network structure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can require a lot of tweaking of parameters, preprocessing, etc.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080" name="Group 368"/>
          <p:cNvGraphicFramePr>
            <a:graphicFrameLocks noGrp="1"/>
          </p:cNvGraphicFramePr>
          <p:nvPr>
            <p:ph/>
          </p:nvPr>
        </p:nvGraphicFramePr>
        <p:xfrm>
          <a:off x="2286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3" name="Group 300"/>
          <p:cNvGraphicFramePr>
            <a:graphicFrameLocks/>
          </p:cNvGraphicFramePr>
          <p:nvPr/>
        </p:nvGraphicFramePr>
        <p:xfrm>
          <a:off x="46482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333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3336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0535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Popular for digit recognition and many computer vision tasks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61722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http://yann.lecun.com/exdb/mnist/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 </a:t>
            </a:r>
            <a:r>
              <a:rPr lang="en-US" dirty="0" err="1"/>
              <a:t>sci</a:t>
            </a:r>
            <a:r>
              <a:rPr lang="en-US" dirty="0"/>
              <a:t> people like </a:t>
            </a:r>
            <a:r>
              <a:rPr lang="en-US" dirty="0" err="1"/>
              <a:t>NNs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Expression/emotion recognition</a:t>
            </a:r>
          </a:p>
          <a:p>
            <a:pPr lvl="1"/>
            <a:r>
              <a:rPr lang="en-US" sz="2400" dirty="0"/>
              <a:t>Gary Cottrell et al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Language learning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200400"/>
            <a:ext cx="4114800" cy="25262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Interpreting Satellite Imagery for Automated Weather Forecasting</a:t>
            </a:r>
          </a:p>
        </p:txBody>
      </p:sp>
      <p:pic>
        <p:nvPicPr>
          <p:cNvPr id="133123" name="Picture 4" descr="sa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8150" y="2514600"/>
            <a:ext cx="233045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5" descr="sa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7150" y="2478088"/>
            <a:ext cx="233045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7620000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NNs learned from </a:t>
            </a:r>
            <a:r>
              <a:rPr lang="en-US" sz="3200" dirty="0" err="1"/>
              <a:t>youtube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57200" y="60198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http://</a:t>
            </a:r>
            <a:r>
              <a:rPr lang="en-US" sz="1800" dirty="0" err="1"/>
              <a:t>www.nytimes.com</a:t>
            </a:r>
            <a:r>
              <a:rPr lang="en-US" sz="1800" dirty="0"/>
              <a:t>/2012/06/26/technology/in-a-big-network-of-computers-evidence-of-machine-</a:t>
            </a:r>
            <a:r>
              <a:rPr lang="en-US" sz="1800" dirty="0" err="1"/>
              <a:t>learning.html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831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What NNs learned from </a:t>
            </a:r>
            <a:r>
              <a:rPr lang="en-US" sz="3200" dirty="0" err="1"/>
              <a:t>youtube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trained on 10M snapshots from </a:t>
            </a:r>
            <a:r>
              <a:rPr lang="en-US" sz="2400" dirty="0" err="1"/>
              <a:t>youtube</a:t>
            </a:r>
            <a:r>
              <a:rPr lang="en-US" sz="2400" dirty="0"/>
              <a:t> videos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NN with 1 billion connections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16,000 processors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191000"/>
            <a:ext cx="4114800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90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err="1"/>
              <a:t>Perceptrons</a:t>
            </a:r>
            <a:r>
              <a:rPr lang="en-US" sz="2800" dirty="0"/>
              <a:t>, one layer networks, are insufficiently expressive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Multi-layer networks are sufficiently expressive and can be trained by error back-</a:t>
            </a:r>
            <a:r>
              <a:rPr lang="en-US" sz="2800" dirty="0" err="1"/>
              <a:t>propogation</a:t>
            </a: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Many applications including speech, driving, hand written character recognition, fraud detection, driving, etc.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python NN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48768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Data:</a:t>
            </a:r>
          </a:p>
        </p:txBody>
      </p:sp>
      <p:graphicFrame>
        <p:nvGraphicFramePr>
          <p:cNvPr id="4" name="Group 1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028818"/>
              </p:ext>
            </p:extLst>
          </p:nvPr>
        </p:nvGraphicFramePr>
        <p:xfrm>
          <a:off x="609601" y="2819400"/>
          <a:ext cx="3276599" cy="3505197"/>
        </p:xfrm>
        <a:graphic>
          <a:graphicData uri="http://schemas.openxmlformats.org/drawingml/2006/table">
            <a:tbl>
              <a:tblPr/>
              <a:tblGrid>
                <a:gridCol w="780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1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9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19800" y="2971800"/>
            <a:ext cx="2590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1800"/>
              <a:t>table = \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[ ([0.0,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([0.0,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([1.0,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([1.0,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([0.0,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([0.0, 1.0,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([1.0,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/>
              <a:t>  ([1.0, 1.0, 1.0], [0.0]) ]</a:t>
            </a:r>
            <a:endParaRPr lang="en-US" sz="1800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4343400" y="3886200"/>
            <a:ext cx="838200" cy="990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6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2590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table = \</a:t>
            </a:r>
          </a:p>
          <a:p>
            <a:pPr marL="0" indent="0">
              <a:buNone/>
            </a:pPr>
            <a:r>
              <a:rPr lang="en-US" sz="1800" dirty="0"/>
              <a:t>[ ([0.0, 0.0, 0.0], [1.0]),</a:t>
            </a:r>
          </a:p>
          <a:p>
            <a:pPr marL="0" indent="0">
              <a:buNone/>
            </a:pPr>
            <a:r>
              <a:rPr lang="en-US" sz="1800" dirty="0"/>
              <a:t>  ([0.0, 1.0, 0.0], [0.0]),</a:t>
            </a:r>
          </a:p>
          <a:p>
            <a:pPr marL="0" indent="0">
              <a:buNone/>
            </a:pPr>
            <a:r>
              <a:rPr lang="en-US" sz="1800" dirty="0"/>
              <a:t>  ([1.0, 0.0, 0.0], [1.0]),</a:t>
            </a:r>
          </a:p>
          <a:p>
            <a:pPr marL="0" indent="0">
              <a:buNone/>
            </a:pPr>
            <a:r>
              <a:rPr lang="en-US" sz="1800" dirty="0"/>
              <a:t>  ([1.0, 1.0, 0.0], [0.0]),</a:t>
            </a:r>
          </a:p>
          <a:p>
            <a:pPr marL="0" indent="0">
              <a:buNone/>
            </a:pPr>
            <a:r>
              <a:rPr lang="en-US" sz="1800" dirty="0"/>
              <a:t>  ([0.0, 0.0, 1.0], [1.0]),</a:t>
            </a:r>
          </a:p>
          <a:p>
            <a:pPr marL="0" indent="0">
              <a:buNone/>
            </a:pPr>
            <a:r>
              <a:rPr lang="en-US" sz="1800" dirty="0"/>
              <a:t>  ([0.0, 1.0, 1.0], [1.0]),</a:t>
            </a:r>
          </a:p>
          <a:p>
            <a:pPr marL="0" indent="0">
              <a:buNone/>
            </a:pPr>
            <a:r>
              <a:rPr lang="en-US" sz="1800" dirty="0"/>
              <a:t>  ([1.0, 0.0, 1.0], [1.0]),</a:t>
            </a:r>
          </a:p>
          <a:p>
            <a:pPr marL="0" indent="0">
              <a:buNone/>
            </a:pPr>
            <a:r>
              <a:rPr lang="en-US" sz="1800" dirty="0"/>
              <a:t>  ([1.0, 1.0, 1.0], [0.0]) ]</a:t>
            </a:r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 bwMode="auto">
          <a:xfrm flipV="1">
            <a:off x="2743200" y="2897833"/>
            <a:ext cx="1905000" cy="226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04351" y="2129135"/>
            <a:ext cx="2391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 of examples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648200" y="2667000"/>
            <a:ext cx="3127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( </a:t>
            </a:r>
            <a:r>
              <a:rPr lang="en-US" dirty="0">
                <a:solidFill>
                  <a:srgbClr val="0000FF"/>
                </a:solidFill>
              </a:rPr>
              <a:t>[0.0, 0.0, 0.0]</a:t>
            </a:r>
            <a:r>
              <a:rPr lang="en-US" dirty="0"/>
              <a:t>, </a:t>
            </a:r>
            <a:r>
              <a:rPr lang="en-US" dirty="0">
                <a:solidFill>
                  <a:srgbClr val="FF6600"/>
                </a:solidFill>
              </a:rPr>
              <a:t>[1.0] </a:t>
            </a:r>
            <a:r>
              <a:rPr lang="en-US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40735" y="3212068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input list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7308" y="3200400"/>
            <a:ext cx="11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6600"/>
                </a:solidFill>
              </a:rPr>
              <a:t>output list</a:t>
            </a:r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5943600" y="2438400"/>
            <a:ext cx="457200" cy="2895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6133" y="4038600"/>
            <a:ext cx="2366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 = tuple</a:t>
            </a:r>
          </a:p>
        </p:txBody>
      </p:sp>
    </p:spTree>
    <p:extLst>
      <p:ext uri="{BB962C8B-B14F-4D97-AF65-F5344CB8AC3E}">
        <p14:creationId xmlns:p14="http://schemas.microsoft.com/office/powerpoint/2010/main" val="865193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on the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Construct a new network: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/>
              <a:t>nn</a:t>
            </a:r>
            <a:r>
              <a:rPr lang="en-US" dirty="0"/>
              <a:t> = </a:t>
            </a:r>
            <a:r>
              <a:rPr lang="en-US" dirty="0" err="1"/>
              <a:t>N</a:t>
            </a:r>
            <a:r>
              <a:rPr lang="en-US"/>
              <a:t>euralNet</a:t>
            </a:r>
            <a:r>
              <a:rPr lang="en-US" dirty="0"/>
              <a:t>(3, 2, 1)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86000" y="3048000"/>
            <a:ext cx="8382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28600" y="4114800"/>
            <a:ext cx="369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constructor: constructs a new NN object</a:t>
            </a: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 bwMode="auto">
          <a:xfrm flipH="1" flipV="1">
            <a:off x="4419600" y="3200400"/>
            <a:ext cx="6858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038600" y="4191000"/>
            <a:ext cx="1776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nodes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 bwMode="auto">
          <a:xfrm flipH="1" flipV="1">
            <a:off x="4953000" y="3200400"/>
            <a:ext cx="1219200" cy="1600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105400" y="4953000"/>
            <a:ext cx="2032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hidden nodes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 bwMode="auto">
          <a:xfrm flipH="1" flipV="1">
            <a:off x="5334000" y="3200400"/>
            <a:ext cx="15240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553200" y="4038600"/>
            <a:ext cx="196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 nodes</a:t>
            </a:r>
          </a:p>
        </p:txBody>
      </p:sp>
    </p:spTree>
    <p:extLst>
      <p:ext uri="{BB962C8B-B14F-4D97-AF65-F5344CB8AC3E}">
        <p14:creationId xmlns:p14="http://schemas.microsoft.com/office/powerpoint/2010/main" val="1311656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on the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Construct a new network:</a:t>
            </a:r>
          </a:p>
          <a:p>
            <a:pPr marL="0" indent="0">
              <a:buNone/>
            </a:pPr>
            <a:r>
              <a:rPr lang="en-US" dirty="0"/>
              <a:t>&gt;&gt;&gt; </a:t>
            </a:r>
            <a:r>
              <a:rPr lang="en-US" dirty="0" err="1"/>
              <a:t>nn</a:t>
            </a:r>
            <a:r>
              <a:rPr lang="en-US" dirty="0"/>
              <a:t> = </a:t>
            </a:r>
            <a:r>
              <a:rPr lang="en-US" dirty="0" err="1"/>
              <a:t>NeuralNet</a:t>
            </a:r>
            <a:r>
              <a:rPr lang="en-US" dirty="0"/>
              <a:t>(3, 2, 1)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1" name="Straight Connector 30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4" name="Straight Arrow Connector 33"/>
            <p:cNvCxnSpPr>
              <a:endCxn id="24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>
              <a:stCxn id="12" idx="5"/>
              <a:endCxn id="25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traight Arrow Connector 38"/>
            <p:cNvCxnSpPr>
              <a:stCxn id="19" idx="7"/>
              <a:endCxn id="24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>
              <a:stCxn id="19" idx="5"/>
              <a:endCxn id="25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21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>
              <a:stCxn id="21" idx="5"/>
              <a:endCxn id="25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53" name="Straight Connector 5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6" name="Straight Arrow Connector 55"/>
            <p:cNvCxnSpPr>
              <a:stCxn id="24" idx="6"/>
              <a:endCxn id="5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9" name="Straight Arrow Connector 58"/>
            <p:cNvCxnSpPr>
              <a:stCxn id="25" idx="6"/>
              <a:endCxn id="5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2" name="Straight Arrow Connector 61"/>
            <p:cNvCxnSpPr>
              <a:stCxn id="5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5" name="TextBox 64"/>
          <p:cNvSpPr txBox="1"/>
          <p:nvPr/>
        </p:nvSpPr>
        <p:spPr>
          <a:xfrm>
            <a:off x="1219200" y="3881735"/>
            <a:ext cx="20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 input nodes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57600" y="3810000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hidden nodes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715000" y="4419600"/>
            <a:ext cx="2067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output node</a:t>
            </a:r>
          </a:p>
        </p:txBody>
      </p:sp>
    </p:spTree>
    <p:extLst>
      <p:ext uri="{BB962C8B-B14F-4D97-AF65-F5344CB8AC3E}">
        <p14:creationId xmlns:p14="http://schemas.microsoft.com/office/powerpoint/2010/main" val="3143796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on the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&gt;&gt;&gt; </a:t>
            </a:r>
            <a:r>
              <a:rPr lang="en-US" sz="2000" dirty="0" err="1"/>
              <a:t>nn.train</a:t>
            </a:r>
            <a:r>
              <a:rPr lang="en-US" sz="2000" dirty="0"/>
              <a:t>(table)</a:t>
            </a:r>
          </a:p>
          <a:p>
            <a:pPr marL="0" indent="0">
              <a:buNone/>
            </a:pPr>
            <a:r>
              <a:rPr lang="en-US" sz="1800" dirty="0"/>
              <a:t>error 0.195200      </a:t>
            </a:r>
          </a:p>
          <a:p>
            <a:pPr marL="0" indent="0">
              <a:buNone/>
            </a:pPr>
            <a:r>
              <a:rPr lang="en-US" sz="1800" dirty="0"/>
              <a:t>error 0.062292      </a:t>
            </a:r>
          </a:p>
          <a:p>
            <a:pPr marL="0" indent="0">
              <a:buNone/>
            </a:pPr>
            <a:r>
              <a:rPr lang="en-US" sz="1800" dirty="0"/>
              <a:t>error 0.031077      </a:t>
            </a:r>
          </a:p>
          <a:p>
            <a:pPr marL="0" indent="0">
              <a:buNone/>
            </a:pPr>
            <a:r>
              <a:rPr lang="en-US" sz="1800" dirty="0"/>
              <a:t>error 0.019437      </a:t>
            </a:r>
          </a:p>
          <a:p>
            <a:pPr marL="0" indent="0">
              <a:buNone/>
            </a:pPr>
            <a:r>
              <a:rPr lang="en-US" sz="1800" dirty="0"/>
              <a:t>error 0.013728      </a:t>
            </a:r>
          </a:p>
          <a:p>
            <a:pPr marL="0" indent="0">
              <a:buNone/>
            </a:pPr>
            <a:r>
              <a:rPr lang="en-US" sz="1800" dirty="0"/>
              <a:t>error 0.010437      </a:t>
            </a:r>
          </a:p>
          <a:p>
            <a:pPr marL="0" indent="0">
              <a:buNone/>
            </a:pPr>
            <a:r>
              <a:rPr lang="en-US" sz="1800" dirty="0"/>
              <a:t>error 0.008332      </a:t>
            </a:r>
          </a:p>
          <a:p>
            <a:pPr marL="0" indent="0">
              <a:buNone/>
            </a:pPr>
            <a:r>
              <a:rPr lang="en-US" sz="1800" dirty="0"/>
              <a:t>error 0.006885      </a:t>
            </a:r>
          </a:p>
          <a:p>
            <a:pPr marL="0" indent="0">
              <a:buNone/>
            </a:pPr>
            <a:r>
              <a:rPr lang="en-US" sz="1800" dirty="0"/>
              <a:t>error 0.005837      </a:t>
            </a:r>
          </a:p>
          <a:p>
            <a:pPr marL="0" indent="0">
              <a:buNone/>
            </a:pPr>
            <a:r>
              <a:rPr lang="en-US" sz="1800" dirty="0"/>
              <a:t>error 0.005047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5638800"/>
            <a:ext cx="675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by default trains 1000 iteration and prints out error values every 100 iterations</a:t>
            </a:r>
          </a:p>
        </p:txBody>
      </p:sp>
    </p:spTree>
    <p:extLst>
      <p:ext uri="{BB962C8B-B14F-4D97-AF65-F5344CB8AC3E}">
        <p14:creationId xmlns:p14="http://schemas.microsoft.com/office/powerpoint/2010/main" val="1881506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After training, can look at the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&gt;&gt;&gt; </a:t>
            </a:r>
            <a:r>
              <a:rPr lang="en-US" sz="2000" dirty="0" err="1"/>
              <a:t>nn.train</a:t>
            </a:r>
            <a:r>
              <a:rPr lang="en-US" sz="2000" dirty="0"/>
              <a:t>(table)</a:t>
            </a:r>
          </a:p>
          <a:p>
            <a:pPr marL="0" indent="0">
              <a:buNone/>
            </a:pPr>
            <a:r>
              <a:rPr lang="en-US" sz="2000" dirty="0"/>
              <a:t>&gt;&gt;&gt; </a:t>
            </a:r>
            <a:r>
              <a:rPr lang="en-US" sz="2000" dirty="0" err="1"/>
              <a:t>nn.getIHWeights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</a:p>
          <a:p>
            <a:pPr marL="0" indent="0">
              <a:buNone/>
            </a:pPr>
            <a:r>
              <a:rPr lang="en-US" sz="1600" dirty="0"/>
              <a:t> [-4.846203738642956, -4.601230952566068], </a:t>
            </a:r>
          </a:p>
          <a:p>
            <a:pPr marL="0" indent="0">
              <a:buNone/>
            </a:pPr>
            <a:r>
              <a:rPr lang="en-US" sz="1600" dirty="0"/>
              <a:t> [3.4233831101145973, 0.573534695637572],</a:t>
            </a:r>
          </a:p>
          <a:p>
            <a:pPr marL="0" indent="0">
              <a:buNone/>
            </a:pPr>
            <a:r>
              <a:rPr lang="en-US" sz="1600" dirty="0"/>
              <a:t> [2.9388429644152128, 1.8509761272713543]]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5146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14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After training, can look at the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&gt;&gt;&gt; </a:t>
            </a:r>
            <a:r>
              <a:rPr lang="en-US" sz="2000" dirty="0" err="1"/>
              <a:t>nn.train</a:t>
            </a:r>
            <a:r>
              <a:rPr lang="en-US" sz="2000" dirty="0"/>
              <a:t>(table)</a:t>
            </a:r>
          </a:p>
          <a:p>
            <a:pPr marL="0" indent="0">
              <a:buNone/>
            </a:pPr>
            <a:r>
              <a:rPr lang="en-US" sz="2000" dirty="0"/>
              <a:t>&gt;&gt;&gt; </a:t>
            </a:r>
            <a:r>
              <a:rPr lang="en-US" sz="2000" dirty="0" err="1"/>
              <a:t>nn.getIHWeights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</a:p>
          <a:p>
            <a:pPr marL="0" indent="0">
              <a:buNone/>
            </a:pPr>
            <a:r>
              <a:rPr lang="en-US" sz="1600" dirty="0"/>
              <a:t> [-4.846203738642956, -4.601230952566068], </a:t>
            </a:r>
          </a:p>
          <a:p>
            <a:pPr marL="0" indent="0">
              <a:buNone/>
            </a:pPr>
            <a:r>
              <a:rPr lang="en-US" sz="1600" dirty="0"/>
              <a:t> [3.4233831101145973, 0.573534695637572],</a:t>
            </a:r>
          </a:p>
          <a:p>
            <a:pPr marL="0" indent="0">
              <a:buNone/>
            </a:pPr>
            <a:r>
              <a:rPr lang="en-US" sz="1600" dirty="0"/>
              <a:t> [2.9388429644152128, 1.8509761272713543]]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7432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25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After training, can look at the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05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&gt;&gt;&gt; </a:t>
            </a:r>
            <a:r>
              <a:rPr lang="en-US" sz="2400" dirty="0" err="1"/>
              <a:t>nn.getHOWeights</a:t>
            </a:r>
            <a:r>
              <a:rPr lang="en-US" sz="2400" dirty="0"/>
              <a:t>()</a:t>
            </a:r>
          </a:p>
          <a:p>
            <a:pPr marL="0" indent="0">
              <a:buNone/>
            </a:pPr>
            <a:r>
              <a:rPr lang="en-US" sz="2400" dirty="0"/>
              <a:t>[[8.116192424400454], </a:t>
            </a:r>
          </a:p>
          <a:p>
            <a:pPr marL="0" indent="0">
              <a:buNone/>
            </a:pPr>
            <a:r>
              <a:rPr lang="en-US" sz="2400" dirty="0"/>
              <a:t> [5.358094903107918],</a:t>
            </a:r>
          </a:p>
          <a:p>
            <a:pPr marL="0" indent="0">
              <a:buNone/>
            </a:pPr>
            <a:r>
              <a:rPr lang="en-US" sz="2400" dirty="0"/>
              <a:t> [-4.373829543609533]]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5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2" name="Straight Connector 31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29" name="Straight Connector 2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5" name="Straight Arrow Connector 14"/>
            <p:cNvCxnSpPr>
              <a:endCxn id="11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5" idx="5"/>
              <a:endCxn id="12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7" idx="7"/>
              <a:endCxn id="11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7" idx="5"/>
              <a:endCxn id="12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9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9" idx="5"/>
              <a:endCxn id="12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3" name="Straight Arrow Connector 22"/>
            <p:cNvCxnSpPr>
              <a:stCxn id="11" idx="6"/>
              <a:endCxn id="2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2" idx="6"/>
              <a:endCxn id="2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2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5" name="Rectangle 34"/>
          <p:cNvSpPr/>
          <p:nvPr/>
        </p:nvSpPr>
        <p:spPr bwMode="auto">
          <a:xfrm>
            <a:off x="609600" y="2514600"/>
            <a:ext cx="2971800" cy="3048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607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parameters to play with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981200"/>
            <a:ext cx="897636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04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Calling with optional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&gt;&gt;&gt; </a:t>
            </a:r>
            <a:r>
              <a:rPr lang="en-US" sz="2400" dirty="0" err="1"/>
              <a:t>nn.train</a:t>
            </a:r>
            <a:r>
              <a:rPr lang="en-US" sz="2400" dirty="0"/>
              <a:t>(table, iterations = 5, </a:t>
            </a:r>
            <a:r>
              <a:rPr lang="en-US" sz="2400" dirty="0" err="1"/>
              <a:t>printInterval</a:t>
            </a:r>
            <a:r>
              <a:rPr lang="en-US" sz="2400" dirty="0"/>
              <a:t> = 1)</a:t>
            </a:r>
          </a:p>
          <a:p>
            <a:pPr marL="0" indent="0">
              <a:buNone/>
            </a:pPr>
            <a:r>
              <a:rPr lang="en-US" sz="1800" dirty="0"/>
              <a:t>error 0.005033      </a:t>
            </a:r>
          </a:p>
          <a:p>
            <a:pPr marL="0" indent="0">
              <a:buNone/>
            </a:pPr>
            <a:r>
              <a:rPr lang="en-US" sz="1800" dirty="0"/>
              <a:t>error 0.005026      </a:t>
            </a:r>
          </a:p>
          <a:p>
            <a:pPr marL="0" indent="0">
              <a:buNone/>
            </a:pPr>
            <a:r>
              <a:rPr lang="en-US" sz="1800" dirty="0"/>
              <a:t>error 0.005019      </a:t>
            </a:r>
          </a:p>
          <a:p>
            <a:pPr marL="0" indent="0">
              <a:buNone/>
            </a:pPr>
            <a:r>
              <a:rPr lang="en-US" sz="1800" dirty="0"/>
              <a:t>error 0.005012      </a:t>
            </a:r>
          </a:p>
          <a:p>
            <a:pPr marL="0" indent="0">
              <a:buNone/>
            </a:pPr>
            <a:r>
              <a:rPr lang="en-US" sz="1800" dirty="0"/>
              <a:t>error 0.005005</a:t>
            </a:r>
          </a:p>
        </p:txBody>
      </p:sp>
    </p:spTree>
    <p:extLst>
      <p:ext uri="{BB962C8B-B14F-4D97-AF65-F5344CB8AC3E}">
        <p14:creationId xmlns:p14="http://schemas.microsoft.com/office/powerpoint/2010/main" val="14613633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vs. test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38400"/>
            <a:ext cx="1638300" cy="191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1828800"/>
            <a:ext cx="1524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TrainData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667000"/>
            <a:ext cx="1638300" cy="1663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48867" y="1905000"/>
            <a:ext cx="1399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TestData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4800600"/>
            <a:ext cx="3289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&gt;&gt;&gt; </a:t>
            </a:r>
            <a:r>
              <a:rPr lang="en-US" dirty="0" err="1"/>
              <a:t>nn.train</a:t>
            </a:r>
            <a:r>
              <a:rPr lang="en-US" dirty="0"/>
              <a:t>(</a:t>
            </a:r>
            <a:r>
              <a:rPr lang="en-US" dirty="0" err="1"/>
              <a:t>trainData</a:t>
            </a:r>
            <a:r>
              <a:rPr lang="en-US" dirty="0"/>
              <a:t>)</a:t>
            </a:r>
          </a:p>
          <a:p>
            <a:r>
              <a:rPr lang="en-US" dirty="0"/>
              <a:t>&gt;&gt;&gt; </a:t>
            </a:r>
            <a:r>
              <a:rPr lang="en-US" dirty="0" err="1"/>
              <a:t>nn.test</a:t>
            </a:r>
            <a:r>
              <a:rPr lang="en-US" dirty="0"/>
              <a:t>(</a:t>
            </a:r>
            <a:r>
              <a:rPr lang="en-US" dirty="0" err="1"/>
              <a:t>testData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80271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26670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www.sciencebytes.org</a:t>
            </a:r>
            <a:r>
              <a:rPr lang="en-US" dirty="0"/>
              <a:t>/2011/05/03/blueprint-for-the-brain/</a:t>
            </a:r>
          </a:p>
        </p:txBody>
      </p:sp>
    </p:spTree>
    <p:extLst>
      <p:ext uri="{BB962C8B-B14F-4D97-AF65-F5344CB8AC3E}">
        <p14:creationId xmlns:p14="http://schemas.microsoft.com/office/powerpoint/2010/main" val="2500213530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9514</TotalTime>
  <Words>1333</Words>
  <Application>Microsoft Macintosh PowerPoint</Application>
  <PresentationFormat>On-screen Show (4:3)</PresentationFormat>
  <Paragraphs>388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Arial Black</vt:lpstr>
      <vt:lpstr>Times</vt:lpstr>
      <vt:lpstr>Times New Roman</vt:lpstr>
      <vt:lpstr>Wingdings</vt:lpstr>
      <vt:lpstr>Pixel</vt:lpstr>
      <vt:lpstr>Backpropogation</vt:lpstr>
      <vt:lpstr>Perceptron learning algorithm</vt:lpstr>
      <vt:lpstr>Perceptron learning</vt:lpstr>
      <vt:lpstr>Linearly Separable</vt:lpstr>
      <vt:lpstr>PowerPoint Presentation</vt:lpstr>
      <vt:lpstr>XOR</vt:lpstr>
      <vt:lpstr>XOR</vt:lpstr>
      <vt:lpstr>Learning in multilayer networks</vt:lpstr>
      <vt:lpstr>Learning in multilayer networks</vt:lpstr>
      <vt:lpstr>Backpropagation</vt:lpstr>
      <vt:lpstr>Backpropagation</vt:lpstr>
      <vt:lpstr>Backpropagation</vt:lpstr>
      <vt:lpstr>Backpropagation</vt:lpstr>
      <vt:lpstr>Backpropagation</vt:lpstr>
      <vt:lpstr>Neural network regression</vt:lpstr>
      <vt:lpstr>PowerPoint Presentation</vt:lpstr>
      <vt:lpstr>Cog sci people like NNs</vt:lpstr>
      <vt:lpstr>Interpreting Satellite Imagery for Automated Weather Forecasting</vt:lpstr>
      <vt:lpstr>PowerPoint Presentation</vt:lpstr>
      <vt:lpstr>PowerPoint Presentation</vt:lpstr>
      <vt:lpstr>Summary</vt:lpstr>
      <vt:lpstr>Our python NN module</vt:lpstr>
      <vt:lpstr>Data format</vt:lpstr>
      <vt:lpstr>Training on the data</vt:lpstr>
      <vt:lpstr>Training on the data</vt:lpstr>
      <vt:lpstr>Training on the data</vt:lpstr>
      <vt:lpstr>After training, can look at the weights</vt:lpstr>
      <vt:lpstr>After training, can look at the weights</vt:lpstr>
      <vt:lpstr>After training, can look at the weights</vt:lpstr>
      <vt:lpstr>Many parameters to play with</vt:lpstr>
      <vt:lpstr>Calling with optional parameters</vt:lpstr>
      <vt:lpstr>Train vs. test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Robert Kauchak</cp:lastModifiedBy>
  <cp:revision>509</cp:revision>
  <cp:lastPrinted>2019-03-15T16:59:19Z</cp:lastPrinted>
  <dcterms:created xsi:type="dcterms:W3CDTF">2010-11-08T21:43:53Z</dcterms:created>
  <dcterms:modified xsi:type="dcterms:W3CDTF">2019-03-15T16:59:24Z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