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3"/>
  </p:notesMasterIdLst>
  <p:handoutMasterIdLst>
    <p:handoutMasterId r:id="rId64"/>
  </p:handoutMasterIdLst>
  <p:sldIdLst>
    <p:sldId id="256" r:id="rId2"/>
    <p:sldId id="654" r:id="rId3"/>
    <p:sldId id="661" r:id="rId4"/>
    <p:sldId id="659" r:id="rId5"/>
    <p:sldId id="662" r:id="rId6"/>
    <p:sldId id="663" r:id="rId7"/>
    <p:sldId id="664" r:id="rId8"/>
    <p:sldId id="665" r:id="rId9"/>
    <p:sldId id="667" r:id="rId10"/>
    <p:sldId id="668" r:id="rId11"/>
    <p:sldId id="669" r:id="rId12"/>
    <p:sldId id="670" r:id="rId13"/>
    <p:sldId id="671" r:id="rId14"/>
    <p:sldId id="672" r:id="rId15"/>
    <p:sldId id="673" r:id="rId16"/>
    <p:sldId id="674" r:id="rId17"/>
    <p:sldId id="675" r:id="rId18"/>
    <p:sldId id="676" r:id="rId19"/>
    <p:sldId id="677" r:id="rId20"/>
    <p:sldId id="679" r:id="rId21"/>
    <p:sldId id="680" r:id="rId22"/>
    <p:sldId id="681" r:id="rId23"/>
    <p:sldId id="682" r:id="rId24"/>
    <p:sldId id="683" r:id="rId25"/>
    <p:sldId id="685" r:id="rId26"/>
    <p:sldId id="686" r:id="rId27"/>
    <p:sldId id="687" r:id="rId28"/>
    <p:sldId id="688" r:id="rId29"/>
    <p:sldId id="689" r:id="rId30"/>
    <p:sldId id="690" r:id="rId31"/>
    <p:sldId id="691" r:id="rId32"/>
    <p:sldId id="693" r:id="rId33"/>
    <p:sldId id="692" r:id="rId34"/>
    <p:sldId id="694" r:id="rId35"/>
    <p:sldId id="695" r:id="rId36"/>
    <p:sldId id="696" r:id="rId37"/>
    <p:sldId id="703" r:id="rId38"/>
    <p:sldId id="704" r:id="rId39"/>
    <p:sldId id="705" r:id="rId40"/>
    <p:sldId id="706" r:id="rId41"/>
    <p:sldId id="707" r:id="rId42"/>
    <p:sldId id="708" r:id="rId43"/>
    <p:sldId id="709" r:id="rId44"/>
    <p:sldId id="710" r:id="rId45"/>
    <p:sldId id="711" r:id="rId46"/>
    <p:sldId id="712" r:id="rId47"/>
    <p:sldId id="713" r:id="rId48"/>
    <p:sldId id="718" r:id="rId49"/>
    <p:sldId id="719" r:id="rId50"/>
    <p:sldId id="720" r:id="rId51"/>
    <p:sldId id="721" r:id="rId52"/>
    <p:sldId id="722" r:id="rId53"/>
    <p:sldId id="723" r:id="rId54"/>
    <p:sldId id="724" r:id="rId55"/>
    <p:sldId id="725" r:id="rId56"/>
    <p:sldId id="726" r:id="rId57"/>
    <p:sldId id="727" r:id="rId58"/>
    <p:sldId id="728" r:id="rId59"/>
    <p:sldId id="729" r:id="rId60"/>
    <p:sldId id="730" r:id="rId61"/>
    <p:sldId id="731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86672" autoAdjust="0"/>
  </p:normalViewPr>
  <p:slideViewPr>
    <p:cSldViewPr snapToObjects="1">
      <p:cViewPr varScale="1">
        <p:scale>
          <a:sx n="96" d="100"/>
          <a:sy n="96" d="100"/>
        </p:scale>
        <p:origin x="20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6EA6D-F892-8B4D-B279-8B3A3A5F6A1E}" type="datetimeFigureOut">
              <a:rPr lang="en-US" smtClean="0"/>
              <a:t>4/3/19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5E657-BFEA-EA4A-88DB-DD20B4079A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743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957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05B3DD-BC77-F446-AE51-540ED2575E76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06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4/3/19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Eight_queens_puzzl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David Kauchak</a:t>
            </a:r>
          </a:p>
          <a:p>
            <a:r>
              <a:rPr lang="en-US" dirty="0"/>
              <a:t>CS51A – 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8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2897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5" name="Oval 3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014788" y="4973638"/>
            <a:ext cx="1176337" cy="793750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6" name="Text Box 4" hidden="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6413" y="5821363"/>
            <a:ext cx="10144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motor skills</a:t>
            </a:r>
          </a:p>
        </p:txBody>
      </p:sp>
      <p:sp>
        <p:nvSpPr>
          <p:cNvPr id="422917" name="Line 5" hidden="1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709988" y="5503863"/>
            <a:ext cx="357187" cy="3175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422918" name="Oval 6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249613" y="4127500"/>
            <a:ext cx="1225550" cy="741363"/>
          </a:xfrm>
          <a:prstGeom prst="ellips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39" name="Text Box 7" hidden="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71725" y="4414838"/>
            <a:ext cx="13938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perception</a:t>
            </a:r>
          </a:p>
        </p:txBody>
      </p:sp>
      <p:sp>
        <p:nvSpPr>
          <p:cNvPr id="18440" name="Text Box 8" hidden="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097213" y="3810000"/>
            <a:ext cx="1517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reasoning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1" name="Text Box 9" hidden="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5413" y="4729163"/>
            <a:ext cx="13223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learning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sp>
        <p:nvSpPr>
          <p:cNvPr id="18442" name="Text Box 10" hidden="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2484438" y="50800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language</a:t>
            </a:r>
          </a:p>
        </p:txBody>
      </p:sp>
      <p:sp>
        <p:nvSpPr>
          <p:cNvPr id="422923" name="Line 11" hidden="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249613" y="4921250"/>
            <a:ext cx="511175" cy="106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Arial" pitchFamily="1" charset="0"/>
              <a:ea typeface="+mn-ea"/>
              <a:cs typeface="+mn-cs"/>
            </a:endParaRPr>
          </a:p>
        </p:txBody>
      </p:sp>
      <p:sp>
        <p:nvSpPr>
          <p:cNvPr id="18444" name="Text Box 12" hidden="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287838" y="3656013"/>
            <a:ext cx="161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effectLst/>
                <a:latin typeface="Verdana" charset="0"/>
                <a:cs typeface="Arial" charset="0"/>
              </a:rPr>
              <a:t>"knowledge"</a:t>
            </a:r>
          </a:p>
        </p:txBody>
      </p:sp>
      <p:sp>
        <p:nvSpPr>
          <p:cNvPr id="18445" name="Text Box 13" hidden="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994275" y="4084638"/>
            <a:ext cx="14462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ja-JP" altLang="en-US" sz="1800">
                <a:effectLst/>
                <a:latin typeface="Verdana" charset="0"/>
                <a:cs typeface="Arial" charset="0"/>
              </a:rPr>
              <a:t>“</a:t>
            </a:r>
            <a:r>
              <a:rPr lang="en-US" sz="1800">
                <a:effectLst/>
                <a:latin typeface="Verdana" charset="0"/>
                <a:cs typeface="Arial" charset="0"/>
              </a:rPr>
              <a:t>emotions</a:t>
            </a:r>
            <a:r>
              <a:rPr lang="ja-JP" altLang="en-US" sz="1800">
                <a:effectLst/>
                <a:latin typeface="Verdana" charset="0"/>
                <a:cs typeface="Arial" charset="0"/>
              </a:rPr>
              <a:t>”</a:t>
            </a:r>
            <a:endParaRPr lang="en-US" sz="1800">
              <a:effectLst/>
              <a:latin typeface="Verdana" charset="0"/>
              <a:cs typeface="Arial" charset="0"/>
            </a:endParaRPr>
          </a:p>
        </p:txBody>
      </p:sp>
      <p:graphicFrame>
        <p:nvGraphicFramePr>
          <p:cNvPr id="422926" name="Group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017061"/>
              </p:ext>
            </p:extLst>
          </p:nvPr>
        </p:nvGraphicFramePr>
        <p:xfrm>
          <a:off x="1465263" y="2714625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1" charset="0"/>
                        <a:ea typeface="Arial" pitchFamily="1" charset="0"/>
                        <a:cs typeface="Arial" pitchFamily="1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1" charset="0"/>
                          <a:ea typeface="Arial" pitchFamily="1" charset="0"/>
                          <a:cs typeface="Arial" pitchFamily="1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AI?</a:t>
            </a:r>
          </a:p>
        </p:txBody>
      </p:sp>
      <p:sp>
        <p:nvSpPr>
          <p:cNvPr id="3" name="Oval 2"/>
          <p:cNvSpPr/>
          <p:nvPr/>
        </p:nvSpPr>
        <p:spPr>
          <a:xfrm>
            <a:off x="4724400" y="3810000"/>
            <a:ext cx="2590800" cy="1843087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48200" y="6019800"/>
            <a:ext cx="2834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Next couple of weeks</a:t>
            </a:r>
          </a:p>
        </p:txBody>
      </p:sp>
    </p:spTree>
    <p:extLst>
      <p:ext uri="{BB962C8B-B14F-4D97-AF65-F5344CB8AC3E}">
        <p14:creationId xmlns:p14="http://schemas.microsoft.com/office/powerpoint/2010/main" val="4012812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the maze!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518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the maze!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72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814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14800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54062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874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38800" y="3733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36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the maze!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52600"/>
            <a:ext cx="63246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the maze!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5872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5814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114800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54062" y="3352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482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482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1874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38800" y="37338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438400" y="5823937"/>
            <a:ext cx="3358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did you figure it out?</a:t>
            </a:r>
          </a:p>
        </p:txBody>
      </p:sp>
    </p:spTree>
    <p:extLst>
      <p:ext uri="{BB962C8B-B14F-4D97-AF65-F5344CB8AC3E}">
        <p14:creationId xmlns:p14="http://schemas.microsoft.com/office/powerpoint/2010/main" val="332004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1334" y="57251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now?</a:t>
            </a:r>
          </a:p>
        </p:txBody>
      </p:sp>
    </p:spTree>
    <p:extLst>
      <p:ext uri="{BB962C8B-B14F-4D97-AF65-F5344CB8AC3E}">
        <p14:creationId xmlns:p14="http://schemas.microsoft.com/office/powerpoint/2010/main" val="3316816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1334" y="5725180"/>
            <a:ext cx="2082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Three choices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12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01334" y="6029980"/>
            <a:ext cx="1799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now?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0" y="5358824"/>
            <a:ext cx="161895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Pick one!</a:t>
            </a:r>
          </a:p>
        </p:txBody>
      </p:sp>
    </p:spTree>
    <p:extLst>
      <p:ext uri="{BB962C8B-B14F-4D97-AF65-F5344CB8AC3E}">
        <p14:creationId xmlns:p14="http://schemas.microsoft.com/office/powerpoint/2010/main" val="115984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486400"/>
            <a:ext cx="30796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Still three options!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33600" y="6139827"/>
            <a:ext cx="4088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would you explore/pick?</a:t>
            </a:r>
          </a:p>
        </p:txBody>
      </p:sp>
    </p:spTree>
    <p:extLst>
      <p:ext uri="{BB962C8B-B14F-4D97-AF65-F5344CB8AC3E}">
        <p14:creationId xmlns:p14="http://schemas.microsoft.com/office/powerpoint/2010/main" val="19663972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5495776"/>
            <a:ext cx="7064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Most people go down a single path until they realize that it’s wrong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952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62200" y="5495776"/>
            <a:ext cx="304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Keep exploring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24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62200" y="5495776"/>
            <a:ext cx="304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Keep exploring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05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5600" y="5587424"/>
            <a:ext cx="2209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now?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19600" y="46482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88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486400"/>
            <a:ext cx="3429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Are we stuck?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096947"/>
            <a:ext cx="66654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No.  Red positions are just possible options we haven’t explored</a:t>
            </a:r>
          </a:p>
        </p:txBody>
      </p:sp>
    </p:spTree>
    <p:extLst>
      <p:ext uri="{BB962C8B-B14F-4D97-AF65-F5344CB8AC3E}">
        <p14:creationId xmlns:p14="http://schemas.microsoft.com/office/powerpoint/2010/main" val="193463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14600" y="5552182"/>
            <a:ext cx="3429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How do we know not to go left?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4600" y="41910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975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66800" y="5410200"/>
            <a:ext cx="6515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Have to be careful and keep track of where we’ve been if we can loop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4600" y="4191000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51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4157" y="5419814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Now what?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71800" y="3718504"/>
            <a:ext cx="609600" cy="53340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17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544157" y="5419814"/>
            <a:ext cx="2362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Now what?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814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814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48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7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12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44662" y="3844882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6388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25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approach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35954"/>
            <a:ext cx="4127500" cy="307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72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28194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300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728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6728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6728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300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872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120662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20662" y="4308021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72000" y="4800600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581400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130062" y="42944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130062" y="3837214"/>
            <a:ext cx="298938" cy="27758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5814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581400" y="38372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120662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14800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577862" y="33038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72000" y="38100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572000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1112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44662" y="4294414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44662" y="3844882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5638800" y="4800600"/>
            <a:ext cx="298938" cy="277586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5638800" y="32766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638800" y="2819400"/>
            <a:ext cx="298938" cy="277586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699" y="1815192"/>
            <a:ext cx="1903445" cy="115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51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5257800"/>
            <a:ext cx="624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What information do we need to figure out a solution?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828800"/>
            <a:ext cx="41275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796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Where to start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to finish (goal)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the “world” (in this case a maze) looks like</a:t>
            </a:r>
          </a:p>
          <a:p>
            <a:pPr lvl="1"/>
            <a:r>
              <a:rPr lang="en-US" dirty="0"/>
              <a:t>We’ll define the world as a collection of discrete states</a:t>
            </a:r>
          </a:p>
          <a:p>
            <a:pPr lvl="1"/>
            <a:r>
              <a:rPr lang="en-US" dirty="0"/>
              <a:t>States are connected if we can get from one state to another by taking a particular action</a:t>
            </a:r>
          </a:p>
          <a:p>
            <a:pPr lvl="1"/>
            <a:r>
              <a:rPr lang="en-US" dirty="0"/>
              <a:t>This is called the “state space”</a:t>
            </a:r>
          </a:p>
        </p:txBody>
      </p:sp>
    </p:spTree>
    <p:extLst>
      <p:ext uri="{BB962C8B-B14F-4D97-AF65-F5344CB8AC3E}">
        <p14:creationId xmlns:p14="http://schemas.microsoft.com/office/powerpoint/2010/main" val="2030453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example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0" y="4572000"/>
            <a:ext cx="2628900" cy="1897968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 flipV="1">
            <a:off x="762000" y="4114800"/>
            <a:ext cx="7620000" cy="7620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383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example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2672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457200" y="4547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57200" y="44323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096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800100" y="3468033"/>
            <a:ext cx="1371600" cy="7991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206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3752606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905006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0386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endCxn id="30" idx="0"/>
          </p:cNvCxnSpPr>
          <p:nvPr/>
        </p:nvCxnSpPr>
        <p:spPr>
          <a:xfrm flipH="1">
            <a:off x="4095506" y="3468033"/>
            <a:ext cx="19294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4063575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63246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324600" y="44803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endCxn id="36" idx="0"/>
          </p:cNvCxnSpPr>
          <p:nvPr/>
        </p:nvCxnSpPr>
        <p:spPr>
          <a:xfrm>
            <a:off x="6631486" y="3468033"/>
            <a:ext cx="36014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63246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66242" y="53303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944721" y="529807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515100" y="5330339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64404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example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7338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828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7338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1722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8288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8862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1722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21717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40767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40767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986784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62000" y="41519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9144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1104900" y="3468033"/>
            <a:ext cx="10668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09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274649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289889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03248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3089390" y="3468033"/>
            <a:ext cx="98731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4063575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3152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315200" y="44803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515100" y="3445070"/>
            <a:ext cx="1143000" cy="6185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3152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96595" y="5334000"/>
            <a:ext cx="556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For a given problem, still could have different state-spaces</a:t>
            </a:r>
          </a:p>
        </p:txBody>
      </p:sp>
      <p:sp>
        <p:nvSpPr>
          <p:cNvPr id="40" name="Oval 39"/>
          <p:cNvSpPr/>
          <p:nvPr/>
        </p:nvSpPr>
        <p:spPr>
          <a:xfrm>
            <a:off x="10668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2192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371600" y="41391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371600" y="43677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20040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2004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3528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4290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34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4252434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404834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538428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706344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706344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858744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953000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>
            <a:off x="4076700" y="3468033"/>
            <a:ext cx="518634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46760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5905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905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905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019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6248400" y="3445070"/>
            <a:ext cx="2667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494012" y="5959644"/>
            <a:ext cx="3259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many more states are there?</a:t>
            </a:r>
          </a:p>
        </p:txBody>
      </p:sp>
      <p:sp>
        <p:nvSpPr>
          <p:cNvPr id="69" name="Oval 68"/>
          <p:cNvSpPr/>
          <p:nvPr/>
        </p:nvSpPr>
        <p:spPr>
          <a:xfrm>
            <a:off x="4953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6248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04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example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01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maze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302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maze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558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maze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2588" y="5733959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what?</a:t>
            </a:r>
          </a:p>
        </p:txBody>
      </p:sp>
    </p:spTree>
    <p:extLst>
      <p:ext uri="{BB962C8B-B14F-4D97-AF65-F5344CB8AC3E}">
        <p14:creationId xmlns:p14="http://schemas.microsoft.com/office/powerpoint/2010/main" val="1054994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maze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83458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778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maze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91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406410" y="4089483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768788" y="5638800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what?</a:t>
            </a:r>
          </a:p>
        </p:txBody>
      </p:sp>
    </p:spTree>
    <p:extLst>
      <p:ext uri="{BB962C8B-B14F-4D97-AF65-F5344CB8AC3E}">
        <p14:creationId xmlns:p14="http://schemas.microsoft.com/office/powerpoint/2010/main" val="2394873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maze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911110" y="273041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/>
          <p:cNvSpPr/>
          <p:nvPr/>
        </p:nvSpPr>
        <p:spPr>
          <a:xfrm>
            <a:off x="76200" y="4083697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/>
          <p:cNvSpPr/>
          <p:nvPr/>
        </p:nvSpPr>
        <p:spPr>
          <a:xfrm>
            <a:off x="2876233" y="269138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/>
          <p:cNvSpPr/>
          <p:nvPr/>
        </p:nvSpPr>
        <p:spPr>
          <a:xfrm>
            <a:off x="1406410" y="4089483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844988" y="5029200"/>
            <a:ext cx="1517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what?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2862911" y="4055728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50" name="Picture 1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053" y="5733762"/>
            <a:ext cx="1511301" cy="91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maze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548384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048000" y="1828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730417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143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730417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048000" y="30108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7454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486400" y="298787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143000" y="2895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200400" y="2971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486400" y="3124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485900" y="2286000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390900" y="2286000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>
            <a:off x="3390900" y="2286000"/>
            <a:ext cx="2438400" cy="421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4114800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304800" y="4395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04800" y="42799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572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647700" y="3468033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4063575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524000" y="4343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676400" y="430495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809994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1866900" y="3468033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3657600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010400" y="3938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010400" y="4074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5829300" y="3445070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0104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096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620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914400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914400" y="4495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1977910" y="4343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19779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130310" y="4572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20651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4050792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2971800" y="433120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124200" y="42921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257794" y="44068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425710" y="43306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4257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578110" y="455921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672366" y="4419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314700" y="3468033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162800" y="4166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4139775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381500" y="44201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381500" y="45565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381500" y="4648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958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4724400" y="3445070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4558298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7848600" y="483871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7848600" y="497504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78486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001000" y="506672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001000" y="49280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4724400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6553200" y="5004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553200" y="5141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5532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705600" y="5232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6705600" y="509412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6934200" y="52827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6858000" y="520657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5434584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3733800" y="57150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3733800" y="58513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3733800" y="59430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3848100" y="6019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0005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1148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191000" y="60198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1148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5410200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4876800" y="5690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4876800" y="5826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876800" y="59186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991100" y="599482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1435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2578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334000" y="5995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0386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886200" y="59436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3886200" y="5791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076700" y="4877391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4724400" y="4877391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353300" y="4395216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6896100" y="4395216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13031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672366" y="4267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5891784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239000" y="61722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239000" y="63085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2390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391400" y="640020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391400" y="626151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620000" y="64501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543800" y="63739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696200" y="650138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980767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5943600" y="626118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5943600" y="639751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59436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096000" y="64891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096000" y="635049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324600" y="65391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248400" y="646294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2865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1341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5981700" y="6629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286500" y="5462016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6896100" y="5462016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4724400" y="472440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895600" y="154838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31781" y="5377702"/>
            <a:ext cx="2563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Could we have found it any other way?</a:t>
            </a:r>
          </a:p>
        </p:txBody>
      </p:sp>
    </p:spTree>
    <p:extLst>
      <p:ext uri="{BB962C8B-B14F-4D97-AF65-F5344CB8AC3E}">
        <p14:creationId xmlns:p14="http://schemas.microsoft.com/office/powerpoint/2010/main" val="32614217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Keep track of a list of states that we </a:t>
            </a:r>
            <a:r>
              <a:rPr lang="en-US" i="1" dirty="0"/>
              <a:t>could</a:t>
            </a:r>
            <a:r>
              <a:rPr lang="en-US" dirty="0"/>
              <a:t> visit, we’ll call it “</a:t>
            </a:r>
            <a:r>
              <a:rPr lang="en-US" dirty="0" err="1"/>
              <a:t>to_visit</a:t>
            </a:r>
            <a:r>
              <a:rPr lang="en-US" dirty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General idea:</a:t>
            </a:r>
          </a:p>
          <a:p>
            <a:pPr lvl="1"/>
            <a:r>
              <a:rPr lang="en-US" dirty="0"/>
              <a:t>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/>
              <a:t>if it’s the goal state</a:t>
            </a:r>
          </a:p>
          <a:p>
            <a:pPr lvl="2"/>
            <a:r>
              <a:rPr lang="en-US" dirty="0"/>
              <a:t>we’re done!</a:t>
            </a:r>
          </a:p>
          <a:p>
            <a:pPr lvl="1"/>
            <a:r>
              <a:rPr lang="en-US" dirty="0"/>
              <a:t>if it’s not the goal state</a:t>
            </a:r>
          </a:p>
          <a:p>
            <a:pPr lvl="2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2"/>
            <a:r>
              <a:rPr lang="en-US" dirty="0"/>
              <a:t>repeat</a:t>
            </a:r>
          </a:p>
        </p:txBody>
      </p:sp>
    </p:spTree>
    <p:extLst>
      <p:ext uri="{BB962C8B-B14F-4D97-AF65-F5344CB8AC3E}">
        <p14:creationId xmlns:p14="http://schemas.microsoft.com/office/powerpoint/2010/main" val="40640705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1784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do we start?</a:t>
            </a:r>
          </a:p>
        </p:txBody>
      </p:sp>
    </p:spTree>
    <p:extLst>
      <p:ext uri="{BB962C8B-B14F-4D97-AF65-F5344CB8AC3E}">
        <p14:creationId xmlns:p14="http://schemas.microsoft.com/office/powerpoint/2010/main" val="3171202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Add start not to </a:t>
            </a:r>
            <a:r>
              <a:rPr lang="en-US" dirty="0" err="1">
                <a:solidFill>
                  <a:srgbClr val="0000FF"/>
                </a:solidFill>
              </a:rPr>
              <a:t>to_visit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9922" y="4876800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12567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2339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Add start not to </a:t>
            </a:r>
            <a:r>
              <a:rPr lang="en-US" dirty="0" err="1">
                <a:solidFill>
                  <a:srgbClr val="0000FF"/>
                </a:solidFill>
              </a:rPr>
              <a:t>to_visit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609" y="4593688"/>
            <a:ext cx="3063191" cy="22520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9992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477000" y="5467642"/>
            <a:ext cx="176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Is it a goal state?</a:t>
            </a:r>
          </a:p>
        </p:txBody>
      </p:sp>
      <p:sp>
        <p:nvSpPr>
          <p:cNvPr id="3" name="Rectangle 2"/>
          <p:cNvSpPr/>
          <p:nvPr/>
        </p:nvSpPr>
        <p:spPr>
          <a:xfrm>
            <a:off x="289609" y="4880191"/>
            <a:ext cx="3063191" cy="22520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537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3748" y="5724369"/>
            <a:ext cx="3511552" cy="44783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</a:t>
            </a:r>
          </a:p>
          <a:p>
            <a:r>
              <a:rPr lang="en-US" dirty="0">
                <a:solidFill>
                  <a:srgbClr val="FF0000"/>
                </a:solidFill>
              </a:rPr>
              <a:t>3</a:t>
            </a:r>
          </a:p>
          <a:p>
            <a:r>
              <a:rPr lang="en-US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498279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018" y="4479730"/>
            <a:ext cx="3069982" cy="39707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5331934"/>
            <a:ext cx="1382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Which one?</a:t>
            </a:r>
          </a:p>
        </p:txBody>
      </p:sp>
    </p:spTree>
    <p:extLst>
      <p:ext uri="{BB962C8B-B14F-4D97-AF65-F5344CB8AC3E}">
        <p14:creationId xmlns:p14="http://schemas.microsoft.com/office/powerpoint/2010/main" val="10005415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59018" y="4784530"/>
            <a:ext cx="3069982" cy="39707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77000" y="5467642"/>
            <a:ext cx="1761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Is it a goal state?</a:t>
            </a:r>
          </a:p>
        </p:txBody>
      </p:sp>
    </p:spTree>
    <p:extLst>
      <p:ext uri="{BB962C8B-B14F-4D97-AF65-F5344CB8AC3E}">
        <p14:creationId xmlns:p14="http://schemas.microsoft.com/office/powerpoint/2010/main" val="36366496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Where should we add them in the list?</a:t>
            </a:r>
          </a:p>
        </p:txBody>
      </p:sp>
    </p:spTree>
    <p:extLst>
      <p:ext uri="{BB962C8B-B14F-4D97-AF65-F5344CB8AC3E}">
        <p14:creationId xmlns:p14="http://schemas.microsoft.com/office/powerpoint/2010/main" val="35518416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Let’s add them to the front</a:t>
            </a:r>
          </a:p>
        </p:txBody>
      </p:sp>
    </p:spTree>
    <p:extLst>
      <p:ext uri="{BB962C8B-B14F-4D97-AF65-F5344CB8AC3E}">
        <p14:creationId xmlns:p14="http://schemas.microsoft.com/office/powerpoint/2010/main" val="306890295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29167" y="4526099"/>
            <a:ext cx="3099833" cy="350702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1458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06877" y="5624778"/>
            <a:ext cx="3697532" cy="623622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400800" y="5315272"/>
            <a:ext cx="2628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do we do here?</a:t>
            </a:r>
          </a:p>
        </p:txBody>
      </p:sp>
    </p:spTree>
    <p:extLst>
      <p:ext uri="{BB962C8B-B14F-4D97-AF65-F5344CB8AC3E}">
        <p14:creationId xmlns:p14="http://schemas.microsoft.com/office/powerpoint/2010/main" val="25666396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334426" y="4536971"/>
            <a:ext cx="3018374" cy="339829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324600" y="5181600"/>
            <a:ext cx="2628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list keeps track of where to go next, i.e. the states we know about but haven’t explored</a:t>
            </a:r>
          </a:p>
        </p:txBody>
      </p:sp>
    </p:spTree>
    <p:extLst>
      <p:ext uri="{BB962C8B-B14F-4D97-AF65-F5344CB8AC3E}">
        <p14:creationId xmlns:p14="http://schemas.microsoft.com/office/powerpoint/2010/main" val="41619351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0072" y="5638800"/>
            <a:ext cx="3515227" cy="53340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9492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790072" y="5638800"/>
            <a:ext cx="3515227" cy="533400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  <a:p>
            <a:r>
              <a:rPr lang="en-US" dirty="0"/>
              <a:t>7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3028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787" y="4564606"/>
            <a:ext cx="2976814" cy="312194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57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672785" y="2599114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0301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299787" y="4850568"/>
            <a:ext cx="2976814" cy="55963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81000" y="265245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3153457" y="1256602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672785" y="2599114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3124200" y="2579983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pic>
        <p:nvPicPr>
          <p:cNvPr id="168" name="Picture 1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699" y="5246132"/>
            <a:ext cx="1511301" cy="91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56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sp>
        <p:nvSpPr>
          <p:cNvPr id="162" name="Rectangle 161"/>
          <p:cNvSpPr/>
          <p:nvPr/>
        </p:nvSpPr>
        <p:spPr>
          <a:xfrm>
            <a:off x="3200400" y="76200"/>
            <a:ext cx="1143000" cy="813816"/>
          </a:xfrm>
          <a:prstGeom prst="rect">
            <a:avLst/>
          </a:prstGeom>
          <a:solidFill>
            <a:srgbClr val="FFFF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95946" y="5638438"/>
            <a:ext cx="3571253" cy="533761"/>
          </a:xfrm>
          <a:prstGeom prst="rect">
            <a:avLst/>
          </a:prstGeom>
          <a:solidFill>
            <a:srgbClr val="FF0000">
              <a:alpha val="17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953000" y="4876800"/>
            <a:ext cx="324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</a:t>
            </a:r>
          </a:p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1219200" y="1270986"/>
            <a:ext cx="1143000" cy="813816"/>
          </a:xfrm>
          <a:prstGeom prst="rect">
            <a:avLst/>
          </a:prstGeom>
          <a:solidFill>
            <a:srgbClr val="FF0000">
              <a:alpha val="24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6305660" y="4992106"/>
            <a:ext cx="262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type of structure/list is the </a:t>
            </a:r>
            <a:r>
              <a:rPr lang="en-US" dirty="0" err="1">
                <a:solidFill>
                  <a:srgbClr val="FF0000"/>
                </a:solidFill>
              </a:rPr>
              <a:t>to_visit</a:t>
            </a:r>
            <a:r>
              <a:rPr lang="en-US" dirty="0">
                <a:solidFill>
                  <a:srgbClr val="FF0000"/>
                </a:solidFill>
              </a:rPr>
              <a:t> list?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8247" y="6018449"/>
            <a:ext cx="1895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It’s a stack!!! (LIFO)</a:t>
            </a:r>
          </a:p>
        </p:txBody>
      </p:sp>
    </p:spTree>
    <p:extLst>
      <p:ext uri="{BB962C8B-B14F-4D97-AF65-F5344CB8AC3E}">
        <p14:creationId xmlns:p14="http://schemas.microsoft.com/office/powerpoint/2010/main" val="60674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6200"/>
            <a:ext cx="990600" cy="73761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52800" y="356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1258233"/>
            <a:ext cx="990600" cy="737616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447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258233"/>
            <a:ext cx="990600" cy="737616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3352800" y="153864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85800"/>
            <a:ext cx="990600" cy="737616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5943600" y="966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47800" y="1423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1499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943600" y="1102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5" idx="2"/>
            <a:endCxn id="8" idx="0"/>
          </p:cNvCxnSpPr>
          <p:nvPr/>
        </p:nvCxnSpPr>
        <p:spPr>
          <a:xfrm flipH="1">
            <a:off x="1790700" y="813816"/>
            <a:ext cx="190500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2"/>
            <a:endCxn id="10" idx="0"/>
          </p:cNvCxnSpPr>
          <p:nvPr/>
        </p:nvCxnSpPr>
        <p:spPr>
          <a:xfrm>
            <a:off x="3695700" y="813816"/>
            <a:ext cx="0" cy="44441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5" idx="2"/>
            <a:endCxn id="12" idx="0"/>
          </p:cNvCxnSpPr>
          <p:nvPr/>
        </p:nvCxnSpPr>
        <p:spPr>
          <a:xfrm flipV="1">
            <a:off x="3695700" y="685800"/>
            <a:ext cx="2590800" cy="12801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2616"/>
            <a:ext cx="990600" cy="737616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09600" y="292303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09600" y="280779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620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>
            <a:stCxn id="8" idx="2"/>
            <a:endCxn id="23" idx="0"/>
          </p:cNvCxnSpPr>
          <p:nvPr/>
        </p:nvCxnSpPr>
        <p:spPr>
          <a:xfrm flipH="1">
            <a:off x="952500" y="1995849"/>
            <a:ext cx="838200" cy="64676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2591391"/>
            <a:ext cx="990600" cy="737616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1828800" y="287180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981200" y="283277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2114794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/>
          <p:cNvCxnSpPr>
            <a:stCxn id="10" idx="2"/>
            <a:endCxn id="30" idx="0"/>
          </p:cNvCxnSpPr>
          <p:nvPr/>
        </p:nvCxnSpPr>
        <p:spPr>
          <a:xfrm flipH="1">
            <a:off x="2171700" y="1995849"/>
            <a:ext cx="1524000" cy="59554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35946"/>
            <a:ext cx="990600" cy="737616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7467600" y="19163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467600" y="20526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Arrow Connector 38"/>
          <p:cNvCxnSpPr>
            <a:stCxn id="12" idx="2"/>
            <a:endCxn id="36" idx="0"/>
          </p:cNvCxnSpPr>
          <p:nvPr/>
        </p:nvCxnSpPr>
        <p:spPr>
          <a:xfrm>
            <a:off x="6286500" y="1423416"/>
            <a:ext cx="1524000" cy="21253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74676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9144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10668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1219200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219200" y="30236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2282710" y="2871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22827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435110" y="30998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2511310" y="3176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200" y="2578608"/>
            <a:ext cx="990600" cy="737616"/>
          </a:xfrm>
          <a:prstGeom prst="rect">
            <a:avLst/>
          </a:prstGeom>
        </p:spPr>
      </p:pic>
      <p:sp>
        <p:nvSpPr>
          <p:cNvPr id="54" name="Oval 53"/>
          <p:cNvSpPr/>
          <p:nvPr/>
        </p:nvSpPr>
        <p:spPr>
          <a:xfrm>
            <a:off x="3276600" y="2859024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429000" y="281999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562594" y="29346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30510" y="28584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305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882910" y="308703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3977166" y="29474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Arrow Connector 60"/>
          <p:cNvCxnSpPr>
            <a:stCxn id="10" idx="2"/>
            <a:endCxn id="53" idx="0"/>
          </p:cNvCxnSpPr>
          <p:nvPr/>
        </p:nvCxnSpPr>
        <p:spPr>
          <a:xfrm flipH="1">
            <a:off x="3619500" y="1995849"/>
            <a:ext cx="76200" cy="58275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7620000" y="2144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300" y="2118121"/>
            <a:ext cx="990600" cy="737616"/>
          </a:xfrm>
          <a:prstGeom prst="rect">
            <a:avLst/>
          </a:prstGeom>
        </p:spPr>
      </p:pic>
      <p:sp>
        <p:nvSpPr>
          <p:cNvPr id="64" name="Oval 63"/>
          <p:cNvSpPr/>
          <p:nvPr/>
        </p:nvSpPr>
        <p:spPr>
          <a:xfrm>
            <a:off x="4838700" y="239853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4838700" y="253486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838700" y="2626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9530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stCxn id="12" idx="2"/>
            <a:endCxn id="63" idx="0"/>
          </p:cNvCxnSpPr>
          <p:nvPr/>
        </p:nvCxnSpPr>
        <p:spPr>
          <a:xfrm flipH="1">
            <a:off x="5181600" y="1423416"/>
            <a:ext cx="1104900" cy="6947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7" name="Picture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536644"/>
            <a:ext cx="990600" cy="737616"/>
          </a:xfrm>
          <a:prstGeom prst="rect">
            <a:avLst/>
          </a:prstGeom>
        </p:spPr>
      </p:pic>
      <p:sp>
        <p:nvSpPr>
          <p:cNvPr id="78" name="Oval 77"/>
          <p:cNvSpPr/>
          <p:nvPr/>
        </p:nvSpPr>
        <p:spPr>
          <a:xfrm>
            <a:off x="8305800" y="281706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8305800" y="295339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83058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8458200" y="304506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8458200" y="29063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702746"/>
            <a:ext cx="990600" cy="737616"/>
          </a:xfrm>
          <a:prstGeom prst="rect">
            <a:avLst/>
          </a:prstGeom>
        </p:spPr>
      </p:pic>
      <p:sp>
        <p:nvSpPr>
          <p:cNvPr id="84" name="Oval 83"/>
          <p:cNvSpPr/>
          <p:nvPr/>
        </p:nvSpPr>
        <p:spPr>
          <a:xfrm>
            <a:off x="7010400" y="29831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010400" y="31194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0104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7162800" y="3211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7162800" y="3072473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7391400" y="32611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7315200" y="318492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401329"/>
            <a:ext cx="990600" cy="737616"/>
          </a:xfrm>
          <a:prstGeom prst="rect">
            <a:avLst/>
          </a:prstGeom>
        </p:spPr>
      </p:pic>
      <p:sp>
        <p:nvSpPr>
          <p:cNvPr id="92" name="Oval 91"/>
          <p:cNvSpPr/>
          <p:nvPr/>
        </p:nvSpPr>
        <p:spPr>
          <a:xfrm>
            <a:off x="4191000" y="36933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191000" y="38296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191000" y="39213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305300" y="3997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4577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572000" y="39865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4648200" y="39981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45720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388546"/>
            <a:ext cx="990600" cy="737616"/>
          </a:xfrm>
          <a:prstGeom prst="rect">
            <a:avLst/>
          </a:prstGeom>
        </p:spPr>
      </p:pic>
      <p:sp>
        <p:nvSpPr>
          <p:cNvPr id="101" name="Oval 100"/>
          <p:cNvSpPr/>
          <p:nvPr/>
        </p:nvSpPr>
        <p:spPr>
          <a:xfrm>
            <a:off x="5334000" y="36689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334000" y="380529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5334000" y="38969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5448300" y="3973171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56007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57150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5791200" y="3973762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495800" y="391034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343400" y="39219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4343400" y="3769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Arrow Connector 111"/>
          <p:cNvCxnSpPr>
            <a:stCxn id="63" idx="2"/>
          </p:cNvCxnSpPr>
          <p:nvPr/>
        </p:nvCxnSpPr>
        <p:spPr>
          <a:xfrm flipH="1">
            <a:off x="4533900" y="2855737"/>
            <a:ext cx="647700" cy="55719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63" idx="2"/>
            <a:endCxn id="100" idx="0"/>
          </p:cNvCxnSpPr>
          <p:nvPr/>
        </p:nvCxnSpPr>
        <p:spPr>
          <a:xfrm>
            <a:off x="5181600" y="2855737"/>
            <a:ext cx="495300" cy="532809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>
            <a:stCxn id="36" idx="2"/>
            <a:endCxn id="77" idx="0"/>
          </p:cNvCxnSpPr>
          <p:nvPr/>
        </p:nvCxnSpPr>
        <p:spPr>
          <a:xfrm>
            <a:off x="7810500" y="2373562"/>
            <a:ext cx="838200" cy="16308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>
            <a:stCxn id="36" idx="2"/>
            <a:endCxn id="83" idx="0"/>
          </p:cNvCxnSpPr>
          <p:nvPr/>
        </p:nvCxnSpPr>
        <p:spPr>
          <a:xfrm flipH="1">
            <a:off x="7353300" y="2373562"/>
            <a:ext cx="457200" cy="3291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Oval 123"/>
          <p:cNvSpPr/>
          <p:nvPr/>
        </p:nvSpPr>
        <p:spPr>
          <a:xfrm>
            <a:off x="2435110" y="32522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3977166" y="279501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6" name="Picture 1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3870130"/>
            <a:ext cx="990600" cy="737616"/>
          </a:xfrm>
          <a:prstGeom prst="rect">
            <a:avLst/>
          </a:prstGeom>
        </p:spPr>
      </p:pic>
      <p:sp>
        <p:nvSpPr>
          <p:cNvPr id="127" name="Oval 126"/>
          <p:cNvSpPr/>
          <p:nvPr/>
        </p:nvSpPr>
        <p:spPr>
          <a:xfrm>
            <a:off x="7696200" y="41505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7696200" y="428687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76962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7848600" y="437855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7848600" y="4239857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8077200" y="44285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8001000" y="4352305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8153400" y="447973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5" name="Picture 1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3959113"/>
            <a:ext cx="990600" cy="737616"/>
          </a:xfrm>
          <a:prstGeom prst="rect">
            <a:avLst/>
          </a:prstGeom>
        </p:spPr>
      </p:pic>
      <p:sp>
        <p:nvSpPr>
          <p:cNvPr id="136" name="Oval 135"/>
          <p:cNvSpPr/>
          <p:nvPr/>
        </p:nvSpPr>
        <p:spPr>
          <a:xfrm>
            <a:off x="6400800" y="423952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6400800" y="4375859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64008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6553200" y="446753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6553200" y="4328840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6781800" y="45174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6705600" y="4441288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67437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65913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6438900" y="4607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" name="Straight Arrow Connector 146"/>
          <p:cNvCxnSpPr>
            <a:stCxn id="83" idx="2"/>
            <a:endCxn id="135" idx="0"/>
          </p:cNvCxnSpPr>
          <p:nvPr/>
        </p:nvCxnSpPr>
        <p:spPr>
          <a:xfrm flipH="1">
            <a:off x="6743700" y="3440362"/>
            <a:ext cx="609600" cy="51875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/>
          <p:cNvCxnSpPr>
            <a:stCxn id="83" idx="2"/>
            <a:endCxn id="126" idx="0"/>
          </p:cNvCxnSpPr>
          <p:nvPr/>
        </p:nvCxnSpPr>
        <p:spPr>
          <a:xfrm>
            <a:off x="7353300" y="3440362"/>
            <a:ext cx="685800" cy="4297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3" name="Oval 152"/>
          <p:cNvSpPr/>
          <p:nvPr/>
        </p:nvSpPr>
        <p:spPr>
          <a:xfrm>
            <a:off x="5181600" y="2702746"/>
            <a:ext cx="76200" cy="76200"/>
          </a:xfrm>
          <a:prstGeom prst="ellipse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686300" y="4441288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to_visit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81400" y="29208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672785" y="1515686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2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558602" y="151256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3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6203070" y="939995"/>
            <a:ext cx="32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4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90073" y="289967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5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2034979" y="283277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6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482779" y="281456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7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5097294" y="2327034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8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7752788" y="1873538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9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358047" y="3529345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5580407" y="3508680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7180607" y="2887807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12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8534400" y="2778946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13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591300" y="416763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14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942607" y="4055509"/>
            <a:ext cx="439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00"/>
                </a:solidFill>
              </a:rPr>
              <a:t>15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4642034" y="4817031"/>
            <a:ext cx="946334" cy="1866"/>
          </a:xfrm>
          <a:prstGeom prst="line">
            <a:avLst/>
          </a:prstGeom>
          <a:ln>
            <a:solidFill>
              <a:schemeClr val="tx1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381000" y="4363076"/>
            <a:ext cx="5791200" cy="15479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6172200" y="4352306"/>
            <a:ext cx="0" cy="2429494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9609" y="4504705"/>
            <a:ext cx="4114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- 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r>
              <a:rPr lang="en-US" dirty="0"/>
              <a:t>- if it’s the goal state</a:t>
            </a:r>
          </a:p>
          <a:p>
            <a:pPr lvl="1"/>
            <a:r>
              <a:rPr lang="en-US" dirty="0"/>
              <a:t>we’re done!</a:t>
            </a:r>
          </a:p>
          <a:p>
            <a:r>
              <a:rPr lang="en-US" dirty="0"/>
              <a:t>- if it’s not the goal state</a:t>
            </a:r>
          </a:p>
          <a:p>
            <a:pPr lvl="1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>
                <a:solidFill>
                  <a:srgbClr val="008000"/>
                </a:solidFill>
              </a:rPr>
              <a:t>repeat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369353" y="5208830"/>
            <a:ext cx="214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would happen if it was a queue?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959922" y="4876800"/>
            <a:ext cx="297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138337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algorithms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48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add the start state to </a:t>
            </a:r>
            <a:r>
              <a:rPr lang="en-US" dirty="0" err="1"/>
              <a:t>to_visit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Repeat</a:t>
            </a:r>
          </a:p>
          <a:p>
            <a:pPr lvl="1"/>
            <a:r>
              <a:rPr lang="en-US" dirty="0"/>
              <a:t>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/>
              <a:t>if it’s the goal state</a:t>
            </a:r>
          </a:p>
          <a:p>
            <a:pPr lvl="2"/>
            <a:r>
              <a:rPr lang="en-US" dirty="0"/>
              <a:t>we’re done!</a:t>
            </a:r>
          </a:p>
          <a:p>
            <a:pPr lvl="1"/>
            <a:r>
              <a:rPr lang="en-US" dirty="0"/>
              <a:t>if it’s not the goal state</a:t>
            </a:r>
          </a:p>
          <a:p>
            <a:pPr lvl="2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</p:txBody>
      </p:sp>
    </p:spTree>
    <p:extLst>
      <p:ext uri="{BB962C8B-B14F-4D97-AF65-F5344CB8AC3E}">
        <p14:creationId xmlns:p14="http://schemas.microsoft.com/office/powerpoint/2010/main" val="36553362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algorithms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add the start state to </a:t>
            </a:r>
            <a:r>
              <a:rPr lang="en-US" sz="2800" dirty="0" err="1"/>
              <a:t>to_visit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Repeat</a:t>
            </a:r>
          </a:p>
          <a:p>
            <a:pPr lvl="1"/>
            <a:r>
              <a:rPr lang="en-US" sz="2400" dirty="0"/>
              <a:t>take a state off the </a:t>
            </a:r>
            <a:r>
              <a:rPr lang="en-US" sz="2400" dirty="0" err="1"/>
              <a:t>to_visit</a:t>
            </a:r>
            <a:r>
              <a:rPr lang="en-US" sz="2400" dirty="0"/>
              <a:t> list</a:t>
            </a:r>
          </a:p>
          <a:p>
            <a:pPr lvl="1"/>
            <a:r>
              <a:rPr lang="en-US" sz="2400" dirty="0"/>
              <a:t>if it’s the goal state</a:t>
            </a:r>
          </a:p>
          <a:p>
            <a:pPr lvl="2"/>
            <a:r>
              <a:rPr lang="en-US" sz="2000" dirty="0"/>
              <a:t>we’re done!</a:t>
            </a:r>
          </a:p>
          <a:p>
            <a:pPr lvl="1"/>
            <a:r>
              <a:rPr lang="en-US" sz="2400" dirty="0"/>
              <a:t>if it’s not the goal state</a:t>
            </a:r>
          </a:p>
          <a:p>
            <a:pPr lvl="2"/>
            <a:r>
              <a:rPr lang="en-US" sz="2000" dirty="0"/>
              <a:t>Add all of the successive states to the </a:t>
            </a:r>
            <a:r>
              <a:rPr lang="en-US" sz="2000" dirty="0" err="1"/>
              <a:t>to_visit</a:t>
            </a:r>
            <a:r>
              <a:rPr lang="en-US" sz="2000" dirty="0"/>
              <a:t> list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12648" y="5410200"/>
            <a:ext cx="7921752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0" y="5638800"/>
            <a:ext cx="4706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Depth first search (DFS): </a:t>
            </a:r>
            <a:r>
              <a:rPr lang="en-US" sz="2000" dirty="0" err="1"/>
              <a:t>to_visit</a:t>
            </a:r>
            <a:r>
              <a:rPr lang="en-US" sz="2000" dirty="0"/>
              <a:t> is a stack</a:t>
            </a:r>
          </a:p>
          <a:p>
            <a:r>
              <a:rPr lang="en-US" sz="2000" dirty="0"/>
              <a:t>Breadth first search (BFS): </a:t>
            </a:r>
            <a:r>
              <a:rPr lang="en-US" sz="2000" dirty="0" err="1"/>
              <a:t>to_visit</a:t>
            </a:r>
            <a:r>
              <a:rPr lang="en-US" sz="2000" dirty="0"/>
              <a:t> is a queue</a:t>
            </a:r>
          </a:p>
        </p:txBody>
      </p:sp>
    </p:spTree>
    <p:extLst>
      <p:ext uri="{BB962C8B-B14F-4D97-AF65-F5344CB8AC3E}">
        <p14:creationId xmlns:p14="http://schemas.microsoft.com/office/powerpoint/2010/main" val="37082136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N-queens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Place N queens on an N by N chess board such that none of the N queens are attacking any other queen.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687" y="3429000"/>
            <a:ext cx="2565400" cy="2565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81400" y="6243935"/>
            <a:ext cx="152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Solution(s)?</a:t>
            </a:r>
          </a:p>
        </p:txBody>
      </p:sp>
    </p:spTree>
    <p:extLst>
      <p:ext uri="{BB962C8B-B14F-4D97-AF65-F5344CB8AC3E}">
        <p14:creationId xmlns:p14="http://schemas.microsoft.com/office/powerpoint/2010/main" val="319861138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N-queens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Place N queens on an N by N chess board such that none of the N queens are attacking any other queen.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352800"/>
            <a:ext cx="2438400" cy="243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352800"/>
            <a:ext cx="2362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766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N-queens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Place N queens on an N by N chess board such that none of the N queens are attacking any other queen.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511" y="3124200"/>
            <a:ext cx="2641600" cy="264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13727" y="6207143"/>
            <a:ext cx="152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Solution(s)?</a:t>
            </a:r>
          </a:p>
        </p:txBody>
      </p:sp>
    </p:spTree>
    <p:extLst>
      <p:ext uri="{BB962C8B-B14F-4D97-AF65-F5344CB8AC3E}">
        <p14:creationId xmlns:p14="http://schemas.microsoft.com/office/powerpoint/2010/main" val="2774399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N-queens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Place N queens on an N by N chess board such that none of the N queens are attacking any other queen.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5049" y="2659082"/>
            <a:ext cx="79217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solve this with search: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What is a state?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What is the start state?</a:t>
            </a:r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What is the goal?</a:t>
            </a:r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lvl="1"/>
            <a:r>
              <a:rPr lang="en-US" sz="2800" dirty="0">
                <a:solidFill>
                  <a:srgbClr val="FF0000"/>
                </a:solidFill>
              </a:rPr>
              <a:t>How do we transition from one state to the next?</a:t>
            </a:r>
          </a:p>
        </p:txBody>
      </p:sp>
    </p:spTree>
    <p:extLst>
      <p:ext uri="{BB962C8B-B14F-4D97-AF65-F5344CB8AC3E}">
        <p14:creationId xmlns:p14="http://schemas.microsoft.com/office/powerpoint/2010/main" val="37890720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algorithm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03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add the start state to </a:t>
            </a:r>
            <a:r>
              <a:rPr lang="en-US" dirty="0" err="1"/>
              <a:t>to_visit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Repeat</a:t>
            </a:r>
          </a:p>
          <a:p>
            <a:pPr lvl="1"/>
            <a:r>
              <a:rPr lang="en-US" dirty="0"/>
              <a:t>take a state off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  <a:p>
            <a:pPr lvl="1"/>
            <a:r>
              <a:rPr lang="en-US" dirty="0"/>
              <a:t>if it’s the goal state</a:t>
            </a:r>
          </a:p>
          <a:p>
            <a:pPr lvl="2"/>
            <a:r>
              <a:rPr lang="en-US" dirty="0"/>
              <a:t>we’re done!</a:t>
            </a:r>
          </a:p>
          <a:p>
            <a:pPr lvl="1"/>
            <a:r>
              <a:rPr lang="en-US" dirty="0"/>
              <a:t>if it’s not the goal state</a:t>
            </a:r>
          </a:p>
          <a:p>
            <a:pPr lvl="2"/>
            <a:r>
              <a:rPr lang="en-US" dirty="0"/>
              <a:t>Add all of the successive states to the </a:t>
            </a:r>
            <a:r>
              <a:rPr lang="en-US" dirty="0" err="1"/>
              <a:t>to_visit</a:t>
            </a:r>
            <a:r>
              <a:rPr lang="en-US" dirty="0"/>
              <a:t> list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1295400" y="3733800"/>
            <a:ext cx="2667000" cy="381000"/>
          </a:xfrm>
          <a:prstGeom prst="rect">
            <a:avLst/>
          </a:prstGeom>
          <a:solidFill>
            <a:srgbClr val="FF0000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52800" y="5029200"/>
            <a:ext cx="1905000" cy="381000"/>
          </a:xfrm>
          <a:prstGeom prst="rect">
            <a:avLst/>
          </a:prstGeom>
          <a:solidFill>
            <a:srgbClr val="FF0000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47865" y="5751493"/>
            <a:ext cx="7838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Any problem that we can define </a:t>
            </a:r>
            <a:r>
              <a:rPr lang="en-US" sz="2800">
                <a:solidFill>
                  <a:srgbClr val="0000FF"/>
                </a:solidFill>
              </a:rPr>
              <a:t>these three </a:t>
            </a:r>
            <a:r>
              <a:rPr lang="en-US" sz="2800" dirty="0">
                <a:solidFill>
                  <a:srgbClr val="0000FF"/>
                </a:solidFill>
              </a:rPr>
              <a:t>things can be plugged into the search algorithm!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5638800"/>
            <a:ext cx="8308848" cy="0"/>
          </a:xfrm>
          <a:prstGeom prst="line">
            <a:avLst/>
          </a:prstGeom>
          <a:ln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14800" y="3733800"/>
            <a:ext cx="1939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Is this a goal state?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4659868"/>
            <a:ext cx="451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states can I get to from the current state?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14953" y="1647585"/>
            <a:ext cx="1866447" cy="381000"/>
          </a:xfrm>
          <a:prstGeom prst="rect">
            <a:avLst/>
          </a:prstGeom>
          <a:solidFill>
            <a:srgbClr val="FF0000">
              <a:alpha val="27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652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 queens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http://en.wikipedia.org/wiki/Eight_queens_puzzle</a:t>
            </a:r>
            <a:endParaRPr lang="en-US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259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7024</TotalTime>
  <Words>1941</Words>
  <Application>Microsoft Macintosh PowerPoint</Application>
  <PresentationFormat>On-screen Show (4:3)</PresentationFormat>
  <Paragraphs>621</Paragraphs>
  <Slides>61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9" baseType="lpstr">
      <vt:lpstr>ＭＳ Ｐゴシック</vt:lpstr>
      <vt:lpstr>Arial</vt:lpstr>
      <vt:lpstr>Calibri</vt:lpstr>
      <vt:lpstr>Tw Cen MT</vt:lpstr>
      <vt:lpstr>Verdana</vt:lpstr>
      <vt:lpstr>Wingdings</vt:lpstr>
      <vt:lpstr>Wingdings 2</vt:lpstr>
      <vt:lpstr>Median</vt:lpstr>
      <vt:lpstr>Search</vt:lpstr>
      <vt:lpstr>Admin</vt:lpstr>
      <vt:lpstr>What is AI?</vt:lpstr>
      <vt:lpstr>Solve the maze!</vt:lpstr>
      <vt:lpstr>Solve the maze!</vt:lpstr>
      <vt:lpstr>Solve the maze!</vt:lpstr>
      <vt:lpstr>Solve the maze!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One approach</vt:lpstr>
      <vt:lpstr>Search problems</vt:lpstr>
      <vt:lpstr>Search problems</vt:lpstr>
      <vt:lpstr>State space example</vt:lpstr>
      <vt:lpstr>State space example</vt:lpstr>
      <vt:lpstr>State space example</vt:lpstr>
      <vt:lpstr>State space example</vt:lpstr>
      <vt:lpstr>Solving the maze</vt:lpstr>
      <vt:lpstr>Solving the maze</vt:lpstr>
      <vt:lpstr>Solving the maze</vt:lpstr>
      <vt:lpstr>Solving the maze</vt:lpstr>
      <vt:lpstr>Solving the maze</vt:lpstr>
      <vt:lpstr>Solving the maze</vt:lpstr>
      <vt:lpstr>Solving the maze</vt:lpstr>
      <vt:lpstr>Search algorithm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Search algorithms</vt:lpstr>
      <vt:lpstr>Search algorithms</vt:lpstr>
      <vt:lpstr>N-queens problem</vt:lpstr>
      <vt:lpstr>N-queens problem</vt:lpstr>
      <vt:lpstr>N-queens problem</vt:lpstr>
      <vt:lpstr>N-queens problem</vt:lpstr>
      <vt:lpstr>Search algorithm</vt:lpstr>
      <vt:lpstr>N queens problem</vt:lpstr>
    </vt:vector>
  </TitlesOfParts>
  <Company>Pomona College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Robert Kauchak</cp:lastModifiedBy>
  <cp:revision>649</cp:revision>
  <cp:lastPrinted>2019-04-03T17:10:14Z</cp:lastPrinted>
  <dcterms:created xsi:type="dcterms:W3CDTF">2011-02-09T18:38:39Z</dcterms:created>
  <dcterms:modified xsi:type="dcterms:W3CDTF">2019-04-03T17:10:17Z</dcterms:modified>
</cp:coreProperties>
</file>