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256" r:id="rId2"/>
    <p:sldId id="784" r:id="rId3"/>
    <p:sldId id="782" r:id="rId4"/>
    <p:sldId id="775" r:id="rId5"/>
    <p:sldId id="776" r:id="rId6"/>
    <p:sldId id="777" r:id="rId7"/>
    <p:sldId id="781" r:id="rId8"/>
    <p:sldId id="778" r:id="rId9"/>
    <p:sldId id="779" r:id="rId10"/>
    <p:sldId id="865" r:id="rId11"/>
    <p:sldId id="787" r:id="rId12"/>
    <p:sldId id="793" r:id="rId13"/>
    <p:sldId id="795" r:id="rId14"/>
    <p:sldId id="862" r:id="rId15"/>
    <p:sldId id="863" r:id="rId16"/>
    <p:sldId id="864" r:id="rId17"/>
    <p:sldId id="800" r:id="rId18"/>
    <p:sldId id="810" r:id="rId19"/>
    <p:sldId id="811" r:id="rId20"/>
    <p:sldId id="812" r:id="rId21"/>
    <p:sldId id="803" r:id="rId22"/>
    <p:sldId id="804" r:id="rId23"/>
    <p:sldId id="805" r:id="rId24"/>
    <p:sldId id="806" r:id="rId25"/>
    <p:sldId id="813" r:id="rId26"/>
    <p:sldId id="815" r:id="rId27"/>
    <p:sldId id="818" r:id="rId28"/>
    <p:sldId id="817" r:id="rId29"/>
    <p:sldId id="819" r:id="rId30"/>
    <p:sldId id="820" r:id="rId31"/>
    <p:sldId id="821" r:id="rId32"/>
    <p:sldId id="822" r:id="rId33"/>
    <p:sldId id="823" r:id="rId34"/>
    <p:sldId id="824" r:id="rId35"/>
    <p:sldId id="825" r:id="rId36"/>
    <p:sldId id="828" r:id="rId37"/>
    <p:sldId id="829" r:id="rId38"/>
    <p:sldId id="830" r:id="rId39"/>
    <p:sldId id="831" r:id="rId40"/>
    <p:sldId id="833" r:id="rId41"/>
    <p:sldId id="834" r:id="rId42"/>
    <p:sldId id="835" r:id="rId43"/>
    <p:sldId id="836" r:id="rId44"/>
    <p:sldId id="837" r:id="rId45"/>
    <p:sldId id="838" r:id="rId46"/>
    <p:sldId id="839" r:id="rId47"/>
    <p:sldId id="840" r:id="rId48"/>
    <p:sldId id="845" r:id="rId49"/>
    <p:sldId id="849" r:id="rId50"/>
    <p:sldId id="846" r:id="rId51"/>
    <p:sldId id="848" r:id="rId52"/>
    <p:sldId id="859" r:id="rId53"/>
    <p:sldId id="850" r:id="rId54"/>
    <p:sldId id="853" r:id="rId55"/>
    <p:sldId id="852" r:id="rId56"/>
    <p:sldId id="866" r:id="rId57"/>
    <p:sldId id="855" r:id="rId58"/>
    <p:sldId id="867" r:id="rId59"/>
    <p:sldId id="868" r:id="rId60"/>
    <p:sldId id="869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44" autoAdjust="0"/>
    <p:restoredTop sz="86749" autoAdjust="0"/>
  </p:normalViewPr>
  <p:slideViewPr>
    <p:cSldViewPr snapToObjects="1">
      <p:cViewPr varScale="1">
        <p:scale>
          <a:sx n="96" d="100"/>
          <a:sy n="96" d="100"/>
        </p:scale>
        <p:origin x="32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9C2C0-B0B7-1B40-8934-7B0301BA1765}" type="datetimeFigureOut">
              <a:rPr lang="en-US" smtClean="0"/>
              <a:t>4/12/19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593AE-8349-1849-802D-29D55DD25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05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1286" indent="-281264"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5055" indent="-225011"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5077" indent="-225011"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25099" indent="-225011" defTabSz="91410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5121" indent="-225011" defTabSz="9141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25143" indent="-225011" defTabSz="9141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75165" indent="-225011" defTabSz="9141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25187" indent="-225011" defTabSz="9141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41D66A-36E7-0A4A-8161-A599E086985A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75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95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97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66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265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60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informed Search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David Kauchak</a:t>
            </a:r>
          </a:p>
          <a:p>
            <a:r>
              <a:rPr lang="en-US" dirty="0"/>
              <a:t>CS51A – 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Assignment 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10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839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8392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from: Claremont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to:Rowland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Heights</a:t>
            </a:r>
          </a:p>
        </p:txBody>
      </p:sp>
      <p:pic>
        <p:nvPicPr>
          <p:cNvPr id="3277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6"/>
          <p:cNvSpPr txBox="1">
            <a:spLocks noChangeArrowheads="1"/>
          </p:cNvSpPr>
          <p:nvPr/>
        </p:nvSpPr>
        <p:spPr bwMode="auto">
          <a:xfrm>
            <a:off x="1143000" y="1066800"/>
            <a:ext cx="739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FF0000"/>
                </a:solidFill>
              </a:rPr>
              <a:t>What would the search algorithms do?</a:t>
            </a:r>
          </a:p>
        </p:txBody>
      </p:sp>
    </p:spTree>
    <p:extLst>
      <p:ext uri="{BB962C8B-B14F-4D97-AF65-F5344CB8AC3E}">
        <p14:creationId xmlns:p14="http://schemas.microsoft.com/office/powerpoint/2010/main" val="3468568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from: Claremont </a:t>
            </a:r>
            <a:r>
              <a:rPr lang="en-US" sz="3600" dirty="0" err="1">
                <a:latin typeface="Arial" charset="0"/>
                <a:ea typeface="ＭＳ Ｐゴシック" charset="0"/>
                <a:cs typeface="ＭＳ Ｐゴシック" charset="0"/>
              </a:rPr>
              <a:t>to:Rowland</a:t>
            </a: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 Heights</a:t>
            </a:r>
          </a:p>
        </p:txBody>
      </p:sp>
      <p:pic>
        <p:nvPicPr>
          <p:cNvPr id="3379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Box 5"/>
          <p:cNvSpPr txBox="1">
            <a:spLocks noChangeArrowheads="1"/>
          </p:cNvSpPr>
          <p:nvPr/>
        </p:nvSpPr>
        <p:spPr bwMode="auto">
          <a:xfrm>
            <a:off x="457200" y="1152525"/>
            <a:ext cx="701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0000FF"/>
                </a:solidFill>
              </a:rPr>
              <a:t>DFS</a:t>
            </a:r>
          </a:p>
        </p:txBody>
      </p:sp>
      <p:cxnSp>
        <p:nvCxnSpPr>
          <p:cNvPr id="33796" name="Curved Connector 11"/>
          <p:cNvCxnSpPr>
            <a:cxnSpLocks noChangeShapeType="1"/>
          </p:cNvCxnSpPr>
          <p:nvPr/>
        </p:nvCxnSpPr>
        <p:spPr bwMode="auto">
          <a:xfrm rot="10800000">
            <a:off x="4572000" y="2819400"/>
            <a:ext cx="1447800" cy="4572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3797" name="Curved Connector 13"/>
          <p:cNvCxnSpPr>
            <a:cxnSpLocks noChangeShapeType="1"/>
          </p:cNvCxnSpPr>
          <p:nvPr/>
        </p:nvCxnSpPr>
        <p:spPr bwMode="auto">
          <a:xfrm rot="10800000">
            <a:off x="2514600" y="2438400"/>
            <a:ext cx="2057400" cy="3810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3798" name="Curved Connector 15"/>
          <p:cNvCxnSpPr>
            <a:cxnSpLocks noChangeShapeType="1"/>
          </p:cNvCxnSpPr>
          <p:nvPr/>
        </p:nvCxnSpPr>
        <p:spPr bwMode="auto">
          <a:xfrm>
            <a:off x="914400" y="2286000"/>
            <a:ext cx="1524000" cy="1524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90107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from: Claremont </a:t>
            </a:r>
            <a:r>
              <a:rPr lang="en-US" sz="3600" dirty="0" err="1">
                <a:latin typeface="Arial" charset="0"/>
                <a:ea typeface="ＭＳ Ｐゴシック" charset="0"/>
                <a:cs typeface="ＭＳ Ｐゴシック" charset="0"/>
              </a:rPr>
              <a:t>to:Rowland</a:t>
            </a: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 Heights</a:t>
            </a:r>
          </a:p>
        </p:txBody>
      </p:sp>
      <p:pic>
        <p:nvPicPr>
          <p:cNvPr id="3481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Box 5"/>
          <p:cNvSpPr txBox="1">
            <a:spLocks noChangeArrowheads="1"/>
          </p:cNvSpPr>
          <p:nvPr/>
        </p:nvSpPr>
        <p:spPr bwMode="auto">
          <a:xfrm>
            <a:off x="457200" y="1152525"/>
            <a:ext cx="701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0000FF"/>
                </a:solidFill>
              </a:rPr>
              <a:t>BFS</a:t>
            </a:r>
          </a:p>
        </p:txBody>
      </p:sp>
      <p:sp>
        <p:nvSpPr>
          <p:cNvPr id="34820" name="Oval 7"/>
          <p:cNvSpPr>
            <a:spLocks noChangeArrowheads="1"/>
          </p:cNvSpPr>
          <p:nvPr/>
        </p:nvSpPr>
        <p:spPr bwMode="auto">
          <a:xfrm>
            <a:off x="5181600" y="2438400"/>
            <a:ext cx="1752600" cy="1676400"/>
          </a:xfrm>
          <a:prstGeom prst="ellipse">
            <a:avLst/>
          </a:prstGeom>
          <a:solidFill>
            <a:schemeClr val="accent1">
              <a:alpha val="32156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1" name="Oval 8"/>
          <p:cNvSpPr>
            <a:spLocks noChangeArrowheads="1"/>
          </p:cNvSpPr>
          <p:nvPr/>
        </p:nvSpPr>
        <p:spPr bwMode="auto">
          <a:xfrm>
            <a:off x="4724400" y="2057400"/>
            <a:ext cx="2667000" cy="2514600"/>
          </a:xfrm>
          <a:prstGeom prst="ellipse">
            <a:avLst/>
          </a:prstGeom>
          <a:solidFill>
            <a:schemeClr val="accent1">
              <a:alpha val="32156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2" name="Oval 9"/>
          <p:cNvSpPr>
            <a:spLocks noChangeArrowheads="1"/>
          </p:cNvSpPr>
          <p:nvPr/>
        </p:nvSpPr>
        <p:spPr bwMode="auto">
          <a:xfrm>
            <a:off x="4343400" y="1676400"/>
            <a:ext cx="3352800" cy="3276600"/>
          </a:xfrm>
          <a:prstGeom prst="ellipse">
            <a:avLst/>
          </a:prstGeom>
          <a:solidFill>
            <a:schemeClr val="accent1">
              <a:alpha val="32156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68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 idx="4294967295"/>
          </p:nvPr>
        </p:nvSpPr>
        <p:spPr>
          <a:xfrm>
            <a:off x="990600" y="0"/>
            <a:ext cx="8153400" cy="9906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from: Claremont to: Rowland Heights</a:t>
            </a:r>
          </a:p>
        </p:txBody>
      </p:sp>
      <p:pic>
        <p:nvPicPr>
          <p:cNvPr id="3584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Box 11"/>
          <p:cNvSpPr txBox="1">
            <a:spLocks noChangeArrowheads="1"/>
          </p:cNvSpPr>
          <p:nvPr/>
        </p:nvSpPr>
        <p:spPr bwMode="auto">
          <a:xfrm>
            <a:off x="3369912" y="1048543"/>
            <a:ext cx="175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dirty="0">
                <a:solidFill>
                  <a:srgbClr val="FF0000"/>
                </a:solidFill>
              </a:rPr>
              <a:t>Ideas?</a:t>
            </a:r>
          </a:p>
        </p:txBody>
      </p:sp>
    </p:spTree>
    <p:extLst>
      <p:ext uri="{BB962C8B-B14F-4D97-AF65-F5344CB8AC3E}">
        <p14:creationId xmlns:p14="http://schemas.microsoft.com/office/powerpoint/2010/main" val="431962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 idx="4294967295"/>
          </p:nvPr>
        </p:nvSpPr>
        <p:spPr>
          <a:xfrm>
            <a:off x="990600" y="0"/>
            <a:ext cx="8153400" cy="9906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from: Claremont to: Rowland Heights</a:t>
            </a:r>
          </a:p>
        </p:txBody>
      </p:sp>
      <p:pic>
        <p:nvPicPr>
          <p:cNvPr id="3584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88265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Box 5"/>
          <p:cNvSpPr txBox="1">
            <a:spLocks noChangeArrowheads="1"/>
          </p:cNvSpPr>
          <p:nvPr/>
        </p:nvSpPr>
        <p:spPr bwMode="auto">
          <a:xfrm>
            <a:off x="381000" y="914400"/>
            <a:ext cx="830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FF"/>
                </a:solidFill>
              </a:rPr>
              <a:t>We’d like to bias search towards the actual solution</a:t>
            </a:r>
          </a:p>
        </p:txBody>
      </p:sp>
      <p:sp>
        <p:nvSpPr>
          <p:cNvPr id="35844" name="Isosceles Triangle 10"/>
          <p:cNvSpPr>
            <a:spLocks noChangeArrowheads="1"/>
          </p:cNvSpPr>
          <p:nvPr/>
        </p:nvSpPr>
        <p:spPr bwMode="auto">
          <a:xfrm rot="3052018">
            <a:off x="3213894" y="2458244"/>
            <a:ext cx="2159000" cy="4462462"/>
          </a:xfrm>
          <a:prstGeom prst="triangle">
            <a:avLst>
              <a:gd name="adj" fmla="val 50000"/>
            </a:avLst>
          </a:prstGeom>
          <a:solidFill>
            <a:schemeClr val="accent1">
              <a:alpha val="45882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7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Informed search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Autofit/>
          </a:bodyPr>
          <a:lstStyle/>
          <a:p>
            <a:pPr marL="0" indent="0">
              <a:buFontTx/>
              <a:buNone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Order </a:t>
            </a:r>
            <a:r>
              <a:rPr lang="en-US" sz="2800" dirty="0" err="1">
                <a:latin typeface="Arial" charset="0"/>
                <a:ea typeface="ＭＳ Ｐゴシック" charset="0"/>
                <a:cs typeface="ＭＳ Ｐゴシック" charset="0"/>
              </a:rPr>
              <a:t>to_visit</a:t>
            </a: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 based on some knowledge of the world that estimates how 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good</a:t>
            </a:r>
            <a:r>
              <a:rPr lang="ja-JP" altLang="en-US" sz="2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2800" dirty="0">
                <a:latin typeface="Arial" charset="0"/>
                <a:ea typeface="ＭＳ Ｐゴシック" charset="0"/>
                <a:cs typeface="ＭＳ Ｐゴシック" charset="0"/>
              </a:rPr>
              <a:t> a state is</a:t>
            </a:r>
          </a:p>
          <a:p>
            <a:pPr lvl="1"/>
            <a:r>
              <a:rPr lang="en-US" sz="2400" i="1" dirty="0">
                <a:latin typeface="Arial" charset="0"/>
                <a:ea typeface="ＭＳ Ｐゴシック" charset="0"/>
              </a:rPr>
              <a:t>h(n)</a:t>
            </a:r>
            <a:r>
              <a:rPr lang="en-US" sz="2400" dirty="0">
                <a:latin typeface="Arial" charset="0"/>
                <a:ea typeface="ＭＳ Ｐゴシック" charset="0"/>
              </a:rPr>
              <a:t> is called an evaluation function</a:t>
            </a:r>
          </a:p>
          <a:p>
            <a:pPr marL="0" indent="0">
              <a:buFontTx/>
              <a:buNone/>
            </a:pPr>
            <a:endParaRPr lang="en-US" sz="2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800" b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Best-first search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rank </a:t>
            </a:r>
            <a:r>
              <a:rPr lang="en-US" sz="2400" dirty="0" err="1">
                <a:latin typeface="Arial" charset="0"/>
                <a:ea typeface="ＭＳ Ｐゴシック" charset="0"/>
              </a:rPr>
              <a:t>to_visit</a:t>
            </a:r>
            <a:r>
              <a:rPr lang="en-US" sz="2400" dirty="0">
                <a:latin typeface="Arial" charset="0"/>
                <a:ea typeface="ＭＳ Ｐゴシック" charset="0"/>
              </a:rPr>
              <a:t> based on </a:t>
            </a:r>
            <a:r>
              <a:rPr lang="en-US" sz="2400" i="1" dirty="0">
                <a:latin typeface="Arial" charset="0"/>
                <a:ea typeface="ＭＳ Ｐゴシック" charset="0"/>
              </a:rPr>
              <a:t>h(n)</a:t>
            </a:r>
            <a:endParaRPr lang="en-US" sz="2800" dirty="0">
              <a:latin typeface="Arial" charset="0"/>
              <a:ea typeface="ＭＳ Ｐゴシック" charset="0"/>
            </a:endParaRP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take the most desirable state in </a:t>
            </a:r>
            <a:r>
              <a:rPr lang="en-US" sz="2400" dirty="0" err="1">
                <a:latin typeface="Arial" charset="0"/>
                <a:ea typeface="ＭＳ Ｐゴシック" charset="0"/>
              </a:rPr>
              <a:t>to_visit</a:t>
            </a:r>
            <a:r>
              <a:rPr lang="en-US" sz="2400" dirty="0">
                <a:latin typeface="Arial" charset="0"/>
                <a:ea typeface="ＭＳ Ｐゴシック" charset="0"/>
              </a:rPr>
              <a:t> first</a:t>
            </a:r>
          </a:p>
          <a:p>
            <a:pPr lvl="1"/>
            <a:r>
              <a:rPr lang="en-US" sz="2400" dirty="0">
                <a:latin typeface="Arial" charset="0"/>
                <a:ea typeface="ＭＳ Ｐゴシック" charset="0"/>
              </a:rPr>
              <a:t>different approaches depending on how we define </a:t>
            </a:r>
            <a:r>
              <a:rPr lang="en-US" sz="2400" i="1" dirty="0">
                <a:latin typeface="Arial" charset="0"/>
                <a:ea typeface="ＭＳ Ｐゴシック" charset="0"/>
              </a:rPr>
              <a:t>h(n)</a:t>
            </a:r>
            <a:endParaRPr lang="en-US" sz="2000" i="1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4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7772400" cy="11430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Heuristic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077200" cy="3581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Merriam-Webster's Online Dictionary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Heuristic (pron. \</a:t>
            </a:r>
            <a:r>
              <a:rPr lang="en-US" sz="2400" dirty="0" err="1">
                <a:latin typeface="Arial" charset="0"/>
                <a:ea typeface="ＭＳ Ｐゴシック" charset="0"/>
              </a:rPr>
              <a:t>hy</a:t>
            </a:r>
            <a:r>
              <a:rPr lang="en-US" sz="2400" i="1" dirty="0" err="1">
                <a:latin typeface="Arial" charset="0"/>
                <a:ea typeface="ＭＳ Ｐゴシック" charset="0"/>
              </a:rPr>
              <a:t>u</a:t>
            </a:r>
            <a:r>
              <a:rPr lang="en-US" sz="2400" dirty="0">
                <a:latin typeface="Arial" charset="0"/>
                <a:ea typeface="ＭＳ Ｐゴシック" charset="0"/>
              </a:rPr>
              <a:t>-</a:t>
            </a:r>
            <a:r>
              <a:rPr lang="ja-JP" altLang="en-US" sz="2400" i="1" dirty="0">
                <a:latin typeface="Arial" charset="0"/>
                <a:ea typeface="ＭＳ Ｐゴシック" charset="0"/>
              </a:rPr>
              <a:t>’</a:t>
            </a:r>
            <a:r>
              <a:rPr lang="en-US" altLang="ja-JP" sz="2400" dirty="0" err="1">
                <a:latin typeface="Arial" charset="0"/>
                <a:ea typeface="ＭＳ Ｐゴシック" charset="0"/>
              </a:rPr>
              <a:t>ris-tik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\):  adj. [from Greek </a:t>
            </a:r>
            <a:r>
              <a:rPr lang="en-US" altLang="ja-JP" sz="2400" i="1" dirty="0" err="1">
                <a:latin typeface="Arial" charset="0"/>
                <a:ea typeface="ＭＳ Ｐゴシック" charset="0"/>
              </a:rPr>
              <a:t>heuriskein</a:t>
            </a:r>
            <a:r>
              <a:rPr lang="en-US" altLang="ja-JP" sz="2400" dirty="0">
                <a:latin typeface="Arial" charset="0"/>
                <a:ea typeface="ＭＳ Ｐゴシック" charset="0"/>
              </a:rPr>
              <a:t> to discover.] involving or serving as an aid to learning, discovery, or problem-solving by experimental and especially trial-and-error methods </a:t>
            </a:r>
            <a:endParaRPr lang="en-US" altLang="ja-JP" sz="1600" dirty="0">
              <a:latin typeface="Arial" charset="0"/>
              <a:ea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18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b="1" dirty="0">
                <a:latin typeface="Arial" charset="0"/>
                <a:ea typeface="ＭＳ Ｐゴシック" charset="0"/>
                <a:cs typeface="ＭＳ Ｐゴシック" charset="0"/>
              </a:rPr>
              <a:t>The Free On-line Dictionary of Computing (2/19/13) </a:t>
            </a: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</a:rPr>
              <a:t>heuristic  1. Of or relating to a usually speculative formulation serving as a guide in the investigation or solution of a problem: "The historian discovers the past by the judicious use of such a heuristic device as the 'ideal type'" (Karl J. </a:t>
            </a:r>
            <a:r>
              <a:rPr lang="en-US" sz="2400" dirty="0" err="1">
                <a:latin typeface="Arial" charset="0"/>
                <a:ea typeface="ＭＳ Ｐゴシック" charset="0"/>
              </a:rPr>
              <a:t>Weintraub</a:t>
            </a:r>
            <a:r>
              <a:rPr lang="en-US" sz="2400" dirty="0">
                <a:latin typeface="Arial" charset="0"/>
                <a:ea typeface="ＭＳ Ｐゴシック" charset="0"/>
              </a:rPr>
              <a:t>).</a:t>
            </a:r>
            <a:endParaRPr lang="en-US" sz="1600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92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Heuristic function: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h(n)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51355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An estimate of how close the node is to a goal</a:t>
            </a:r>
          </a:p>
          <a:p>
            <a:pPr marL="0" indent="0"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Uses domain-specific knowledge!</a:t>
            </a:r>
          </a:p>
          <a:p>
            <a:pPr marL="0" indent="0"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Examples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Map path finding?</a:t>
            </a:r>
          </a:p>
          <a:p>
            <a:pPr lvl="1"/>
            <a:endParaRPr lang="en-US" sz="20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  <a:p>
            <a:pPr lvl="1"/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8-puzzle?</a:t>
            </a:r>
          </a:p>
          <a:p>
            <a:pPr lvl="1"/>
            <a:endParaRPr lang="en-US" sz="20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  <a:p>
            <a:pPr lvl="1"/>
            <a:endParaRPr lang="en-US" sz="20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  <a:p>
            <a:pPr lvl="1"/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Missionaries and cannibals?</a:t>
            </a:r>
          </a:p>
        </p:txBody>
      </p:sp>
    </p:spTree>
    <p:extLst>
      <p:ext uri="{BB962C8B-B14F-4D97-AF65-F5344CB8AC3E}">
        <p14:creationId xmlns:p14="http://schemas.microsoft.com/office/powerpoint/2010/main" val="404885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Heuristic function: </a:t>
            </a:r>
            <a:r>
              <a:rPr lang="en-US" i="1">
                <a:latin typeface="Arial" charset="0"/>
                <a:ea typeface="ＭＳ Ｐゴシック" charset="0"/>
                <a:cs typeface="ＭＳ Ｐゴシック" charset="0"/>
              </a:rPr>
              <a:t>h(n)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51355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An estimate of how close the node is to a goal</a:t>
            </a:r>
          </a:p>
          <a:p>
            <a:pPr marL="0" indent="0"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Uses domain-specific knowledge!</a:t>
            </a:r>
          </a:p>
          <a:p>
            <a:pPr marL="0" indent="0"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Examples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Map path finding?</a:t>
            </a:r>
          </a:p>
          <a:p>
            <a:pPr lvl="2"/>
            <a:r>
              <a:rPr lang="en-US" sz="1800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straight-line distance from the node to the goal (</a:t>
            </a:r>
            <a:r>
              <a:rPr lang="ja-JP" altLang="en-US" sz="1800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“</a:t>
            </a:r>
            <a:r>
              <a:rPr lang="en-US" altLang="ja-JP" sz="1800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as the crow flies</a:t>
            </a:r>
            <a:r>
              <a:rPr lang="ja-JP" altLang="en-US" sz="1800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”</a:t>
            </a:r>
            <a:r>
              <a:rPr lang="en-US" altLang="ja-JP" sz="1800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)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8-puzzle?</a:t>
            </a:r>
          </a:p>
          <a:p>
            <a:pPr lvl="2"/>
            <a:r>
              <a:rPr lang="en-US" sz="1800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how many tiles are out of place</a:t>
            </a:r>
          </a:p>
          <a:p>
            <a:pPr lvl="2"/>
            <a:r>
              <a:rPr lang="en-US" sz="1800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sum of the “distances” of the out of place tiles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Missionaries and cannibals?</a:t>
            </a:r>
          </a:p>
          <a:p>
            <a:pPr lvl="2"/>
            <a:r>
              <a:rPr lang="en-US" sz="1800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number of people on the starting bank</a:t>
            </a:r>
          </a:p>
        </p:txBody>
      </p:sp>
    </p:spTree>
    <p:extLst>
      <p:ext uri="{BB962C8B-B14F-4D97-AF65-F5344CB8AC3E}">
        <p14:creationId xmlns:p14="http://schemas.microsoft.com/office/powerpoint/2010/main" val="68526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heuristics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4600" y="3382406"/>
            <a:ext cx="3286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Which state is better?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496145"/>
              </p:ext>
            </p:extLst>
          </p:nvPr>
        </p:nvGraphicFramePr>
        <p:xfrm>
          <a:off x="755371" y="3429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585209"/>
              </p:ext>
            </p:extLst>
          </p:nvPr>
        </p:nvGraphicFramePr>
        <p:xfrm>
          <a:off x="755371" y="473964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859164"/>
              </p:ext>
            </p:extLst>
          </p:nvPr>
        </p:nvGraphicFramePr>
        <p:xfrm>
          <a:off x="762000" y="2057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18501"/>
              </p:ext>
            </p:extLst>
          </p:nvPr>
        </p:nvGraphicFramePr>
        <p:xfrm>
          <a:off x="6629400" y="2917686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839206" y="4228846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53200" y="2819400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44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heuristics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5183194"/>
            <a:ext cx="556654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How many tiles are out of place?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EBE4770-DB7B-E449-93C8-AA1324A3F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899937"/>
              </p:ext>
            </p:extLst>
          </p:nvPr>
        </p:nvGraphicFramePr>
        <p:xfrm>
          <a:off x="2514600" y="2502145"/>
          <a:ext cx="1384851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06EBD14-1A5A-954C-99C3-BD0C829B6E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081790"/>
              </p:ext>
            </p:extLst>
          </p:nvPr>
        </p:nvGraphicFramePr>
        <p:xfrm>
          <a:off x="5181600" y="2508771"/>
          <a:ext cx="1219200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3587BDD-0048-6443-BE55-80451B716096}"/>
              </a:ext>
            </a:extLst>
          </p:cNvPr>
          <p:cNvSpPr txBox="1"/>
          <p:nvPr/>
        </p:nvSpPr>
        <p:spPr>
          <a:xfrm>
            <a:off x="5359157" y="4038600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764077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heuristics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EBE4770-DB7B-E449-93C8-AA1324A3F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22795"/>
              </p:ext>
            </p:extLst>
          </p:nvPr>
        </p:nvGraphicFramePr>
        <p:xfrm>
          <a:off x="2514600" y="2502145"/>
          <a:ext cx="1358526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06EBD14-1A5A-954C-99C3-BD0C829B6E7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81600" y="2508771"/>
          <a:ext cx="1219200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E68B4C6-A017-A84E-A0D7-85FCB031A978}"/>
              </a:ext>
            </a:extLst>
          </p:cNvPr>
          <p:cNvSpPr/>
          <p:nvPr/>
        </p:nvSpPr>
        <p:spPr>
          <a:xfrm>
            <a:off x="2514600" y="25584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250B152-0F27-2845-B243-2366C3CBCDBA}"/>
              </a:ext>
            </a:extLst>
          </p:cNvPr>
          <p:cNvSpPr/>
          <p:nvPr/>
        </p:nvSpPr>
        <p:spPr>
          <a:xfrm>
            <a:off x="2514600" y="30156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21F20E3-3638-8A41-99C8-A02DA021F91B}"/>
              </a:ext>
            </a:extLst>
          </p:cNvPr>
          <p:cNvSpPr/>
          <p:nvPr/>
        </p:nvSpPr>
        <p:spPr>
          <a:xfrm>
            <a:off x="2971800" y="34728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1B70FB3-830C-8F41-B5A3-5F91AC2768BA}"/>
              </a:ext>
            </a:extLst>
          </p:cNvPr>
          <p:cNvSpPr/>
          <p:nvPr/>
        </p:nvSpPr>
        <p:spPr>
          <a:xfrm>
            <a:off x="2971800" y="30156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A6151A1-0339-9E4C-8C4C-ADB5902C386F}"/>
              </a:ext>
            </a:extLst>
          </p:cNvPr>
          <p:cNvSpPr/>
          <p:nvPr/>
        </p:nvSpPr>
        <p:spPr>
          <a:xfrm>
            <a:off x="2971800" y="25584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632E45-7C3E-2B41-A2CD-A60524E8AA42}"/>
              </a:ext>
            </a:extLst>
          </p:cNvPr>
          <p:cNvSpPr txBox="1"/>
          <p:nvPr/>
        </p:nvSpPr>
        <p:spPr>
          <a:xfrm>
            <a:off x="3733800" y="5211794"/>
            <a:ext cx="4959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4B110D-ABB9-D145-8776-B3F718764B74}"/>
              </a:ext>
            </a:extLst>
          </p:cNvPr>
          <p:cNvSpPr txBox="1"/>
          <p:nvPr/>
        </p:nvSpPr>
        <p:spPr>
          <a:xfrm>
            <a:off x="5359157" y="4038600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3221122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heuristics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5183194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is the “distance” of the tiles that are out of place?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F5C57BD-E6FD-0747-BF90-2D642C10FEB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14600" y="2502145"/>
          <a:ext cx="1358526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1A5B3A5-1FA5-3749-8FF2-EE05DA54AA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81600" y="2508771"/>
          <a:ext cx="1219200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B372FBF-1C67-6D41-A966-E580C565C5B0}"/>
              </a:ext>
            </a:extLst>
          </p:cNvPr>
          <p:cNvSpPr txBox="1"/>
          <p:nvPr/>
        </p:nvSpPr>
        <p:spPr>
          <a:xfrm>
            <a:off x="5359157" y="4038600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Goal</a:t>
            </a:r>
          </a:p>
        </p:txBody>
      </p:sp>
    </p:spTree>
    <p:extLst>
      <p:ext uri="{BB962C8B-B14F-4D97-AF65-F5344CB8AC3E}">
        <p14:creationId xmlns:p14="http://schemas.microsoft.com/office/powerpoint/2010/main" val="4242638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heuristics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F5C57BD-E6FD-0747-BF90-2D642C10FEB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14600" y="2502145"/>
          <a:ext cx="1358526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1A5B3A5-1FA5-3749-8FF2-EE05DA54AAE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81600" y="2508771"/>
          <a:ext cx="1219200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EEF407B-1D93-8B4F-83E8-3EB84E17C5C6}"/>
              </a:ext>
            </a:extLst>
          </p:cNvPr>
          <p:cNvSpPr/>
          <p:nvPr/>
        </p:nvSpPr>
        <p:spPr>
          <a:xfrm>
            <a:off x="2514600" y="25584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5E54713-E3D5-7247-8B01-F5B40E2DE9C7}"/>
              </a:ext>
            </a:extLst>
          </p:cNvPr>
          <p:cNvSpPr/>
          <p:nvPr/>
        </p:nvSpPr>
        <p:spPr>
          <a:xfrm>
            <a:off x="2514600" y="30156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3EB0D18-F8D2-0C49-93C0-2263F173BF57}"/>
              </a:ext>
            </a:extLst>
          </p:cNvPr>
          <p:cNvSpPr/>
          <p:nvPr/>
        </p:nvSpPr>
        <p:spPr>
          <a:xfrm>
            <a:off x="2971800" y="34728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0886D8D-E58E-1140-A746-ABB12F309E6D}"/>
              </a:ext>
            </a:extLst>
          </p:cNvPr>
          <p:cNvSpPr/>
          <p:nvPr/>
        </p:nvSpPr>
        <p:spPr>
          <a:xfrm>
            <a:off x="2971800" y="30156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1017AC9-86EA-5E44-9AA0-EF932FF7189B}"/>
              </a:ext>
            </a:extLst>
          </p:cNvPr>
          <p:cNvSpPr/>
          <p:nvPr/>
        </p:nvSpPr>
        <p:spPr>
          <a:xfrm>
            <a:off x="2971800" y="2558467"/>
            <a:ext cx="381000" cy="413333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372FBF-1C67-6D41-A966-E580C565C5B0}"/>
              </a:ext>
            </a:extLst>
          </p:cNvPr>
          <p:cNvSpPr txBox="1"/>
          <p:nvPr/>
        </p:nvSpPr>
        <p:spPr>
          <a:xfrm>
            <a:off x="5359157" y="4038600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Goal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97313C-F062-2849-A8D0-5550F6925360}"/>
              </a:ext>
            </a:extLst>
          </p:cNvPr>
          <p:cNvSpPr txBox="1"/>
          <p:nvPr/>
        </p:nvSpPr>
        <p:spPr>
          <a:xfrm>
            <a:off x="3193170" y="36576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3FEEC1-A6A2-A246-BDD4-E6DD726F19FF}"/>
              </a:ext>
            </a:extLst>
          </p:cNvPr>
          <p:cNvSpPr txBox="1"/>
          <p:nvPr/>
        </p:nvSpPr>
        <p:spPr>
          <a:xfrm>
            <a:off x="2667000" y="32120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4E8755-6AA6-434E-B785-752D9EA65CD6}"/>
              </a:ext>
            </a:extLst>
          </p:cNvPr>
          <p:cNvSpPr txBox="1"/>
          <p:nvPr/>
        </p:nvSpPr>
        <p:spPr>
          <a:xfrm>
            <a:off x="2667000" y="2798802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CBA189-5B52-6F46-8EF7-B9D18E9CF838}"/>
              </a:ext>
            </a:extLst>
          </p:cNvPr>
          <p:cNvSpPr txBox="1"/>
          <p:nvPr/>
        </p:nvSpPr>
        <p:spPr>
          <a:xfrm>
            <a:off x="3124200" y="32120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DE6C69-39C5-864E-8017-59DA097A3E7F}"/>
              </a:ext>
            </a:extLst>
          </p:cNvPr>
          <p:cNvSpPr txBox="1"/>
          <p:nvPr/>
        </p:nvSpPr>
        <p:spPr>
          <a:xfrm>
            <a:off x="3193170" y="2754868"/>
            <a:ext cx="307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7B9058-A2E6-D04D-BF8B-60053B5BBADA}"/>
              </a:ext>
            </a:extLst>
          </p:cNvPr>
          <p:cNvSpPr txBox="1"/>
          <p:nvPr/>
        </p:nvSpPr>
        <p:spPr>
          <a:xfrm>
            <a:off x="3733800" y="5211794"/>
            <a:ext cx="4959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5062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heuristics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0" y="1767134"/>
            <a:ext cx="1932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Tiles out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1676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Sum of distances for out of place tiles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438400"/>
            <a:ext cx="4953000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19559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400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92656" y="4433481"/>
            <a:ext cx="626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?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718739"/>
              </p:ext>
            </p:extLst>
          </p:nvPr>
        </p:nvGraphicFramePr>
        <p:xfrm>
          <a:off x="755371" y="40233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715433"/>
              </p:ext>
            </p:extLst>
          </p:nvPr>
        </p:nvGraphicFramePr>
        <p:xfrm>
          <a:off x="755371" y="5334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866291"/>
              </p:ext>
            </p:extLst>
          </p:nvPr>
        </p:nvGraphicFramePr>
        <p:xfrm>
          <a:off x="762000" y="2651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884850"/>
              </p:ext>
            </p:extLst>
          </p:nvPr>
        </p:nvGraphicFramePr>
        <p:xfrm>
          <a:off x="7620000" y="3043908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829806" y="4355068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43800" y="2945622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6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heuristics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0" y="1767134"/>
            <a:ext cx="1932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Tiles out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1676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Sum of distances for out of place tiles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438400"/>
            <a:ext cx="4953000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19559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400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6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530892"/>
              </p:ext>
            </p:extLst>
          </p:nvPr>
        </p:nvGraphicFramePr>
        <p:xfrm>
          <a:off x="755371" y="40233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72195"/>
              </p:ext>
            </p:extLst>
          </p:nvPr>
        </p:nvGraphicFramePr>
        <p:xfrm>
          <a:off x="755371" y="5334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745526"/>
              </p:ext>
            </p:extLst>
          </p:nvPr>
        </p:nvGraphicFramePr>
        <p:xfrm>
          <a:off x="762000" y="2651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150349"/>
              </p:ext>
            </p:extLst>
          </p:nvPr>
        </p:nvGraphicFramePr>
        <p:xfrm>
          <a:off x="7620000" y="3043908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829806" y="4355068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43800" y="2945622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43200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9041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24484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10325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143000" y="4419600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143000" y="47505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38200" y="53601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143000" y="60459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219200" y="4876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19200" y="4495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5483423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44043" y="60960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60052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heuristics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0" y="1767134"/>
            <a:ext cx="1932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Tiles out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1676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Sum of distances for out of place tiles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438400"/>
            <a:ext cx="4953000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19559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400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786705"/>
              </p:ext>
            </p:extLst>
          </p:nvPr>
        </p:nvGraphicFramePr>
        <p:xfrm>
          <a:off x="755371" y="40233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378705"/>
              </p:ext>
            </p:extLst>
          </p:nvPr>
        </p:nvGraphicFramePr>
        <p:xfrm>
          <a:off x="755371" y="5334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047531"/>
              </p:ext>
            </p:extLst>
          </p:nvPr>
        </p:nvGraphicFramePr>
        <p:xfrm>
          <a:off x="762000" y="2651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875576"/>
              </p:ext>
            </p:extLst>
          </p:nvPr>
        </p:nvGraphicFramePr>
        <p:xfrm>
          <a:off x="7620000" y="3043908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829806" y="4355068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43800" y="2945622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43200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9041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24484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10325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143000" y="4419600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143000" y="47505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38200" y="53601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143000" y="60459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219200" y="4876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19200" y="4495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5483423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44043" y="60960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19559" y="3124200"/>
            <a:ext cx="3127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Which heuristic is better (if either)?</a:t>
            </a:r>
          </a:p>
        </p:txBody>
      </p:sp>
    </p:spTree>
    <p:extLst>
      <p:ext uri="{BB962C8B-B14F-4D97-AF65-F5344CB8AC3E}">
        <p14:creationId xmlns:p14="http://schemas.microsoft.com/office/powerpoint/2010/main" val="2826589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heuristics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0" y="1767134"/>
            <a:ext cx="1932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Tiles out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1676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Sum of distances for out of place tiles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905000" y="2438400"/>
            <a:ext cx="4953000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19559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400" y="27432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999731"/>
              </p:ext>
            </p:extLst>
          </p:nvPr>
        </p:nvGraphicFramePr>
        <p:xfrm>
          <a:off x="755371" y="40233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509476"/>
              </p:ext>
            </p:extLst>
          </p:nvPr>
        </p:nvGraphicFramePr>
        <p:xfrm>
          <a:off x="755371" y="5334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281745"/>
              </p:ext>
            </p:extLst>
          </p:nvPr>
        </p:nvGraphicFramePr>
        <p:xfrm>
          <a:off x="762000" y="2651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21731"/>
              </p:ext>
            </p:extLst>
          </p:nvPr>
        </p:nvGraphicFramePr>
        <p:xfrm>
          <a:off x="7620000" y="3043908"/>
          <a:ext cx="1219200" cy="118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829806" y="4355068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43800" y="2945622"/>
            <a:ext cx="1371600" cy="177877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43200" y="4232628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9041" y="4232628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24484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10325" y="5486400"/>
            <a:ext cx="4110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143000" y="4419600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143000" y="47505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38200" y="53601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143000" y="6045978"/>
            <a:ext cx="228600" cy="278622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219200" y="4876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19200" y="44958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5483423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44043" y="6096000"/>
            <a:ext cx="27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5" name="Oval 34"/>
          <p:cNvSpPr/>
          <p:nvPr/>
        </p:nvSpPr>
        <p:spPr>
          <a:xfrm>
            <a:off x="4724400" y="4114800"/>
            <a:ext cx="1249290" cy="212167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438400" y="3034605"/>
            <a:ext cx="43670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More closely approximates “real” number of steps remaining?</a:t>
            </a:r>
          </a:p>
        </p:txBody>
      </p:sp>
      <p:sp>
        <p:nvSpPr>
          <p:cNvPr id="4" name="Rectangle 3"/>
          <p:cNvSpPr/>
          <p:nvPr/>
        </p:nvSpPr>
        <p:spPr>
          <a:xfrm>
            <a:off x="4495800" y="1676400"/>
            <a:ext cx="2209800" cy="707886"/>
          </a:xfrm>
          <a:prstGeom prst="rect">
            <a:avLst/>
          </a:prstGeom>
          <a:solidFill>
            <a:srgbClr val="0000FF">
              <a:alpha val="2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3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92674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57600" y="1798170"/>
            <a:ext cx="1670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Next states?</a:t>
            </a:r>
          </a:p>
        </p:txBody>
      </p:sp>
    </p:spTree>
    <p:extLst>
      <p:ext uri="{BB962C8B-B14F-4D97-AF65-F5344CB8AC3E}">
        <p14:creationId xmlns:p14="http://schemas.microsoft.com/office/powerpoint/2010/main" val="2807970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806999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079580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046295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580365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19400" y="3741355"/>
            <a:ext cx="3254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Which would you do?</a:t>
            </a:r>
          </a:p>
        </p:txBody>
      </p:sp>
    </p:spTree>
    <p:extLst>
      <p:ext uri="{BB962C8B-B14F-4D97-AF65-F5344CB8AC3E}">
        <p14:creationId xmlns:p14="http://schemas.microsoft.com/office/powerpoint/2010/main" val="256370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872137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816881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274262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250859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19400" y="3741355"/>
            <a:ext cx="3754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Which would DFS choose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4997677"/>
            <a:ext cx="6990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Completely depends on how next states are generated.</a:t>
            </a:r>
          </a:p>
          <a:p>
            <a:r>
              <a:rPr lang="en-US" sz="2400" dirty="0">
                <a:solidFill>
                  <a:srgbClr val="0000FF"/>
                </a:solidFill>
              </a:rPr>
              <a:t>Not an “intelligent” decision!</a:t>
            </a:r>
          </a:p>
        </p:txBody>
      </p:sp>
    </p:spTree>
    <p:extLst>
      <p:ext uri="{BB962C8B-B14F-4D97-AF65-F5344CB8AC3E}">
        <p14:creationId xmlns:p14="http://schemas.microsoft.com/office/powerpoint/2010/main" val="37236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223419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510338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719999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247653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05000" y="3741355"/>
            <a:ext cx="5123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Best first search: out of place tiles?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98596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5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36288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713433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469223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588911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05000" y="3741355"/>
            <a:ext cx="49646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Best first search: distance of tiles?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350065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314576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314576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667000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2667000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667000" y="25146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438400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00656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19400" y="26186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19400" y="22860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19400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5000" y="21336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092808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092808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4445232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216632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78888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97632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45408" y="1836674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5845408" y="2181999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6197832" y="1836674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6197832" y="2181999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6197832" y="2486799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969232" y="1953399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31488" y="22860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50232" y="25908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50232" y="2258199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50232" y="1953399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26570" y="2133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466346" y="21336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68038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689515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479449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850334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841855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47857" y="3741355"/>
            <a:ext cx="1918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Next states?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281585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86200" y="17526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653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40339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118972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706921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060741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207344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700073"/>
              </p:ext>
            </p:extLst>
          </p:nvPr>
        </p:nvGraphicFramePr>
        <p:xfrm>
          <a:off x="2057400" y="3429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873440"/>
              </p:ext>
            </p:extLst>
          </p:nvPr>
        </p:nvGraphicFramePr>
        <p:xfrm>
          <a:off x="35052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592174"/>
              </p:ext>
            </p:extLst>
          </p:nvPr>
        </p:nvGraphicFramePr>
        <p:xfrm>
          <a:off x="4981778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094257"/>
              </p:ext>
            </p:extLst>
          </p:nvPr>
        </p:nvGraphicFramePr>
        <p:xfrm>
          <a:off x="64770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0" name="Straight Arrow Connector 19"/>
          <p:cNvCxnSpPr>
            <a:stCxn id="5" idx="2"/>
            <a:endCxn id="16" idx="0"/>
          </p:cNvCxnSpPr>
          <p:nvPr/>
        </p:nvCxnSpPr>
        <p:spPr>
          <a:xfrm flipH="1">
            <a:off x="2590800" y="2834640"/>
            <a:ext cx="1981200" cy="5943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  <a:endCxn id="17" idx="0"/>
          </p:cNvCxnSpPr>
          <p:nvPr/>
        </p:nvCxnSpPr>
        <p:spPr>
          <a:xfrm flipH="1">
            <a:off x="4038600" y="2834640"/>
            <a:ext cx="533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2"/>
            <a:endCxn id="18" idx="0"/>
          </p:cNvCxnSpPr>
          <p:nvPr/>
        </p:nvCxnSpPr>
        <p:spPr>
          <a:xfrm>
            <a:off x="4572000" y="2834640"/>
            <a:ext cx="943178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2"/>
            <a:endCxn id="19" idx="0"/>
          </p:cNvCxnSpPr>
          <p:nvPr/>
        </p:nvCxnSpPr>
        <p:spPr>
          <a:xfrm>
            <a:off x="4572000" y="2834640"/>
            <a:ext cx="2438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4092808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092808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4445232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216632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78888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26570" y="2133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97632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453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1931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17170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28346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09800" y="5181600"/>
            <a:ext cx="4793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Which next for best first search?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905000" y="21336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66346" y="21336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886200" y="17526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12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464545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439841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795587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82422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928182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196681"/>
              </p:ext>
            </p:extLst>
          </p:nvPr>
        </p:nvGraphicFramePr>
        <p:xfrm>
          <a:off x="2057400" y="3429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703773"/>
              </p:ext>
            </p:extLst>
          </p:nvPr>
        </p:nvGraphicFramePr>
        <p:xfrm>
          <a:off x="35052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203119"/>
              </p:ext>
            </p:extLst>
          </p:nvPr>
        </p:nvGraphicFramePr>
        <p:xfrm>
          <a:off x="4981778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19727"/>
              </p:ext>
            </p:extLst>
          </p:nvPr>
        </p:nvGraphicFramePr>
        <p:xfrm>
          <a:off x="64770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0" name="Straight Arrow Connector 19"/>
          <p:cNvCxnSpPr>
            <a:stCxn id="5" idx="2"/>
            <a:endCxn id="16" idx="0"/>
          </p:cNvCxnSpPr>
          <p:nvPr/>
        </p:nvCxnSpPr>
        <p:spPr>
          <a:xfrm flipH="1">
            <a:off x="2590800" y="2834640"/>
            <a:ext cx="1981200" cy="5943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  <a:endCxn id="17" idx="0"/>
          </p:cNvCxnSpPr>
          <p:nvPr/>
        </p:nvCxnSpPr>
        <p:spPr>
          <a:xfrm flipH="1">
            <a:off x="4038600" y="2834640"/>
            <a:ext cx="533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2"/>
            <a:endCxn id="18" idx="0"/>
          </p:cNvCxnSpPr>
          <p:nvPr/>
        </p:nvCxnSpPr>
        <p:spPr>
          <a:xfrm>
            <a:off x="4572000" y="2834640"/>
            <a:ext cx="943178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2"/>
            <a:endCxn id="19" idx="0"/>
          </p:cNvCxnSpPr>
          <p:nvPr/>
        </p:nvCxnSpPr>
        <p:spPr>
          <a:xfrm>
            <a:off x="4572000" y="2834640"/>
            <a:ext cx="2438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4092808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092808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4445232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216632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78888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26570" y="2133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97632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453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1931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17170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28346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538634"/>
              </p:ext>
            </p:extLst>
          </p:nvPr>
        </p:nvGraphicFramePr>
        <p:xfrm>
          <a:off x="886651" y="4876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68244"/>
              </p:ext>
            </p:extLst>
          </p:nvPr>
        </p:nvGraphicFramePr>
        <p:xfrm>
          <a:off x="2286000" y="4876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5" name="Rectangle 44"/>
          <p:cNvSpPr/>
          <p:nvPr/>
        </p:nvSpPr>
        <p:spPr>
          <a:xfrm>
            <a:off x="3886200" y="17526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828800" y="33528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626173"/>
              </p:ext>
            </p:extLst>
          </p:nvPr>
        </p:nvGraphicFramePr>
        <p:xfrm>
          <a:off x="3683232" y="48615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>
            <a:stCxn id="16" idx="2"/>
            <a:endCxn id="43" idx="0"/>
          </p:cNvCxnSpPr>
          <p:nvPr/>
        </p:nvCxnSpPr>
        <p:spPr>
          <a:xfrm flipH="1">
            <a:off x="1420051" y="4434840"/>
            <a:ext cx="1170749" cy="4419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6" idx="2"/>
            <a:endCxn id="44" idx="0"/>
          </p:cNvCxnSpPr>
          <p:nvPr/>
        </p:nvCxnSpPr>
        <p:spPr>
          <a:xfrm>
            <a:off x="2590800" y="4434840"/>
            <a:ext cx="228600" cy="4419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6" idx="2"/>
            <a:endCxn id="47" idx="0"/>
          </p:cNvCxnSpPr>
          <p:nvPr/>
        </p:nvCxnSpPr>
        <p:spPr>
          <a:xfrm>
            <a:off x="2590800" y="4434840"/>
            <a:ext cx="1625832" cy="4267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420630" y="5181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037346" y="5181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09600" y="51932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68966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543503"/>
              </p:ext>
            </p:extLst>
          </p:nvPr>
        </p:nvGraphicFramePr>
        <p:xfrm>
          <a:off x="3886200" y="1524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851140"/>
              </p:ext>
            </p:extLst>
          </p:nvPr>
        </p:nvGraphicFramePr>
        <p:xfrm>
          <a:off x="22860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321201"/>
              </p:ext>
            </p:extLst>
          </p:nvPr>
        </p:nvGraphicFramePr>
        <p:xfrm>
          <a:off x="40386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446728"/>
              </p:ext>
            </p:extLst>
          </p:nvPr>
        </p:nvGraphicFramePr>
        <p:xfrm>
          <a:off x="5791200" y="1828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8" name="Straight Arrow Connector 7"/>
          <p:cNvCxnSpPr>
            <a:endCxn id="4" idx="0"/>
          </p:cNvCxnSpPr>
          <p:nvPr/>
        </p:nvCxnSpPr>
        <p:spPr>
          <a:xfrm flipH="1">
            <a:off x="2819400" y="1158240"/>
            <a:ext cx="16002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2" idx="2"/>
            <a:endCxn id="5" idx="0"/>
          </p:cNvCxnSpPr>
          <p:nvPr/>
        </p:nvCxnSpPr>
        <p:spPr>
          <a:xfrm>
            <a:off x="4419600" y="1158240"/>
            <a:ext cx="1524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2"/>
            <a:endCxn id="6" idx="0"/>
          </p:cNvCxnSpPr>
          <p:nvPr/>
        </p:nvCxnSpPr>
        <p:spPr>
          <a:xfrm>
            <a:off x="4419600" y="1158240"/>
            <a:ext cx="1905000" cy="6705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439525"/>
              </p:ext>
            </p:extLst>
          </p:nvPr>
        </p:nvGraphicFramePr>
        <p:xfrm>
          <a:off x="76200" y="182388"/>
          <a:ext cx="974034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4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" y="1208032"/>
            <a:ext cx="76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84102"/>
            <a:ext cx="1143000" cy="149326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097937"/>
              </p:ext>
            </p:extLst>
          </p:nvPr>
        </p:nvGraphicFramePr>
        <p:xfrm>
          <a:off x="2057400" y="34290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564883"/>
              </p:ext>
            </p:extLst>
          </p:nvPr>
        </p:nvGraphicFramePr>
        <p:xfrm>
          <a:off x="35052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18165"/>
              </p:ext>
            </p:extLst>
          </p:nvPr>
        </p:nvGraphicFramePr>
        <p:xfrm>
          <a:off x="4981778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291393"/>
              </p:ext>
            </p:extLst>
          </p:nvPr>
        </p:nvGraphicFramePr>
        <p:xfrm>
          <a:off x="6477000" y="34137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0" name="Straight Arrow Connector 19"/>
          <p:cNvCxnSpPr>
            <a:stCxn id="5" idx="2"/>
            <a:endCxn id="16" idx="0"/>
          </p:cNvCxnSpPr>
          <p:nvPr/>
        </p:nvCxnSpPr>
        <p:spPr>
          <a:xfrm flipH="1">
            <a:off x="2590800" y="2834640"/>
            <a:ext cx="1981200" cy="5943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  <a:endCxn id="17" idx="0"/>
          </p:cNvCxnSpPr>
          <p:nvPr/>
        </p:nvCxnSpPr>
        <p:spPr>
          <a:xfrm flipH="1">
            <a:off x="4038600" y="2834640"/>
            <a:ext cx="533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2"/>
            <a:endCxn id="18" idx="0"/>
          </p:cNvCxnSpPr>
          <p:nvPr/>
        </p:nvCxnSpPr>
        <p:spPr>
          <a:xfrm>
            <a:off x="4572000" y="2834640"/>
            <a:ext cx="943178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2"/>
            <a:endCxn id="19" idx="0"/>
          </p:cNvCxnSpPr>
          <p:nvPr/>
        </p:nvCxnSpPr>
        <p:spPr>
          <a:xfrm>
            <a:off x="4572000" y="2834640"/>
            <a:ext cx="2438400" cy="5791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4092808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4092808" y="2209800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4445232" y="1864475"/>
            <a:ext cx="276224" cy="269125"/>
          </a:xfrm>
          <a:prstGeom prst="roundRect">
            <a:avLst/>
          </a:prstGeom>
          <a:solidFill>
            <a:srgbClr val="0000FF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216632" y="1981200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78888" y="2313801"/>
            <a:ext cx="26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26570" y="2133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97632" y="1981200"/>
            <a:ext cx="279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453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1931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17170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28346" y="37454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03854"/>
              </p:ext>
            </p:extLst>
          </p:nvPr>
        </p:nvGraphicFramePr>
        <p:xfrm>
          <a:off x="886651" y="4876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351415"/>
              </p:ext>
            </p:extLst>
          </p:nvPr>
        </p:nvGraphicFramePr>
        <p:xfrm>
          <a:off x="2286000" y="487680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5" name="Rectangle 44"/>
          <p:cNvSpPr/>
          <p:nvPr/>
        </p:nvSpPr>
        <p:spPr>
          <a:xfrm>
            <a:off x="3886200" y="17526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828800" y="33528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225405"/>
              </p:ext>
            </p:extLst>
          </p:nvPr>
        </p:nvGraphicFramePr>
        <p:xfrm>
          <a:off x="3683232" y="4861560"/>
          <a:ext cx="1066800" cy="100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48" name="Straight Arrow Connector 47"/>
          <p:cNvCxnSpPr>
            <a:stCxn id="16" idx="2"/>
            <a:endCxn id="43" idx="0"/>
          </p:cNvCxnSpPr>
          <p:nvPr/>
        </p:nvCxnSpPr>
        <p:spPr>
          <a:xfrm flipH="1">
            <a:off x="1420051" y="4434840"/>
            <a:ext cx="1170749" cy="4419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16" idx="2"/>
            <a:endCxn id="44" idx="0"/>
          </p:cNvCxnSpPr>
          <p:nvPr/>
        </p:nvCxnSpPr>
        <p:spPr>
          <a:xfrm>
            <a:off x="2590800" y="4434840"/>
            <a:ext cx="228600" cy="44196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16" idx="2"/>
            <a:endCxn id="47" idx="0"/>
          </p:cNvCxnSpPr>
          <p:nvPr/>
        </p:nvCxnSpPr>
        <p:spPr>
          <a:xfrm>
            <a:off x="2590800" y="4434840"/>
            <a:ext cx="1625832" cy="4267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420630" y="5181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037346" y="51816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09600" y="51932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5800" y="4724400"/>
            <a:ext cx="1371600" cy="1219200"/>
          </a:xfrm>
          <a:prstGeom prst="rect">
            <a:avLst/>
          </a:prstGeom>
          <a:solidFill>
            <a:srgbClr val="FFFF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60198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919070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Best first search is called an “informed” search algorithm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Why wouldn’t we always use an informed algorithm?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Coming up with good heuristics can be hard for some problems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There is computational overhead (both in calculating the heuristic and in keeping track of the next “best” state)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2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Any other problems/concerns about best first search?</a:t>
            </a:r>
          </a:p>
        </p:txBody>
      </p:sp>
    </p:spTree>
    <p:extLst>
      <p:ext uri="{BB962C8B-B14F-4D97-AF65-F5344CB8AC3E}">
        <p14:creationId xmlns:p14="http://schemas.microsoft.com/office/powerpoint/2010/main" val="1264261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Any other problems/concerns about best first search?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Only as good as the heuristic 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3922" y="3700790"/>
            <a:ext cx="5316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START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657600"/>
            <a:ext cx="571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GOAL</a:t>
            </a:r>
          </a:p>
        </p:txBody>
      </p:sp>
      <p:sp>
        <p:nvSpPr>
          <p:cNvPr id="6" name="Rectangle 5"/>
          <p:cNvSpPr/>
          <p:nvPr/>
        </p:nvSpPr>
        <p:spPr>
          <a:xfrm>
            <a:off x="1819305" y="3124200"/>
            <a:ext cx="4810095" cy="144780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3622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956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4290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624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958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0292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5626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960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19305" y="3581400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828800" y="4038600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363922" y="3581400"/>
            <a:ext cx="3732078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362200" y="4038600"/>
            <a:ext cx="3732078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094278" y="3581400"/>
            <a:ext cx="1722" cy="45720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533552" y="5486400"/>
            <a:ext cx="3553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the search do?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C41E26-EBA6-F04F-A3A9-E720BAA98BC3}"/>
              </a:ext>
            </a:extLst>
          </p:cNvPr>
          <p:cNvSpPr txBox="1"/>
          <p:nvPr/>
        </p:nvSpPr>
        <p:spPr>
          <a:xfrm>
            <a:off x="1524000" y="4872335"/>
            <a:ext cx="554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Best first search using distance as the crow flies as heuristic</a:t>
            </a:r>
          </a:p>
        </p:txBody>
      </p:sp>
    </p:spTree>
    <p:extLst>
      <p:ext uri="{BB962C8B-B14F-4D97-AF65-F5344CB8AC3E}">
        <p14:creationId xmlns:p14="http://schemas.microsoft.com/office/powerpoint/2010/main" val="1502820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Any other problems/concerns about best first search?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Only as good as the heuristic function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524000" y="4872335"/>
            <a:ext cx="554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Best first search using distance as the crow flies as heuristic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3048000" y="3790500"/>
            <a:ext cx="2895600" cy="21595"/>
          </a:xfrm>
          <a:prstGeom prst="line">
            <a:avLst/>
          </a:prstGeom>
          <a:ln>
            <a:solidFill>
              <a:srgbClr val="0000FF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F4AE421-9644-0D44-9DB0-FADE480472D1}"/>
              </a:ext>
            </a:extLst>
          </p:cNvPr>
          <p:cNvSpPr txBox="1"/>
          <p:nvPr/>
        </p:nvSpPr>
        <p:spPr>
          <a:xfrm>
            <a:off x="2363922" y="3700790"/>
            <a:ext cx="5316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START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39E798-6BE9-4E4A-9C3B-0C3C11171721}"/>
              </a:ext>
            </a:extLst>
          </p:cNvPr>
          <p:cNvSpPr txBox="1"/>
          <p:nvPr/>
        </p:nvSpPr>
        <p:spPr>
          <a:xfrm>
            <a:off x="6096000" y="3657600"/>
            <a:ext cx="571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GOAL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6286AD-4FFA-8D40-9E8A-295E0941BDAE}"/>
              </a:ext>
            </a:extLst>
          </p:cNvPr>
          <p:cNvSpPr/>
          <p:nvPr/>
        </p:nvSpPr>
        <p:spPr>
          <a:xfrm>
            <a:off x="1819305" y="3124200"/>
            <a:ext cx="4810095" cy="144780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9EAEA91-AAF5-3444-9D06-39FF8393A7EC}"/>
              </a:ext>
            </a:extLst>
          </p:cNvPr>
          <p:cNvCxnSpPr/>
          <p:nvPr/>
        </p:nvCxnSpPr>
        <p:spPr>
          <a:xfrm>
            <a:off x="23622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852AE1B-4EB3-9B41-B44E-26E6D44D9A4C}"/>
              </a:ext>
            </a:extLst>
          </p:cNvPr>
          <p:cNvCxnSpPr/>
          <p:nvPr/>
        </p:nvCxnSpPr>
        <p:spPr>
          <a:xfrm>
            <a:off x="28956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F7316F8-5938-9845-9EFB-C0423C7518D4}"/>
              </a:ext>
            </a:extLst>
          </p:cNvPr>
          <p:cNvCxnSpPr/>
          <p:nvPr/>
        </p:nvCxnSpPr>
        <p:spPr>
          <a:xfrm>
            <a:off x="34290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259F1E4-BDA3-6A46-A5A8-C730C9EF02F6}"/>
              </a:ext>
            </a:extLst>
          </p:cNvPr>
          <p:cNvCxnSpPr/>
          <p:nvPr/>
        </p:nvCxnSpPr>
        <p:spPr>
          <a:xfrm>
            <a:off x="39624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7312DF8-9A91-EC41-879D-9407025D8DC7}"/>
              </a:ext>
            </a:extLst>
          </p:cNvPr>
          <p:cNvCxnSpPr/>
          <p:nvPr/>
        </p:nvCxnSpPr>
        <p:spPr>
          <a:xfrm>
            <a:off x="44958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7FF404C-9B43-0149-BDF0-4982F3205B7E}"/>
              </a:ext>
            </a:extLst>
          </p:cNvPr>
          <p:cNvCxnSpPr/>
          <p:nvPr/>
        </p:nvCxnSpPr>
        <p:spPr>
          <a:xfrm>
            <a:off x="50292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7C453AF-4A9C-134D-A37E-9D0C2E07A98A}"/>
              </a:ext>
            </a:extLst>
          </p:cNvPr>
          <p:cNvCxnSpPr/>
          <p:nvPr/>
        </p:nvCxnSpPr>
        <p:spPr>
          <a:xfrm>
            <a:off x="55626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70D09D5-9899-6749-B91B-11B4F4450974}"/>
              </a:ext>
            </a:extLst>
          </p:cNvPr>
          <p:cNvCxnSpPr/>
          <p:nvPr/>
        </p:nvCxnSpPr>
        <p:spPr>
          <a:xfrm>
            <a:off x="60960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79DD05A-EF3C-3643-A27D-055B70512E26}"/>
              </a:ext>
            </a:extLst>
          </p:cNvPr>
          <p:cNvCxnSpPr/>
          <p:nvPr/>
        </p:nvCxnSpPr>
        <p:spPr>
          <a:xfrm>
            <a:off x="1819305" y="3581400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DB15F28-346F-D64C-9CF6-D78488DF790A}"/>
              </a:ext>
            </a:extLst>
          </p:cNvPr>
          <p:cNvCxnSpPr/>
          <p:nvPr/>
        </p:nvCxnSpPr>
        <p:spPr>
          <a:xfrm>
            <a:off x="1828800" y="4038600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0BF8D8-B53D-DA4D-8291-48F6AAC4C2AA}"/>
              </a:ext>
            </a:extLst>
          </p:cNvPr>
          <p:cNvCxnSpPr/>
          <p:nvPr/>
        </p:nvCxnSpPr>
        <p:spPr>
          <a:xfrm>
            <a:off x="2363922" y="3581400"/>
            <a:ext cx="3732078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C6C2C12-49B5-484C-905E-904298BF9A47}"/>
              </a:ext>
            </a:extLst>
          </p:cNvPr>
          <p:cNvCxnSpPr/>
          <p:nvPr/>
        </p:nvCxnSpPr>
        <p:spPr>
          <a:xfrm>
            <a:off x="2362200" y="4038600"/>
            <a:ext cx="3732078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4B732F-695E-A544-8A07-F1BA14E7C98F}"/>
              </a:ext>
            </a:extLst>
          </p:cNvPr>
          <p:cNvCxnSpPr/>
          <p:nvPr/>
        </p:nvCxnSpPr>
        <p:spPr>
          <a:xfrm flipH="1" flipV="1">
            <a:off x="6094278" y="3581400"/>
            <a:ext cx="1722" cy="45720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B3A96C8-9B8F-9940-AF0B-22AFABD66A4D}"/>
              </a:ext>
            </a:extLst>
          </p:cNvPr>
          <p:cNvSpPr txBox="1"/>
          <p:nvPr/>
        </p:nvSpPr>
        <p:spPr>
          <a:xfrm>
            <a:off x="2533552" y="5486400"/>
            <a:ext cx="2812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problem?</a:t>
            </a:r>
          </a:p>
        </p:txBody>
      </p:sp>
    </p:spTree>
    <p:extLst>
      <p:ext uri="{BB962C8B-B14F-4D97-AF65-F5344CB8AC3E}">
        <p14:creationId xmlns:p14="http://schemas.microsoft.com/office/powerpoint/2010/main" val="42001730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Any other problems/concerns about best first search?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Only as good as the heuristic function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524000" y="4874568"/>
            <a:ext cx="5543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Best first search using distance as the crow flies as heuristic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714996" y="5481935"/>
            <a:ext cx="58444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Doesn’t take into account how far it has come.</a:t>
            </a:r>
          </a:p>
          <a:p>
            <a:r>
              <a:rPr lang="en-US" sz="2400" dirty="0">
                <a:solidFill>
                  <a:srgbClr val="0000FF"/>
                </a:solidFill>
              </a:rPr>
              <a:t>Best first search is a “greedy” algorithm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D866DC5-4DF5-4648-86EA-3D41578FF598}"/>
              </a:ext>
            </a:extLst>
          </p:cNvPr>
          <p:cNvCxnSpPr>
            <a:cxnSpLocks/>
          </p:cNvCxnSpPr>
          <p:nvPr/>
        </p:nvCxnSpPr>
        <p:spPr>
          <a:xfrm flipV="1">
            <a:off x="3048000" y="3790500"/>
            <a:ext cx="2895600" cy="21595"/>
          </a:xfrm>
          <a:prstGeom prst="line">
            <a:avLst/>
          </a:prstGeom>
          <a:ln>
            <a:solidFill>
              <a:srgbClr val="0000FF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7B3D4EC-AB05-3F47-9742-448156F5BB3D}"/>
              </a:ext>
            </a:extLst>
          </p:cNvPr>
          <p:cNvSpPr txBox="1"/>
          <p:nvPr/>
        </p:nvSpPr>
        <p:spPr>
          <a:xfrm>
            <a:off x="2363922" y="3700790"/>
            <a:ext cx="5316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START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6E6155-283F-CC42-951B-3E6D977883EE}"/>
              </a:ext>
            </a:extLst>
          </p:cNvPr>
          <p:cNvSpPr txBox="1"/>
          <p:nvPr/>
        </p:nvSpPr>
        <p:spPr>
          <a:xfrm>
            <a:off x="6096000" y="3657600"/>
            <a:ext cx="5710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GOAL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23E538-1530-C044-9F97-FE721DE71D89}"/>
              </a:ext>
            </a:extLst>
          </p:cNvPr>
          <p:cNvSpPr/>
          <p:nvPr/>
        </p:nvSpPr>
        <p:spPr>
          <a:xfrm>
            <a:off x="1819305" y="3124200"/>
            <a:ext cx="4810095" cy="144780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DC67072-3CC0-A64B-BA29-FC6C102C6EA7}"/>
              </a:ext>
            </a:extLst>
          </p:cNvPr>
          <p:cNvCxnSpPr/>
          <p:nvPr/>
        </p:nvCxnSpPr>
        <p:spPr>
          <a:xfrm>
            <a:off x="23622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60F319B-AF1B-6141-924E-E87B7EC11580}"/>
              </a:ext>
            </a:extLst>
          </p:cNvPr>
          <p:cNvCxnSpPr/>
          <p:nvPr/>
        </p:nvCxnSpPr>
        <p:spPr>
          <a:xfrm>
            <a:off x="28956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61C480-CFD9-D24C-A74A-0AFB27768E06}"/>
              </a:ext>
            </a:extLst>
          </p:cNvPr>
          <p:cNvCxnSpPr/>
          <p:nvPr/>
        </p:nvCxnSpPr>
        <p:spPr>
          <a:xfrm>
            <a:off x="34290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C2958D5-BA6E-4C42-8D36-56E2C9C39A04}"/>
              </a:ext>
            </a:extLst>
          </p:cNvPr>
          <p:cNvCxnSpPr/>
          <p:nvPr/>
        </p:nvCxnSpPr>
        <p:spPr>
          <a:xfrm>
            <a:off x="39624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4F69F65-AA15-4C4F-8FF6-CC069CB1699C}"/>
              </a:ext>
            </a:extLst>
          </p:cNvPr>
          <p:cNvCxnSpPr/>
          <p:nvPr/>
        </p:nvCxnSpPr>
        <p:spPr>
          <a:xfrm>
            <a:off x="44958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2955989-99F1-9741-87C7-02F493F31EFF}"/>
              </a:ext>
            </a:extLst>
          </p:cNvPr>
          <p:cNvCxnSpPr/>
          <p:nvPr/>
        </p:nvCxnSpPr>
        <p:spPr>
          <a:xfrm>
            <a:off x="50292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150FA87-E66C-2344-87EC-D264DCF7BD4D}"/>
              </a:ext>
            </a:extLst>
          </p:cNvPr>
          <p:cNvCxnSpPr/>
          <p:nvPr/>
        </p:nvCxnSpPr>
        <p:spPr>
          <a:xfrm>
            <a:off x="55626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5C7C29D-FA58-8F4B-A63D-1902C5AC3B68}"/>
              </a:ext>
            </a:extLst>
          </p:cNvPr>
          <p:cNvCxnSpPr/>
          <p:nvPr/>
        </p:nvCxnSpPr>
        <p:spPr>
          <a:xfrm>
            <a:off x="6096000" y="3124200"/>
            <a:ext cx="0" cy="144780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B1507E5-29E9-0E40-B305-D9789EE21B5F}"/>
              </a:ext>
            </a:extLst>
          </p:cNvPr>
          <p:cNvCxnSpPr/>
          <p:nvPr/>
        </p:nvCxnSpPr>
        <p:spPr>
          <a:xfrm>
            <a:off x="1819305" y="3581400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32BF2DB-A312-D241-B750-67F38290BCC2}"/>
              </a:ext>
            </a:extLst>
          </p:cNvPr>
          <p:cNvCxnSpPr/>
          <p:nvPr/>
        </p:nvCxnSpPr>
        <p:spPr>
          <a:xfrm>
            <a:off x="1828800" y="4038600"/>
            <a:ext cx="4810095" cy="0"/>
          </a:xfrm>
          <a:prstGeom prst="line">
            <a:avLst/>
          </a:prstGeom>
          <a:ln w="12700" cmpd="sng"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B495D10-9C77-DB4B-AF0E-616BD0D4D8BD}"/>
              </a:ext>
            </a:extLst>
          </p:cNvPr>
          <p:cNvCxnSpPr/>
          <p:nvPr/>
        </p:nvCxnSpPr>
        <p:spPr>
          <a:xfrm>
            <a:off x="2363922" y="3581400"/>
            <a:ext cx="3732078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EEFE96-0583-A04F-A3BA-8337068FE42E}"/>
              </a:ext>
            </a:extLst>
          </p:cNvPr>
          <p:cNvCxnSpPr/>
          <p:nvPr/>
        </p:nvCxnSpPr>
        <p:spPr>
          <a:xfrm>
            <a:off x="2362200" y="4038600"/>
            <a:ext cx="3732078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F2620D7-7CC0-3248-940B-B337CEA4C697}"/>
              </a:ext>
            </a:extLst>
          </p:cNvPr>
          <p:cNvCxnSpPr/>
          <p:nvPr/>
        </p:nvCxnSpPr>
        <p:spPr>
          <a:xfrm flipH="1" flipV="1">
            <a:off x="6094278" y="3581400"/>
            <a:ext cx="1722" cy="45720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171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Best first search is called an “informed” search algorithm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There are many other informed search algorithms:</a:t>
            </a:r>
          </a:p>
          <a:p>
            <a:pPr lvl="1"/>
            <a:r>
              <a:rPr lang="en-US" dirty="0"/>
              <a:t>A* search (and variants)</a:t>
            </a:r>
          </a:p>
          <a:p>
            <a:pPr lvl="1"/>
            <a:r>
              <a:rPr lang="en-US" dirty="0"/>
              <a:t>Theta*</a:t>
            </a:r>
          </a:p>
          <a:p>
            <a:pPr lvl="1"/>
            <a:r>
              <a:rPr lang="en-US" dirty="0"/>
              <a:t>Beam search</a:t>
            </a:r>
          </a:p>
          <a:p>
            <a:pPr lvl="1"/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2530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41381313"/>
              </p:ext>
            </p:extLst>
          </p:nvPr>
        </p:nvGraphicFramePr>
        <p:xfrm>
          <a:off x="2590800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/>
              <a:t>Fill in the grid with the numbers 1-9</a:t>
            </a:r>
          </a:p>
          <a:p>
            <a:pPr lvl="1"/>
            <a:r>
              <a:rPr lang="en-US"/>
              <a:t>each row has 1-9 (without repetition)</a:t>
            </a:r>
          </a:p>
          <a:p>
            <a:pPr lvl="1"/>
            <a:r>
              <a:rPr lang="en-US"/>
              <a:t>each column has 1-9 (without repetition)</a:t>
            </a:r>
          </a:p>
          <a:p>
            <a:pPr lvl="1"/>
            <a:r>
              <a:rPr lang="en-US"/>
              <a:t>each quadrant has 1-9 (without repetition)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969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61729383"/>
              </p:ext>
            </p:extLst>
          </p:nvPr>
        </p:nvGraphicFramePr>
        <p:xfrm>
          <a:off x="2590800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/>
              <a:t>Fill in the grid with the numbers 1-9</a:t>
            </a:r>
          </a:p>
          <a:p>
            <a:pPr lvl="1"/>
            <a:r>
              <a:rPr lang="en-US"/>
              <a:t>each row has 1-9 (without repetition)</a:t>
            </a:r>
          </a:p>
          <a:p>
            <a:pPr lvl="1"/>
            <a:r>
              <a:rPr lang="en-US"/>
              <a:t>each column has 1-9 (without repetition)</a:t>
            </a:r>
          </a:p>
          <a:p>
            <a:pPr lvl="1"/>
            <a:r>
              <a:rPr lang="en-US"/>
              <a:t>each quadrant has 1-9 (without repetition)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219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28932587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/>
              <a:t>Fill in the grid with the numbers 1-9</a:t>
            </a:r>
          </a:p>
          <a:p>
            <a:pPr lvl="1"/>
            <a:r>
              <a:rPr lang="en-US"/>
              <a:t>each row has 1-9 (without repetition)</a:t>
            </a:r>
          </a:p>
          <a:p>
            <a:pPr lvl="1"/>
            <a:r>
              <a:rPr lang="en-US"/>
              <a:t>each column has 1-9 (without repetition)</a:t>
            </a:r>
          </a:p>
          <a:p>
            <a:pPr lvl="1"/>
            <a:r>
              <a:rPr lang="en-US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18275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can we pose this as a search problem?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State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Start state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Goal state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State space/transitions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21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80183970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/>
              <a:t>Fill in the grid with the numbers 1-9</a:t>
            </a:r>
          </a:p>
          <a:p>
            <a:pPr lvl="1"/>
            <a:r>
              <a:rPr lang="en-US"/>
              <a:t>each row has 1-9 (without repetition)</a:t>
            </a:r>
          </a:p>
          <a:p>
            <a:pPr lvl="1"/>
            <a:r>
              <a:rPr lang="en-US"/>
              <a:t>each column has 1-9 (without repetition)</a:t>
            </a:r>
          </a:p>
          <a:p>
            <a:pPr lvl="1"/>
            <a:r>
              <a:rPr lang="en-US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18275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can we pose this as a search problem?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State: 9 x 9 grid with 1-9 or empty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Start state: 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Goal state: 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State space/transitions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Curved Connector 8"/>
          <p:cNvCxnSpPr/>
          <p:nvPr/>
        </p:nvCxnSpPr>
        <p:spPr>
          <a:xfrm rot="10800000">
            <a:off x="4038600" y="2743200"/>
            <a:ext cx="1752600" cy="228600"/>
          </a:xfrm>
          <a:prstGeom prst="curvedConnector3">
            <a:avLst>
              <a:gd name="adj1" fmla="val 2150"/>
            </a:avLst>
          </a:prstGeom>
          <a:ln w="28575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267200" y="3505200"/>
            <a:ext cx="1524000" cy="1524000"/>
          </a:xfrm>
          <a:prstGeom prst="straightConnector1">
            <a:avLst/>
          </a:prstGeom>
          <a:ln w="28575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729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37238065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/>
              <a:t>Fill in the grid with the numbers 1-9</a:t>
            </a:r>
          </a:p>
          <a:p>
            <a:pPr lvl="1"/>
            <a:r>
              <a:rPr lang="en-US"/>
              <a:t>each row has 1-9 (without repetition)</a:t>
            </a:r>
          </a:p>
          <a:p>
            <a:pPr lvl="1"/>
            <a:r>
              <a:rPr lang="en-US"/>
              <a:t>each column has 1-9 (without repetition)</a:t>
            </a:r>
          </a:p>
          <a:p>
            <a:pPr lvl="1"/>
            <a:r>
              <a:rPr lang="en-US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FF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3946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28447780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try all possible numbers that meet constraints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76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800600" y="3512403"/>
            <a:ext cx="2960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many next states?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What are they?</a:t>
            </a:r>
          </a:p>
        </p:txBody>
      </p:sp>
    </p:spTree>
    <p:extLst>
      <p:ext uri="{BB962C8B-B14F-4D97-AF65-F5344CB8AC3E}">
        <p14:creationId xmlns:p14="http://schemas.microsoft.com/office/powerpoint/2010/main" val="30792882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82477231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6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1321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1, 6, 7, 9 </a:t>
            </a:r>
          </a:p>
        </p:txBody>
      </p:sp>
    </p:spTree>
    <p:extLst>
      <p:ext uri="{BB962C8B-B14F-4D97-AF65-F5344CB8AC3E}">
        <p14:creationId xmlns:p14="http://schemas.microsoft.com/office/powerpoint/2010/main" val="7008756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598189355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1321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1, 6, 7, 9 </a:t>
            </a:r>
          </a:p>
        </p:txBody>
      </p:sp>
      <p:sp>
        <p:nvSpPr>
          <p:cNvPr id="6" name="Oval 5"/>
          <p:cNvSpPr/>
          <p:nvPr/>
        </p:nvSpPr>
        <p:spPr>
          <a:xfrm>
            <a:off x="5257800" y="3810000"/>
            <a:ext cx="299200" cy="38994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59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37208397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7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800600" y="3512403"/>
            <a:ext cx="29606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many next states?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What are they?</a:t>
            </a:r>
          </a:p>
        </p:txBody>
      </p:sp>
    </p:spTree>
    <p:extLst>
      <p:ext uri="{BB962C8B-B14F-4D97-AF65-F5344CB8AC3E}">
        <p14:creationId xmlns:p14="http://schemas.microsoft.com/office/powerpoint/2010/main" val="22805853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60108818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7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1643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2, 6, 7, 8, 9</a:t>
            </a:r>
          </a:p>
        </p:txBody>
      </p:sp>
    </p:spTree>
    <p:extLst>
      <p:ext uri="{BB962C8B-B14F-4D97-AF65-F5344CB8AC3E}">
        <p14:creationId xmlns:p14="http://schemas.microsoft.com/office/powerpoint/2010/main" val="23166406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00752930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1643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2, 6, 7, 8, 9</a:t>
            </a:r>
          </a:p>
        </p:txBody>
      </p:sp>
      <p:sp>
        <p:nvSpPr>
          <p:cNvPr id="10" name="Oval 9"/>
          <p:cNvSpPr/>
          <p:nvPr/>
        </p:nvSpPr>
        <p:spPr>
          <a:xfrm>
            <a:off x="5257800" y="3810000"/>
            <a:ext cx="299200" cy="38994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696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51802819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8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00600" y="3512403"/>
            <a:ext cx="3349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next states?</a:t>
            </a:r>
          </a:p>
        </p:txBody>
      </p:sp>
    </p:spTree>
    <p:extLst>
      <p:ext uri="{BB962C8B-B14F-4D97-AF65-F5344CB8AC3E}">
        <p14:creationId xmlns:p14="http://schemas.microsoft.com/office/powerpoint/2010/main" val="17454707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27094530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8968" y="16764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99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7, 8, 9</a:t>
            </a:r>
          </a:p>
        </p:txBody>
      </p:sp>
    </p:spTree>
    <p:extLst>
      <p:ext uri="{BB962C8B-B14F-4D97-AF65-F5344CB8AC3E}">
        <p14:creationId xmlns:p14="http://schemas.microsoft.com/office/powerpoint/2010/main" val="22184970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79813731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99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7, 8, 9</a:t>
            </a:r>
          </a:p>
        </p:txBody>
      </p:sp>
      <p:sp>
        <p:nvSpPr>
          <p:cNvPr id="10" name="Oval 9"/>
          <p:cNvSpPr/>
          <p:nvPr/>
        </p:nvSpPr>
        <p:spPr>
          <a:xfrm>
            <a:off x="5257800" y="3810000"/>
            <a:ext cx="299200" cy="38994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22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24786708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6600"/>
                          </a:solidFill>
                        </a:rPr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5144" y="2012752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770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11816563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6600"/>
                          </a:solidFill>
                        </a:rPr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66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6600"/>
                          </a:solidFill>
                        </a:rPr>
                        <a:t>6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52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56088002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6600"/>
                          </a:solidFill>
                        </a:rPr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66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FF6600"/>
                          </a:solidFill>
                        </a:rPr>
                        <a:t>6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2362200"/>
            <a:ext cx="337432" cy="3048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562600" y="3251001"/>
            <a:ext cx="1761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Now what?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7464" y="3834129"/>
            <a:ext cx="4031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Try another branch, i.e. go back to a place where we had a decision and try a different one</a:t>
            </a:r>
          </a:p>
        </p:txBody>
      </p:sp>
    </p:spTree>
    <p:extLst>
      <p:ext uri="{BB962C8B-B14F-4D97-AF65-F5344CB8AC3E}">
        <p14:creationId xmlns:p14="http://schemas.microsoft.com/office/powerpoint/2010/main" val="127917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Sudoku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47397482"/>
              </p:ext>
            </p:extLst>
          </p:nvPr>
        </p:nvGraphicFramePr>
        <p:xfrm>
          <a:off x="576968" y="167640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6600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6"/>
          <p:cNvSpPr txBox="1">
            <a:spLocks/>
          </p:cNvSpPr>
          <p:nvPr/>
        </p:nvSpPr>
        <p:spPr>
          <a:xfrm>
            <a:off x="612648" y="5029200"/>
            <a:ext cx="8153400" cy="1600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Fill in the grid with the numbers 1-9</a:t>
            </a:r>
          </a:p>
          <a:p>
            <a:pPr lvl="1"/>
            <a:r>
              <a:rPr lang="en-US" dirty="0"/>
              <a:t>each row has 1-9 (without repetition)</a:t>
            </a:r>
          </a:p>
          <a:p>
            <a:pPr lvl="1"/>
            <a:r>
              <a:rPr lang="en-US" dirty="0"/>
              <a:t>each column has 1-9 (without repetition)</a:t>
            </a:r>
          </a:p>
          <a:p>
            <a:pPr lvl="1"/>
            <a:r>
              <a:rPr lang="en-US" dirty="0"/>
              <a:t>each quadrant has 1-9 (without repetition)</a:t>
            </a:r>
          </a:p>
          <a:p>
            <a:pPr lvl="1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0770" y="1676400"/>
            <a:ext cx="44408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3400" y="3738276"/>
            <a:ext cx="99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7, 8, 9</a:t>
            </a:r>
          </a:p>
        </p:txBody>
      </p:sp>
      <p:sp>
        <p:nvSpPr>
          <p:cNvPr id="10" name="Oval 9"/>
          <p:cNvSpPr/>
          <p:nvPr/>
        </p:nvSpPr>
        <p:spPr>
          <a:xfrm>
            <a:off x="5644400" y="3810000"/>
            <a:ext cx="299200" cy="38994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030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Best first Sudoku search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60370" y="5334000"/>
            <a:ext cx="3907430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07415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DFS and BFS will choose entries (and numbers within those entries) randomly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Is that how people do it?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How do you do it?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Heuristics for best first search?</a:t>
            </a:r>
          </a:p>
        </p:txBody>
      </p:sp>
    </p:spTree>
    <p:extLst>
      <p:ext uri="{BB962C8B-B14F-4D97-AF65-F5344CB8AC3E}">
        <p14:creationId xmlns:p14="http://schemas.microsoft.com/office/powerpoint/2010/main" val="7412035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Best first Sudoku search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60370" y="5458361"/>
            <a:ext cx="3907430" cy="132343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Generate next states: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pick an open entry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try all possible numbers that meet constraints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07415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DFS and BFS will choose entries (and numbers within those entries) randomly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Pick the entry that is </a:t>
            </a:r>
            <a:r>
              <a:rPr lang="en-US" b="1" dirty="0">
                <a:solidFill>
                  <a:srgbClr val="0000FF"/>
                </a:solidFill>
              </a:rPr>
              <a:t>MOST</a:t>
            </a:r>
            <a:r>
              <a:rPr lang="en-US" dirty="0">
                <a:solidFill>
                  <a:srgbClr val="0000FF"/>
                </a:solidFill>
              </a:rPr>
              <a:t> constrained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People often try and find entries where only one option exists and only fill it in that way (very little search)</a:t>
            </a:r>
          </a:p>
        </p:txBody>
      </p:sp>
    </p:spTree>
    <p:extLst>
      <p:ext uri="{BB962C8B-B14F-4D97-AF65-F5344CB8AC3E}">
        <p14:creationId xmlns:p14="http://schemas.microsoft.com/office/powerpoint/2010/main" val="26292938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the Sudoku board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228600" y="170688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371600" y="1706880"/>
            <a:ext cx="3276600" cy="35052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71600" y="2209800"/>
            <a:ext cx="3276600" cy="53340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41719" y="1676400"/>
            <a:ext cx="42498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[1, 6, 7, 9], [1, 2, 6, 7, 8, 9], [1, 2, 7, 8, 9],</a:t>
            </a:r>
          </a:p>
          <a:p>
            <a:r>
              <a:rPr lang="en-US" dirty="0"/>
              <a:t>[1, 9],         4,                      3,</a:t>
            </a:r>
          </a:p>
          <a:p>
            <a:r>
              <a:rPr lang="en-US" dirty="0"/>
              <a:t>5,               [1, 6, 7, 9],        [1, 7, 9]</a:t>
            </a:r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57200" y="4876800"/>
            <a:ext cx="8232648" cy="1600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Board is a matrix (list of lists)</a:t>
            </a:r>
          </a:p>
          <a:p>
            <a:r>
              <a:rPr lang="en-US" sz="2000" dirty="0"/>
              <a:t>Each entry is </a:t>
            </a:r>
            <a:r>
              <a:rPr lang="en-US" sz="2000" i="1" dirty="0"/>
              <a:t>either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a number (if we’ve filled in the space already, either during search or as part of the starting state)</a:t>
            </a:r>
          </a:p>
          <a:p>
            <a:pPr lvl="1"/>
            <a:r>
              <a:rPr lang="en-US" sz="1800" dirty="0"/>
              <a:t>a list of numbers that are valid to put in that entry if it hasn’t been filled in yet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95800" y="3581400"/>
            <a:ext cx="3790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Which is the most constrained (of the ones above)?</a:t>
            </a:r>
          </a:p>
        </p:txBody>
      </p:sp>
    </p:spTree>
    <p:extLst>
      <p:ext uri="{BB962C8B-B14F-4D97-AF65-F5344CB8AC3E}">
        <p14:creationId xmlns:p14="http://schemas.microsoft.com/office/powerpoint/2010/main" val="5761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the Sudoku board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65257587"/>
              </p:ext>
            </p:extLst>
          </p:nvPr>
        </p:nvGraphicFramePr>
        <p:xfrm>
          <a:off x="228600" y="170688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371600" y="1706880"/>
            <a:ext cx="3276600" cy="35052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71600" y="2209800"/>
            <a:ext cx="3276600" cy="53340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41719" y="1676400"/>
            <a:ext cx="42498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[1, 6, 7, 9], [1, 2, 6, 7, 8, 9], [1, 2, 7, 8, 9],</a:t>
            </a:r>
          </a:p>
          <a:p>
            <a:r>
              <a:rPr lang="en-US" dirty="0"/>
              <a:t>[1, 9],         4,                      3,</a:t>
            </a:r>
          </a:p>
          <a:p>
            <a:r>
              <a:rPr lang="en-US" dirty="0"/>
              <a:t>5,               [1, 6, 7, 9],        [1, 7, 9]</a:t>
            </a:r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57200" y="4876800"/>
            <a:ext cx="8232648" cy="1600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Board is a matrix (list of lists)</a:t>
            </a:r>
          </a:p>
          <a:p>
            <a:r>
              <a:rPr lang="en-US" sz="2000" dirty="0"/>
              <a:t>Each entry is </a:t>
            </a:r>
            <a:r>
              <a:rPr lang="en-US" sz="2000" i="1" dirty="0"/>
              <a:t>either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a number (if we’ve filled in the space already, either during search or as part of the starting state)</a:t>
            </a:r>
          </a:p>
          <a:p>
            <a:pPr lvl="1"/>
            <a:r>
              <a:rPr lang="en-US" sz="1800" dirty="0"/>
              <a:t>a list of numbers that are valid to put in that entry if it hasn’t been filled in yet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95800" y="3581400"/>
            <a:ext cx="3790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Which is the most constrained (of the ones above)?</a:t>
            </a:r>
          </a:p>
        </p:txBody>
      </p:sp>
      <p:sp>
        <p:nvSpPr>
          <p:cNvPr id="3" name="Oval 2"/>
          <p:cNvSpPr/>
          <p:nvPr/>
        </p:nvSpPr>
        <p:spPr>
          <a:xfrm>
            <a:off x="4724400" y="1905000"/>
            <a:ext cx="744681" cy="45720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352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the Sudoku board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7697774"/>
              </p:ext>
            </p:extLst>
          </p:nvPr>
        </p:nvGraphicFramePr>
        <p:xfrm>
          <a:off x="228600" y="170688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371600" y="1706880"/>
            <a:ext cx="3276600" cy="35052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71600" y="2209800"/>
            <a:ext cx="3276600" cy="53340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457200" y="4876800"/>
            <a:ext cx="8232648" cy="1600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Board is a matrix (list of lists)</a:t>
            </a:r>
          </a:p>
          <a:p>
            <a:r>
              <a:rPr lang="en-US" sz="2000" dirty="0"/>
              <a:t>Each entry is </a:t>
            </a:r>
            <a:r>
              <a:rPr lang="en-US" sz="2000" i="1" dirty="0"/>
              <a:t>either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a number (if we’ve filled in the space already, either during search or as part of the starting state)</a:t>
            </a:r>
          </a:p>
          <a:p>
            <a:pPr lvl="1"/>
            <a:r>
              <a:rPr lang="en-US" sz="1800" dirty="0"/>
              <a:t>a list of numbers that are valid to put in that entry if it hasn’t been filled in yet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95800" y="3581400"/>
            <a:ext cx="3790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would the state look like if we add pick 1?</a:t>
            </a:r>
          </a:p>
        </p:txBody>
      </p:sp>
    </p:spTree>
    <p:extLst>
      <p:ext uri="{BB962C8B-B14F-4D97-AF65-F5344CB8AC3E}">
        <p14:creationId xmlns:p14="http://schemas.microsoft.com/office/powerpoint/2010/main" val="27678018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the Sudoku board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228600" y="170688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371600" y="1706880"/>
            <a:ext cx="3276600" cy="35052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71600" y="2209800"/>
            <a:ext cx="3276600" cy="53340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457200" y="4876800"/>
            <a:ext cx="8232648" cy="1600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Board is a matrix (list of lists)</a:t>
            </a:r>
          </a:p>
          <a:p>
            <a:r>
              <a:rPr lang="en-US" sz="2000" dirty="0"/>
              <a:t>Each entry is </a:t>
            </a:r>
            <a:r>
              <a:rPr lang="en-US" sz="2000" i="1" dirty="0"/>
              <a:t>either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a number (if we’ve filled in the space already, either during search or as part of the starting state)</a:t>
            </a:r>
          </a:p>
          <a:p>
            <a:pPr lvl="1"/>
            <a:r>
              <a:rPr lang="en-US" sz="1800" dirty="0"/>
              <a:t>a list of numbers that are valid to put in that entry if it hasn’t been filled in yet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19600" y="2861697"/>
            <a:ext cx="3790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Remove 1 from all entries in the quadrant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427098-80EF-064C-9FA6-D7E87780AC7C}"/>
              </a:ext>
            </a:extLst>
          </p:cNvPr>
          <p:cNvSpPr txBox="1"/>
          <p:nvPr/>
        </p:nvSpPr>
        <p:spPr>
          <a:xfrm>
            <a:off x="4741719" y="1676400"/>
            <a:ext cx="3592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[6, 7, 9], [ 2, 6, 7, 8, 9], [2, 7, 8, 9],</a:t>
            </a:r>
          </a:p>
          <a:p>
            <a:r>
              <a:rPr lang="en-US" dirty="0"/>
              <a:t>[9],         4,                   3,</a:t>
            </a:r>
          </a:p>
          <a:p>
            <a:r>
              <a:rPr lang="en-US" dirty="0"/>
              <a:t>5,               [6, 7, 9],     [7, 9]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879728-6C89-644E-A13B-4E49C5B74938}"/>
              </a:ext>
            </a:extLst>
          </p:cNvPr>
          <p:cNvSpPr txBox="1"/>
          <p:nvPr/>
        </p:nvSpPr>
        <p:spPr>
          <a:xfrm>
            <a:off x="4422913" y="3943627"/>
            <a:ext cx="3790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other parts of the board need to be updated?</a:t>
            </a:r>
          </a:p>
        </p:txBody>
      </p:sp>
    </p:spTree>
    <p:extLst>
      <p:ext uri="{BB962C8B-B14F-4D97-AF65-F5344CB8AC3E}">
        <p14:creationId xmlns:p14="http://schemas.microsoft.com/office/powerpoint/2010/main" val="97785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the Sudoku board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54509140"/>
              </p:ext>
            </p:extLst>
          </p:nvPr>
        </p:nvGraphicFramePr>
        <p:xfrm>
          <a:off x="228600" y="1706880"/>
          <a:ext cx="3303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7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371600" y="1706880"/>
            <a:ext cx="3276600" cy="35052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71600" y="2209800"/>
            <a:ext cx="3276600" cy="533400"/>
          </a:xfrm>
          <a:prstGeom prst="line">
            <a:avLst/>
          </a:prstGeom>
          <a:ln>
            <a:solidFill>
              <a:srgbClr val="FF6600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6"/>
          <p:cNvSpPr txBox="1">
            <a:spLocks/>
          </p:cNvSpPr>
          <p:nvPr/>
        </p:nvSpPr>
        <p:spPr>
          <a:xfrm>
            <a:off x="457200" y="4876800"/>
            <a:ext cx="8232648" cy="1600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Board is a matrix (list of lists)</a:t>
            </a:r>
          </a:p>
          <a:p>
            <a:r>
              <a:rPr lang="en-US" sz="2000" dirty="0"/>
              <a:t>Each entry is </a:t>
            </a:r>
            <a:r>
              <a:rPr lang="en-US" sz="2000" i="1" dirty="0"/>
              <a:t>either</a:t>
            </a:r>
            <a:r>
              <a:rPr lang="en-US" sz="2000" dirty="0"/>
              <a:t>:</a:t>
            </a:r>
          </a:p>
          <a:p>
            <a:pPr lvl="1"/>
            <a:r>
              <a:rPr lang="en-US" sz="1800" dirty="0"/>
              <a:t>a number (if we’ve filled in the space already, either during search or as part of the starting state)</a:t>
            </a:r>
          </a:p>
          <a:p>
            <a:pPr lvl="1"/>
            <a:r>
              <a:rPr lang="en-US" sz="1800" dirty="0"/>
              <a:t>a list of numbers that are valid to put in that entry if it hasn’t been filled in yet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19600" y="2861697"/>
            <a:ext cx="3790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Remove 1 from all entries in the quadrant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427098-80EF-064C-9FA6-D7E87780AC7C}"/>
              </a:ext>
            </a:extLst>
          </p:cNvPr>
          <p:cNvSpPr txBox="1"/>
          <p:nvPr/>
        </p:nvSpPr>
        <p:spPr>
          <a:xfrm>
            <a:off x="4741719" y="1676400"/>
            <a:ext cx="3592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[6, 7, 9], [ 2, 6, 7, 8, 9], [2, 7, 8, 9],</a:t>
            </a:r>
          </a:p>
          <a:p>
            <a:r>
              <a:rPr lang="en-US" dirty="0"/>
              <a:t>[9],         4,                   3,</a:t>
            </a:r>
          </a:p>
          <a:p>
            <a:r>
              <a:rPr lang="en-US" dirty="0"/>
              <a:t>5,               [6, 7, 9],     [7, 9]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879728-6C89-644E-A13B-4E49C5B74938}"/>
              </a:ext>
            </a:extLst>
          </p:cNvPr>
          <p:cNvSpPr txBox="1"/>
          <p:nvPr/>
        </p:nvSpPr>
        <p:spPr>
          <a:xfrm>
            <a:off x="4419600" y="3831550"/>
            <a:ext cx="37901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Remove 1 from all entries in the same column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Remove 1 from all entries in the same row</a:t>
            </a:r>
          </a:p>
        </p:txBody>
      </p:sp>
    </p:spTree>
    <p:extLst>
      <p:ext uri="{BB962C8B-B14F-4D97-AF65-F5344CB8AC3E}">
        <p14:creationId xmlns:p14="http://schemas.microsoft.com/office/powerpoint/2010/main" val="20726116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10302</TotalTime>
  <Words>3738</Words>
  <Application>Microsoft Macintosh PowerPoint</Application>
  <PresentationFormat>On-screen Show (4:3)</PresentationFormat>
  <Paragraphs>1697</Paragraphs>
  <Slides>60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ＭＳ Ｐゴシック</vt:lpstr>
      <vt:lpstr>Arial</vt:lpstr>
      <vt:lpstr>Calibri</vt:lpstr>
      <vt:lpstr>Tw Cen MT</vt:lpstr>
      <vt:lpstr>Wingdings</vt:lpstr>
      <vt:lpstr>Wingdings 2</vt:lpstr>
      <vt:lpstr>Median</vt:lpstr>
      <vt:lpstr>informed Search 2</vt:lpstr>
      <vt:lpstr>Admin</vt:lpstr>
      <vt:lpstr>from: Claremont to:Rowland Heights</vt:lpstr>
      <vt:lpstr>from: Claremont to:Rowland Heights</vt:lpstr>
      <vt:lpstr>from: Claremont to:Rowland Heights</vt:lpstr>
      <vt:lpstr>from: Claremont to: Rowland Heights</vt:lpstr>
      <vt:lpstr>from: Claremont to: Rowland Heights</vt:lpstr>
      <vt:lpstr>Informed search</vt:lpstr>
      <vt:lpstr>Heuristic</vt:lpstr>
      <vt:lpstr>Heuristic function: h(n)</vt:lpstr>
      <vt:lpstr>Heuristic function: h(n)</vt:lpstr>
      <vt:lpstr>Two heuristics</vt:lpstr>
      <vt:lpstr>Two heuristics</vt:lpstr>
      <vt:lpstr>Two heuristics</vt:lpstr>
      <vt:lpstr>Two heuristics</vt:lpstr>
      <vt:lpstr>Two heuristics</vt:lpstr>
      <vt:lpstr>Two heuristics</vt:lpstr>
      <vt:lpstr>Two heuristics</vt:lpstr>
      <vt:lpstr>Two heuristics</vt:lpstr>
      <vt:lpstr>Two heuristics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Informed search algorithms</vt:lpstr>
      <vt:lpstr>Informed search algorithms</vt:lpstr>
      <vt:lpstr>Informed search algorithms</vt:lpstr>
      <vt:lpstr>Informed search algorithms</vt:lpstr>
      <vt:lpstr>Informed search algorithms</vt:lpstr>
      <vt:lpstr>Informed search algorithms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Sudoku</vt:lpstr>
      <vt:lpstr>Best first Sudoku search</vt:lpstr>
      <vt:lpstr>Best first Sudoku search</vt:lpstr>
      <vt:lpstr>Representing the Sudoku board</vt:lpstr>
      <vt:lpstr>Representing the Sudoku board</vt:lpstr>
      <vt:lpstr>Representing the Sudoku board</vt:lpstr>
      <vt:lpstr>Representing the Sudoku board</vt:lpstr>
      <vt:lpstr>Representing the Sudoku board</vt:lpstr>
    </vt:vector>
  </TitlesOfParts>
  <Company>Pomona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Robert Kauchak</cp:lastModifiedBy>
  <cp:revision>913</cp:revision>
  <cp:lastPrinted>2016-04-07T16:22:52Z</cp:lastPrinted>
  <dcterms:created xsi:type="dcterms:W3CDTF">2011-02-09T18:38:39Z</dcterms:created>
  <dcterms:modified xsi:type="dcterms:W3CDTF">2019-04-12T17:19:07Z</dcterms:modified>
</cp:coreProperties>
</file>