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7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8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9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0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1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2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3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39"/>
  </p:notesMasterIdLst>
  <p:handoutMasterIdLst>
    <p:handoutMasterId r:id="rId40"/>
  </p:handoutMasterIdLst>
  <p:sldIdLst>
    <p:sldId id="501" r:id="rId2"/>
    <p:sldId id="502" r:id="rId3"/>
    <p:sldId id="356" r:id="rId4"/>
    <p:sldId id="363" r:id="rId5"/>
    <p:sldId id="364" r:id="rId6"/>
    <p:sldId id="365" r:id="rId7"/>
    <p:sldId id="305" r:id="rId8"/>
    <p:sldId id="367" r:id="rId9"/>
    <p:sldId id="459" r:id="rId10"/>
    <p:sldId id="420" r:id="rId11"/>
    <p:sldId id="500" r:id="rId12"/>
    <p:sldId id="307" r:id="rId13"/>
    <p:sldId id="366" r:id="rId14"/>
    <p:sldId id="368" r:id="rId15"/>
    <p:sldId id="461" r:id="rId16"/>
    <p:sldId id="462" r:id="rId17"/>
    <p:sldId id="460" r:id="rId18"/>
    <p:sldId id="369" r:id="rId19"/>
    <p:sldId id="370" r:id="rId20"/>
    <p:sldId id="371" r:id="rId21"/>
    <p:sldId id="374" r:id="rId22"/>
    <p:sldId id="375" r:id="rId23"/>
    <p:sldId id="376" r:id="rId24"/>
    <p:sldId id="314" r:id="rId25"/>
    <p:sldId id="463" r:id="rId26"/>
    <p:sldId id="464" r:id="rId27"/>
    <p:sldId id="465" r:id="rId28"/>
    <p:sldId id="466" r:id="rId29"/>
    <p:sldId id="469" r:id="rId30"/>
    <p:sldId id="467" r:id="rId31"/>
    <p:sldId id="470" r:id="rId32"/>
    <p:sldId id="468" r:id="rId33"/>
    <p:sldId id="378" r:id="rId34"/>
    <p:sldId id="471" r:id="rId35"/>
    <p:sldId id="379" r:id="rId36"/>
    <p:sldId id="340" r:id="rId37"/>
    <p:sldId id="342" r:id="rId38"/>
  </p:sldIdLst>
  <p:sldSz cx="9144000" cy="6858000" type="screen4x3"/>
  <p:notesSz cx="6985000" cy="9271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8814" autoAdjust="0"/>
  </p:normalViewPr>
  <p:slideViewPr>
    <p:cSldViewPr>
      <p:cViewPr varScale="1">
        <p:scale>
          <a:sx n="87" d="100"/>
          <a:sy n="87" d="100"/>
        </p:scale>
        <p:origin x="23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207E62-C1F5-7E4E-B657-563952DF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CCC63ED1-5788-5E4F-9E63-7388C6610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7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CF4B-B8D2-A141-BB5E-33864D4A5601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47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1334F-7248-7A49-B761-97486D011F33}" type="slidenum">
              <a:rPr lang="en-US"/>
              <a:pPr/>
              <a:t>3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7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8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9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10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0B6EC-EE71-1D40-A41D-727F786D71E2}" type="slidenum">
              <a:rPr lang="en-US"/>
              <a:pPr/>
              <a:t>11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b="1" dirty="0">
              <a:latin typeface="Times New Roman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62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4EF85B-F15C-C744-B2AE-FAB262B2EC98}" type="slidenum">
              <a:rPr lang="en-US"/>
              <a:pPr/>
              <a:t>12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61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9BF3C-79CC-5846-8F8C-9C19207D44EB}" type="slidenum">
              <a:rPr lang="en-US"/>
              <a:pPr/>
              <a:t>24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34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35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C7AB6-07DA-8D49-B07F-0D4B649DC9F8}" type="slidenum">
              <a:rPr lang="en-US"/>
              <a:pPr/>
              <a:t>36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Times" charset="0"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 typeface="Times" charset="0"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37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4F33-214F-C946-BF0D-58C0F18A5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BCE0-9D8E-8446-BA8D-BDDA9C0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532CB-FE5E-3E4E-9792-AB2663A29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B4FE-F75D-AA48-B25F-304080C4B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B46B7-D90E-B84D-A638-9B3F904FE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3F426-8E75-5D45-B6B1-76B3DB225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D6FAD-BF65-6247-BD18-3466A9E1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1726C-8148-2942-B95D-E09ADD8D5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9DF33-46AB-1146-908B-87553FF47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7EC8-C4A1-1D4B-B8E4-A2C84BE38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F404-6444-9945-A400-10330739B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C838DEA-108C-A747-B8C6-D02DB7EF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5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image" Target="../media/image2.png"/><Relationship Id="rId4" Type="http://schemas.openxmlformats.org/officeDocument/2006/relationships/tags" Target="../tags/tag17.xml"/><Relationship Id="rId9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2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25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24.xml"/><Relationship Id="rId9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3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notesSlide" Target="../notesSlides/notesSlid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3" Type="http://schemas.openxmlformats.org/officeDocument/2006/relationships/tags" Target="../tags/tag56.xml"/><Relationship Id="rId21" Type="http://schemas.openxmlformats.org/officeDocument/2006/relationships/tags" Target="../tags/tag74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tags" Target="../tags/tag73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notesSlide" Target="../notesSlides/notesSlide14.xml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tags" Target="../tags/tag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algn="r" eaLnBrk="1" hangingPunct="1"/>
            <a:r>
              <a:rPr lang="en-US" sz="4000" dirty="0"/>
              <a:t>Adversarial Search</a:t>
            </a:r>
          </a:p>
        </p:txBody>
      </p:sp>
      <p:sp>
        <p:nvSpPr>
          <p:cNvPr id="4" name="Subtitle 4"/>
          <p:cNvSpPr>
            <a:spLocks noGrp="1"/>
          </p:cNvSpPr>
          <p:nvPr>
            <p:ph type="subTitle" idx="1"/>
          </p:nvPr>
        </p:nvSpPr>
        <p:spPr>
          <a:xfrm>
            <a:off x="3810000" y="3276600"/>
            <a:ext cx="4648200" cy="1752600"/>
          </a:xfrm>
        </p:spPr>
        <p:txBody>
          <a:bodyPr/>
          <a:lstStyle/>
          <a:p>
            <a:pPr algn="r"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CS51A</a:t>
            </a:r>
            <a:br>
              <a:rPr lang="en-US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Spring 2019</a:t>
            </a: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267200" y="59832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i="1">
                <a:solidFill>
                  <a:srgbClr val="FF6600"/>
                </a:solidFill>
              </a:rPr>
              <a:t>Some material borrowed from </a:t>
            </a:r>
            <a:r>
              <a:rPr lang="en-US"/>
              <a:t>:</a:t>
            </a:r>
          </a:p>
          <a:p>
            <a:pPr algn="r"/>
            <a:r>
              <a:rPr lang="en-US"/>
              <a:t>Sara Owsley Sood and others</a:t>
            </a:r>
          </a:p>
        </p:txBody>
      </p:sp>
    </p:spTree>
    <p:extLst>
      <p:ext uri="{BB962C8B-B14F-4D97-AF65-F5344CB8AC3E}">
        <p14:creationId xmlns:p14="http://schemas.microsoft.com/office/powerpoint/2010/main" val="357052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Assignment 10</a:t>
            </a:r>
          </a:p>
        </p:txBody>
      </p:sp>
    </p:spTree>
    <p:extLst>
      <p:ext uri="{BB962C8B-B14F-4D97-AF65-F5344CB8AC3E}">
        <p14:creationId xmlns:p14="http://schemas.microsoft.com/office/powerpoint/2010/main" val="187575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 quick review of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Problem solving via search:</a:t>
            </a:r>
          </a:p>
          <a:p>
            <a:pPr eaLnBrk="1" hangingPunct="1"/>
            <a:r>
              <a:rPr lang="en-US" sz="2200" dirty="0"/>
              <a:t>To define the state space, define three things:</a:t>
            </a:r>
          </a:p>
          <a:p>
            <a:pPr lvl="1" eaLnBrk="1" hangingPunct="1"/>
            <a:r>
              <a:rPr lang="en-US" sz="1600" dirty="0" err="1"/>
              <a:t>is_goal</a:t>
            </a:r>
            <a:endParaRPr lang="en-US" sz="1600" dirty="0"/>
          </a:p>
          <a:p>
            <a:pPr lvl="1" eaLnBrk="1" hangingPunct="1"/>
            <a:r>
              <a:rPr lang="en-US" sz="1600" dirty="0" err="1"/>
              <a:t>next_states</a:t>
            </a:r>
            <a:endParaRPr lang="en-US" sz="1600" dirty="0"/>
          </a:p>
          <a:p>
            <a:pPr lvl="1" eaLnBrk="1" hangingPunct="1"/>
            <a:r>
              <a:rPr lang="en-US" sz="1600" dirty="0"/>
              <a:t>starting state </a:t>
            </a:r>
          </a:p>
          <a:p>
            <a:pPr lvl="1" eaLnBrk="1" hangingPunct="1"/>
            <a:endParaRPr lang="en-US" sz="1600" dirty="0"/>
          </a:p>
          <a:p>
            <a:pPr marL="0" indent="0" eaLnBrk="1" hangingPunct="1">
              <a:buNone/>
            </a:pPr>
            <a:r>
              <a:rPr lang="en-US" sz="2400" dirty="0"/>
              <a:t>Uninformed search vs. informed search</a:t>
            </a:r>
          </a:p>
          <a:p>
            <a:pPr lvl="1" eaLnBrk="1" hangingPunct="1"/>
            <a:r>
              <a:rPr lang="en-US" sz="2000" dirty="0">
                <a:solidFill>
                  <a:srgbClr val="FF0000"/>
                </a:solidFill>
              </a:rPr>
              <a:t>what’s the difference?</a:t>
            </a:r>
          </a:p>
          <a:p>
            <a:pPr lvl="1" eaLnBrk="1" hangingPunct="1"/>
            <a:r>
              <a:rPr lang="en-US" sz="2000" dirty="0">
                <a:solidFill>
                  <a:srgbClr val="FF0000"/>
                </a:solidFill>
              </a:rPr>
              <a:t>what are the techniques we’ve seen?</a:t>
            </a:r>
          </a:p>
          <a:p>
            <a:pPr lvl="1" eaLnBrk="1" hangingPunct="1"/>
            <a:r>
              <a:rPr lang="en-US" sz="2000" dirty="0">
                <a:solidFill>
                  <a:srgbClr val="FF0000"/>
                </a:solidFill>
              </a:rPr>
              <a:t>pluses and minuses?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we study games?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Clear success criteria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/>
              <a:t>Important historically for AI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/>
              <a:t>Fun </a:t>
            </a:r>
            <a:r>
              <a:rPr lang="en-US" sz="2400" dirty="0">
                <a:sym typeface="Wingdings"/>
              </a:rPr>
              <a:t></a:t>
            </a:r>
          </a:p>
          <a:p>
            <a:pPr marL="0" indent="0">
              <a:buNone/>
            </a:pPr>
            <a:br>
              <a:rPr lang="en-US" sz="2400" dirty="0">
                <a:sym typeface="Wingdings"/>
              </a:rPr>
            </a:br>
            <a:r>
              <a:rPr lang="en-US" sz="2400" dirty="0">
                <a:sym typeface="Wingdings"/>
              </a:rPr>
              <a:t>Good application of search</a:t>
            </a:r>
          </a:p>
          <a:p>
            <a:pPr lvl="1"/>
            <a:r>
              <a:rPr lang="en-US" sz="2000" dirty="0">
                <a:sym typeface="Wingdings"/>
              </a:rPr>
              <a:t>hard problems (</a:t>
            </a:r>
            <a:r>
              <a:rPr lang="en-US" sz="2000" dirty="0"/>
              <a:t>chess 35</a:t>
            </a:r>
            <a:r>
              <a:rPr lang="en-US" sz="2000" baseline="30000" dirty="0"/>
              <a:t>100</a:t>
            </a:r>
            <a:r>
              <a:rPr lang="en-US" sz="2000" dirty="0"/>
              <a:t> states in search space, 10</a:t>
            </a:r>
            <a:r>
              <a:rPr lang="en-US" sz="2000" baseline="30000" dirty="0"/>
              <a:t>40</a:t>
            </a:r>
            <a:r>
              <a:rPr lang="en-US" sz="2000" dirty="0"/>
              <a:t> legal states)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Some real-world problems fit this model</a:t>
            </a:r>
          </a:p>
          <a:p>
            <a:pPr lvl="1"/>
            <a:r>
              <a:rPr lang="en-US" sz="2000" dirty="0"/>
              <a:t>game theory (economics)</a:t>
            </a:r>
          </a:p>
          <a:p>
            <a:pPr lvl="1"/>
            <a:r>
              <a:rPr lang="en-US" sz="2000" dirty="0"/>
              <a:t>multi-agent problems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games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24384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are some of the games you’ve played?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games: game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single-player vs. 2-player vs. multiplayer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Fully observable (perfect information) vs. partially observable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Discrete vs. continuous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real-time vs. turn-based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deterministic vs. non-deterministic (chance)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7400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For reasons previously stated, two-player games have been a focus of AI since its inception…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276600"/>
            <a:ext cx="1371600" cy="176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0" y="3657600"/>
            <a:ext cx="67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Important question: </a:t>
            </a:r>
            <a:r>
              <a:rPr lang="en-US" sz="3200" dirty="0">
                <a:solidFill>
                  <a:srgbClr val="FF0000"/>
                </a:solidFill>
              </a:rPr>
              <a:t>Is strategic thinking the same as intelligence?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58921" y="4716959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0400" y="4724400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sp>
        <p:nvSpPr>
          <p:cNvPr id="23561" name="Text Box 5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15000" y="4567237"/>
            <a:ext cx="2971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looking ahead in the game to find winning combinations of moves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226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295400" y="15240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could you figure out how humans approach playing chess?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5257800"/>
            <a:ext cx="6667501" cy="7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5603" name="Text Box 5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1073483"/>
            <a:ext cx="6705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>
                <a:latin typeface="Comic Sans MS" charset="0"/>
                <a:ea typeface="ＭＳ Ｐゴシック" charset="-128"/>
                <a:cs typeface="ＭＳ Ｐゴシック" charset="-128"/>
              </a:rPr>
              <a:t>An experiment was performed in which chess positions were shown to novice and expert players…</a:t>
            </a:r>
          </a:p>
        </p:txBody>
      </p:sp>
      <p:sp>
        <p:nvSpPr>
          <p:cNvPr id="25605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/>
              <a:t>How humans play games…</a:t>
            </a:r>
          </a:p>
        </p:txBody>
      </p:sp>
      <p:pic>
        <p:nvPicPr>
          <p:cNvPr id="6" name="Picture 9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894012" y="254417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4472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600" y="1317626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u="sng" dirty="0">
                <a:latin typeface="Comic Sans MS" charset="0"/>
                <a:ea typeface="ＭＳ Ｐゴシック" charset="-128"/>
                <a:cs typeface="ＭＳ Ｐゴシック" charset="-128"/>
              </a:rPr>
              <a:t>Random</a:t>
            </a:r>
            <a:r>
              <a:rPr lang="en-US" sz="2400" dirty="0">
                <a:latin typeface="Comic Sans MS" charset="0"/>
                <a:ea typeface="ＭＳ Ｐゴシック" charset="-128"/>
                <a:cs typeface="ＭＳ Ｐゴシック" charset="-128"/>
              </a:rPr>
              <a:t> chess positions (not legal ones) were then shown to the two groups</a:t>
            </a:r>
          </a:p>
        </p:txBody>
      </p:sp>
      <p:sp>
        <p:nvSpPr>
          <p:cNvPr id="27652" name="Text Box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5105400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experts and novices did just as badly at reconstructing them!</a:t>
            </a:r>
          </a:p>
        </p:txBody>
      </p:sp>
      <p:pic>
        <p:nvPicPr>
          <p:cNvPr id="27655" name="Picture 9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907993" y="2362200"/>
            <a:ext cx="2201863" cy="22018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7656" name="Rectangle 98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How humans play games…</a:t>
            </a:r>
          </a:p>
        </p:txBody>
      </p:sp>
    </p:spTree>
    <p:extLst>
      <p:ext uri="{BB962C8B-B14F-4D97-AF65-F5344CB8AC3E}">
        <p14:creationId xmlns:p14="http://schemas.microsoft.com/office/powerpoint/2010/main" val="3755930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People are still working on this problem…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752600"/>
            <a:ext cx="8305800" cy="3035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5791200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http://people.brunel.ac.uk/~hsstffg/frg-research/chess_expertise/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447800" y="38100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If we want to write a program to play tic </a:t>
            </a:r>
            <a:r>
              <a:rPr lang="en-US" sz="2800" dirty="0" err="1">
                <a:solidFill>
                  <a:srgbClr val="FF0000"/>
                </a:solidFill>
              </a:rPr>
              <a:t>tac</a:t>
            </a:r>
            <a:r>
              <a:rPr lang="en-US" sz="2800" dirty="0">
                <a:solidFill>
                  <a:srgbClr val="FF0000"/>
                </a:solidFill>
              </a:rPr>
              <a:t> toe, what question are we trying to answer?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56388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Given a state (i.e. board configuration), what move should we make!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29000" y="4648200"/>
            <a:ext cx="1905000" cy="1828800"/>
            <a:chOff x="3200400" y="1219200"/>
            <a:chExt cx="1905000" cy="1828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TextBox 8"/>
          <p:cNvSpPr txBox="1"/>
          <p:nvPr/>
        </p:nvSpPr>
        <p:spPr>
          <a:xfrm>
            <a:off x="3505200" y="473458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77549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9" name="Group 10"/>
          <p:cNvGrpSpPr/>
          <p:nvPr/>
        </p:nvGrpSpPr>
        <p:grpSpPr>
          <a:xfrm>
            <a:off x="3352800" y="1270576"/>
            <a:ext cx="1905000" cy="1828800"/>
            <a:chOff x="3200400" y="1219200"/>
            <a:chExt cx="1905000" cy="18288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TextBox 24"/>
          <p:cNvSpPr txBox="1"/>
          <p:nvPr/>
        </p:nvSpPr>
        <p:spPr>
          <a:xfrm>
            <a:off x="34290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429000" y="2438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244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44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244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386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386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352800" y="4800600"/>
            <a:ext cx="1981200" cy="1828800"/>
            <a:chOff x="3352800" y="4800600"/>
            <a:chExt cx="1981200" cy="1828800"/>
          </a:xfrm>
        </p:grpSpPr>
        <p:grpSp>
          <p:nvGrpSpPr>
            <p:cNvPr id="34" name="Group 10"/>
            <p:cNvGrpSpPr/>
            <p:nvPr/>
          </p:nvGrpSpPr>
          <p:grpSpPr>
            <a:xfrm>
              <a:off x="3352800" y="48006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4290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290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29000" y="5968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244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148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4400" y="4825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7244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386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386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369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905000" y="44196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How can we pose this as a search problem?</a:t>
            </a:r>
          </a:p>
        </p:txBody>
      </p:sp>
    </p:spTree>
    <p:extLst>
      <p:ext uri="{BB962C8B-B14F-4D97-AF65-F5344CB8AC3E}">
        <p14:creationId xmlns:p14="http://schemas.microsoft.com/office/powerpoint/2010/main" val="1511347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34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8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0" y="551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448050" y="3333750"/>
            <a:ext cx="11430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52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143250" y="3028950"/>
            <a:ext cx="11430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386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10400" y="4953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810000" y="60960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as search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533400" y="26670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31929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…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905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219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219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grpSp>
        <p:nvGrpSpPr>
          <p:cNvPr id="67" name="Group 10"/>
          <p:cNvGrpSpPr/>
          <p:nvPr/>
        </p:nvGrpSpPr>
        <p:grpSpPr>
          <a:xfrm>
            <a:off x="2819400" y="2667000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95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91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505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grpSp>
        <p:nvGrpSpPr>
          <p:cNvPr id="82" name="Group 10"/>
          <p:cNvGrpSpPr/>
          <p:nvPr/>
        </p:nvGrpSpPr>
        <p:grpSpPr>
          <a:xfrm>
            <a:off x="6858000" y="2667000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2296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6200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22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620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3886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524000" y="15341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Eventually, we’ll get to a leaf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66800" y="4572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WIN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0866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LOSE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505200" y="4572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TIE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3366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does this help us?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0600" y="58674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Try and make moves that move us towards a win, i.e. where there are leaves with a WIN.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5486400" y="1066800"/>
            <a:ext cx="685800" cy="685800"/>
            <a:chOff x="3200400" y="1219200"/>
            <a:chExt cx="1905000" cy="182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10"/>
          <p:cNvGrpSpPr/>
          <p:nvPr/>
        </p:nvGrpSpPr>
        <p:grpSpPr>
          <a:xfrm>
            <a:off x="4572000" y="2133600"/>
            <a:ext cx="685800" cy="685800"/>
            <a:chOff x="3200400" y="1219200"/>
            <a:chExt cx="1905000" cy="18288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 10"/>
          <p:cNvGrpSpPr/>
          <p:nvPr/>
        </p:nvGrpSpPr>
        <p:grpSpPr>
          <a:xfrm>
            <a:off x="5410200" y="2133600"/>
            <a:ext cx="685800" cy="685800"/>
            <a:chOff x="3200400" y="1219200"/>
            <a:chExt cx="1905000" cy="18288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10"/>
          <p:cNvGrpSpPr/>
          <p:nvPr/>
        </p:nvGrpSpPr>
        <p:grpSpPr>
          <a:xfrm>
            <a:off x="6705600" y="2133600"/>
            <a:ext cx="685800" cy="685800"/>
            <a:chOff x="3200400" y="1219200"/>
            <a:chExt cx="1905000" cy="18288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10"/>
          <p:cNvGrpSpPr/>
          <p:nvPr/>
        </p:nvGrpSpPr>
        <p:grpSpPr>
          <a:xfrm>
            <a:off x="3810000" y="3276600"/>
            <a:ext cx="685800" cy="685800"/>
            <a:chOff x="3200400" y="1219200"/>
            <a:chExt cx="1905000" cy="182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10"/>
          <p:cNvGrpSpPr/>
          <p:nvPr/>
        </p:nvGrpSpPr>
        <p:grpSpPr>
          <a:xfrm>
            <a:off x="4648200" y="3276600"/>
            <a:ext cx="685800" cy="685800"/>
            <a:chOff x="3200400" y="1219200"/>
            <a:chExt cx="1905000" cy="18288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10"/>
          <p:cNvGrpSpPr/>
          <p:nvPr/>
        </p:nvGrpSpPr>
        <p:grpSpPr>
          <a:xfrm>
            <a:off x="5943600" y="3276600"/>
            <a:ext cx="685800" cy="685800"/>
            <a:chOff x="3200400" y="1219200"/>
            <a:chExt cx="1905000" cy="18288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10"/>
          <p:cNvGrpSpPr/>
          <p:nvPr/>
        </p:nvGrpSpPr>
        <p:grpSpPr>
          <a:xfrm>
            <a:off x="3581400" y="5257800"/>
            <a:ext cx="685800" cy="685800"/>
            <a:chOff x="3200400" y="1219200"/>
            <a:chExt cx="1905000" cy="1828800"/>
          </a:xfrm>
        </p:grpSpPr>
        <p:sp>
          <p:nvSpPr>
            <p:cNvPr id="47" name="Rectangle 4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10"/>
          <p:cNvGrpSpPr/>
          <p:nvPr/>
        </p:nvGrpSpPr>
        <p:grpSpPr>
          <a:xfrm>
            <a:off x="4419600" y="5257800"/>
            <a:ext cx="685800" cy="685800"/>
            <a:chOff x="3200400" y="1219200"/>
            <a:chExt cx="1905000" cy="182880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10"/>
          <p:cNvGrpSpPr/>
          <p:nvPr/>
        </p:nvGrpSpPr>
        <p:grpSpPr>
          <a:xfrm>
            <a:off x="5334000" y="5257800"/>
            <a:ext cx="685800" cy="685800"/>
            <a:chOff x="3200400" y="1219200"/>
            <a:chExt cx="1905000" cy="1828800"/>
          </a:xfrm>
        </p:grpSpPr>
        <p:sp>
          <p:nvSpPr>
            <p:cNvPr id="59" name="Rectangle 5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10"/>
          <p:cNvGrpSpPr/>
          <p:nvPr/>
        </p:nvGrpSpPr>
        <p:grpSpPr>
          <a:xfrm>
            <a:off x="6172200" y="5257800"/>
            <a:ext cx="685800" cy="685800"/>
            <a:chOff x="3200400" y="1219200"/>
            <a:chExt cx="1905000" cy="1828800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" name="Group 10"/>
          <p:cNvGrpSpPr/>
          <p:nvPr/>
        </p:nvGrpSpPr>
        <p:grpSpPr>
          <a:xfrm>
            <a:off x="8153400" y="5257800"/>
            <a:ext cx="685800" cy="685800"/>
            <a:chOff x="3200400" y="1219200"/>
            <a:chExt cx="1905000" cy="1828800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TextBox 75"/>
          <p:cNvSpPr txBox="1"/>
          <p:nvPr/>
        </p:nvSpPr>
        <p:spPr>
          <a:xfrm>
            <a:off x="6096000" y="2158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334000" y="3301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791200" y="42158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162800" y="5206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495800" y="2069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562600" y="2057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7167518" y="25262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1828800" y="17526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X’s turn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828800" y="27432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O’s turn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905000" y="37338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X’s turn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438400" y="4292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cxnSp>
        <p:nvCxnSpPr>
          <p:cNvPr id="88" name="Straight Connector 87"/>
          <p:cNvCxnSpPr>
            <a:stCxn id="5" idx="2"/>
            <a:endCxn id="11" idx="0"/>
          </p:cNvCxnSpPr>
          <p:nvPr/>
        </p:nvCxnSpPr>
        <p:spPr bwMode="auto">
          <a:xfrm rot="5400000">
            <a:off x="5181600" y="1485900"/>
            <a:ext cx="3810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5" idx="2"/>
            <a:endCxn id="17" idx="0"/>
          </p:cNvCxnSpPr>
          <p:nvPr/>
        </p:nvCxnSpPr>
        <p:spPr bwMode="auto">
          <a:xfrm rot="5400000">
            <a:off x="5600700" y="1905000"/>
            <a:ext cx="3810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5" idx="2"/>
            <a:endCxn id="23" idx="0"/>
          </p:cNvCxnSpPr>
          <p:nvPr/>
        </p:nvCxnSpPr>
        <p:spPr bwMode="auto">
          <a:xfrm rot="16200000" flipH="1">
            <a:off x="6248400" y="1333500"/>
            <a:ext cx="381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11" idx="2"/>
            <a:endCxn id="29" idx="0"/>
          </p:cNvCxnSpPr>
          <p:nvPr/>
        </p:nvCxnSpPr>
        <p:spPr bwMode="auto">
          <a:xfrm rot="5400000">
            <a:off x="4305300" y="2667000"/>
            <a:ext cx="457200" cy="762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>
            <a:stCxn id="11" idx="2"/>
            <a:endCxn id="35" idx="0"/>
          </p:cNvCxnSpPr>
          <p:nvPr/>
        </p:nvCxnSpPr>
        <p:spPr bwMode="auto">
          <a:xfrm rot="16200000" flipH="1">
            <a:off x="4724400" y="3009900"/>
            <a:ext cx="4572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11" idx="2"/>
            <a:endCxn id="41" idx="0"/>
          </p:cNvCxnSpPr>
          <p:nvPr/>
        </p:nvCxnSpPr>
        <p:spPr bwMode="auto">
          <a:xfrm rot="16200000" flipH="1">
            <a:off x="5372100" y="2362200"/>
            <a:ext cx="457200" cy="13716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TextBox 91"/>
          <p:cNvSpPr txBox="1"/>
          <p:nvPr/>
        </p:nvSpPr>
        <p:spPr>
          <a:xfrm>
            <a:off x="37338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4576718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58674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39624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5097156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324600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152400" y="5569803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Problem: we don’t know what O will do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I’m X, </a:t>
            </a:r>
            <a:r>
              <a:rPr lang="en-US" dirty="0">
                <a:solidFill>
                  <a:srgbClr val="FF0000"/>
                </a:solidFill>
              </a:rPr>
              <a:t>what will ‘O’ do?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4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" name="TextBox 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20" name="Rectangle 19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34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49" name="Straight Arrow Connector 48"/>
            <p:cNvCxnSpPr>
              <a:stCxn id="35" idx="2"/>
              <a:endCxn id="2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35" idx="2"/>
              <a:endCxn id="1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1143000" y="2539424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O’s turn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924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The computer doesn’t know what move O (the opponent) will make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It can </a:t>
            </a:r>
            <a:r>
              <a:rPr lang="en-US" sz="2400" i="1" dirty="0"/>
              <a:t>assume </a:t>
            </a:r>
            <a:r>
              <a:rPr lang="en-US" sz="2400" dirty="0"/>
              <a:t>that it will try and make the </a:t>
            </a:r>
            <a:r>
              <a:rPr lang="en-US" sz="2400" dirty="0">
                <a:solidFill>
                  <a:srgbClr val="FF6600"/>
                </a:solidFill>
              </a:rPr>
              <a:t>best move possible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Even if O actually makes a different move, we’re no worse off.  </a:t>
            </a:r>
            <a:r>
              <a:rPr lang="en-US" sz="2400" dirty="0">
                <a:solidFill>
                  <a:srgbClr val="FF0000"/>
                </a:solidFill>
              </a:rPr>
              <a:t>Why?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67200" y="4191000"/>
            <a:ext cx="2438400" cy="2484150"/>
            <a:chOff x="2438400" y="1066800"/>
            <a:chExt cx="4876800" cy="5051106"/>
          </a:xfrm>
        </p:grpSpPr>
        <p:grpSp>
          <p:nvGrpSpPr>
            <p:cNvPr id="5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43" name="Rectangle 4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54102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5600" y="5004377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3886200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56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6000" y="44196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080576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9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" name="TextBox 14"/>
            <p:cNvSpPr txBox="1"/>
            <p:nvPr/>
          </p:nvSpPr>
          <p:spPr>
            <a:xfrm>
              <a:off x="25146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46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5054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0" y="3911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100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4444425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4600" y="51054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TextBox 23"/>
            <p:cNvSpPr txBox="1"/>
            <p:nvPr/>
          </p:nvSpPr>
          <p:spPr>
            <a:xfrm>
              <a:off x="38862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862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0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81600" y="10916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16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O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0" y="1625023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86200" y="22860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cxnSp>
          <p:nvCxnSpPr>
            <p:cNvPr id="31" name="Straight Arrow Connector 30"/>
            <p:cNvCxnSpPr>
              <a:stCxn id="33" idx="2"/>
              <a:endCxn id="1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3" idx="2"/>
              <a:endCxn id="9" idx="0"/>
            </p:cNvCxnSpPr>
            <p:nvPr/>
          </p:nvCxnSpPr>
          <p:spPr bwMode="auto">
            <a:xfrm rot="16200000" flipH="1">
              <a:off x="5098762" y="2559339"/>
              <a:ext cx="965777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Optimal Strategy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Optimal Strategy</a:t>
            </a:r>
            <a:r>
              <a:rPr lang="en-US" dirty="0"/>
              <a:t> is one that is at least as good as any other, no matter what the opponent does</a:t>
            </a:r>
          </a:p>
          <a:p>
            <a:pPr marL="0" indent="0" eaLnBrk="1" hangingPunct="1">
              <a:buNone/>
            </a:pPr>
            <a:endParaRPr lang="en-US" dirty="0"/>
          </a:p>
          <a:p>
            <a:pPr lvl="1" eaLnBrk="1" hangingPunct="1"/>
            <a:r>
              <a:rPr lang="en-US" dirty="0"/>
              <a:t>If there's a way to force the win, it will</a:t>
            </a:r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Will only lose if there's no other option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533400" y="1258669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1784628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…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9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2426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905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219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2192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grpSp>
        <p:nvGrpSpPr>
          <p:cNvPr id="67" name="Group 10"/>
          <p:cNvGrpSpPr/>
          <p:nvPr/>
        </p:nvGrpSpPr>
        <p:grpSpPr>
          <a:xfrm>
            <a:off x="2819400" y="1258669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95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2426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91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505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grpSp>
        <p:nvGrpSpPr>
          <p:cNvPr id="82" name="Group 10"/>
          <p:cNvGrpSpPr/>
          <p:nvPr/>
        </p:nvGrpSpPr>
        <p:grpSpPr>
          <a:xfrm>
            <a:off x="6858000" y="1258669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2296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6200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229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620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24778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66800" y="316366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WIN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086600" y="308746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LOSE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505200" y="316366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TIE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800" y="46482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Idea: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define a function that gives us a “score” for how good each state is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higher scores mean better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3000" y="3733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+1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33800" y="3733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391400" y="3733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2868283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38600" y="2768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244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0" y="1625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340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6482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Our (X) 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should be the score of this state?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34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+1: we can get to a win</a:t>
            </a:r>
          </a:p>
        </p:txBody>
      </p:sp>
    </p:spTree>
    <p:extLst>
      <p:ext uri="{BB962C8B-B14F-4D97-AF65-F5344CB8AC3E}">
        <p14:creationId xmlns:p14="http://schemas.microsoft.com/office/powerpoint/2010/main" val="135617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Opponent’s (O) 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should be the score of this state?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264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-1: we can get to a win</a:t>
            </a:r>
          </a:p>
        </p:txBody>
      </p:sp>
      <p:grpSp>
        <p:nvGrpSpPr>
          <p:cNvPr id="20" name="Group 10"/>
          <p:cNvGrpSpPr/>
          <p:nvPr/>
        </p:nvGrpSpPr>
        <p:grpSpPr>
          <a:xfrm>
            <a:off x="4038600" y="1651576"/>
            <a:ext cx="1905000" cy="1828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41148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006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02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0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006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0" y="28707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54630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Opponent’s (O) turn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59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98" name="Rectangle 9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9" name="Straight Connector 98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0" name="TextBox 5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68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93" name="Rectangle 9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9" name="TextBox 68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77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88" name="Straight Connector 87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8" name="TextBox 77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O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85" name="Straight Arrow Connector 84"/>
            <p:cNvCxnSpPr>
              <a:stCxn id="87" idx="2"/>
              <a:endCxn id="72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traight Arrow Connector 85"/>
            <p:cNvCxnSpPr>
              <a:stCxn id="87" idx="2"/>
              <a:endCxn id="6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3" name="TextBox 102"/>
          <p:cNvSpPr txBox="1"/>
          <p:nvPr/>
        </p:nvSpPr>
        <p:spPr>
          <a:xfrm>
            <a:off x="5943600" y="60198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-1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048000" y="6019800"/>
            <a:ext cx="535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943600" y="17526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2304949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340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340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Our (X) 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should be the score of this state?</a:t>
            </a:r>
          </a:p>
        </p:txBody>
      </p:sp>
    </p:spTree>
    <p:extLst>
      <p:ext uri="{BB962C8B-B14F-4D97-AF65-F5344CB8AC3E}">
        <p14:creationId xmlns:p14="http://schemas.microsoft.com/office/powerpoint/2010/main" val="1553958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Our (X) turn</a:t>
            </a:r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O</a:t>
            </a: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 turn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X turn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4953000" y="28956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What’s the score of this state?</a:t>
            </a:r>
          </a:p>
        </p:txBody>
      </p:sp>
    </p:spTree>
    <p:extLst>
      <p:ext uri="{BB962C8B-B14F-4D97-AF65-F5344CB8AC3E}">
        <p14:creationId xmlns:p14="http://schemas.microsoft.com/office/powerpoint/2010/main" val="306952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Our (X) turn</a:t>
            </a:r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</a:t>
            </a: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O</a:t>
            </a: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 turn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X turn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2904954" y="28194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906136" y="14478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What’s the score of this state?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895554" y="15240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363596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6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 scoring function</a:t>
            </a:r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Our (X) 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should be the score of this state?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371600" y="5334000"/>
            <a:ext cx="6477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0: If we play perfectly and so does O, the best we can do is a tie (could do better if O makes a mistake)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43296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0000"/>
                </a:solidFill>
              </a:rPr>
              <a:t>How can X play optimally?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28600" y="1295400"/>
            <a:ext cx="838200" cy="35052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How can X play optimally?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191000" y="2971800"/>
            <a:ext cx="44196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When it’s my turn, pick the highest scoring state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When it’s the opponent’s turn, assume the lowest scoring state (from my perspective)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i="1" dirty="0">
                <a:solidFill>
                  <a:srgbClr val="0000FF"/>
                </a:solidFill>
              </a:rPr>
              <a:t>If</a:t>
            </a:r>
            <a:r>
              <a:rPr lang="en-US" dirty="0">
                <a:solidFill>
                  <a:srgbClr val="0000FF"/>
                </a:solidFill>
              </a:rPr>
              <a:t> we can reach the end games, we can percolate these answers all the way back up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47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How can X play optimally?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Start from the leaves and propagate the score up:</a:t>
            </a:r>
          </a:p>
          <a:p>
            <a:pPr lvl="1"/>
            <a:r>
              <a:rPr lang="en-US" sz="2400" dirty="0"/>
              <a:t>if X’s turn, pick the move that maximizes the utility</a:t>
            </a:r>
          </a:p>
          <a:p>
            <a:pPr lvl="1"/>
            <a:r>
              <a:rPr lang="en-US" sz="2400" dirty="0"/>
              <a:t>if O’s turn, pick the move that minimizes the utility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114800" y="3733800"/>
            <a:ext cx="428283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4648200"/>
            <a:ext cx="327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 this optimal?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52400"/>
            <a:ext cx="8686800" cy="655638"/>
          </a:xfrm>
        </p:spPr>
        <p:txBody>
          <a:bodyPr/>
          <a:lstStyle/>
          <a:p>
            <a:r>
              <a:rPr lang="en-US" dirty="0" err="1"/>
              <a:t>Minimax</a:t>
            </a:r>
            <a:r>
              <a:rPr lang="en-US" dirty="0"/>
              <a:t> Algorithm: An Optimal Strategy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3810000"/>
            <a:ext cx="8534400" cy="20875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Uses recursion to compute the “value” of each state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Searches down to the leaves, then the values are “backed up” through the tree as the recursion finishes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What type of search is this?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What does this assume about how MIN will play?  What if this isn’t true?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4035" name="Text Box 3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6424613"/>
            <a:ext cx="765651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Note: We can't always search all the way down to the bottom of the tree…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85800" y="11430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62000" y="9906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77863" y="914400"/>
            <a:ext cx="8466137" cy="22467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err="1"/>
              <a:t>minimax(state</a:t>
            </a:r>
            <a:r>
              <a:rPr lang="en-US" sz="2000" dirty="0"/>
              <a:t>) = </a:t>
            </a:r>
          </a:p>
          <a:p>
            <a:r>
              <a:rPr lang="en-US" sz="2000" dirty="0"/>
              <a:t>     if state is a terminal state</a:t>
            </a:r>
          </a:p>
          <a:p>
            <a:r>
              <a:rPr lang="en-US" sz="2000" dirty="0"/>
              <a:t>          score(state)</a:t>
            </a:r>
          </a:p>
          <a:p>
            <a:r>
              <a:rPr lang="en-US" sz="2000" dirty="0"/>
              <a:t>     else if MY turn</a:t>
            </a:r>
          </a:p>
          <a:p>
            <a:r>
              <a:rPr lang="en-US" sz="2000" dirty="0"/>
              <a:t>          over all next states, s: return the </a:t>
            </a:r>
            <a:r>
              <a:rPr lang="en-US" sz="2000" i="1" dirty="0"/>
              <a:t>maximum</a:t>
            </a:r>
            <a:r>
              <a:rPr lang="en-US" sz="2000" dirty="0"/>
              <a:t> of minimax(s) </a:t>
            </a:r>
          </a:p>
          <a:p>
            <a:r>
              <a:rPr lang="en-US" sz="2000" dirty="0"/>
              <a:t>     else if OPPONENTS turn</a:t>
            </a:r>
          </a:p>
          <a:p>
            <a:r>
              <a:rPr lang="en-US" sz="2000" dirty="0"/>
              <a:t>          over all next states, s: return the </a:t>
            </a:r>
            <a:r>
              <a:rPr lang="en-US" sz="2000" i="1" dirty="0"/>
              <a:t>minimum </a:t>
            </a:r>
            <a:r>
              <a:rPr lang="en-US" sz="2000" dirty="0"/>
              <a:t> of minimax(s)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5F897D-66CF-7D40-A098-2491C925313E}"/>
              </a:ext>
            </a:extLst>
          </p:cNvPr>
          <p:cNvCxnSpPr/>
          <p:nvPr/>
        </p:nvCxnSpPr>
        <p:spPr bwMode="auto">
          <a:xfrm>
            <a:off x="609600" y="3505200"/>
            <a:ext cx="80772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0246" y="3987224"/>
            <a:ext cx="4929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move should I take?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12106</TotalTime>
  <Words>1408</Words>
  <Application>Microsoft Macintosh PowerPoint</Application>
  <PresentationFormat>On-screen Show (4:3)</PresentationFormat>
  <Paragraphs>530</Paragraphs>
  <Slides>37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ＭＳ Ｐゴシック</vt:lpstr>
      <vt:lpstr>Arial</vt:lpstr>
      <vt:lpstr>Comic Sans MS</vt:lpstr>
      <vt:lpstr>Times</vt:lpstr>
      <vt:lpstr>Times New Roman</vt:lpstr>
      <vt:lpstr>Wingdings</vt:lpstr>
      <vt:lpstr>Default Design</vt:lpstr>
      <vt:lpstr>Adversarial Search</vt:lpstr>
      <vt:lpstr>Admin</vt:lpstr>
      <vt:lpstr>A quick review of search</vt:lpstr>
      <vt:lpstr>Why should we study games?</vt:lpstr>
      <vt:lpstr>Types of games</vt:lpstr>
      <vt:lpstr>Types of games: game properties</vt:lpstr>
      <vt:lpstr>Strategic thinking = intelligence</vt:lpstr>
      <vt:lpstr>Strategic thinking = intelligence</vt:lpstr>
      <vt:lpstr>Strategic thinking = intelligence</vt:lpstr>
      <vt:lpstr>Strategic thinking = intelligence</vt:lpstr>
      <vt:lpstr>PowerPoint Presentation</vt:lpstr>
      <vt:lpstr>How humans play games…</vt:lpstr>
      <vt:lpstr>People are still working on this problem…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</vt:lpstr>
      <vt:lpstr>I’m X, what will ‘O’ do?</vt:lpstr>
      <vt:lpstr>Minimizing risk</vt:lpstr>
      <vt:lpstr>Optimal Strategy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How can X play optimally?</vt:lpstr>
      <vt:lpstr>How can X play optimally?</vt:lpstr>
      <vt:lpstr>How can X play optimally?</vt:lpstr>
      <vt:lpstr>Minimax Algorithm: An Optimal Strategy</vt:lpstr>
      <vt:lpstr>Baby Nim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Robert Kauchak</cp:lastModifiedBy>
  <cp:revision>552</cp:revision>
  <cp:lastPrinted>2019-04-15T17:39:37Z</cp:lastPrinted>
  <dcterms:created xsi:type="dcterms:W3CDTF">2010-09-13T20:18:01Z</dcterms:created>
  <dcterms:modified xsi:type="dcterms:W3CDTF">2019-04-15T17:39:51Z</dcterms:modified>
</cp:coreProperties>
</file>